
<file path=[Content_Types].xml><?xml version="1.0" encoding="utf-8"?>
<Types xmlns="http://schemas.openxmlformats.org/package/2006/content-types">
  <Default Extension="xml" ContentType="application/xml"/>
  <Default Extension="wmf" ContentType="image/x-wmf"/>
  <Default Extension="jpeg" ContentType="image/jpeg"/>
  <Default Extension="rels" ContentType="application/vnd.openxmlformats-package.relationships+xml"/>
  <Default Extension="vml" ContentType="application/vnd.openxmlformats-officedocument.vmlDrawing"/>
  <Default Extension="bin" ContentType="application/vnd.openxmlformats-officedocument.presentationml.printerSettings"/>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embeddings/oleObject1.bin" ContentType="application/vnd.openxmlformats-officedocument.oleObject"/>
  <Override PartName="/ppt/embeddings/oleObject2.bin" ContentType="application/vnd.openxmlformats-officedocument.oleObject"/>
  <Override PartName="/ppt/notesSlides/notesSlide2.xml" ContentType="application/vnd.openxmlformats-officedocument.presentationml.notesSlide+xml"/>
  <Override PartName="/ppt/embeddings/oleObject3.bin" ContentType="application/vnd.openxmlformats-officedocument.oleObject"/>
  <Override PartName="/ppt/embeddings/oleObject4.bin" ContentType="application/vnd.openxmlformats-officedocument.oleObject"/>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1"/>
  </p:sldMasterIdLst>
  <p:notesMasterIdLst>
    <p:notesMasterId r:id="rId36"/>
  </p:notesMasterIdLst>
  <p:handoutMasterIdLst>
    <p:handoutMasterId r:id="rId37"/>
  </p:handoutMasterIdLst>
  <p:sldIdLst>
    <p:sldId id="442" r:id="rId2"/>
    <p:sldId id="443" r:id="rId3"/>
    <p:sldId id="444" r:id="rId4"/>
    <p:sldId id="445" r:id="rId5"/>
    <p:sldId id="446" r:id="rId6"/>
    <p:sldId id="447" r:id="rId7"/>
    <p:sldId id="448" r:id="rId8"/>
    <p:sldId id="449" r:id="rId9"/>
    <p:sldId id="450" r:id="rId10"/>
    <p:sldId id="451" r:id="rId11"/>
    <p:sldId id="452" r:id="rId12"/>
    <p:sldId id="453" r:id="rId13"/>
    <p:sldId id="454" r:id="rId14"/>
    <p:sldId id="455" r:id="rId15"/>
    <p:sldId id="456" r:id="rId16"/>
    <p:sldId id="457" r:id="rId17"/>
    <p:sldId id="458" r:id="rId18"/>
    <p:sldId id="433" r:id="rId19"/>
    <p:sldId id="430" r:id="rId20"/>
    <p:sldId id="435" r:id="rId21"/>
    <p:sldId id="434" r:id="rId22"/>
    <p:sldId id="404" r:id="rId23"/>
    <p:sldId id="441" r:id="rId24"/>
    <p:sldId id="408" r:id="rId25"/>
    <p:sldId id="436" r:id="rId26"/>
    <p:sldId id="415" r:id="rId27"/>
    <p:sldId id="416" r:id="rId28"/>
    <p:sldId id="417" r:id="rId29"/>
    <p:sldId id="437" r:id="rId30"/>
    <p:sldId id="418" r:id="rId31"/>
    <p:sldId id="419" r:id="rId32"/>
    <p:sldId id="439" r:id="rId33"/>
    <p:sldId id="440" r:id="rId34"/>
    <p:sldId id="349" r:id="rId35"/>
  </p:sldIdLst>
  <p:sldSz cx="9144000" cy="6858000" type="screen4x3"/>
  <p:notesSz cx="9296400" cy="7010400"/>
  <p:defaultTextStyle>
    <a:defPPr>
      <a:defRPr lang="en-US"/>
    </a:defPPr>
    <a:lvl1pPr algn="l" rtl="0" eaLnBrk="0" fontAlgn="base" hangingPunct="0">
      <a:spcBef>
        <a:spcPct val="0"/>
      </a:spcBef>
      <a:spcAft>
        <a:spcPct val="0"/>
      </a:spcAft>
      <a:defRPr sz="2400" kern="1200">
        <a:solidFill>
          <a:schemeClr val="tx1"/>
        </a:solidFill>
        <a:latin typeface="Times New Roman" pitchFamily="18" charset="0"/>
        <a:ea typeface="+mn-ea"/>
        <a:cs typeface="+mn-cs"/>
      </a:defRPr>
    </a:lvl1pPr>
    <a:lvl2pPr marL="457200" algn="l" rtl="0" eaLnBrk="0" fontAlgn="base" hangingPunct="0">
      <a:spcBef>
        <a:spcPct val="0"/>
      </a:spcBef>
      <a:spcAft>
        <a:spcPct val="0"/>
      </a:spcAft>
      <a:defRPr sz="2400" kern="1200">
        <a:solidFill>
          <a:schemeClr val="tx1"/>
        </a:solidFill>
        <a:latin typeface="Times New Roman" pitchFamily="18" charset="0"/>
        <a:ea typeface="+mn-ea"/>
        <a:cs typeface="+mn-cs"/>
      </a:defRPr>
    </a:lvl2pPr>
    <a:lvl3pPr marL="914400" algn="l" rtl="0" eaLnBrk="0" fontAlgn="base" hangingPunct="0">
      <a:spcBef>
        <a:spcPct val="0"/>
      </a:spcBef>
      <a:spcAft>
        <a:spcPct val="0"/>
      </a:spcAft>
      <a:defRPr sz="2400" kern="1200">
        <a:solidFill>
          <a:schemeClr val="tx1"/>
        </a:solidFill>
        <a:latin typeface="Times New Roman" pitchFamily="18" charset="0"/>
        <a:ea typeface="+mn-ea"/>
        <a:cs typeface="+mn-cs"/>
      </a:defRPr>
    </a:lvl3pPr>
    <a:lvl4pPr marL="1371600" algn="l" rtl="0" eaLnBrk="0" fontAlgn="base" hangingPunct="0">
      <a:spcBef>
        <a:spcPct val="0"/>
      </a:spcBef>
      <a:spcAft>
        <a:spcPct val="0"/>
      </a:spcAft>
      <a:defRPr sz="2400" kern="1200">
        <a:solidFill>
          <a:schemeClr val="tx1"/>
        </a:solidFill>
        <a:latin typeface="Times New Roman" pitchFamily="18" charset="0"/>
        <a:ea typeface="+mn-ea"/>
        <a:cs typeface="+mn-cs"/>
      </a:defRPr>
    </a:lvl4pPr>
    <a:lvl5pPr marL="1828800" algn="l" rtl="0" eaLnBrk="0" fontAlgn="base" hangingPunct="0">
      <a:spcBef>
        <a:spcPct val="0"/>
      </a:spcBef>
      <a:spcAft>
        <a:spcPct val="0"/>
      </a:spcAft>
      <a:defRPr sz="2400" kern="1200">
        <a:solidFill>
          <a:schemeClr val="tx1"/>
        </a:solidFill>
        <a:latin typeface="Times New Roman" pitchFamily="18" charset="0"/>
        <a:ea typeface="+mn-ea"/>
        <a:cs typeface="+mn-cs"/>
      </a:defRPr>
    </a:lvl5pPr>
    <a:lvl6pPr marL="2286000" algn="l" defTabSz="914400" rtl="0" eaLnBrk="1" latinLnBrk="0" hangingPunct="1">
      <a:defRPr sz="2400" kern="1200">
        <a:solidFill>
          <a:schemeClr val="tx1"/>
        </a:solidFill>
        <a:latin typeface="Times New Roman" pitchFamily="18" charset="0"/>
        <a:ea typeface="+mn-ea"/>
        <a:cs typeface="+mn-cs"/>
      </a:defRPr>
    </a:lvl6pPr>
    <a:lvl7pPr marL="2743200" algn="l" defTabSz="914400" rtl="0" eaLnBrk="1" latinLnBrk="0" hangingPunct="1">
      <a:defRPr sz="2400" kern="1200">
        <a:solidFill>
          <a:schemeClr val="tx1"/>
        </a:solidFill>
        <a:latin typeface="Times New Roman" pitchFamily="18" charset="0"/>
        <a:ea typeface="+mn-ea"/>
        <a:cs typeface="+mn-cs"/>
      </a:defRPr>
    </a:lvl7pPr>
    <a:lvl8pPr marL="3200400" algn="l" defTabSz="914400" rtl="0" eaLnBrk="1" latinLnBrk="0" hangingPunct="1">
      <a:defRPr sz="2400" kern="1200">
        <a:solidFill>
          <a:schemeClr val="tx1"/>
        </a:solidFill>
        <a:latin typeface="Times New Roman" pitchFamily="18" charset="0"/>
        <a:ea typeface="+mn-ea"/>
        <a:cs typeface="+mn-cs"/>
      </a:defRPr>
    </a:lvl8pPr>
    <a:lvl9pPr marL="3657600" algn="l" defTabSz="914400" rtl="0" eaLnBrk="1" latinLnBrk="0" hangingPunct="1">
      <a:defRPr sz="2400" kern="1200">
        <a:solidFill>
          <a:schemeClr val="tx1"/>
        </a:solidFill>
        <a:latin typeface="Times New Roman" pitchFamily="18" charset="0"/>
        <a:ea typeface="+mn-ea"/>
        <a:cs typeface="+mn-cs"/>
      </a:defRPr>
    </a:lvl9pPr>
  </p:defaultTextStyle>
  <p:extLst>
    <p:ext uri="{EFAFB233-063F-42B5-8137-9DF3F51BA10A}">
      <p15:sldGuideLst xmlns:p15="http://schemas.microsoft.com/office/powerpoint/2012/main" xmlns="">
        <p15:guide id="1" orient="horz" pos="720" userDrawn="1">
          <p15:clr>
            <a:srgbClr val="A4A3A4"/>
          </p15:clr>
        </p15:guide>
        <p15:guide id="2" pos="2880">
          <p15:clr>
            <a:srgbClr val="A4A3A4"/>
          </p15:clr>
        </p15:guide>
      </p15:sldGuideLst>
    </p:ext>
    <p:ext uri="{2D200454-40CA-4A62-9FC3-DE9A4176ACB9}">
      <p15:notesGuideLst xmlns:p15="http://schemas.microsoft.com/office/powerpoint/2012/main" xmlns="">
        <p15:guide id="1" orient="horz" pos="2208" userDrawn="1">
          <p15:clr>
            <a:srgbClr val="A4A3A4"/>
          </p15:clr>
        </p15:guide>
        <p15:guide id="2" pos="2928" userDrawn="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CFF66"/>
    <a:srgbClr val="FF66CC"/>
    <a:srgbClr val="CCECFF"/>
    <a:srgbClr val="FFEECD"/>
    <a:srgbClr val="FF66FF"/>
    <a:srgbClr val="008000"/>
    <a:srgbClr val="FF9900"/>
    <a:srgbClr val="009900"/>
    <a:srgbClr val="99FF33"/>
    <a:srgbClr val="33CC3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588" autoAdjust="0"/>
    <p:restoredTop sz="75806" autoAdjust="0"/>
  </p:normalViewPr>
  <p:slideViewPr>
    <p:cSldViewPr snapToGrid="0">
      <p:cViewPr varScale="1">
        <p:scale>
          <a:sx n="56" d="100"/>
          <a:sy n="56" d="100"/>
        </p:scale>
        <p:origin x="-1328" y="-104"/>
      </p:cViewPr>
      <p:guideLst>
        <p:guide orient="horz" pos="72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snapToGrid="0">
      <p:cViewPr>
        <p:scale>
          <a:sx n="75" d="100"/>
          <a:sy n="75" d="100"/>
        </p:scale>
        <p:origin x="-702" y="1926"/>
      </p:cViewPr>
      <p:guideLst>
        <p:guide orient="horz" pos="2208"/>
        <p:guide pos="2928"/>
      </p:guideLst>
    </p:cSldViewPr>
  </p:notesViewPr>
  <p:gridSpacing cx="76200" cy="76200"/>
</p:viewPr>
</file>

<file path=ppt/_rels/presentation.xml.rels><?xml version="1.0" encoding="UTF-8" standalone="yes"?>
<Relationships xmlns="http://schemas.openxmlformats.org/package/2006/relationships"><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9" Type="http://schemas.openxmlformats.org/officeDocument/2006/relationships/slide" Target="slides/slide8.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notesMaster" Target="notesMasters/notesMaster1.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37" Type="http://schemas.openxmlformats.org/officeDocument/2006/relationships/handoutMaster" Target="handoutMasters/handoutMaster1.xml"/><Relationship Id="rId38" Type="http://schemas.openxmlformats.org/officeDocument/2006/relationships/printerSettings" Target="printerSettings/printerSettings1.bin"/><Relationship Id="rId39" Type="http://schemas.openxmlformats.org/officeDocument/2006/relationships/presProps" Target="presProps.xml"/><Relationship Id="rId40" Type="http://schemas.openxmlformats.org/officeDocument/2006/relationships/viewProps" Target="viewProps.xml"/><Relationship Id="rId41" Type="http://schemas.openxmlformats.org/officeDocument/2006/relationships/theme" Target="theme/theme1.xml"/><Relationship Id="rId42"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4.wmf"/><Relationship Id="rId2" Type="http://schemas.openxmlformats.org/officeDocument/2006/relationships/image" Target="../media/image5.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4.wmf"/><Relationship Id="rId2" Type="http://schemas.openxmlformats.org/officeDocument/2006/relationships/image" Target="../media/image5.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2818" name="Rectangle 2"/>
          <p:cNvSpPr>
            <a:spLocks noGrp="1" noChangeArrowheads="1"/>
          </p:cNvSpPr>
          <p:nvPr>
            <p:ph type="hdr" sz="quarter"/>
          </p:nvPr>
        </p:nvSpPr>
        <p:spPr bwMode="auto">
          <a:xfrm>
            <a:off x="0" y="0"/>
            <a:ext cx="4027379" cy="350520"/>
          </a:xfrm>
          <a:prstGeom prst="rect">
            <a:avLst/>
          </a:prstGeom>
          <a:noFill/>
          <a:ln>
            <a:noFill/>
          </a:ln>
          <a:effectLst/>
          <a:extLst/>
        </p:spPr>
        <p:txBody>
          <a:bodyPr vert="horz" wrap="square" lIns="91723" tIns="45862" rIns="91723" bIns="45862" numCol="1" anchor="t" anchorCtr="0" compatLnSpc="1">
            <a:prstTxWarp prst="textNoShape">
              <a:avLst/>
            </a:prstTxWarp>
          </a:bodyPr>
          <a:lstStyle>
            <a:lvl1pPr>
              <a:defRPr sz="1200"/>
            </a:lvl1pPr>
          </a:lstStyle>
          <a:p>
            <a:pPr>
              <a:defRPr/>
            </a:pPr>
            <a:endParaRPr lang="en-US" dirty="0"/>
          </a:p>
        </p:txBody>
      </p:sp>
      <p:sp>
        <p:nvSpPr>
          <p:cNvPr id="162819" name="Rectangle 3"/>
          <p:cNvSpPr>
            <a:spLocks noGrp="1" noChangeArrowheads="1"/>
          </p:cNvSpPr>
          <p:nvPr>
            <p:ph type="dt" sz="quarter" idx="1"/>
          </p:nvPr>
        </p:nvSpPr>
        <p:spPr bwMode="auto">
          <a:xfrm>
            <a:off x="5265838" y="0"/>
            <a:ext cx="4028971" cy="350520"/>
          </a:xfrm>
          <a:prstGeom prst="rect">
            <a:avLst/>
          </a:prstGeom>
          <a:noFill/>
          <a:ln>
            <a:noFill/>
          </a:ln>
          <a:effectLst/>
          <a:extLst/>
        </p:spPr>
        <p:txBody>
          <a:bodyPr vert="horz" wrap="square" lIns="91723" tIns="45862" rIns="91723" bIns="45862" numCol="1" anchor="t" anchorCtr="0" compatLnSpc="1">
            <a:prstTxWarp prst="textNoShape">
              <a:avLst/>
            </a:prstTxWarp>
          </a:bodyPr>
          <a:lstStyle>
            <a:lvl1pPr algn="r">
              <a:defRPr sz="1200"/>
            </a:lvl1pPr>
          </a:lstStyle>
          <a:p>
            <a:pPr>
              <a:defRPr/>
            </a:pPr>
            <a:endParaRPr lang="en-US" dirty="0"/>
          </a:p>
        </p:txBody>
      </p:sp>
      <p:sp>
        <p:nvSpPr>
          <p:cNvPr id="162820" name="Rectangle 4"/>
          <p:cNvSpPr>
            <a:spLocks noGrp="1" noChangeArrowheads="1"/>
          </p:cNvSpPr>
          <p:nvPr>
            <p:ph type="ftr" sz="quarter" idx="2"/>
          </p:nvPr>
        </p:nvSpPr>
        <p:spPr bwMode="auto">
          <a:xfrm>
            <a:off x="0" y="6658287"/>
            <a:ext cx="4027379" cy="350520"/>
          </a:xfrm>
          <a:prstGeom prst="rect">
            <a:avLst/>
          </a:prstGeom>
          <a:noFill/>
          <a:ln>
            <a:noFill/>
          </a:ln>
          <a:effectLst/>
          <a:extLst/>
        </p:spPr>
        <p:txBody>
          <a:bodyPr vert="horz" wrap="square" lIns="91723" tIns="45862" rIns="91723" bIns="45862" numCol="1" anchor="b" anchorCtr="0" compatLnSpc="1">
            <a:prstTxWarp prst="textNoShape">
              <a:avLst/>
            </a:prstTxWarp>
          </a:bodyPr>
          <a:lstStyle>
            <a:lvl1pPr>
              <a:defRPr sz="1200"/>
            </a:lvl1pPr>
          </a:lstStyle>
          <a:p>
            <a:pPr>
              <a:defRPr/>
            </a:pPr>
            <a:endParaRPr lang="en-US" dirty="0"/>
          </a:p>
        </p:txBody>
      </p:sp>
      <p:sp>
        <p:nvSpPr>
          <p:cNvPr id="162821" name="Rectangle 5"/>
          <p:cNvSpPr>
            <a:spLocks noGrp="1" noChangeArrowheads="1"/>
          </p:cNvSpPr>
          <p:nvPr>
            <p:ph type="sldNum" sz="quarter" idx="3"/>
          </p:nvPr>
        </p:nvSpPr>
        <p:spPr bwMode="auto">
          <a:xfrm>
            <a:off x="5265838" y="6658287"/>
            <a:ext cx="4028971" cy="350520"/>
          </a:xfrm>
          <a:prstGeom prst="rect">
            <a:avLst/>
          </a:prstGeom>
          <a:noFill/>
          <a:ln>
            <a:noFill/>
          </a:ln>
          <a:effectLst/>
          <a:extLst/>
        </p:spPr>
        <p:txBody>
          <a:bodyPr vert="horz" wrap="square" lIns="91723" tIns="45862" rIns="91723" bIns="45862" numCol="1" anchor="b" anchorCtr="0" compatLnSpc="1">
            <a:prstTxWarp prst="textNoShape">
              <a:avLst/>
            </a:prstTxWarp>
          </a:bodyPr>
          <a:lstStyle>
            <a:lvl1pPr algn="r">
              <a:defRPr sz="1200"/>
            </a:lvl1pPr>
          </a:lstStyle>
          <a:p>
            <a:fld id="{E0C40C13-24E2-4FA0-9644-2103F379F421}" type="slidenum">
              <a:rPr lang="en-US" altLang="en-US"/>
              <a:pPr/>
              <a:t>‹#›</a:t>
            </a:fld>
            <a:endParaRPr lang="en-US" altLang="en-US" dirty="0"/>
          </a:p>
        </p:txBody>
      </p:sp>
    </p:spTree>
    <p:extLst>
      <p:ext uri="{BB962C8B-B14F-4D97-AF65-F5344CB8AC3E}">
        <p14:creationId xmlns:p14="http://schemas.microsoft.com/office/powerpoint/2010/main" val="260088003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8914" name="Rectangle 2"/>
          <p:cNvSpPr>
            <a:spLocks noGrp="1" noChangeArrowheads="1"/>
          </p:cNvSpPr>
          <p:nvPr>
            <p:ph type="hdr" sz="quarter"/>
          </p:nvPr>
        </p:nvSpPr>
        <p:spPr bwMode="auto">
          <a:xfrm>
            <a:off x="0" y="0"/>
            <a:ext cx="4027379" cy="350520"/>
          </a:xfrm>
          <a:prstGeom prst="rect">
            <a:avLst/>
          </a:prstGeom>
          <a:noFill/>
          <a:ln>
            <a:noFill/>
          </a:ln>
          <a:effectLst/>
          <a:extLst/>
        </p:spPr>
        <p:txBody>
          <a:bodyPr vert="horz" wrap="square" lIns="91723" tIns="45862" rIns="91723" bIns="45862" numCol="1" anchor="t" anchorCtr="0" compatLnSpc="1">
            <a:prstTxWarp prst="textNoShape">
              <a:avLst/>
            </a:prstTxWarp>
          </a:bodyPr>
          <a:lstStyle>
            <a:lvl1pPr>
              <a:defRPr sz="1200"/>
            </a:lvl1pPr>
          </a:lstStyle>
          <a:p>
            <a:pPr>
              <a:defRPr/>
            </a:pPr>
            <a:endParaRPr lang="en-US" dirty="0"/>
          </a:p>
        </p:txBody>
      </p:sp>
      <p:sp>
        <p:nvSpPr>
          <p:cNvPr id="38915" name="Rectangle 3"/>
          <p:cNvSpPr>
            <a:spLocks noGrp="1" noChangeArrowheads="1"/>
          </p:cNvSpPr>
          <p:nvPr>
            <p:ph type="dt" idx="1"/>
          </p:nvPr>
        </p:nvSpPr>
        <p:spPr bwMode="auto">
          <a:xfrm>
            <a:off x="5265838" y="0"/>
            <a:ext cx="4028971" cy="350520"/>
          </a:xfrm>
          <a:prstGeom prst="rect">
            <a:avLst/>
          </a:prstGeom>
          <a:noFill/>
          <a:ln>
            <a:noFill/>
          </a:ln>
          <a:effectLst/>
          <a:extLst/>
        </p:spPr>
        <p:txBody>
          <a:bodyPr vert="horz" wrap="square" lIns="91723" tIns="45862" rIns="91723" bIns="45862" numCol="1" anchor="t" anchorCtr="0" compatLnSpc="1">
            <a:prstTxWarp prst="textNoShape">
              <a:avLst/>
            </a:prstTxWarp>
          </a:bodyPr>
          <a:lstStyle>
            <a:lvl1pPr algn="r">
              <a:defRPr sz="1200"/>
            </a:lvl1pPr>
          </a:lstStyle>
          <a:p>
            <a:pPr>
              <a:defRPr/>
            </a:pPr>
            <a:endParaRPr lang="en-US" dirty="0"/>
          </a:p>
        </p:txBody>
      </p:sp>
      <p:sp>
        <p:nvSpPr>
          <p:cNvPr id="2052" name="Rectangle 4"/>
          <p:cNvSpPr>
            <a:spLocks noGrp="1" noRot="1" noChangeAspect="1" noChangeArrowheads="1" noTextEdit="1"/>
          </p:cNvSpPr>
          <p:nvPr>
            <p:ph type="sldImg" idx="2"/>
          </p:nvPr>
        </p:nvSpPr>
        <p:spPr bwMode="auto">
          <a:xfrm>
            <a:off x="2895600" y="525463"/>
            <a:ext cx="3505200" cy="2628900"/>
          </a:xfrm>
          <a:prstGeom prst="rect">
            <a:avLst/>
          </a:prstGeom>
          <a:noFill/>
          <a:ln w="9525">
            <a:solidFill>
              <a:srgbClr val="000000"/>
            </a:solidFill>
            <a:miter lim="800000"/>
            <a:headEnd/>
            <a:tailEnd/>
          </a:ln>
        </p:spPr>
      </p:sp>
      <p:sp>
        <p:nvSpPr>
          <p:cNvPr id="38917" name="Rectangle 5"/>
          <p:cNvSpPr>
            <a:spLocks noGrp="1" noChangeArrowheads="1"/>
          </p:cNvSpPr>
          <p:nvPr>
            <p:ph type="body" sz="quarter" idx="3"/>
          </p:nvPr>
        </p:nvSpPr>
        <p:spPr bwMode="auto">
          <a:xfrm>
            <a:off x="929640" y="3329940"/>
            <a:ext cx="7437120" cy="3154680"/>
          </a:xfrm>
          <a:prstGeom prst="rect">
            <a:avLst/>
          </a:prstGeom>
          <a:noFill/>
          <a:ln>
            <a:noFill/>
          </a:ln>
          <a:effectLst/>
          <a:extLst/>
        </p:spPr>
        <p:txBody>
          <a:bodyPr vert="horz" wrap="square" lIns="91723" tIns="45862" rIns="91723" bIns="45862"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38918" name="Rectangle 6"/>
          <p:cNvSpPr>
            <a:spLocks noGrp="1" noChangeArrowheads="1"/>
          </p:cNvSpPr>
          <p:nvPr>
            <p:ph type="ftr" sz="quarter" idx="4"/>
          </p:nvPr>
        </p:nvSpPr>
        <p:spPr bwMode="auto">
          <a:xfrm>
            <a:off x="0" y="6658287"/>
            <a:ext cx="4027379" cy="350520"/>
          </a:xfrm>
          <a:prstGeom prst="rect">
            <a:avLst/>
          </a:prstGeom>
          <a:noFill/>
          <a:ln>
            <a:noFill/>
          </a:ln>
          <a:effectLst/>
          <a:extLst/>
        </p:spPr>
        <p:txBody>
          <a:bodyPr vert="horz" wrap="square" lIns="91723" tIns="45862" rIns="91723" bIns="45862" numCol="1" anchor="b" anchorCtr="0" compatLnSpc="1">
            <a:prstTxWarp prst="textNoShape">
              <a:avLst/>
            </a:prstTxWarp>
          </a:bodyPr>
          <a:lstStyle>
            <a:lvl1pPr>
              <a:defRPr sz="1200"/>
            </a:lvl1pPr>
          </a:lstStyle>
          <a:p>
            <a:pPr>
              <a:defRPr/>
            </a:pPr>
            <a:endParaRPr lang="en-US" dirty="0"/>
          </a:p>
        </p:txBody>
      </p:sp>
      <p:sp>
        <p:nvSpPr>
          <p:cNvPr id="38919" name="Rectangle 7"/>
          <p:cNvSpPr>
            <a:spLocks noGrp="1" noChangeArrowheads="1"/>
          </p:cNvSpPr>
          <p:nvPr>
            <p:ph type="sldNum" sz="quarter" idx="5"/>
          </p:nvPr>
        </p:nvSpPr>
        <p:spPr bwMode="auto">
          <a:xfrm>
            <a:off x="5265838" y="6658287"/>
            <a:ext cx="4028971" cy="350520"/>
          </a:xfrm>
          <a:prstGeom prst="rect">
            <a:avLst/>
          </a:prstGeom>
          <a:noFill/>
          <a:ln>
            <a:noFill/>
          </a:ln>
          <a:effectLst/>
          <a:extLst/>
        </p:spPr>
        <p:txBody>
          <a:bodyPr vert="horz" wrap="square" lIns="91723" tIns="45862" rIns="91723" bIns="45862" numCol="1" anchor="b" anchorCtr="0" compatLnSpc="1">
            <a:prstTxWarp prst="textNoShape">
              <a:avLst/>
            </a:prstTxWarp>
          </a:bodyPr>
          <a:lstStyle>
            <a:lvl1pPr algn="r">
              <a:defRPr sz="1200"/>
            </a:lvl1pPr>
          </a:lstStyle>
          <a:p>
            <a:fld id="{CFA5B1C5-F8F7-4C25-81AE-ECFF46DF10B2}" type="slidenum">
              <a:rPr lang="en-US" altLang="en-US"/>
              <a:pPr/>
              <a:t>‹#›</a:t>
            </a:fld>
            <a:endParaRPr lang="en-US" altLang="en-US" dirty="0"/>
          </a:p>
        </p:txBody>
      </p:sp>
    </p:spTree>
    <p:extLst>
      <p:ext uri="{BB962C8B-B14F-4D97-AF65-F5344CB8AC3E}">
        <p14:creationId xmlns:p14="http://schemas.microsoft.com/office/powerpoint/2010/main" val="1762181746"/>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3.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4.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Slide Image Placeholder 1"/>
          <p:cNvSpPr>
            <a:spLocks noGrp="1" noRot="1" noChangeAspect="1" noTextEdit="1"/>
          </p:cNvSpPr>
          <p:nvPr>
            <p:ph type="sldImg"/>
          </p:nvPr>
        </p:nvSpPr>
        <p:spPr>
          <a:ln/>
        </p:spPr>
      </p:sp>
      <p:sp>
        <p:nvSpPr>
          <p:cNvPr id="5123" name="Notes Placeholder 2"/>
          <p:cNvSpPr>
            <a:spLocks noGrp="1"/>
          </p:cNvSpPr>
          <p:nvPr>
            <p:ph type="body" idx="1"/>
          </p:nvPr>
        </p:nvSpPr>
        <p:spPr>
          <a:noFill/>
        </p:spPr>
        <p:txBody>
          <a:bodyPr/>
          <a:lstStyle/>
          <a:p>
            <a:r>
              <a:rPr lang="en-US" dirty="0" smtClean="0"/>
              <a:t>This unit gives a very simple overview</a:t>
            </a:r>
            <a:r>
              <a:rPr lang="en-US" baseline="0" dirty="0" smtClean="0"/>
              <a:t> </a:t>
            </a:r>
            <a:r>
              <a:rPr lang="en-US" dirty="0" smtClean="0"/>
              <a:t>of reservoir rocks.</a:t>
            </a:r>
            <a:r>
              <a:rPr lang="en-US" baseline="0" dirty="0" smtClean="0"/>
              <a:t> </a:t>
            </a:r>
            <a:r>
              <a:rPr lang="en-US" dirty="0" smtClean="0"/>
              <a:t>This is a huge area of study and information; we’ll discuss only conventional clastic reservoirs, after a brief introduction.</a:t>
            </a:r>
          </a:p>
          <a:p>
            <a:endParaRPr lang="en-US" dirty="0" smtClean="0"/>
          </a:p>
        </p:txBody>
      </p:sp>
      <p:sp>
        <p:nvSpPr>
          <p:cNvPr id="5124" name="Slide Number Placeholder 3"/>
          <p:cNvSpPr>
            <a:spLocks noGrp="1"/>
          </p:cNvSpPr>
          <p:nvPr>
            <p:ph type="sldNum" sz="quarter" idx="5"/>
          </p:nvPr>
        </p:nvSpPr>
        <p:spPr>
          <a:noFill/>
          <a:ln>
            <a:miter lim="800000"/>
            <a:headEnd/>
            <a:tailEnd/>
          </a:ln>
        </p:spPr>
        <p:txBody>
          <a:bodyPr/>
          <a:lstStyle/>
          <a:p>
            <a:fld id="{6488AF9B-54E0-42B9-B942-86195BC32557}" type="slidenum">
              <a:rPr lang="en-US" altLang="en-US"/>
              <a:pPr/>
              <a:t>1</a:t>
            </a:fld>
            <a:endParaRPr lang="en-US" altLang="en-US" dirty="0"/>
          </a:p>
        </p:txBody>
      </p:sp>
    </p:spTree>
    <p:extLst>
      <p:ext uri="{BB962C8B-B14F-4D97-AF65-F5344CB8AC3E}">
        <p14:creationId xmlns:p14="http://schemas.microsoft.com/office/powerpoint/2010/main" val="261325347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Fluvial</a:t>
            </a:r>
            <a:r>
              <a:rPr lang="en-US" baseline="0" dirty="0" smtClean="0"/>
              <a:t> deposits are associated with river systems. There are two end members of fluvial systems: braided rivers and meandering rivers.</a:t>
            </a:r>
            <a:endParaRPr lang="en-US" dirty="0"/>
          </a:p>
        </p:txBody>
      </p:sp>
      <p:sp>
        <p:nvSpPr>
          <p:cNvPr id="4" name="Slide Number Placeholder 3"/>
          <p:cNvSpPr>
            <a:spLocks noGrp="1"/>
          </p:cNvSpPr>
          <p:nvPr>
            <p:ph type="sldNum" sz="quarter" idx="10"/>
          </p:nvPr>
        </p:nvSpPr>
        <p:spPr/>
        <p:txBody>
          <a:bodyPr/>
          <a:lstStyle/>
          <a:p>
            <a:fld id="{CFA5B1C5-F8F7-4C25-81AE-ECFF46DF10B2}" type="slidenum">
              <a:rPr lang="en-US" altLang="en-US" smtClean="0"/>
              <a:pPr/>
              <a:t>10</a:t>
            </a:fld>
            <a:endParaRPr lang="en-US" altLang="en-US" dirty="0"/>
          </a:p>
        </p:txBody>
      </p:sp>
    </p:spTree>
    <p:extLst>
      <p:ext uri="{BB962C8B-B14F-4D97-AF65-F5344CB8AC3E}">
        <p14:creationId xmlns:p14="http://schemas.microsoft.com/office/powerpoint/2010/main" val="65403147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Definition of a braided river.</a:t>
            </a:r>
            <a:r>
              <a:rPr lang="en-US" baseline="0" dirty="0" smtClean="0"/>
              <a:t> Braided rivers are characteristic of higher-gradient surface topography.</a:t>
            </a:r>
            <a:endParaRPr lang="en-US" dirty="0" smtClean="0"/>
          </a:p>
          <a:p>
            <a:endParaRPr lang="en-US" dirty="0" smtClean="0"/>
          </a:p>
          <a:p>
            <a:r>
              <a:rPr lang="en-US" dirty="0" smtClean="0"/>
              <a:t>Note the ideal facies sequence in the lower right.</a:t>
            </a:r>
            <a:r>
              <a:rPr lang="en-US" baseline="0" dirty="0" smtClean="0"/>
              <a:t> </a:t>
            </a:r>
            <a:r>
              <a:rPr lang="en-US" dirty="0" smtClean="0"/>
              <a:t>The sands vary from medium to coarse sands and even gravels.</a:t>
            </a:r>
            <a:endParaRPr lang="en-US" dirty="0"/>
          </a:p>
        </p:txBody>
      </p:sp>
      <p:sp>
        <p:nvSpPr>
          <p:cNvPr id="4" name="Slide Number Placeholder 3"/>
          <p:cNvSpPr>
            <a:spLocks noGrp="1"/>
          </p:cNvSpPr>
          <p:nvPr>
            <p:ph type="sldNum" sz="quarter" idx="10"/>
          </p:nvPr>
        </p:nvSpPr>
        <p:spPr/>
        <p:txBody>
          <a:bodyPr/>
          <a:lstStyle/>
          <a:p>
            <a:fld id="{CFA5B1C5-F8F7-4C25-81AE-ECFF46DF10B2}" type="slidenum">
              <a:rPr lang="en-US" altLang="en-US" smtClean="0"/>
              <a:pPr/>
              <a:t>11</a:t>
            </a:fld>
            <a:endParaRPr lang="en-US" altLang="en-US" dirty="0"/>
          </a:p>
        </p:txBody>
      </p:sp>
    </p:spTree>
    <p:extLst>
      <p:ext uri="{BB962C8B-B14F-4D97-AF65-F5344CB8AC3E}">
        <p14:creationId xmlns:p14="http://schemas.microsoft.com/office/powerpoint/2010/main" val="425246118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Definition of meandering</a:t>
            </a:r>
            <a:r>
              <a:rPr lang="en-US" baseline="0" dirty="0" smtClean="0"/>
              <a:t> rivers. </a:t>
            </a:r>
            <a:r>
              <a:rPr lang="en-US" dirty="0" smtClean="0"/>
              <a:t>A meandering</a:t>
            </a:r>
            <a:r>
              <a:rPr lang="en-US" baseline="0" dirty="0" smtClean="0"/>
              <a:t> river is one that bends in a sinuous pattern. This is characteristic of low-gradient surface topography.</a:t>
            </a:r>
          </a:p>
          <a:p>
            <a:endParaRPr lang="en-US" baseline="0" dirty="0" smtClean="0"/>
          </a:p>
          <a:p>
            <a:r>
              <a:rPr lang="en-US" baseline="0" dirty="0" smtClean="0"/>
              <a:t>Note the ideal facies sequence in the lower right. There can be gravel at the base of the deposit and grain size fines upward.</a:t>
            </a:r>
            <a:endParaRPr lang="en-US" dirty="0"/>
          </a:p>
        </p:txBody>
      </p:sp>
      <p:sp>
        <p:nvSpPr>
          <p:cNvPr id="4" name="Slide Number Placeholder 3"/>
          <p:cNvSpPr>
            <a:spLocks noGrp="1"/>
          </p:cNvSpPr>
          <p:nvPr>
            <p:ph type="sldNum" sz="quarter" idx="10"/>
          </p:nvPr>
        </p:nvSpPr>
        <p:spPr/>
        <p:txBody>
          <a:bodyPr/>
          <a:lstStyle/>
          <a:p>
            <a:fld id="{CFA5B1C5-F8F7-4C25-81AE-ECFF46DF10B2}" type="slidenum">
              <a:rPr lang="en-US" altLang="en-US" smtClean="0"/>
              <a:pPr/>
              <a:t>12</a:t>
            </a:fld>
            <a:endParaRPr lang="en-US" altLang="en-US" dirty="0"/>
          </a:p>
        </p:txBody>
      </p:sp>
    </p:spTree>
    <p:extLst>
      <p:ext uri="{BB962C8B-B14F-4D97-AF65-F5344CB8AC3E}">
        <p14:creationId xmlns:p14="http://schemas.microsoft.com/office/powerpoint/2010/main" val="286109029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Definition</a:t>
            </a:r>
            <a:r>
              <a:rPr lang="en-US" baseline="0" dirty="0" smtClean="0"/>
              <a:t> of shoreline sands. </a:t>
            </a:r>
            <a:r>
              <a:rPr lang="en-US" dirty="0" smtClean="0"/>
              <a:t>Shoreline sands are deposited near where large bodies of water</a:t>
            </a:r>
            <a:r>
              <a:rPr lang="en-US" baseline="0" dirty="0" smtClean="0"/>
              <a:t> intersects the land (beaches). </a:t>
            </a:r>
            <a:r>
              <a:rPr lang="en-US" dirty="0" smtClean="0"/>
              <a:t>The photo describes different zones near a shoreline.</a:t>
            </a:r>
            <a:endParaRPr lang="en-US" dirty="0"/>
          </a:p>
        </p:txBody>
      </p:sp>
      <p:sp>
        <p:nvSpPr>
          <p:cNvPr id="4" name="Slide Number Placeholder 3"/>
          <p:cNvSpPr>
            <a:spLocks noGrp="1"/>
          </p:cNvSpPr>
          <p:nvPr>
            <p:ph type="sldNum" sz="quarter" idx="10"/>
          </p:nvPr>
        </p:nvSpPr>
        <p:spPr/>
        <p:txBody>
          <a:bodyPr/>
          <a:lstStyle/>
          <a:p>
            <a:fld id="{CFA5B1C5-F8F7-4C25-81AE-ECFF46DF10B2}" type="slidenum">
              <a:rPr lang="en-US" altLang="en-US" smtClean="0"/>
              <a:pPr/>
              <a:t>13</a:t>
            </a:fld>
            <a:endParaRPr lang="en-US" altLang="en-US" dirty="0"/>
          </a:p>
        </p:txBody>
      </p:sp>
    </p:spTree>
    <p:extLst>
      <p:ext uri="{BB962C8B-B14F-4D97-AF65-F5344CB8AC3E}">
        <p14:creationId xmlns:p14="http://schemas.microsoft.com/office/powerpoint/2010/main" val="5906116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This diagram shows some typically shoreline environments</a:t>
            </a:r>
            <a:r>
              <a:rPr lang="en-US" baseline="0" dirty="0" smtClean="0"/>
              <a:t> of deposition (</a:t>
            </a:r>
            <a:r>
              <a:rPr lang="en-US" dirty="0" smtClean="0"/>
              <a:t>EODs) and sedimentary deposits.</a:t>
            </a:r>
            <a:r>
              <a:rPr lang="en-US" baseline="0" dirty="0" smtClean="0"/>
              <a:t> </a:t>
            </a:r>
            <a:r>
              <a:rPr lang="en-US" dirty="0" smtClean="0"/>
              <a:t>The movement of water, waves, tides, storms, rivers, offer a lot of opportunities to stir up sediment, have the coarsest</a:t>
            </a:r>
            <a:r>
              <a:rPr lang="en-US" baseline="0" dirty="0" smtClean="0"/>
              <a:t> grain size get “cleaned up” while finer sized particles are “winnowed out.” </a:t>
            </a:r>
            <a:endParaRPr lang="en-US" dirty="0"/>
          </a:p>
        </p:txBody>
      </p:sp>
      <p:sp>
        <p:nvSpPr>
          <p:cNvPr id="4" name="Slide Number Placeholder 3"/>
          <p:cNvSpPr>
            <a:spLocks noGrp="1"/>
          </p:cNvSpPr>
          <p:nvPr>
            <p:ph type="sldNum" sz="quarter" idx="10"/>
          </p:nvPr>
        </p:nvSpPr>
        <p:spPr/>
        <p:txBody>
          <a:bodyPr/>
          <a:lstStyle/>
          <a:p>
            <a:fld id="{CFA5B1C5-F8F7-4C25-81AE-ECFF46DF10B2}" type="slidenum">
              <a:rPr lang="en-US" altLang="en-US" smtClean="0"/>
              <a:pPr/>
              <a:t>14</a:t>
            </a:fld>
            <a:endParaRPr lang="en-US" altLang="en-US" dirty="0"/>
          </a:p>
        </p:txBody>
      </p:sp>
    </p:spTree>
    <p:extLst>
      <p:ext uri="{BB962C8B-B14F-4D97-AF65-F5344CB8AC3E}">
        <p14:creationId xmlns:p14="http://schemas.microsoft.com/office/powerpoint/2010/main" val="34096243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Where a major river intersects the</a:t>
            </a:r>
            <a:r>
              <a:rPr lang="en-US" baseline="0" dirty="0" smtClean="0"/>
              <a:t> ocean, a delta may form. This slide describes the definition of deltas. The picture on the left is a picture from space of the modern Mississippi River delta. The picture on the right is a map showing how the location of the delta has switched in the last thousand years.</a:t>
            </a:r>
            <a:endParaRPr lang="en-US" dirty="0"/>
          </a:p>
        </p:txBody>
      </p:sp>
      <p:sp>
        <p:nvSpPr>
          <p:cNvPr id="4" name="Slide Number Placeholder 3"/>
          <p:cNvSpPr>
            <a:spLocks noGrp="1"/>
          </p:cNvSpPr>
          <p:nvPr>
            <p:ph type="sldNum" sz="quarter" idx="10"/>
          </p:nvPr>
        </p:nvSpPr>
        <p:spPr/>
        <p:txBody>
          <a:bodyPr/>
          <a:lstStyle/>
          <a:p>
            <a:fld id="{CFA5B1C5-F8F7-4C25-81AE-ECFF46DF10B2}" type="slidenum">
              <a:rPr lang="en-US" altLang="en-US" smtClean="0"/>
              <a:pPr/>
              <a:t>15</a:t>
            </a:fld>
            <a:endParaRPr lang="en-US" altLang="en-US" dirty="0"/>
          </a:p>
        </p:txBody>
      </p:sp>
    </p:spTree>
    <p:extLst>
      <p:ext uri="{BB962C8B-B14F-4D97-AF65-F5344CB8AC3E}">
        <p14:creationId xmlns:p14="http://schemas.microsoft.com/office/powerpoint/2010/main" val="123786185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a:t>
            </a:r>
            <a:r>
              <a:rPr lang="en-US" baseline="0" dirty="0" smtClean="0"/>
              <a:t> morphology and sand distribution in a delta varies with the dominant force. The upper left is a sketch of a delta were tides are the dominant force. The upper right represents what we get if the river is the dominant force. The lower sketch is for a wave dominated situation. Which one do you think is appropriate for the Mississippi Delta?</a:t>
            </a:r>
            <a:endParaRPr lang="en-US" dirty="0" smtClean="0"/>
          </a:p>
        </p:txBody>
      </p:sp>
      <p:sp>
        <p:nvSpPr>
          <p:cNvPr id="4" name="Slide Number Placeholder 3"/>
          <p:cNvSpPr>
            <a:spLocks noGrp="1"/>
          </p:cNvSpPr>
          <p:nvPr>
            <p:ph type="sldNum" sz="quarter" idx="10"/>
          </p:nvPr>
        </p:nvSpPr>
        <p:spPr/>
        <p:txBody>
          <a:bodyPr/>
          <a:lstStyle/>
          <a:p>
            <a:fld id="{CFA5B1C5-F8F7-4C25-81AE-ECFF46DF10B2}" type="slidenum">
              <a:rPr lang="en-US" altLang="en-US" smtClean="0"/>
              <a:pPr/>
              <a:t>16</a:t>
            </a:fld>
            <a:endParaRPr lang="en-US" altLang="en-US" dirty="0"/>
          </a:p>
        </p:txBody>
      </p:sp>
    </p:spTree>
    <p:extLst>
      <p:ext uri="{BB962C8B-B14F-4D97-AF65-F5344CB8AC3E}">
        <p14:creationId xmlns:p14="http://schemas.microsoft.com/office/powerpoint/2010/main" val="181637946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Here</a:t>
            </a:r>
            <a:r>
              <a:rPr lang="en-US" baseline="0" dirty="0" smtClean="0"/>
              <a:t> is an image of the Nile Delta with an overlay of deltaic EODs. The cross-section uses the same EOD color-codes to show the lateral and vertical succession of deltaic </a:t>
            </a:r>
            <a:r>
              <a:rPr lang="en-US" baseline="0" dirty="0" err="1" smtClean="0"/>
              <a:t>facies</a:t>
            </a:r>
            <a:r>
              <a:rPr lang="en-US" baseline="0" dirty="0" smtClean="0"/>
              <a:t>. Delta-front sands have the best reservoir characteristics. Waves and storms stir these sediments on occasion, which puts all the sediment into suspension. The coarser (heavier) grains fall to the seafloor first, fast, and without moving too far. The finer sediment particles stay in suspension longer and drift further offshore. Thus, the yellow delta-front EOD is what we want to target – coarser grains and well sorted – good porosity and permeability.</a:t>
            </a:r>
            <a:endParaRPr lang="en-US" dirty="0"/>
          </a:p>
        </p:txBody>
      </p:sp>
      <p:sp>
        <p:nvSpPr>
          <p:cNvPr id="4" name="Slide Number Placeholder 3"/>
          <p:cNvSpPr>
            <a:spLocks noGrp="1"/>
          </p:cNvSpPr>
          <p:nvPr>
            <p:ph type="sldNum" sz="quarter" idx="10"/>
          </p:nvPr>
        </p:nvSpPr>
        <p:spPr/>
        <p:txBody>
          <a:bodyPr/>
          <a:lstStyle/>
          <a:p>
            <a:fld id="{CFA5B1C5-F8F7-4C25-81AE-ECFF46DF10B2}" type="slidenum">
              <a:rPr lang="en-US" altLang="en-US" smtClean="0"/>
              <a:pPr/>
              <a:t>17</a:t>
            </a:fld>
            <a:endParaRPr lang="en-US" altLang="en-US" dirty="0"/>
          </a:p>
        </p:txBody>
      </p:sp>
    </p:spTree>
    <p:extLst>
      <p:ext uri="{BB962C8B-B14F-4D97-AF65-F5344CB8AC3E}">
        <p14:creationId xmlns:p14="http://schemas.microsoft.com/office/powerpoint/2010/main" val="233313857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Here is a color-coded seismic section.</a:t>
            </a:r>
            <a:r>
              <a:rPr lang="en-US" baseline="0" dirty="0" smtClean="0"/>
              <a:t> </a:t>
            </a:r>
            <a:r>
              <a:rPr lang="en-US" dirty="0" smtClean="0"/>
              <a:t>The seismic reflections show deltaic </a:t>
            </a:r>
            <a:r>
              <a:rPr lang="en-US" dirty="0" err="1" smtClean="0"/>
              <a:t>progradation</a:t>
            </a:r>
            <a:r>
              <a:rPr lang="en-US" dirty="0" smtClean="0"/>
              <a:t> geometries. Note the delta plain (brown), delta front (yellow), and delta slope (light green) environments of deposition (EODs).</a:t>
            </a:r>
            <a:r>
              <a:rPr lang="en-US" baseline="0" dirty="0" smtClean="0"/>
              <a:t> </a:t>
            </a:r>
            <a:r>
              <a:rPr lang="en-US" dirty="0" smtClean="0"/>
              <a:t>The yellow zones are where we would expect the best reservoir-quality sands.</a:t>
            </a:r>
            <a:endParaRPr lang="en-US" dirty="0"/>
          </a:p>
        </p:txBody>
      </p:sp>
      <p:sp>
        <p:nvSpPr>
          <p:cNvPr id="4" name="Slide Number Placeholder 3"/>
          <p:cNvSpPr>
            <a:spLocks noGrp="1"/>
          </p:cNvSpPr>
          <p:nvPr>
            <p:ph type="sldNum" sz="quarter" idx="10"/>
          </p:nvPr>
        </p:nvSpPr>
        <p:spPr/>
        <p:txBody>
          <a:bodyPr/>
          <a:lstStyle/>
          <a:p>
            <a:fld id="{CFA5B1C5-F8F7-4C25-81AE-ECFF46DF10B2}" type="slidenum">
              <a:rPr lang="en-US" altLang="en-US" smtClean="0"/>
              <a:pPr/>
              <a:t>18</a:t>
            </a:fld>
            <a:endParaRPr lang="en-US" altLang="en-US" dirty="0"/>
          </a:p>
        </p:txBody>
      </p:sp>
    </p:spTree>
    <p:extLst>
      <p:ext uri="{BB962C8B-B14F-4D97-AF65-F5344CB8AC3E}">
        <p14:creationId xmlns:p14="http://schemas.microsoft.com/office/powerpoint/2010/main" val="226469166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For</a:t>
            </a:r>
            <a:r>
              <a:rPr lang="en-US" baseline="0" dirty="0" smtClean="0"/>
              <a:t> deltas and continental margins, we often see stratal geometries (and seismic reflection geometries) that indicate sediment has built up (vertical) a little, but has built out (horizontal) a lot. Rich (1951) came up with some terminology for the geometric components:</a:t>
            </a:r>
          </a:p>
          <a:p>
            <a:pPr>
              <a:lnSpc>
                <a:spcPct val="120000"/>
              </a:lnSpc>
              <a:tabLst>
                <a:tab pos="349250" algn="l"/>
                <a:tab pos="5087938" algn="l"/>
              </a:tabLst>
            </a:pPr>
            <a:r>
              <a:rPr lang="en-US" baseline="0" dirty="0" smtClean="0"/>
              <a:t>	</a:t>
            </a:r>
            <a:r>
              <a:rPr lang="en-US" sz="1200" dirty="0" err="1" smtClean="0">
                <a:latin typeface="Arial" pitchFamily="34" charset="0"/>
                <a:cs typeface="Arial" pitchFamily="34" charset="0"/>
              </a:rPr>
              <a:t>Undaform</a:t>
            </a:r>
            <a:r>
              <a:rPr lang="en-US" sz="1200" baseline="0" dirty="0" smtClean="0">
                <a:latin typeface="Arial" pitchFamily="34" charset="0"/>
                <a:cs typeface="Arial" pitchFamily="34" charset="0"/>
              </a:rPr>
              <a:t> (</a:t>
            </a:r>
            <a:r>
              <a:rPr lang="en-US" sz="1200" baseline="0" dirty="0" err="1" smtClean="0">
                <a:latin typeface="Arial" pitchFamily="34" charset="0"/>
                <a:cs typeface="Arial" pitchFamily="34" charset="0"/>
              </a:rPr>
              <a:t>topset</a:t>
            </a:r>
            <a:r>
              <a:rPr lang="en-US" sz="1200" baseline="0" dirty="0" smtClean="0">
                <a:latin typeface="Arial" pitchFamily="34" charset="0"/>
                <a:cs typeface="Arial" pitchFamily="34" charset="0"/>
              </a:rPr>
              <a:t> beds)</a:t>
            </a:r>
            <a:r>
              <a:rPr lang="en-US" sz="1200" dirty="0" smtClean="0">
                <a:latin typeface="Arial" pitchFamily="34" charset="0"/>
                <a:cs typeface="Arial" pitchFamily="34" charset="0"/>
              </a:rPr>
              <a:t> – shallow water deposits of the shelf </a:t>
            </a:r>
          </a:p>
          <a:p>
            <a:pPr>
              <a:lnSpc>
                <a:spcPct val="120000"/>
              </a:lnSpc>
              <a:tabLst>
                <a:tab pos="349250" algn="l"/>
                <a:tab pos="5087938" algn="l"/>
              </a:tabLst>
            </a:pPr>
            <a:r>
              <a:rPr lang="en-US" sz="1200" dirty="0" smtClean="0">
                <a:latin typeface="Arial" pitchFamily="34" charset="0"/>
                <a:cs typeface="Arial" pitchFamily="34" charset="0"/>
              </a:rPr>
              <a:t>	</a:t>
            </a:r>
            <a:r>
              <a:rPr lang="en-US" sz="1200" dirty="0" err="1" smtClean="0">
                <a:latin typeface="Arial" pitchFamily="34" charset="0"/>
                <a:cs typeface="Arial" pitchFamily="34" charset="0"/>
              </a:rPr>
              <a:t>Clinoform</a:t>
            </a:r>
            <a:r>
              <a:rPr lang="en-US" sz="1200" dirty="0" smtClean="0">
                <a:latin typeface="Arial" pitchFamily="34" charset="0"/>
                <a:cs typeface="Arial" pitchFamily="34" charset="0"/>
              </a:rPr>
              <a:t> (</a:t>
            </a:r>
            <a:r>
              <a:rPr lang="en-US" sz="1200" dirty="0" err="1" smtClean="0">
                <a:latin typeface="Arial" pitchFamily="34" charset="0"/>
                <a:cs typeface="Arial" pitchFamily="34" charset="0"/>
              </a:rPr>
              <a:t>foreset</a:t>
            </a:r>
            <a:r>
              <a:rPr lang="en-US" sz="1200" dirty="0" smtClean="0">
                <a:latin typeface="Arial" pitchFamily="34" charset="0"/>
                <a:cs typeface="Arial" pitchFamily="34" charset="0"/>
              </a:rPr>
              <a:t> beds) – deeper water deposits of the slope</a:t>
            </a:r>
          </a:p>
          <a:p>
            <a:pPr>
              <a:lnSpc>
                <a:spcPct val="120000"/>
              </a:lnSpc>
              <a:tabLst>
                <a:tab pos="349250" algn="l"/>
                <a:tab pos="5087938" algn="l"/>
              </a:tabLst>
            </a:pPr>
            <a:r>
              <a:rPr lang="en-US" sz="1200" dirty="0" smtClean="0">
                <a:latin typeface="Arial" pitchFamily="34" charset="0"/>
                <a:cs typeface="Arial" pitchFamily="34" charset="0"/>
              </a:rPr>
              <a:t>	</a:t>
            </a:r>
            <a:r>
              <a:rPr lang="en-US" sz="1200" dirty="0" err="1" smtClean="0">
                <a:latin typeface="Arial" pitchFamily="34" charset="0"/>
                <a:cs typeface="Arial" pitchFamily="34" charset="0"/>
              </a:rPr>
              <a:t>Fondoform</a:t>
            </a:r>
            <a:r>
              <a:rPr lang="en-US" sz="1200" dirty="0" smtClean="0">
                <a:latin typeface="Arial" pitchFamily="34" charset="0"/>
                <a:cs typeface="Arial" pitchFamily="34" charset="0"/>
              </a:rPr>
              <a:t> (</a:t>
            </a:r>
            <a:r>
              <a:rPr lang="en-US" sz="1200" dirty="0" err="1" smtClean="0">
                <a:latin typeface="Arial" pitchFamily="34" charset="0"/>
                <a:cs typeface="Arial" pitchFamily="34" charset="0"/>
              </a:rPr>
              <a:t>bottomset</a:t>
            </a:r>
            <a:r>
              <a:rPr lang="en-US" sz="1200" dirty="0" smtClean="0">
                <a:latin typeface="Arial" pitchFamily="34" charset="0"/>
                <a:cs typeface="Arial" pitchFamily="34" charset="0"/>
              </a:rPr>
              <a:t> beds) </a:t>
            </a:r>
            <a:r>
              <a:rPr lang="en-US" sz="1100" dirty="0" smtClean="0">
                <a:latin typeface="Arial" pitchFamily="34" charset="0"/>
                <a:cs typeface="Arial" pitchFamily="34" charset="0"/>
              </a:rPr>
              <a:t>– deepest water deposits of the basin</a:t>
            </a:r>
          </a:p>
          <a:p>
            <a:pPr>
              <a:lnSpc>
                <a:spcPct val="120000"/>
              </a:lnSpc>
              <a:tabLst>
                <a:tab pos="349250" algn="l"/>
                <a:tab pos="5087938" algn="l"/>
              </a:tabLst>
            </a:pPr>
            <a:endParaRPr lang="en-US" sz="1100" dirty="0" smtClean="0">
              <a:latin typeface="Arial" pitchFamily="34" charset="0"/>
              <a:cs typeface="Arial" pitchFamily="34" charset="0"/>
            </a:endParaRPr>
          </a:p>
          <a:p>
            <a:pPr>
              <a:lnSpc>
                <a:spcPct val="120000"/>
              </a:lnSpc>
              <a:tabLst>
                <a:tab pos="349250" algn="l"/>
                <a:tab pos="5087938" algn="l"/>
              </a:tabLst>
            </a:pPr>
            <a:r>
              <a:rPr lang="en-US" sz="1100" dirty="0" smtClean="0">
                <a:latin typeface="Arial" pitchFamily="34" charset="0"/>
                <a:cs typeface="Arial" pitchFamily="34" charset="0"/>
              </a:rPr>
              <a:t>Other people prefer</a:t>
            </a:r>
            <a:r>
              <a:rPr lang="en-US" sz="1100" baseline="0" dirty="0" smtClean="0">
                <a:latin typeface="Arial" pitchFamily="34" charset="0"/>
                <a:cs typeface="Arial" pitchFamily="34" charset="0"/>
              </a:rPr>
              <a:t> the terms: </a:t>
            </a:r>
            <a:r>
              <a:rPr lang="en-US" sz="1100" dirty="0" smtClean="0">
                <a:latin typeface="Arial" pitchFamily="34" charset="0"/>
                <a:cs typeface="Arial" pitchFamily="34" charset="0"/>
              </a:rPr>
              <a:t>topset beds, foreset beds, and </a:t>
            </a:r>
            <a:r>
              <a:rPr lang="en-US" sz="1050" dirty="0" err="1" smtClean="0">
                <a:latin typeface="Arial" pitchFamily="34" charset="0"/>
                <a:cs typeface="Arial" pitchFamily="34" charset="0"/>
              </a:rPr>
              <a:t>bottomset</a:t>
            </a:r>
            <a:r>
              <a:rPr lang="en-US" sz="1050" dirty="0" smtClean="0">
                <a:latin typeface="Arial" pitchFamily="34" charset="0"/>
                <a:cs typeface="Arial" pitchFamily="34" charset="0"/>
              </a:rPr>
              <a:t> beds.</a:t>
            </a:r>
            <a:r>
              <a:rPr lang="en-US" sz="1050" baseline="0" dirty="0" smtClean="0">
                <a:latin typeface="Arial" pitchFamily="34" charset="0"/>
                <a:cs typeface="Arial" pitchFamily="34" charset="0"/>
              </a:rPr>
              <a:t> </a:t>
            </a:r>
            <a:r>
              <a:rPr lang="en-US" sz="1050" dirty="0" smtClean="0">
                <a:latin typeface="Arial" pitchFamily="34" charset="0"/>
                <a:cs typeface="Arial" pitchFamily="34" charset="0"/>
              </a:rPr>
              <a:t>You will use Rich’s terminology</a:t>
            </a:r>
            <a:r>
              <a:rPr lang="en-US" sz="1050" baseline="0" dirty="0" smtClean="0">
                <a:latin typeface="Arial" pitchFamily="34" charset="0"/>
                <a:cs typeface="Arial" pitchFamily="34" charset="0"/>
              </a:rPr>
              <a:t> in the exercise.</a:t>
            </a:r>
            <a:endParaRPr lang="en-US" sz="1100" dirty="0" smtClean="0">
              <a:latin typeface="Arial" pitchFamily="34" charset="0"/>
              <a:cs typeface="Arial" pitchFamily="34" charset="0"/>
            </a:endParaRPr>
          </a:p>
        </p:txBody>
      </p:sp>
      <p:sp>
        <p:nvSpPr>
          <p:cNvPr id="4" name="Slide Number Placeholder 3"/>
          <p:cNvSpPr>
            <a:spLocks noGrp="1"/>
          </p:cNvSpPr>
          <p:nvPr>
            <p:ph type="sldNum" sz="quarter" idx="10"/>
          </p:nvPr>
        </p:nvSpPr>
        <p:spPr/>
        <p:txBody>
          <a:bodyPr/>
          <a:lstStyle/>
          <a:p>
            <a:fld id="{CFA5B1C5-F8F7-4C25-81AE-ECFF46DF10B2}" type="slidenum">
              <a:rPr lang="en-US" altLang="en-US" smtClean="0"/>
              <a:pPr/>
              <a:t>19</a:t>
            </a:fld>
            <a:endParaRPr lang="en-US" altLang="en-US" dirty="0"/>
          </a:p>
        </p:txBody>
      </p:sp>
    </p:spTree>
    <p:extLst>
      <p:ext uri="{BB962C8B-B14F-4D97-AF65-F5344CB8AC3E}">
        <p14:creationId xmlns:p14="http://schemas.microsoft.com/office/powerpoint/2010/main" val="88251953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Hydrocarbon</a:t>
            </a:r>
            <a:r>
              <a:rPr lang="en-US" baseline="0" dirty="0" smtClean="0"/>
              <a:t> </a:t>
            </a:r>
            <a:r>
              <a:rPr lang="en-US" dirty="0" smtClean="0"/>
              <a:t>(HC) system</a:t>
            </a:r>
            <a:r>
              <a:rPr lang="en-US" baseline="0" dirty="0" smtClean="0"/>
              <a:t> </a:t>
            </a:r>
            <a:r>
              <a:rPr lang="en-US" dirty="0" smtClean="0"/>
              <a:t>elements</a:t>
            </a:r>
            <a:r>
              <a:rPr lang="en-US" baseline="0" dirty="0" smtClean="0"/>
              <a:t> and processes, with </a:t>
            </a:r>
            <a:r>
              <a:rPr lang="en-US" b="1" baseline="0" dirty="0" smtClean="0"/>
              <a:t>reservoir</a:t>
            </a:r>
            <a:r>
              <a:rPr lang="en-US" baseline="0" dirty="0" smtClean="0"/>
              <a:t> rocks marked.</a:t>
            </a:r>
            <a:endParaRPr lang="en-US" dirty="0"/>
          </a:p>
        </p:txBody>
      </p:sp>
      <p:sp>
        <p:nvSpPr>
          <p:cNvPr id="4" name="Slide Number Placeholder 3"/>
          <p:cNvSpPr>
            <a:spLocks noGrp="1"/>
          </p:cNvSpPr>
          <p:nvPr>
            <p:ph type="sldNum" sz="quarter" idx="10"/>
          </p:nvPr>
        </p:nvSpPr>
        <p:spPr/>
        <p:txBody>
          <a:bodyPr/>
          <a:lstStyle/>
          <a:p>
            <a:fld id="{CFA5B1C5-F8F7-4C25-81AE-ECFF46DF10B2}" type="slidenum">
              <a:rPr lang="en-US" altLang="en-US" smtClean="0"/>
              <a:pPr/>
              <a:t>2</a:t>
            </a:fld>
            <a:endParaRPr lang="en-US" altLang="en-US" dirty="0"/>
          </a:p>
        </p:txBody>
      </p:sp>
    </p:spTree>
    <p:extLst>
      <p:ext uri="{BB962C8B-B14F-4D97-AF65-F5344CB8AC3E}">
        <p14:creationId xmlns:p14="http://schemas.microsoft.com/office/powerpoint/2010/main" val="318003929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There are also deep water reservoir rocks – out past the shelf margin.</a:t>
            </a:r>
            <a:r>
              <a:rPr lang="en-US" baseline="0" dirty="0" smtClean="0"/>
              <a:t> </a:t>
            </a:r>
            <a:r>
              <a:rPr lang="en-US" dirty="0" smtClean="0"/>
              <a:t>Sediment is funneled down submarine canyons.</a:t>
            </a:r>
            <a:r>
              <a:rPr lang="en-US" baseline="0" dirty="0" smtClean="0"/>
              <a:t> Information about submarine canyons is shown on the slide.</a:t>
            </a:r>
            <a:endParaRPr lang="en-US" dirty="0" smtClean="0"/>
          </a:p>
          <a:p>
            <a:endParaRPr lang="en-US" dirty="0" smtClean="0"/>
          </a:p>
          <a:p>
            <a:r>
              <a:rPr lang="en-US" dirty="0" smtClean="0"/>
              <a:t>The picture is seafloor bathymetry off Monterey,</a:t>
            </a:r>
            <a:r>
              <a:rPr lang="en-US" baseline="0" dirty="0" smtClean="0"/>
              <a:t> CA. </a:t>
            </a:r>
            <a:r>
              <a:rPr lang="en-US" dirty="0" smtClean="0"/>
              <a:t>Note the canyons that extend westward</a:t>
            </a:r>
            <a:r>
              <a:rPr lang="en-US" baseline="0" dirty="0" smtClean="0"/>
              <a:t> from shallow water environments (orange) out to very deep water (dark blue).</a:t>
            </a:r>
            <a:endParaRPr lang="en-US" dirty="0"/>
          </a:p>
        </p:txBody>
      </p:sp>
      <p:sp>
        <p:nvSpPr>
          <p:cNvPr id="4" name="Slide Number Placeholder 3"/>
          <p:cNvSpPr>
            <a:spLocks noGrp="1"/>
          </p:cNvSpPr>
          <p:nvPr>
            <p:ph type="sldNum" sz="quarter" idx="10"/>
          </p:nvPr>
        </p:nvSpPr>
        <p:spPr/>
        <p:txBody>
          <a:bodyPr/>
          <a:lstStyle/>
          <a:p>
            <a:fld id="{CFA5B1C5-F8F7-4C25-81AE-ECFF46DF10B2}" type="slidenum">
              <a:rPr lang="en-US" altLang="en-US" smtClean="0"/>
              <a:pPr/>
              <a:t>20</a:t>
            </a:fld>
            <a:endParaRPr lang="en-US" altLang="en-US" dirty="0"/>
          </a:p>
        </p:txBody>
      </p:sp>
    </p:spTree>
    <p:extLst>
      <p:ext uri="{BB962C8B-B14F-4D97-AF65-F5344CB8AC3E}">
        <p14:creationId xmlns:p14="http://schemas.microsoft.com/office/powerpoint/2010/main" val="412386612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Sediment at or near the head</a:t>
            </a:r>
            <a:r>
              <a:rPr lang="en-US" baseline="0" dirty="0" smtClean="0"/>
              <a:t> of </a:t>
            </a:r>
            <a:r>
              <a:rPr lang="en-US" dirty="0" smtClean="0"/>
              <a:t>a submarine canyon are stirred up by major storms or earthquakes.</a:t>
            </a:r>
            <a:r>
              <a:rPr lang="en-US" baseline="0" dirty="0" smtClean="0"/>
              <a:t> </a:t>
            </a:r>
            <a:r>
              <a:rPr lang="en-US" dirty="0" smtClean="0"/>
              <a:t>Gravity makes the sediment-laddened waters flow down the canyons and get deposited near the base (toe) of the slope on the basin floor.</a:t>
            </a:r>
            <a:r>
              <a:rPr lang="en-US" baseline="0" dirty="0" smtClean="0"/>
              <a:t> </a:t>
            </a:r>
            <a:r>
              <a:rPr lang="en-US" dirty="0" smtClean="0"/>
              <a:t>We call this sediment-laddened flows turbidity currents.</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smtClean="0"/>
          </a:p>
        </p:txBody>
      </p:sp>
      <p:sp>
        <p:nvSpPr>
          <p:cNvPr id="4" name="Slide Number Placeholder 3"/>
          <p:cNvSpPr>
            <a:spLocks noGrp="1"/>
          </p:cNvSpPr>
          <p:nvPr>
            <p:ph type="sldNum" sz="quarter" idx="10"/>
          </p:nvPr>
        </p:nvSpPr>
        <p:spPr/>
        <p:txBody>
          <a:bodyPr/>
          <a:lstStyle/>
          <a:p>
            <a:fld id="{CFA5B1C5-F8F7-4C25-81AE-ECFF46DF10B2}" type="slidenum">
              <a:rPr lang="en-US" altLang="en-US" smtClean="0"/>
              <a:pPr/>
              <a:t>21</a:t>
            </a:fld>
            <a:endParaRPr lang="en-US" altLang="en-US" dirty="0"/>
          </a:p>
        </p:txBody>
      </p:sp>
    </p:spTree>
    <p:extLst>
      <p:ext uri="{BB962C8B-B14F-4D97-AF65-F5344CB8AC3E}">
        <p14:creationId xmlns:p14="http://schemas.microsoft.com/office/powerpoint/2010/main" val="168272484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The upper diagram shows how sand is concentrated in the axis of deep water channel axes with finer-grained sediments deposited above and to the sides of the coarser sands.</a:t>
            </a:r>
            <a:r>
              <a:rPr lang="en-US" baseline="0" dirty="0" smtClean="0"/>
              <a:t> </a:t>
            </a:r>
            <a:r>
              <a:rPr lang="en-US" dirty="0" smtClean="0"/>
              <a:t>Often we are eroding sediment from the shelf and upper part of the canyon while depositing sediment in the lower reaches of the canyon and out on to the basin floor.</a:t>
            </a:r>
            <a:r>
              <a:rPr lang="en-US" baseline="0" dirty="0" smtClean="0"/>
              <a:t> </a:t>
            </a:r>
            <a:r>
              <a:rPr lang="en-US" dirty="0" smtClean="0"/>
              <a:t>Turbidity flows are another good mechanism for concentrating the coarsest grains and winnowing out the fine-grained particles.</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smtClean="0"/>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Note the conceptual model on the</a:t>
            </a:r>
            <a:r>
              <a:rPr lang="en-US" baseline="0" dirty="0" smtClean="0"/>
              <a:t> right. The upper parts of the canyon are dominated by erosion and sediment bypass. Some deposition (of coarse grains) can occur in the lower part of the canyon. Here the walls of the canyon still exist. They confine deposition laterally between the walls. As the height of the walls of the canyon wall go to zero, deposition begins to spill over the walls. We get semi-confined deposition. Most of the coarsest grained sediment stays within the canyon, but some reservoir-quality sands can breach the low canyon walls and start to spread out laterally. Further down dip, the canyon walls are gone. All the sediment “fans” out – we call this unconfined deposition. Reservoir-quality rocks will form sheets – layers that are relatively thin but laterally extensive.</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baseline="0" dirty="0" smtClean="0"/>
          </a:p>
          <a:p>
            <a:pPr marL="0" marR="0" indent="0" algn="l" defTabSz="914400" rtl="0" eaLnBrk="0" fontAlgn="base" latinLnBrk="0" hangingPunct="0">
              <a:lnSpc>
                <a:spcPct val="100000"/>
              </a:lnSpc>
              <a:spcBef>
                <a:spcPct val="30000"/>
              </a:spcBef>
              <a:spcAft>
                <a:spcPct val="0"/>
              </a:spcAft>
              <a:buClrTx/>
              <a:buSzTx/>
              <a:buFontTx/>
              <a:buNone/>
              <a:tabLst/>
              <a:defRPr/>
            </a:pPr>
            <a:r>
              <a:rPr lang="en-US" baseline="0" dirty="0" smtClean="0"/>
              <a:t>One last point.  At the base of the continental slope there often is a change in seafloor slope (can be several knick points where the seafloor changes slope rather abruptly).  A quick change in slope will cause the turbidity current to abruptly slow, since it is gravity driven). We call this a hydraulic jump. An abrupt change in slope results in relative thick layers.</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smtClean="0"/>
          </a:p>
        </p:txBody>
      </p:sp>
      <p:sp>
        <p:nvSpPr>
          <p:cNvPr id="4" name="Slide Number Placeholder 3"/>
          <p:cNvSpPr>
            <a:spLocks noGrp="1"/>
          </p:cNvSpPr>
          <p:nvPr>
            <p:ph type="sldNum" sz="quarter" idx="10"/>
          </p:nvPr>
        </p:nvSpPr>
        <p:spPr/>
        <p:txBody>
          <a:bodyPr/>
          <a:lstStyle/>
          <a:p>
            <a:fld id="{CFA5B1C5-F8F7-4C25-81AE-ECFF46DF10B2}" type="slidenum">
              <a:rPr lang="en-US" altLang="en-US" smtClean="0"/>
              <a:pPr/>
              <a:t>22</a:t>
            </a:fld>
            <a:endParaRPr lang="en-US" altLang="en-US" dirty="0"/>
          </a:p>
        </p:txBody>
      </p:sp>
    </p:spTree>
    <p:extLst>
      <p:ext uri="{BB962C8B-B14F-4D97-AF65-F5344CB8AC3E}">
        <p14:creationId xmlns:p14="http://schemas.microsoft.com/office/powerpoint/2010/main" val="70645921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E617414-AFBF-48C5-AC68-AE349219B383}" type="slidenum">
              <a:rPr lang="en-US"/>
              <a:pPr/>
              <a:t>23</a:t>
            </a:fld>
            <a:endParaRPr lang="en-US" dirty="0"/>
          </a:p>
        </p:txBody>
      </p:sp>
      <p:sp>
        <p:nvSpPr>
          <p:cNvPr id="158722" name="Rectangle 2"/>
          <p:cNvSpPr>
            <a:spLocks noGrp="1" noRot="1" noChangeAspect="1" noChangeArrowheads="1" noTextEdit="1"/>
          </p:cNvSpPr>
          <p:nvPr>
            <p:ph type="sldImg"/>
          </p:nvPr>
        </p:nvSpPr>
        <p:spPr>
          <a:ln/>
        </p:spPr>
      </p:sp>
      <p:sp>
        <p:nvSpPr>
          <p:cNvPr id="158723" name="Rectangle 3"/>
          <p:cNvSpPr>
            <a:spLocks noGrp="1" noChangeArrowheads="1"/>
          </p:cNvSpPr>
          <p:nvPr>
            <p:ph type="body" idx="1"/>
          </p:nvPr>
        </p:nvSpPr>
        <p:spPr/>
        <p:txBody>
          <a:bodyPr/>
          <a:lstStyle/>
          <a:p>
            <a:r>
              <a:rPr lang="en-US" dirty="0" smtClean="0"/>
              <a:t>This is an example of our process for making stratigraphic predictions using a deep water environment of deposition (EOD).</a:t>
            </a:r>
            <a:r>
              <a:rPr lang="en-US" baseline="0" dirty="0" smtClean="0"/>
              <a:t> </a:t>
            </a:r>
            <a:r>
              <a:rPr lang="en-US" dirty="0" smtClean="0"/>
              <a:t>The upper left is a map showing a mini-basin surrounded by salt. This happens in the Gulf of Mexico.</a:t>
            </a:r>
            <a:r>
              <a:rPr lang="en-US" baseline="0" dirty="0" smtClean="0"/>
              <a:t> </a:t>
            </a:r>
            <a:r>
              <a:rPr lang="en-US" dirty="0" smtClean="0"/>
              <a:t>A break in the salt wall near the top has allowed sediment to fill this mini-basin from the north.</a:t>
            </a:r>
            <a:r>
              <a:rPr lang="en-US" baseline="0" dirty="0" smtClean="0"/>
              <a:t> </a:t>
            </a:r>
            <a:r>
              <a:rPr lang="en-US" dirty="0" smtClean="0"/>
              <a:t>Using seismic data, we mapped a thick, lobate deposit (yellow). 3D seismic even allows us to image distributary channel systems.</a:t>
            </a:r>
            <a:r>
              <a:rPr lang="en-US" baseline="0" dirty="0" smtClean="0"/>
              <a:t> </a:t>
            </a:r>
            <a:r>
              <a:rPr lang="en-US" dirty="0" smtClean="0"/>
              <a:t>We want to predict reservoir-quality sands where the two black lines are drawn.</a:t>
            </a:r>
          </a:p>
          <a:p>
            <a:endParaRPr lang="en-US" dirty="0" smtClean="0"/>
          </a:p>
          <a:p>
            <a:r>
              <a:rPr lang="en-US" dirty="0" smtClean="0"/>
              <a:t>To make predictions, we use a depositional model (center).</a:t>
            </a:r>
            <a:r>
              <a:rPr lang="en-US" baseline="0" dirty="0" smtClean="0"/>
              <a:t> </a:t>
            </a:r>
            <a:r>
              <a:rPr lang="en-US" dirty="0" smtClean="0"/>
              <a:t>The northern black line is where we would expect confined to semi-confined deposition. We predict sands within the canyon walls. These sands should extend</a:t>
            </a:r>
            <a:r>
              <a:rPr lang="en-US" baseline="0" dirty="0" smtClean="0"/>
              <a:t> up and down the canyon, but laterally restricted. We’d also expect cutting and filling with each turbidite flow, some amalgamated sands.</a:t>
            </a:r>
          </a:p>
          <a:p>
            <a:endParaRPr lang="en-US" baseline="0" dirty="0" smtClean="0"/>
          </a:p>
          <a:p>
            <a:r>
              <a:rPr lang="en-US" baseline="0" dirty="0" smtClean="0"/>
              <a:t>The southern black line is where the canyon walls no longer confine the turbidity flows – unconfined deposition. We anticipate sands that are thin, but widespread (sheets). The prediction of vertical and lateral distribution of reservoir rocks is important in exploration, field development and field production.</a:t>
            </a:r>
            <a:endParaRPr lang="en-US" dirty="0" smtClean="0"/>
          </a:p>
          <a:p>
            <a:endParaRPr lang="en-US" dirty="0"/>
          </a:p>
        </p:txBody>
      </p:sp>
    </p:spTree>
    <p:extLst>
      <p:ext uri="{BB962C8B-B14F-4D97-AF65-F5344CB8AC3E}">
        <p14:creationId xmlns:p14="http://schemas.microsoft.com/office/powerpoint/2010/main" val="94706496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Here is an outcrop study from West Texas published by Rick Beaubouef and his colleagues at ExxonMobil.</a:t>
            </a:r>
            <a:r>
              <a:rPr lang="en-US" baseline="0" dirty="0" smtClean="0"/>
              <a:t> </a:t>
            </a:r>
            <a:r>
              <a:rPr lang="en-US" dirty="0" smtClean="0"/>
              <a:t>The</a:t>
            </a:r>
            <a:r>
              <a:rPr lang="en-US" baseline="0" dirty="0" smtClean="0"/>
              <a:t> map is an interpretation for part of the Brushy Canyon Formation based on 10+ detailed outcrop studies. Moving from the NW to the SE, we transition from the paleo-slope to the paleo-basin floor. From NW to SE, we also transition from:</a:t>
            </a:r>
          </a:p>
          <a:p>
            <a:pPr marL="0" marR="0" indent="0" algn="l" defTabSz="914400" rtl="0" eaLnBrk="0" fontAlgn="base" latinLnBrk="0" hangingPunct="0">
              <a:lnSpc>
                <a:spcPct val="100000"/>
              </a:lnSpc>
              <a:spcBef>
                <a:spcPct val="30000"/>
              </a:spcBef>
              <a:spcAft>
                <a:spcPct val="0"/>
              </a:spcAft>
              <a:buClrTx/>
              <a:buSzTx/>
              <a:buFontTx/>
              <a:buNone/>
              <a:tabLst/>
              <a:defRPr/>
            </a:pPr>
            <a:r>
              <a:rPr lang="en-US" baseline="0" dirty="0" smtClean="0"/>
              <a:t>	- primarily bypass of sediments in the mid canyon, </a:t>
            </a:r>
          </a:p>
          <a:p>
            <a:pPr marL="0" marR="0" indent="0" algn="l" defTabSz="914400" rtl="0" eaLnBrk="0" fontAlgn="base" latinLnBrk="0" hangingPunct="0">
              <a:lnSpc>
                <a:spcPct val="100000"/>
              </a:lnSpc>
              <a:spcBef>
                <a:spcPct val="30000"/>
              </a:spcBef>
              <a:spcAft>
                <a:spcPct val="0"/>
              </a:spcAft>
              <a:buClrTx/>
              <a:buSzTx/>
              <a:buFontTx/>
              <a:buNone/>
              <a:tabLst/>
              <a:defRPr/>
            </a:pPr>
            <a:r>
              <a:rPr lang="en-US" baseline="0" dirty="0" smtClean="0"/>
              <a:t>	- through confined deposition, </a:t>
            </a:r>
          </a:p>
          <a:p>
            <a:pPr marL="0" marR="0" indent="0" algn="l" defTabSz="914400" rtl="0" eaLnBrk="0" fontAlgn="base" latinLnBrk="0" hangingPunct="0">
              <a:lnSpc>
                <a:spcPct val="100000"/>
              </a:lnSpc>
              <a:spcBef>
                <a:spcPct val="30000"/>
              </a:spcBef>
              <a:spcAft>
                <a:spcPct val="0"/>
              </a:spcAft>
              <a:buClrTx/>
              <a:buSzTx/>
              <a:buFontTx/>
              <a:buNone/>
              <a:tabLst/>
              <a:defRPr/>
            </a:pPr>
            <a:r>
              <a:rPr lang="en-US" baseline="0" dirty="0" smtClean="0"/>
              <a:t>	- to semi-confined deposition, and finally to unconfined deposition.</a:t>
            </a:r>
            <a:endParaRPr lang="en-US" dirty="0" smtClean="0"/>
          </a:p>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smtClean="0"/>
          </a:p>
        </p:txBody>
      </p:sp>
      <p:sp>
        <p:nvSpPr>
          <p:cNvPr id="4" name="Slide Number Placeholder 3"/>
          <p:cNvSpPr>
            <a:spLocks noGrp="1"/>
          </p:cNvSpPr>
          <p:nvPr>
            <p:ph type="sldNum" sz="quarter" idx="10"/>
          </p:nvPr>
        </p:nvSpPr>
        <p:spPr/>
        <p:txBody>
          <a:bodyPr/>
          <a:lstStyle/>
          <a:p>
            <a:fld id="{CFA5B1C5-F8F7-4C25-81AE-ECFF46DF10B2}" type="slidenum">
              <a:rPr lang="en-US" altLang="en-US" smtClean="0"/>
              <a:pPr/>
              <a:t>24</a:t>
            </a:fld>
            <a:endParaRPr lang="en-US" altLang="en-US" dirty="0"/>
          </a:p>
        </p:txBody>
      </p:sp>
    </p:spTree>
    <p:extLst>
      <p:ext uri="{BB962C8B-B14F-4D97-AF65-F5344CB8AC3E}">
        <p14:creationId xmlns:p14="http://schemas.microsoft.com/office/powerpoint/2010/main" val="357853207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We have covered several types</a:t>
            </a:r>
            <a:r>
              <a:rPr lang="en-US" baseline="0" dirty="0" smtClean="0"/>
              <a:t> of conventional </a:t>
            </a:r>
            <a:r>
              <a:rPr lang="en-US" baseline="0" dirty="0" err="1" smtClean="0"/>
              <a:t>clastic</a:t>
            </a:r>
            <a:r>
              <a:rPr lang="en-US" baseline="0" dirty="0" smtClean="0"/>
              <a:t> reservoirs. We can also have conventional carbonate reservoirs. We don’t have time to go into any detail on carbonate reservoirs, but don’t think this is because carbonate reservoirs are not important. Worldwide, we have about the same amount of production from carbonate reservoirs (e.g., most Middle East fields) as we do from clastic reservoirs.</a:t>
            </a:r>
          </a:p>
          <a:p>
            <a:endParaRPr lang="en-US" baseline="0"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fld id="{CFA5B1C5-F8F7-4C25-81AE-ECFF46DF10B2}" type="slidenum">
              <a:rPr lang="en-US" altLang="en-US" smtClean="0"/>
              <a:pPr/>
              <a:t>25</a:t>
            </a:fld>
            <a:endParaRPr lang="en-US" altLang="en-US" dirty="0"/>
          </a:p>
        </p:txBody>
      </p:sp>
    </p:spTree>
    <p:extLst>
      <p:ext uri="{BB962C8B-B14F-4D97-AF65-F5344CB8AC3E}">
        <p14:creationId xmlns:p14="http://schemas.microsoft.com/office/powerpoint/2010/main" val="339244317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564300A8-DC7A-41E0-9142-CF48BA58FA73}" type="slidenum">
              <a:rPr lang="en-US"/>
              <a:pPr/>
              <a:t>26</a:t>
            </a:fld>
            <a:endParaRPr lang="en-US" dirty="0"/>
          </a:p>
        </p:txBody>
      </p:sp>
      <p:sp>
        <p:nvSpPr>
          <p:cNvPr id="68610" name="Rectangle 2"/>
          <p:cNvSpPr>
            <a:spLocks noGrp="1" noRot="1" noChangeAspect="1" noChangeArrowheads="1" noTextEdit="1"/>
          </p:cNvSpPr>
          <p:nvPr>
            <p:ph type="sldImg"/>
          </p:nvPr>
        </p:nvSpPr>
        <p:spPr>
          <a:xfrm>
            <a:off x="2903538" y="531813"/>
            <a:ext cx="3489325" cy="2617787"/>
          </a:xfrm>
          <a:ln w="12700" cap="flat">
            <a:solidFill>
              <a:schemeClr val="tx1"/>
            </a:solidFill>
          </a:ln>
        </p:spPr>
      </p:sp>
      <p:sp>
        <p:nvSpPr>
          <p:cNvPr id="68611" name="Rectangle 3"/>
          <p:cNvSpPr>
            <a:spLocks noGrp="1" noChangeArrowheads="1"/>
          </p:cNvSpPr>
          <p:nvPr>
            <p:ph type="body" idx="1"/>
          </p:nvPr>
        </p:nvSpPr>
        <p:spPr>
          <a:noFill/>
          <a:ln/>
        </p:spPr>
        <p:txBody>
          <a:bodyPr lIns="91955" tIns="45171" rIns="91955" bIns="45171"/>
          <a:lstStyle/>
          <a:p>
            <a:r>
              <a:rPr lang="en-US" sz="1400" dirty="0" smtClean="0">
                <a:latin typeface="Arial" charset="0"/>
              </a:rPr>
              <a:t>Carbonate reservoirs result from the breakdown </a:t>
            </a:r>
            <a:r>
              <a:rPr lang="en-US" sz="1400" dirty="0">
                <a:latin typeface="Arial" charset="0"/>
              </a:rPr>
              <a:t>of </a:t>
            </a:r>
            <a:r>
              <a:rPr lang="en-US" sz="1400" dirty="0" smtClean="0">
                <a:latin typeface="Arial" charset="0"/>
              </a:rPr>
              <a:t>plants </a:t>
            </a:r>
            <a:r>
              <a:rPr lang="en-US" sz="1400" dirty="0">
                <a:latin typeface="Arial" charset="0"/>
              </a:rPr>
              <a:t>and </a:t>
            </a:r>
            <a:r>
              <a:rPr lang="en-US" sz="1400" dirty="0" smtClean="0">
                <a:latin typeface="Arial" charset="0"/>
              </a:rPr>
              <a:t>animals composed of</a:t>
            </a:r>
            <a:r>
              <a:rPr lang="en-US" sz="1400" baseline="0" dirty="0" smtClean="0">
                <a:latin typeface="Arial" charset="0"/>
              </a:rPr>
              <a:t> calcium carbonate – like coral. </a:t>
            </a:r>
            <a:r>
              <a:rPr lang="en-US" sz="1400" baseline="0" smtClean="0">
                <a:latin typeface="Arial" charset="0"/>
              </a:rPr>
              <a:t>Carbonate </a:t>
            </a:r>
            <a:r>
              <a:rPr lang="en-US" sz="1400" baseline="0" dirty="0" smtClean="0">
                <a:latin typeface="Arial" charset="0"/>
              </a:rPr>
              <a:t>“critters” grow in the photic </a:t>
            </a:r>
            <a:r>
              <a:rPr lang="en-US" sz="1400" baseline="0" smtClean="0">
                <a:latin typeface="Arial" charset="0"/>
              </a:rPr>
              <a:t>zone where </a:t>
            </a:r>
            <a:r>
              <a:rPr lang="en-US" sz="1400" baseline="0" dirty="0" smtClean="0">
                <a:latin typeface="Arial" charset="0"/>
              </a:rPr>
              <a:t>waters are warm and clear (not much sand, silt, clay</a:t>
            </a:r>
            <a:r>
              <a:rPr lang="en-US" sz="1400" baseline="0" smtClean="0">
                <a:latin typeface="Arial" charset="0"/>
              </a:rPr>
              <a:t>). In </a:t>
            </a:r>
            <a:r>
              <a:rPr lang="en-US" sz="1400" baseline="0" dirty="0" smtClean="0">
                <a:latin typeface="Arial" charset="0"/>
              </a:rPr>
              <a:t>h</a:t>
            </a:r>
            <a:r>
              <a:rPr lang="en-US" sz="1400" dirty="0" smtClean="0">
                <a:latin typeface="Arial" charset="0"/>
              </a:rPr>
              <a:t>igh </a:t>
            </a:r>
            <a:r>
              <a:rPr lang="en-US" sz="1400" dirty="0">
                <a:latin typeface="Arial" charset="0"/>
              </a:rPr>
              <a:t>energy environments, such as beaches and shoals, </a:t>
            </a:r>
            <a:r>
              <a:rPr lang="en-US" sz="1400" dirty="0" smtClean="0">
                <a:latin typeface="Arial" charset="0"/>
              </a:rPr>
              <a:t>coarser carbonate grains can be concentrated while the suspension fraction is removed.</a:t>
            </a:r>
            <a:endParaRPr lang="en-US" sz="1400" dirty="0">
              <a:latin typeface="Arial" charset="0"/>
            </a:endParaRPr>
          </a:p>
        </p:txBody>
      </p:sp>
    </p:spTree>
    <p:extLst>
      <p:ext uri="{BB962C8B-B14F-4D97-AF65-F5344CB8AC3E}">
        <p14:creationId xmlns:p14="http://schemas.microsoft.com/office/powerpoint/2010/main" val="176524878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8B01A30C-0B52-48EE-B707-CA2E8D0FDD8C}" type="slidenum">
              <a:rPr lang="en-US"/>
              <a:pPr/>
              <a:t>27</a:t>
            </a:fld>
            <a:endParaRPr lang="en-US" dirty="0"/>
          </a:p>
        </p:txBody>
      </p:sp>
      <p:sp>
        <p:nvSpPr>
          <p:cNvPr id="70658" name="Rectangle 2"/>
          <p:cNvSpPr>
            <a:spLocks noGrp="1" noRot="1" noChangeAspect="1" noChangeArrowheads="1" noTextEdit="1"/>
          </p:cNvSpPr>
          <p:nvPr>
            <p:ph type="sldImg"/>
          </p:nvPr>
        </p:nvSpPr>
        <p:spPr>
          <a:xfrm>
            <a:off x="2903538" y="531813"/>
            <a:ext cx="3489325" cy="2617787"/>
          </a:xfrm>
          <a:ln w="12700" cap="flat">
            <a:solidFill>
              <a:schemeClr val="tx1"/>
            </a:solidFill>
          </a:ln>
        </p:spPr>
      </p:sp>
      <p:sp>
        <p:nvSpPr>
          <p:cNvPr id="70659" name="Rectangle 3"/>
          <p:cNvSpPr>
            <a:spLocks noGrp="1" noChangeArrowheads="1"/>
          </p:cNvSpPr>
          <p:nvPr>
            <p:ph type="body" idx="1"/>
          </p:nvPr>
        </p:nvSpPr>
        <p:spPr>
          <a:xfrm>
            <a:off x="611606" y="3328740"/>
            <a:ext cx="7959304" cy="3154680"/>
          </a:xfrm>
          <a:noFill/>
          <a:ln/>
        </p:spPr>
        <p:txBody>
          <a:bodyPr lIns="91955" tIns="45171" rIns="91955" bIns="45171"/>
          <a:lstStyle/>
          <a:p>
            <a:r>
              <a:rPr lang="en-US" sz="1400" dirty="0" smtClean="0">
                <a:latin typeface="Arial" charset="0"/>
              </a:rPr>
              <a:t>Here is an example of a modern carbonate environment, the southern tip of Florida.</a:t>
            </a:r>
            <a:r>
              <a:rPr lang="en-US" sz="1400" baseline="0" dirty="0" smtClean="0">
                <a:latin typeface="Arial" charset="0"/>
              </a:rPr>
              <a:t> </a:t>
            </a:r>
            <a:r>
              <a:rPr lang="en-US" sz="1400" dirty="0" smtClean="0">
                <a:latin typeface="Arial" charset="0"/>
              </a:rPr>
              <a:t>Waters</a:t>
            </a:r>
            <a:r>
              <a:rPr lang="en-US" sz="1400" baseline="0" dirty="0" smtClean="0">
                <a:latin typeface="Arial" charset="0"/>
              </a:rPr>
              <a:t> are warm and clear and carbonate organisms produce almost all of the sediment. The beach off Miami and all the Florida Keys consist of carbonate sands – future carbonate reservoirs.</a:t>
            </a:r>
            <a:endParaRPr lang="en-US" sz="1400" dirty="0">
              <a:latin typeface="Arial" charset="0"/>
            </a:endParaRPr>
          </a:p>
        </p:txBody>
      </p:sp>
    </p:spTree>
    <p:extLst>
      <p:ext uri="{BB962C8B-B14F-4D97-AF65-F5344CB8AC3E}">
        <p14:creationId xmlns:p14="http://schemas.microsoft.com/office/powerpoint/2010/main" val="420649245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52EB5FB-FFDD-47D2-8B1B-A2971C1CFFCF}" type="slidenum">
              <a:rPr lang="en-US"/>
              <a:pPr/>
              <a:t>28</a:t>
            </a:fld>
            <a:endParaRPr lang="en-US" dirty="0"/>
          </a:p>
        </p:txBody>
      </p:sp>
      <p:sp>
        <p:nvSpPr>
          <p:cNvPr id="52226" name="Rectangle 2"/>
          <p:cNvSpPr>
            <a:spLocks noGrp="1" noRot="1" noChangeAspect="1" noChangeArrowheads="1" noTextEdit="1"/>
          </p:cNvSpPr>
          <p:nvPr>
            <p:ph type="sldImg"/>
          </p:nvPr>
        </p:nvSpPr>
        <p:spPr>
          <a:xfrm>
            <a:off x="2908300" y="531813"/>
            <a:ext cx="3489325" cy="2616200"/>
          </a:xfrm>
          <a:ln w="12700" cap="flat">
            <a:solidFill>
              <a:schemeClr val="tx1"/>
            </a:solidFill>
          </a:ln>
        </p:spPr>
      </p:sp>
      <p:sp>
        <p:nvSpPr>
          <p:cNvPr id="52227" name="Rectangle 3"/>
          <p:cNvSpPr>
            <a:spLocks noGrp="1" noChangeArrowheads="1"/>
          </p:cNvSpPr>
          <p:nvPr>
            <p:ph type="body" idx="1"/>
          </p:nvPr>
        </p:nvSpPr>
        <p:spPr>
          <a:xfrm>
            <a:off x="816177" y="3328740"/>
            <a:ext cx="7550162" cy="3154680"/>
          </a:xfrm>
          <a:noFill/>
          <a:ln/>
        </p:spPr>
        <p:txBody>
          <a:bodyPr lIns="91995" tIns="45189" rIns="91995" bIns="45189"/>
          <a:lstStyle/>
          <a:p>
            <a:r>
              <a:rPr lang="en-US" sz="1400" dirty="0" smtClean="0">
                <a:latin typeface="Arial" charset="0"/>
              </a:rPr>
              <a:t>Five important facts about carbonate porosity &amp; permeability.</a:t>
            </a:r>
            <a:endParaRPr lang="en-US" sz="1400" dirty="0">
              <a:latin typeface="Arial" charset="0"/>
            </a:endParaRPr>
          </a:p>
        </p:txBody>
      </p:sp>
    </p:spTree>
    <p:extLst>
      <p:ext uri="{BB962C8B-B14F-4D97-AF65-F5344CB8AC3E}">
        <p14:creationId xmlns:p14="http://schemas.microsoft.com/office/powerpoint/2010/main" val="124693827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New technology has allowed us to produce oil &amp; gas from low </a:t>
            </a:r>
            <a:r>
              <a:rPr lang="en-US" sz="1200" dirty="0" smtClean="0">
                <a:latin typeface="Arial" charset="0"/>
              </a:rPr>
              <a:t>porosity &amp; permeability rocks.</a:t>
            </a:r>
            <a:r>
              <a:rPr lang="en-US" sz="1200" baseline="0" dirty="0" smtClean="0">
                <a:latin typeface="Arial" charset="0"/>
              </a:rPr>
              <a:t> </a:t>
            </a:r>
            <a:r>
              <a:rPr lang="en-US" sz="1200" dirty="0" smtClean="0">
                <a:latin typeface="Arial" charset="0"/>
              </a:rPr>
              <a:t>We have known that there are a lot of HCs in shales and low permeability</a:t>
            </a:r>
            <a:r>
              <a:rPr lang="en-US" sz="1200" baseline="0" dirty="0" smtClean="0">
                <a:latin typeface="Arial" charset="0"/>
              </a:rPr>
              <a:t> sands for decades; we just could not extract these HCs and make money. This changed about 10 years ago with the combination of two technological breakthroughs: 1) horizontal drilling and; 2) fracturing “tight” rocks (low permeability) by pressurizing a portion of a well. This has revitalized and revolutionized production in the US (and elsewhere). The added production from unconventionals is part of the big price drop in oil prices in late 2014 – early 2015.</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200" dirty="0" smtClean="0">
              <a:latin typeface="Arial" charset="0"/>
            </a:endParaRP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200" dirty="0" smtClean="0">
              <a:latin typeface="Arial" charset="0"/>
            </a:endParaRPr>
          </a:p>
          <a:p>
            <a:endParaRPr lang="en-US"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fld id="{CFA5B1C5-F8F7-4C25-81AE-ECFF46DF10B2}" type="slidenum">
              <a:rPr lang="en-US" altLang="en-US" smtClean="0"/>
              <a:pPr/>
              <a:t>29</a:t>
            </a:fld>
            <a:endParaRPr lang="en-US" altLang="en-US" dirty="0"/>
          </a:p>
        </p:txBody>
      </p:sp>
    </p:spTree>
    <p:extLst>
      <p:ext uri="{BB962C8B-B14F-4D97-AF65-F5344CB8AC3E}">
        <p14:creationId xmlns:p14="http://schemas.microsoft.com/office/powerpoint/2010/main" val="18456625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a:t>
            </a:r>
            <a:r>
              <a:rPr lang="en-US" baseline="0" dirty="0" smtClean="0"/>
              <a:t> simple definition of a reservoir rock.  A reservoir rock is one from which oil &amp; gas can be extracted from wells and brought to the surface. A reservoir must have two rock properties: 1) space (porosity), and 2) sufficient plumbing (permeability).</a:t>
            </a:r>
          </a:p>
        </p:txBody>
      </p:sp>
      <p:sp>
        <p:nvSpPr>
          <p:cNvPr id="4" name="Slide Number Placeholder 3"/>
          <p:cNvSpPr>
            <a:spLocks noGrp="1"/>
          </p:cNvSpPr>
          <p:nvPr>
            <p:ph type="sldNum" sz="quarter" idx="10"/>
          </p:nvPr>
        </p:nvSpPr>
        <p:spPr/>
        <p:txBody>
          <a:bodyPr/>
          <a:lstStyle/>
          <a:p>
            <a:fld id="{CFA5B1C5-F8F7-4C25-81AE-ECFF46DF10B2}" type="slidenum">
              <a:rPr lang="en-US" altLang="en-US" smtClean="0"/>
              <a:pPr/>
              <a:t>3</a:t>
            </a:fld>
            <a:endParaRPr lang="en-US" altLang="en-US" dirty="0"/>
          </a:p>
        </p:txBody>
      </p:sp>
    </p:spTree>
    <p:extLst>
      <p:ext uri="{BB962C8B-B14F-4D97-AF65-F5344CB8AC3E}">
        <p14:creationId xmlns:p14="http://schemas.microsoft.com/office/powerpoint/2010/main" val="310320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An unconventional reservoir has three characteristics:</a:t>
            </a:r>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	- the rocks have very low </a:t>
            </a:r>
            <a:r>
              <a:rPr lang="en-US" sz="1200" dirty="0" smtClean="0">
                <a:latin typeface="Arial" charset="0"/>
              </a:rPr>
              <a:t>porosity </a:t>
            </a:r>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dirty="0" smtClean="0">
                <a:latin typeface="Arial" charset="0"/>
              </a:rPr>
              <a:t>	-</a:t>
            </a:r>
            <a:r>
              <a:rPr lang="en-US" sz="1200" baseline="0" dirty="0" smtClean="0">
                <a:latin typeface="Arial" charset="0"/>
              </a:rPr>
              <a:t> the rocks have very low </a:t>
            </a:r>
            <a:r>
              <a:rPr lang="en-US" sz="1200" dirty="0" smtClean="0">
                <a:latin typeface="Arial" charset="0"/>
              </a:rPr>
              <a:t>permeability,</a:t>
            </a:r>
            <a:r>
              <a:rPr lang="en-US" sz="1200" baseline="0" dirty="0" smtClean="0">
                <a:latin typeface="Arial" charset="0"/>
              </a:rPr>
              <a:t> and</a:t>
            </a:r>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baseline="0" dirty="0" smtClean="0">
                <a:latin typeface="Arial" charset="0"/>
              </a:rPr>
              <a:t>	- fluids will not flow unless the rocks are fracture stimulated.</a:t>
            </a:r>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baseline="0" dirty="0" smtClean="0">
                <a:latin typeface="Arial" charset="0"/>
              </a:rPr>
              <a:t>We have to fracture the rocks so that the trapped oil and gas can escape due to the fracture </a:t>
            </a:r>
            <a:r>
              <a:rPr lang="en-US" sz="1200" dirty="0" smtClean="0">
                <a:latin typeface="Arial" charset="0"/>
              </a:rPr>
              <a:t>permeability.</a:t>
            </a:r>
            <a:endParaRPr lang="en-US" dirty="0" smtClean="0"/>
          </a:p>
        </p:txBody>
      </p:sp>
      <p:sp>
        <p:nvSpPr>
          <p:cNvPr id="4" name="Slide Number Placeholder 3"/>
          <p:cNvSpPr>
            <a:spLocks noGrp="1"/>
          </p:cNvSpPr>
          <p:nvPr>
            <p:ph type="sldNum" sz="quarter" idx="10"/>
          </p:nvPr>
        </p:nvSpPr>
        <p:spPr/>
        <p:txBody>
          <a:bodyPr/>
          <a:lstStyle/>
          <a:p>
            <a:fld id="{CFA5B1C5-F8F7-4C25-81AE-ECFF46DF10B2}" type="slidenum">
              <a:rPr lang="en-US" altLang="en-US" smtClean="0"/>
              <a:pPr/>
              <a:t>30</a:t>
            </a:fld>
            <a:endParaRPr lang="en-US" altLang="en-US" dirty="0"/>
          </a:p>
        </p:txBody>
      </p:sp>
    </p:spTree>
    <p:extLst>
      <p:ext uri="{BB962C8B-B14F-4D97-AF65-F5344CB8AC3E}">
        <p14:creationId xmlns:p14="http://schemas.microsoft.com/office/powerpoint/2010/main" val="407836303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0B911E5-7D36-4DBC-A3C4-79CDB624E0B9}" type="slidenum">
              <a:rPr lang="en-US"/>
              <a:pPr/>
              <a:t>31</a:t>
            </a:fld>
            <a:endParaRPr lang="en-US" dirty="0"/>
          </a:p>
        </p:txBody>
      </p:sp>
      <p:sp>
        <p:nvSpPr>
          <p:cNvPr id="230402" name="Rectangle 2"/>
          <p:cNvSpPr>
            <a:spLocks noGrp="1" noRot="1" noChangeAspect="1" noChangeArrowheads="1" noTextEdit="1"/>
          </p:cNvSpPr>
          <p:nvPr>
            <p:ph type="sldImg"/>
          </p:nvPr>
        </p:nvSpPr>
        <p:spPr>
          <a:ln/>
        </p:spPr>
      </p:sp>
      <p:sp>
        <p:nvSpPr>
          <p:cNvPr id="230403" name="Rectangle 3"/>
          <p:cNvSpPr>
            <a:spLocks noGrp="1" noChangeArrowheads="1"/>
          </p:cNvSpPr>
          <p:nvPr>
            <p:ph type="body" idx="1"/>
          </p:nvPr>
        </p:nvSpPr>
        <p:spPr/>
        <p:txBody>
          <a:bodyPr/>
          <a:lstStyle/>
          <a:p>
            <a:r>
              <a:rPr lang="en-US" sz="1400" dirty="0" smtClean="0"/>
              <a:t>Unconventional fields, also called resource plays, differ from conventional fields in that there is no traditional reservoir, trap, or seal.</a:t>
            </a:r>
          </a:p>
          <a:p>
            <a:r>
              <a:rPr lang="en-US" sz="1400" dirty="0" smtClean="0"/>
              <a:t>We extract HCs from source beds.</a:t>
            </a:r>
            <a:r>
              <a:rPr lang="en-US" sz="1400" baseline="0" dirty="0" smtClean="0"/>
              <a:t> </a:t>
            </a:r>
            <a:r>
              <a:rPr lang="en-US" sz="1400" dirty="0" smtClean="0"/>
              <a:t>We still must</a:t>
            </a:r>
            <a:r>
              <a:rPr lang="en-US" sz="1400" baseline="0" dirty="0" smtClean="0"/>
              <a:t> have</a:t>
            </a:r>
            <a:r>
              <a:rPr lang="en-US" sz="1400" dirty="0" smtClean="0"/>
              <a:t> organic rich rocks buried and heated to where HC generation will occur.</a:t>
            </a:r>
            <a:r>
              <a:rPr lang="en-US" sz="1400" baseline="0" dirty="0" smtClean="0"/>
              <a:t> </a:t>
            </a:r>
            <a:r>
              <a:rPr lang="en-US" sz="1400" dirty="0" smtClean="0"/>
              <a:t>The source beds also need to be somewhat brittle (e.g., have some silica in them) so that they can be fracked.</a:t>
            </a:r>
          </a:p>
          <a:p>
            <a:endParaRPr lang="en-US" dirty="0"/>
          </a:p>
          <a:p>
            <a:r>
              <a:rPr lang="en-US" dirty="0" smtClean="0"/>
              <a:t>The dominant import</a:t>
            </a:r>
            <a:r>
              <a:rPr lang="en-US" baseline="0" dirty="0" smtClean="0"/>
              <a:t> from the platform is</a:t>
            </a:r>
            <a:r>
              <a:rPr lang="en-US" dirty="0" smtClean="0"/>
              <a:t> </a:t>
            </a:r>
            <a:r>
              <a:rPr lang="en-US" dirty="0"/>
              <a:t>muddy </a:t>
            </a:r>
            <a:r>
              <a:rPr lang="en-US" dirty="0" smtClean="0"/>
              <a:t>sediment, however, the</a:t>
            </a:r>
            <a:r>
              <a:rPr lang="en-US" baseline="0" dirty="0" smtClean="0"/>
              <a:t> sediment</a:t>
            </a:r>
            <a:r>
              <a:rPr lang="en-US" dirty="0" smtClean="0"/>
              <a:t> </a:t>
            </a:r>
            <a:r>
              <a:rPr lang="en-US" dirty="0"/>
              <a:t>can be grainy depending on </a:t>
            </a:r>
            <a:r>
              <a:rPr lang="en-US" dirty="0" smtClean="0"/>
              <a:t>source. Grainy</a:t>
            </a:r>
            <a:r>
              <a:rPr lang="en-US" dirty="0"/>
              <a:t>, graded layers or rip-ups indicate storm </a:t>
            </a:r>
            <a:r>
              <a:rPr lang="en-US" dirty="0" smtClean="0"/>
              <a:t>activity.</a:t>
            </a:r>
            <a:r>
              <a:rPr lang="en-US" baseline="0" dirty="0"/>
              <a:t> </a:t>
            </a:r>
            <a:r>
              <a:rPr lang="en-US" dirty="0" smtClean="0"/>
              <a:t>Tidal </a:t>
            </a:r>
            <a:r>
              <a:rPr lang="en-US" dirty="0"/>
              <a:t>creeks and </a:t>
            </a:r>
            <a:r>
              <a:rPr lang="en-US" dirty="0" smtClean="0"/>
              <a:t>channels also </a:t>
            </a:r>
            <a:r>
              <a:rPr lang="en-US" dirty="0"/>
              <a:t>can be </a:t>
            </a:r>
            <a:r>
              <a:rPr lang="en-US" dirty="0" smtClean="0"/>
              <a:t>grainy.</a:t>
            </a:r>
            <a:r>
              <a:rPr lang="en-US" baseline="0" dirty="0"/>
              <a:t> </a:t>
            </a:r>
            <a:endParaRPr lang="en-US" baseline="0" dirty="0" smtClean="0"/>
          </a:p>
          <a:p>
            <a:endParaRPr lang="en-US" baseline="0" dirty="0" smtClean="0"/>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Tidal</a:t>
            </a:r>
            <a:r>
              <a:rPr lang="en-US" baseline="0" dirty="0" smtClean="0"/>
              <a:t> flats</a:t>
            </a:r>
            <a:r>
              <a:rPr lang="en-US" dirty="0" smtClean="0"/>
              <a:t> that are dominated </a:t>
            </a:r>
            <a:r>
              <a:rPr lang="en-US" dirty="0"/>
              <a:t>by cyanobacteria </a:t>
            </a:r>
            <a:r>
              <a:rPr lang="en-US" dirty="0">
                <a:sym typeface="Wingdings" pitchFamily="2" charset="2"/>
              </a:rPr>
              <a:t> </a:t>
            </a:r>
            <a:r>
              <a:rPr lang="en-US" dirty="0" err="1" smtClean="0">
                <a:sym typeface="Wingdings" pitchFamily="2" charset="2"/>
              </a:rPr>
              <a:t>stromatolites</a:t>
            </a:r>
            <a:r>
              <a:rPr lang="en-US" dirty="0" smtClean="0">
                <a:sym typeface="Wingdings" pitchFamily="2" charset="2"/>
              </a:rPr>
              <a:t> (layered bio-chemical </a:t>
            </a:r>
            <a:r>
              <a:rPr lang="en-US" dirty="0" err="1" smtClean="0">
                <a:sym typeface="Wingdings" pitchFamily="2" charset="2"/>
              </a:rPr>
              <a:t>accretionary</a:t>
            </a:r>
            <a:r>
              <a:rPr lang="en-US" baseline="0" dirty="0" smtClean="0">
                <a:sym typeface="Wingdings" pitchFamily="2" charset="2"/>
              </a:rPr>
              <a:t> structures)</a:t>
            </a:r>
            <a:endParaRPr lang="en-US" dirty="0">
              <a:sym typeface="Wingdings" pitchFamily="2" charset="2"/>
            </a:endParaRPr>
          </a:p>
          <a:p>
            <a:r>
              <a:rPr lang="en-US" dirty="0" smtClean="0">
                <a:sym typeface="Wingdings" pitchFamily="2" charset="2"/>
              </a:rPr>
              <a:t>Fauna </a:t>
            </a:r>
            <a:r>
              <a:rPr lang="en-US" dirty="0">
                <a:sym typeface="Wingdings" pitchFamily="2" charset="2"/>
              </a:rPr>
              <a:t>is generally very </a:t>
            </a:r>
            <a:r>
              <a:rPr lang="en-US" dirty="0" smtClean="0">
                <a:sym typeface="Wingdings" pitchFamily="2" charset="2"/>
              </a:rPr>
              <a:t>restricted depending on environment</a:t>
            </a:r>
            <a:endParaRPr lang="en-US" dirty="0">
              <a:sym typeface="Wingdings" pitchFamily="2" charset="2"/>
            </a:endParaRPr>
          </a:p>
          <a:p>
            <a:r>
              <a:rPr lang="en-US" dirty="0" smtClean="0">
                <a:sym typeface="Wingdings" pitchFamily="2" charset="2"/>
              </a:rPr>
              <a:t>In </a:t>
            </a:r>
            <a:r>
              <a:rPr lang="en-US" dirty="0">
                <a:sym typeface="Wingdings" pitchFamily="2" charset="2"/>
              </a:rPr>
              <a:t>arid climates, evaporites can precipitate in </a:t>
            </a:r>
            <a:r>
              <a:rPr lang="en-US" dirty="0" err="1" smtClean="0">
                <a:sym typeface="Wingdings" pitchFamily="2" charset="2"/>
              </a:rPr>
              <a:t>sabkhas</a:t>
            </a:r>
            <a:r>
              <a:rPr lang="en-US" dirty="0" smtClean="0">
                <a:sym typeface="Wingdings" pitchFamily="2" charset="2"/>
              </a:rPr>
              <a:t> (</a:t>
            </a:r>
            <a:r>
              <a:rPr lang="en-US" dirty="0" err="1" smtClean="0">
                <a:sym typeface="Wingdings" pitchFamily="2" charset="2"/>
              </a:rPr>
              <a:t>arabic</a:t>
            </a:r>
            <a:r>
              <a:rPr lang="en-US" dirty="0" smtClean="0">
                <a:sym typeface="Wingdings" pitchFamily="2" charset="2"/>
              </a:rPr>
              <a:t> word for ‘salt flat’)</a:t>
            </a:r>
            <a:endParaRPr lang="en-US" dirty="0">
              <a:sym typeface="Wingdings" pitchFamily="2" charset="2"/>
            </a:endParaRPr>
          </a:p>
        </p:txBody>
      </p:sp>
    </p:spTree>
    <p:extLst>
      <p:ext uri="{BB962C8B-B14F-4D97-AF65-F5344CB8AC3E}">
        <p14:creationId xmlns:p14="http://schemas.microsoft.com/office/powerpoint/2010/main" val="351040274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Reference Slide</a:t>
            </a:r>
            <a:endParaRPr lang="en-US" dirty="0"/>
          </a:p>
        </p:txBody>
      </p:sp>
      <p:sp>
        <p:nvSpPr>
          <p:cNvPr id="4" name="Slide Number Placeholder 3"/>
          <p:cNvSpPr>
            <a:spLocks noGrp="1"/>
          </p:cNvSpPr>
          <p:nvPr>
            <p:ph type="sldNum" sz="quarter" idx="10"/>
          </p:nvPr>
        </p:nvSpPr>
        <p:spPr/>
        <p:txBody>
          <a:bodyPr/>
          <a:lstStyle/>
          <a:p>
            <a:fld id="{CFA5B1C5-F8F7-4C25-81AE-ECFF46DF10B2}" type="slidenum">
              <a:rPr lang="en-US" altLang="en-US" smtClean="0"/>
              <a:pPr/>
              <a:t>32</a:t>
            </a:fld>
            <a:endParaRPr lang="en-US" altLang="en-US" dirty="0"/>
          </a:p>
        </p:txBody>
      </p:sp>
    </p:spTree>
    <p:extLst>
      <p:ext uri="{BB962C8B-B14F-4D97-AF65-F5344CB8AC3E}">
        <p14:creationId xmlns:p14="http://schemas.microsoft.com/office/powerpoint/2010/main" val="284101617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References</a:t>
            </a:r>
            <a:r>
              <a:rPr lang="en-US" baseline="0" dirty="0" smtClean="0"/>
              <a:t> (</a:t>
            </a:r>
            <a:r>
              <a:rPr lang="en-US" baseline="0" dirty="0" err="1" smtClean="0"/>
              <a:t>con’t</a:t>
            </a:r>
            <a:r>
              <a:rPr lang="en-US" baseline="0" dirty="0" smtClean="0"/>
              <a:t>)</a:t>
            </a:r>
            <a:endParaRPr lang="en-US" dirty="0" smtClean="0"/>
          </a:p>
          <a:p>
            <a:endParaRPr lang="en-US" dirty="0"/>
          </a:p>
        </p:txBody>
      </p:sp>
      <p:sp>
        <p:nvSpPr>
          <p:cNvPr id="4" name="Slide Number Placeholder 3"/>
          <p:cNvSpPr>
            <a:spLocks noGrp="1"/>
          </p:cNvSpPr>
          <p:nvPr>
            <p:ph type="sldNum" sz="quarter" idx="10"/>
          </p:nvPr>
        </p:nvSpPr>
        <p:spPr/>
        <p:txBody>
          <a:bodyPr/>
          <a:lstStyle/>
          <a:p>
            <a:fld id="{CFA5B1C5-F8F7-4C25-81AE-ECFF46DF10B2}" type="slidenum">
              <a:rPr lang="en-US" altLang="en-US" smtClean="0"/>
              <a:pPr/>
              <a:t>33</a:t>
            </a:fld>
            <a:endParaRPr lang="en-US" altLang="en-US" dirty="0"/>
          </a:p>
        </p:txBody>
      </p:sp>
    </p:spTree>
    <p:extLst>
      <p:ext uri="{BB962C8B-B14F-4D97-AF65-F5344CB8AC3E}">
        <p14:creationId xmlns:p14="http://schemas.microsoft.com/office/powerpoint/2010/main" val="3245203638"/>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CFA5B1C5-F8F7-4C25-81AE-ECFF46DF10B2}" type="slidenum">
              <a:rPr lang="en-US" altLang="en-US" smtClean="0"/>
              <a:pPr/>
              <a:t>34</a:t>
            </a:fld>
            <a:endParaRPr lang="en-US" altLang="en-US" dirty="0"/>
          </a:p>
        </p:txBody>
      </p:sp>
    </p:spTree>
    <p:extLst>
      <p:ext uri="{BB962C8B-B14F-4D97-AF65-F5344CB8AC3E}">
        <p14:creationId xmlns:p14="http://schemas.microsoft.com/office/powerpoint/2010/main" val="284926311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Definition</a:t>
            </a:r>
            <a:r>
              <a:rPr lang="en-US" baseline="0" dirty="0" smtClean="0"/>
              <a:t> of p</a:t>
            </a:r>
            <a:r>
              <a:rPr lang="en-US" dirty="0" smtClean="0"/>
              <a:t>orosity (commonly symbolized as </a:t>
            </a:r>
            <a:r>
              <a:rPr lang="en-US" dirty="0" err="1" smtClean="0"/>
              <a:t>Φ</a:t>
            </a:r>
            <a:r>
              <a:rPr lang="en-US" dirty="0" smtClean="0"/>
              <a:t>).</a:t>
            </a:r>
            <a:endParaRPr lang="en-US" dirty="0"/>
          </a:p>
        </p:txBody>
      </p:sp>
      <p:sp>
        <p:nvSpPr>
          <p:cNvPr id="4" name="Slide Number Placeholder 3"/>
          <p:cNvSpPr>
            <a:spLocks noGrp="1"/>
          </p:cNvSpPr>
          <p:nvPr>
            <p:ph type="sldNum" sz="quarter" idx="10"/>
          </p:nvPr>
        </p:nvSpPr>
        <p:spPr/>
        <p:txBody>
          <a:bodyPr/>
          <a:lstStyle/>
          <a:p>
            <a:fld id="{CFA5B1C5-F8F7-4C25-81AE-ECFF46DF10B2}" type="slidenum">
              <a:rPr lang="en-US" altLang="en-US" smtClean="0"/>
              <a:pPr/>
              <a:t>4</a:t>
            </a:fld>
            <a:endParaRPr lang="en-US" altLang="en-US" dirty="0"/>
          </a:p>
        </p:txBody>
      </p:sp>
    </p:spTree>
    <p:extLst>
      <p:ext uri="{BB962C8B-B14F-4D97-AF65-F5344CB8AC3E}">
        <p14:creationId xmlns:p14="http://schemas.microsoft.com/office/powerpoint/2010/main" val="328202331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Definition</a:t>
            </a:r>
            <a:r>
              <a:rPr lang="en-US" baseline="0" dirty="0" smtClean="0"/>
              <a:t> of p</a:t>
            </a:r>
            <a:r>
              <a:rPr lang="en-US" dirty="0" smtClean="0"/>
              <a:t>ermeability (commonly symbolized as </a:t>
            </a:r>
            <a:r>
              <a:rPr lang="en-US" dirty="0" err="1" smtClean="0"/>
              <a:t>κ</a:t>
            </a:r>
            <a:r>
              <a:rPr lang="en-US" dirty="0" smtClean="0"/>
              <a:t>).</a:t>
            </a:r>
            <a:endParaRPr lang="en-US" dirty="0"/>
          </a:p>
        </p:txBody>
      </p:sp>
      <p:sp>
        <p:nvSpPr>
          <p:cNvPr id="4" name="Slide Number Placeholder 3"/>
          <p:cNvSpPr>
            <a:spLocks noGrp="1"/>
          </p:cNvSpPr>
          <p:nvPr>
            <p:ph type="sldNum" sz="quarter" idx="10"/>
          </p:nvPr>
        </p:nvSpPr>
        <p:spPr/>
        <p:txBody>
          <a:bodyPr/>
          <a:lstStyle/>
          <a:p>
            <a:fld id="{CFA5B1C5-F8F7-4C25-81AE-ECFF46DF10B2}" type="slidenum">
              <a:rPr lang="en-US" altLang="en-US" smtClean="0"/>
              <a:pPr/>
              <a:t>5</a:t>
            </a:fld>
            <a:endParaRPr lang="en-US" altLang="en-US" dirty="0"/>
          </a:p>
        </p:txBody>
      </p:sp>
    </p:spTree>
    <p:extLst>
      <p:ext uri="{BB962C8B-B14F-4D97-AF65-F5344CB8AC3E}">
        <p14:creationId xmlns:p14="http://schemas.microsoft.com/office/powerpoint/2010/main" val="402744959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This</a:t>
            </a:r>
            <a:r>
              <a:rPr lang="en-US" baseline="0" dirty="0" smtClean="0"/>
              <a:t> slide categorizes conventional reservoirs and unconventional reservoirs (aka. resource plays). We have clastic reservoirs, where the grains are typically made if quartz. </a:t>
            </a:r>
            <a:r>
              <a:rPr lang="en-US" dirty="0" smtClean="0"/>
              <a:t>We also have reservoirs in carbonate rocks (limestones, dolomites).</a:t>
            </a:r>
          </a:p>
          <a:p>
            <a:endParaRPr lang="en-US" dirty="0" smtClean="0"/>
          </a:p>
          <a:p>
            <a:r>
              <a:rPr lang="en-US" dirty="0" smtClean="0"/>
              <a:t>The big exciting</a:t>
            </a:r>
            <a:r>
              <a:rPr lang="en-US" baseline="0" dirty="0" smtClean="0"/>
              <a:t> development in the last few years are unconventional plays. Rocks with low porosity and permeability are being tapped for their HCs. The development of horizontal drilling and hydraulic fracturing (</a:t>
            </a:r>
            <a:r>
              <a:rPr lang="en-US" baseline="0" dirty="0" err="1" smtClean="0"/>
              <a:t>hydrofracking</a:t>
            </a:r>
            <a:r>
              <a:rPr lang="en-US" baseline="0" dirty="0" smtClean="0"/>
              <a:t>) has led to this new type of production.</a:t>
            </a:r>
            <a:endParaRPr lang="en-US" dirty="0"/>
          </a:p>
        </p:txBody>
      </p:sp>
      <p:sp>
        <p:nvSpPr>
          <p:cNvPr id="4" name="Slide Number Placeholder 3"/>
          <p:cNvSpPr>
            <a:spLocks noGrp="1"/>
          </p:cNvSpPr>
          <p:nvPr>
            <p:ph type="sldNum" sz="quarter" idx="10"/>
          </p:nvPr>
        </p:nvSpPr>
        <p:spPr/>
        <p:txBody>
          <a:bodyPr/>
          <a:lstStyle/>
          <a:p>
            <a:fld id="{CFA5B1C5-F8F7-4C25-81AE-ECFF46DF10B2}" type="slidenum">
              <a:rPr lang="en-US" altLang="en-US" smtClean="0"/>
              <a:pPr/>
              <a:t>6</a:t>
            </a:fld>
            <a:endParaRPr lang="en-US" altLang="en-US" dirty="0"/>
          </a:p>
        </p:txBody>
      </p:sp>
    </p:spTree>
    <p:extLst>
      <p:ext uri="{BB962C8B-B14F-4D97-AF65-F5344CB8AC3E}">
        <p14:creationId xmlns:p14="http://schemas.microsoft.com/office/powerpoint/2010/main" val="190229700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We will look briefly at these six (6) common clastic reservoir rocks.</a:t>
            </a:r>
            <a:r>
              <a:rPr lang="en-US" baseline="0" dirty="0" smtClean="0"/>
              <a:t> </a:t>
            </a:r>
            <a:r>
              <a:rPr lang="en-US" dirty="0" smtClean="0"/>
              <a:t>This scheme is based on the environment of deposition (EOD) of the sands.</a:t>
            </a:r>
            <a:endParaRPr lang="en-US" dirty="0"/>
          </a:p>
        </p:txBody>
      </p:sp>
      <p:sp>
        <p:nvSpPr>
          <p:cNvPr id="4" name="Slide Number Placeholder 3"/>
          <p:cNvSpPr>
            <a:spLocks noGrp="1"/>
          </p:cNvSpPr>
          <p:nvPr>
            <p:ph type="sldNum" sz="quarter" idx="10"/>
          </p:nvPr>
        </p:nvSpPr>
        <p:spPr/>
        <p:txBody>
          <a:bodyPr/>
          <a:lstStyle/>
          <a:p>
            <a:fld id="{CFA5B1C5-F8F7-4C25-81AE-ECFF46DF10B2}" type="slidenum">
              <a:rPr lang="en-US" altLang="en-US" smtClean="0"/>
              <a:pPr/>
              <a:t>7</a:t>
            </a:fld>
            <a:endParaRPr lang="en-US" altLang="en-US" dirty="0"/>
          </a:p>
        </p:txBody>
      </p:sp>
    </p:spTree>
    <p:extLst>
      <p:ext uri="{BB962C8B-B14F-4D97-AF65-F5344CB8AC3E}">
        <p14:creationId xmlns:p14="http://schemas.microsoft.com/office/powerpoint/2010/main" val="41878554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Definition of an alluvial fan.</a:t>
            </a:r>
            <a:r>
              <a:rPr lang="en-US" baseline="0" dirty="0" smtClean="0"/>
              <a:t> Alluvial fans reflect a </a:t>
            </a:r>
            <a:r>
              <a:rPr lang="en-US" dirty="0" smtClean="0"/>
              <a:t>high energy EOD, when heavy rains or spring thaws results in a lot of water and</a:t>
            </a:r>
            <a:r>
              <a:rPr lang="en-US" baseline="0" dirty="0" smtClean="0"/>
              <a:t> sediment being flushed out of mountainous terrain. Coarse rocks are concentrated in alluvial fans, finer sediment is carried downstream. Alluvial fans can be great reservoirs with high porosity and permeability.</a:t>
            </a:r>
            <a:endParaRPr lang="en-US" dirty="0"/>
          </a:p>
        </p:txBody>
      </p:sp>
      <p:sp>
        <p:nvSpPr>
          <p:cNvPr id="4" name="Slide Number Placeholder 3"/>
          <p:cNvSpPr>
            <a:spLocks noGrp="1"/>
          </p:cNvSpPr>
          <p:nvPr>
            <p:ph type="sldNum" sz="quarter" idx="10"/>
          </p:nvPr>
        </p:nvSpPr>
        <p:spPr/>
        <p:txBody>
          <a:bodyPr/>
          <a:lstStyle/>
          <a:p>
            <a:fld id="{CFA5B1C5-F8F7-4C25-81AE-ECFF46DF10B2}" type="slidenum">
              <a:rPr lang="en-US" altLang="en-US" smtClean="0"/>
              <a:pPr/>
              <a:t>8</a:t>
            </a:fld>
            <a:endParaRPr lang="en-US" altLang="en-US" dirty="0"/>
          </a:p>
        </p:txBody>
      </p:sp>
    </p:spTree>
    <p:extLst>
      <p:ext uri="{BB962C8B-B14F-4D97-AF65-F5344CB8AC3E}">
        <p14:creationId xmlns:p14="http://schemas.microsoft.com/office/powerpoint/2010/main" val="337201991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Definition of </a:t>
            </a:r>
            <a:r>
              <a:rPr lang="en-US" dirty="0" err="1" smtClean="0"/>
              <a:t>aeolian</a:t>
            </a:r>
            <a:r>
              <a:rPr lang="en-US" baseline="0" dirty="0" smtClean="0"/>
              <a:t> dunes. </a:t>
            </a:r>
            <a:r>
              <a:rPr lang="en-US" dirty="0" smtClean="0"/>
              <a:t>Aeolian deposits are associated with strong winds and water. Coarse grains are moved along the surface, forming sand dunes.</a:t>
            </a:r>
          </a:p>
          <a:p>
            <a:endParaRPr lang="en-US" dirty="0"/>
          </a:p>
        </p:txBody>
      </p:sp>
      <p:sp>
        <p:nvSpPr>
          <p:cNvPr id="4" name="Slide Number Placeholder 3"/>
          <p:cNvSpPr>
            <a:spLocks noGrp="1"/>
          </p:cNvSpPr>
          <p:nvPr>
            <p:ph type="sldNum" sz="quarter" idx="10"/>
          </p:nvPr>
        </p:nvSpPr>
        <p:spPr/>
        <p:txBody>
          <a:bodyPr/>
          <a:lstStyle/>
          <a:p>
            <a:fld id="{CFA5B1C5-F8F7-4C25-81AE-ECFF46DF10B2}" type="slidenum">
              <a:rPr lang="en-US" altLang="en-US" smtClean="0"/>
              <a:pPr/>
              <a:t>9</a:t>
            </a:fld>
            <a:endParaRPr lang="en-US" altLang="en-US" dirty="0"/>
          </a:p>
        </p:txBody>
      </p:sp>
    </p:spTree>
    <p:extLst>
      <p:ext uri="{BB962C8B-B14F-4D97-AF65-F5344CB8AC3E}">
        <p14:creationId xmlns:p14="http://schemas.microsoft.com/office/powerpoint/2010/main" val="307249715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timing>
    <p:tnLst>
      <p:par>
        <p:cTn xmlns:p14="http://schemas.microsoft.com/office/powerpoint/2010/mai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4" Type="http://schemas.openxmlformats.org/officeDocument/2006/relationships/image" Target="../media/image2.png"/><Relationship Id="rId5" Type="http://schemas.openxmlformats.org/officeDocument/2006/relationships/image" Target="../media/image3.png"/><Relationship Id="rId1" Type="http://schemas.openxmlformats.org/officeDocument/2006/relationships/slideLayout" Target="../slideLayouts/slideLayout1.xml"/><Relationship Id="rId2"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CFEFFD"/>
        </a:solidFill>
        <a:effectLst/>
      </p:bgPr>
    </p:bg>
    <p:spTree>
      <p:nvGrpSpPr>
        <p:cNvPr id="1" name=""/>
        <p:cNvGrpSpPr/>
        <p:nvPr/>
      </p:nvGrpSpPr>
      <p:grpSpPr>
        <a:xfrm>
          <a:off x="0" y="0"/>
          <a:ext cx="0" cy="0"/>
          <a:chOff x="0" y="0"/>
          <a:chExt cx="0" cy="0"/>
        </a:xfrm>
      </p:grpSpPr>
      <p:sp>
        <p:nvSpPr>
          <p:cNvPr id="10" name="Slide Number Placeholder 4"/>
          <p:cNvSpPr txBox="1">
            <a:spLocks noGrp="1"/>
          </p:cNvSpPr>
          <p:nvPr userDrawn="1"/>
        </p:nvSpPr>
        <p:spPr bwMode="auto">
          <a:xfrm>
            <a:off x="8313738" y="6513513"/>
            <a:ext cx="792162" cy="341312"/>
          </a:xfrm>
          <a:prstGeom prst="rect">
            <a:avLst/>
          </a:prstGeom>
          <a:noFill/>
          <a:ln>
            <a:noFill/>
          </a:ln>
          <a:extLst/>
        </p:spPr>
        <p:txBody>
          <a:bodyPr/>
          <a:lstStyle/>
          <a:p>
            <a:pPr eaLnBrk="1" hangingPunct="1"/>
            <a:fld id="{4A230886-E3E7-4C11-B151-97515F6E9E67}" type="slidenum">
              <a:rPr lang="en-US" altLang="en-US" sz="1100">
                <a:latin typeface="Verdana" pitchFamily="34" charset="0"/>
              </a:rPr>
              <a:pPr eaLnBrk="1" hangingPunct="1"/>
              <a:t>‹#›</a:t>
            </a:fld>
            <a:endParaRPr lang="en-US" altLang="en-US" sz="1100" dirty="0">
              <a:latin typeface="Verdana" pitchFamily="34" charset="0"/>
            </a:endParaRPr>
          </a:p>
        </p:txBody>
      </p:sp>
      <p:pic>
        <p:nvPicPr>
          <p:cNvPr id="1026" name="Picture 1"/>
          <p:cNvPicPr>
            <a:picLocks noChangeAspect="1"/>
          </p:cNvPicPr>
          <p:nvPr userDrawn="1"/>
        </p:nvPicPr>
        <p:blipFill>
          <a:blip r:embed="rId3" cstate="print"/>
          <a:srcRect/>
          <a:stretch>
            <a:fillRect/>
          </a:stretch>
        </p:blipFill>
        <p:spPr bwMode="auto">
          <a:xfrm>
            <a:off x="0" y="0"/>
            <a:ext cx="9144000" cy="746125"/>
          </a:xfrm>
          <a:prstGeom prst="rect">
            <a:avLst/>
          </a:prstGeom>
          <a:noFill/>
          <a:ln w="9525">
            <a:noFill/>
            <a:miter lim="800000"/>
            <a:headEnd/>
            <a:tailEnd/>
          </a:ln>
        </p:spPr>
      </p:pic>
      <p:sp>
        <p:nvSpPr>
          <p:cNvPr id="1027" name="Rectangle 2"/>
          <p:cNvSpPr>
            <a:spLocks noGrp="1" noChangeArrowheads="1"/>
          </p:cNvSpPr>
          <p:nvPr>
            <p:ph type="title"/>
          </p:nvPr>
        </p:nvSpPr>
        <p:spPr bwMode="auto">
          <a:xfrm>
            <a:off x="228600" y="304800"/>
            <a:ext cx="7772400" cy="381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p>
        </p:txBody>
      </p:sp>
      <p:sp>
        <p:nvSpPr>
          <p:cNvPr id="1028" name="Rectangle 3"/>
          <p:cNvSpPr>
            <a:spLocks noGrp="1" noChangeArrowheads="1"/>
          </p:cNvSpPr>
          <p:nvPr>
            <p:ph type="body" idx="1"/>
          </p:nvPr>
        </p:nvSpPr>
        <p:spPr bwMode="auto">
          <a:xfrm>
            <a:off x="576263" y="1520825"/>
            <a:ext cx="7772400" cy="369411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1029" name="Line 12"/>
          <p:cNvSpPr>
            <a:spLocks noChangeShapeType="1"/>
          </p:cNvSpPr>
          <p:nvPr/>
        </p:nvSpPr>
        <p:spPr bwMode="auto">
          <a:xfrm>
            <a:off x="130175" y="822325"/>
            <a:ext cx="8737600" cy="0"/>
          </a:xfrm>
          <a:prstGeom prst="line">
            <a:avLst/>
          </a:prstGeom>
          <a:noFill/>
          <a:ln w="28575" cmpd="thickThin">
            <a:solidFill>
              <a:srgbClr val="FF0000"/>
            </a:solidFill>
            <a:round/>
            <a:headEnd/>
            <a:tailEnd/>
          </a:ln>
        </p:spPr>
        <p:txBody>
          <a:bodyPr wrap="none" anchor="ctr"/>
          <a:lstStyle/>
          <a:p>
            <a:endParaRPr lang="en-US" dirty="0"/>
          </a:p>
        </p:txBody>
      </p:sp>
      <p:pic>
        <p:nvPicPr>
          <p:cNvPr id="1031" name="Picture 2"/>
          <p:cNvPicPr>
            <a:picLocks noChangeAspect="1" noChangeArrowheads="1"/>
          </p:cNvPicPr>
          <p:nvPr userDrawn="1"/>
        </p:nvPicPr>
        <p:blipFill>
          <a:blip r:embed="rId4" cstate="print"/>
          <a:srcRect/>
          <a:stretch>
            <a:fillRect/>
          </a:stretch>
        </p:blipFill>
        <p:spPr bwMode="auto">
          <a:xfrm>
            <a:off x="8001000" y="219075"/>
            <a:ext cx="1104900" cy="414338"/>
          </a:xfrm>
          <a:prstGeom prst="rect">
            <a:avLst/>
          </a:prstGeom>
          <a:noFill/>
          <a:ln w="9525">
            <a:noFill/>
            <a:miter lim="800000"/>
            <a:headEnd/>
            <a:tailEnd/>
          </a:ln>
        </p:spPr>
      </p:pic>
      <p:pic>
        <p:nvPicPr>
          <p:cNvPr id="1032" name="Picture 7"/>
          <p:cNvPicPr>
            <a:picLocks noChangeAspect="1" noChangeArrowheads="1"/>
          </p:cNvPicPr>
          <p:nvPr userDrawn="1"/>
        </p:nvPicPr>
        <p:blipFill>
          <a:blip r:embed="rId5" cstate="print"/>
          <a:srcRect l="13528" t="-7864" r="11754"/>
          <a:stretch>
            <a:fillRect/>
          </a:stretch>
        </p:blipFill>
        <p:spPr bwMode="auto">
          <a:xfrm>
            <a:off x="3132138" y="6513513"/>
            <a:ext cx="2941637" cy="274637"/>
          </a:xfrm>
          <a:prstGeom prst="rect">
            <a:avLst/>
          </a:prstGeom>
          <a:noFill/>
          <a:ln w="9525">
            <a:noFill/>
            <a:miter lim="800000"/>
            <a:headEnd/>
            <a:tailEnd/>
          </a:ln>
        </p:spPr>
      </p:pic>
      <p:sp>
        <p:nvSpPr>
          <p:cNvPr id="1034" name="TextBox 2"/>
          <p:cNvSpPr txBox="1">
            <a:spLocks noChangeArrowheads="1"/>
          </p:cNvSpPr>
          <p:nvPr userDrawn="1"/>
        </p:nvSpPr>
        <p:spPr bwMode="auto">
          <a:xfrm>
            <a:off x="52388" y="6513513"/>
            <a:ext cx="1127125" cy="260350"/>
          </a:xfrm>
          <a:prstGeom prst="rect">
            <a:avLst/>
          </a:prstGeom>
          <a:noFill/>
          <a:ln w="9525">
            <a:noFill/>
            <a:miter lim="800000"/>
            <a:headEnd/>
            <a:tailEnd/>
          </a:ln>
        </p:spPr>
        <p:txBody>
          <a:bodyPr wrap="none">
            <a:spAutoFit/>
          </a:bodyPr>
          <a:lstStyle/>
          <a:p>
            <a:r>
              <a:rPr lang="en-US" sz="1100" dirty="0">
                <a:latin typeface="Verdana" pitchFamily="34" charset="0"/>
                <a:ea typeface="Verdana" pitchFamily="34" charset="0"/>
                <a:cs typeface="Verdana" pitchFamily="34" charset="0"/>
              </a:rPr>
              <a:t>FWSchroeder</a:t>
            </a:r>
          </a:p>
        </p:txBody>
      </p:sp>
      <p:sp>
        <p:nvSpPr>
          <p:cNvPr id="1035" name="Line 12"/>
          <p:cNvSpPr>
            <a:spLocks noChangeShapeType="1"/>
          </p:cNvSpPr>
          <p:nvPr userDrawn="1"/>
        </p:nvSpPr>
        <p:spPr bwMode="auto">
          <a:xfrm>
            <a:off x="130175" y="6489700"/>
            <a:ext cx="8807450" cy="15875"/>
          </a:xfrm>
          <a:prstGeom prst="line">
            <a:avLst/>
          </a:prstGeom>
          <a:noFill/>
          <a:ln w="28575" cmpd="thickThin">
            <a:solidFill>
              <a:srgbClr val="FF0000"/>
            </a:solidFill>
            <a:round/>
            <a:headEnd/>
            <a:tailEnd/>
          </a:ln>
        </p:spPr>
        <p:txBody>
          <a:bodyPr wrap="none" anchor="ctr"/>
          <a:lstStyle/>
          <a:p>
            <a:endParaRPr lang="en-US" dirty="0"/>
          </a:p>
        </p:txBody>
      </p:sp>
    </p:spTree>
  </p:cSld>
  <p:clrMap bg1="lt1" tx1="dk1" bg2="lt2" tx2="dk2" accent1="accent1" accent2="accent2" accent3="accent3" accent4="accent4" accent5="accent5" accent6="accent6" hlink="hlink" folHlink="folHlink"/>
  <p:sldLayoutIdLst>
    <p:sldLayoutId id="2147483650" r:id="rId1"/>
  </p:sldLayoutIdLst>
  <p:timing>
    <p:tnLst>
      <p:par>
        <p:cTn xmlns:p14="http://schemas.microsoft.com/office/powerpoint/2010/main" id="1" dur="indefinite" restart="never" nodeType="tmRoot"/>
      </p:par>
    </p:tnLst>
  </p:timing>
  <p:hf hdr="0" dt="0"/>
  <p:txStyles>
    <p:titleStyle>
      <a:lvl1pPr algn="l" rtl="0" eaLnBrk="0" fontAlgn="base" hangingPunct="0">
        <a:spcBef>
          <a:spcPct val="0"/>
        </a:spcBef>
        <a:spcAft>
          <a:spcPct val="0"/>
        </a:spcAft>
        <a:defRPr sz="2800" b="1">
          <a:solidFill>
            <a:srgbClr val="FF0000"/>
          </a:solidFill>
          <a:latin typeface="+mj-lt"/>
          <a:ea typeface="+mj-ea"/>
          <a:cs typeface="+mj-cs"/>
        </a:defRPr>
      </a:lvl1pPr>
      <a:lvl2pPr algn="l" rtl="0" eaLnBrk="0" fontAlgn="base" hangingPunct="0">
        <a:spcBef>
          <a:spcPct val="0"/>
        </a:spcBef>
        <a:spcAft>
          <a:spcPct val="0"/>
        </a:spcAft>
        <a:defRPr sz="2800" b="1">
          <a:solidFill>
            <a:srgbClr val="FF0000"/>
          </a:solidFill>
          <a:latin typeface="Tahoma" pitchFamily="34" charset="0"/>
        </a:defRPr>
      </a:lvl2pPr>
      <a:lvl3pPr algn="l" rtl="0" eaLnBrk="0" fontAlgn="base" hangingPunct="0">
        <a:spcBef>
          <a:spcPct val="0"/>
        </a:spcBef>
        <a:spcAft>
          <a:spcPct val="0"/>
        </a:spcAft>
        <a:defRPr sz="2800" b="1">
          <a:solidFill>
            <a:srgbClr val="FF0000"/>
          </a:solidFill>
          <a:latin typeface="Tahoma" pitchFamily="34" charset="0"/>
        </a:defRPr>
      </a:lvl3pPr>
      <a:lvl4pPr algn="l" rtl="0" eaLnBrk="0" fontAlgn="base" hangingPunct="0">
        <a:spcBef>
          <a:spcPct val="0"/>
        </a:spcBef>
        <a:spcAft>
          <a:spcPct val="0"/>
        </a:spcAft>
        <a:defRPr sz="2800" b="1">
          <a:solidFill>
            <a:srgbClr val="FF0000"/>
          </a:solidFill>
          <a:latin typeface="Tahoma" pitchFamily="34" charset="0"/>
        </a:defRPr>
      </a:lvl4pPr>
      <a:lvl5pPr algn="l" rtl="0" eaLnBrk="0" fontAlgn="base" hangingPunct="0">
        <a:spcBef>
          <a:spcPct val="0"/>
        </a:spcBef>
        <a:spcAft>
          <a:spcPct val="0"/>
        </a:spcAft>
        <a:defRPr sz="2800" b="1">
          <a:solidFill>
            <a:srgbClr val="FF0000"/>
          </a:solidFill>
          <a:latin typeface="Tahoma" pitchFamily="34" charset="0"/>
        </a:defRPr>
      </a:lvl5pPr>
      <a:lvl6pPr marL="457200" algn="l" rtl="0" eaLnBrk="0" fontAlgn="base" hangingPunct="0">
        <a:spcBef>
          <a:spcPct val="0"/>
        </a:spcBef>
        <a:spcAft>
          <a:spcPct val="0"/>
        </a:spcAft>
        <a:defRPr sz="2800" b="1">
          <a:solidFill>
            <a:srgbClr val="FFFF00"/>
          </a:solidFill>
          <a:latin typeface="Tahoma" pitchFamily="34" charset="0"/>
        </a:defRPr>
      </a:lvl6pPr>
      <a:lvl7pPr marL="914400" algn="l" rtl="0" eaLnBrk="0" fontAlgn="base" hangingPunct="0">
        <a:spcBef>
          <a:spcPct val="0"/>
        </a:spcBef>
        <a:spcAft>
          <a:spcPct val="0"/>
        </a:spcAft>
        <a:defRPr sz="2800" b="1">
          <a:solidFill>
            <a:srgbClr val="FFFF00"/>
          </a:solidFill>
          <a:latin typeface="Tahoma" pitchFamily="34" charset="0"/>
        </a:defRPr>
      </a:lvl7pPr>
      <a:lvl8pPr marL="1371600" algn="l" rtl="0" eaLnBrk="0" fontAlgn="base" hangingPunct="0">
        <a:spcBef>
          <a:spcPct val="0"/>
        </a:spcBef>
        <a:spcAft>
          <a:spcPct val="0"/>
        </a:spcAft>
        <a:defRPr sz="2800" b="1">
          <a:solidFill>
            <a:srgbClr val="FFFF00"/>
          </a:solidFill>
          <a:latin typeface="Tahoma" pitchFamily="34" charset="0"/>
        </a:defRPr>
      </a:lvl8pPr>
      <a:lvl9pPr marL="1828800" algn="l" rtl="0" eaLnBrk="0" fontAlgn="base" hangingPunct="0">
        <a:spcBef>
          <a:spcPct val="0"/>
        </a:spcBef>
        <a:spcAft>
          <a:spcPct val="0"/>
        </a:spcAft>
        <a:defRPr sz="2800" b="1">
          <a:solidFill>
            <a:srgbClr val="FFFF00"/>
          </a:solidFill>
          <a:latin typeface="Tahoma" pitchFamily="34"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bg1"/>
          </a:solidFill>
          <a:latin typeface="+mn-lt"/>
        </a:defRPr>
      </a:lvl6pPr>
      <a:lvl7pPr marL="2971800" indent="-228600" algn="l" rtl="0" eaLnBrk="0" fontAlgn="base" hangingPunct="0">
        <a:spcBef>
          <a:spcPct val="20000"/>
        </a:spcBef>
        <a:spcAft>
          <a:spcPct val="0"/>
        </a:spcAft>
        <a:buChar char="»"/>
        <a:defRPr sz="2000">
          <a:solidFill>
            <a:schemeClr val="bg1"/>
          </a:solidFill>
          <a:latin typeface="+mn-lt"/>
        </a:defRPr>
      </a:lvl7pPr>
      <a:lvl8pPr marL="3429000" indent="-228600" algn="l" rtl="0" eaLnBrk="0" fontAlgn="base" hangingPunct="0">
        <a:spcBef>
          <a:spcPct val="20000"/>
        </a:spcBef>
        <a:spcAft>
          <a:spcPct val="0"/>
        </a:spcAft>
        <a:buChar char="»"/>
        <a:defRPr sz="2000">
          <a:solidFill>
            <a:schemeClr val="bg1"/>
          </a:solidFill>
          <a:latin typeface="+mn-lt"/>
        </a:defRPr>
      </a:lvl8pPr>
      <a:lvl9pPr marL="3886200" indent="-228600" algn="l" rtl="0" eaLnBrk="0" fontAlgn="base" hangingPunct="0">
        <a:spcBef>
          <a:spcPct val="20000"/>
        </a:spcBef>
        <a:spcAft>
          <a:spcPct val="0"/>
        </a:spcAft>
        <a:buChar char="»"/>
        <a:defRPr sz="2000">
          <a:solidFill>
            <a:schemeClr val="bg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4" Type="http://schemas.openxmlformats.org/officeDocument/2006/relationships/oleObject" Target="../embeddings/oleObject1.bin"/><Relationship Id="rId5" Type="http://schemas.openxmlformats.org/officeDocument/2006/relationships/image" Target="../media/image4.wmf"/><Relationship Id="rId6" Type="http://schemas.openxmlformats.org/officeDocument/2006/relationships/oleObject" Target="../embeddings/oleObject2.bin"/><Relationship Id="rId7" Type="http://schemas.openxmlformats.org/officeDocument/2006/relationships/image" Target="../media/image5.wmf"/><Relationship Id="rId1" Type="http://schemas.openxmlformats.org/officeDocument/2006/relationships/vmlDrawing" Target="../drawings/vmlDrawing1.vml"/><Relationship Id="rId2"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2.jpeg"/><Relationship Id="rId4" Type="http://schemas.openxmlformats.org/officeDocument/2006/relationships/image" Target="../media/image13.jpeg"/><Relationship Id="rId5" Type="http://schemas.openxmlformats.org/officeDocument/2006/relationships/image" Target="../media/image14.png"/><Relationship Id="rId1" Type="http://schemas.openxmlformats.org/officeDocument/2006/relationships/slideLayout" Target="../slideLayouts/slideLayout1.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3" Type="http://schemas.openxmlformats.org/officeDocument/2006/relationships/image" Target="../media/image15.png"/><Relationship Id="rId4" Type="http://schemas.openxmlformats.org/officeDocument/2006/relationships/image" Target="../media/image16.png"/><Relationship Id="rId1" Type="http://schemas.openxmlformats.org/officeDocument/2006/relationships/slideLayout" Target="../slideLayouts/slideLayout1.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3" Type="http://schemas.openxmlformats.org/officeDocument/2006/relationships/image" Target="../media/image17.png"/><Relationship Id="rId4" Type="http://schemas.openxmlformats.org/officeDocument/2006/relationships/image" Target="../media/image18.png"/><Relationship Id="rId1" Type="http://schemas.openxmlformats.org/officeDocument/2006/relationships/slideLayout" Target="../slideLayouts/slideLayout1.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3.xml"/><Relationship Id="rId3" Type="http://schemas.openxmlformats.org/officeDocument/2006/relationships/image" Target="../media/image19.jpeg"/></Relationships>
</file>

<file path=ppt/slides/_rels/slide14.xml.rels><?xml version="1.0" encoding="UTF-8" standalone="yes"?>
<Relationships xmlns="http://schemas.openxmlformats.org/package/2006/relationships"><Relationship Id="rId3" Type="http://schemas.openxmlformats.org/officeDocument/2006/relationships/image" Target="../media/image20.png"/><Relationship Id="rId4" Type="http://schemas.openxmlformats.org/officeDocument/2006/relationships/image" Target="../media/image21.png"/><Relationship Id="rId1" Type="http://schemas.openxmlformats.org/officeDocument/2006/relationships/slideLayout" Target="../slideLayouts/slideLayout1.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3" Type="http://schemas.openxmlformats.org/officeDocument/2006/relationships/image" Target="../media/image22.jpeg"/><Relationship Id="rId4" Type="http://schemas.openxmlformats.org/officeDocument/2006/relationships/image" Target="../media/image23.jpeg"/><Relationship Id="rId5" Type="http://schemas.openxmlformats.org/officeDocument/2006/relationships/image" Target="../media/image24.png"/><Relationship Id="rId1" Type="http://schemas.openxmlformats.org/officeDocument/2006/relationships/slideLayout" Target="../slideLayouts/slideLayout1.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3" Type="http://schemas.openxmlformats.org/officeDocument/2006/relationships/image" Target="../media/image25.png"/><Relationship Id="rId4" Type="http://schemas.openxmlformats.org/officeDocument/2006/relationships/image" Target="../media/image26.png"/><Relationship Id="rId5" Type="http://schemas.openxmlformats.org/officeDocument/2006/relationships/image" Target="../media/image27.png"/><Relationship Id="rId1" Type="http://schemas.openxmlformats.org/officeDocument/2006/relationships/slideLayout" Target="../slideLayouts/slideLayout1.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7.xml"/><Relationship Id="rId3" Type="http://schemas.openxmlformats.org/officeDocument/2006/relationships/image" Target="../media/image28.jpe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8.xml"/><Relationship Id="rId3" Type="http://schemas.openxmlformats.org/officeDocument/2006/relationships/image" Target="../media/image29.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4" Type="http://schemas.openxmlformats.org/officeDocument/2006/relationships/oleObject" Target="../embeddings/oleObject3.bin"/><Relationship Id="rId5" Type="http://schemas.openxmlformats.org/officeDocument/2006/relationships/image" Target="../media/image4.wmf"/><Relationship Id="rId6" Type="http://schemas.openxmlformats.org/officeDocument/2006/relationships/oleObject" Target="../embeddings/oleObject4.bin"/><Relationship Id="rId7" Type="http://schemas.openxmlformats.org/officeDocument/2006/relationships/image" Target="../media/image5.wmf"/><Relationship Id="rId1" Type="http://schemas.openxmlformats.org/officeDocument/2006/relationships/vmlDrawing" Target="../drawings/vmlDrawing2.vml"/><Relationship Id="rId2"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0.xml"/><Relationship Id="rId3" Type="http://schemas.openxmlformats.org/officeDocument/2006/relationships/image" Target="../media/image30.jpeg"/></Relationships>
</file>

<file path=ppt/slides/_rels/slide21.xml.rels><?xml version="1.0" encoding="UTF-8" standalone="yes"?>
<Relationships xmlns="http://schemas.openxmlformats.org/package/2006/relationships"><Relationship Id="rId3" Type="http://schemas.openxmlformats.org/officeDocument/2006/relationships/image" Target="../media/image31.png"/><Relationship Id="rId4" Type="http://schemas.openxmlformats.org/officeDocument/2006/relationships/image" Target="../media/image32.png"/><Relationship Id="rId5" Type="http://schemas.openxmlformats.org/officeDocument/2006/relationships/image" Target="../media/image33.png"/><Relationship Id="rId1" Type="http://schemas.openxmlformats.org/officeDocument/2006/relationships/slideLayout" Target="../slideLayouts/slideLayout1.xml"/><Relationship Id="rId2"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3" Type="http://schemas.openxmlformats.org/officeDocument/2006/relationships/image" Target="../media/image34.png"/><Relationship Id="rId4" Type="http://schemas.openxmlformats.org/officeDocument/2006/relationships/image" Target="../media/image35.png"/><Relationship Id="rId1" Type="http://schemas.openxmlformats.org/officeDocument/2006/relationships/slideLayout" Target="../slideLayouts/slideLayout1.xml"/><Relationship Id="rId2"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3.xml"/><Relationship Id="rId3" Type="http://schemas.openxmlformats.org/officeDocument/2006/relationships/image" Target="../media/image36.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6.xml"/><Relationship Id="rId3" Type="http://schemas.openxmlformats.org/officeDocument/2006/relationships/image" Target="../media/image37.jpe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7.xml"/><Relationship Id="rId3" Type="http://schemas.openxmlformats.org/officeDocument/2006/relationships/image" Target="../media/image38.jpeg"/></Relationships>
</file>

<file path=ppt/slides/_rels/slide28.xml.rels><?xml version="1.0" encoding="UTF-8" standalone="yes"?>
<Relationships xmlns="http://schemas.openxmlformats.org/package/2006/relationships"><Relationship Id="rId3" Type="http://schemas.openxmlformats.org/officeDocument/2006/relationships/image" Target="../media/image39.jpeg"/><Relationship Id="rId4" Type="http://schemas.openxmlformats.org/officeDocument/2006/relationships/image" Target="../media/image40.jpeg"/><Relationship Id="rId1" Type="http://schemas.openxmlformats.org/officeDocument/2006/relationships/slideLayout" Target="../slideLayouts/slideLayout1.xml"/><Relationship Id="rId2" Type="http://schemas.openxmlformats.org/officeDocument/2006/relationships/notesSlide" Target="../notesSlides/notesSlide28.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3" Type="http://schemas.openxmlformats.org/officeDocument/2006/relationships/image" Target="../media/image41.png"/><Relationship Id="rId4" Type="http://schemas.openxmlformats.org/officeDocument/2006/relationships/image" Target="../media/image42.jpeg"/><Relationship Id="rId5" Type="http://schemas.openxmlformats.org/officeDocument/2006/relationships/image" Target="../media/image43.png"/><Relationship Id="rId1" Type="http://schemas.openxmlformats.org/officeDocument/2006/relationships/slideLayout" Target="../slideLayouts/slideLayout1.xml"/><Relationship Id="rId2" Type="http://schemas.openxmlformats.org/officeDocument/2006/relationships/notesSlide" Target="../notesSlides/notesSlide30.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1.xml"/><Relationship Id="rId3" Type="http://schemas.openxmlformats.org/officeDocument/2006/relationships/image" Target="../media/image44.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xml"/><Relationship Id="rId3" Type="http://schemas.openxmlformats.org/officeDocument/2006/relationships/image" Target="../media/image6.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xml"/><Relationship Id="rId3" Type="http://schemas.openxmlformats.org/officeDocument/2006/relationships/image" Target="../media/image7.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3" Type="http://schemas.openxmlformats.org/officeDocument/2006/relationships/image" Target="../media/image8.jpeg"/><Relationship Id="rId4" Type="http://schemas.openxmlformats.org/officeDocument/2006/relationships/image" Target="../media/image9.jpeg"/><Relationship Id="rId1" Type="http://schemas.openxmlformats.org/officeDocument/2006/relationships/slideLayout" Target="../slideLayouts/slideLayout1.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3" Type="http://schemas.openxmlformats.org/officeDocument/2006/relationships/image" Target="../media/image10.jpeg"/><Relationship Id="rId4" Type="http://schemas.openxmlformats.org/officeDocument/2006/relationships/image" Target="../media/image11.jpeg"/><Relationship Id="rId1" Type="http://schemas.openxmlformats.org/officeDocument/2006/relationships/slideLayout" Target="../slideLayouts/slideLayout1.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p:txBody>
          <a:bodyPr/>
          <a:lstStyle/>
          <a:p>
            <a:r>
              <a:rPr lang="en-US" altLang="en-US" dirty="0" smtClean="0"/>
              <a:t>Petroleum Geology &amp; Geophysics</a:t>
            </a:r>
          </a:p>
        </p:txBody>
      </p:sp>
      <p:grpSp>
        <p:nvGrpSpPr>
          <p:cNvPr id="4106" name="Group 14"/>
          <p:cNvGrpSpPr>
            <a:grpSpLocks/>
          </p:cNvGrpSpPr>
          <p:nvPr/>
        </p:nvGrpSpPr>
        <p:grpSpPr bwMode="auto">
          <a:xfrm>
            <a:off x="2292428" y="1222375"/>
            <a:ext cx="4547755" cy="765175"/>
            <a:chOff x="1104900" y="1266092"/>
            <a:chExt cx="4547755" cy="764931"/>
          </a:xfrm>
        </p:grpSpPr>
        <p:sp>
          <p:nvSpPr>
            <p:cNvPr id="16" name="Rectangle 15"/>
            <p:cNvSpPr/>
            <p:nvPr/>
          </p:nvSpPr>
          <p:spPr>
            <a:xfrm>
              <a:off x="1104900" y="1266092"/>
              <a:ext cx="4547755" cy="764931"/>
            </a:xfrm>
            <a:prstGeom prst="rect">
              <a:avLst/>
            </a:prstGeom>
            <a:solidFill>
              <a:srgbClr val="000000">
                <a:alpha val="80000"/>
              </a:srgbClr>
            </a:solid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dirty="0"/>
            </a:p>
          </p:txBody>
        </p:sp>
        <p:sp>
          <p:nvSpPr>
            <p:cNvPr id="4108" name="WordArt 7"/>
            <p:cNvSpPr>
              <a:spLocks noChangeArrowheads="1" noChangeShapeType="1" noTextEdit="1"/>
            </p:cNvSpPr>
            <p:nvPr/>
          </p:nvSpPr>
          <p:spPr bwMode="auto">
            <a:xfrm>
              <a:off x="1641937" y="1428064"/>
              <a:ext cx="3476445" cy="443391"/>
            </a:xfrm>
            <a:prstGeom prst="rect">
              <a:avLst/>
            </a:prstGeom>
          </p:spPr>
          <p:txBody>
            <a:bodyPr wrap="none" fromWordArt="1">
              <a:prstTxWarp prst="textPlain">
                <a:avLst>
                  <a:gd name="adj" fmla="val 50000"/>
                </a:avLst>
              </a:prstTxWarp>
            </a:bodyPr>
            <a:lstStyle/>
            <a:p>
              <a:pPr algn="ctr"/>
              <a:r>
                <a:rPr lang="en-US" sz="3200" b="1" kern="10" dirty="0" smtClean="0">
                  <a:ln w="12700">
                    <a:solidFill>
                      <a:srgbClr val="EAEAEA"/>
                    </a:solidFill>
                    <a:round/>
                    <a:headEnd/>
                    <a:tailEnd/>
                  </a:ln>
                  <a:gradFill rotWithShape="1">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alpha val="79999"/>
                      </a:srgbClr>
                    </a:outerShdw>
                  </a:effectLst>
                  <a:latin typeface="Arial Black"/>
                </a:rPr>
                <a:t>Reservoir Rocks</a:t>
              </a:r>
              <a:endParaRPr lang="en-US" sz="3200" b="1" kern="10" dirty="0">
                <a:ln w="12700">
                  <a:solidFill>
                    <a:srgbClr val="EAEAEA"/>
                  </a:solidFill>
                  <a:round/>
                  <a:headEnd/>
                  <a:tailEnd/>
                </a:ln>
                <a:gradFill rotWithShape="1">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alpha val="79999"/>
                    </a:srgbClr>
                  </a:outerShdw>
                </a:effectLst>
                <a:latin typeface="Arial Black"/>
              </a:endParaRPr>
            </a:p>
          </p:txBody>
        </p:sp>
      </p:grpSp>
      <p:sp>
        <p:nvSpPr>
          <p:cNvPr id="86" name="AutoShape 49"/>
          <p:cNvSpPr>
            <a:spLocks noChangeArrowheads="1"/>
          </p:cNvSpPr>
          <p:nvPr/>
        </p:nvSpPr>
        <p:spPr bwMode="auto">
          <a:xfrm>
            <a:off x="6566864" y="3059223"/>
            <a:ext cx="1069376" cy="491516"/>
          </a:xfrm>
          <a:prstGeom prst="flowChartMagneticDisk">
            <a:avLst/>
          </a:prstGeom>
          <a:gradFill rotWithShape="0">
            <a:gsLst>
              <a:gs pos="0">
                <a:srgbClr val="969696"/>
              </a:gs>
              <a:gs pos="100000">
                <a:srgbClr val="404040"/>
              </a:gs>
            </a:gsLst>
            <a:lin ang="2700000" scaled="1"/>
          </a:gra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2800">
                <a:solidFill>
                  <a:schemeClr val="bg1"/>
                </a:solidFill>
                <a:latin typeface="Tahoma" panose="020B0604030504040204" pitchFamily="34" charset="0"/>
              </a:defRPr>
            </a:lvl1pPr>
            <a:lvl2pPr marL="742950" indent="-285750">
              <a:spcBef>
                <a:spcPct val="20000"/>
              </a:spcBef>
              <a:buChar char="–"/>
              <a:defRPr sz="2400">
                <a:solidFill>
                  <a:schemeClr val="bg1"/>
                </a:solidFill>
                <a:latin typeface="Tahoma" panose="020B0604030504040204" pitchFamily="34" charset="0"/>
              </a:defRPr>
            </a:lvl2pPr>
            <a:lvl3pPr marL="1143000" indent="-228600">
              <a:spcBef>
                <a:spcPct val="20000"/>
              </a:spcBef>
              <a:buChar char="•"/>
              <a:defRPr sz="2000">
                <a:solidFill>
                  <a:schemeClr val="bg1"/>
                </a:solidFill>
                <a:latin typeface="Tahoma" panose="020B0604030504040204" pitchFamily="34" charset="0"/>
              </a:defRPr>
            </a:lvl3pPr>
            <a:lvl4pPr marL="1600200" indent="-228600">
              <a:spcBef>
                <a:spcPct val="20000"/>
              </a:spcBef>
              <a:buChar char="–"/>
              <a:defRPr>
                <a:solidFill>
                  <a:schemeClr val="bg1"/>
                </a:solidFill>
                <a:latin typeface="Tahoma" panose="020B0604030504040204" pitchFamily="34" charset="0"/>
              </a:defRPr>
            </a:lvl4pPr>
            <a:lvl5pPr marL="2057400" indent="-228600">
              <a:spcBef>
                <a:spcPct val="20000"/>
              </a:spcBef>
              <a:buChar char="»"/>
              <a:defRPr>
                <a:solidFill>
                  <a:schemeClr val="bg1"/>
                </a:solidFill>
                <a:latin typeface="Tahoma" panose="020B0604030504040204" pitchFamily="34" charset="0"/>
              </a:defRPr>
            </a:lvl5pPr>
            <a:lvl6pPr marL="2514600" indent="-228600" eaLnBrk="0" fontAlgn="base" hangingPunct="0">
              <a:spcBef>
                <a:spcPct val="20000"/>
              </a:spcBef>
              <a:spcAft>
                <a:spcPct val="0"/>
              </a:spcAft>
              <a:buChar char="»"/>
              <a:defRPr>
                <a:solidFill>
                  <a:schemeClr val="bg1"/>
                </a:solidFill>
                <a:latin typeface="Tahoma" panose="020B0604030504040204" pitchFamily="34" charset="0"/>
              </a:defRPr>
            </a:lvl6pPr>
            <a:lvl7pPr marL="2971800" indent="-228600" eaLnBrk="0" fontAlgn="base" hangingPunct="0">
              <a:spcBef>
                <a:spcPct val="20000"/>
              </a:spcBef>
              <a:spcAft>
                <a:spcPct val="0"/>
              </a:spcAft>
              <a:buChar char="»"/>
              <a:defRPr>
                <a:solidFill>
                  <a:schemeClr val="bg1"/>
                </a:solidFill>
                <a:latin typeface="Tahoma" panose="020B0604030504040204" pitchFamily="34" charset="0"/>
              </a:defRPr>
            </a:lvl7pPr>
            <a:lvl8pPr marL="3429000" indent="-228600" eaLnBrk="0" fontAlgn="base" hangingPunct="0">
              <a:spcBef>
                <a:spcPct val="20000"/>
              </a:spcBef>
              <a:spcAft>
                <a:spcPct val="0"/>
              </a:spcAft>
              <a:buChar char="»"/>
              <a:defRPr>
                <a:solidFill>
                  <a:schemeClr val="bg1"/>
                </a:solidFill>
                <a:latin typeface="Tahoma" panose="020B0604030504040204" pitchFamily="34" charset="0"/>
              </a:defRPr>
            </a:lvl8pPr>
            <a:lvl9pPr marL="3886200" indent="-228600" eaLnBrk="0" fontAlgn="base" hangingPunct="0">
              <a:spcBef>
                <a:spcPct val="20000"/>
              </a:spcBef>
              <a:spcAft>
                <a:spcPct val="0"/>
              </a:spcAft>
              <a:buChar char="»"/>
              <a:defRPr>
                <a:solidFill>
                  <a:schemeClr val="bg1"/>
                </a:solidFill>
                <a:latin typeface="Tahoma" panose="020B0604030504040204" pitchFamily="34" charset="0"/>
              </a:defRPr>
            </a:lvl9pPr>
          </a:lstStyle>
          <a:p>
            <a:pPr eaLnBrk="1" hangingPunct="1">
              <a:spcBef>
                <a:spcPct val="0"/>
              </a:spcBef>
              <a:buFontTx/>
              <a:buNone/>
            </a:pPr>
            <a:endParaRPr lang="en-US" altLang="en-US" sz="1600" dirty="0">
              <a:solidFill>
                <a:schemeClr val="tx1"/>
              </a:solidFill>
              <a:latin typeface="Arial" panose="020B0604020202020204" pitchFamily="34" charset="0"/>
              <a:cs typeface="Arial" panose="020B0604020202020204" pitchFamily="34" charset="0"/>
            </a:endParaRPr>
          </a:p>
        </p:txBody>
      </p:sp>
      <p:sp>
        <p:nvSpPr>
          <p:cNvPr id="84" name="AutoShape 47"/>
          <p:cNvSpPr>
            <a:spLocks noChangeArrowheads="1"/>
          </p:cNvSpPr>
          <p:nvPr/>
        </p:nvSpPr>
        <p:spPr bwMode="auto">
          <a:xfrm>
            <a:off x="6566864" y="3724789"/>
            <a:ext cx="1069376" cy="491516"/>
          </a:xfrm>
          <a:prstGeom prst="flowChartMagneticDisk">
            <a:avLst/>
          </a:prstGeom>
          <a:gradFill rotWithShape="0">
            <a:gsLst>
              <a:gs pos="0">
                <a:srgbClr val="969696"/>
              </a:gs>
              <a:gs pos="100000">
                <a:srgbClr val="404040"/>
              </a:gs>
            </a:gsLst>
            <a:lin ang="2700000" scaled="1"/>
          </a:gra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2800">
                <a:solidFill>
                  <a:schemeClr val="bg1"/>
                </a:solidFill>
                <a:latin typeface="Tahoma" panose="020B0604030504040204" pitchFamily="34" charset="0"/>
              </a:defRPr>
            </a:lvl1pPr>
            <a:lvl2pPr marL="742950" indent="-285750">
              <a:spcBef>
                <a:spcPct val="20000"/>
              </a:spcBef>
              <a:buChar char="–"/>
              <a:defRPr sz="2400">
                <a:solidFill>
                  <a:schemeClr val="bg1"/>
                </a:solidFill>
                <a:latin typeface="Tahoma" panose="020B0604030504040204" pitchFamily="34" charset="0"/>
              </a:defRPr>
            </a:lvl2pPr>
            <a:lvl3pPr marL="1143000" indent="-228600">
              <a:spcBef>
                <a:spcPct val="20000"/>
              </a:spcBef>
              <a:buChar char="•"/>
              <a:defRPr sz="2000">
                <a:solidFill>
                  <a:schemeClr val="bg1"/>
                </a:solidFill>
                <a:latin typeface="Tahoma" panose="020B0604030504040204" pitchFamily="34" charset="0"/>
              </a:defRPr>
            </a:lvl3pPr>
            <a:lvl4pPr marL="1600200" indent="-228600">
              <a:spcBef>
                <a:spcPct val="20000"/>
              </a:spcBef>
              <a:buChar char="–"/>
              <a:defRPr>
                <a:solidFill>
                  <a:schemeClr val="bg1"/>
                </a:solidFill>
                <a:latin typeface="Tahoma" panose="020B0604030504040204" pitchFamily="34" charset="0"/>
              </a:defRPr>
            </a:lvl4pPr>
            <a:lvl5pPr marL="2057400" indent="-228600">
              <a:spcBef>
                <a:spcPct val="20000"/>
              </a:spcBef>
              <a:buChar char="»"/>
              <a:defRPr>
                <a:solidFill>
                  <a:schemeClr val="bg1"/>
                </a:solidFill>
                <a:latin typeface="Tahoma" panose="020B0604030504040204" pitchFamily="34" charset="0"/>
              </a:defRPr>
            </a:lvl5pPr>
            <a:lvl6pPr marL="2514600" indent="-228600" eaLnBrk="0" fontAlgn="base" hangingPunct="0">
              <a:spcBef>
                <a:spcPct val="20000"/>
              </a:spcBef>
              <a:spcAft>
                <a:spcPct val="0"/>
              </a:spcAft>
              <a:buChar char="»"/>
              <a:defRPr>
                <a:solidFill>
                  <a:schemeClr val="bg1"/>
                </a:solidFill>
                <a:latin typeface="Tahoma" panose="020B0604030504040204" pitchFamily="34" charset="0"/>
              </a:defRPr>
            </a:lvl6pPr>
            <a:lvl7pPr marL="2971800" indent="-228600" eaLnBrk="0" fontAlgn="base" hangingPunct="0">
              <a:spcBef>
                <a:spcPct val="20000"/>
              </a:spcBef>
              <a:spcAft>
                <a:spcPct val="0"/>
              </a:spcAft>
              <a:buChar char="»"/>
              <a:defRPr>
                <a:solidFill>
                  <a:schemeClr val="bg1"/>
                </a:solidFill>
                <a:latin typeface="Tahoma" panose="020B0604030504040204" pitchFamily="34" charset="0"/>
              </a:defRPr>
            </a:lvl7pPr>
            <a:lvl8pPr marL="3429000" indent="-228600" eaLnBrk="0" fontAlgn="base" hangingPunct="0">
              <a:spcBef>
                <a:spcPct val="20000"/>
              </a:spcBef>
              <a:spcAft>
                <a:spcPct val="0"/>
              </a:spcAft>
              <a:buChar char="»"/>
              <a:defRPr>
                <a:solidFill>
                  <a:schemeClr val="bg1"/>
                </a:solidFill>
                <a:latin typeface="Tahoma" panose="020B0604030504040204" pitchFamily="34" charset="0"/>
              </a:defRPr>
            </a:lvl8pPr>
            <a:lvl9pPr marL="3886200" indent="-228600" eaLnBrk="0" fontAlgn="base" hangingPunct="0">
              <a:spcBef>
                <a:spcPct val="20000"/>
              </a:spcBef>
              <a:spcAft>
                <a:spcPct val="0"/>
              </a:spcAft>
              <a:buChar char="»"/>
              <a:defRPr>
                <a:solidFill>
                  <a:schemeClr val="bg1"/>
                </a:solidFill>
                <a:latin typeface="Tahoma" panose="020B0604030504040204" pitchFamily="34" charset="0"/>
              </a:defRPr>
            </a:lvl9pPr>
          </a:lstStyle>
          <a:p>
            <a:pPr eaLnBrk="1" hangingPunct="1">
              <a:spcBef>
                <a:spcPct val="0"/>
              </a:spcBef>
              <a:buFontTx/>
              <a:buNone/>
            </a:pPr>
            <a:endParaRPr lang="en-US" altLang="en-US" sz="1600" dirty="0">
              <a:solidFill>
                <a:schemeClr val="tx1"/>
              </a:solidFill>
              <a:latin typeface="Arial" panose="020B0604020202020204" pitchFamily="34" charset="0"/>
              <a:cs typeface="Arial" panose="020B0604020202020204" pitchFamily="34" charset="0"/>
            </a:endParaRPr>
          </a:p>
        </p:txBody>
      </p:sp>
      <p:sp>
        <p:nvSpPr>
          <p:cNvPr id="79" name="Freeform 40"/>
          <p:cNvSpPr>
            <a:spLocks noChangeAspect="1"/>
          </p:cNvSpPr>
          <p:nvPr/>
        </p:nvSpPr>
        <p:spPr bwMode="auto">
          <a:xfrm>
            <a:off x="1426166" y="5060097"/>
            <a:ext cx="141535" cy="196327"/>
          </a:xfrm>
          <a:custGeom>
            <a:avLst/>
            <a:gdLst>
              <a:gd name="T0" fmla="*/ 0 w 199"/>
              <a:gd name="T1" fmla="*/ 0 h 348"/>
              <a:gd name="T2" fmla="*/ 0 w 199"/>
              <a:gd name="T3" fmla="*/ 0 h 348"/>
              <a:gd name="T4" fmla="*/ 0 w 199"/>
              <a:gd name="T5" fmla="*/ 0 h 348"/>
              <a:gd name="T6" fmla="*/ 0 w 199"/>
              <a:gd name="T7" fmla="*/ 0 h 348"/>
              <a:gd name="T8" fmla="*/ 0 w 199"/>
              <a:gd name="T9" fmla="*/ 0 h 348"/>
              <a:gd name="T10" fmla="*/ 0 w 199"/>
              <a:gd name="T11" fmla="*/ 0 h 348"/>
              <a:gd name="T12" fmla="*/ 0 w 199"/>
              <a:gd name="T13" fmla="*/ 0 h 348"/>
              <a:gd name="T14" fmla="*/ 0 w 199"/>
              <a:gd name="T15" fmla="*/ 0 h 348"/>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99" h="348">
                <a:moveTo>
                  <a:pt x="32" y="344"/>
                </a:moveTo>
                <a:cubicBezTo>
                  <a:pt x="49" y="340"/>
                  <a:pt x="138" y="282"/>
                  <a:pt x="165" y="243"/>
                </a:cubicBezTo>
                <a:cubicBezTo>
                  <a:pt x="192" y="204"/>
                  <a:pt x="199" y="142"/>
                  <a:pt x="196" y="110"/>
                </a:cubicBezTo>
                <a:cubicBezTo>
                  <a:pt x="193" y="78"/>
                  <a:pt x="170" y="63"/>
                  <a:pt x="149" y="48"/>
                </a:cubicBezTo>
                <a:cubicBezTo>
                  <a:pt x="128" y="33"/>
                  <a:pt x="96" y="0"/>
                  <a:pt x="71" y="17"/>
                </a:cubicBezTo>
                <a:cubicBezTo>
                  <a:pt x="46" y="34"/>
                  <a:pt x="2" y="108"/>
                  <a:pt x="1" y="149"/>
                </a:cubicBezTo>
                <a:cubicBezTo>
                  <a:pt x="0" y="190"/>
                  <a:pt x="58" y="235"/>
                  <a:pt x="64" y="266"/>
                </a:cubicBezTo>
                <a:cubicBezTo>
                  <a:pt x="70" y="297"/>
                  <a:pt x="15" y="348"/>
                  <a:pt x="32" y="344"/>
                </a:cubicBezTo>
                <a:close/>
              </a:path>
            </a:pathLst>
          </a:custGeom>
          <a:solidFill>
            <a:srgbClr val="00FF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2000" dirty="0"/>
          </a:p>
        </p:txBody>
      </p:sp>
      <p:sp>
        <p:nvSpPr>
          <p:cNvPr id="80" name="Freeform 41"/>
          <p:cNvSpPr>
            <a:spLocks noChangeAspect="1"/>
          </p:cNvSpPr>
          <p:nvPr/>
        </p:nvSpPr>
        <p:spPr bwMode="auto">
          <a:xfrm>
            <a:off x="1621870" y="5128324"/>
            <a:ext cx="141535" cy="196327"/>
          </a:xfrm>
          <a:custGeom>
            <a:avLst/>
            <a:gdLst>
              <a:gd name="T0" fmla="*/ 0 w 199"/>
              <a:gd name="T1" fmla="*/ 0 h 348"/>
              <a:gd name="T2" fmla="*/ 0 w 199"/>
              <a:gd name="T3" fmla="*/ 0 h 348"/>
              <a:gd name="T4" fmla="*/ 0 w 199"/>
              <a:gd name="T5" fmla="*/ 0 h 348"/>
              <a:gd name="T6" fmla="*/ 0 w 199"/>
              <a:gd name="T7" fmla="*/ 0 h 348"/>
              <a:gd name="T8" fmla="*/ 0 w 199"/>
              <a:gd name="T9" fmla="*/ 0 h 348"/>
              <a:gd name="T10" fmla="*/ 0 w 199"/>
              <a:gd name="T11" fmla="*/ 0 h 348"/>
              <a:gd name="T12" fmla="*/ 0 w 199"/>
              <a:gd name="T13" fmla="*/ 0 h 348"/>
              <a:gd name="T14" fmla="*/ 0 w 199"/>
              <a:gd name="T15" fmla="*/ 0 h 348"/>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99" h="348">
                <a:moveTo>
                  <a:pt x="32" y="344"/>
                </a:moveTo>
                <a:cubicBezTo>
                  <a:pt x="49" y="340"/>
                  <a:pt x="138" y="282"/>
                  <a:pt x="165" y="243"/>
                </a:cubicBezTo>
                <a:cubicBezTo>
                  <a:pt x="192" y="204"/>
                  <a:pt x="199" y="142"/>
                  <a:pt x="196" y="110"/>
                </a:cubicBezTo>
                <a:cubicBezTo>
                  <a:pt x="193" y="78"/>
                  <a:pt x="170" y="63"/>
                  <a:pt x="149" y="48"/>
                </a:cubicBezTo>
                <a:cubicBezTo>
                  <a:pt x="128" y="33"/>
                  <a:pt x="96" y="0"/>
                  <a:pt x="71" y="17"/>
                </a:cubicBezTo>
                <a:cubicBezTo>
                  <a:pt x="46" y="34"/>
                  <a:pt x="2" y="108"/>
                  <a:pt x="1" y="149"/>
                </a:cubicBezTo>
                <a:cubicBezTo>
                  <a:pt x="0" y="190"/>
                  <a:pt x="58" y="235"/>
                  <a:pt x="64" y="266"/>
                </a:cubicBezTo>
                <a:cubicBezTo>
                  <a:pt x="70" y="297"/>
                  <a:pt x="15" y="348"/>
                  <a:pt x="32" y="344"/>
                </a:cubicBezTo>
                <a:close/>
              </a:path>
            </a:pathLst>
          </a:custGeom>
          <a:solidFill>
            <a:srgbClr val="00FF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2000" dirty="0"/>
          </a:p>
        </p:txBody>
      </p:sp>
      <p:sp>
        <p:nvSpPr>
          <p:cNvPr id="81" name="Freeform 42"/>
          <p:cNvSpPr>
            <a:spLocks noChangeAspect="1"/>
          </p:cNvSpPr>
          <p:nvPr/>
        </p:nvSpPr>
        <p:spPr bwMode="auto">
          <a:xfrm>
            <a:off x="1815825" y="5055919"/>
            <a:ext cx="141535" cy="196327"/>
          </a:xfrm>
          <a:custGeom>
            <a:avLst/>
            <a:gdLst>
              <a:gd name="T0" fmla="*/ 0 w 199"/>
              <a:gd name="T1" fmla="*/ 0 h 348"/>
              <a:gd name="T2" fmla="*/ 0 w 199"/>
              <a:gd name="T3" fmla="*/ 0 h 348"/>
              <a:gd name="T4" fmla="*/ 0 w 199"/>
              <a:gd name="T5" fmla="*/ 0 h 348"/>
              <a:gd name="T6" fmla="*/ 0 w 199"/>
              <a:gd name="T7" fmla="*/ 0 h 348"/>
              <a:gd name="T8" fmla="*/ 0 w 199"/>
              <a:gd name="T9" fmla="*/ 0 h 348"/>
              <a:gd name="T10" fmla="*/ 0 w 199"/>
              <a:gd name="T11" fmla="*/ 0 h 348"/>
              <a:gd name="T12" fmla="*/ 0 w 199"/>
              <a:gd name="T13" fmla="*/ 0 h 348"/>
              <a:gd name="T14" fmla="*/ 0 w 199"/>
              <a:gd name="T15" fmla="*/ 0 h 348"/>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99" h="348">
                <a:moveTo>
                  <a:pt x="32" y="344"/>
                </a:moveTo>
                <a:cubicBezTo>
                  <a:pt x="49" y="340"/>
                  <a:pt x="138" y="282"/>
                  <a:pt x="165" y="243"/>
                </a:cubicBezTo>
                <a:cubicBezTo>
                  <a:pt x="192" y="204"/>
                  <a:pt x="199" y="142"/>
                  <a:pt x="196" y="110"/>
                </a:cubicBezTo>
                <a:cubicBezTo>
                  <a:pt x="193" y="78"/>
                  <a:pt x="170" y="63"/>
                  <a:pt x="149" y="48"/>
                </a:cubicBezTo>
                <a:cubicBezTo>
                  <a:pt x="128" y="33"/>
                  <a:pt x="96" y="0"/>
                  <a:pt x="71" y="17"/>
                </a:cubicBezTo>
                <a:cubicBezTo>
                  <a:pt x="46" y="34"/>
                  <a:pt x="2" y="108"/>
                  <a:pt x="1" y="149"/>
                </a:cubicBezTo>
                <a:cubicBezTo>
                  <a:pt x="0" y="190"/>
                  <a:pt x="58" y="235"/>
                  <a:pt x="64" y="266"/>
                </a:cubicBezTo>
                <a:cubicBezTo>
                  <a:pt x="70" y="297"/>
                  <a:pt x="15" y="348"/>
                  <a:pt x="32" y="344"/>
                </a:cubicBezTo>
                <a:close/>
              </a:path>
            </a:pathLst>
          </a:custGeom>
          <a:solidFill>
            <a:srgbClr val="00FF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2000" dirty="0"/>
          </a:p>
        </p:txBody>
      </p:sp>
      <p:graphicFrame>
        <p:nvGraphicFramePr>
          <p:cNvPr id="82" name="Object 43"/>
          <p:cNvGraphicFramePr>
            <a:graphicFrameLocks noChangeAspect="1"/>
          </p:cNvGraphicFramePr>
          <p:nvPr>
            <p:extLst>
              <p:ext uri="{D42A27DB-BD31-4B8C-83A1-F6EECF244321}">
                <p14:modId xmlns:p14="http://schemas.microsoft.com/office/powerpoint/2010/main" val="44776808"/>
              </p:ext>
            </p:extLst>
          </p:nvPr>
        </p:nvGraphicFramePr>
        <p:xfrm>
          <a:off x="1286078" y="5001616"/>
          <a:ext cx="878041" cy="1184929"/>
        </p:xfrm>
        <a:graphic>
          <a:graphicData uri="http://schemas.openxmlformats.org/presentationml/2006/ole">
            <mc:AlternateContent xmlns:mc="http://schemas.openxmlformats.org/markup-compatibility/2006">
              <mc:Choice xmlns:v="urn:schemas-microsoft-com:vml" Requires="v">
                <p:oleObj spid="_x0000_s1054" name="Clip" r:id="rId4" imgW="1042416" imgH="1352398" progId="">
                  <p:embed/>
                </p:oleObj>
              </mc:Choice>
              <mc:Fallback>
                <p:oleObj name="Clip" r:id="rId4" imgW="1042416" imgH="1352398" progId="">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286078" y="5001616"/>
                        <a:ext cx="878041" cy="1184929"/>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83" name="Text Box 44"/>
          <p:cNvSpPr txBox="1">
            <a:spLocks noChangeArrowheads="1"/>
          </p:cNvSpPr>
          <p:nvPr/>
        </p:nvSpPr>
        <p:spPr bwMode="auto">
          <a:xfrm>
            <a:off x="613062" y="3059223"/>
            <a:ext cx="2142248" cy="945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sz="2800">
                <a:solidFill>
                  <a:schemeClr val="bg1"/>
                </a:solidFill>
                <a:latin typeface="Tahoma" panose="020B0604030504040204" pitchFamily="34" charset="0"/>
              </a:defRPr>
            </a:lvl1pPr>
            <a:lvl2pPr marL="742950" indent="-285750">
              <a:spcBef>
                <a:spcPct val="20000"/>
              </a:spcBef>
              <a:buChar char="–"/>
              <a:defRPr sz="2400">
                <a:solidFill>
                  <a:schemeClr val="bg1"/>
                </a:solidFill>
                <a:latin typeface="Tahoma" panose="020B0604030504040204" pitchFamily="34" charset="0"/>
              </a:defRPr>
            </a:lvl2pPr>
            <a:lvl3pPr marL="1143000" indent="-228600">
              <a:spcBef>
                <a:spcPct val="20000"/>
              </a:spcBef>
              <a:buChar char="•"/>
              <a:defRPr sz="2000">
                <a:solidFill>
                  <a:schemeClr val="bg1"/>
                </a:solidFill>
                <a:latin typeface="Tahoma" panose="020B0604030504040204" pitchFamily="34" charset="0"/>
              </a:defRPr>
            </a:lvl3pPr>
            <a:lvl4pPr marL="1600200" indent="-228600">
              <a:spcBef>
                <a:spcPct val="20000"/>
              </a:spcBef>
              <a:buChar char="–"/>
              <a:defRPr>
                <a:solidFill>
                  <a:schemeClr val="bg1"/>
                </a:solidFill>
                <a:latin typeface="Tahoma" panose="020B0604030504040204" pitchFamily="34" charset="0"/>
              </a:defRPr>
            </a:lvl4pPr>
            <a:lvl5pPr marL="2057400" indent="-228600">
              <a:spcBef>
                <a:spcPct val="20000"/>
              </a:spcBef>
              <a:buChar char="»"/>
              <a:defRPr>
                <a:solidFill>
                  <a:schemeClr val="bg1"/>
                </a:solidFill>
                <a:latin typeface="Tahoma" panose="020B0604030504040204" pitchFamily="34" charset="0"/>
              </a:defRPr>
            </a:lvl5pPr>
            <a:lvl6pPr marL="2514600" indent="-228600" eaLnBrk="0" fontAlgn="base" hangingPunct="0">
              <a:spcBef>
                <a:spcPct val="20000"/>
              </a:spcBef>
              <a:spcAft>
                <a:spcPct val="0"/>
              </a:spcAft>
              <a:buChar char="»"/>
              <a:defRPr>
                <a:solidFill>
                  <a:schemeClr val="bg1"/>
                </a:solidFill>
                <a:latin typeface="Tahoma" panose="020B0604030504040204" pitchFamily="34" charset="0"/>
              </a:defRPr>
            </a:lvl6pPr>
            <a:lvl7pPr marL="2971800" indent="-228600" eaLnBrk="0" fontAlgn="base" hangingPunct="0">
              <a:spcBef>
                <a:spcPct val="20000"/>
              </a:spcBef>
              <a:spcAft>
                <a:spcPct val="0"/>
              </a:spcAft>
              <a:buChar char="»"/>
              <a:defRPr>
                <a:solidFill>
                  <a:schemeClr val="bg1"/>
                </a:solidFill>
                <a:latin typeface="Tahoma" panose="020B0604030504040204" pitchFamily="34" charset="0"/>
              </a:defRPr>
            </a:lvl7pPr>
            <a:lvl8pPr marL="3429000" indent="-228600" eaLnBrk="0" fontAlgn="base" hangingPunct="0">
              <a:spcBef>
                <a:spcPct val="20000"/>
              </a:spcBef>
              <a:spcAft>
                <a:spcPct val="0"/>
              </a:spcAft>
              <a:buChar char="»"/>
              <a:defRPr>
                <a:solidFill>
                  <a:schemeClr val="bg1"/>
                </a:solidFill>
                <a:latin typeface="Tahoma" panose="020B0604030504040204" pitchFamily="34" charset="0"/>
              </a:defRPr>
            </a:lvl8pPr>
            <a:lvl9pPr marL="3886200" indent="-228600" eaLnBrk="0" fontAlgn="base" hangingPunct="0">
              <a:spcBef>
                <a:spcPct val="20000"/>
              </a:spcBef>
              <a:spcAft>
                <a:spcPct val="0"/>
              </a:spcAft>
              <a:buChar char="»"/>
              <a:defRPr>
                <a:solidFill>
                  <a:schemeClr val="bg1"/>
                </a:solidFill>
                <a:latin typeface="Tahoma" panose="020B0604030504040204" pitchFamily="34" charset="0"/>
              </a:defRPr>
            </a:lvl9pPr>
          </a:lstStyle>
          <a:p>
            <a:pPr algn="ctr">
              <a:spcBef>
                <a:spcPct val="0"/>
              </a:spcBef>
              <a:buFontTx/>
              <a:buNone/>
            </a:pPr>
            <a:r>
              <a:rPr lang="en-US" altLang="en-US" sz="1600" dirty="0">
                <a:solidFill>
                  <a:schemeClr val="tx1"/>
                </a:solidFill>
                <a:cs typeface="Arial" panose="020B0604020202020204" pitchFamily="34" charset="0"/>
              </a:rPr>
              <a:t>A “Kitchen”</a:t>
            </a:r>
          </a:p>
          <a:p>
            <a:pPr algn="ctr">
              <a:spcBef>
                <a:spcPct val="0"/>
              </a:spcBef>
              <a:buFontTx/>
              <a:buNone/>
            </a:pPr>
            <a:r>
              <a:rPr lang="en-US" altLang="en-US" sz="1600" dirty="0">
                <a:solidFill>
                  <a:schemeClr val="tx1"/>
                </a:solidFill>
                <a:cs typeface="Arial" panose="020B0604020202020204" pitchFamily="34" charset="0"/>
              </a:rPr>
              <a:t>Where Organic</a:t>
            </a:r>
          </a:p>
          <a:p>
            <a:pPr algn="ctr">
              <a:spcBef>
                <a:spcPct val="0"/>
              </a:spcBef>
              <a:buFontTx/>
              <a:buNone/>
            </a:pPr>
            <a:r>
              <a:rPr lang="en-US" altLang="en-US" sz="1600" dirty="0">
                <a:solidFill>
                  <a:schemeClr val="tx1"/>
                </a:solidFill>
                <a:cs typeface="Arial" panose="020B0604020202020204" pitchFamily="34" charset="0"/>
              </a:rPr>
              <a:t>Material Is</a:t>
            </a:r>
          </a:p>
          <a:p>
            <a:pPr algn="ctr">
              <a:spcBef>
                <a:spcPct val="0"/>
              </a:spcBef>
              <a:buFontTx/>
              <a:buNone/>
            </a:pPr>
            <a:r>
              <a:rPr lang="en-US" altLang="en-US" sz="1600" dirty="0">
                <a:solidFill>
                  <a:schemeClr val="tx1"/>
                </a:solidFill>
                <a:cs typeface="Arial" panose="020B0604020202020204" pitchFamily="34" charset="0"/>
              </a:rPr>
              <a:t> Cooked</a:t>
            </a:r>
          </a:p>
        </p:txBody>
      </p:sp>
      <p:sp>
        <p:nvSpPr>
          <p:cNvPr id="85" name="AutoShape 48"/>
          <p:cNvSpPr>
            <a:spLocks noChangeArrowheads="1"/>
          </p:cNvSpPr>
          <p:nvPr/>
        </p:nvSpPr>
        <p:spPr bwMode="auto">
          <a:xfrm>
            <a:off x="6566864" y="3398968"/>
            <a:ext cx="1069376" cy="491516"/>
          </a:xfrm>
          <a:prstGeom prst="flowChartMagneticDisk">
            <a:avLst/>
          </a:prstGeom>
          <a:gradFill rotWithShape="0">
            <a:gsLst>
              <a:gs pos="0">
                <a:srgbClr val="969696"/>
              </a:gs>
              <a:gs pos="100000">
                <a:srgbClr val="404040"/>
              </a:gs>
            </a:gsLst>
            <a:lin ang="2700000" scaled="1"/>
          </a:gra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2800">
                <a:solidFill>
                  <a:schemeClr val="bg1"/>
                </a:solidFill>
                <a:latin typeface="Tahoma" panose="020B0604030504040204" pitchFamily="34" charset="0"/>
              </a:defRPr>
            </a:lvl1pPr>
            <a:lvl2pPr marL="742950" indent="-285750">
              <a:spcBef>
                <a:spcPct val="20000"/>
              </a:spcBef>
              <a:buChar char="–"/>
              <a:defRPr sz="2400">
                <a:solidFill>
                  <a:schemeClr val="bg1"/>
                </a:solidFill>
                <a:latin typeface="Tahoma" panose="020B0604030504040204" pitchFamily="34" charset="0"/>
              </a:defRPr>
            </a:lvl2pPr>
            <a:lvl3pPr marL="1143000" indent="-228600">
              <a:spcBef>
                <a:spcPct val="20000"/>
              </a:spcBef>
              <a:buChar char="•"/>
              <a:defRPr sz="2000">
                <a:solidFill>
                  <a:schemeClr val="bg1"/>
                </a:solidFill>
                <a:latin typeface="Tahoma" panose="020B0604030504040204" pitchFamily="34" charset="0"/>
              </a:defRPr>
            </a:lvl3pPr>
            <a:lvl4pPr marL="1600200" indent="-228600">
              <a:spcBef>
                <a:spcPct val="20000"/>
              </a:spcBef>
              <a:buChar char="–"/>
              <a:defRPr>
                <a:solidFill>
                  <a:schemeClr val="bg1"/>
                </a:solidFill>
                <a:latin typeface="Tahoma" panose="020B0604030504040204" pitchFamily="34" charset="0"/>
              </a:defRPr>
            </a:lvl4pPr>
            <a:lvl5pPr marL="2057400" indent="-228600">
              <a:spcBef>
                <a:spcPct val="20000"/>
              </a:spcBef>
              <a:buChar char="»"/>
              <a:defRPr>
                <a:solidFill>
                  <a:schemeClr val="bg1"/>
                </a:solidFill>
                <a:latin typeface="Tahoma" panose="020B0604030504040204" pitchFamily="34" charset="0"/>
              </a:defRPr>
            </a:lvl5pPr>
            <a:lvl6pPr marL="2514600" indent="-228600" eaLnBrk="0" fontAlgn="base" hangingPunct="0">
              <a:spcBef>
                <a:spcPct val="20000"/>
              </a:spcBef>
              <a:spcAft>
                <a:spcPct val="0"/>
              </a:spcAft>
              <a:buChar char="»"/>
              <a:defRPr>
                <a:solidFill>
                  <a:schemeClr val="bg1"/>
                </a:solidFill>
                <a:latin typeface="Tahoma" panose="020B0604030504040204" pitchFamily="34" charset="0"/>
              </a:defRPr>
            </a:lvl6pPr>
            <a:lvl7pPr marL="2971800" indent="-228600" eaLnBrk="0" fontAlgn="base" hangingPunct="0">
              <a:spcBef>
                <a:spcPct val="20000"/>
              </a:spcBef>
              <a:spcAft>
                <a:spcPct val="0"/>
              </a:spcAft>
              <a:buChar char="»"/>
              <a:defRPr>
                <a:solidFill>
                  <a:schemeClr val="bg1"/>
                </a:solidFill>
                <a:latin typeface="Tahoma" panose="020B0604030504040204" pitchFamily="34" charset="0"/>
              </a:defRPr>
            </a:lvl7pPr>
            <a:lvl8pPr marL="3429000" indent="-228600" eaLnBrk="0" fontAlgn="base" hangingPunct="0">
              <a:spcBef>
                <a:spcPct val="20000"/>
              </a:spcBef>
              <a:spcAft>
                <a:spcPct val="0"/>
              </a:spcAft>
              <a:buChar char="»"/>
              <a:defRPr>
                <a:solidFill>
                  <a:schemeClr val="bg1"/>
                </a:solidFill>
                <a:latin typeface="Tahoma" panose="020B0604030504040204" pitchFamily="34" charset="0"/>
              </a:defRPr>
            </a:lvl8pPr>
            <a:lvl9pPr marL="3886200" indent="-228600" eaLnBrk="0" fontAlgn="base" hangingPunct="0">
              <a:spcBef>
                <a:spcPct val="20000"/>
              </a:spcBef>
              <a:spcAft>
                <a:spcPct val="0"/>
              </a:spcAft>
              <a:buChar char="»"/>
              <a:defRPr>
                <a:solidFill>
                  <a:schemeClr val="bg1"/>
                </a:solidFill>
                <a:latin typeface="Tahoma" panose="020B0604030504040204" pitchFamily="34" charset="0"/>
              </a:defRPr>
            </a:lvl9pPr>
          </a:lstStyle>
          <a:p>
            <a:pPr eaLnBrk="1" hangingPunct="1">
              <a:spcBef>
                <a:spcPct val="0"/>
              </a:spcBef>
              <a:buFontTx/>
              <a:buNone/>
            </a:pPr>
            <a:endParaRPr lang="en-US" altLang="en-US" sz="1600" dirty="0">
              <a:solidFill>
                <a:schemeClr val="tx1"/>
              </a:solidFill>
              <a:latin typeface="Arial" panose="020B0604020202020204" pitchFamily="34" charset="0"/>
              <a:cs typeface="Arial" panose="020B0604020202020204" pitchFamily="34" charset="0"/>
            </a:endParaRPr>
          </a:p>
        </p:txBody>
      </p:sp>
      <p:sp>
        <p:nvSpPr>
          <p:cNvPr id="87" name="AutoShape 52"/>
          <p:cNvSpPr>
            <a:spLocks noChangeArrowheads="1"/>
          </p:cNvSpPr>
          <p:nvPr/>
        </p:nvSpPr>
        <p:spPr bwMode="auto">
          <a:xfrm>
            <a:off x="1221727" y="4628454"/>
            <a:ext cx="940073" cy="391264"/>
          </a:xfrm>
          <a:prstGeom prst="flowChartExtract">
            <a:avLst/>
          </a:prstGeom>
          <a:solidFill>
            <a:srgbClr val="993300"/>
          </a:solidFill>
          <a:ln w="1905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2800">
                <a:solidFill>
                  <a:schemeClr val="bg1"/>
                </a:solidFill>
                <a:latin typeface="Tahoma" panose="020B0604030504040204" pitchFamily="34" charset="0"/>
              </a:defRPr>
            </a:lvl1pPr>
            <a:lvl2pPr marL="742950" indent="-285750">
              <a:spcBef>
                <a:spcPct val="20000"/>
              </a:spcBef>
              <a:buChar char="–"/>
              <a:defRPr sz="2400">
                <a:solidFill>
                  <a:schemeClr val="bg1"/>
                </a:solidFill>
                <a:latin typeface="Tahoma" panose="020B0604030504040204" pitchFamily="34" charset="0"/>
              </a:defRPr>
            </a:lvl2pPr>
            <a:lvl3pPr marL="1143000" indent="-228600">
              <a:spcBef>
                <a:spcPct val="20000"/>
              </a:spcBef>
              <a:buChar char="•"/>
              <a:defRPr sz="2000">
                <a:solidFill>
                  <a:schemeClr val="bg1"/>
                </a:solidFill>
                <a:latin typeface="Tahoma" panose="020B0604030504040204" pitchFamily="34" charset="0"/>
              </a:defRPr>
            </a:lvl3pPr>
            <a:lvl4pPr marL="1600200" indent="-228600">
              <a:spcBef>
                <a:spcPct val="20000"/>
              </a:spcBef>
              <a:buChar char="–"/>
              <a:defRPr>
                <a:solidFill>
                  <a:schemeClr val="bg1"/>
                </a:solidFill>
                <a:latin typeface="Tahoma" panose="020B0604030504040204" pitchFamily="34" charset="0"/>
              </a:defRPr>
            </a:lvl4pPr>
            <a:lvl5pPr marL="2057400" indent="-228600">
              <a:spcBef>
                <a:spcPct val="20000"/>
              </a:spcBef>
              <a:buChar char="»"/>
              <a:defRPr>
                <a:solidFill>
                  <a:schemeClr val="bg1"/>
                </a:solidFill>
                <a:latin typeface="Tahoma" panose="020B0604030504040204" pitchFamily="34" charset="0"/>
              </a:defRPr>
            </a:lvl5pPr>
            <a:lvl6pPr marL="2514600" indent="-228600" eaLnBrk="0" fontAlgn="base" hangingPunct="0">
              <a:spcBef>
                <a:spcPct val="20000"/>
              </a:spcBef>
              <a:spcAft>
                <a:spcPct val="0"/>
              </a:spcAft>
              <a:buChar char="»"/>
              <a:defRPr>
                <a:solidFill>
                  <a:schemeClr val="bg1"/>
                </a:solidFill>
                <a:latin typeface="Tahoma" panose="020B0604030504040204" pitchFamily="34" charset="0"/>
              </a:defRPr>
            </a:lvl6pPr>
            <a:lvl7pPr marL="2971800" indent="-228600" eaLnBrk="0" fontAlgn="base" hangingPunct="0">
              <a:spcBef>
                <a:spcPct val="20000"/>
              </a:spcBef>
              <a:spcAft>
                <a:spcPct val="0"/>
              </a:spcAft>
              <a:buChar char="»"/>
              <a:defRPr>
                <a:solidFill>
                  <a:schemeClr val="bg1"/>
                </a:solidFill>
                <a:latin typeface="Tahoma" panose="020B0604030504040204" pitchFamily="34" charset="0"/>
              </a:defRPr>
            </a:lvl7pPr>
            <a:lvl8pPr marL="3429000" indent="-228600" eaLnBrk="0" fontAlgn="base" hangingPunct="0">
              <a:spcBef>
                <a:spcPct val="20000"/>
              </a:spcBef>
              <a:spcAft>
                <a:spcPct val="0"/>
              </a:spcAft>
              <a:buChar char="»"/>
              <a:defRPr>
                <a:solidFill>
                  <a:schemeClr val="bg1"/>
                </a:solidFill>
                <a:latin typeface="Tahoma" panose="020B0604030504040204" pitchFamily="34" charset="0"/>
              </a:defRPr>
            </a:lvl8pPr>
            <a:lvl9pPr marL="3886200" indent="-228600" eaLnBrk="0" fontAlgn="base" hangingPunct="0">
              <a:spcBef>
                <a:spcPct val="20000"/>
              </a:spcBef>
              <a:spcAft>
                <a:spcPct val="0"/>
              </a:spcAft>
              <a:buChar char="»"/>
              <a:defRPr>
                <a:solidFill>
                  <a:schemeClr val="bg1"/>
                </a:solidFill>
                <a:latin typeface="Tahoma" panose="020B0604030504040204" pitchFamily="34" charset="0"/>
              </a:defRPr>
            </a:lvl9pPr>
          </a:lstStyle>
          <a:p>
            <a:pPr eaLnBrk="1" hangingPunct="1">
              <a:spcBef>
                <a:spcPct val="0"/>
              </a:spcBef>
              <a:buFontTx/>
              <a:buNone/>
            </a:pPr>
            <a:endParaRPr lang="en-US" altLang="en-US" sz="1600" dirty="0">
              <a:solidFill>
                <a:schemeClr val="tx1"/>
              </a:solidFill>
              <a:latin typeface="Arial" panose="020B0604020202020204" pitchFamily="34" charset="0"/>
              <a:cs typeface="Arial" panose="020B0604020202020204" pitchFamily="34" charset="0"/>
            </a:endParaRPr>
          </a:p>
        </p:txBody>
      </p:sp>
      <p:graphicFrame>
        <p:nvGraphicFramePr>
          <p:cNvPr id="109" name="Object 54"/>
          <p:cNvGraphicFramePr>
            <a:graphicFrameLocks noChangeAspect="1"/>
          </p:cNvGraphicFramePr>
          <p:nvPr>
            <p:extLst>
              <p:ext uri="{D42A27DB-BD31-4B8C-83A1-F6EECF244321}">
                <p14:modId xmlns:p14="http://schemas.microsoft.com/office/powerpoint/2010/main" val="1399813633"/>
              </p:ext>
            </p:extLst>
          </p:nvPr>
        </p:nvGraphicFramePr>
        <p:xfrm>
          <a:off x="4124070" y="3969850"/>
          <a:ext cx="1100829" cy="960753"/>
        </p:xfrm>
        <a:graphic>
          <a:graphicData uri="http://schemas.openxmlformats.org/presentationml/2006/ole">
            <mc:AlternateContent xmlns:mc="http://schemas.openxmlformats.org/markup-compatibility/2006">
              <mc:Choice xmlns:v="urn:schemas-microsoft-com:vml" Requires="v">
                <p:oleObj spid="_x0000_s1055" name="Clip" r:id="rId6" imgW="811073" imgH="781812" progId="">
                  <p:embed/>
                </p:oleObj>
              </mc:Choice>
              <mc:Fallback>
                <p:oleObj name="Clip" r:id="rId6" imgW="811073" imgH="781812" progId="">
                  <p:embed/>
                  <p:pic>
                    <p:nvPicPr>
                      <p:cNvPr id="0" nam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124070" y="3969850"/>
                        <a:ext cx="1100829" cy="960753"/>
                      </a:xfrm>
                      <a:prstGeom prst="rect">
                        <a:avLst/>
                      </a:prstGeom>
                      <a:noFill/>
                      <a:ln w="9525">
                        <a:solidFill>
                          <a:schemeClr val="bg1"/>
                        </a:solidFill>
                        <a:miter lim="800000"/>
                        <a:headEnd/>
                        <a:tailEnd/>
                      </a:ln>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10" name="Freeform 55"/>
          <p:cNvSpPr>
            <a:spLocks/>
          </p:cNvSpPr>
          <p:nvPr/>
        </p:nvSpPr>
        <p:spPr bwMode="auto">
          <a:xfrm>
            <a:off x="1628858" y="4203773"/>
            <a:ext cx="2517928" cy="509617"/>
          </a:xfrm>
          <a:custGeom>
            <a:avLst/>
            <a:gdLst>
              <a:gd name="T0" fmla="*/ 86 w 1441"/>
              <a:gd name="T1" fmla="*/ 366 h 366"/>
              <a:gd name="T2" fmla="*/ 0 w 1441"/>
              <a:gd name="T3" fmla="*/ 366 h 366"/>
              <a:gd name="T4" fmla="*/ 0 w 1441"/>
              <a:gd name="T5" fmla="*/ 0 h 366"/>
              <a:gd name="T6" fmla="*/ 608 w 1441"/>
              <a:gd name="T7" fmla="*/ 0 h 366"/>
              <a:gd name="T8" fmla="*/ 608 w 1441"/>
              <a:gd name="T9" fmla="*/ 273 h 366"/>
              <a:gd name="T10" fmla="*/ 1138 w 1441"/>
              <a:gd name="T11" fmla="*/ 273 h 366"/>
              <a:gd name="T12" fmla="*/ 1138 w 1441"/>
              <a:gd name="T13" fmla="*/ 117 h 366"/>
              <a:gd name="T14" fmla="*/ 1441 w 1441"/>
              <a:gd name="T15" fmla="*/ 117 h 366"/>
              <a:gd name="T16" fmla="*/ 1426 w 1441"/>
              <a:gd name="T17" fmla="*/ 173 h 366"/>
              <a:gd name="T18" fmla="*/ 1434 w 1441"/>
              <a:gd name="T19" fmla="*/ 218 h 366"/>
              <a:gd name="T20" fmla="*/ 1223 w 1441"/>
              <a:gd name="T21" fmla="*/ 218 h 366"/>
              <a:gd name="T22" fmla="*/ 1223 w 1441"/>
              <a:gd name="T23" fmla="*/ 343 h 366"/>
              <a:gd name="T24" fmla="*/ 553 w 1441"/>
              <a:gd name="T25" fmla="*/ 343 h 366"/>
              <a:gd name="T26" fmla="*/ 553 w 1441"/>
              <a:gd name="T27" fmla="*/ 94 h 366"/>
              <a:gd name="T28" fmla="*/ 78 w 1441"/>
              <a:gd name="T29" fmla="*/ 94 h 366"/>
              <a:gd name="T30" fmla="*/ 86 w 1441"/>
              <a:gd name="T31" fmla="*/ 366 h 36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1441" h="366">
                <a:moveTo>
                  <a:pt x="86" y="366"/>
                </a:moveTo>
                <a:lnTo>
                  <a:pt x="0" y="366"/>
                </a:lnTo>
                <a:lnTo>
                  <a:pt x="0" y="0"/>
                </a:lnTo>
                <a:lnTo>
                  <a:pt x="608" y="0"/>
                </a:lnTo>
                <a:lnTo>
                  <a:pt x="608" y="273"/>
                </a:lnTo>
                <a:lnTo>
                  <a:pt x="1138" y="273"/>
                </a:lnTo>
                <a:lnTo>
                  <a:pt x="1138" y="117"/>
                </a:lnTo>
                <a:lnTo>
                  <a:pt x="1441" y="117"/>
                </a:lnTo>
                <a:lnTo>
                  <a:pt x="1426" y="173"/>
                </a:lnTo>
                <a:lnTo>
                  <a:pt x="1434" y="218"/>
                </a:lnTo>
                <a:lnTo>
                  <a:pt x="1223" y="218"/>
                </a:lnTo>
                <a:lnTo>
                  <a:pt x="1223" y="343"/>
                </a:lnTo>
                <a:lnTo>
                  <a:pt x="553" y="343"/>
                </a:lnTo>
                <a:lnTo>
                  <a:pt x="553" y="94"/>
                </a:lnTo>
                <a:lnTo>
                  <a:pt x="78" y="94"/>
                </a:lnTo>
                <a:lnTo>
                  <a:pt x="86" y="366"/>
                </a:lnTo>
                <a:close/>
              </a:path>
            </a:pathLst>
          </a:custGeom>
          <a:solidFill>
            <a:srgbClr val="993300"/>
          </a:solidFill>
          <a:ln w="19050" cmpd="sng">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2000" dirty="0"/>
          </a:p>
        </p:txBody>
      </p:sp>
      <p:sp>
        <p:nvSpPr>
          <p:cNvPr id="111" name="Freeform 56"/>
          <p:cNvSpPr>
            <a:spLocks/>
          </p:cNvSpPr>
          <p:nvPr/>
        </p:nvSpPr>
        <p:spPr bwMode="auto">
          <a:xfrm>
            <a:off x="5040733" y="4127835"/>
            <a:ext cx="2125866" cy="1475940"/>
          </a:xfrm>
          <a:custGeom>
            <a:avLst/>
            <a:gdLst>
              <a:gd name="T0" fmla="*/ 0 w 1161"/>
              <a:gd name="T1" fmla="*/ 943 h 771"/>
              <a:gd name="T2" fmla="*/ 319 w 1161"/>
              <a:gd name="T3" fmla="*/ 943 h 771"/>
              <a:gd name="T4" fmla="*/ 319 w 1161"/>
              <a:gd name="T5" fmla="*/ 13526 h 771"/>
              <a:gd name="T6" fmla="*/ 1161 w 1161"/>
              <a:gd name="T7" fmla="*/ 13526 h 771"/>
              <a:gd name="T8" fmla="*/ 1161 w 1161"/>
              <a:gd name="T9" fmla="*/ 686 h 771"/>
              <a:gd name="T10" fmla="*/ 1060 w 1161"/>
              <a:gd name="T11" fmla="*/ 686 h 771"/>
              <a:gd name="T12" fmla="*/ 1060 w 1161"/>
              <a:gd name="T13" fmla="*/ 12305 h 771"/>
              <a:gd name="T14" fmla="*/ 389 w 1161"/>
              <a:gd name="T15" fmla="*/ 12305 h 771"/>
              <a:gd name="T16" fmla="*/ 389 w 1161"/>
              <a:gd name="T17" fmla="*/ 0 h 771"/>
              <a:gd name="T18" fmla="*/ 0 w 1161"/>
              <a:gd name="T19" fmla="*/ 0 h 771"/>
              <a:gd name="T20" fmla="*/ 0 w 1161"/>
              <a:gd name="T21" fmla="*/ 943 h 77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161" h="771">
                <a:moveTo>
                  <a:pt x="0" y="54"/>
                </a:moveTo>
                <a:lnTo>
                  <a:pt x="319" y="54"/>
                </a:lnTo>
                <a:lnTo>
                  <a:pt x="319" y="771"/>
                </a:lnTo>
                <a:lnTo>
                  <a:pt x="1161" y="771"/>
                </a:lnTo>
                <a:lnTo>
                  <a:pt x="1161" y="39"/>
                </a:lnTo>
                <a:lnTo>
                  <a:pt x="1060" y="39"/>
                </a:lnTo>
                <a:lnTo>
                  <a:pt x="1060" y="701"/>
                </a:lnTo>
                <a:lnTo>
                  <a:pt x="389" y="701"/>
                </a:lnTo>
                <a:lnTo>
                  <a:pt x="389" y="0"/>
                </a:lnTo>
                <a:lnTo>
                  <a:pt x="0" y="0"/>
                </a:lnTo>
                <a:lnTo>
                  <a:pt x="0" y="54"/>
                </a:lnTo>
                <a:close/>
              </a:path>
            </a:pathLst>
          </a:custGeom>
          <a:solidFill>
            <a:srgbClr val="993300"/>
          </a:solidFill>
          <a:ln w="19050" cmpd="sng">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2000" dirty="0"/>
          </a:p>
        </p:txBody>
      </p:sp>
      <p:sp>
        <p:nvSpPr>
          <p:cNvPr id="112" name="Text Box 57"/>
          <p:cNvSpPr txBox="1">
            <a:spLocks noChangeArrowheads="1"/>
          </p:cNvSpPr>
          <p:nvPr/>
        </p:nvSpPr>
        <p:spPr bwMode="auto">
          <a:xfrm>
            <a:off x="3875957" y="2882638"/>
            <a:ext cx="1618155" cy="10772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2800">
                <a:solidFill>
                  <a:schemeClr val="bg1"/>
                </a:solidFill>
                <a:latin typeface="Tahoma" panose="020B0604030504040204" pitchFamily="34" charset="0"/>
              </a:defRPr>
            </a:lvl1pPr>
            <a:lvl2pPr marL="742950" indent="-285750">
              <a:spcBef>
                <a:spcPct val="20000"/>
              </a:spcBef>
              <a:buChar char="–"/>
              <a:defRPr sz="2400">
                <a:solidFill>
                  <a:schemeClr val="bg1"/>
                </a:solidFill>
                <a:latin typeface="Tahoma" panose="020B0604030504040204" pitchFamily="34" charset="0"/>
              </a:defRPr>
            </a:lvl2pPr>
            <a:lvl3pPr marL="1143000" indent="-228600">
              <a:spcBef>
                <a:spcPct val="20000"/>
              </a:spcBef>
              <a:buChar char="•"/>
              <a:defRPr sz="2000">
                <a:solidFill>
                  <a:schemeClr val="bg1"/>
                </a:solidFill>
                <a:latin typeface="Tahoma" panose="020B0604030504040204" pitchFamily="34" charset="0"/>
              </a:defRPr>
            </a:lvl3pPr>
            <a:lvl4pPr marL="1600200" indent="-228600">
              <a:spcBef>
                <a:spcPct val="20000"/>
              </a:spcBef>
              <a:buChar char="–"/>
              <a:defRPr>
                <a:solidFill>
                  <a:schemeClr val="bg1"/>
                </a:solidFill>
                <a:latin typeface="Tahoma" panose="020B0604030504040204" pitchFamily="34" charset="0"/>
              </a:defRPr>
            </a:lvl4pPr>
            <a:lvl5pPr marL="2057400" indent="-228600">
              <a:spcBef>
                <a:spcPct val="20000"/>
              </a:spcBef>
              <a:buChar char="»"/>
              <a:defRPr>
                <a:solidFill>
                  <a:schemeClr val="bg1"/>
                </a:solidFill>
                <a:latin typeface="Tahoma" panose="020B0604030504040204" pitchFamily="34" charset="0"/>
              </a:defRPr>
            </a:lvl5pPr>
            <a:lvl6pPr marL="2514600" indent="-228600" eaLnBrk="0" fontAlgn="base" hangingPunct="0">
              <a:spcBef>
                <a:spcPct val="20000"/>
              </a:spcBef>
              <a:spcAft>
                <a:spcPct val="0"/>
              </a:spcAft>
              <a:buChar char="»"/>
              <a:defRPr>
                <a:solidFill>
                  <a:schemeClr val="bg1"/>
                </a:solidFill>
                <a:latin typeface="Tahoma" panose="020B0604030504040204" pitchFamily="34" charset="0"/>
              </a:defRPr>
            </a:lvl6pPr>
            <a:lvl7pPr marL="2971800" indent="-228600" eaLnBrk="0" fontAlgn="base" hangingPunct="0">
              <a:spcBef>
                <a:spcPct val="20000"/>
              </a:spcBef>
              <a:spcAft>
                <a:spcPct val="0"/>
              </a:spcAft>
              <a:buChar char="»"/>
              <a:defRPr>
                <a:solidFill>
                  <a:schemeClr val="bg1"/>
                </a:solidFill>
                <a:latin typeface="Tahoma" panose="020B0604030504040204" pitchFamily="34" charset="0"/>
              </a:defRPr>
            </a:lvl7pPr>
            <a:lvl8pPr marL="3429000" indent="-228600" eaLnBrk="0" fontAlgn="base" hangingPunct="0">
              <a:spcBef>
                <a:spcPct val="20000"/>
              </a:spcBef>
              <a:spcAft>
                <a:spcPct val="0"/>
              </a:spcAft>
              <a:buChar char="»"/>
              <a:defRPr>
                <a:solidFill>
                  <a:schemeClr val="bg1"/>
                </a:solidFill>
                <a:latin typeface="Tahoma" panose="020B0604030504040204" pitchFamily="34" charset="0"/>
              </a:defRPr>
            </a:lvl8pPr>
            <a:lvl9pPr marL="3886200" indent="-228600" eaLnBrk="0" fontAlgn="base" hangingPunct="0">
              <a:spcBef>
                <a:spcPct val="20000"/>
              </a:spcBef>
              <a:spcAft>
                <a:spcPct val="0"/>
              </a:spcAft>
              <a:buChar char="»"/>
              <a:defRPr>
                <a:solidFill>
                  <a:schemeClr val="bg1"/>
                </a:solidFill>
                <a:latin typeface="Tahoma" panose="020B0604030504040204" pitchFamily="34" charset="0"/>
              </a:defRPr>
            </a:lvl9pPr>
          </a:lstStyle>
          <a:p>
            <a:pPr algn="ctr">
              <a:spcBef>
                <a:spcPct val="0"/>
              </a:spcBef>
              <a:buFontTx/>
              <a:buNone/>
            </a:pPr>
            <a:r>
              <a:rPr lang="en-US" altLang="en-US" sz="1600" dirty="0">
                <a:solidFill>
                  <a:schemeClr val="tx1"/>
                </a:solidFill>
                <a:cs typeface="Arial" panose="020B0604020202020204" pitchFamily="34" charset="0"/>
              </a:rPr>
              <a:t>“Plumbing” To </a:t>
            </a:r>
            <a:r>
              <a:rPr lang="en-US" altLang="en-US" sz="1600" dirty="0" smtClean="0">
                <a:solidFill>
                  <a:schemeClr val="tx1"/>
                </a:solidFill>
                <a:cs typeface="Arial" panose="020B0604020202020204" pitchFamily="34" charset="0"/>
              </a:rPr>
              <a:t>Connect the </a:t>
            </a:r>
            <a:r>
              <a:rPr lang="en-US" altLang="en-US" sz="1600" dirty="0">
                <a:solidFill>
                  <a:schemeClr val="tx1"/>
                </a:solidFill>
                <a:cs typeface="Arial" panose="020B0604020202020204" pitchFamily="34" charset="0"/>
              </a:rPr>
              <a:t>Container to the Kitchen </a:t>
            </a:r>
          </a:p>
        </p:txBody>
      </p:sp>
      <p:sp>
        <p:nvSpPr>
          <p:cNvPr id="89" name="Freeform 61"/>
          <p:cNvSpPr>
            <a:spLocks noChangeAspect="1"/>
          </p:cNvSpPr>
          <p:nvPr/>
        </p:nvSpPr>
        <p:spPr bwMode="auto">
          <a:xfrm flipV="1">
            <a:off x="7788258" y="2209862"/>
            <a:ext cx="141535" cy="196328"/>
          </a:xfrm>
          <a:custGeom>
            <a:avLst/>
            <a:gdLst>
              <a:gd name="T0" fmla="*/ 0 w 199"/>
              <a:gd name="T1" fmla="*/ 0 h 348"/>
              <a:gd name="T2" fmla="*/ 0 w 199"/>
              <a:gd name="T3" fmla="*/ 0 h 348"/>
              <a:gd name="T4" fmla="*/ 0 w 199"/>
              <a:gd name="T5" fmla="*/ 0 h 348"/>
              <a:gd name="T6" fmla="*/ 0 w 199"/>
              <a:gd name="T7" fmla="*/ 0 h 348"/>
              <a:gd name="T8" fmla="*/ 0 w 199"/>
              <a:gd name="T9" fmla="*/ 0 h 348"/>
              <a:gd name="T10" fmla="*/ 0 w 199"/>
              <a:gd name="T11" fmla="*/ 0 h 348"/>
              <a:gd name="T12" fmla="*/ 0 w 199"/>
              <a:gd name="T13" fmla="*/ 0 h 348"/>
              <a:gd name="T14" fmla="*/ 0 w 199"/>
              <a:gd name="T15" fmla="*/ 0 h 348"/>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99" h="348">
                <a:moveTo>
                  <a:pt x="32" y="344"/>
                </a:moveTo>
                <a:cubicBezTo>
                  <a:pt x="49" y="340"/>
                  <a:pt x="138" y="282"/>
                  <a:pt x="165" y="243"/>
                </a:cubicBezTo>
                <a:cubicBezTo>
                  <a:pt x="192" y="204"/>
                  <a:pt x="199" y="142"/>
                  <a:pt x="196" y="110"/>
                </a:cubicBezTo>
                <a:cubicBezTo>
                  <a:pt x="193" y="78"/>
                  <a:pt x="170" y="63"/>
                  <a:pt x="149" y="48"/>
                </a:cubicBezTo>
                <a:cubicBezTo>
                  <a:pt x="128" y="33"/>
                  <a:pt x="96" y="0"/>
                  <a:pt x="71" y="17"/>
                </a:cubicBezTo>
                <a:cubicBezTo>
                  <a:pt x="46" y="34"/>
                  <a:pt x="2" y="108"/>
                  <a:pt x="1" y="149"/>
                </a:cubicBezTo>
                <a:cubicBezTo>
                  <a:pt x="0" y="190"/>
                  <a:pt x="58" y="235"/>
                  <a:pt x="64" y="266"/>
                </a:cubicBezTo>
                <a:cubicBezTo>
                  <a:pt x="70" y="297"/>
                  <a:pt x="15" y="348"/>
                  <a:pt x="32" y="344"/>
                </a:cubicBezTo>
                <a:close/>
              </a:path>
            </a:pathLst>
          </a:custGeom>
          <a:solidFill>
            <a:srgbClr val="00FF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2000" dirty="0"/>
          </a:p>
        </p:txBody>
      </p:sp>
      <p:sp>
        <p:nvSpPr>
          <p:cNvPr id="90" name="Freeform 62"/>
          <p:cNvSpPr>
            <a:spLocks noChangeAspect="1"/>
          </p:cNvSpPr>
          <p:nvPr/>
        </p:nvSpPr>
        <p:spPr bwMode="auto">
          <a:xfrm flipV="1">
            <a:off x="8052107" y="2342140"/>
            <a:ext cx="141535" cy="196328"/>
          </a:xfrm>
          <a:custGeom>
            <a:avLst/>
            <a:gdLst>
              <a:gd name="T0" fmla="*/ 0 w 199"/>
              <a:gd name="T1" fmla="*/ 0 h 348"/>
              <a:gd name="T2" fmla="*/ 0 w 199"/>
              <a:gd name="T3" fmla="*/ 0 h 348"/>
              <a:gd name="T4" fmla="*/ 0 w 199"/>
              <a:gd name="T5" fmla="*/ 0 h 348"/>
              <a:gd name="T6" fmla="*/ 0 w 199"/>
              <a:gd name="T7" fmla="*/ 0 h 348"/>
              <a:gd name="T8" fmla="*/ 0 w 199"/>
              <a:gd name="T9" fmla="*/ 0 h 348"/>
              <a:gd name="T10" fmla="*/ 0 w 199"/>
              <a:gd name="T11" fmla="*/ 0 h 348"/>
              <a:gd name="T12" fmla="*/ 0 w 199"/>
              <a:gd name="T13" fmla="*/ 0 h 348"/>
              <a:gd name="T14" fmla="*/ 0 w 199"/>
              <a:gd name="T15" fmla="*/ 0 h 348"/>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99" h="348">
                <a:moveTo>
                  <a:pt x="32" y="344"/>
                </a:moveTo>
                <a:cubicBezTo>
                  <a:pt x="49" y="340"/>
                  <a:pt x="138" y="282"/>
                  <a:pt x="165" y="243"/>
                </a:cubicBezTo>
                <a:cubicBezTo>
                  <a:pt x="192" y="204"/>
                  <a:pt x="199" y="142"/>
                  <a:pt x="196" y="110"/>
                </a:cubicBezTo>
                <a:cubicBezTo>
                  <a:pt x="193" y="78"/>
                  <a:pt x="170" y="63"/>
                  <a:pt x="149" y="48"/>
                </a:cubicBezTo>
                <a:cubicBezTo>
                  <a:pt x="128" y="33"/>
                  <a:pt x="96" y="0"/>
                  <a:pt x="71" y="17"/>
                </a:cubicBezTo>
                <a:cubicBezTo>
                  <a:pt x="46" y="34"/>
                  <a:pt x="2" y="108"/>
                  <a:pt x="1" y="149"/>
                </a:cubicBezTo>
                <a:cubicBezTo>
                  <a:pt x="0" y="190"/>
                  <a:pt x="58" y="235"/>
                  <a:pt x="64" y="266"/>
                </a:cubicBezTo>
                <a:cubicBezTo>
                  <a:pt x="70" y="297"/>
                  <a:pt x="15" y="348"/>
                  <a:pt x="32" y="344"/>
                </a:cubicBezTo>
                <a:close/>
              </a:path>
            </a:pathLst>
          </a:custGeom>
          <a:solidFill>
            <a:srgbClr val="00FF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2000" dirty="0"/>
          </a:p>
        </p:txBody>
      </p:sp>
      <p:sp>
        <p:nvSpPr>
          <p:cNvPr id="91" name="Freeform 63"/>
          <p:cNvSpPr>
            <a:spLocks noChangeAspect="1"/>
          </p:cNvSpPr>
          <p:nvPr/>
        </p:nvSpPr>
        <p:spPr bwMode="auto">
          <a:xfrm flipV="1">
            <a:off x="7933288" y="2085939"/>
            <a:ext cx="141535" cy="196328"/>
          </a:xfrm>
          <a:custGeom>
            <a:avLst/>
            <a:gdLst>
              <a:gd name="T0" fmla="*/ 0 w 199"/>
              <a:gd name="T1" fmla="*/ 0 h 348"/>
              <a:gd name="T2" fmla="*/ 0 w 199"/>
              <a:gd name="T3" fmla="*/ 0 h 348"/>
              <a:gd name="T4" fmla="*/ 0 w 199"/>
              <a:gd name="T5" fmla="*/ 0 h 348"/>
              <a:gd name="T6" fmla="*/ 0 w 199"/>
              <a:gd name="T7" fmla="*/ 0 h 348"/>
              <a:gd name="T8" fmla="*/ 0 w 199"/>
              <a:gd name="T9" fmla="*/ 0 h 348"/>
              <a:gd name="T10" fmla="*/ 0 w 199"/>
              <a:gd name="T11" fmla="*/ 0 h 348"/>
              <a:gd name="T12" fmla="*/ 0 w 199"/>
              <a:gd name="T13" fmla="*/ 0 h 348"/>
              <a:gd name="T14" fmla="*/ 0 w 199"/>
              <a:gd name="T15" fmla="*/ 0 h 348"/>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99" h="348">
                <a:moveTo>
                  <a:pt x="32" y="344"/>
                </a:moveTo>
                <a:cubicBezTo>
                  <a:pt x="49" y="340"/>
                  <a:pt x="138" y="282"/>
                  <a:pt x="165" y="243"/>
                </a:cubicBezTo>
                <a:cubicBezTo>
                  <a:pt x="192" y="204"/>
                  <a:pt x="199" y="142"/>
                  <a:pt x="196" y="110"/>
                </a:cubicBezTo>
                <a:cubicBezTo>
                  <a:pt x="193" y="78"/>
                  <a:pt x="170" y="63"/>
                  <a:pt x="149" y="48"/>
                </a:cubicBezTo>
                <a:cubicBezTo>
                  <a:pt x="128" y="33"/>
                  <a:pt x="96" y="0"/>
                  <a:pt x="71" y="17"/>
                </a:cubicBezTo>
                <a:cubicBezTo>
                  <a:pt x="46" y="34"/>
                  <a:pt x="2" y="108"/>
                  <a:pt x="1" y="149"/>
                </a:cubicBezTo>
                <a:cubicBezTo>
                  <a:pt x="0" y="190"/>
                  <a:pt x="58" y="235"/>
                  <a:pt x="64" y="266"/>
                </a:cubicBezTo>
                <a:cubicBezTo>
                  <a:pt x="70" y="297"/>
                  <a:pt x="15" y="348"/>
                  <a:pt x="32" y="344"/>
                </a:cubicBezTo>
                <a:close/>
              </a:path>
            </a:pathLst>
          </a:custGeom>
          <a:solidFill>
            <a:srgbClr val="00FF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2000" dirty="0"/>
          </a:p>
        </p:txBody>
      </p:sp>
      <p:sp>
        <p:nvSpPr>
          <p:cNvPr id="92" name="Freeform 64"/>
          <p:cNvSpPr>
            <a:spLocks/>
          </p:cNvSpPr>
          <p:nvPr/>
        </p:nvSpPr>
        <p:spPr bwMode="auto">
          <a:xfrm>
            <a:off x="7047383" y="1641764"/>
            <a:ext cx="809021" cy="402403"/>
          </a:xfrm>
          <a:custGeom>
            <a:avLst/>
            <a:gdLst>
              <a:gd name="T0" fmla="*/ 40 w 463"/>
              <a:gd name="T1" fmla="*/ 235 h 289"/>
              <a:gd name="T2" fmla="*/ 110 w 463"/>
              <a:gd name="T3" fmla="*/ 95 h 289"/>
              <a:gd name="T4" fmla="*/ 243 w 463"/>
              <a:gd name="T5" fmla="*/ 87 h 289"/>
              <a:gd name="T6" fmla="*/ 406 w 463"/>
              <a:gd name="T7" fmla="*/ 251 h 289"/>
              <a:gd name="T8" fmla="*/ 453 w 463"/>
              <a:gd name="T9" fmla="*/ 173 h 289"/>
              <a:gd name="T10" fmla="*/ 344 w 463"/>
              <a:gd name="T11" fmla="*/ 71 h 289"/>
              <a:gd name="T12" fmla="*/ 134 w 463"/>
              <a:gd name="T13" fmla="*/ 9 h 289"/>
              <a:gd name="T14" fmla="*/ 17 w 463"/>
              <a:gd name="T15" fmla="*/ 126 h 289"/>
              <a:gd name="T16" fmla="*/ 32 w 463"/>
              <a:gd name="T17" fmla="*/ 289 h 28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463" h="289">
                <a:moveTo>
                  <a:pt x="40" y="235"/>
                </a:moveTo>
                <a:cubicBezTo>
                  <a:pt x="58" y="177"/>
                  <a:pt x="76" y="120"/>
                  <a:pt x="110" y="95"/>
                </a:cubicBezTo>
                <a:cubicBezTo>
                  <a:pt x="144" y="70"/>
                  <a:pt x="194" y="61"/>
                  <a:pt x="243" y="87"/>
                </a:cubicBezTo>
                <a:cubicBezTo>
                  <a:pt x="292" y="113"/>
                  <a:pt x="371" y="237"/>
                  <a:pt x="406" y="251"/>
                </a:cubicBezTo>
                <a:cubicBezTo>
                  <a:pt x="441" y="265"/>
                  <a:pt x="463" y="203"/>
                  <a:pt x="453" y="173"/>
                </a:cubicBezTo>
                <a:cubicBezTo>
                  <a:pt x="443" y="143"/>
                  <a:pt x="397" y="98"/>
                  <a:pt x="344" y="71"/>
                </a:cubicBezTo>
                <a:cubicBezTo>
                  <a:pt x="291" y="44"/>
                  <a:pt x="188" y="0"/>
                  <a:pt x="134" y="9"/>
                </a:cubicBezTo>
                <a:cubicBezTo>
                  <a:pt x="80" y="18"/>
                  <a:pt x="34" y="79"/>
                  <a:pt x="17" y="126"/>
                </a:cubicBezTo>
                <a:cubicBezTo>
                  <a:pt x="0" y="173"/>
                  <a:pt x="28" y="255"/>
                  <a:pt x="32" y="289"/>
                </a:cubicBezTo>
              </a:path>
            </a:pathLst>
          </a:custGeom>
          <a:solidFill>
            <a:srgbClr val="00FF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2000" dirty="0"/>
          </a:p>
        </p:txBody>
      </p:sp>
      <p:grpSp>
        <p:nvGrpSpPr>
          <p:cNvPr id="93" name="Group 65"/>
          <p:cNvGrpSpPr>
            <a:grpSpLocks/>
          </p:cNvGrpSpPr>
          <p:nvPr/>
        </p:nvGrpSpPr>
        <p:grpSpPr bwMode="auto">
          <a:xfrm>
            <a:off x="6933561" y="1980117"/>
            <a:ext cx="323260" cy="802020"/>
            <a:chOff x="1982" y="990"/>
            <a:chExt cx="254" cy="576"/>
          </a:xfrm>
        </p:grpSpPr>
        <p:grpSp>
          <p:nvGrpSpPr>
            <p:cNvPr id="99" name="Group 66"/>
            <p:cNvGrpSpPr>
              <a:grpSpLocks/>
            </p:cNvGrpSpPr>
            <p:nvPr/>
          </p:nvGrpSpPr>
          <p:grpSpPr bwMode="auto">
            <a:xfrm>
              <a:off x="1982" y="990"/>
              <a:ext cx="254" cy="576"/>
              <a:chOff x="1982" y="935"/>
              <a:chExt cx="519" cy="631"/>
            </a:xfrm>
          </p:grpSpPr>
          <p:sp>
            <p:nvSpPr>
              <p:cNvPr id="104" name="Line 67"/>
              <p:cNvSpPr>
                <a:spLocks noChangeShapeType="1"/>
              </p:cNvSpPr>
              <p:nvPr/>
            </p:nvSpPr>
            <p:spPr bwMode="auto">
              <a:xfrm>
                <a:off x="2118" y="1044"/>
                <a:ext cx="257" cy="0"/>
              </a:xfrm>
              <a:prstGeom prst="line">
                <a:avLst/>
              </a:prstGeom>
              <a:noFill/>
              <a:ln w="3810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2000" dirty="0"/>
              </a:p>
            </p:txBody>
          </p:sp>
          <p:sp>
            <p:nvSpPr>
              <p:cNvPr id="105" name="Line 68"/>
              <p:cNvSpPr>
                <a:spLocks noChangeShapeType="1"/>
              </p:cNvSpPr>
              <p:nvPr/>
            </p:nvSpPr>
            <p:spPr bwMode="auto">
              <a:xfrm>
                <a:off x="2014" y="1428"/>
                <a:ext cx="466" cy="1"/>
              </a:xfrm>
              <a:prstGeom prst="line">
                <a:avLst/>
              </a:prstGeom>
              <a:noFill/>
              <a:ln w="3810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2000" dirty="0"/>
              </a:p>
            </p:txBody>
          </p:sp>
          <p:sp>
            <p:nvSpPr>
              <p:cNvPr id="106" name="Line 69"/>
              <p:cNvSpPr>
                <a:spLocks noChangeAspect="1" noChangeShapeType="1"/>
              </p:cNvSpPr>
              <p:nvPr/>
            </p:nvSpPr>
            <p:spPr bwMode="auto">
              <a:xfrm>
                <a:off x="2065" y="1235"/>
                <a:ext cx="363" cy="1"/>
              </a:xfrm>
              <a:prstGeom prst="line">
                <a:avLst/>
              </a:prstGeom>
              <a:noFill/>
              <a:ln w="3810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2000" dirty="0"/>
              </a:p>
            </p:txBody>
          </p:sp>
          <p:sp>
            <p:nvSpPr>
              <p:cNvPr id="107" name="Line 70"/>
              <p:cNvSpPr>
                <a:spLocks noChangeShapeType="1"/>
              </p:cNvSpPr>
              <p:nvPr/>
            </p:nvSpPr>
            <p:spPr bwMode="auto">
              <a:xfrm>
                <a:off x="2338" y="935"/>
                <a:ext cx="163" cy="631"/>
              </a:xfrm>
              <a:prstGeom prst="line">
                <a:avLst/>
              </a:prstGeom>
              <a:noFill/>
              <a:ln w="3810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2000" dirty="0"/>
              </a:p>
            </p:txBody>
          </p:sp>
          <p:sp>
            <p:nvSpPr>
              <p:cNvPr id="108" name="Line 71"/>
              <p:cNvSpPr>
                <a:spLocks noChangeShapeType="1"/>
              </p:cNvSpPr>
              <p:nvPr/>
            </p:nvSpPr>
            <p:spPr bwMode="auto">
              <a:xfrm flipH="1">
                <a:off x="1982" y="935"/>
                <a:ext cx="163" cy="631"/>
              </a:xfrm>
              <a:prstGeom prst="line">
                <a:avLst/>
              </a:prstGeom>
              <a:noFill/>
              <a:ln w="3810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2000" dirty="0"/>
              </a:p>
            </p:txBody>
          </p:sp>
        </p:grpSp>
        <p:sp>
          <p:nvSpPr>
            <p:cNvPr id="100" name="Line 72"/>
            <p:cNvSpPr>
              <a:spLocks noChangeShapeType="1"/>
            </p:cNvSpPr>
            <p:nvPr/>
          </p:nvSpPr>
          <p:spPr bwMode="auto">
            <a:xfrm>
              <a:off x="2051" y="1089"/>
              <a:ext cx="141" cy="179"/>
            </a:xfrm>
            <a:prstGeom prst="line">
              <a:avLst/>
            </a:prstGeom>
            <a:noFill/>
            <a:ln w="28575">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2000" dirty="0"/>
            </a:p>
          </p:txBody>
        </p:sp>
        <p:sp>
          <p:nvSpPr>
            <p:cNvPr id="101" name="Line 73"/>
            <p:cNvSpPr>
              <a:spLocks noChangeShapeType="1"/>
            </p:cNvSpPr>
            <p:nvPr/>
          </p:nvSpPr>
          <p:spPr bwMode="auto">
            <a:xfrm>
              <a:off x="2033" y="1276"/>
              <a:ext cx="173" cy="156"/>
            </a:xfrm>
            <a:prstGeom prst="line">
              <a:avLst/>
            </a:prstGeom>
            <a:noFill/>
            <a:ln w="28575">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2000" dirty="0"/>
            </a:p>
          </p:txBody>
        </p:sp>
        <p:sp>
          <p:nvSpPr>
            <p:cNvPr id="102" name="Line 74"/>
            <p:cNvSpPr>
              <a:spLocks noChangeShapeType="1"/>
            </p:cNvSpPr>
            <p:nvPr/>
          </p:nvSpPr>
          <p:spPr bwMode="auto">
            <a:xfrm flipH="1">
              <a:off x="2025" y="1092"/>
              <a:ext cx="141" cy="179"/>
            </a:xfrm>
            <a:prstGeom prst="line">
              <a:avLst/>
            </a:prstGeom>
            <a:noFill/>
            <a:ln w="28575">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2000" dirty="0"/>
            </a:p>
          </p:txBody>
        </p:sp>
        <p:sp>
          <p:nvSpPr>
            <p:cNvPr id="103" name="Line 75"/>
            <p:cNvSpPr>
              <a:spLocks noChangeShapeType="1"/>
            </p:cNvSpPr>
            <p:nvPr/>
          </p:nvSpPr>
          <p:spPr bwMode="auto">
            <a:xfrm flipH="1">
              <a:off x="2012" y="1277"/>
              <a:ext cx="173" cy="156"/>
            </a:xfrm>
            <a:prstGeom prst="line">
              <a:avLst/>
            </a:prstGeom>
            <a:noFill/>
            <a:ln w="28575">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2000" dirty="0"/>
            </a:p>
          </p:txBody>
        </p:sp>
      </p:grpSp>
      <p:sp>
        <p:nvSpPr>
          <p:cNvPr id="94" name="Line 76"/>
          <p:cNvSpPr>
            <a:spLocks noChangeShapeType="1"/>
          </p:cNvSpPr>
          <p:nvPr/>
        </p:nvSpPr>
        <p:spPr bwMode="auto">
          <a:xfrm>
            <a:off x="7091067" y="2023281"/>
            <a:ext cx="0" cy="1258726"/>
          </a:xfrm>
          <a:prstGeom prst="line">
            <a:avLst/>
          </a:prstGeom>
          <a:noFill/>
          <a:ln w="28575">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2000" dirty="0"/>
          </a:p>
        </p:txBody>
      </p:sp>
      <p:sp>
        <p:nvSpPr>
          <p:cNvPr id="95" name="Line 77"/>
          <p:cNvSpPr>
            <a:spLocks noChangeShapeType="1"/>
          </p:cNvSpPr>
          <p:nvPr/>
        </p:nvSpPr>
        <p:spPr bwMode="auto">
          <a:xfrm>
            <a:off x="6994962" y="1991256"/>
            <a:ext cx="190462" cy="0"/>
          </a:xfrm>
          <a:prstGeom prst="line">
            <a:avLst/>
          </a:prstGeom>
          <a:noFill/>
          <a:ln w="3810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2000" dirty="0"/>
          </a:p>
        </p:txBody>
      </p:sp>
      <p:sp>
        <p:nvSpPr>
          <p:cNvPr id="96" name="WordArt 79"/>
          <p:cNvSpPr>
            <a:spLocks noChangeArrowheads="1" noChangeShapeType="1" noTextEdit="1"/>
          </p:cNvSpPr>
          <p:nvPr/>
        </p:nvSpPr>
        <p:spPr bwMode="auto">
          <a:xfrm>
            <a:off x="1172801" y="5495916"/>
            <a:ext cx="1022770" cy="381517"/>
          </a:xfrm>
          <a:prstGeom prst="rect">
            <a:avLst/>
          </a:prstGeom>
        </p:spPr>
        <p:txBody>
          <a:bodyPr wrap="none" fromWordArt="1">
            <a:prstTxWarp prst="textPlain">
              <a:avLst>
                <a:gd name="adj" fmla="val 50000"/>
              </a:avLst>
            </a:prstTxWarp>
          </a:bodyPr>
          <a:lstStyle/>
          <a:p>
            <a:pPr algn="ctr"/>
            <a:r>
              <a:rPr lang="en-US" sz="3200" kern="10" dirty="0">
                <a:ln w="19050">
                  <a:solidFill>
                    <a:schemeClr val="tx1"/>
                  </a:solidFill>
                  <a:round/>
                  <a:headEnd/>
                  <a:tailEnd/>
                </a:ln>
                <a:solidFill>
                  <a:srgbClr val="FF00FF"/>
                </a:solidFill>
                <a:effectLst>
                  <a:outerShdw dist="35921" dir="2700000" algn="ctr" rotWithShape="0">
                    <a:srgbClr val="990000"/>
                  </a:outerShdw>
                </a:effectLst>
                <a:latin typeface="Impact" panose="020B0806030902050204" pitchFamily="34" charset="0"/>
              </a:rPr>
              <a:t>Source</a:t>
            </a:r>
          </a:p>
        </p:txBody>
      </p:sp>
      <p:sp>
        <p:nvSpPr>
          <p:cNvPr id="97" name="WordArt 80"/>
          <p:cNvSpPr>
            <a:spLocks noChangeArrowheads="1" noChangeShapeType="1" noTextEdit="1"/>
          </p:cNvSpPr>
          <p:nvPr/>
        </p:nvSpPr>
        <p:spPr bwMode="auto">
          <a:xfrm>
            <a:off x="4076893" y="4805288"/>
            <a:ext cx="1216285" cy="501263"/>
          </a:xfrm>
          <a:prstGeom prst="rect">
            <a:avLst/>
          </a:prstGeom>
        </p:spPr>
        <p:txBody>
          <a:bodyPr wrap="none" fromWordArt="1">
            <a:prstTxWarp prst="textPlain">
              <a:avLst>
                <a:gd name="adj" fmla="val 50000"/>
              </a:avLst>
            </a:prstTxWarp>
          </a:bodyPr>
          <a:lstStyle/>
          <a:p>
            <a:pPr algn="ctr"/>
            <a:r>
              <a:rPr lang="en-US" sz="3200" kern="10" dirty="0">
                <a:ln w="19050">
                  <a:solidFill>
                    <a:schemeClr val="tx1"/>
                  </a:solidFill>
                  <a:round/>
                  <a:headEnd/>
                  <a:tailEnd/>
                </a:ln>
                <a:solidFill>
                  <a:srgbClr val="FF00FF"/>
                </a:solidFill>
                <a:effectLst>
                  <a:outerShdw dist="35921" dir="2700000" algn="ctr" rotWithShape="0">
                    <a:srgbClr val="990000"/>
                  </a:outerShdw>
                </a:effectLst>
                <a:latin typeface="Impact" panose="020B0806030902050204" pitchFamily="34" charset="0"/>
              </a:rPr>
              <a:t>Migration</a:t>
            </a:r>
          </a:p>
        </p:txBody>
      </p:sp>
      <p:sp>
        <p:nvSpPr>
          <p:cNvPr id="113" name="Text Box 57"/>
          <p:cNvSpPr txBox="1">
            <a:spLocks noChangeArrowheads="1"/>
          </p:cNvSpPr>
          <p:nvPr/>
        </p:nvSpPr>
        <p:spPr bwMode="auto">
          <a:xfrm>
            <a:off x="6933561" y="4267134"/>
            <a:ext cx="1618155"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2800">
                <a:solidFill>
                  <a:schemeClr val="bg1"/>
                </a:solidFill>
                <a:latin typeface="Tahoma" panose="020B0604030504040204" pitchFamily="34" charset="0"/>
              </a:defRPr>
            </a:lvl1pPr>
            <a:lvl2pPr marL="742950" indent="-285750">
              <a:spcBef>
                <a:spcPct val="20000"/>
              </a:spcBef>
              <a:buChar char="–"/>
              <a:defRPr sz="2400">
                <a:solidFill>
                  <a:schemeClr val="bg1"/>
                </a:solidFill>
                <a:latin typeface="Tahoma" panose="020B0604030504040204" pitchFamily="34" charset="0"/>
              </a:defRPr>
            </a:lvl2pPr>
            <a:lvl3pPr marL="1143000" indent="-228600">
              <a:spcBef>
                <a:spcPct val="20000"/>
              </a:spcBef>
              <a:buChar char="•"/>
              <a:defRPr sz="2000">
                <a:solidFill>
                  <a:schemeClr val="bg1"/>
                </a:solidFill>
                <a:latin typeface="Tahoma" panose="020B0604030504040204" pitchFamily="34" charset="0"/>
              </a:defRPr>
            </a:lvl3pPr>
            <a:lvl4pPr marL="1600200" indent="-228600">
              <a:spcBef>
                <a:spcPct val="20000"/>
              </a:spcBef>
              <a:buChar char="–"/>
              <a:defRPr>
                <a:solidFill>
                  <a:schemeClr val="bg1"/>
                </a:solidFill>
                <a:latin typeface="Tahoma" panose="020B0604030504040204" pitchFamily="34" charset="0"/>
              </a:defRPr>
            </a:lvl4pPr>
            <a:lvl5pPr marL="2057400" indent="-228600">
              <a:spcBef>
                <a:spcPct val="20000"/>
              </a:spcBef>
              <a:buChar char="»"/>
              <a:defRPr>
                <a:solidFill>
                  <a:schemeClr val="bg1"/>
                </a:solidFill>
                <a:latin typeface="Tahoma" panose="020B0604030504040204" pitchFamily="34" charset="0"/>
              </a:defRPr>
            </a:lvl5pPr>
            <a:lvl6pPr marL="2514600" indent="-228600" eaLnBrk="0" fontAlgn="base" hangingPunct="0">
              <a:spcBef>
                <a:spcPct val="20000"/>
              </a:spcBef>
              <a:spcAft>
                <a:spcPct val="0"/>
              </a:spcAft>
              <a:buChar char="»"/>
              <a:defRPr>
                <a:solidFill>
                  <a:schemeClr val="bg1"/>
                </a:solidFill>
                <a:latin typeface="Tahoma" panose="020B0604030504040204" pitchFamily="34" charset="0"/>
              </a:defRPr>
            </a:lvl6pPr>
            <a:lvl7pPr marL="2971800" indent="-228600" eaLnBrk="0" fontAlgn="base" hangingPunct="0">
              <a:spcBef>
                <a:spcPct val="20000"/>
              </a:spcBef>
              <a:spcAft>
                <a:spcPct val="0"/>
              </a:spcAft>
              <a:buChar char="»"/>
              <a:defRPr>
                <a:solidFill>
                  <a:schemeClr val="bg1"/>
                </a:solidFill>
                <a:latin typeface="Tahoma" panose="020B0604030504040204" pitchFamily="34" charset="0"/>
              </a:defRPr>
            </a:lvl7pPr>
            <a:lvl8pPr marL="3429000" indent="-228600" eaLnBrk="0" fontAlgn="base" hangingPunct="0">
              <a:spcBef>
                <a:spcPct val="20000"/>
              </a:spcBef>
              <a:spcAft>
                <a:spcPct val="0"/>
              </a:spcAft>
              <a:buChar char="»"/>
              <a:defRPr>
                <a:solidFill>
                  <a:schemeClr val="bg1"/>
                </a:solidFill>
                <a:latin typeface="Tahoma" panose="020B0604030504040204" pitchFamily="34" charset="0"/>
              </a:defRPr>
            </a:lvl8pPr>
            <a:lvl9pPr marL="3886200" indent="-228600" eaLnBrk="0" fontAlgn="base" hangingPunct="0">
              <a:spcBef>
                <a:spcPct val="20000"/>
              </a:spcBef>
              <a:spcAft>
                <a:spcPct val="0"/>
              </a:spcAft>
              <a:buChar char="»"/>
              <a:defRPr>
                <a:solidFill>
                  <a:schemeClr val="bg1"/>
                </a:solidFill>
                <a:latin typeface="Tahoma" panose="020B0604030504040204" pitchFamily="34" charset="0"/>
              </a:defRPr>
            </a:lvl9pPr>
          </a:lstStyle>
          <a:p>
            <a:pPr algn="ctr">
              <a:spcBef>
                <a:spcPct val="0"/>
              </a:spcBef>
              <a:buFontTx/>
              <a:buNone/>
            </a:pPr>
            <a:r>
              <a:rPr lang="en-US" altLang="en-US" sz="1600" dirty="0" smtClean="0">
                <a:solidFill>
                  <a:schemeClr val="tx1"/>
                </a:solidFill>
                <a:cs typeface="Arial" panose="020B0604020202020204" pitchFamily="34" charset="0"/>
              </a:rPr>
              <a:t>Where HCs Accumulate</a:t>
            </a:r>
            <a:endParaRPr lang="en-US" altLang="en-US" sz="1600" dirty="0">
              <a:solidFill>
                <a:schemeClr val="tx1"/>
              </a:solidFill>
              <a:cs typeface="Arial" panose="020B0604020202020204" pitchFamily="34" charset="0"/>
            </a:endParaRPr>
          </a:p>
        </p:txBody>
      </p:sp>
      <p:sp>
        <p:nvSpPr>
          <p:cNvPr id="2" name="Oval 1"/>
          <p:cNvSpPr/>
          <p:nvPr/>
        </p:nvSpPr>
        <p:spPr bwMode="auto">
          <a:xfrm>
            <a:off x="6223628" y="3011877"/>
            <a:ext cx="1706165" cy="624684"/>
          </a:xfrm>
          <a:prstGeom prst="ellipse">
            <a:avLst/>
          </a:prstGeom>
          <a:solidFill>
            <a:schemeClr val="bg1"/>
          </a:solidFill>
          <a:ln w="38100" cap="flat" cmpd="sng" algn="ctr">
            <a:solidFill>
              <a:srgbClr val="FF0000"/>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98" name="WordArt 81"/>
          <p:cNvSpPr>
            <a:spLocks noChangeArrowheads="1" noChangeShapeType="1" noTextEdit="1"/>
          </p:cNvSpPr>
          <p:nvPr/>
        </p:nvSpPr>
        <p:spPr bwMode="auto">
          <a:xfrm>
            <a:off x="6404084" y="3230488"/>
            <a:ext cx="1388441" cy="906449"/>
          </a:xfrm>
          <a:prstGeom prst="rect">
            <a:avLst/>
          </a:prstGeom>
        </p:spPr>
        <p:txBody>
          <a:bodyPr wrap="none" fromWordArt="1">
            <a:prstTxWarp prst="textPlain">
              <a:avLst>
                <a:gd name="adj" fmla="val 50000"/>
              </a:avLst>
            </a:prstTxWarp>
          </a:bodyPr>
          <a:lstStyle/>
          <a:p>
            <a:pPr algn="ctr"/>
            <a:r>
              <a:rPr lang="en-US" sz="3200" kern="10" dirty="0">
                <a:ln w="19050">
                  <a:solidFill>
                    <a:schemeClr val="tx1"/>
                  </a:solidFill>
                  <a:round/>
                  <a:headEnd/>
                  <a:tailEnd/>
                </a:ln>
                <a:solidFill>
                  <a:srgbClr val="FF00FF"/>
                </a:solidFill>
                <a:effectLst>
                  <a:outerShdw dist="35921" dir="2700000" algn="ctr" rotWithShape="0">
                    <a:srgbClr val="990000"/>
                  </a:outerShdw>
                </a:effectLst>
                <a:latin typeface="Impact" panose="020B0806030902050204" pitchFamily="34" charset="0"/>
              </a:rPr>
              <a:t>Reservoir</a:t>
            </a:r>
          </a:p>
          <a:p>
            <a:pPr algn="ctr"/>
            <a:r>
              <a:rPr lang="en-US" sz="3200" kern="10" dirty="0">
                <a:ln w="19050">
                  <a:solidFill>
                    <a:schemeClr val="tx1"/>
                  </a:solidFill>
                  <a:round/>
                  <a:headEnd/>
                  <a:tailEnd/>
                </a:ln>
                <a:solidFill>
                  <a:srgbClr val="FF00FF"/>
                </a:solidFill>
                <a:effectLst>
                  <a:outerShdw dist="35921" dir="2700000" algn="ctr" rotWithShape="0">
                    <a:srgbClr val="990000"/>
                  </a:outerShdw>
                </a:effectLst>
                <a:latin typeface="Impact" panose="020B0806030902050204" pitchFamily="34" charset="0"/>
              </a:rPr>
              <a:t>Trap</a:t>
            </a:r>
          </a:p>
          <a:p>
            <a:pPr algn="ctr"/>
            <a:r>
              <a:rPr lang="en-US" sz="3200" kern="10" dirty="0">
                <a:ln w="19050">
                  <a:solidFill>
                    <a:schemeClr val="tx1"/>
                  </a:solidFill>
                  <a:round/>
                  <a:headEnd/>
                  <a:tailEnd/>
                </a:ln>
                <a:solidFill>
                  <a:srgbClr val="FF00FF"/>
                </a:solidFill>
                <a:effectLst>
                  <a:outerShdw dist="35921" dir="2700000" algn="ctr" rotWithShape="0">
                    <a:srgbClr val="990000"/>
                  </a:outerShdw>
                </a:effectLst>
                <a:latin typeface="Impact" panose="020B0806030902050204" pitchFamily="34" charset="0"/>
              </a:rPr>
              <a:t>Seal</a:t>
            </a:r>
          </a:p>
        </p:txBody>
      </p:sp>
    </p:spTree>
    <p:extLst>
      <p:ext uri="{BB962C8B-B14F-4D97-AF65-F5344CB8AC3E}">
        <p14:creationId xmlns:p14="http://schemas.microsoft.com/office/powerpoint/2010/main" val="1429698922"/>
      </p:ext>
    </p:extLst>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Fluvial</a:t>
            </a:r>
            <a:endParaRPr lang="en-US" dirty="0"/>
          </a:p>
        </p:txBody>
      </p:sp>
      <p:sp>
        <p:nvSpPr>
          <p:cNvPr id="6" name="Rectangle 2"/>
          <p:cNvSpPr txBox="1">
            <a:spLocks noChangeArrowheads="1"/>
          </p:cNvSpPr>
          <p:nvPr/>
        </p:nvSpPr>
        <p:spPr bwMode="auto">
          <a:xfrm>
            <a:off x="481781" y="1098755"/>
            <a:ext cx="4419600" cy="1447800"/>
          </a:xfrm>
          <a:prstGeom prst="rect">
            <a:avLst/>
          </a:prstGeom>
          <a:noFill/>
          <a:ln>
            <a:miter lim="800000"/>
            <a:headEnd/>
            <a:tailEnd/>
          </a:ln>
        </p:spPr>
        <p:txBody>
          <a:bodyPr vert="horz" wrap="square" lIns="91440" tIns="45720" rIns="91440" bIns="45720" numCol="1" anchor="t" anchorCtr="0" compatLnSpc="1">
            <a:prstTxWarp prst="textNoShape">
              <a:avLst/>
            </a:prstTxWarp>
          </a:bodyPr>
          <a:lstStyle/>
          <a:p>
            <a:pPr marL="342900" marR="0" lvl="0" indent="-342900" algn="l" defTabSz="914400" rtl="0" eaLnBrk="0" fontAlgn="base" latinLnBrk="0" hangingPunct="0">
              <a:lnSpc>
                <a:spcPct val="90000"/>
              </a:lnSpc>
              <a:spcBef>
                <a:spcPct val="20000"/>
              </a:spcBef>
              <a:spcAft>
                <a:spcPct val="0"/>
              </a:spcAft>
              <a:buClrTx/>
              <a:buSzTx/>
              <a:tabLst/>
              <a:defRPr/>
            </a:pPr>
            <a:r>
              <a:rPr lang="en-US" b="1" kern="0" dirty="0" smtClean="0">
                <a:latin typeface="+mn-lt"/>
              </a:rPr>
              <a:t>Fluvial (Rivers)</a:t>
            </a:r>
          </a:p>
          <a:p>
            <a:pPr marL="342900" marR="0" lvl="0" indent="-342900" algn="l" defTabSz="914400" rtl="0" eaLnBrk="0" fontAlgn="base" latinLnBrk="0" hangingPunct="0">
              <a:lnSpc>
                <a:spcPct val="90000"/>
              </a:lnSpc>
              <a:spcBef>
                <a:spcPct val="20000"/>
              </a:spcBef>
              <a:spcAft>
                <a:spcPct val="0"/>
              </a:spcAft>
              <a:buClrTx/>
              <a:buSzTx/>
              <a:tabLst/>
              <a:defRPr/>
            </a:pPr>
            <a:endParaRPr kumimoji="0" lang="en-US" b="1" i="0" u="none" strike="noStrike" kern="0" cap="none" spc="0" normalizeH="0" baseline="0" noProof="0" dirty="0" smtClean="0">
              <a:ln>
                <a:noFill/>
              </a:ln>
              <a:solidFill>
                <a:schemeClr val="tx1"/>
              </a:solidFill>
              <a:effectLst/>
              <a:uLnTx/>
              <a:uFillTx/>
              <a:latin typeface="+mn-lt"/>
              <a:ea typeface="+mn-ea"/>
              <a:cs typeface="+mn-cs"/>
            </a:endParaRPr>
          </a:p>
          <a:p>
            <a:pPr marL="515938" lvl="1" indent="-279400">
              <a:lnSpc>
                <a:spcPct val="90000"/>
              </a:lnSpc>
              <a:spcBef>
                <a:spcPct val="20000"/>
              </a:spcBef>
              <a:buFontTx/>
              <a:buChar char="–"/>
            </a:pPr>
            <a:r>
              <a:rPr lang="en-US" sz="2000" kern="0" dirty="0">
                <a:latin typeface="+mn-lt"/>
              </a:rPr>
              <a:t>Braided </a:t>
            </a:r>
            <a:r>
              <a:rPr lang="en-US" sz="2000" kern="0" dirty="0" smtClean="0">
                <a:latin typeface="+mn-lt"/>
              </a:rPr>
              <a:t>Rivers</a:t>
            </a:r>
          </a:p>
          <a:p>
            <a:pPr marL="515938" lvl="1" indent="-279400">
              <a:lnSpc>
                <a:spcPct val="90000"/>
              </a:lnSpc>
              <a:spcBef>
                <a:spcPct val="20000"/>
              </a:spcBef>
              <a:buFontTx/>
              <a:buChar char="–"/>
            </a:pPr>
            <a:endParaRPr lang="en-US" sz="2000" kern="0" dirty="0">
              <a:latin typeface="+mn-lt"/>
            </a:endParaRPr>
          </a:p>
          <a:p>
            <a:pPr marL="515938" lvl="1" indent="-279400">
              <a:lnSpc>
                <a:spcPct val="90000"/>
              </a:lnSpc>
              <a:spcBef>
                <a:spcPct val="20000"/>
              </a:spcBef>
              <a:buFontTx/>
              <a:buChar char="–"/>
            </a:pPr>
            <a:endParaRPr lang="en-US" sz="2000" kern="0" dirty="0" smtClean="0">
              <a:latin typeface="+mn-lt"/>
            </a:endParaRPr>
          </a:p>
          <a:p>
            <a:pPr marL="515938" lvl="1" indent="-279400">
              <a:lnSpc>
                <a:spcPct val="90000"/>
              </a:lnSpc>
              <a:spcBef>
                <a:spcPct val="20000"/>
              </a:spcBef>
              <a:buFontTx/>
              <a:buChar char="–"/>
            </a:pPr>
            <a:endParaRPr lang="en-US" sz="2000" kern="0" dirty="0" smtClean="0">
              <a:latin typeface="+mn-lt"/>
            </a:endParaRPr>
          </a:p>
          <a:p>
            <a:pPr marL="515938" lvl="1" indent="-279400">
              <a:lnSpc>
                <a:spcPct val="90000"/>
              </a:lnSpc>
              <a:spcBef>
                <a:spcPct val="20000"/>
              </a:spcBef>
              <a:buFontTx/>
              <a:buChar char="–"/>
            </a:pPr>
            <a:r>
              <a:rPr lang="en-US" sz="2000" kern="0" dirty="0">
                <a:latin typeface="+mn-lt"/>
              </a:rPr>
              <a:t>Meandering Rivers</a:t>
            </a:r>
            <a:endParaRPr lang="en-US" sz="2000" kern="0" dirty="0" smtClean="0">
              <a:latin typeface="+mn-lt"/>
            </a:endParaRPr>
          </a:p>
        </p:txBody>
      </p:sp>
      <p:sp>
        <p:nvSpPr>
          <p:cNvPr id="7" name="Rectangle 6"/>
          <p:cNvSpPr/>
          <p:nvPr/>
        </p:nvSpPr>
        <p:spPr>
          <a:xfrm>
            <a:off x="933450" y="6171613"/>
            <a:ext cx="5181600" cy="276999"/>
          </a:xfrm>
          <a:prstGeom prst="rect">
            <a:avLst/>
          </a:prstGeom>
        </p:spPr>
        <p:txBody>
          <a:bodyPr wrap="square">
            <a:spAutoFit/>
          </a:bodyPr>
          <a:lstStyle/>
          <a:p>
            <a:pPr marL="342900" indent="-342900"/>
            <a:r>
              <a:rPr lang="en-US" sz="1200" dirty="0">
                <a:solidFill>
                  <a:schemeClr val="accent6"/>
                </a:solidFill>
                <a:latin typeface="Arial" panose="020B0604020202020204" pitchFamily="34" charset="0"/>
                <a:cs typeface="Arial" panose="020B0604020202020204" pitchFamily="34" charset="0"/>
              </a:rPr>
              <a:t>http://en.wikipedia.org/wiki/File:Meandering_River_2_Innoko_NWR.jpg</a:t>
            </a:r>
          </a:p>
        </p:txBody>
      </p:sp>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64035" y="3888113"/>
            <a:ext cx="3381375" cy="2273975"/>
          </a:xfrm>
          <a:prstGeom prst="rect">
            <a:avLst/>
          </a:prstGeom>
        </p:spPr>
      </p:pic>
      <p:sp>
        <p:nvSpPr>
          <p:cNvPr id="11" name="Rectangle 10"/>
          <p:cNvSpPr/>
          <p:nvPr/>
        </p:nvSpPr>
        <p:spPr>
          <a:xfrm>
            <a:off x="5314950" y="4080025"/>
            <a:ext cx="3145555" cy="461665"/>
          </a:xfrm>
          <a:prstGeom prst="rect">
            <a:avLst/>
          </a:prstGeom>
        </p:spPr>
        <p:txBody>
          <a:bodyPr wrap="square">
            <a:spAutoFit/>
          </a:bodyPr>
          <a:lstStyle/>
          <a:p>
            <a:pPr marL="342900" indent="-342900"/>
            <a:r>
              <a:rPr lang="en-US" sz="1200" dirty="0">
                <a:solidFill>
                  <a:schemeClr val="accent6"/>
                </a:solidFill>
                <a:latin typeface="Arial" panose="020B0604020202020204" pitchFamily="34" charset="0"/>
                <a:cs typeface="Arial" panose="020B0604020202020204" pitchFamily="34" charset="0"/>
              </a:rPr>
              <a:t>http://en.wikipedia.org/wiki/File:Toklat_River_-_</a:t>
            </a:r>
            <a:r>
              <a:rPr lang="en-US" sz="1200" dirty="0" smtClean="0">
                <a:solidFill>
                  <a:schemeClr val="accent6"/>
                </a:solidFill>
                <a:latin typeface="Arial" panose="020B0604020202020204" pitchFamily="34" charset="0"/>
                <a:cs typeface="Arial" panose="020B0604020202020204" pitchFamily="34" charset="0"/>
              </a:rPr>
              <a:t>East_Fork_01.jpg</a:t>
            </a:r>
            <a:endParaRPr lang="en-US" sz="1200" dirty="0">
              <a:solidFill>
                <a:schemeClr val="accent6"/>
              </a:solidFill>
              <a:latin typeface="Arial" panose="020B0604020202020204" pitchFamily="34" charset="0"/>
              <a:cs typeface="Arial" panose="020B0604020202020204" pitchFamily="34" charset="0"/>
            </a:endParaRPr>
          </a:p>
        </p:txBody>
      </p:sp>
      <p:cxnSp>
        <p:nvCxnSpPr>
          <p:cNvPr id="10" name="Straight Arrow Connector 9"/>
          <p:cNvCxnSpPr/>
          <p:nvPr/>
        </p:nvCxnSpPr>
        <p:spPr bwMode="auto">
          <a:xfrm flipH="1" flipV="1">
            <a:off x="2886075" y="2095501"/>
            <a:ext cx="2266950" cy="354601"/>
          </a:xfrm>
          <a:prstGeom prst="straightConnector1">
            <a:avLst/>
          </a:prstGeom>
          <a:solidFill>
            <a:schemeClr val="accent1"/>
          </a:solidFill>
          <a:ln w="76200" cap="flat" cmpd="sng" algn="ctr">
            <a:solidFill>
              <a:schemeClr val="accent2">
                <a:lumMod val="75000"/>
              </a:schemeClr>
            </a:solidFill>
            <a:prstDash val="solid"/>
            <a:round/>
            <a:headEnd type="arrow"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2" name="Freeform 11"/>
          <p:cNvSpPr/>
          <p:nvPr/>
        </p:nvSpPr>
        <p:spPr bwMode="auto">
          <a:xfrm>
            <a:off x="3238500" y="2970119"/>
            <a:ext cx="1503634" cy="763681"/>
          </a:xfrm>
          <a:custGeom>
            <a:avLst/>
            <a:gdLst>
              <a:gd name="connsiteX0" fmla="*/ 0 w 1503634"/>
              <a:gd name="connsiteY0" fmla="*/ 382681 h 763681"/>
              <a:gd name="connsiteX1" fmla="*/ 1447800 w 1503634"/>
              <a:gd name="connsiteY1" fmla="*/ 11206 h 763681"/>
              <a:gd name="connsiteX2" fmla="*/ 1066800 w 1503634"/>
              <a:gd name="connsiteY2" fmla="*/ 763681 h 763681"/>
            </a:gdLst>
            <a:ahLst/>
            <a:cxnLst>
              <a:cxn ang="0">
                <a:pos x="connsiteX0" y="connsiteY0"/>
              </a:cxn>
              <a:cxn ang="0">
                <a:pos x="connsiteX1" y="connsiteY1"/>
              </a:cxn>
              <a:cxn ang="0">
                <a:pos x="connsiteX2" y="connsiteY2"/>
              </a:cxn>
            </a:cxnLst>
            <a:rect l="l" t="t" r="r" b="b"/>
            <a:pathLst>
              <a:path w="1503634" h="763681">
                <a:moveTo>
                  <a:pt x="0" y="382681"/>
                </a:moveTo>
                <a:cubicBezTo>
                  <a:pt x="635000" y="165193"/>
                  <a:pt x="1270000" y="-52294"/>
                  <a:pt x="1447800" y="11206"/>
                </a:cubicBezTo>
                <a:cubicBezTo>
                  <a:pt x="1625600" y="74706"/>
                  <a:pt x="1346200" y="419193"/>
                  <a:pt x="1066800" y="763681"/>
                </a:cubicBezTo>
              </a:path>
            </a:pathLst>
          </a:custGeom>
          <a:noFill/>
          <a:ln w="76200" cap="flat" cmpd="sng" algn="ctr">
            <a:solidFill>
              <a:schemeClr val="accent2">
                <a:lumMod val="75000"/>
              </a:schemeClr>
            </a:solidFill>
            <a:prstDash val="solid"/>
            <a:round/>
            <a:headEnd type="none" w="med" len="med"/>
            <a:tailEnd type="arrow"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pic>
        <p:nvPicPr>
          <p:cNvPr id="4" name="Picture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314950" y="1403554"/>
            <a:ext cx="3500694" cy="2625521"/>
          </a:xfrm>
          <a:prstGeom prst="rect">
            <a:avLst/>
          </a:prstGeom>
        </p:spPr>
      </p:pic>
      <p:pic>
        <p:nvPicPr>
          <p:cNvPr id="3" name="Picture 2"/>
          <p:cNvPicPr>
            <a:picLocks noChangeAspect="1"/>
          </p:cNvPicPr>
          <p:nvPr/>
        </p:nvPicPr>
        <p:blipFill>
          <a:blip r:embed="rId5" cstate="print"/>
          <a:stretch>
            <a:fillRect/>
          </a:stretch>
        </p:blipFill>
        <p:spPr>
          <a:xfrm>
            <a:off x="4283210" y="5741929"/>
            <a:ext cx="917847" cy="333231"/>
          </a:xfrm>
          <a:prstGeom prst="rect">
            <a:avLst/>
          </a:prstGeom>
        </p:spPr>
      </p:pic>
    </p:spTree>
    <p:extLst>
      <p:ext uri="{BB962C8B-B14F-4D97-AF65-F5344CB8AC3E}">
        <p14:creationId xmlns:p14="http://schemas.microsoft.com/office/powerpoint/2010/main" val="1811200998"/>
      </p:ext>
    </p:extLst>
  </p:cSld>
  <p:clrMapOvr>
    <a:masterClrMapping/>
  </p:clrMapOvr>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Braided Rivers</a:t>
            </a:r>
            <a:endParaRPr lang="en-US" dirty="0"/>
          </a:p>
        </p:txBody>
      </p:sp>
      <p:sp>
        <p:nvSpPr>
          <p:cNvPr id="5" name="Rectangle 3"/>
          <p:cNvSpPr txBox="1">
            <a:spLocks noChangeArrowheads="1"/>
          </p:cNvSpPr>
          <p:nvPr/>
        </p:nvSpPr>
        <p:spPr bwMode="auto">
          <a:xfrm>
            <a:off x="557783" y="1158391"/>
            <a:ext cx="8043291" cy="1584809"/>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342900" indent="-342900" eaLnBrk="1" hangingPunct="1">
              <a:lnSpc>
                <a:spcPct val="110000"/>
              </a:lnSpc>
              <a:spcBef>
                <a:spcPts val="0"/>
              </a:spcBef>
            </a:pPr>
            <a:r>
              <a:rPr lang="en-US" altLang="en-US" sz="2000" kern="0" dirty="0" smtClean="0">
                <a:solidFill>
                  <a:srgbClr val="000000"/>
                </a:solidFill>
                <a:latin typeface="Tahoma"/>
              </a:rPr>
              <a:t>A </a:t>
            </a:r>
            <a:r>
              <a:rPr lang="en-US" altLang="en-US" sz="2000" b="1" kern="0" dirty="0">
                <a:solidFill>
                  <a:srgbClr val="000000"/>
                </a:solidFill>
                <a:latin typeface="Tahoma"/>
              </a:rPr>
              <a:t>braided</a:t>
            </a:r>
            <a:r>
              <a:rPr lang="en-US" altLang="en-US" sz="2000" kern="0" dirty="0">
                <a:solidFill>
                  <a:srgbClr val="000000"/>
                </a:solidFill>
                <a:latin typeface="Tahoma"/>
              </a:rPr>
              <a:t> river is one </a:t>
            </a:r>
            <a:r>
              <a:rPr lang="en-US" altLang="en-US" sz="2000" kern="0" dirty="0" smtClean="0">
                <a:solidFill>
                  <a:srgbClr val="000000"/>
                </a:solidFill>
                <a:latin typeface="Tahoma"/>
              </a:rPr>
              <a:t>that has </a:t>
            </a:r>
            <a:r>
              <a:rPr lang="en-US" altLang="en-US" sz="2000" kern="0" dirty="0">
                <a:solidFill>
                  <a:srgbClr val="000000"/>
                </a:solidFill>
                <a:latin typeface="Tahoma"/>
              </a:rPr>
              <a:t>a channel that consists of a network of small channels separated by small and often temporary </a:t>
            </a:r>
            <a:r>
              <a:rPr lang="en-US" altLang="en-US" sz="2000" kern="0" dirty="0" smtClean="0">
                <a:solidFill>
                  <a:srgbClr val="000000"/>
                </a:solidFill>
                <a:latin typeface="Tahoma"/>
              </a:rPr>
              <a:t>islands. </a:t>
            </a:r>
            <a:r>
              <a:rPr lang="en-US" altLang="en-US" sz="2000" kern="0" dirty="0">
                <a:solidFill>
                  <a:srgbClr val="000000"/>
                </a:solidFill>
                <a:latin typeface="Tahoma"/>
              </a:rPr>
              <a:t>Braided streams occur in rivers with high slope and/or large sediment </a:t>
            </a:r>
            <a:r>
              <a:rPr lang="en-US" altLang="en-US" sz="2000" kern="0" dirty="0" smtClean="0">
                <a:solidFill>
                  <a:srgbClr val="000000"/>
                </a:solidFill>
                <a:latin typeface="Tahoma"/>
              </a:rPr>
              <a:t>load.  They are </a:t>
            </a:r>
            <a:r>
              <a:rPr lang="en-US" altLang="en-US" sz="2000" kern="0" dirty="0">
                <a:solidFill>
                  <a:srgbClr val="000000"/>
                </a:solidFill>
                <a:latin typeface="Tahoma"/>
              </a:rPr>
              <a:t>also typical of environments that dramatically decrease channel </a:t>
            </a:r>
            <a:r>
              <a:rPr lang="en-US" altLang="en-US" sz="2000" kern="0" dirty="0" smtClean="0">
                <a:solidFill>
                  <a:srgbClr val="000000"/>
                </a:solidFill>
                <a:latin typeface="Tahoma"/>
              </a:rPr>
              <a:t>depth </a:t>
            </a:r>
            <a:r>
              <a:rPr lang="en-US" altLang="en-US" sz="2000" kern="0" dirty="0">
                <a:solidFill>
                  <a:srgbClr val="000000"/>
                </a:solidFill>
                <a:latin typeface="Tahoma"/>
              </a:rPr>
              <a:t>and </a:t>
            </a:r>
            <a:r>
              <a:rPr lang="en-US" altLang="en-US" sz="2000" kern="0" dirty="0" smtClean="0">
                <a:solidFill>
                  <a:srgbClr val="000000"/>
                </a:solidFill>
                <a:latin typeface="Tahoma"/>
              </a:rPr>
              <a:t>channel velocity.</a:t>
            </a:r>
            <a:endParaRPr lang="en-US" altLang="en-US" sz="2000" kern="0" dirty="0">
              <a:solidFill>
                <a:srgbClr val="000000"/>
              </a:solidFill>
              <a:latin typeface="Tahoma"/>
            </a:endParaRPr>
          </a:p>
        </p:txBody>
      </p:sp>
      <p:sp>
        <p:nvSpPr>
          <p:cNvPr id="6" name="TextBox 5"/>
          <p:cNvSpPr txBox="1"/>
          <p:nvPr/>
        </p:nvSpPr>
        <p:spPr>
          <a:xfrm>
            <a:off x="5249730" y="5884217"/>
            <a:ext cx="3579945" cy="461665"/>
          </a:xfrm>
          <a:prstGeom prst="rect">
            <a:avLst/>
          </a:prstGeom>
          <a:noFill/>
        </p:spPr>
        <p:txBody>
          <a:bodyPr wrap="square" rtlCol="0">
            <a:spAutoFit/>
          </a:bodyPr>
          <a:lstStyle/>
          <a:p>
            <a:pPr marL="290513" indent="-290513"/>
            <a:r>
              <a:rPr lang="en-US" sz="1200" dirty="0">
                <a:solidFill>
                  <a:schemeClr val="accent6"/>
                </a:solidFill>
                <a:latin typeface="Arial" panose="020B0604020202020204" pitchFamily="34" charset="0"/>
                <a:cs typeface="Arial" panose="020B0604020202020204" pitchFamily="34" charset="0"/>
              </a:rPr>
              <a:t>http://intheplaygroundofgiants.com/the-geology-of-sedimentary-rocks/</a:t>
            </a:r>
          </a:p>
        </p:txBody>
      </p:sp>
      <p:pic>
        <p:nvPicPr>
          <p:cNvPr id="2" name="Picture 1"/>
          <p:cNvPicPr>
            <a:picLocks noChangeAspect="1"/>
          </p:cNvPicPr>
          <p:nvPr/>
        </p:nvPicPr>
        <p:blipFill>
          <a:blip r:embed="rId3" cstate="print"/>
          <a:stretch>
            <a:fillRect/>
          </a:stretch>
        </p:blipFill>
        <p:spPr>
          <a:xfrm>
            <a:off x="557783" y="3159233"/>
            <a:ext cx="4246695" cy="2955817"/>
          </a:xfrm>
          <a:prstGeom prst="rect">
            <a:avLst/>
          </a:prstGeom>
        </p:spPr>
      </p:pic>
      <p:sp>
        <p:nvSpPr>
          <p:cNvPr id="12" name="TextBox 11"/>
          <p:cNvSpPr txBox="1"/>
          <p:nvPr/>
        </p:nvSpPr>
        <p:spPr>
          <a:xfrm>
            <a:off x="557783" y="6115050"/>
            <a:ext cx="3979744" cy="276999"/>
          </a:xfrm>
          <a:prstGeom prst="rect">
            <a:avLst/>
          </a:prstGeom>
          <a:noFill/>
        </p:spPr>
        <p:txBody>
          <a:bodyPr wrap="none" rtlCol="0">
            <a:spAutoFit/>
          </a:bodyPr>
          <a:lstStyle/>
          <a:p>
            <a:pPr marL="290513" indent="-290513"/>
            <a:r>
              <a:rPr lang="en-US" sz="1200" dirty="0">
                <a:solidFill>
                  <a:schemeClr val="accent6"/>
                </a:solidFill>
                <a:latin typeface="Arial" panose="020B0604020202020204" pitchFamily="34" charset="0"/>
                <a:cs typeface="Arial" panose="020B0604020202020204" pitchFamily="34" charset="0"/>
              </a:rPr>
              <a:t>http://www.tulane.edu/~sanelson/eens1110/streams.htm</a:t>
            </a:r>
          </a:p>
        </p:txBody>
      </p:sp>
      <p:pic>
        <p:nvPicPr>
          <p:cNvPr id="8" name="Picture 7"/>
          <p:cNvPicPr>
            <a:picLocks noChangeAspect="1"/>
          </p:cNvPicPr>
          <p:nvPr/>
        </p:nvPicPr>
        <p:blipFill>
          <a:blip r:embed="rId4" cstate="print"/>
          <a:stretch>
            <a:fillRect/>
          </a:stretch>
        </p:blipFill>
        <p:spPr>
          <a:xfrm>
            <a:off x="5371469" y="3362660"/>
            <a:ext cx="1848481" cy="2492148"/>
          </a:xfrm>
          <a:prstGeom prst="rect">
            <a:avLst/>
          </a:prstGeom>
        </p:spPr>
      </p:pic>
      <p:sp>
        <p:nvSpPr>
          <p:cNvPr id="13" name="TextBox 12"/>
          <p:cNvSpPr txBox="1"/>
          <p:nvPr/>
        </p:nvSpPr>
        <p:spPr>
          <a:xfrm>
            <a:off x="7307130" y="2857500"/>
            <a:ext cx="1293944" cy="276999"/>
          </a:xfrm>
          <a:prstGeom prst="rect">
            <a:avLst/>
          </a:prstGeom>
          <a:noFill/>
        </p:spPr>
        <p:txBody>
          <a:bodyPr wrap="none" rtlCol="0">
            <a:spAutoFit/>
          </a:bodyPr>
          <a:lstStyle/>
          <a:p>
            <a:pPr marL="290513" indent="-290513"/>
            <a:r>
              <a:rPr lang="en-US" sz="1200" dirty="0" smtClean="0">
                <a:solidFill>
                  <a:schemeClr val="accent6"/>
                </a:solidFill>
                <a:latin typeface="Arial" panose="020B0604020202020204" pitchFamily="34" charset="0"/>
                <a:cs typeface="Arial" panose="020B0604020202020204" pitchFamily="34" charset="0"/>
              </a:rPr>
              <a:t>From Wikipedia </a:t>
            </a:r>
            <a:endParaRPr lang="en-US" sz="1200" dirty="0">
              <a:solidFill>
                <a:schemeClr val="accent6"/>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26635330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Meandering Rivers</a:t>
            </a:r>
            <a:endParaRPr lang="en-US" dirty="0"/>
          </a:p>
        </p:txBody>
      </p:sp>
      <p:sp>
        <p:nvSpPr>
          <p:cNvPr id="5" name="Rectangle 3"/>
          <p:cNvSpPr txBox="1">
            <a:spLocks noChangeArrowheads="1"/>
          </p:cNvSpPr>
          <p:nvPr/>
        </p:nvSpPr>
        <p:spPr bwMode="auto">
          <a:xfrm>
            <a:off x="557783" y="1158391"/>
            <a:ext cx="8043291" cy="1584809"/>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342900" indent="-342900" eaLnBrk="1" hangingPunct="1">
              <a:lnSpc>
                <a:spcPct val="110000"/>
              </a:lnSpc>
              <a:spcBef>
                <a:spcPts val="0"/>
              </a:spcBef>
            </a:pPr>
            <a:r>
              <a:rPr lang="en-US" altLang="en-US" sz="2000" kern="0" dirty="0" smtClean="0">
                <a:solidFill>
                  <a:srgbClr val="000000"/>
                </a:solidFill>
                <a:latin typeface="Tahoma"/>
              </a:rPr>
              <a:t>A </a:t>
            </a:r>
            <a:r>
              <a:rPr lang="en-US" altLang="en-US" sz="2000" b="1" kern="0" dirty="0" smtClean="0">
                <a:solidFill>
                  <a:srgbClr val="000000"/>
                </a:solidFill>
                <a:latin typeface="Tahoma"/>
              </a:rPr>
              <a:t>meander</a:t>
            </a:r>
            <a:r>
              <a:rPr lang="en-US" altLang="en-US" sz="2000" kern="0" dirty="0" smtClean="0">
                <a:solidFill>
                  <a:srgbClr val="000000"/>
                </a:solidFill>
                <a:latin typeface="Tahoma"/>
              </a:rPr>
              <a:t>, </a:t>
            </a:r>
            <a:r>
              <a:rPr lang="en-US" altLang="en-US" sz="2000" kern="0" dirty="0">
                <a:solidFill>
                  <a:srgbClr val="000000"/>
                </a:solidFill>
                <a:latin typeface="Tahoma"/>
              </a:rPr>
              <a:t>a bend in a sinuous </a:t>
            </a:r>
            <a:r>
              <a:rPr lang="en-US" altLang="en-US" sz="2000" kern="0" dirty="0" smtClean="0">
                <a:solidFill>
                  <a:srgbClr val="000000"/>
                </a:solidFill>
                <a:latin typeface="Tahoma"/>
              </a:rPr>
              <a:t>river, </a:t>
            </a:r>
            <a:r>
              <a:rPr lang="en-US" altLang="en-US" sz="2000" kern="0" dirty="0">
                <a:solidFill>
                  <a:srgbClr val="000000"/>
                </a:solidFill>
                <a:latin typeface="Tahoma"/>
              </a:rPr>
              <a:t>forms when moving water </a:t>
            </a:r>
            <a:r>
              <a:rPr lang="en-US" altLang="en-US" sz="2000" kern="0" dirty="0" smtClean="0">
                <a:solidFill>
                  <a:srgbClr val="000000"/>
                </a:solidFill>
                <a:latin typeface="Tahoma"/>
              </a:rPr>
              <a:t>erodes </a:t>
            </a:r>
            <a:r>
              <a:rPr lang="en-US" altLang="en-US" sz="2000" kern="0" dirty="0">
                <a:solidFill>
                  <a:srgbClr val="000000"/>
                </a:solidFill>
                <a:latin typeface="Tahoma"/>
              </a:rPr>
              <a:t>the outer banks </a:t>
            </a:r>
            <a:r>
              <a:rPr lang="en-US" altLang="en-US" sz="2000" kern="0" dirty="0" smtClean="0">
                <a:solidFill>
                  <a:srgbClr val="000000"/>
                </a:solidFill>
                <a:latin typeface="Tahoma"/>
              </a:rPr>
              <a:t>of a bend and </a:t>
            </a:r>
            <a:r>
              <a:rPr lang="en-US" altLang="en-US" sz="2000" kern="0" dirty="0">
                <a:solidFill>
                  <a:srgbClr val="000000"/>
                </a:solidFill>
                <a:latin typeface="Tahoma"/>
              </a:rPr>
              <a:t>widens its </a:t>
            </a:r>
            <a:r>
              <a:rPr lang="en-US" altLang="en-US" sz="2000" kern="0" dirty="0" smtClean="0">
                <a:solidFill>
                  <a:srgbClr val="000000"/>
                </a:solidFill>
                <a:latin typeface="Tahoma"/>
              </a:rPr>
              <a:t>valley.  The inner bend has </a:t>
            </a:r>
            <a:r>
              <a:rPr lang="en-US" altLang="en-US" sz="2000" kern="0" dirty="0">
                <a:solidFill>
                  <a:srgbClr val="000000"/>
                </a:solidFill>
                <a:latin typeface="Tahoma"/>
              </a:rPr>
              <a:t>less energy and </a:t>
            </a:r>
            <a:r>
              <a:rPr lang="en-US" altLang="en-US" sz="2000" kern="0" dirty="0" smtClean="0">
                <a:solidFill>
                  <a:srgbClr val="000000"/>
                </a:solidFill>
                <a:latin typeface="Tahoma"/>
              </a:rPr>
              <a:t>sands or silts are deposited.  A </a:t>
            </a:r>
            <a:r>
              <a:rPr lang="en-US" altLang="en-US" sz="2000" kern="0" dirty="0">
                <a:solidFill>
                  <a:srgbClr val="000000"/>
                </a:solidFill>
                <a:latin typeface="Tahoma"/>
              </a:rPr>
              <a:t>stream of any volume may assume a meandering course, alternately eroding sediments from the outside of a bend and depositing them on the inside</a:t>
            </a:r>
            <a:r>
              <a:rPr lang="en-US" altLang="en-US" sz="2000" kern="0" dirty="0" smtClean="0">
                <a:solidFill>
                  <a:srgbClr val="000000"/>
                </a:solidFill>
                <a:latin typeface="Tahoma"/>
              </a:rPr>
              <a:t>.</a:t>
            </a:r>
            <a:endParaRPr kumimoji="0" lang="en-US" altLang="en-US" sz="2000" i="0" u="none" strike="noStrike" kern="0" cap="none" spc="0" normalizeH="0" baseline="0" noProof="0" dirty="0" smtClean="0">
              <a:ln>
                <a:noFill/>
              </a:ln>
              <a:solidFill>
                <a:schemeClr val="tx1"/>
              </a:solidFill>
              <a:effectLst/>
              <a:uLnTx/>
              <a:uFillTx/>
              <a:latin typeface="+mn-lt"/>
            </a:endParaRPr>
          </a:p>
        </p:txBody>
      </p:sp>
      <p:sp>
        <p:nvSpPr>
          <p:cNvPr id="6" name="TextBox 5"/>
          <p:cNvSpPr txBox="1"/>
          <p:nvPr/>
        </p:nvSpPr>
        <p:spPr>
          <a:xfrm>
            <a:off x="7307130" y="2859156"/>
            <a:ext cx="1293944" cy="276999"/>
          </a:xfrm>
          <a:prstGeom prst="rect">
            <a:avLst/>
          </a:prstGeom>
          <a:noFill/>
        </p:spPr>
        <p:txBody>
          <a:bodyPr wrap="none" rtlCol="0">
            <a:spAutoFit/>
          </a:bodyPr>
          <a:lstStyle/>
          <a:p>
            <a:pPr marL="290513" indent="-290513"/>
            <a:r>
              <a:rPr lang="en-US" sz="1200" dirty="0" smtClean="0">
                <a:solidFill>
                  <a:schemeClr val="accent6"/>
                </a:solidFill>
                <a:latin typeface="Arial" panose="020B0604020202020204" pitchFamily="34" charset="0"/>
                <a:cs typeface="Arial" panose="020B0604020202020204" pitchFamily="34" charset="0"/>
              </a:rPr>
              <a:t>From Wikipedia </a:t>
            </a:r>
            <a:endParaRPr lang="en-US" sz="1200" dirty="0">
              <a:solidFill>
                <a:schemeClr val="accent6"/>
              </a:solidFill>
              <a:latin typeface="Arial" panose="020B0604020202020204" pitchFamily="34" charset="0"/>
              <a:cs typeface="Arial" panose="020B0604020202020204" pitchFamily="34" charset="0"/>
            </a:endParaRPr>
          </a:p>
        </p:txBody>
      </p:sp>
      <p:sp>
        <p:nvSpPr>
          <p:cNvPr id="10" name="TextBox 9"/>
          <p:cNvSpPr txBox="1"/>
          <p:nvPr/>
        </p:nvSpPr>
        <p:spPr>
          <a:xfrm>
            <a:off x="5247337" y="5911754"/>
            <a:ext cx="3776662" cy="461665"/>
          </a:xfrm>
          <a:prstGeom prst="rect">
            <a:avLst/>
          </a:prstGeom>
          <a:noFill/>
        </p:spPr>
        <p:txBody>
          <a:bodyPr wrap="square" rtlCol="0">
            <a:spAutoFit/>
          </a:bodyPr>
          <a:lstStyle/>
          <a:p>
            <a:pPr marL="290513" indent="-290513"/>
            <a:r>
              <a:rPr lang="en-US" sz="1200" dirty="0">
                <a:solidFill>
                  <a:schemeClr val="accent6"/>
                </a:solidFill>
                <a:latin typeface="Arial" panose="020B0604020202020204" pitchFamily="34" charset="0"/>
                <a:cs typeface="Arial" panose="020B0604020202020204" pitchFamily="34" charset="0"/>
              </a:rPr>
              <a:t>http://intheplaygroundofgiants.com/the-geology-of-sedimentary-rocks/</a:t>
            </a:r>
          </a:p>
        </p:txBody>
      </p:sp>
      <p:pic>
        <p:nvPicPr>
          <p:cNvPr id="24" name="Picture 23"/>
          <p:cNvPicPr>
            <a:picLocks noChangeAspect="1"/>
          </p:cNvPicPr>
          <p:nvPr/>
        </p:nvPicPr>
        <p:blipFill>
          <a:blip r:embed="rId3" cstate="print"/>
          <a:stretch>
            <a:fillRect/>
          </a:stretch>
        </p:blipFill>
        <p:spPr>
          <a:xfrm>
            <a:off x="5247337" y="3197443"/>
            <a:ext cx="2258363" cy="2714311"/>
          </a:xfrm>
          <a:prstGeom prst="rect">
            <a:avLst/>
          </a:prstGeom>
        </p:spPr>
      </p:pic>
      <p:pic>
        <p:nvPicPr>
          <p:cNvPr id="25" name="Picture 24"/>
          <p:cNvPicPr>
            <a:picLocks noChangeAspect="1"/>
          </p:cNvPicPr>
          <p:nvPr/>
        </p:nvPicPr>
        <p:blipFill rotWithShape="1">
          <a:blip r:embed="rId4" cstate="print"/>
          <a:srcRect l="1285" t="17021"/>
          <a:stretch/>
        </p:blipFill>
        <p:spPr>
          <a:xfrm>
            <a:off x="338138" y="3552826"/>
            <a:ext cx="4482333" cy="1684628"/>
          </a:xfrm>
          <a:prstGeom prst="rect">
            <a:avLst/>
          </a:prstGeom>
        </p:spPr>
      </p:pic>
      <p:sp>
        <p:nvSpPr>
          <p:cNvPr id="26" name="TextBox 25"/>
          <p:cNvSpPr txBox="1"/>
          <p:nvPr/>
        </p:nvSpPr>
        <p:spPr>
          <a:xfrm>
            <a:off x="338138" y="5237454"/>
            <a:ext cx="3776662" cy="461665"/>
          </a:xfrm>
          <a:prstGeom prst="rect">
            <a:avLst/>
          </a:prstGeom>
          <a:noFill/>
        </p:spPr>
        <p:txBody>
          <a:bodyPr wrap="square" rtlCol="0">
            <a:spAutoFit/>
          </a:bodyPr>
          <a:lstStyle/>
          <a:p>
            <a:pPr marL="290513" indent="-290513"/>
            <a:r>
              <a:rPr lang="en-US" sz="1200" dirty="0">
                <a:solidFill>
                  <a:schemeClr val="accent6"/>
                </a:solidFill>
                <a:latin typeface="Arial" panose="020B0604020202020204" pitchFamily="34" charset="0"/>
                <a:cs typeface="Arial" panose="020B0604020202020204" pitchFamily="34" charset="0"/>
              </a:rPr>
              <a:t>http://intheplaygroundofgiants.com/the-geology-of-sedimentary-rocks/</a:t>
            </a:r>
          </a:p>
        </p:txBody>
      </p:sp>
    </p:spTree>
    <p:extLst>
      <p:ext uri="{BB962C8B-B14F-4D97-AF65-F5344CB8AC3E}">
        <p14:creationId xmlns:p14="http://schemas.microsoft.com/office/powerpoint/2010/main" val="229785754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Shoreline</a:t>
            </a:r>
            <a:endParaRPr lang="en-US" dirty="0"/>
          </a:p>
        </p:txBody>
      </p:sp>
      <p:sp>
        <p:nvSpPr>
          <p:cNvPr id="3" name="Rectangle 3"/>
          <p:cNvSpPr txBox="1">
            <a:spLocks noChangeArrowheads="1"/>
          </p:cNvSpPr>
          <p:nvPr/>
        </p:nvSpPr>
        <p:spPr bwMode="auto">
          <a:xfrm>
            <a:off x="557783" y="1158391"/>
            <a:ext cx="8043291" cy="1584809"/>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342900" indent="-342900" eaLnBrk="1" hangingPunct="1">
              <a:lnSpc>
                <a:spcPct val="110000"/>
              </a:lnSpc>
              <a:spcBef>
                <a:spcPts val="0"/>
              </a:spcBef>
            </a:pPr>
            <a:r>
              <a:rPr lang="en-US" altLang="en-US" sz="2000" kern="0" dirty="0" smtClean="0">
                <a:solidFill>
                  <a:srgbClr val="000000"/>
                </a:solidFill>
                <a:latin typeface="Tahoma"/>
              </a:rPr>
              <a:t>A </a:t>
            </a:r>
            <a:r>
              <a:rPr lang="en-US" altLang="en-US" sz="2000" b="1" kern="0" dirty="0" smtClean="0">
                <a:solidFill>
                  <a:srgbClr val="000000"/>
                </a:solidFill>
                <a:latin typeface="Tahoma"/>
              </a:rPr>
              <a:t>shoreline</a:t>
            </a:r>
            <a:r>
              <a:rPr lang="en-US" altLang="en-US" sz="2000" kern="0" dirty="0" smtClean="0">
                <a:solidFill>
                  <a:srgbClr val="000000"/>
                </a:solidFill>
                <a:latin typeface="Tahoma"/>
              </a:rPr>
              <a:t> is where an ocean, sea or lake intersects the land.   It usually consists of loose particles of rocks.  Waves and tides concentrate the coarsest size grains, winnowing out finer size grains.  Shoreline deposits are well sorted an can consists of a dominant grain size from fine sand to cobbles.</a:t>
            </a:r>
            <a:endParaRPr kumimoji="0" lang="en-US" altLang="en-US" sz="2000" i="0" u="none" strike="noStrike" kern="0" cap="none" spc="0" normalizeH="0" baseline="0" noProof="0" dirty="0" smtClean="0">
              <a:ln>
                <a:noFill/>
              </a:ln>
              <a:solidFill>
                <a:schemeClr val="tx1"/>
              </a:solidFill>
              <a:effectLst/>
              <a:uLnTx/>
              <a:uFillTx/>
              <a:latin typeface="+mn-lt"/>
            </a:endParaRPr>
          </a:p>
        </p:txBody>
      </p:sp>
      <p:pic>
        <p:nvPicPr>
          <p:cNvPr id="4" name="Picture 3"/>
          <p:cNvPicPr>
            <a:picLocks noChangeAspect="1"/>
          </p:cNvPicPr>
          <p:nvPr/>
        </p:nvPicPr>
        <p:blipFill rotWithShape="1">
          <a:blip r:embed="rId3" cstate="print">
            <a:extLst>
              <a:ext uri="{28A0092B-C50C-407E-A947-70E740481C1C}">
                <a14:useLocalDpi xmlns:a14="http://schemas.microsoft.com/office/drawing/2010/main" val="0"/>
              </a:ext>
            </a:extLst>
          </a:blip>
          <a:srcRect t="18028"/>
          <a:stretch/>
        </p:blipFill>
        <p:spPr>
          <a:xfrm>
            <a:off x="489081" y="3314700"/>
            <a:ext cx="3924300" cy="2398599"/>
          </a:xfrm>
          <a:prstGeom prst="rect">
            <a:avLst/>
          </a:prstGeom>
        </p:spPr>
      </p:pic>
      <p:sp>
        <p:nvSpPr>
          <p:cNvPr id="6" name="TextBox 5"/>
          <p:cNvSpPr txBox="1"/>
          <p:nvPr/>
        </p:nvSpPr>
        <p:spPr>
          <a:xfrm>
            <a:off x="4579428" y="3215791"/>
            <a:ext cx="4119716" cy="3046988"/>
          </a:xfrm>
          <a:prstGeom prst="rect">
            <a:avLst/>
          </a:prstGeom>
          <a:noFill/>
        </p:spPr>
        <p:txBody>
          <a:bodyPr wrap="square" rtlCol="0">
            <a:spAutoFit/>
          </a:bodyPr>
          <a:lstStyle/>
          <a:p>
            <a:pPr marL="228600" indent="-228600">
              <a:buAutoNum type="arabicPeriod"/>
              <a:tabLst>
                <a:tab pos="400050" algn="l"/>
              </a:tabLst>
            </a:pPr>
            <a:r>
              <a:rPr lang="en-US" sz="1600" dirty="0" smtClean="0">
                <a:latin typeface="Arial" panose="020B0604020202020204" pitchFamily="34" charset="0"/>
                <a:cs typeface="Arial" panose="020B0604020202020204" pitchFamily="34" charset="0"/>
              </a:rPr>
              <a:t>Swash </a:t>
            </a:r>
            <a:r>
              <a:rPr lang="en-US" sz="1600" dirty="0">
                <a:latin typeface="Arial" panose="020B0604020202020204" pitchFamily="34" charset="0"/>
                <a:cs typeface="Arial" panose="020B0604020202020204" pitchFamily="34" charset="0"/>
              </a:rPr>
              <a:t>zone: is alternately covered and </a:t>
            </a:r>
            <a:r>
              <a:rPr lang="en-US" sz="1600" dirty="0" smtClean="0">
                <a:latin typeface="Arial" panose="020B0604020202020204" pitchFamily="34" charset="0"/>
                <a:cs typeface="Arial" panose="020B0604020202020204" pitchFamily="34" charset="0"/>
              </a:rPr>
              <a:t>	exposed </a:t>
            </a:r>
            <a:r>
              <a:rPr lang="en-US" sz="1600" dirty="0">
                <a:latin typeface="Arial" panose="020B0604020202020204" pitchFamily="34" charset="0"/>
                <a:cs typeface="Arial" panose="020B0604020202020204" pitchFamily="34" charset="0"/>
              </a:rPr>
              <a:t>by wave run-up</a:t>
            </a:r>
            <a:r>
              <a:rPr lang="en-US" sz="1600" dirty="0" smtClean="0">
                <a:latin typeface="Arial" panose="020B0604020202020204" pitchFamily="34" charset="0"/>
                <a:cs typeface="Arial" panose="020B0604020202020204" pitchFamily="34" charset="0"/>
              </a:rPr>
              <a:t>.</a:t>
            </a:r>
          </a:p>
          <a:p>
            <a:pPr marL="228600" indent="-228600">
              <a:buAutoNum type="arabicPeriod"/>
              <a:tabLst>
                <a:tab pos="400050" algn="l"/>
              </a:tabLst>
            </a:pPr>
            <a:r>
              <a:rPr lang="en-US" sz="1600" dirty="0" smtClean="0">
                <a:latin typeface="Arial" panose="020B0604020202020204" pitchFamily="34" charset="0"/>
                <a:cs typeface="Arial" panose="020B0604020202020204" pitchFamily="34" charset="0"/>
              </a:rPr>
              <a:t>Beach </a:t>
            </a:r>
            <a:r>
              <a:rPr lang="en-US" sz="1600" dirty="0">
                <a:latin typeface="Arial" panose="020B0604020202020204" pitchFamily="34" charset="0"/>
                <a:cs typeface="Arial" panose="020B0604020202020204" pitchFamily="34" charset="0"/>
              </a:rPr>
              <a:t>face: sloping section below berm </a:t>
            </a:r>
            <a:r>
              <a:rPr lang="en-US" sz="1600" dirty="0" smtClean="0">
                <a:latin typeface="Arial" panose="020B0604020202020204" pitchFamily="34" charset="0"/>
                <a:cs typeface="Arial" panose="020B0604020202020204" pitchFamily="34" charset="0"/>
              </a:rPr>
              <a:t>	that </a:t>
            </a:r>
            <a:r>
              <a:rPr lang="en-US" sz="1600" dirty="0">
                <a:latin typeface="Arial" panose="020B0604020202020204" pitchFamily="34" charset="0"/>
                <a:cs typeface="Arial" panose="020B0604020202020204" pitchFamily="34" charset="0"/>
              </a:rPr>
              <a:t>is exposed to the swash of the </a:t>
            </a:r>
            <a:r>
              <a:rPr lang="en-US" sz="1600" dirty="0" smtClean="0">
                <a:latin typeface="Arial" panose="020B0604020202020204" pitchFamily="34" charset="0"/>
                <a:cs typeface="Arial" panose="020B0604020202020204" pitchFamily="34" charset="0"/>
              </a:rPr>
              <a:t>	waves.</a:t>
            </a:r>
          </a:p>
          <a:p>
            <a:pPr marL="228600" indent="-228600">
              <a:buAutoNum type="arabicPeriod"/>
              <a:tabLst>
                <a:tab pos="400050" algn="l"/>
              </a:tabLst>
            </a:pPr>
            <a:r>
              <a:rPr lang="en-US" sz="1600" dirty="0" smtClean="0">
                <a:latin typeface="Arial" panose="020B0604020202020204" pitchFamily="34" charset="0"/>
                <a:cs typeface="Arial" panose="020B0604020202020204" pitchFamily="34" charset="0"/>
              </a:rPr>
              <a:t>Wrack </a:t>
            </a:r>
            <a:r>
              <a:rPr lang="en-US" sz="1600" dirty="0">
                <a:latin typeface="Arial" panose="020B0604020202020204" pitchFamily="34" charset="0"/>
                <a:cs typeface="Arial" panose="020B0604020202020204" pitchFamily="34" charset="0"/>
              </a:rPr>
              <a:t>line: the highest reach of the daily </a:t>
            </a:r>
            <a:r>
              <a:rPr lang="en-US" sz="1600" dirty="0" smtClean="0">
                <a:latin typeface="Arial" panose="020B0604020202020204" pitchFamily="34" charset="0"/>
                <a:cs typeface="Arial" panose="020B0604020202020204" pitchFamily="34" charset="0"/>
              </a:rPr>
              <a:t>	tide </a:t>
            </a:r>
            <a:r>
              <a:rPr lang="en-US" sz="1600" dirty="0">
                <a:latin typeface="Arial" panose="020B0604020202020204" pitchFamily="34" charset="0"/>
                <a:cs typeface="Arial" panose="020B0604020202020204" pitchFamily="34" charset="0"/>
              </a:rPr>
              <a:t>where organic and inorganic </a:t>
            </a:r>
            <a:r>
              <a:rPr lang="en-US" sz="1600" dirty="0" smtClean="0">
                <a:latin typeface="Arial" panose="020B0604020202020204" pitchFamily="34" charset="0"/>
                <a:cs typeface="Arial" panose="020B0604020202020204" pitchFamily="34" charset="0"/>
              </a:rPr>
              <a:t>	debris </a:t>
            </a:r>
            <a:r>
              <a:rPr lang="en-US" sz="1600" dirty="0">
                <a:latin typeface="Arial" panose="020B0604020202020204" pitchFamily="34" charset="0"/>
                <a:cs typeface="Arial" panose="020B0604020202020204" pitchFamily="34" charset="0"/>
              </a:rPr>
              <a:t>is deposited by wave action</a:t>
            </a:r>
            <a:r>
              <a:rPr lang="en-US" sz="1600" dirty="0" smtClean="0">
                <a:latin typeface="Arial" panose="020B0604020202020204" pitchFamily="34" charset="0"/>
                <a:cs typeface="Arial" panose="020B0604020202020204" pitchFamily="34" charset="0"/>
              </a:rPr>
              <a:t>.</a:t>
            </a:r>
          </a:p>
          <a:p>
            <a:pPr marL="228600" indent="-228600">
              <a:buAutoNum type="arabicPeriod"/>
              <a:tabLst>
                <a:tab pos="400050" algn="l"/>
              </a:tabLst>
            </a:pPr>
            <a:r>
              <a:rPr lang="en-US" sz="1600" dirty="0" smtClean="0">
                <a:latin typeface="Arial" panose="020B0604020202020204" pitchFamily="34" charset="0"/>
                <a:cs typeface="Arial" panose="020B0604020202020204" pitchFamily="34" charset="0"/>
              </a:rPr>
              <a:t>Berm</a:t>
            </a:r>
            <a:r>
              <a:rPr lang="en-US" sz="1600" dirty="0">
                <a:latin typeface="Arial" panose="020B0604020202020204" pitchFamily="34" charset="0"/>
                <a:cs typeface="Arial" panose="020B0604020202020204" pitchFamily="34" charset="0"/>
              </a:rPr>
              <a:t>: Nearly horizontal portion that </a:t>
            </a:r>
            <a:r>
              <a:rPr lang="en-US" sz="1600" dirty="0" smtClean="0">
                <a:latin typeface="Arial" panose="020B0604020202020204" pitchFamily="34" charset="0"/>
                <a:cs typeface="Arial" panose="020B0604020202020204" pitchFamily="34" charset="0"/>
              </a:rPr>
              <a:t>	stays </a:t>
            </a:r>
            <a:r>
              <a:rPr lang="en-US" sz="1600" dirty="0">
                <a:latin typeface="Arial" panose="020B0604020202020204" pitchFamily="34" charset="0"/>
                <a:cs typeface="Arial" panose="020B0604020202020204" pitchFamily="34" charset="0"/>
              </a:rPr>
              <a:t>dry except during extremely high </a:t>
            </a:r>
            <a:r>
              <a:rPr lang="en-US" sz="1600" dirty="0" smtClean="0">
                <a:latin typeface="Arial" panose="020B0604020202020204" pitchFamily="34" charset="0"/>
                <a:cs typeface="Arial" panose="020B0604020202020204" pitchFamily="34" charset="0"/>
              </a:rPr>
              <a:t>	tides </a:t>
            </a:r>
            <a:r>
              <a:rPr lang="en-US" sz="1600" dirty="0">
                <a:latin typeface="Arial" panose="020B0604020202020204" pitchFamily="34" charset="0"/>
                <a:cs typeface="Arial" panose="020B0604020202020204" pitchFamily="34" charset="0"/>
              </a:rPr>
              <a:t>and storms. May have sand </a:t>
            </a:r>
            <a:r>
              <a:rPr lang="en-US" sz="1600" dirty="0" smtClean="0">
                <a:latin typeface="Arial" panose="020B0604020202020204" pitchFamily="34" charset="0"/>
                <a:cs typeface="Arial" panose="020B0604020202020204" pitchFamily="34" charset="0"/>
              </a:rPr>
              <a:t>	dunes.</a:t>
            </a:r>
            <a:endParaRPr lang="en-US" sz="1600" dirty="0">
              <a:latin typeface="Arial" panose="020B0604020202020204" pitchFamily="34" charset="0"/>
              <a:cs typeface="Arial" panose="020B0604020202020204" pitchFamily="34" charset="0"/>
            </a:endParaRPr>
          </a:p>
        </p:txBody>
      </p:sp>
      <p:sp>
        <p:nvSpPr>
          <p:cNvPr id="7" name="TextBox 6"/>
          <p:cNvSpPr txBox="1"/>
          <p:nvPr/>
        </p:nvSpPr>
        <p:spPr>
          <a:xfrm>
            <a:off x="489081" y="5713299"/>
            <a:ext cx="2452916" cy="276999"/>
          </a:xfrm>
          <a:prstGeom prst="rect">
            <a:avLst/>
          </a:prstGeom>
          <a:noFill/>
        </p:spPr>
        <p:txBody>
          <a:bodyPr wrap="none" rtlCol="0">
            <a:spAutoFit/>
          </a:bodyPr>
          <a:lstStyle/>
          <a:p>
            <a:pPr marL="290513" indent="-290513"/>
            <a:r>
              <a:rPr lang="en-US" sz="1200" dirty="0">
                <a:solidFill>
                  <a:schemeClr val="accent6"/>
                </a:solidFill>
                <a:latin typeface="Arial" panose="020B0604020202020204" pitchFamily="34" charset="0"/>
                <a:cs typeface="Arial" panose="020B0604020202020204" pitchFamily="34" charset="0"/>
              </a:rPr>
              <a:t>http://en.wikipedia.org/wiki/Beach</a:t>
            </a:r>
          </a:p>
        </p:txBody>
      </p:sp>
    </p:spTree>
    <p:extLst>
      <p:ext uri="{BB962C8B-B14F-4D97-AF65-F5344CB8AC3E}">
        <p14:creationId xmlns:p14="http://schemas.microsoft.com/office/powerpoint/2010/main" val="1766666221"/>
      </p:ext>
    </p:extLst>
  </p:cSld>
  <p:clrMapOvr>
    <a:masterClrMapping/>
  </p:clrMapOvr>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Shoreline Environments</a:t>
            </a:r>
            <a:endParaRPr lang="en-US" dirty="0"/>
          </a:p>
        </p:txBody>
      </p:sp>
      <p:pic>
        <p:nvPicPr>
          <p:cNvPr id="5" name="Picture 4"/>
          <p:cNvPicPr>
            <a:picLocks noChangeAspect="1"/>
          </p:cNvPicPr>
          <p:nvPr/>
        </p:nvPicPr>
        <p:blipFill>
          <a:blip r:embed="rId3" cstate="print"/>
          <a:stretch>
            <a:fillRect/>
          </a:stretch>
        </p:blipFill>
        <p:spPr>
          <a:xfrm>
            <a:off x="916781" y="1143000"/>
            <a:ext cx="7310438" cy="4720125"/>
          </a:xfrm>
          <a:prstGeom prst="rect">
            <a:avLst/>
          </a:prstGeom>
        </p:spPr>
      </p:pic>
      <p:sp>
        <p:nvSpPr>
          <p:cNvPr id="6" name="TextBox 5"/>
          <p:cNvSpPr txBox="1"/>
          <p:nvPr/>
        </p:nvSpPr>
        <p:spPr>
          <a:xfrm>
            <a:off x="916781" y="5882175"/>
            <a:ext cx="3837461" cy="276999"/>
          </a:xfrm>
          <a:prstGeom prst="rect">
            <a:avLst/>
          </a:prstGeom>
          <a:noFill/>
        </p:spPr>
        <p:txBody>
          <a:bodyPr wrap="none" rtlCol="0">
            <a:spAutoFit/>
          </a:bodyPr>
          <a:lstStyle/>
          <a:p>
            <a:pPr marL="290513" indent="-290513"/>
            <a:r>
              <a:rPr lang="en-US" sz="1200" dirty="0">
                <a:solidFill>
                  <a:schemeClr val="accent6"/>
                </a:solidFill>
                <a:latin typeface="Arial" panose="020B0604020202020204" pitchFamily="34" charset="0"/>
                <a:cs typeface="Arial" panose="020B0604020202020204" pitchFamily="34" charset="0"/>
              </a:rPr>
              <a:t>http://3dparks.wr.usgs.gov/nyc/shoreline/beaches.htm</a:t>
            </a:r>
          </a:p>
        </p:txBody>
      </p:sp>
      <p:pic>
        <p:nvPicPr>
          <p:cNvPr id="2" name="Picture 1"/>
          <p:cNvPicPr>
            <a:picLocks noChangeAspect="1"/>
          </p:cNvPicPr>
          <p:nvPr/>
        </p:nvPicPr>
        <p:blipFill>
          <a:blip r:embed="rId4" cstate="print"/>
          <a:stretch>
            <a:fillRect/>
          </a:stretch>
        </p:blipFill>
        <p:spPr>
          <a:xfrm>
            <a:off x="7465218" y="5667862"/>
            <a:ext cx="1071563" cy="428625"/>
          </a:xfrm>
          <a:prstGeom prst="rect">
            <a:avLst/>
          </a:prstGeom>
        </p:spPr>
      </p:pic>
    </p:spTree>
    <p:extLst>
      <p:ext uri="{BB962C8B-B14F-4D97-AF65-F5344CB8AC3E}">
        <p14:creationId xmlns:p14="http://schemas.microsoft.com/office/powerpoint/2010/main" val="103984449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Deltas</a:t>
            </a:r>
            <a:endParaRPr lang="en-US" dirty="0"/>
          </a:p>
        </p:txBody>
      </p:sp>
      <p:sp>
        <p:nvSpPr>
          <p:cNvPr id="5" name="Rectangle 3"/>
          <p:cNvSpPr txBox="1">
            <a:spLocks noChangeArrowheads="1"/>
          </p:cNvSpPr>
          <p:nvPr/>
        </p:nvSpPr>
        <p:spPr bwMode="auto">
          <a:xfrm>
            <a:off x="557783" y="1158391"/>
            <a:ext cx="8043291" cy="1584809"/>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342900" indent="-342900" eaLnBrk="1" hangingPunct="1">
              <a:lnSpc>
                <a:spcPct val="110000"/>
              </a:lnSpc>
              <a:spcBef>
                <a:spcPts val="0"/>
              </a:spcBef>
            </a:pPr>
            <a:r>
              <a:rPr lang="en-US" altLang="en-US" sz="2000" kern="0" dirty="0" smtClean="0">
                <a:solidFill>
                  <a:srgbClr val="000000"/>
                </a:solidFill>
                <a:latin typeface="Tahoma"/>
              </a:rPr>
              <a:t>A river </a:t>
            </a:r>
            <a:r>
              <a:rPr lang="en-US" altLang="en-US" sz="2000" b="1" kern="0" dirty="0">
                <a:solidFill>
                  <a:srgbClr val="000000"/>
                </a:solidFill>
                <a:latin typeface="Tahoma"/>
              </a:rPr>
              <a:t>delta</a:t>
            </a:r>
            <a:r>
              <a:rPr lang="en-US" altLang="en-US" sz="2000" kern="0" dirty="0">
                <a:solidFill>
                  <a:srgbClr val="000000"/>
                </a:solidFill>
                <a:latin typeface="Tahoma"/>
              </a:rPr>
              <a:t> is a landform that forms at the mouth of a river, where the river flows into an ocean, sea, estuary, lake, or reservoir. Deltas form from deposition of sediment carried by a river as the flow leaves its mouth. Over long periods, this deposition builds the characteristic geographic pattern of a river delta.</a:t>
            </a:r>
          </a:p>
          <a:p>
            <a:pPr marL="342900" indent="-342900" eaLnBrk="1" hangingPunct="1">
              <a:lnSpc>
                <a:spcPct val="110000"/>
              </a:lnSpc>
              <a:spcBef>
                <a:spcPts val="0"/>
              </a:spcBef>
            </a:pPr>
            <a:endParaRPr lang="en-US" altLang="en-US" sz="2000" kern="0" dirty="0">
              <a:solidFill>
                <a:srgbClr val="000000"/>
              </a:solidFill>
              <a:latin typeface="Tahoma"/>
            </a:endParaRPr>
          </a:p>
        </p:txBody>
      </p:sp>
      <p:sp>
        <p:nvSpPr>
          <p:cNvPr id="6" name="TextBox 5"/>
          <p:cNvSpPr txBox="1"/>
          <p:nvPr/>
        </p:nvSpPr>
        <p:spPr>
          <a:xfrm>
            <a:off x="4579428" y="5478120"/>
            <a:ext cx="4459797" cy="276999"/>
          </a:xfrm>
          <a:prstGeom prst="rect">
            <a:avLst/>
          </a:prstGeom>
          <a:noFill/>
        </p:spPr>
        <p:txBody>
          <a:bodyPr wrap="square" rtlCol="0">
            <a:spAutoFit/>
          </a:bodyPr>
          <a:lstStyle/>
          <a:p>
            <a:pPr marL="290513" indent="-290513"/>
            <a:r>
              <a:rPr lang="en-US" sz="1200" dirty="0">
                <a:solidFill>
                  <a:schemeClr val="accent6"/>
                </a:solidFill>
                <a:latin typeface="Arial" panose="020B0604020202020204" pitchFamily="34" charset="0"/>
                <a:cs typeface="Arial" panose="020B0604020202020204" pitchFamily="34" charset="0"/>
              </a:rPr>
              <a:t>http://en.wikipedia.org/wiki/File:Mississippi_Delta_Lobes.jpg</a:t>
            </a:r>
          </a:p>
        </p:txBody>
      </p:sp>
      <p:sp>
        <p:nvSpPr>
          <p:cNvPr id="12" name="TextBox 11"/>
          <p:cNvSpPr txBox="1"/>
          <p:nvPr/>
        </p:nvSpPr>
        <p:spPr>
          <a:xfrm>
            <a:off x="557783" y="6115050"/>
            <a:ext cx="4599336" cy="276999"/>
          </a:xfrm>
          <a:prstGeom prst="rect">
            <a:avLst/>
          </a:prstGeom>
          <a:noFill/>
        </p:spPr>
        <p:txBody>
          <a:bodyPr wrap="none" rtlCol="0">
            <a:spAutoFit/>
          </a:bodyPr>
          <a:lstStyle/>
          <a:p>
            <a:pPr marL="290513" indent="-290513"/>
            <a:r>
              <a:rPr lang="en-US" sz="1200" dirty="0">
                <a:solidFill>
                  <a:schemeClr val="accent6"/>
                </a:solidFill>
                <a:latin typeface="Arial" panose="020B0604020202020204" pitchFamily="34" charset="0"/>
                <a:cs typeface="Arial" panose="020B0604020202020204" pitchFamily="34" charset="0"/>
              </a:rPr>
              <a:t>http://en.wikipedia.org/wiki/File:Mississippi_delta_from_space.jpg</a:t>
            </a:r>
          </a:p>
        </p:txBody>
      </p:sp>
      <p:sp>
        <p:nvSpPr>
          <p:cNvPr id="13" name="TextBox 12"/>
          <p:cNvSpPr txBox="1"/>
          <p:nvPr/>
        </p:nvSpPr>
        <p:spPr>
          <a:xfrm>
            <a:off x="7307130" y="2752725"/>
            <a:ext cx="1293944" cy="276999"/>
          </a:xfrm>
          <a:prstGeom prst="rect">
            <a:avLst/>
          </a:prstGeom>
          <a:noFill/>
        </p:spPr>
        <p:txBody>
          <a:bodyPr wrap="none" rtlCol="0">
            <a:spAutoFit/>
          </a:bodyPr>
          <a:lstStyle/>
          <a:p>
            <a:pPr marL="290513" indent="-290513"/>
            <a:r>
              <a:rPr lang="en-US" sz="1200" dirty="0" smtClean="0">
                <a:solidFill>
                  <a:schemeClr val="accent6"/>
                </a:solidFill>
                <a:latin typeface="Arial" panose="020B0604020202020204" pitchFamily="34" charset="0"/>
                <a:cs typeface="Arial" panose="020B0604020202020204" pitchFamily="34" charset="0"/>
              </a:rPr>
              <a:t>From Wikipedia </a:t>
            </a:r>
            <a:endParaRPr lang="en-US" sz="1200" dirty="0">
              <a:solidFill>
                <a:schemeClr val="accent6"/>
              </a:solidFill>
              <a:latin typeface="Arial" panose="020B0604020202020204" pitchFamily="34" charset="0"/>
              <a:cs typeface="Arial" panose="020B0604020202020204" pitchFamily="34" charset="0"/>
            </a:endParaRPr>
          </a:p>
        </p:txBody>
      </p:sp>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88975" y="3029724"/>
            <a:ext cx="2898964" cy="3085326"/>
          </a:xfrm>
          <a:prstGeom prst="rect">
            <a:avLst/>
          </a:prstGeom>
        </p:spPr>
      </p:pic>
      <p:pic>
        <p:nvPicPr>
          <p:cNvPr id="7" name="Picture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671343" y="3215791"/>
            <a:ext cx="3705841" cy="2242034"/>
          </a:xfrm>
          <a:prstGeom prst="rect">
            <a:avLst/>
          </a:prstGeom>
        </p:spPr>
      </p:pic>
      <p:pic>
        <p:nvPicPr>
          <p:cNvPr id="2" name="Picture 1"/>
          <p:cNvPicPr>
            <a:picLocks noChangeAspect="1"/>
          </p:cNvPicPr>
          <p:nvPr/>
        </p:nvPicPr>
        <p:blipFill>
          <a:blip r:embed="rId5" cstate="print"/>
          <a:stretch>
            <a:fillRect/>
          </a:stretch>
        </p:blipFill>
        <p:spPr>
          <a:xfrm>
            <a:off x="3423568" y="5738861"/>
            <a:ext cx="443894" cy="382364"/>
          </a:xfrm>
          <a:prstGeom prst="rect">
            <a:avLst/>
          </a:prstGeom>
        </p:spPr>
      </p:pic>
    </p:spTree>
    <p:extLst>
      <p:ext uri="{BB962C8B-B14F-4D97-AF65-F5344CB8AC3E}">
        <p14:creationId xmlns:p14="http://schemas.microsoft.com/office/powerpoint/2010/main" val="74719989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dirty="0" smtClean="0"/>
              <a:t>Types of Deltas</a:t>
            </a:r>
            <a:endParaRPr lang="en-US" dirty="0"/>
          </a:p>
        </p:txBody>
      </p:sp>
      <p:sp>
        <p:nvSpPr>
          <p:cNvPr id="6" name="TextBox 5"/>
          <p:cNvSpPr txBox="1"/>
          <p:nvPr/>
        </p:nvSpPr>
        <p:spPr>
          <a:xfrm>
            <a:off x="4489132" y="6094723"/>
            <a:ext cx="4024252" cy="276999"/>
          </a:xfrm>
          <a:prstGeom prst="rect">
            <a:avLst/>
          </a:prstGeom>
          <a:noFill/>
        </p:spPr>
        <p:txBody>
          <a:bodyPr wrap="square" rtlCol="0">
            <a:spAutoFit/>
          </a:bodyPr>
          <a:lstStyle/>
          <a:p>
            <a:pPr marL="290513" indent="-290513"/>
            <a:r>
              <a:rPr lang="en-US" sz="1200" dirty="0">
                <a:solidFill>
                  <a:schemeClr val="accent6"/>
                </a:solidFill>
                <a:latin typeface="Arial" panose="020B0604020202020204" pitchFamily="34" charset="0"/>
                <a:cs typeface="Arial" panose="020B0604020202020204" pitchFamily="34" charset="0"/>
              </a:rPr>
              <a:t>http://echo2.epfl.ch/VICAIRE/mod_3/chapt_3/main.htm</a:t>
            </a:r>
          </a:p>
        </p:txBody>
      </p:sp>
      <p:pic>
        <p:nvPicPr>
          <p:cNvPr id="65540" name="Picture 4"/>
          <p:cNvPicPr>
            <a:picLocks noChangeAspect="1" noChangeArrowheads="1"/>
          </p:cNvPicPr>
          <p:nvPr/>
        </p:nvPicPr>
        <p:blipFill>
          <a:blip r:embed="rId3" cstate="print"/>
          <a:srcRect/>
          <a:stretch>
            <a:fillRect/>
          </a:stretch>
        </p:blipFill>
        <p:spPr bwMode="auto">
          <a:xfrm>
            <a:off x="4267928" y="935477"/>
            <a:ext cx="3344810" cy="2597213"/>
          </a:xfrm>
          <a:prstGeom prst="rect">
            <a:avLst/>
          </a:prstGeom>
          <a:noFill/>
          <a:ln w="9525">
            <a:noFill/>
            <a:miter lim="800000"/>
            <a:headEnd/>
            <a:tailEnd/>
          </a:ln>
        </p:spPr>
      </p:pic>
      <p:pic>
        <p:nvPicPr>
          <p:cNvPr id="65541" name="Picture 5"/>
          <p:cNvPicPr>
            <a:picLocks noChangeAspect="1" noChangeArrowheads="1"/>
          </p:cNvPicPr>
          <p:nvPr/>
        </p:nvPicPr>
        <p:blipFill>
          <a:blip r:embed="rId4" cstate="print"/>
          <a:srcRect/>
          <a:stretch>
            <a:fillRect/>
          </a:stretch>
        </p:blipFill>
        <p:spPr bwMode="auto">
          <a:xfrm>
            <a:off x="620733" y="856117"/>
            <a:ext cx="3337067" cy="2676573"/>
          </a:xfrm>
          <a:prstGeom prst="rect">
            <a:avLst/>
          </a:prstGeom>
          <a:noFill/>
          <a:ln w="9525">
            <a:noFill/>
            <a:miter lim="800000"/>
            <a:headEnd/>
            <a:tailEnd/>
          </a:ln>
        </p:spPr>
      </p:pic>
      <p:pic>
        <p:nvPicPr>
          <p:cNvPr id="65542" name="Picture 6"/>
          <p:cNvPicPr>
            <a:picLocks noChangeAspect="1" noChangeArrowheads="1"/>
          </p:cNvPicPr>
          <p:nvPr/>
        </p:nvPicPr>
        <p:blipFill>
          <a:blip r:embed="rId5" cstate="print"/>
          <a:srcRect/>
          <a:stretch>
            <a:fillRect/>
          </a:stretch>
        </p:blipFill>
        <p:spPr bwMode="auto">
          <a:xfrm>
            <a:off x="616861" y="3702364"/>
            <a:ext cx="3344810" cy="2669358"/>
          </a:xfrm>
          <a:prstGeom prst="rect">
            <a:avLst/>
          </a:prstGeom>
          <a:noFill/>
          <a:ln w="9525">
            <a:noFill/>
            <a:miter lim="800000"/>
            <a:headEnd/>
            <a:tailEnd/>
          </a:ln>
        </p:spPr>
      </p:pic>
      <p:grpSp>
        <p:nvGrpSpPr>
          <p:cNvPr id="13" name="Group 12"/>
          <p:cNvGrpSpPr/>
          <p:nvPr/>
        </p:nvGrpSpPr>
        <p:grpSpPr>
          <a:xfrm>
            <a:off x="4663404" y="4351283"/>
            <a:ext cx="2509912" cy="1576551"/>
            <a:chOff x="685890" y="1345112"/>
            <a:chExt cx="2674814" cy="1915897"/>
          </a:xfrm>
        </p:grpSpPr>
        <p:sp>
          <p:nvSpPr>
            <p:cNvPr id="14" name="Rectangle 13"/>
            <p:cNvSpPr/>
            <p:nvPr/>
          </p:nvSpPr>
          <p:spPr bwMode="auto">
            <a:xfrm>
              <a:off x="685890" y="1345112"/>
              <a:ext cx="548640" cy="387706"/>
            </a:xfrm>
            <a:prstGeom prst="rect">
              <a:avLst/>
            </a:prstGeom>
            <a:solidFill>
              <a:srgbClr val="B97B3D"/>
            </a:solidFill>
            <a:ln w="2857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15" name="Rectangle 14"/>
            <p:cNvSpPr/>
            <p:nvPr/>
          </p:nvSpPr>
          <p:spPr bwMode="auto">
            <a:xfrm>
              <a:off x="685890" y="2873303"/>
              <a:ext cx="548640" cy="387706"/>
            </a:xfrm>
            <a:prstGeom prst="rect">
              <a:avLst/>
            </a:prstGeom>
            <a:solidFill>
              <a:schemeClr val="tx1">
                <a:lumMod val="65000"/>
                <a:lumOff val="35000"/>
              </a:schemeClr>
            </a:solidFill>
            <a:ln w="2857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16" name="Rectangle 15"/>
            <p:cNvSpPr/>
            <p:nvPr/>
          </p:nvSpPr>
          <p:spPr bwMode="auto">
            <a:xfrm>
              <a:off x="685890" y="2363906"/>
              <a:ext cx="548640" cy="387706"/>
            </a:xfrm>
            <a:prstGeom prst="rect">
              <a:avLst/>
            </a:prstGeom>
            <a:solidFill>
              <a:schemeClr val="accent2">
                <a:lumMod val="40000"/>
                <a:lumOff val="60000"/>
              </a:schemeClr>
            </a:solidFill>
            <a:ln w="2857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17" name="Rectangle 16"/>
            <p:cNvSpPr/>
            <p:nvPr/>
          </p:nvSpPr>
          <p:spPr bwMode="auto">
            <a:xfrm>
              <a:off x="685890" y="1854509"/>
              <a:ext cx="548640" cy="387706"/>
            </a:xfrm>
            <a:prstGeom prst="rect">
              <a:avLst/>
            </a:prstGeom>
            <a:solidFill>
              <a:srgbClr val="FFFF00"/>
            </a:solidFill>
            <a:ln w="2857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18" name="TextBox 17"/>
            <p:cNvSpPr txBox="1"/>
            <p:nvPr/>
          </p:nvSpPr>
          <p:spPr>
            <a:xfrm>
              <a:off x="1234801" y="2420320"/>
              <a:ext cx="1125629" cy="276999"/>
            </a:xfrm>
            <a:prstGeom prst="rect">
              <a:avLst/>
            </a:prstGeom>
            <a:noFill/>
          </p:spPr>
          <p:txBody>
            <a:bodyPr wrap="none" rtlCol="0">
              <a:spAutoFit/>
            </a:bodyPr>
            <a:lstStyle/>
            <a:p>
              <a:r>
                <a:rPr lang="en-US" sz="1200" b="1" dirty="0" smtClean="0">
                  <a:latin typeface="Arial" pitchFamily="34" charset="0"/>
                  <a:cs typeface="Arial" pitchFamily="34" charset="0"/>
                </a:rPr>
                <a:t>Marine Muds</a:t>
              </a:r>
              <a:endParaRPr lang="en-US" sz="1200" b="1" dirty="0">
                <a:latin typeface="Arial" pitchFamily="34" charset="0"/>
                <a:cs typeface="Arial" pitchFamily="34" charset="0"/>
              </a:endParaRPr>
            </a:p>
          </p:txBody>
        </p:sp>
        <p:sp>
          <p:nvSpPr>
            <p:cNvPr id="19" name="TextBox 18"/>
            <p:cNvSpPr txBox="1"/>
            <p:nvPr/>
          </p:nvSpPr>
          <p:spPr>
            <a:xfrm>
              <a:off x="1234801" y="1411940"/>
              <a:ext cx="1903085" cy="276999"/>
            </a:xfrm>
            <a:prstGeom prst="rect">
              <a:avLst/>
            </a:prstGeom>
            <a:noFill/>
          </p:spPr>
          <p:txBody>
            <a:bodyPr wrap="none" rtlCol="0">
              <a:spAutoFit/>
            </a:bodyPr>
            <a:lstStyle/>
            <a:p>
              <a:r>
                <a:rPr lang="en-US" sz="1200" b="1" dirty="0" smtClean="0">
                  <a:latin typeface="Arial" pitchFamily="34" charset="0"/>
                  <a:cs typeface="Arial" pitchFamily="34" charset="0"/>
                </a:rPr>
                <a:t>Paralic muds and peats</a:t>
              </a:r>
              <a:endParaRPr lang="en-US" sz="1200" b="1" dirty="0">
                <a:latin typeface="Arial" pitchFamily="34" charset="0"/>
                <a:cs typeface="Arial" pitchFamily="34" charset="0"/>
              </a:endParaRPr>
            </a:p>
          </p:txBody>
        </p:sp>
        <p:sp>
          <p:nvSpPr>
            <p:cNvPr id="20" name="TextBox 19"/>
            <p:cNvSpPr txBox="1"/>
            <p:nvPr/>
          </p:nvSpPr>
          <p:spPr>
            <a:xfrm>
              <a:off x="1234801" y="1916130"/>
              <a:ext cx="2125903" cy="276999"/>
            </a:xfrm>
            <a:prstGeom prst="rect">
              <a:avLst/>
            </a:prstGeom>
            <a:noFill/>
          </p:spPr>
          <p:txBody>
            <a:bodyPr wrap="none" rtlCol="0">
              <a:spAutoFit/>
            </a:bodyPr>
            <a:lstStyle/>
            <a:p>
              <a:r>
                <a:rPr lang="en-US" sz="1200" b="1" dirty="0" smtClean="0">
                  <a:latin typeface="Arial" pitchFamily="34" charset="0"/>
                  <a:cs typeface="Arial" pitchFamily="34" charset="0"/>
                </a:rPr>
                <a:t>Channel and barrier sands</a:t>
              </a:r>
              <a:endParaRPr lang="en-US" sz="1200" b="1" dirty="0">
                <a:latin typeface="Arial" pitchFamily="34" charset="0"/>
                <a:cs typeface="Arial" pitchFamily="34" charset="0"/>
              </a:endParaRPr>
            </a:p>
          </p:txBody>
        </p:sp>
        <p:sp>
          <p:nvSpPr>
            <p:cNvPr id="21" name="TextBox 20"/>
            <p:cNvSpPr txBox="1"/>
            <p:nvPr/>
          </p:nvSpPr>
          <p:spPr>
            <a:xfrm>
              <a:off x="1234801" y="2924510"/>
              <a:ext cx="1316386" cy="276999"/>
            </a:xfrm>
            <a:prstGeom prst="rect">
              <a:avLst/>
            </a:prstGeom>
            <a:noFill/>
          </p:spPr>
          <p:txBody>
            <a:bodyPr wrap="none" rtlCol="0">
              <a:spAutoFit/>
            </a:bodyPr>
            <a:lstStyle/>
            <a:p>
              <a:r>
                <a:rPr lang="en-US" sz="1200" b="1" dirty="0" smtClean="0">
                  <a:latin typeface="Arial" pitchFamily="34" charset="0"/>
                  <a:cs typeface="Arial" pitchFamily="34" charset="0"/>
                </a:rPr>
                <a:t>Non-deposition</a:t>
              </a:r>
              <a:endParaRPr lang="en-US" sz="1200" b="1" dirty="0">
                <a:latin typeface="Arial" pitchFamily="34" charset="0"/>
                <a:cs typeface="Arial" pitchFamily="34" charset="0"/>
              </a:endParaRPr>
            </a:p>
          </p:txBody>
        </p:sp>
      </p:grpSp>
      <p:sp>
        <p:nvSpPr>
          <p:cNvPr id="2" name="TextBox 1"/>
          <p:cNvSpPr txBox="1"/>
          <p:nvPr/>
        </p:nvSpPr>
        <p:spPr>
          <a:xfrm>
            <a:off x="4874978" y="886516"/>
            <a:ext cx="2130711" cy="369332"/>
          </a:xfrm>
          <a:prstGeom prst="rect">
            <a:avLst/>
          </a:prstGeom>
          <a:solidFill>
            <a:srgbClr val="CCECFF"/>
          </a:solidFill>
        </p:spPr>
        <p:txBody>
          <a:bodyPr wrap="none" rtlCol="0">
            <a:spAutoFit/>
          </a:bodyPr>
          <a:lstStyle/>
          <a:p>
            <a:r>
              <a:rPr lang="en-US" sz="1800" b="1" dirty="0" smtClean="0">
                <a:latin typeface="Tahoma" panose="020B0604030504040204" pitchFamily="34" charset="0"/>
                <a:ea typeface="Tahoma" panose="020B0604030504040204" pitchFamily="34" charset="0"/>
                <a:cs typeface="Tahoma" panose="020B0604030504040204" pitchFamily="34" charset="0"/>
              </a:rPr>
              <a:t>River Dominated</a:t>
            </a:r>
            <a:endParaRPr lang="en-US" sz="1800" b="1" dirty="0">
              <a:latin typeface="Tahoma" panose="020B0604030504040204" pitchFamily="34" charset="0"/>
              <a:ea typeface="Tahoma" panose="020B0604030504040204" pitchFamily="34" charset="0"/>
              <a:cs typeface="Tahoma" panose="020B0604030504040204" pitchFamily="34" charset="0"/>
            </a:endParaRPr>
          </a:p>
        </p:txBody>
      </p:sp>
      <p:sp>
        <p:nvSpPr>
          <p:cNvPr id="22" name="TextBox 21"/>
          <p:cNvSpPr txBox="1"/>
          <p:nvPr/>
        </p:nvSpPr>
        <p:spPr>
          <a:xfrm>
            <a:off x="1280817" y="886516"/>
            <a:ext cx="2016899" cy="369332"/>
          </a:xfrm>
          <a:prstGeom prst="rect">
            <a:avLst/>
          </a:prstGeom>
          <a:solidFill>
            <a:srgbClr val="CCECFF"/>
          </a:solidFill>
        </p:spPr>
        <p:txBody>
          <a:bodyPr wrap="none" rtlCol="0">
            <a:spAutoFit/>
          </a:bodyPr>
          <a:lstStyle/>
          <a:p>
            <a:r>
              <a:rPr lang="en-US" sz="1800" b="1" dirty="0" smtClean="0">
                <a:latin typeface="Tahoma" panose="020B0604030504040204" pitchFamily="34" charset="0"/>
                <a:ea typeface="Tahoma" panose="020B0604030504040204" pitchFamily="34" charset="0"/>
                <a:cs typeface="Tahoma" panose="020B0604030504040204" pitchFamily="34" charset="0"/>
              </a:rPr>
              <a:t>Tide Dominated</a:t>
            </a:r>
            <a:endParaRPr lang="en-US" sz="1800" b="1" dirty="0">
              <a:latin typeface="Tahoma" panose="020B0604030504040204" pitchFamily="34" charset="0"/>
              <a:ea typeface="Tahoma" panose="020B0604030504040204" pitchFamily="34" charset="0"/>
              <a:cs typeface="Tahoma" panose="020B0604030504040204" pitchFamily="34" charset="0"/>
            </a:endParaRPr>
          </a:p>
        </p:txBody>
      </p:sp>
      <p:sp>
        <p:nvSpPr>
          <p:cNvPr id="23" name="TextBox 22"/>
          <p:cNvSpPr txBox="1"/>
          <p:nvPr/>
        </p:nvSpPr>
        <p:spPr>
          <a:xfrm>
            <a:off x="1204674" y="3702364"/>
            <a:ext cx="2169184" cy="369332"/>
          </a:xfrm>
          <a:prstGeom prst="rect">
            <a:avLst/>
          </a:prstGeom>
          <a:solidFill>
            <a:srgbClr val="CCECFF"/>
          </a:solidFill>
        </p:spPr>
        <p:txBody>
          <a:bodyPr wrap="none" rtlCol="0">
            <a:spAutoFit/>
          </a:bodyPr>
          <a:lstStyle/>
          <a:p>
            <a:r>
              <a:rPr lang="en-US" sz="1800" b="1" dirty="0" smtClean="0">
                <a:latin typeface="Tahoma" panose="020B0604030504040204" pitchFamily="34" charset="0"/>
                <a:ea typeface="Tahoma" panose="020B0604030504040204" pitchFamily="34" charset="0"/>
                <a:cs typeface="Tahoma" panose="020B0604030504040204" pitchFamily="34" charset="0"/>
              </a:rPr>
              <a:t>Wave Dominated</a:t>
            </a:r>
            <a:endParaRPr lang="en-US" sz="1800" b="1" dirty="0">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1592476614"/>
      </p:ext>
    </p:extLst>
  </p:cSld>
  <p:clrMapOvr>
    <a:masterClrMapping/>
  </p:clrMapOvr>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 name="Group 18"/>
          <p:cNvGrpSpPr/>
          <p:nvPr/>
        </p:nvGrpSpPr>
        <p:grpSpPr>
          <a:xfrm>
            <a:off x="305507" y="964976"/>
            <a:ext cx="4564098" cy="4214937"/>
            <a:chOff x="-3050608" y="1434662"/>
            <a:chExt cx="4564098" cy="4214937"/>
          </a:xfrm>
        </p:grpSpPr>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050608" y="1991999"/>
              <a:ext cx="4543425" cy="3657600"/>
            </a:xfrm>
            <a:prstGeom prst="rect">
              <a:avLst/>
            </a:prstGeom>
          </p:spPr>
        </p:pic>
        <p:pic>
          <p:nvPicPr>
            <p:cNvPr id="18" name="Picture 17"/>
            <p:cNvPicPr>
              <a:picLocks noChangeAspect="1"/>
            </p:cNvPicPr>
            <p:nvPr/>
          </p:nvPicPr>
          <p:blipFill>
            <a:blip r:embed="rId3" cstate="print">
              <a:extLst>
                <a:ext uri="{28A0092B-C50C-407E-A947-70E740481C1C}">
                  <a14:useLocalDpi xmlns:a14="http://schemas.microsoft.com/office/drawing/2010/main" val="0"/>
                </a:ext>
              </a:extLst>
            </a:blip>
            <a:srcRect l="84262" b="86646"/>
            <a:stretch>
              <a:fillRect/>
            </a:stretch>
          </p:blipFill>
          <p:spPr>
            <a:xfrm>
              <a:off x="-3042744" y="1434662"/>
              <a:ext cx="4556234" cy="614854"/>
            </a:xfrm>
            <a:prstGeom prst="rect">
              <a:avLst/>
            </a:prstGeom>
          </p:spPr>
        </p:pic>
      </p:grpSp>
      <p:sp>
        <p:nvSpPr>
          <p:cNvPr id="2" name="Title 1"/>
          <p:cNvSpPr>
            <a:spLocks noGrp="1"/>
          </p:cNvSpPr>
          <p:nvPr>
            <p:ph type="title"/>
          </p:nvPr>
        </p:nvSpPr>
        <p:spPr>
          <a:xfrm>
            <a:off x="228599" y="304800"/>
            <a:ext cx="8095891" cy="381000"/>
          </a:xfrm>
        </p:spPr>
        <p:txBody>
          <a:bodyPr/>
          <a:lstStyle/>
          <a:p>
            <a:r>
              <a:rPr lang="en-US" dirty="0" smtClean="0"/>
              <a:t>Delta – Environments of Deposition (EODs)</a:t>
            </a:r>
            <a:endParaRPr lang="en-US" dirty="0"/>
          </a:p>
        </p:txBody>
      </p:sp>
      <p:sp>
        <p:nvSpPr>
          <p:cNvPr id="17" name="Text Box 10"/>
          <p:cNvSpPr txBox="1">
            <a:spLocks noChangeArrowheads="1"/>
          </p:cNvSpPr>
          <p:nvPr/>
        </p:nvSpPr>
        <p:spPr bwMode="auto">
          <a:xfrm>
            <a:off x="5674609" y="1542151"/>
            <a:ext cx="1023037" cy="1560427"/>
          </a:xfrm>
          <a:prstGeom prst="rect">
            <a:avLst/>
          </a:prstGeom>
          <a:noFill/>
          <a:ln w="9525">
            <a:noFill/>
            <a:miter lim="800000"/>
            <a:headEnd/>
            <a:tailEnd/>
          </a:ln>
          <a:effectLst/>
        </p:spPr>
        <p:txBody>
          <a:bodyPr wrap="none">
            <a:spAutoFit/>
          </a:bodyPr>
          <a:lstStyle/>
          <a:p>
            <a:pPr>
              <a:lnSpc>
                <a:spcPct val="150000"/>
              </a:lnSpc>
              <a:spcBef>
                <a:spcPct val="65000"/>
              </a:spcBef>
            </a:pPr>
            <a:r>
              <a:rPr lang="en-US" sz="1200" b="1" dirty="0" smtClean="0">
                <a:latin typeface="Arial" charset="0"/>
              </a:rPr>
              <a:t>Delta Plain</a:t>
            </a:r>
          </a:p>
          <a:p>
            <a:pPr>
              <a:lnSpc>
                <a:spcPct val="150000"/>
              </a:lnSpc>
              <a:spcBef>
                <a:spcPct val="65000"/>
              </a:spcBef>
            </a:pPr>
            <a:r>
              <a:rPr lang="en-US" sz="1200" b="1" dirty="0" smtClean="0">
                <a:latin typeface="Arial" charset="0"/>
              </a:rPr>
              <a:t>Delta Front</a:t>
            </a:r>
            <a:endParaRPr lang="en-US" sz="1200" b="1" dirty="0">
              <a:latin typeface="Arial" charset="0"/>
            </a:endParaRPr>
          </a:p>
          <a:p>
            <a:pPr>
              <a:lnSpc>
                <a:spcPct val="150000"/>
              </a:lnSpc>
              <a:spcBef>
                <a:spcPct val="65000"/>
              </a:spcBef>
            </a:pPr>
            <a:r>
              <a:rPr lang="en-US" sz="1200" b="1" dirty="0" smtClean="0">
                <a:latin typeface="Arial" charset="0"/>
              </a:rPr>
              <a:t>Delta Slope</a:t>
            </a:r>
            <a:endParaRPr lang="en-US" sz="1200" b="1" dirty="0">
              <a:latin typeface="Arial" charset="0"/>
            </a:endParaRPr>
          </a:p>
          <a:p>
            <a:pPr>
              <a:lnSpc>
                <a:spcPct val="150000"/>
              </a:lnSpc>
              <a:spcBef>
                <a:spcPct val="65000"/>
              </a:spcBef>
            </a:pPr>
            <a:r>
              <a:rPr lang="en-US" sz="1200" b="1" dirty="0" smtClean="0">
                <a:latin typeface="Arial" charset="0"/>
              </a:rPr>
              <a:t>Basinal</a:t>
            </a:r>
            <a:endParaRPr lang="en-US" sz="1200" b="1" dirty="0">
              <a:latin typeface="Arial" charset="0"/>
            </a:endParaRPr>
          </a:p>
        </p:txBody>
      </p:sp>
      <p:sp>
        <p:nvSpPr>
          <p:cNvPr id="37" name="Rectangle 36"/>
          <p:cNvSpPr/>
          <p:nvPr/>
        </p:nvSpPr>
        <p:spPr bwMode="auto">
          <a:xfrm>
            <a:off x="5388348" y="2033631"/>
            <a:ext cx="308344" cy="212651"/>
          </a:xfrm>
          <a:prstGeom prst="rect">
            <a:avLst/>
          </a:prstGeom>
          <a:solidFill>
            <a:srgbClr val="FFFF00"/>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38" name="Rectangle 37"/>
          <p:cNvSpPr/>
          <p:nvPr/>
        </p:nvSpPr>
        <p:spPr bwMode="auto">
          <a:xfrm>
            <a:off x="5388348" y="2416935"/>
            <a:ext cx="308344" cy="212651"/>
          </a:xfrm>
          <a:prstGeom prst="rect">
            <a:avLst/>
          </a:prstGeom>
          <a:solidFill>
            <a:srgbClr val="CCFF66"/>
          </a:solidFill>
          <a:ln w="19050"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40" name="Rectangle 39"/>
          <p:cNvSpPr/>
          <p:nvPr/>
        </p:nvSpPr>
        <p:spPr bwMode="auto">
          <a:xfrm>
            <a:off x="5388348" y="2800240"/>
            <a:ext cx="308344" cy="212651"/>
          </a:xfrm>
          <a:prstGeom prst="rect">
            <a:avLst/>
          </a:prstGeom>
          <a:solidFill>
            <a:srgbClr val="33CC33"/>
          </a:solidFill>
          <a:ln w="19050"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42" name="TextBox 41"/>
          <p:cNvSpPr txBox="1"/>
          <p:nvPr/>
        </p:nvSpPr>
        <p:spPr>
          <a:xfrm>
            <a:off x="4908391" y="1040577"/>
            <a:ext cx="4024252" cy="276999"/>
          </a:xfrm>
          <a:prstGeom prst="rect">
            <a:avLst/>
          </a:prstGeom>
          <a:noFill/>
        </p:spPr>
        <p:txBody>
          <a:bodyPr wrap="square" rtlCol="0">
            <a:spAutoFit/>
          </a:bodyPr>
          <a:lstStyle/>
          <a:p>
            <a:pPr marL="290513" indent="-290513"/>
            <a:r>
              <a:rPr lang="en-US" sz="1200" dirty="0">
                <a:solidFill>
                  <a:schemeClr val="accent6"/>
                </a:solidFill>
                <a:latin typeface="Arial" panose="020B0604020202020204" pitchFamily="34" charset="0"/>
                <a:cs typeface="Arial" panose="020B0604020202020204" pitchFamily="34" charset="0"/>
              </a:rPr>
              <a:t>http://pixshark.com/nile-delta.htm</a:t>
            </a:r>
          </a:p>
        </p:txBody>
      </p:sp>
      <p:sp>
        <p:nvSpPr>
          <p:cNvPr id="46" name="Rectangle 45"/>
          <p:cNvSpPr/>
          <p:nvPr/>
        </p:nvSpPr>
        <p:spPr bwMode="auto">
          <a:xfrm>
            <a:off x="5388348" y="1650327"/>
            <a:ext cx="308344" cy="212651"/>
          </a:xfrm>
          <a:prstGeom prst="rect">
            <a:avLst/>
          </a:prstGeom>
          <a:solidFill>
            <a:srgbClr val="B97B3D"/>
          </a:solidFill>
          <a:ln w="19050"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grpSp>
        <p:nvGrpSpPr>
          <p:cNvPr id="71" name="Group 70"/>
          <p:cNvGrpSpPr/>
          <p:nvPr/>
        </p:nvGrpSpPr>
        <p:grpSpPr>
          <a:xfrm>
            <a:off x="295275" y="971550"/>
            <a:ext cx="4562475" cy="2952750"/>
            <a:chOff x="295275" y="971550"/>
            <a:chExt cx="4562475" cy="2952750"/>
          </a:xfrm>
        </p:grpSpPr>
        <p:sp>
          <p:nvSpPr>
            <p:cNvPr id="69" name="Freeform 68"/>
            <p:cNvSpPr/>
            <p:nvPr/>
          </p:nvSpPr>
          <p:spPr bwMode="auto">
            <a:xfrm>
              <a:off x="809625" y="2065238"/>
              <a:ext cx="3581400" cy="1847850"/>
            </a:xfrm>
            <a:custGeom>
              <a:avLst/>
              <a:gdLst>
                <a:gd name="connsiteX0" fmla="*/ 0 w 3581400"/>
                <a:gd name="connsiteY0" fmla="*/ 523875 h 1847850"/>
                <a:gd name="connsiteX1" fmla="*/ 342900 w 3581400"/>
                <a:gd name="connsiteY1" fmla="*/ 438150 h 1847850"/>
                <a:gd name="connsiteX2" fmla="*/ 581025 w 3581400"/>
                <a:gd name="connsiteY2" fmla="*/ 400050 h 1847850"/>
                <a:gd name="connsiteX3" fmla="*/ 828675 w 3581400"/>
                <a:gd name="connsiteY3" fmla="*/ 381000 h 1847850"/>
                <a:gd name="connsiteX4" fmla="*/ 1228725 w 3581400"/>
                <a:gd name="connsiteY4" fmla="*/ 190500 h 1847850"/>
                <a:gd name="connsiteX5" fmla="*/ 1590675 w 3581400"/>
                <a:gd name="connsiteY5" fmla="*/ 47625 h 1847850"/>
                <a:gd name="connsiteX6" fmla="*/ 1762125 w 3581400"/>
                <a:gd name="connsiteY6" fmla="*/ 0 h 1847850"/>
                <a:gd name="connsiteX7" fmla="*/ 2076450 w 3581400"/>
                <a:gd name="connsiteY7" fmla="*/ 28575 h 1847850"/>
                <a:gd name="connsiteX8" fmla="*/ 2295525 w 3581400"/>
                <a:gd name="connsiteY8" fmla="*/ 28575 h 1847850"/>
                <a:gd name="connsiteX9" fmla="*/ 2409825 w 3581400"/>
                <a:gd name="connsiteY9" fmla="*/ 104775 h 1847850"/>
                <a:gd name="connsiteX10" fmla="*/ 2590800 w 3581400"/>
                <a:gd name="connsiteY10" fmla="*/ 180975 h 1847850"/>
                <a:gd name="connsiteX11" fmla="*/ 2838450 w 3581400"/>
                <a:gd name="connsiteY11" fmla="*/ 190500 h 1847850"/>
                <a:gd name="connsiteX12" fmla="*/ 3028950 w 3581400"/>
                <a:gd name="connsiteY12" fmla="*/ 257175 h 1847850"/>
                <a:gd name="connsiteX13" fmla="*/ 3286125 w 3581400"/>
                <a:gd name="connsiteY13" fmla="*/ 352425 h 1847850"/>
                <a:gd name="connsiteX14" fmla="*/ 3581400 w 3581400"/>
                <a:gd name="connsiteY14" fmla="*/ 476250 h 1847850"/>
                <a:gd name="connsiteX15" fmla="*/ 3495675 w 3581400"/>
                <a:gd name="connsiteY15" fmla="*/ 600075 h 1847850"/>
                <a:gd name="connsiteX16" fmla="*/ 3209925 w 3581400"/>
                <a:gd name="connsiteY16" fmla="*/ 619125 h 1847850"/>
                <a:gd name="connsiteX17" fmla="*/ 2990850 w 3581400"/>
                <a:gd name="connsiteY17" fmla="*/ 762000 h 1847850"/>
                <a:gd name="connsiteX18" fmla="*/ 2867025 w 3581400"/>
                <a:gd name="connsiteY18" fmla="*/ 971550 h 1847850"/>
                <a:gd name="connsiteX19" fmla="*/ 2647950 w 3581400"/>
                <a:gd name="connsiteY19" fmla="*/ 1114425 h 1847850"/>
                <a:gd name="connsiteX20" fmla="*/ 2457450 w 3581400"/>
                <a:gd name="connsiteY20" fmla="*/ 1314450 h 1847850"/>
                <a:gd name="connsiteX21" fmla="*/ 2343150 w 3581400"/>
                <a:gd name="connsiteY21" fmla="*/ 1438275 h 1847850"/>
                <a:gd name="connsiteX22" fmla="*/ 2181225 w 3581400"/>
                <a:gd name="connsiteY22" fmla="*/ 1685925 h 1847850"/>
                <a:gd name="connsiteX23" fmla="*/ 2143125 w 3581400"/>
                <a:gd name="connsiteY23" fmla="*/ 1847850 h 1847850"/>
                <a:gd name="connsiteX24" fmla="*/ 2047875 w 3581400"/>
                <a:gd name="connsiteY24" fmla="*/ 1847850 h 1847850"/>
                <a:gd name="connsiteX25" fmla="*/ 2047875 w 3581400"/>
                <a:gd name="connsiteY25" fmla="*/ 1847850 h 1847850"/>
                <a:gd name="connsiteX26" fmla="*/ 1990725 w 3581400"/>
                <a:gd name="connsiteY26" fmla="*/ 1704975 h 1847850"/>
                <a:gd name="connsiteX27" fmla="*/ 1952625 w 3581400"/>
                <a:gd name="connsiteY27" fmla="*/ 1628775 h 1847850"/>
                <a:gd name="connsiteX28" fmla="*/ 1876425 w 3581400"/>
                <a:gd name="connsiteY28" fmla="*/ 1590675 h 1847850"/>
                <a:gd name="connsiteX29" fmla="*/ 1743075 w 3581400"/>
                <a:gd name="connsiteY29" fmla="*/ 1533525 h 1847850"/>
                <a:gd name="connsiteX30" fmla="*/ 1638300 w 3581400"/>
                <a:gd name="connsiteY30" fmla="*/ 1333500 h 1847850"/>
                <a:gd name="connsiteX31" fmla="*/ 1533525 w 3581400"/>
                <a:gd name="connsiteY31" fmla="*/ 1057275 h 1847850"/>
                <a:gd name="connsiteX32" fmla="*/ 1419225 w 3581400"/>
                <a:gd name="connsiteY32" fmla="*/ 971550 h 1847850"/>
                <a:gd name="connsiteX33" fmla="*/ 1314450 w 3581400"/>
                <a:gd name="connsiteY33" fmla="*/ 857250 h 1847850"/>
                <a:gd name="connsiteX34" fmla="*/ 1028700 w 3581400"/>
                <a:gd name="connsiteY34" fmla="*/ 838200 h 1847850"/>
                <a:gd name="connsiteX35" fmla="*/ 742950 w 3581400"/>
                <a:gd name="connsiteY35" fmla="*/ 771525 h 1847850"/>
                <a:gd name="connsiteX36" fmla="*/ 523875 w 3581400"/>
                <a:gd name="connsiteY36" fmla="*/ 657225 h 1847850"/>
                <a:gd name="connsiteX37" fmla="*/ 285750 w 3581400"/>
                <a:gd name="connsiteY37" fmla="*/ 590550 h 1847850"/>
                <a:gd name="connsiteX38" fmla="*/ 171450 w 3581400"/>
                <a:gd name="connsiteY38" fmla="*/ 581025 h 1847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3581400" h="1847850">
                  <a:moveTo>
                    <a:pt x="0" y="523875"/>
                  </a:moveTo>
                  <a:lnTo>
                    <a:pt x="342900" y="438150"/>
                  </a:lnTo>
                  <a:lnTo>
                    <a:pt x="581025" y="400050"/>
                  </a:lnTo>
                  <a:lnTo>
                    <a:pt x="828675" y="381000"/>
                  </a:lnTo>
                  <a:lnTo>
                    <a:pt x="1228725" y="190500"/>
                  </a:lnTo>
                  <a:lnTo>
                    <a:pt x="1590675" y="47625"/>
                  </a:lnTo>
                  <a:lnTo>
                    <a:pt x="1762125" y="0"/>
                  </a:lnTo>
                  <a:lnTo>
                    <a:pt x="2076450" y="28575"/>
                  </a:lnTo>
                  <a:lnTo>
                    <a:pt x="2295525" y="28575"/>
                  </a:lnTo>
                  <a:lnTo>
                    <a:pt x="2409825" y="104775"/>
                  </a:lnTo>
                  <a:lnTo>
                    <a:pt x="2590800" y="180975"/>
                  </a:lnTo>
                  <a:lnTo>
                    <a:pt x="2838450" y="190500"/>
                  </a:lnTo>
                  <a:lnTo>
                    <a:pt x="3028950" y="257175"/>
                  </a:lnTo>
                  <a:lnTo>
                    <a:pt x="3286125" y="352425"/>
                  </a:lnTo>
                  <a:lnTo>
                    <a:pt x="3581400" y="476250"/>
                  </a:lnTo>
                  <a:lnTo>
                    <a:pt x="3495675" y="600075"/>
                  </a:lnTo>
                  <a:lnTo>
                    <a:pt x="3209925" y="619125"/>
                  </a:lnTo>
                  <a:lnTo>
                    <a:pt x="2990850" y="762000"/>
                  </a:lnTo>
                  <a:lnTo>
                    <a:pt x="2867025" y="971550"/>
                  </a:lnTo>
                  <a:lnTo>
                    <a:pt x="2647950" y="1114425"/>
                  </a:lnTo>
                  <a:lnTo>
                    <a:pt x="2457450" y="1314450"/>
                  </a:lnTo>
                  <a:lnTo>
                    <a:pt x="2343150" y="1438275"/>
                  </a:lnTo>
                  <a:lnTo>
                    <a:pt x="2181225" y="1685925"/>
                  </a:lnTo>
                  <a:lnTo>
                    <a:pt x="2143125" y="1847850"/>
                  </a:lnTo>
                  <a:lnTo>
                    <a:pt x="2047875" y="1847850"/>
                  </a:lnTo>
                  <a:lnTo>
                    <a:pt x="2047875" y="1847850"/>
                  </a:lnTo>
                  <a:lnTo>
                    <a:pt x="1990725" y="1704975"/>
                  </a:lnTo>
                  <a:lnTo>
                    <a:pt x="1952625" y="1628775"/>
                  </a:lnTo>
                  <a:lnTo>
                    <a:pt x="1876425" y="1590675"/>
                  </a:lnTo>
                  <a:lnTo>
                    <a:pt x="1743075" y="1533525"/>
                  </a:lnTo>
                  <a:lnTo>
                    <a:pt x="1638300" y="1333500"/>
                  </a:lnTo>
                  <a:lnTo>
                    <a:pt x="1533525" y="1057275"/>
                  </a:lnTo>
                  <a:lnTo>
                    <a:pt x="1419225" y="971550"/>
                  </a:lnTo>
                  <a:lnTo>
                    <a:pt x="1314450" y="857250"/>
                  </a:lnTo>
                  <a:lnTo>
                    <a:pt x="1028700" y="838200"/>
                  </a:lnTo>
                  <a:lnTo>
                    <a:pt x="742950" y="771525"/>
                  </a:lnTo>
                  <a:lnTo>
                    <a:pt x="523875" y="657225"/>
                  </a:lnTo>
                  <a:lnTo>
                    <a:pt x="285750" y="590550"/>
                  </a:lnTo>
                  <a:lnTo>
                    <a:pt x="171450" y="581025"/>
                  </a:lnTo>
                </a:path>
              </a:pathLst>
            </a:custGeom>
            <a:solidFill>
              <a:schemeClr val="bg1">
                <a:alpha val="60000"/>
              </a:schemeClr>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10" name="Freeform 9"/>
            <p:cNvSpPr/>
            <p:nvPr/>
          </p:nvSpPr>
          <p:spPr bwMode="auto">
            <a:xfrm>
              <a:off x="310008" y="1088771"/>
              <a:ext cx="4480560" cy="1531620"/>
            </a:xfrm>
            <a:custGeom>
              <a:avLst/>
              <a:gdLst>
                <a:gd name="connsiteX0" fmla="*/ 0 w 4480560"/>
                <a:gd name="connsiteY0" fmla="*/ 1082040 h 1531620"/>
                <a:gd name="connsiteX1" fmla="*/ 213360 w 4480560"/>
                <a:gd name="connsiteY1" fmla="*/ 685800 h 1531620"/>
                <a:gd name="connsiteX2" fmla="*/ 381000 w 4480560"/>
                <a:gd name="connsiteY2" fmla="*/ 541020 h 1531620"/>
                <a:gd name="connsiteX3" fmla="*/ 739140 w 4480560"/>
                <a:gd name="connsiteY3" fmla="*/ 320040 h 1531620"/>
                <a:gd name="connsiteX4" fmla="*/ 1143000 w 4480560"/>
                <a:gd name="connsiteY4" fmla="*/ 137160 h 1531620"/>
                <a:gd name="connsiteX5" fmla="*/ 1348740 w 4480560"/>
                <a:gd name="connsiteY5" fmla="*/ 121920 h 1531620"/>
                <a:gd name="connsiteX6" fmla="*/ 1501140 w 4480560"/>
                <a:gd name="connsiteY6" fmla="*/ 106680 h 1531620"/>
                <a:gd name="connsiteX7" fmla="*/ 1813560 w 4480560"/>
                <a:gd name="connsiteY7" fmla="*/ 15240 h 1531620"/>
                <a:gd name="connsiteX8" fmla="*/ 2095500 w 4480560"/>
                <a:gd name="connsiteY8" fmla="*/ 15240 h 1531620"/>
                <a:gd name="connsiteX9" fmla="*/ 2194560 w 4480560"/>
                <a:gd name="connsiteY9" fmla="*/ 15240 h 1531620"/>
                <a:gd name="connsiteX10" fmla="*/ 2644140 w 4480560"/>
                <a:gd name="connsiteY10" fmla="*/ 53340 h 1531620"/>
                <a:gd name="connsiteX11" fmla="*/ 3048000 w 4480560"/>
                <a:gd name="connsiteY11" fmla="*/ 0 h 1531620"/>
                <a:gd name="connsiteX12" fmla="*/ 3116580 w 4480560"/>
                <a:gd name="connsiteY12" fmla="*/ 7620 h 1531620"/>
                <a:gd name="connsiteX13" fmla="*/ 3230880 w 4480560"/>
                <a:gd name="connsiteY13" fmla="*/ 68580 h 1531620"/>
                <a:gd name="connsiteX14" fmla="*/ 3421380 w 4480560"/>
                <a:gd name="connsiteY14" fmla="*/ 121920 h 1531620"/>
                <a:gd name="connsiteX15" fmla="*/ 3642360 w 4480560"/>
                <a:gd name="connsiteY15" fmla="*/ 182880 h 1531620"/>
                <a:gd name="connsiteX16" fmla="*/ 3886200 w 4480560"/>
                <a:gd name="connsiteY16" fmla="*/ 327660 h 1531620"/>
                <a:gd name="connsiteX17" fmla="*/ 4099560 w 4480560"/>
                <a:gd name="connsiteY17" fmla="*/ 434340 h 1531620"/>
                <a:gd name="connsiteX18" fmla="*/ 4213860 w 4480560"/>
                <a:gd name="connsiteY18" fmla="*/ 624840 h 1531620"/>
                <a:gd name="connsiteX19" fmla="*/ 4282440 w 4480560"/>
                <a:gd name="connsiteY19" fmla="*/ 769620 h 1531620"/>
                <a:gd name="connsiteX20" fmla="*/ 4358640 w 4480560"/>
                <a:gd name="connsiteY20" fmla="*/ 868680 h 1531620"/>
                <a:gd name="connsiteX21" fmla="*/ 4434840 w 4480560"/>
                <a:gd name="connsiteY21" fmla="*/ 998220 h 1531620"/>
                <a:gd name="connsiteX22" fmla="*/ 4480560 w 4480560"/>
                <a:gd name="connsiteY22" fmla="*/ 1120140 h 1531620"/>
                <a:gd name="connsiteX23" fmla="*/ 4457700 w 4480560"/>
                <a:gd name="connsiteY23" fmla="*/ 1226820 h 1531620"/>
                <a:gd name="connsiteX24" fmla="*/ 4335780 w 4480560"/>
                <a:gd name="connsiteY24" fmla="*/ 1303020 h 1531620"/>
                <a:gd name="connsiteX25" fmla="*/ 4297680 w 4480560"/>
                <a:gd name="connsiteY25" fmla="*/ 1402080 h 1531620"/>
                <a:gd name="connsiteX26" fmla="*/ 4099560 w 4480560"/>
                <a:gd name="connsiteY26" fmla="*/ 1478280 h 1531620"/>
                <a:gd name="connsiteX27" fmla="*/ 3802380 w 4480560"/>
                <a:gd name="connsiteY27" fmla="*/ 1371600 h 1531620"/>
                <a:gd name="connsiteX28" fmla="*/ 3291840 w 4480560"/>
                <a:gd name="connsiteY28" fmla="*/ 1188720 h 1531620"/>
                <a:gd name="connsiteX29" fmla="*/ 3116580 w 4480560"/>
                <a:gd name="connsiteY29" fmla="*/ 1150620 h 1531620"/>
                <a:gd name="connsiteX30" fmla="*/ 2926080 w 4480560"/>
                <a:gd name="connsiteY30" fmla="*/ 1104900 h 1531620"/>
                <a:gd name="connsiteX31" fmla="*/ 2857500 w 4480560"/>
                <a:gd name="connsiteY31" fmla="*/ 1066800 h 1531620"/>
                <a:gd name="connsiteX32" fmla="*/ 2743200 w 4480560"/>
                <a:gd name="connsiteY32" fmla="*/ 1028700 h 1531620"/>
                <a:gd name="connsiteX33" fmla="*/ 2484120 w 4480560"/>
                <a:gd name="connsiteY33" fmla="*/ 998220 h 1531620"/>
                <a:gd name="connsiteX34" fmla="*/ 2217420 w 4480560"/>
                <a:gd name="connsiteY34" fmla="*/ 982980 h 1531620"/>
                <a:gd name="connsiteX35" fmla="*/ 2034540 w 4480560"/>
                <a:gd name="connsiteY35" fmla="*/ 1059180 h 1531620"/>
                <a:gd name="connsiteX36" fmla="*/ 1714500 w 4480560"/>
                <a:gd name="connsiteY36" fmla="*/ 1181100 h 1531620"/>
                <a:gd name="connsiteX37" fmla="*/ 1394460 w 4480560"/>
                <a:gd name="connsiteY37" fmla="*/ 1325880 h 1531620"/>
                <a:gd name="connsiteX38" fmla="*/ 1196340 w 4480560"/>
                <a:gd name="connsiteY38" fmla="*/ 1379220 h 1531620"/>
                <a:gd name="connsiteX39" fmla="*/ 899160 w 4480560"/>
                <a:gd name="connsiteY39" fmla="*/ 1447800 h 1531620"/>
                <a:gd name="connsiteX40" fmla="*/ 472440 w 4480560"/>
                <a:gd name="connsiteY40" fmla="*/ 1531620 h 1531620"/>
                <a:gd name="connsiteX41" fmla="*/ 403860 w 4480560"/>
                <a:gd name="connsiteY41" fmla="*/ 1455420 h 1531620"/>
                <a:gd name="connsiteX42" fmla="*/ 350520 w 4480560"/>
                <a:gd name="connsiteY42" fmla="*/ 1303020 h 1531620"/>
                <a:gd name="connsiteX43" fmla="*/ 228600 w 4480560"/>
                <a:gd name="connsiteY43" fmla="*/ 1257300 h 1531620"/>
                <a:gd name="connsiteX44" fmla="*/ 205740 w 4480560"/>
                <a:gd name="connsiteY44" fmla="*/ 1249680 h 1531620"/>
                <a:gd name="connsiteX45" fmla="*/ 83820 w 4480560"/>
                <a:gd name="connsiteY45" fmla="*/ 1341120 h 1531620"/>
                <a:gd name="connsiteX46" fmla="*/ 38100 w 4480560"/>
                <a:gd name="connsiteY46" fmla="*/ 1356360 h 15316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4480560" h="1531620">
                  <a:moveTo>
                    <a:pt x="0" y="1082040"/>
                  </a:moveTo>
                  <a:lnTo>
                    <a:pt x="213360" y="685800"/>
                  </a:lnTo>
                  <a:lnTo>
                    <a:pt x="381000" y="541020"/>
                  </a:lnTo>
                  <a:lnTo>
                    <a:pt x="739140" y="320040"/>
                  </a:lnTo>
                  <a:lnTo>
                    <a:pt x="1143000" y="137160"/>
                  </a:lnTo>
                  <a:lnTo>
                    <a:pt x="1348740" y="121920"/>
                  </a:lnTo>
                  <a:lnTo>
                    <a:pt x="1501140" y="106680"/>
                  </a:lnTo>
                  <a:lnTo>
                    <a:pt x="1813560" y="15240"/>
                  </a:lnTo>
                  <a:lnTo>
                    <a:pt x="2095500" y="15240"/>
                  </a:lnTo>
                  <a:lnTo>
                    <a:pt x="2194560" y="15240"/>
                  </a:lnTo>
                  <a:lnTo>
                    <a:pt x="2644140" y="53340"/>
                  </a:lnTo>
                  <a:lnTo>
                    <a:pt x="3048000" y="0"/>
                  </a:lnTo>
                  <a:lnTo>
                    <a:pt x="3116580" y="7620"/>
                  </a:lnTo>
                  <a:lnTo>
                    <a:pt x="3230880" y="68580"/>
                  </a:lnTo>
                  <a:lnTo>
                    <a:pt x="3421380" y="121920"/>
                  </a:lnTo>
                  <a:lnTo>
                    <a:pt x="3642360" y="182880"/>
                  </a:lnTo>
                  <a:lnTo>
                    <a:pt x="3886200" y="327660"/>
                  </a:lnTo>
                  <a:lnTo>
                    <a:pt x="4099560" y="434340"/>
                  </a:lnTo>
                  <a:lnTo>
                    <a:pt x="4213860" y="624840"/>
                  </a:lnTo>
                  <a:lnTo>
                    <a:pt x="4282440" y="769620"/>
                  </a:lnTo>
                  <a:lnTo>
                    <a:pt x="4358640" y="868680"/>
                  </a:lnTo>
                  <a:lnTo>
                    <a:pt x="4434840" y="998220"/>
                  </a:lnTo>
                  <a:lnTo>
                    <a:pt x="4480560" y="1120140"/>
                  </a:lnTo>
                  <a:lnTo>
                    <a:pt x="4457700" y="1226820"/>
                  </a:lnTo>
                  <a:lnTo>
                    <a:pt x="4335780" y="1303020"/>
                  </a:lnTo>
                  <a:lnTo>
                    <a:pt x="4297680" y="1402080"/>
                  </a:lnTo>
                  <a:lnTo>
                    <a:pt x="4099560" y="1478280"/>
                  </a:lnTo>
                  <a:lnTo>
                    <a:pt x="3802380" y="1371600"/>
                  </a:lnTo>
                  <a:lnTo>
                    <a:pt x="3291840" y="1188720"/>
                  </a:lnTo>
                  <a:lnTo>
                    <a:pt x="3116580" y="1150620"/>
                  </a:lnTo>
                  <a:lnTo>
                    <a:pt x="2926080" y="1104900"/>
                  </a:lnTo>
                  <a:lnTo>
                    <a:pt x="2857500" y="1066800"/>
                  </a:lnTo>
                  <a:lnTo>
                    <a:pt x="2743200" y="1028700"/>
                  </a:lnTo>
                  <a:lnTo>
                    <a:pt x="2484120" y="998220"/>
                  </a:lnTo>
                  <a:lnTo>
                    <a:pt x="2217420" y="982980"/>
                  </a:lnTo>
                  <a:lnTo>
                    <a:pt x="2034540" y="1059180"/>
                  </a:lnTo>
                  <a:lnTo>
                    <a:pt x="1714500" y="1181100"/>
                  </a:lnTo>
                  <a:lnTo>
                    <a:pt x="1394460" y="1325880"/>
                  </a:lnTo>
                  <a:lnTo>
                    <a:pt x="1196340" y="1379220"/>
                  </a:lnTo>
                  <a:lnTo>
                    <a:pt x="899160" y="1447800"/>
                  </a:lnTo>
                  <a:lnTo>
                    <a:pt x="472440" y="1531620"/>
                  </a:lnTo>
                  <a:lnTo>
                    <a:pt x="403860" y="1455420"/>
                  </a:lnTo>
                  <a:lnTo>
                    <a:pt x="350520" y="1303020"/>
                  </a:lnTo>
                  <a:lnTo>
                    <a:pt x="228600" y="1257300"/>
                  </a:lnTo>
                  <a:lnTo>
                    <a:pt x="205740" y="1249680"/>
                  </a:lnTo>
                  <a:lnTo>
                    <a:pt x="83820" y="1341120"/>
                  </a:lnTo>
                  <a:lnTo>
                    <a:pt x="38100" y="1356360"/>
                  </a:lnTo>
                </a:path>
              </a:pathLst>
            </a:custGeom>
            <a:solidFill>
              <a:srgbClr val="FFFFFF">
                <a:alpha val="69804"/>
              </a:srgb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4" name="Freeform 3"/>
            <p:cNvSpPr/>
            <p:nvPr/>
          </p:nvSpPr>
          <p:spPr bwMode="auto">
            <a:xfrm>
              <a:off x="713868" y="1736471"/>
              <a:ext cx="3901440" cy="868680"/>
            </a:xfrm>
            <a:custGeom>
              <a:avLst/>
              <a:gdLst>
                <a:gd name="connsiteX0" fmla="*/ 99060 w 3901440"/>
                <a:gd name="connsiteY0" fmla="*/ 868680 h 868680"/>
                <a:gd name="connsiteX1" fmla="*/ 198120 w 3901440"/>
                <a:gd name="connsiteY1" fmla="*/ 853440 h 868680"/>
                <a:gd name="connsiteX2" fmla="*/ 510540 w 3901440"/>
                <a:gd name="connsiteY2" fmla="*/ 762000 h 868680"/>
                <a:gd name="connsiteX3" fmla="*/ 876300 w 3901440"/>
                <a:gd name="connsiteY3" fmla="*/ 693420 h 868680"/>
                <a:gd name="connsiteX4" fmla="*/ 1082040 w 3901440"/>
                <a:gd name="connsiteY4" fmla="*/ 617220 h 868680"/>
                <a:gd name="connsiteX5" fmla="*/ 1318260 w 3901440"/>
                <a:gd name="connsiteY5" fmla="*/ 525780 h 868680"/>
                <a:gd name="connsiteX6" fmla="*/ 1386840 w 3901440"/>
                <a:gd name="connsiteY6" fmla="*/ 510540 h 868680"/>
                <a:gd name="connsiteX7" fmla="*/ 1569720 w 3901440"/>
                <a:gd name="connsiteY7" fmla="*/ 434340 h 868680"/>
                <a:gd name="connsiteX8" fmla="*/ 1684020 w 3901440"/>
                <a:gd name="connsiteY8" fmla="*/ 396240 h 868680"/>
                <a:gd name="connsiteX9" fmla="*/ 1722120 w 3901440"/>
                <a:gd name="connsiteY9" fmla="*/ 381000 h 868680"/>
                <a:gd name="connsiteX10" fmla="*/ 1851660 w 3901440"/>
                <a:gd name="connsiteY10" fmla="*/ 342900 h 868680"/>
                <a:gd name="connsiteX11" fmla="*/ 1981200 w 3901440"/>
                <a:gd name="connsiteY11" fmla="*/ 342900 h 868680"/>
                <a:gd name="connsiteX12" fmla="*/ 2072640 w 3901440"/>
                <a:gd name="connsiteY12" fmla="*/ 342900 h 868680"/>
                <a:gd name="connsiteX13" fmla="*/ 2209800 w 3901440"/>
                <a:gd name="connsiteY13" fmla="*/ 342900 h 868680"/>
                <a:gd name="connsiteX14" fmla="*/ 2392680 w 3901440"/>
                <a:gd name="connsiteY14" fmla="*/ 373380 h 868680"/>
                <a:gd name="connsiteX15" fmla="*/ 2468880 w 3901440"/>
                <a:gd name="connsiteY15" fmla="*/ 411480 h 868680"/>
                <a:gd name="connsiteX16" fmla="*/ 2598420 w 3901440"/>
                <a:gd name="connsiteY16" fmla="*/ 480060 h 868680"/>
                <a:gd name="connsiteX17" fmla="*/ 2750820 w 3901440"/>
                <a:gd name="connsiteY17" fmla="*/ 510540 h 868680"/>
                <a:gd name="connsiteX18" fmla="*/ 2872740 w 3901440"/>
                <a:gd name="connsiteY18" fmla="*/ 525780 h 868680"/>
                <a:gd name="connsiteX19" fmla="*/ 2948940 w 3901440"/>
                <a:gd name="connsiteY19" fmla="*/ 541020 h 868680"/>
                <a:gd name="connsiteX20" fmla="*/ 3078480 w 3901440"/>
                <a:gd name="connsiteY20" fmla="*/ 601980 h 868680"/>
                <a:gd name="connsiteX21" fmla="*/ 3215640 w 3901440"/>
                <a:gd name="connsiteY21" fmla="*/ 647700 h 868680"/>
                <a:gd name="connsiteX22" fmla="*/ 3307080 w 3901440"/>
                <a:gd name="connsiteY22" fmla="*/ 670560 h 868680"/>
                <a:gd name="connsiteX23" fmla="*/ 3474720 w 3901440"/>
                <a:gd name="connsiteY23" fmla="*/ 746760 h 868680"/>
                <a:gd name="connsiteX24" fmla="*/ 3680460 w 3901440"/>
                <a:gd name="connsiteY24" fmla="*/ 830580 h 868680"/>
                <a:gd name="connsiteX25" fmla="*/ 3901440 w 3901440"/>
                <a:gd name="connsiteY25" fmla="*/ 746760 h 868680"/>
                <a:gd name="connsiteX26" fmla="*/ 3893820 w 3901440"/>
                <a:gd name="connsiteY26" fmla="*/ 655320 h 868680"/>
                <a:gd name="connsiteX27" fmla="*/ 3680460 w 3901440"/>
                <a:gd name="connsiteY27" fmla="*/ 586740 h 868680"/>
                <a:gd name="connsiteX28" fmla="*/ 3421380 w 3901440"/>
                <a:gd name="connsiteY28" fmla="*/ 487680 h 868680"/>
                <a:gd name="connsiteX29" fmla="*/ 3101340 w 3901440"/>
                <a:gd name="connsiteY29" fmla="*/ 342900 h 868680"/>
                <a:gd name="connsiteX30" fmla="*/ 2857500 w 3901440"/>
                <a:gd name="connsiteY30" fmla="*/ 205740 h 868680"/>
                <a:gd name="connsiteX31" fmla="*/ 2613660 w 3901440"/>
                <a:gd name="connsiteY31" fmla="*/ 190500 h 868680"/>
                <a:gd name="connsiteX32" fmla="*/ 2301240 w 3901440"/>
                <a:gd name="connsiteY32" fmla="*/ 144780 h 868680"/>
                <a:gd name="connsiteX33" fmla="*/ 2125980 w 3901440"/>
                <a:gd name="connsiteY33" fmla="*/ 60960 h 868680"/>
                <a:gd name="connsiteX34" fmla="*/ 1943100 w 3901440"/>
                <a:gd name="connsiteY34" fmla="*/ 15240 h 868680"/>
                <a:gd name="connsiteX35" fmla="*/ 1615440 w 3901440"/>
                <a:gd name="connsiteY35" fmla="*/ 0 h 868680"/>
                <a:gd name="connsiteX36" fmla="*/ 1219200 w 3901440"/>
                <a:gd name="connsiteY36" fmla="*/ 175260 h 868680"/>
                <a:gd name="connsiteX37" fmla="*/ 1036320 w 3901440"/>
                <a:gd name="connsiteY37" fmla="*/ 289560 h 868680"/>
                <a:gd name="connsiteX38" fmla="*/ 769620 w 3901440"/>
                <a:gd name="connsiteY38" fmla="*/ 403860 h 868680"/>
                <a:gd name="connsiteX39" fmla="*/ 586740 w 3901440"/>
                <a:gd name="connsiteY39" fmla="*/ 381000 h 868680"/>
                <a:gd name="connsiteX40" fmla="*/ 335280 w 3901440"/>
                <a:gd name="connsiteY40" fmla="*/ 541020 h 868680"/>
                <a:gd name="connsiteX41" fmla="*/ 0 w 3901440"/>
                <a:gd name="connsiteY41" fmla="*/ 807720 h 8686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3901440" h="868680">
                  <a:moveTo>
                    <a:pt x="99060" y="868680"/>
                  </a:moveTo>
                  <a:lnTo>
                    <a:pt x="198120" y="853440"/>
                  </a:lnTo>
                  <a:lnTo>
                    <a:pt x="510540" y="762000"/>
                  </a:lnTo>
                  <a:lnTo>
                    <a:pt x="876300" y="693420"/>
                  </a:lnTo>
                  <a:lnTo>
                    <a:pt x="1082040" y="617220"/>
                  </a:lnTo>
                  <a:lnTo>
                    <a:pt x="1318260" y="525780"/>
                  </a:lnTo>
                  <a:lnTo>
                    <a:pt x="1386840" y="510540"/>
                  </a:lnTo>
                  <a:lnTo>
                    <a:pt x="1569720" y="434340"/>
                  </a:lnTo>
                  <a:cubicBezTo>
                    <a:pt x="1722818" y="366296"/>
                    <a:pt x="1570145" y="427297"/>
                    <a:pt x="1684020" y="396240"/>
                  </a:cubicBezTo>
                  <a:cubicBezTo>
                    <a:pt x="1697216" y="392641"/>
                    <a:pt x="1722120" y="381000"/>
                    <a:pt x="1722120" y="381000"/>
                  </a:cubicBezTo>
                  <a:lnTo>
                    <a:pt x="1851660" y="342900"/>
                  </a:lnTo>
                  <a:lnTo>
                    <a:pt x="1981200" y="342900"/>
                  </a:lnTo>
                  <a:lnTo>
                    <a:pt x="2072640" y="342900"/>
                  </a:lnTo>
                  <a:lnTo>
                    <a:pt x="2209800" y="342900"/>
                  </a:lnTo>
                  <a:lnTo>
                    <a:pt x="2392680" y="373380"/>
                  </a:lnTo>
                  <a:lnTo>
                    <a:pt x="2468880" y="411480"/>
                  </a:lnTo>
                  <a:lnTo>
                    <a:pt x="2598420" y="480060"/>
                  </a:lnTo>
                  <a:lnTo>
                    <a:pt x="2750820" y="510540"/>
                  </a:lnTo>
                  <a:lnTo>
                    <a:pt x="2872740" y="525780"/>
                  </a:lnTo>
                  <a:lnTo>
                    <a:pt x="2948940" y="541020"/>
                  </a:lnTo>
                  <a:lnTo>
                    <a:pt x="3078480" y="601980"/>
                  </a:lnTo>
                  <a:lnTo>
                    <a:pt x="3215640" y="647700"/>
                  </a:lnTo>
                  <a:lnTo>
                    <a:pt x="3307080" y="670560"/>
                  </a:lnTo>
                  <a:lnTo>
                    <a:pt x="3474720" y="746760"/>
                  </a:lnTo>
                  <a:lnTo>
                    <a:pt x="3680460" y="830580"/>
                  </a:lnTo>
                  <a:lnTo>
                    <a:pt x="3901440" y="746760"/>
                  </a:lnTo>
                  <a:lnTo>
                    <a:pt x="3893820" y="655320"/>
                  </a:lnTo>
                  <a:lnTo>
                    <a:pt x="3680460" y="586740"/>
                  </a:lnTo>
                  <a:lnTo>
                    <a:pt x="3421380" y="487680"/>
                  </a:lnTo>
                  <a:lnTo>
                    <a:pt x="3101340" y="342900"/>
                  </a:lnTo>
                  <a:lnTo>
                    <a:pt x="2857500" y="205740"/>
                  </a:lnTo>
                  <a:lnTo>
                    <a:pt x="2613660" y="190500"/>
                  </a:lnTo>
                  <a:lnTo>
                    <a:pt x="2301240" y="144780"/>
                  </a:lnTo>
                  <a:lnTo>
                    <a:pt x="2125980" y="60960"/>
                  </a:lnTo>
                  <a:lnTo>
                    <a:pt x="1943100" y="15240"/>
                  </a:lnTo>
                  <a:lnTo>
                    <a:pt x="1615440" y="0"/>
                  </a:lnTo>
                  <a:lnTo>
                    <a:pt x="1219200" y="175260"/>
                  </a:lnTo>
                  <a:lnTo>
                    <a:pt x="1036320" y="289560"/>
                  </a:lnTo>
                  <a:lnTo>
                    <a:pt x="769620" y="403860"/>
                  </a:lnTo>
                  <a:lnTo>
                    <a:pt x="586740" y="381000"/>
                  </a:lnTo>
                  <a:lnTo>
                    <a:pt x="335280" y="541020"/>
                  </a:lnTo>
                  <a:lnTo>
                    <a:pt x="0" y="807720"/>
                  </a:lnTo>
                </a:path>
              </a:pathLst>
            </a:custGeom>
            <a:solidFill>
              <a:srgbClr val="FFFF00">
                <a:alpha val="60000"/>
              </a:srgbClr>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5" name="Freeform 4"/>
            <p:cNvSpPr/>
            <p:nvPr/>
          </p:nvSpPr>
          <p:spPr bwMode="auto">
            <a:xfrm>
              <a:off x="652908" y="1561211"/>
              <a:ext cx="4008120" cy="960120"/>
            </a:xfrm>
            <a:custGeom>
              <a:avLst/>
              <a:gdLst>
                <a:gd name="connsiteX0" fmla="*/ 76200 w 4008120"/>
                <a:gd name="connsiteY0" fmla="*/ 960120 h 960120"/>
                <a:gd name="connsiteX1" fmla="*/ 0 w 4008120"/>
                <a:gd name="connsiteY1" fmla="*/ 830580 h 960120"/>
                <a:gd name="connsiteX2" fmla="*/ 228600 w 4008120"/>
                <a:gd name="connsiteY2" fmla="*/ 685800 h 960120"/>
                <a:gd name="connsiteX3" fmla="*/ 518160 w 4008120"/>
                <a:gd name="connsiteY3" fmla="*/ 487680 h 960120"/>
                <a:gd name="connsiteX4" fmla="*/ 640080 w 4008120"/>
                <a:gd name="connsiteY4" fmla="*/ 297180 h 960120"/>
                <a:gd name="connsiteX5" fmla="*/ 952500 w 4008120"/>
                <a:gd name="connsiteY5" fmla="*/ 320040 h 960120"/>
                <a:gd name="connsiteX6" fmla="*/ 1143000 w 4008120"/>
                <a:gd name="connsiteY6" fmla="*/ 251460 h 960120"/>
                <a:gd name="connsiteX7" fmla="*/ 1386840 w 4008120"/>
                <a:gd name="connsiteY7" fmla="*/ 106680 h 960120"/>
                <a:gd name="connsiteX8" fmla="*/ 1447800 w 4008120"/>
                <a:gd name="connsiteY8" fmla="*/ 83820 h 960120"/>
                <a:gd name="connsiteX9" fmla="*/ 1729740 w 4008120"/>
                <a:gd name="connsiteY9" fmla="*/ 38100 h 960120"/>
                <a:gd name="connsiteX10" fmla="*/ 1920240 w 4008120"/>
                <a:gd name="connsiteY10" fmla="*/ 0 h 960120"/>
                <a:gd name="connsiteX11" fmla="*/ 2125980 w 4008120"/>
                <a:gd name="connsiteY11" fmla="*/ 0 h 960120"/>
                <a:gd name="connsiteX12" fmla="*/ 2240280 w 4008120"/>
                <a:gd name="connsiteY12" fmla="*/ 45720 h 960120"/>
                <a:gd name="connsiteX13" fmla="*/ 2331720 w 4008120"/>
                <a:gd name="connsiteY13" fmla="*/ 137160 h 960120"/>
                <a:gd name="connsiteX14" fmla="*/ 2537460 w 4008120"/>
                <a:gd name="connsiteY14" fmla="*/ 167640 h 960120"/>
                <a:gd name="connsiteX15" fmla="*/ 2819400 w 4008120"/>
                <a:gd name="connsiteY15" fmla="*/ 167640 h 960120"/>
                <a:gd name="connsiteX16" fmla="*/ 3017520 w 4008120"/>
                <a:gd name="connsiteY16" fmla="*/ 236220 h 960120"/>
                <a:gd name="connsiteX17" fmla="*/ 3261360 w 4008120"/>
                <a:gd name="connsiteY17" fmla="*/ 365760 h 960120"/>
                <a:gd name="connsiteX18" fmla="*/ 3558540 w 4008120"/>
                <a:gd name="connsiteY18" fmla="*/ 472440 h 960120"/>
                <a:gd name="connsiteX19" fmla="*/ 3627120 w 4008120"/>
                <a:gd name="connsiteY19" fmla="*/ 563880 h 960120"/>
                <a:gd name="connsiteX20" fmla="*/ 3848100 w 4008120"/>
                <a:gd name="connsiteY20" fmla="*/ 670560 h 960120"/>
                <a:gd name="connsiteX21" fmla="*/ 4008120 w 4008120"/>
                <a:gd name="connsiteY21" fmla="*/ 784860 h 960120"/>
                <a:gd name="connsiteX22" fmla="*/ 3970020 w 4008120"/>
                <a:gd name="connsiteY22" fmla="*/ 838200 h 960120"/>
                <a:gd name="connsiteX23" fmla="*/ 3695700 w 4008120"/>
                <a:gd name="connsiteY23" fmla="*/ 754380 h 960120"/>
                <a:gd name="connsiteX24" fmla="*/ 3429000 w 4008120"/>
                <a:gd name="connsiteY24" fmla="*/ 640080 h 960120"/>
                <a:gd name="connsiteX25" fmla="*/ 3253740 w 4008120"/>
                <a:gd name="connsiteY25" fmla="*/ 563880 h 960120"/>
                <a:gd name="connsiteX26" fmla="*/ 3048000 w 4008120"/>
                <a:gd name="connsiteY26" fmla="*/ 457200 h 960120"/>
                <a:gd name="connsiteX27" fmla="*/ 2903220 w 4008120"/>
                <a:gd name="connsiteY27" fmla="*/ 396240 h 960120"/>
                <a:gd name="connsiteX28" fmla="*/ 2720340 w 4008120"/>
                <a:gd name="connsiteY28" fmla="*/ 365760 h 960120"/>
                <a:gd name="connsiteX29" fmla="*/ 2499360 w 4008120"/>
                <a:gd name="connsiteY29" fmla="*/ 342900 h 960120"/>
                <a:gd name="connsiteX30" fmla="*/ 2301240 w 4008120"/>
                <a:gd name="connsiteY30" fmla="*/ 312420 h 960120"/>
                <a:gd name="connsiteX31" fmla="*/ 2095500 w 4008120"/>
                <a:gd name="connsiteY31" fmla="*/ 198120 h 960120"/>
                <a:gd name="connsiteX32" fmla="*/ 1851660 w 4008120"/>
                <a:gd name="connsiteY32" fmla="*/ 198120 h 960120"/>
                <a:gd name="connsiteX33" fmla="*/ 1600200 w 4008120"/>
                <a:gd name="connsiteY33" fmla="*/ 182880 h 960120"/>
                <a:gd name="connsiteX34" fmla="*/ 1539240 w 4008120"/>
                <a:gd name="connsiteY34" fmla="*/ 236220 h 960120"/>
                <a:gd name="connsiteX35" fmla="*/ 1295400 w 4008120"/>
                <a:gd name="connsiteY35" fmla="*/ 358140 h 960120"/>
                <a:gd name="connsiteX36" fmla="*/ 937260 w 4008120"/>
                <a:gd name="connsiteY36" fmla="*/ 525780 h 960120"/>
                <a:gd name="connsiteX37" fmla="*/ 731520 w 4008120"/>
                <a:gd name="connsiteY37" fmla="*/ 601980 h 960120"/>
                <a:gd name="connsiteX38" fmla="*/ 640080 w 4008120"/>
                <a:gd name="connsiteY38" fmla="*/ 586740 h 960120"/>
                <a:gd name="connsiteX39" fmla="*/ 434340 w 4008120"/>
                <a:gd name="connsiteY39" fmla="*/ 693420 h 960120"/>
                <a:gd name="connsiteX40" fmla="*/ 152400 w 4008120"/>
                <a:gd name="connsiteY40" fmla="*/ 899160 h 9601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4008120" h="960120">
                  <a:moveTo>
                    <a:pt x="76200" y="960120"/>
                  </a:moveTo>
                  <a:lnTo>
                    <a:pt x="0" y="830580"/>
                  </a:lnTo>
                  <a:lnTo>
                    <a:pt x="228600" y="685800"/>
                  </a:lnTo>
                  <a:lnTo>
                    <a:pt x="518160" y="487680"/>
                  </a:lnTo>
                  <a:lnTo>
                    <a:pt x="640080" y="297180"/>
                  </a:lnTo>
                  <a:lnTo>
                    <a:pt x="952500" y="320040"/>
                  </a:lnTo>
                  <a:lnTo>
                    <a:pt x="1143000" y="251460"/>
                  </a:lnTo>
                  <a:lnTo>
                    <a:pt x="1386840" y="106680"/>
                  </a:lnTo>
                  <a:lnTo>
                    <a:pt x="1447800" y="83820"/>
                  </a:lnTo>
                  <a:lnTo>
                    <a:pt x="1729740" y="38100"/>
                  </a:lnTo>
                  <a:lnTo>
                    <a:pt x="1920240" y="0"/>
                  </a:lnTo>
                  <a:lnTo>
                    <a:pt x="2125980" y="0"/>
                  </a:lnTo>
                  <a:lnTo>
                    <a:pt x="2240280" y="45720"/>
                  </a:lnTo>
                  <a:lnTo>
                    <a:pt x="2331720" y="137160"/>
                  </a:lnTo>
                  <a:lnTo>
                    <a:pt x="2537460" y="167640"/>
                  </a:lnTo>
                  <a:lnTo>
                    <a:pt x="2819400" y="167640"/>
                  </a:lnTo>
                  <a:lnTo>
                    <a:pt x="3017520" y="236220"/>
                  </a:lnTo>
                  <a:lnTo>
                    <a:pt x="3261360" y="365760"/>
                  </a:lnTo>
                  <a:lnTo>
                    <a:pt x="3558540" y="472440"/>
                  </a:lnTo>
                  <a:lnTo>
                    <a:pt x="3627120" y="563880"/>
                  </a:lnTo>
                  <a:lnTo>
                    <a:pt x="3848100" y="670560"/>
                  </a:lnTo>
                  <a:lnTo>
                    <a:pt x="4008120" y="784860"/>
                  </a:lnTo>
                  <a:lnTo>
                    <a:pt x="3970020" y="838200"/>
                  </a:lnTo>
                  <a:lnTo>
                    <a:pt x="3695700" y="754380"/>
                  </a:lnTo>
                  <a:lnTo>
                    <a:pt x="3429000" y="640080"/>
                  </a:lnTo>
                  <a:lnTo>
                    <a:pt x="3253740" y="563880"/>
                  </a:lnTo>
                  <a:lnTo>
                    <a:pt x="3048000" y="457200"/>
                  </a:lnTo>
                  <a:lnTo>
                    <a:pt x="2903220" y="396240"/>
                  </a:lnTo>
                  <a:lnTo>
                    <a:pt x="2720340" y="365760"/>
                  </a:lnTo>
                  <a:lnTo>
                    <a:pt x="2499360" y="342900"/>
                  </a:lnTo>
                  <a:lnTo>
                    <a:pt x="2301240" y="312420"/>
                  </a:lnTo>
                  <a:lnTo>
                    <a:pt x="2095500" y="198120"/>
                  </a:lnTo>
                  <a:lnTo>
                    <a:pt x="1851660" y="198120"/>
                  </a:lnTo>
                  <a:lnTo>
                    <a:pt x="1600200" y="182880"/>
                  </a:lnTo>
                  <a:lnTo>
                    <a:pt x="1539240" y="236220"/>
                  </a:lnTo>
                  <a:lnTo>
                    <a:pt x="1295400" y="358140"/>
                  </a:lnTo>
                  <a:lnTo>
                    <a:pt x="937260" y="525780"/>
                  </a:lnTo>
                  <a:lnTo>
                    <a:pt x="731520" y="601980"/>
                  </a:lnTo>
                  <a:lnTo>
                    <a:pt x="640080" y="586740"/>
                  </a:lnTo>
                  <a:lnTo>
                    <a:pt x="434340" y="693420"/>
                  </a:lnTo>
                  <a:lnTo>
                    <a:pt x="152400" y="899160"/>
                  </a:lnTo>
                </a:path>
              </a:pathLst>
            </a:custGeom>
            <a:solidFill>
              <a:srgbClr val="CCFF66">
                <a:alpha val="60000"/>
              </a:srgb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7" name="Freeform 6"/>
            <p:cNvSpPr/>
            <p:nvPr/>
          </p:nvSpPr>
          <p:spPr bwMode="auto">
            <a:xfrm>
              <a:off x="477648" y="1347851"/>
              <a:ext cx="4267200" cy="1013460"/>
            </a:xfrm>
            <a:custGeom>
              <a:avLst/>
              <a:gdLst>
                <a:gd name="connsiteX0" fmla="*/ 167640 w 4267200"/>
                <a:gd name="connsiteY0" fmla="*/ 1013460 h 1013460"/>
                <a:gd name="connsiteX1" fmla="*/ 0 w 4267200"/>
                <a:gd name="connsiteY1" fmla="*/ 975360 h 1013460"/>
                <a:gd name="connsiteX2" fmla="*/ 106680 w 4267200"/>
                <a:gd name="connsiteY2" fmla="*/ 754380 h 1013460"/>
                <a:gd name="connsiteX3" fmla="*/ 350520 w 4267200"/>
                <a:gd name="connsiteY3" fmla="*/ 579120 h 1013460"/>
                <a:gd name="connsiteX4" fmla="*/ 632460 w 4267200"/>
                <a:gd name="connsiteY4" fmla="*/ 365760 h 1013460"/>
                <a:gd name="connsiteX5" fmla="*/ 975360 w 4267200"/>
                <a:gd name="connsiteY5" fmla="*/ 312420 h 1013460"/>
                <a:gd name="connsiteX6" fmla="*/ 1341120 w 4267200"/>
                <a:gd name="connsiteY6" fmla="*/ 266700 h 1013460"/>
                <a:gd name="connsiteX7" fmla="*/ 1600200 w 4267200"/>
                <a:gd name="connsiteY7" fmla="*/ 68580 h 1013460"/>
                <a:gd name="connsiteX8" fmla="*/ 1874520 w 4267200"/>
                <a:gd name="connsiteY8" fmla="*/ 38100 h 1013460"/>
                <a:gd name="connsiteX9" fmla="*/ 1973580 w 4267200"/>
                <a:gd name="connsiteY9" fmla="*/ 7620 h 1013460"/>
                <a:gd name="connsiteX10" fmla="*/ 2171700 w 4267200"/>
                <a:gd name="connsiteY10" fmla="*/ 0 h 1013460"/>
                <a:gd name="connsiteX11" fmla="*/ 2438400 w 4267200"/>
                <a:gd name="connsiteY11" fmla="*/ 38100 h 1013460"/>
                <a:gd name="connsiteX12" fmla="*/ 2689860 w 4267200"/>
                <a:gd name="connsiteY12" fmla="*/ 129540 h 1013460"/>
                <a:gd name="connsiteX13" fmla="*/ 2842260 w 4267200"/>
                <a:gd name="connsiteY13" fmla="*/ 190500 h 1013460"/>
                <a:gd name="connsiteX14" fmla="*/ 2994660 w 4267200"/>
                <a:gd name="connsiteY14" fmla="*/ 205740 h 1013460"/>
                <a:gd name="connsiteX15" fmla="*/ 3063240 w 4267200"/>
                <a:gd name="connsiteY15" fmla="*/ 205740 h 1013460"/>
                <a:gd name="connsiteX16" fmla="*/ 3223260 w 4267200"/>
                <a:gd name="connsiteY16" fmla="*/ 243840 h 1013460"/>
                <a:gd name="connsiteX17" fmla="*/ 3421380 w 4267200"/>
                <a:gd name="connsiteY17" fmla="*/ 297180 h 1013460"/>
                <a:gd name="connsiteX18" fmla="*/ 3680460 w 4267200"/>
                <a:gd name="connsiteY18" fmla="*/ 365760 h 1013460"/>
                <a:gd name="connsiteX19" fmla="*/ 3893820 w 4267200"/>
                <a:gd name="connsiteY19" fmla="*/ 571500 h 1013460"/>
                <a:gd name="connsiteX20" fmla="*/ 3985260 w 4267200"/>
                <a:gd name="connsiteY20" fmla="*/ 685800 h 1013460"/>
                <a:gd name="connsiteX21" fmla="*/ 4191000 w 4267200"/>
                <a:gd name="connsiteY21" fmla="*/ 815340 h 1013460"/>
                <a:gd name="connsiteX22" fmla="*/ 4267200 w 4267200"/>
                <a:gd name="connsiteY22" fmla="*/ 960120 h 1013460"/>
                <a:gd name="connsiteX23" fmla="*/ 4175760 w 4267200"/>
                <a:gd name="connsiteY23" fmla="*/ 1005840 h 1013460"/>
                <a:gd name="connsiteX24" fmla="*/ 4053840 w 4267200"/>
                <a:gd name="connsiteY24" fmla="*/ 922020 h 1013460"/>
                <a:gd name="connsiteX25" fmla="*/ 3901440 w 4267200"/>
                <a:gd name="connsiteY25" fmla="*/ 807720 h 1013460"/>
                <a:gd name="connsiteX26" fmla="*/ 3794760 w 4267200"/>
                <a:gd name="connsiteY26" fmla="*/ 792480 h 1013460"/>
                <a:gd name="connsiteX27" fmla="*/ 3756660 w 4267200"/>
                <a:gd name="connsiteY27" fmla="*/ 731520 h 1013460"/>
                <a:gd name="connsiteX28" fmla="*/ 3718560 w 4267200"/>
                <a:gd name="connsiteY28" fmla="*/ 708660 h 1013460"/>
                <a:gd name="connsiteX29" fmla="*/ 3718560 w 4267200"/>
                <a:gd name="connsiteY29" fmla="*/ 708660 h 1013460"/>
                <a:gd name="connsiteX30" fmla="*/ 3573780 w 4267200"/>
                <a:gd name="connsiteY30" fmla="*/ 609600 h 1013460"/>
                <a:gd name="connsiteX31" fmla="*/ 3375660 w 4267200"/>
                <a:gd name="connsiteY31" fmla="*/ 525780 h 1013460"/>
                <a:gd name="connsiteX32" fmla="*/ 3025140 w 4267200"/>
                <a:gd name="connsiteY32" fmla="*/ 388620 h 1013460"/>
                <a:gd name="connsiteX33" fmla="*/ 2834640 w 4267200"/>
                <a:gd name="connsiteY33" fmla="*/ 365760 h 1013460"/>
                <a:gd name="connsiteX34" fmla="*/ 2575560 w 4267200"/>
                <a:gd name="connsiteY34" fmla="*/ 358140 h 1013460"/>
                <a:gd name="connsiteX35" fmla="*/ 2514600 w 4267200"/>
                <a:gd name="connsiteY35" fmla="*/ 342900 h 1013460"/>
                <a:gd name="connsiteX36" fmla="*/ 2362200 w 4267200"/>
                <a:gd name="connsiteY36" fmla="*/ 259080 h 1013460"/>
                <a:gd name="connsiteX37" fmla="*/ 2263140 w 4267200"/>
                <a:gd name="connsiteY37" fmla="*/ 228600 h 1013460"/>
                <a:gd name="connsiteX38" fmla="*/ 2072640 w 4267200"/>
                <a:gd name="connsiteY38" fmla="*/ 220980 h 1013460"/>
                <a:gd name="connsiteX39" fmla="*/ 1752600 w 4267200"/>
                <a:gd name="connsiteY39" fmla="*/ 274320 h 1013460"/>
                <a:gd name="connsiteX40" fmla="*/ 1592580 w 4267200"/>
                <a:gd name="connsiteY40" fmla="*/ 312420 h 1013460"/>
                <a:gd name="connsiteX41" fmla="*/ 1356360 w 4267200"/>
                <a:gd name="connsiteY41" fmla="*/ 441960 h 1013460"/>
                <a:gd name="connsiteX42" fmla="*/ 1135380 w 4267200"/>
                <a:gd name="connsiteY42" fmla="*/ 502920 h 1013460"/>
                <a:gd name="connsiteX43" fmla="*/ 1135380 w 4267200"/>
                <a:gd name="connsiteY43" fmla="*/ 502920 h 1013460"/>
                <a:gd name="connsiteX44" fmla="*/ 838200 w 4267200"/>
                <a:gd name="connsiteY44" fmla="*/ 548640 h 1013460"/>
                <a:gd name="connsiteX45" fmla="*/ 716280 w 4267200"/>
                <a:gd name="connsiteY45" fmla="*/ 624840 h 1013460"/>
                <a:gd name="connsiteX46" fmla="*/ 624840 w 4267200"/>
                <a:gd name="connsiteY46" fmla="*/ 792480 h 1013460"/>
                <a:gd name="connsiteX47" fmla="*/ 289560 w 4267200"/>
                <a:gd name="connsiteY47" fmla="*/ 975360 h 10134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4267200" h="1013460">
                  <a:moveTo>
                    <a:pt x="167640" y="1013460"/>
                  </a:moveTo>
                  <a:lnTo>
                    <a:pt x="0" y="975360"/>
                  </a:lnTo>
                  <a:lnTo>
                    <a:pt x="106680" y="754380"/>
                  </a:lnTo>
                  <a:lnTo>
                    <a:pt x="350520" y="579120"/>
                  </a:lnTo>
                  <a:lnTo>
                    <a:pt x="632460" y="365760"/>
                  </a:lnTo>
                  <a:lnTo>
                    <a:pt x="975360" y="312420"/>
                  </a:lnTo>
                  <a:lnTo>
                    <a:pt x="1341120" y="266700"/>
                  </a:lnTo>
                  <a:lnTo>
                    <a:pt x="1600200" y="68580"/>
                  </a:lnTo>
                  <a:lnTo>
                    <a:pt x="1874520" y="38100"/>
                  </a:lnTo>
                  <a:cubicBezTo>
                    <a:pt x="1963819" y="13746"/>
                    <a:pt x="1932437" y="28192"/>
                    <a:pt x="1973580" y="7620"/>
                  </a:cubicBezTo>
                  <a:lnTo>
                    <a:pt x="2171700" y="0"/>
                  </a:lnTo>
                  <a:lnTo>
                    <a:pt x="2438400" y="38100"/>
                  </a:lnTo>
                  <a:lnTo>
                    <a:pt x="2689860" y="129540"/>
                  </a:lnTo>
                  <a:lnTo>
                    <a:pt x="2842260" y="190500"/>
                  </a:lnTo>
                  <a:lnTo>
                    <a:pt x="2994660" y="205740"/>
                  </a:lnTo>
                  <a:lnTo>
                    <a:pt x="3063240" y="205740"/>
                  </a:lnTo>
                  <a:lnTo>
                    <a:pt x="3223260" y="243840"/>
                  </a:lnTo>
                  <a:lnTo>
                    <a:pt x="3421380" y="297180"/>
                  </a:lnTo>
                  <a:lnTo>
                    <a:pt x="3680460" y="365760"/>
                  </a:lnTo>
                  <a:lnTo>
                    <a:pt x="3893820" y="571500"/>
                  </a:lnTo>
                  <a:lnTo>
                    <a:pt x="3985260" y="685800"/>
                  </a:lnTo>
                  <a:lnTo>
                    <a:pt x="4191000" y="815340"/>
                  </a:lnTo>
                  <a:lnTo>
                    <a:pt x="4267200" y="960120"/>
                  </a:lnTo>
                  <a:lnTo>
                    <a:pt x="4175760" y="1005840"/>
                  </a:lnTo>
                  <a:lnTo>
                    <a:pt x="4053840" y="922020"/>
                  </a:lnTo>
                  <a:lnTo>
                    <a:pt x="3901440" y="807720"/>
                  </a:lnTo>
                  <a:lnTo>
                    <a:pt x="3794760" y="792480"/>
                  </a:lnTo>
                  <a:cubicBezTo>
                    <a:pt x="3782060" y="772160"/>
                    <a:pt x="3772779" y="749251"/>
                    <a:pt x="3756660" y="731520"/>
                  </a:cubicBezTo>
                  <a:cubicBezTo>
                    <a:pt x="3746697" y="720561"/>
                    <a:pt x="3718560" y="708660"/>
                    <a:pt x="3718560" y="708660"/>
                  </a:cubicBezTo>
                  <a:lnTo>
                    <a:pt x="3718560" y="708660"/>
                  </a:lnTo>
                  <a:lnTo>
                    <a:pt x="3573780" y="609600"/>
                  </a:lnTo>
                  <a:lnTo>
                    <a:pt x="3375660" y="525780"/>
                  </a:lnTo>
                  <a:lnTo>
                    <a:pt x="3025140" y="388620"/>
                  </a:lnTo>
                  <a:lnTo>
                    <a:pt x="2834640" y="365760"/>
                  </a:lnTo>
                  <a:lnTo>
                    <a:pt x="2575560" y="358140"/>
                  </a:lnTo>
                  <a:lnTo>
                    <a:pt x="2514600" y="342900"/>
                  </a:lnTo>
                  <a:lnTo>
                    <a:pt x="2362200" y="259080"/>
                  </a:lnTo>
                  <a:lnTo>
                    <a:pt x="2263140" y="228600"/>
                  </a:lnTo>
                  <a:lnTo>
                    <a:pt x="2072640" y="220980"/>
                  </a:lnTo>
                  <a:lnTo>
                    <a:pt x="1752600" y="274320"/>
                  </a:lnTo>
                  <a:lnTo>
                    <a:pt x="1592580" y="312420"/>
                  </a:lnTo>
                  <a:lnTo>
                    <a:pt x="1356360" y="441960"/>
                  </a:lnTo>
                  <a:lnTo>
                    <a:pt x="1135380" y="502920"/>
                  </a:lnTo>
                  <a:lnTo>
                    <a:pt x="1135380" y="502920"/>
                  </a:lnTo>
                  <a:lnTo>
                    <a:pt x="838200" y="548640"/>
                  </a:lnTo>
                  <a:lnTo>
                    <a:pt x="716280" y="624840"/>
                  </a:lnTo>
                  <a:lnTo>
                    <a:pt x="624840" y="792480"/>
                  </a:lnTo>
                  <a:lnTo>
                    <a:pt x="289560" y="975360"/>
                  </a:lnTo>
                </a:path>
              </a:pathLst>
            </a:custGeom>
            <a:solidFill>
              <a:srgbClr val="CCFF66">
                <a:alpha val="60000"/>
              </a:srgb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9" name="Freeform 8"/>
            <p:cNvSpPr/>
            <p:nvPr/>
          </p:nvSpPr>
          <p:spPr bwMode="auto">
            <a:xfrm>
              <a:off x="332868" y="1073531"/>
              <a:ext cx="4480560" cy="1417320"/>
            </a:xfrm>
            <a:custGeom>
              <a:avLst/>
              <a:gdLst>
                <a:gd name="connsiteX0" fmla="*/ 152400 w 4480560"/>
                <a:gd name="connsiteY0" fmla="*/ 1219200 h 1417320"/>
                <a:gd name="connsiteX1" fmla="*/ 152400 w 4480560"/>
                <a:gd name="connsiteY1" fmla="*/ 1219200 h 1417320"/>
                <a:gd name="connsiteX2" fmla="*/ 182880 w 4480560"/>
                <a:gd name="connsiteY2" fmla="*/ 1143000 h 1417320"/>
                <a:gd name="connsiteX3" fmla="*/ 190500 w 4480560"/>
                <a:gd name="connsiteY3" fmla="*/ 1112520 h 1417320"/>
                <a:gd name="connsiteX4" fmla="*/ 198120 w 4480560"/>
                <a:gd name="connsiteY4" fmla="*/ 1089660 h 1417320"/>
                <a:gd name="connsiteX5" fmla="*/ 251460 w 4480560"/>
                <a:gd name="connsiteY5" fmla="*/ 1036320 h 1417320"/>
                <a:gd name="connsiteX6" fmla="*/ 541020 w 4480560"/>
                <a:gd name="connsiteY6" fmla="*/ 830580 h 1417320"/>
                <a:gd name="connsiteX7" fmla="*/ 601980 w 4480560"/>
                <a:gd name="connsiteY7" fmla="*/ 792480 h 1417320"/>
                <a:gd name="connsiteX8" fmla="*/ 746760 w 4480560"/>
                <a:gd name="connsiteY8" fmla="*/ 632460 h 1417320"/>
                <a:gd name="connsiteX9" fmla="*/ 883920 w 4480560"/>
                <a:gd name="connsiteY9" fmla="*/ 624840 h 1417320"/>
                <a:gd name="connsiteX10" fmla="*/ 952500 w 4480560"/>
                <a:gd name="connsiteY10" fmla="*/ 609600 h 1417320"/>
                <a:gd name="connsiteX11" fmla="*/ 1303020 w 4480560"/>
                <a:gd name="connsiteY11" fmla="*/ 563880 h 1417320"/>
                <a:gd name="connsiteX12" fmla="*/ 1485900 w 4480560"/>
                <a:gd name="connsiteY12" fmla="*/ 518160 h 1417320"/>
                <a:gd name="connsiteX13" fmla="*/ 1600200 w 4480560"/>
                <a:gd name="connsiteY13" fmla="*/ 457200 h 1417320"/>
                <a:gd name="connsiteX14" fmla="*/ 1668780 w 4480560"/>
                <a:gd name="connsiteY14" fmla="*/ 403860 h 1417320"/>
                <a:gd name="connsiteX15" fmla="*/ 1737360 w 4480560"/>
                <a:gd name="connsiteY15" fmla="*/ 327660 h 1417320"/>
                <a:gd name="connsiteX16" fmla="*/ 1920240 w 4480560"/>
                <a:gd name="connsiteY16" fmla="*/ 327660 h 1417320"/>
                <a:gd name="connsiteX17" fmla="*/ 1988820 w 4480560"/>
                <a:gd name="connsiteY17" fmla="*/ 312420 h 1417320"/>
                <a:gd name="connsiteX18" fmla="*/ 2034540 w 4480560"/>
                <a:gd name="connsiteY18" fmla="*/ 281940 h 1417320"/>
                <a:gd name="connsiteX19" fmla="*/ 2247900 w 4480560"/>
                <a:gd name="connsiteY19" fmla="*/ 251460 h 1417320"/>
                <a:gd name="connsiteX20" fmla="*/ 2385060 w 4480560"/>
                <a:gd name="connsiteY20" fmla="*/ 297180 h 1417320"/>
                <a:gd name="connsiteX21" fmla="*/ 2628900 w 4480560"/>
                <a:gd name="connsiteY21" fmla="*/ 297180 h 1417320"/>
                <a:gd name="connsiteX22" fmla="*/ 2720340 w 4480560"/>
                <a:gd name="connsiteY22" fmla="*/ 297180 h 1417320"/>
                <a:gd name="connsiteX23" fmla="*/ 2796540 w 4480560"/>
                <a:gd name="connsiteY23" fmla="*/ 396240 h 1417320"/>
                <a:gd name="connsiteX24" fmla="*/ 3009900 w 4480560"/>
                <a:gd name="connsiteY24" fmla="*/ 464820 h 1417320"/>
                <a:gd name="connsiteX25" fmla="*/ 3261360 w 4480560"/>
                <a:gd name="connsiteY25" fmla="*/ 487680 h 1417320"/>
                <a:gd name="connsiteX26" fmla="*/ 3337560 w 4480560"/>
                <a:gd name="connsiteY26" fmla="*/ 487680 h 1417320"/>
                <a:gd name="connsiteX27" fmla="*/ 3489960 w 4480560"/>
                <a:gd name="connsiteY27" fmla="*/ 541020 h 1417320"/>
                <a:gd name="connsiteX28" fmla="*/ 3558540 w 4480560"/>
                <a:gd name="connsiteY28" fmla="*/ 563880 h 1417320"/>
                <a:gd name="connsiteX29" fmla="*/ 3825240 w 4480560"/>
                <a:gd name="connsiteY29" fmla="*/ 647700 h 1417320"/>
                <a:gd name="connsiteX30" fmla="*/ 3893820 w 4480560"/>
                <a:gd name="connsiteY30" fmla="*/ 708660 h 1417320"/>
                <a:gd name="connsiteX31" fmla="*/ 3985260 w 4480560"/>
                <a:gd name="connsiteY31" fmla="*/ 822960 h 1417320"/>
                <a:gd name="connsiteX32" fmla="*/ 4084320 w 4480560"/>
                <a:gd name="connsiteY32" fmla="*/ 906780 h 1417320"/>
                <a:gd name="connsiteX33" fmla="*/ 4114800 w 4480560"/>
                <a:gd name="connsiteY33" fmla="*/ 952500 h 1417320"/>
                <a:gd name="connsiteX34" fmla="*/ 4168140 w 4480560"/>
                <a:gd name="connsiteY34" fmla="*/ 1028700 h 1417320"/>
                <a:gd name="connsiteX35" fmla="*/ 4274820 w 4480560"/>
                <a:gd name="connsiteY35" fmla="*/ 1059180 h 1417320"/>
                <a:gd name="connsiteX36" fmla="*/ 4358640 w 4480560"/>
                <a:gd name="connsiteY36" fmla="*/ 1127760 h 1417320"/>
                <a:gd name="connsiteX37" fmla="*/ 4396740 w 4480560"/>
                <a:gd name="connsiteY37" fmla="*/ 1257300 h 1417320"/>
                <a:gd name="connsiteX38" fmla="*/ 4480560 w 4480560"/>
                <a:gd name="connsiteY38" fmla="*/ 1226820 h 1417320"/>
                <a:gd name="connsiteX39" fmla="*/ 4480560 w 4480560"/>
                <a:gd name="connsiteY39" fmla="*/ 1082040 h 1417320"/>
                <a:gd name="connsiteX40" fmla="*/ 4404360 w 4480560"/>
                <a:gd name="connsiteY40" fmla="*/ 937260 h 1417320"/>
                <a:gd name="connsiteX41" fmla="*/ 4267200 w 4480560"/>
                <a:gd name="connsiteY41" fmla="*/ 792480 h 1417320"/>
                <a:gd name="connsiteX42" fmla="*/ 4213860 w 4480560"/>
                <a:gd name="connsiteY42" fmla="*/ 716280 h 1417320"/>
                <a:gd name="connsiteX43" fmla="*/ 4107180 w 4480560"/>
                <a:gd name="connsiteY43" fmla="*/ 510540 h 1417320"/>
                <a:gd name="connsiteX44" fmla="*/ 4046220 w 4480560"/>
                <a:gd name="connsiteY44" fmla="*/ 449580 h 1417320"/>
                <a:gd name="connsiteX45" fmla="*/ 3893820 w 4480560"/>
                <a:gd name="connsiteY45" fmla="*/ 358140 h 1417320"/>
                <a:gd name="connsiteX46" fmla="*/ 3657600 w 4480560"/>
                <a:gd name="connsiteY46" fmla="*/ 190500 h 1417320"/>
                <a:gd name="connsiteX47" fmla="*/ 3413760 w 4480560"/>
                <a:gd name="connsiteY47" fmla="*/ 121920 h 1417320"/>
                <a:gd name="connsiteX48" fmla="*/ 3352800 w 4480560"/>
                <a:gd name="connsiteY48" fmla="*/ 83820 h 1417320"/>
                <a:gd name="connsiteX49" fmla="*/ 3002280 w 4480560"/>
                <a:gd name="connsiteY49" fmla="*/ 0 h 1417320"/>
                <a:gd name="connsiteX50" fmla="*/ 2621280 w 4480560"/>
                <a:gd name="connsiteY50" fmla="*/ 45720 h 1417320"/>
                <a:gd name="connsiteX51" fmla="*/ 2202180 w 4480560"/>
                <a:gd name="connsiteY51" fmla="*/ 15240 h 1417320"/>
                <a:gd name="connsiteX52" fmla="*/ 2118360 w 4480560"/>
                <a:gd name="connsiteY52" fmla="*/ 15240 h 1417320"/>
                <a:gd name="connsiteX53" fmla="*/ 1844040 w 4480560"/>
                <a:gd name="connsiteY53" fmla="*/ 15240 h 1417320"/>
                <a:gd name="connsiteX54" fmla="*/ 1501140 w 4480560"/>
                <a:gd name="connsiteY54" fmla="*/ 121920 h 1417320"/>
                <a:gd name="connsiteX55" fmla="*/ 1135380 w 4480560"/>
                <a:gd name="connsiteY55" fmla="*/ 137160 h 1417320"/>
                <a:gd name="connsiteX56" fmla="*/ 708660 w 4480560"/>
                <a:gd name="connsiteY56" fmla="*/ 342900 h 1417320"/>
                <a:gd name="connsiteX57" fmla="*/ 342900 w 4480560"/>
                <a:gd name="connsiteY57" fmla="*/ 556260 h 1417320"/>
                <a:gd name="connsiteX58" fmla="*/ 190500 w 4480560"/>
                <a:gd name="connsiteY58" fmla="*/ 701040 h 1417320"/>
                <a:gd name="connsiteX59" fmla="*/ 0 w 4480560"/>
                <a:gd name="connsiteY59" fmla="*/ 1066800 h 1417320"/>
                <a:gd name="connsiteX60" fmla="*/ 22860 w 4480560"/>
                <a:gd name="connsiteY60" fmla="*/ 1417320 h 14173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4480560" h="1417320">
                  <a:moveTo>
                    <a:pt x="152400" y="1219200"/>
                  </a:moveTo>
                  <a:lnTo>
                    <a:pt x="152400" y="1219200"/>
                  </a:lnTo>
                  <a:cubicBezTo>
                    <a:pt x="162560" y="1193800"/>
                    <a:pt x="173679" y="1168763"/>
                    <a:pt x="182880" y="1143000"/>
                  </a:cubicBezTo>
                  <a:cubicBezTo>
                    <a:pt x="186402" y="1133137"/>
                    <a:pt x="187623" y="1122590"/>
                    <a:pt x="190500" y="1112520"/>
                  </a:cubicBezTo>
                  <a:cubicBezTo>
                    <a:pt x="192707" y="1104797"/>
                    <a:pt x="198120" y="1089660"/>
                    <a:pt x="198120" y="1089660"/>
                  </a:cubicBezTo>
                  <a:lnTo>
                    <a:pt x="251460" y="1036320"/>
                  </a:lnTo>
                  <a:lnTo>
                    <a:pt x="541020" y="830580"/>
                  </a:lnTo>
                  <a:lnTo>
                    <a:pt x="601980" y="792480"/>
                  </a:lnTo>
                  <a:lnTo>
                    <a:pt x="746760" y="632460"/>
                  </a:lnTo>
                  <a:lnTo>
                    <a:pt x="883920" y="624840"/>
                  </a:lnTo>
                  <a:lnTo>
                    <a:pt x="952500" y="609600"/>
                  </a:lnTo>
                  <a:lnTo>
                    <a:pt x="1303020" y="563880"/>
                  </a:lnTo>
                  <a:lnTo>
                    <a:pt x="1485900" y="518160"/>
                  </a:lnTo>
                  <a:lnTo>
                    <a:pt x="1600200" y="457200"/>
                  </a:lnTo>
                  <a:cubicBezTo>
                    <a:pt x="1659386" y="414924"/>
                    <a:pt x="1638090" y="434550"/>
                    <a:pt x="1668780" y="403860"/>
                  </a:cubicBezTo>
                  <a:lnTo>
                    <a:pt x="1737360" y="327660"/>
                  </a:lnTo>
                  <a:lnTo>
                    <a:pt x="1920240" y="327660"/>
                  </a:lnTo>
                  <a:lnTo>
                    <a:pt x="1988820" y="312420"/>
                  </a:lnTo>
                  <a:lnTo>
                    <a:pt x="2034540" y="281940"/>
                  </a:lnTo>
                  <a:lnTo>
                    <a:pt x="2247900" y="251460"/>
                  </a:lnTo>
                  <a:lnTo>
                    <a:pt x="2385060" y="297180"/>
                  </a:lnTo>
                  <a:lnTo>
                    <a:pt x="2628900" y="297180"/>
                  </a:lnTo>
                  <a:lnTo>
                    <a:pt x="2720340" y="297180"/>
                  </a:lnTo>
                  <a:lnTo>
                    <a:pt x="2796540" y="396240"/>
                  </a:lnTo>
                  <a:lnTo>
                    <a:pt x="3009900" y="464820"/>
                  </a:lnTo>
                  <a:lnTo>
                    <a:pt x="3261360" y="487680"/>
                  </a:lnTo>
                  <a:lnTo>
                    <a:pt x="3337560" y="487680"/>
                  </a:lnTo>
                  <a:lnTo>
                    <a:pt x="3489960" y="541020"/>
                  </a:lnTo>
                  <a:lnTo>
                    <a:pt x="3558540" y="563880"/>
                  </a:lnTo>
                  <a:lnTo>
                    <a:pt x="3825240" y="647700"/>
                  </a:lnTo>
                  <a:lnTo>
                    <a:pt x="3893820" y="708660"/>
                  </a:lnTo>
                  <a:lnTo>
                    <a:pt x="3985260" y="822960"/>
                  </a:lnTo>
                  <a:cubicBezTo>
                    <a:pt x="4018280" y="850900"/>
                    <a:pt x="4060327" y="870790"/>
                    <a:pt x="4084320" y="906780"/>
                  </a:cubicBezTo>
                  <a:lnTo>
                    <a:pt x="4114800" y="952500"/>
                  </a:lnTo>
                  <a:lnTo>
                    <a:pt x="4168140" y="1028700"/>
                  </a:lnTo>
                  <a:lnTo>
                    <a:pt x="4274820" y="1059180"/>
                  </a:lnTo>
                  <a:lnTo>
                    <a:pt x="4358640" y="1127760"/>
                  </a:lnTo>
                  <a:lnTo>
                    <a:pt x="4396740" y="1257300"/>
                  </a:lnTo>
                  <a:lnTo>
                    <a:pt x="4480560" y="1226820"/>
                  </a:lnTo>
                  <a:lnTo>
                    <a:pt x="4480560" y="1082040"/>
                  </a:lnTo>
                  <a:lnTo>
                    <a:pt x="4404360" y="937260"/>
                  </a:lnTo>
                  <a:lnTo>
                    <a:pt x="4267200" y="792480"/>
                  </a:lnTo>
                  <a:cubicBezTo>
                    <a:pt x="4225292" y="725428"/>
                    <a:pt x="4246044" y="748464"/>
                    <a:pt x="4213860" y="716280"/>
                  </a:cubicBezTo>
                  <a:lnTo>
                    <a:pt x="4107180" y="510540"/>
                  </a:lnTo>
                  <a:cubicBezTo>
                    <a:pt x="4042156" y="461772"/>
                    <a:pt x="4046220" y="490220"/>
                    <a:pt x="4046220" y="449580"/>
                  </a:cubicBezTo>
                  <a:lnTo>
                    <a:pt x="3893820" y="358140"/>
                  </a:lnTo>
                  <a:lnTo>
                    <a:pt x="3657600" y="190500"/>
                  </a:lnTo>
                  <a:lnTo>
                    <a:pt x="3413760" y="121920"/>
                  </a:lnTo>
                  <a:lnTo>
                    <a:pt x="3352800" y="83820"/>
                  </a:lnTo>
                  <a:lnTo>
                    <a:pt x="3002280" y="0"/>
                  </a:lnTo>
                  <a:lnTo>
                    <a:pt x="2621280" y="45720"/>
                  </a:lnTo>
                  <a:lnTo>
                    <a:pt x="2202180" y="15240"/>
                  </a:lnTo>
                  <a:lnTo>
                    <a:pt x="2118360" y="15240"/>
                  </a:lnTo>
                  <a:lnTo>
                    <a:pt x="1844040" y="15240"/>
                  </a:lnTo>
                  <a:lnTo>
                    <a:pt x="1501140" y="121920"/>
                  </a:lnTo>
                  <a:lnTo>
                    <a:pt x="1135380" y="137160"/>
                  </a:lnTo>
                  <a:lnTo>
                    <a:pt x="708660" y="342900"/>
                  </a:lnTo>
                  <a:lnTo>
                    <a:pt x="342900" y="556260"/>
                  </a:lnTo>
                  <a:lnTo>
                    <a:pt x="190500" y="701040"/>
                  </a:lnTo>
                  <a:lnTo>
                    <a:pt x="0" y="1066800"/>
                  </a:lnTo>
                  <a:lnTo>
                    <a:pt x="22860" y="1417320"/>
                  </a:lnTo>
                </a:path>
              </a:pathLst>
            </a:custGeom>
            <a:solidFill>
              <a:srgbClr val="CCFF66">
                <a:alpha val="60000"/>
              </a:srgb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68" name="Freeform 67"/>
            <p:cNvSpPr/>
            <p:nvPr/>
          </p:nvSpPr>
          <p:spPr bwMode="auto">
            <a:xfrm>
              <a:off x="809625" y="2076450"/>
              <a:ext cx="3581400" cy="1847850"/>
            </a:xfrm>
            <a:custGeom>
              <a:avLst/>
              <a:gdLst>
                <a:gd name="connsiteX0" fmla="*/ 0 w 3581400"/>
                <a:gd name="connsiteY0" fmla="*/ 523875 h 1847850"/>
                <a:gd name="connsiteX1" fmla="*/ 342900 w 3581400"/>
                <a:gd name="connsiteY1" fmla="*/ 438150 h 1847850"/>
                <a:gd name="connsiteX2" fmla="*/ 581025 w 3581400"/>
                <a:gd name="connsiteY2" fmla="*/ 400050 h 1847850"/>
                <a:gd name="connsiteX3" fmla="*/ 828675 w 3581400"/>
                <a:gd name="connsiteY3" fmla="*/ 381000 h 1847850"/>
                <a:gd name="connsiteX4" fmla="*/ 1228725 w 3581400"/>
                <a:gd name="connsiteY4" fmla="*/ 190500 h 1847850"/>
                <a:gd name="connsiteX5" fmla="*/ 1590675 w 3581400"/>
                <a:gd name="connsiteY5" fmla="*/ 47625 h 1847850"/>
                <a:gd name="connsiteX6" fmla="*/ 1762125 w 3581400"/>
                <a:gd name="connsiteY6" fmla="*/ 0 h 1847850"/>
                <a:gd name="connsiteX7" fmla="*/ 2076450 w 3581400"/>
                <a:gd name="connsiteY7" fmla="*/ 28575 h 1847850"/>
                <a:gd name="connsiteX8" fmla="*/ 2295525 w 3581400"/>
                <a:gd name="connsiteY8" fmla="*/ 28575 h 1847850"/>
                <a:gd name="connsiteX9" fmla="*/ 2409825 w 3581400"/>
                <a:gd name="connsiteY9" fmla="*/ 104775 h 1847850"/>
                <a:gd name="connsiteX10" fmla="*/ 2590800 w 3581400"/>
                <a:gd name="connsiteY10" fmla="*/ 180975 h 1847850"/>
                <a:gd name="connsiteX11" fmla="*/ 2838450 w 3581400"/>
                <a:gd name="connsiteY11" fmla="*/ 190500 h 1847850"/>
                <a:gd name="connsiteX12" fmla="*/ 3028950 w 3581400"/>
                <a:gd name="connsiteY12" fmla="*/ 257175 h 1847850"/>
                <a:gd name="connsiteX13" fmla="*/ 3286125 w 3581400"/>
                <a:gd name="connsiteY13" fmla="*/ 352425 h 1847850"/>
                <a:gd name="connsiteX14" fmla="*/ 3581400 w 3581400"/>
                <a:gd name="connsiteY14" fmla="*/ 476250 h 1847850"/>
                <a:gd name="connsiteX15" fmla="*/ 3495675 w 3581400"/>
                <a:gd name="connsiteY15" fmla="*/ 600075 h 1847850"/>
                <a:gd name="connsiteX16" fmla="*/ 3209925 w 3581400"/>
                <a:gd name="connsiteY16" fmla="*/ 619125 h 1847850"/>
                <a:gd name="connsiteX17" fmla="*/ 2990850 w 3581400"/>
                <a:gd name="connsiteY17" fmla="*/ 762000 h 1847850"/>
                <a:gd name="connsiteX18" fmla="*/ 2867025 w 3581400"/>
                <a:gd name="connsiteY18" fmla="*/ 971550 h 1847850"/>
                <a:gd name="connsiteX19" fmla="*/ 2647950 w 3581400"/>
                <a:gd name="connsiteY19" fmla="*/ 1114425 h 1847850"/>
                <a:gd name="connsiteX20" fmla="*/ 2457450 w 3581400"/>
                <a:gd name="connsiteY20" fmla="*/ 1314450 h 1847850"/>
                <a:gd name="connsiteX21" fmla="*/ 2343150 w 3581400"/>
                <a:gd name="connsiteY21" fmla="*/ 1438275 h 1847850"/>
                <a:gd name="connsiteX22" fmla="*/ 2181225 w 3581400"/>
                <a:gd name="connsiteY22" fmla="*/ 1685925 h 1847850"/>
                <a:gd name="connsiteX23" fmla="*/ 2143125 w 3581400"/>
                <a:gd name="connsiteY23" fmla="*/ 1847850 h 1847850"/>
                <a:gd name="connsiteX24" fmla="*/ 2047875 w 3581400"/>
                <a:gd name="connsiteY24" fmla="*/ 1847850 h 1847850"/>
                <a:gd name="connsiteX25" fmla="*/ 2047875 w 3581400"/>
                <a:gd name="connsiteY25" fmla="*/ 1847850 h 1847850"/>
                <a:gd name="connsiteX26" fmla="*/ 1990725 w 3581400"/>
                <a:gd name="connsiteY26" fmla="*/ 1704975 h 1847850"/>
                <a:gd name="connsiteX27" fmla="*/ 1952625 w 3581400"/>
                <a:gd name="connsiteY27" fmla="*/ 1628775 h 1847850"/>
                <a:gd name="connsiteX28" fmla="*/ 1876425 w 3581400"/>
                <a:gd name="connsiteY28" fmla="*/ 1590675 h 1847850"/>
                <a:gd name="connsiteX29" fmla="*/ 1743075 w 3581400"/>
                <a:gd name="connsiteY29" fmla="*/ 1533525 h 1847850"/>
                <a:gd name="connsiteX30" fmla="*/ 1638300 w 3581400"/>
                <a:gd name="connsiteY30" fmla="*/ 1333500 h 1847850"/>
                <a:gd name="connsiteX31" fmla="*/ 1533525 w 3581400"/>
                <a:gd name="connsiteY31" fmla="*/ 1057275 h 1847850"/>
                <a:gd name="connsiteX32" fmla="*/ 1419225 w 3581400"/>
                <a:gd name="connsiteY32" fmla="*/ 971550 h 1847850"/>
                <a:gd name="connsiteX33" fmla="*/ 1314450 w 3581400"/>
                <a:gd name="connsiteY33" fmla="*/ 857250 h 1847850"/>
                <a:gd name="connsiteX34" fmla="*/ 1028700 w 3581400"/>
                <a:gd name="connsiteY34" fmla="*/ 838200 h 1847850"/>
                <a:gd name="connsiteX35" fmla="*/ 742950 w 3581400"/>
                <a:gd name="connsiteY35" fmla="*/ 771525 h 1847850"/>
                <a:gd name="connsiteX36" fmla="*/ 523875 w 3581400"/>
                <a:gd name="connsiteY36" fmla="*/ 657225 h 1847850"/>
                <a:gd name="connsiteX37" fmla="*/ 285750 w 3581400"/>
                <a:gd name="connsiteY37" fmla="*/ 590550 h 1847850"/>
                <a:gd name="connsiteX38" fmla="*/ 171450 w 3581400"/>
                <a:gd name="connsiteY38" fmla="*/ 581025 h 1847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3581400" h="1847850">
                  <a:moveTo>
                    <a:pt x="0" y="523875"/>
                  </a:moveTo>
                  <a:lnTo>
                    <a:pt x="342900" y="438150"/>
                  </a:lnTo>
                  <a:lnTo>
                    <a:pt x="581025" y="400050"/>
                  </a:lnTo>
                  <a:lnTo>
                    <a:pt x="828675" y="381000"/>
                  </a:lnTo>
                  <a:lnTo>
                    <a:pt x="1228725" y="190500"/>
                  </a:lnTo>
                  <a:lnTo>
                    <a:pt x="1590675" y="47625"/>
                  </a:lnTo>
                  <a:lnTo>
                    <a:pt x="1762125" y="0"/>
                  </a:lnTo>
                  <a:lnTo>
                    <a:pt x="2076450" y="28575"/>
                  </a:lnTo>
                  <a:lnTo>
                    <a:pt x="2295525" y="28575"/>
                  </a:lnTo>
                  <a:lnTo>
                    <a:pt x="2409825" y="104775"/>
                  </a:lnTo>
                  <a:lnTo>
                    <a:pt x="2590800" y="180975"/>
                  </a:lnTo>
                  <a:lnTo>
                    <a:pt x="2838450" y="190500"/>
                  </a:lnTo>
                  <a:lnTo>
                    <a:pt x="3028950" y="257175"/>
                  </a:lnTo>
                  <a:lnTo>
                    <a:pt x="3286125" y="352425"/>
                  </a:lnTo>
                  <a:lnTo>
                    <a:pt x="3581400" y="476250"/>
                  </a:lnTo>
                  <a:lnTo>
                    <a:pt x="3495675" y="600075"/>
                  </a:lnTo>
                  <a:lnTo>
                    <a:pt x="3209925" y="619125"/>
                  </a:lnTo>
                  <a:lnTo>
                    <a:pt x="2990850" y="762000"/>
                  </a:lnTo>
                  <a:lnTo>
                    <a:pt x="2867025" y="971550"/>
                  </a:lnTo>
                  <a:lnTo>
                    <a:pt x="2647950" y="1114425"/>
                  </a:lnTo>
                  <a:lnTo>
                    <a:pt x="2457450" y="1314450"/>
                  </a:lnTo>
                  <a:lnTo>
                    <a:pt x="2343150" y="1438275"/>
                  </a:lnTo>
                  <a:lnTo>
                    <a:pt x="2181225" y="1685925"/>
                  </a:lnTo>
                  <a:lnTo>
                    <a:pt x="2143125" y="1847850"/>
                  </a:lnTo>
                  <a:lnTo>
                    <a:pt x="2047875" y="1847850"/>
                  </a:lnTo>
                  <a:lnTo>
                    <a:pt x="2047875" y="1847850"/>
                  </a:lnTo>
                  <a:lnTo>
                    <a:pt x="1990725" y="1704975"/>
                  </a:lnTo>
                  <a:lnTo>
                    <a:pt x="1952625" y="1628775"/>
                  </a:lnTo>
                  <a:lnTo>
                    <a:pt x="1876425" y="1590675"/>
                  </a:lnTo>
                  <a:lnTo>
                    <a:pt x="1743075" y="1533525"/>
                  </a:lnTo>
                  <a:lnTo>
                    <a:pt x="1638300" y="1333500"/>
                  </a:lnTo>
                  <a:lnTo>
                    <a:pt x="1533525" y="1057275"/>
                  </a:lnTo>
                  <a:lnTo>
                    <a:pt x="1419225" y="971550"/>
                  </a:lnTo>
                  <a:lnTo>
                    <a:pt x="1314450" y="857250"/>
                  </a:lnTo>
                  <a:lnTo>
                    <a:pt x="1028700" y="838200"/>
                  </a:lnTo>
                  <a:lnTo>
                    <a:pt x="742950" y="771525"/>
                  </a:lnTo>
                  <a:lnTo>
                    <a:pt x="523875" y="657225"/>
                  </a:lnTo>
                  <a:lnTo>
                    <a:pt x="285750" y="590550"/>
                  </a:lnTo>
                  <a:lnTo>
                    <a:pt x="171450" y="581025"/>
                  </a:lnTo>
                </a:path>
              </a:pathLst>
            </a:custGeom>
            <a:solidFill>
              <a:srgbClr val="B97B3D">
                <a:alpha val="60000"/>
              </a:srgbClr>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70" name="Freeform 69"/>
            <p:cNvSpPr/>
            <p:nvPr/>
          </p:nvSpPr>
          <p:spPr bwMode="auto">
            <a:xfrm>
              <a:off x="295275" y="971550"/>
              <a:ext cx="4562475" cy="1219200"/>
            </a:xfrm>
            <a:custGeom>
              <a:avLst/>
              <a:gdLst>
                <a:gd name="connsiteX0" fmla="*/ 0 w 4562475"/>
                <a:gd name="connsiteY0" fmla="*/ 1181100 h 1219200"/>
                <a:gd name="connsiteX1" fmla="*/ 228600 w 4562475"/>
                <a:gd name="connsiteY1" fmla="*/ 790575 h 1219200"/>
                <a:gd name="connsiteX2" fmla="*/ 552450 w 4562475"/>
                <a:gd name="connsiteY2" fmla="*/ 542925 h 1219200"/>
                <a:gd name="connsiteX3" fmla="*/ 628650 w 4562475"/>
                <a:gd name="connsiteY3" fmla="*/ 514350 h 1219200"/>
                <a:gd name="connsiteX4" fmla="*/ 657225 w 4562475"/>
                <a:gd name="connsiteY4" fmla="*/ 485775 h 1219200"/>
                <a:gd name="connsiteX5" fmla="*/ 809625 w 4562475"/>
                <a:gd name="connsiteY5" fmla="*/ 400050 h 1219200"/>
                <a:gd name="connsiteX6" fmla="*/ 895350 w 4562475"/>
                <a:gd name="connsiteY6" fmla="*/ 371475 h 1219200"/>
                <a:gd name="connsiteX7" fmla="*/ 952500 w 4562475"/>
                <a:gd name="connsiteY7" fmla="*/ 342900 h 1219200"/>
                <a:gd name="connsiteX8" fmla="*/ 1123950 w 4562475"/>
                <a:gd name="connsiteY8" fmla="*/ 228600 h 1219200"/>
                <a:gd name="connsiteX9" fmla="*/ 1323975 w 4562475"/>
                <a:gd name="connsiteY9" fmla="*/ 200025 h 1219200"/>
                <a:gd name="connsiteX10" fmla="*/ 1609725 w 4562475"/>
                <a:gd name="connsiteY10" fmla="*/ 171450 h 1219200"/>
                <a:gd name="connsiteX11" fmla="*/ 1781175 w 4562475"/>
                <a:gd name="connsiteY11" fmla="*/ 133350 h 1219200"/>
                <a:gd name="connsiteX12" fmla="*/ 1981200 w 4562475"/>
                <a:gd name="connsiteY12" fmla="*/ 133350 h 1219200"/>
                <a:gd name="connsiteX13" fmla="*/ 2314575 w 4562475"/>
                <a:gd name="connsiteY13" fmla="*/ 161925 h 1219200"/>
                <a:gd name="connsiteX14" fmla="*/ 2533650 w 4562475"/>
                <a:gd name="connsiteY14" fmla="*/ 142875 h 1219200"/>
                <a:gd name="connsiteX15" fmla="*/ 2714625 w 4562475"/>
                <a:gd name="connsiteY15" fmla="*/ 142875 h 1219200"/>
                <a:gd name="connsiteX16" fmla="*/ 2895600 w 4562475"/>
                <a:gd name="connsiteY16" fmla="*/ 142875 h 1219200"/>
                <a:gd name="connsiteX17" fmla="*/ 2981325 w 4562475"/>
                <a:gd name="connsiteY17" fmla="*/ 123825 h 1219200"/>
                <a:gd name="connsiteX18" fmla="*/ 3086100 w 4562475"/>
                <a:gd name="connsiteY18" fmla="*/ 123825 h 1219200"/>
                <a:gd name="connsiteX19" fmla="*/ 3200400 w 4562475"/>
                <a:gd name="connsiteY19" fmla="*/ 142875 h 1219200"/>
                <a:gd name="connsiteX20" fmla="*/ 3324225 w 4562475"/>
                <a:gd name="connsiteY20" fmla="*/ 190500 h 1219200"/>
                <a:gd name="connsiteX21" fmla="*/ 3352800 w 4562475"/>
                <a:gd name="connsiteY21" fmla="*/ 200025 h 1219200"/>
                <a:gd name="connsiteX22" fmla="*/ 3495675 w 4562475"/>
                <a:gd name="connsiteY22" fmla="*/ 257175 h 1219200"/>
                <a:gd name="connsiteX23" fmla="*/ 3714750 w 4562475"/>
                <a:gd name="connsiteY23" fmla="*/ 342900 h 1219200"/>
                <a:gd name="connsiteX24" fmla="*/ 3886200 w 4562475"/>
                <a:gd name="connsiteY24" fmla="*/ 419100 h 1219200"/>
                <a:gd name="connsiteX25" fmla="*/ 4114800 w 4562475"/>
                <a:gd name="connsiteY25" fmla="*/ 533400 h 1219200"/>
                <a:gd name="connsiteX26" fmla="*/ 4257675 w 4562475"/>
                <a:gd name="connsiteY26" fmla="*/ 704850 h 1219200"/>
                <a:gd name="connsiteX27" fmla="*/ 4333875 w 4562475"/>
                <a:gd name="connsiteY27" fmla="*/ 914400 h 1219200"/>
                <a:gd name="connsiteX28" fmla="*/ 4438650 w 4562475"/>
                <a:gd name="connsiteY28" fmla="*/ 1085850 h 1219200"/>
                <a:gd name="connsiteX29" fmla="*/ 4562475 w 4562475"/>
                <a:gd name="connsiteY29" fmla="*/ 1219200 h 1219200"/>
                <a:gd name="connsiteX30" fmla="*/ 4562475 w 4562475"/>
                <a:gd name="connsiteY30" fmla="*/ 0 h 1219200"/>
                <a:gd name="connsiteX31" fmla="*/ 28575 w 4562475"/>
                <a:gd name="connsiteY31" fmla="*/ 0 h 1219200"/>
                <a:gd name="connsiteX32" fmla="*/ 0 w 4562475"/>
                <a:gd name="connsiteY32" fmla="*/ 1181100 h 1219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4562475" h="1219200">
                  <a:moveTo>
                    <a:pt x="0" y="1181100"/>
                  </a:moveTo>
                  <a:lnTo>
                    <a:pt x="228600" y="790575"/>
                  </a:lnTo>
                  <a:lnTo>
                    <a:pt x="552450" y="542925"/>
                  </a:lnTo>
                  <a:cubicBezTo>
                    <a:pt x="577850" y="533400"/>
                    <a:pt x="604835" y="527340"/>
                    <a:pt x="628650" y="514350"/>
                  </a:cubicBezTo>
                  <a:cubicBezTo>
                    <a:pt x="640476" y="507900"/>
                    <a:pt x="657225" y="485775"/>
                    <a:pt x="657225" y="485775"/>
                  </a:cubicBezTo>
                  <a:lnTo>
                    <a:pt x="809625" y="400050"/>
                  </a:lnTo>
                  <a:cubicBezTo>
                    <a:pt x="838200" y="390525"/>
                    <a:pt x="867237" y="382288"/>
                    <a:pt x="895350" y="371475"/>
                  </a:cubicBezTo>
                  <a:lnTo>
                    <a:pt x="952500" y="342900"/>
                  </a:lnTo>
                  <a:lnTo>
                    <a:pt x="1123950" y="228600"/>
                  </a:lnTo>
                  <a:lnTo>
                    <a:pt x="1323975" y="200025"/>
                  </a:lnTo>
                  <a:lnTo>
                    <a:pt x="1609725" y="171450"/>
                  </a:lnTo>
                  <a:lnTo>
                    <a:pt x="1781175" y="133350"/>
                  </a:lnTo>
                  <a:lnTo>
                    <a:pt x="1981200" y="133350"/>
                  </a:lnTo>
                  <a:lnTo>
                    <a:pt x="2314575" y="161925"/>
                  </a:lnTo>
                  <a:lnTo>
                    <a:pt x="2533650" y="142875"/>
                  </a:lnTo>
                  <a:lnTo>
                    <a:pt x="2714625" y="142875"/>
                  </a:lnTo>
                  <a:lnTo>
                    <a:pt x="2895600" y="142875"/>
                  </a:lnTo>
                  <a:lnTo>
                    <a:pt x="2981325" y="123825"/>
                  </a:lnTo>
                  <a:lnTo>
                    <a:pt x="3086100" y="123825"/>
                  </a:lnTo>
                  <a:lnTo>
                    <a:pt x="3200400" y="142875"/>
                  </a:lnTo>
                  <a:cubicBezTo>
                    <a:pt x="3241675" y="158750"/>
                    <a:pt x="3282272" y="176516"/>
                    <a:pt x="3324225" y="190500"/>
                  </a:cubicBezTo>
                  <a:lnTo>
                    <a:pt x="3352800" y="200025"/>
                  </a:lnTo>
                  <a:lnTo>
                    <a:pt x="3495675" y="257175"/>
                  </a:lnTo>
                  <a:lnTo>
                    <a:pt x="3714750" y="342900"/>
                  </a:lnTo>
                  <a:lnTo>
                    <a:pt x="3886200" y="419100"/>
                  </a:lnTo>
                  <a:lnTo>
                    <a:pt x="4114800" y="533400"/>
                  </a:lnTo>
                  <a:lnTo>
                    <a:pt x="4257675" y="704850"/>
                  </a:lnTo>
                  <a:lnTo>
                    <a:pt x="4333875" y="914400"/>
                  </a:lnTo>
                  <a:lnTo>
                    <a:pt x="4438650" y="1085850"/>
                  </a:lnTo>
                  <a:lnTo>
                    <a:pt x="4562475" y="1219200"/>
                  </a:lnTo>
                  <a:lnTo>
                    <a:pt x="4562475" y="0"/>
                  </a:lnTo>
                  <a:lnTo>
                    <a:pt x="28575" y="0"/>
                  </a:lnTo>
                  <a:lnTo>
                    <a:pt x="0" y="1181100"/>
                  </a:lnTo>
                  <a:close/>
                </a:path>
              </a:pathLst>
            </a:custGeom>
            <a:solidFill>
              <a:srgbClr val="33CC33"/>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grpSp>
      <p:cxnSp>
        <p:nvCxnSpPr>
          <p:cNvPr id="43" name="Straight Connector 42"/>
          <p:cNvCxnSpPr/>
          <p:nvPr/>
        </p:nvCxnSpPr>
        <p:spPr bwMode="auto">
          <a:xfrm flipH="1" flipV="1">
            <a:off x="1211762" y="1093550"/>
            <a:ext cx="855163" cy="1526841"/>
          </a:xfrm>
          <a:prstGeom prst="line">
            <a:avLst/>
          </a:prstGeom>
          <a:solidFill>
            <a:schemeClr val="accent1"/>
          </a:solidFill>
          <a:ln w="571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nvGrpSpPr>
          <p:cNvPr id="74" name="Group 73"/>
          <p:cNvGrpSpPr/>
          <p:nvPr/>
        </p:nvGrpSpPr>
        <p:grpSpPr>
          <a:xfrm>
            <a:off x="1585674" y="3456904"/>
            <a:ext cx="7371907" cy="2583067"/>
            <a:chOff x="1585674" y="3456904"/>
            <a:chExt cx="7371907" cy="2583067"/>
          </a:xfrm>
        </p:grpSpPr>
        <p:sp>
          <p:nvSpPr>
            <p:cNvPr id="75" name="Rectangle 74"/>
            <p:cNvSpPr/>
            <p:nvPr/>
          </p:nvSpPr>
          <p:spPr bwMode="auto">
            <a:xfrm>
              <a:off x="1585679" y="3456904"/>
              <a:ext cx="7347098" cy="2574254"/>
            </a:xfrm>
            <a:prstGeom prst="rect">
              <a:avLst/>
            </a:prstGeom>
            <a:solidFill>
              <a:schemeClr val="bg1"/>
            </a:solidFill>
            <a:ln w="25400" cap="flat" cmpd="sng" algn="ctr">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78" name="Freeform 77"/>
            <p:cNvSpPr/>
            <p:nvPr/>
          </p:nvSpPr>
          <p:spPr bwMode="auto">
            <a:xfrm>
              <a:off x="1606939" y="5334696"/>
              <a:ext cx="7336465" cy="705275"/>
            </a:xfrm>
            <a:custGeom>
              <a:avLst/>
              <a:gdLst>
                <a:gd name="connsiteX0" fmla="*/ 7315200 w 7336465"/>
                <a:gd name="connsiteY0" fmla="*/ 829340 h 850605"/>
                <a:gd name="connsiteX1" fmla="*/ 0 w 7336465"/>
                <a:gd name="connsiteY1" fmla="*/ 850605 h 850605"/>
                <a:gd name="connsiteX2" fmla="*/ 0 w 7336465"/>
                <a:gd name="connsiteY2" fmla="*/ 414670 h 850605"/>
                <a:gd name="connsiteX3" fmla="*/ 2445488 w 7336465"/>
                <a:gd name="connsiteY3" fmla="*/ 223284 h 850605"/>
                <a:gd name="connsiteX4" fmla="*/ 3870251 w 7336465"/>
                <a:gd name="connsiteY4" fmla="*/ 63795 h 850605"/>
                <a:gd name="connsiteX5" fmla="*/ 5167423 w 7336465"/>
                <a:gd name="connsiteY5" fmla="*/ 21265 h 850605"/>
                <a:gd name="connsiteX6" fmla="*/ 6337005 w 7336465"/>
                <a:gd name="connsiteY6" fmla="*/ 0 h 850605"/>
                <a:gd name="connsiteX7" fmla="*/ 7336465 w 7336465"/>
                <a:gd name="connsiteY7" fmla="*/ 95693 h 8506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336465" h="850605">
                  <a:moveTo>
                    <a:pt x="7315200" y="829340"/>
                  </a:moveTo>
                  <a:lnTo>
                    <a:pt x="0" y="850605"/>
                  </a:lnTo>
                  <a:lnTo>
                    <a:pt x="0" y="414670"/>
                  </a:lnTo>
                  <a:lnTo>
                    <a:pt x="2445488" y="223284"/>
                  </a:lnTo>
                  <a:lnTo>
                    <a:pt x="3870251" y="63795"/>
                  </a:lnTo>
                  <a:lnTo>
                    <a:pt x="5167423" y="21265"/>
                  </a:lnTo>
                  <a:lnTo>
                    <a:pt x="6337005" y="0"/>
                  </a:lnTo>
                  <a:lnTo>
                    <a:pt x="7336465" y="95693"/>
                  </a:lnTo>
                </a:path>
              </a:pathLst>
            </a:custGeom>
            <a:solidFill>
              <a:srgbClr val="33CC33"/>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76" name="Freeform 75"/>
            <p:cNvSpPr/>
            <p:nvPr/>
          </p:nvSpPr>
          <p:spPr bwMode="auto">
            <a:xfrm>
              <a:off x="1585674" y="4259151"/>
              <a:ext cx="6251944" cy="1013833"/>
            </a:xfrm>
            <a:custGeom>
              <a:avLst/>
              <a:gdLst>
                <a:gd name="connsiteX0" fmla="*/ 5273749 w 6251944"/>
                <a:gd name="connsiteY0" fmla="*/ 63795 h 1222744"/>
                <a:gd name="connsiteX1" fmla="*/ 5475767 w 6251944"/>
                <a:gd name="connsiteY1" fmla="*/ 180753 h 1222744"/>
                <a:gd name="connsiteX2" fmla="*/ 5741581 w 6251944"/>
                <a:gd name="connsiteY2" fmla="*/ 276446 h 1222744"/>
                <a:gd name="connsiteX3" fmla="*/ 6007395 w 6251944"/>
                <a:gd name="connsiteY3" fmla="*/ 308344 h 1222744"/>
                <a:gd name="connsiteX4" fmla="*/ 6092456 w 6251944"/>
                <a:gd name="connsiteY4" fmla="*/ 329609 h 1222744"/>
                <a:gd name="connsiteX5" fmla="*/ 6251944 w 6251944"/>
                <a:gd name="connsiteY5" fmla="*/ 414670 h 1222744"/>
                <a:gd name="connsiteX6" fmla="*/ 6060558 w 6251944"/>
                <a:gd name="connsiteY6" fmla="*/ 404037 h 1222744"/>
                <a:gd name="connsiteX7" fmla="*/ 6124353 w 6251944"/>
                <a:gd name="connsiteY7" fmla="*/ 489098 h 1222744"/>
                <a:gd name="connsiteX8" fmla="*/ 5794744 w 6251944"/>
                <a:gd name="connsiteY8" fmla="*/ 446567 h 1222744"/>
                <a:gd name="connsiteX9" fmla="*/ 5901070 w 6251944"/>
                <a:gd name="connsiteY9" fmla="*/ 542260 h 1222744"/>
                <a:gd name="connsiteX10" fmla="*/ 5550195 w 6251944"/>
                <a:gd name="connsiteY10" fmla="*/ 520995 h 1222744"/>
                <a:gd name="connsiteX11" fmla="*/ 5635256 w 6251944"/>
                <a:gd name="connsiteY11" fmla="*/ 595423 h 1222744"/>
                <a:gd name="connsiteX12" fmla="*/ 5401339 w 6251944"/>
                <a:gd name="connsiteY12" fmla="*/ 606056 h 1222744"/>
                <a:gd name="connsiteX13" fmla="*/ 5603358 w 6251944"/>
                <a:gd name="connsiteY13" fmla="*/ 669851 h 1222744"/>
                <a:gd name="connsiteX14" fmla="*/ 5241851 w 6251944"/>
                <a:gd name="connsiteY14" fmla="*/ 659219 h 1222744"/>
                <a:gd name="connsiteX15" fmla="*/ 5305646 w 6251944"/>
                <a:gd name="connsiteY15" fmla="*/ 754912 h 1222744"/>
                <a:gd name="connsiteX16" fmla="*/ 4912242 w 6251944"/>
                <a:gd name="connsiteY16" fmla="*/ 680484 h 1222744"/>
                <a:gd name="connsiteX17" fmla="*/ 4976037 w 6251944"/>
                <a:gd name="connsiteY17" fmla="*/ 776177 h 1222744"/>
                <a:gd name="connsiteX18" fmla="*/ 4561367 w 6251944"/>
                <a:gd name="connsiteY18" fmla="*/ 701749 h 1222744"/>
                <a:gd name="connsiteX19" fmla="*/ 4635795 w 6251944"/>
                <a:gd name="connsiteY19" fmla="*/ 786809 h 1222744"/>
                <a:gd name="connsiteX20" fmla="*/ 4263656 w 6251944"/>
                <a:gd name="connsiteY20" fmla="*/ 786809 h 1222744"/>
                <a:gd name="connsiteX21" fmla="*/ 4529470 w 6251944"/>
                <a:gd name="connsiteY21" fmla="*/ 861237 h 1222744"/>
                <a:gd name="connsiteX22" fmla="*/ 3934046 w 6251944"/>
                <a:gd name="connsiteY22" fmla="*/ 776177 h 1222744"/>
                <a:gd name="connsiteX23" fmla="*/ 3965944 w 6251944"/>
                <a:gd name="connsiteY23" fmla="*/ 829340 h 1222744"/>
                <a:gd name="connsiteX24" fmla="*/ 3327990 w 6251944"/>
                <a:gd name="connsiteY24" fmla="*/ 733646 h 1222744"/>
                <a:gd name="connsiteX25" fmla="*/ 3370521 w 6251944"/>
                <a:gd name="connsiteY25" fmla="*/ 786809 h 1222744"/>
                <a:gd name="connsiteX26" fmla="*/ 2902688 w 6251944"/>
                <a:gd name="connsiteY26" fmla="*/ 659219 h 1222744"/>
                <a:gd name="connsiteX27" fmla="*/ 2977116 w 6251944"/>
                <a:gd name="connsiteY27" fmla="*/ 701749 h 1222744"/>
                <a:gd name="connsiteX28" fmla="*/ 2466753 w 6251944"/>
                <a:gd name="connsiteY28" fmla="*/ 563526 h 1222744"/>
                <a:gd name="connsiteX29" fmla="*/ 2732567 w 6251944"/>
                <a:gd name="connsiteY29" fmla="*/ 691116 h 1222744"/>
                <a:gd name="connsiteX30" fmla="*/ 2434856 w 6251944"/>
                <a:gd name="connsiteY30" fmla="*/ 616688 h 1222744"/>
                <a:gd name="connsiteX31" fmla="*/ 2488018 w 6251944"/>
                <a:gd name="connsiteY31" fmla="*/ 723014 h 1222744"/>
                <a:gd name="connsiteX32" fmla="*/ 2190307 w 6251944"/>
                <a:gd name="connsiteY32" fmla="*/ 648586 h 1222744"/>
                <a:gd name="connsiteX33" fmla="*/ 2232837 w 6251944"/>
                <a:gd name="connsiteY33" fmla="*/ 701749 h 1222744"/>
                <a:gd name="connsiteX34" fmla="*/ 1892595 w 6251944"/>
                <a:gd name="connsiteY34" fmla="*/ 616688 h 1222744"/>
                <a:gd name="connsiteX35" fmla="*/ 2052083 w 6251944"/>
                <a:gd name="connsiteY35" fmla="*/ 754912 h 1222744"/>
                <a:gd name="connsiteX36" fmla="*/ 1881963 w 6251944"/>
                <a:gd name="connsiteY36" fmla="*/ 754912 h 1222744"/>
                <a:gd name="connsiteX37" fmla="*/ 1924493 w 6251944"/>
                <a:gd name="connsiteY37" fmla="*/ 839972 h 1222744"/>
                <a:gd name="connsiteX38" fmla="*/ 1605516 w 6251944"/>
                <a:gd name="connsiteY38" fmla="*/ 744279 h 1222744"/>
                <a:gd name="connsiteX39" fmla="*/ 1711842 w 6251944"/>
                <a:gd name="connsiteY39" fmla="*/ 861237 h 1222744"/>
                <a:gd name="connsiteX40" fmla="*/ 1509823 w 6251944"/>
                <a:gd name="connsiteY40" fmla="*/ 829340 h 1222744"/>
                <a:gd name="connsiteX41" fmla="*/ 1690577 w 6251944"/>
                <a:gd name="connsiteY41" fmla="*/ 956930 h 1222744"/>
                <a:gd name="connsiteX42" fmla="*/ 1499190 w 6251944"/>
                <a:gd name="connsiteY42" fmla="*/ 946298 h 1222744"/>
                <a:gd name="connsiteX43" fmla="*/ 1275907 w 6251944"/>
                <a:gd name="connsiteY43" fmla="*/ 903767 h 1222744"/>
                <a:gd name="connsiteX44" fmla="*/ 1350335 w 6251944"/>
                <a:gd name="connsiteY44" fmla="*/ 956930 h 1222744"/>
                <a:gd name="connsiteX45" fmla="*/ 1084521 w 6251944"/>
                <a:gd name="connsiteY45" fmla="*/ 925033 h 1222744"/>
                <a:gd name="connsiteX46" fmla="*/ 1244009 w 6251944"/>
                <a:gd name="connsiteY46" fmla="*/ 1031358 h 1222744"/>
                <a:gd name="connsiteX47" fmla="*/ 808074 w 6251944"/>
                <a:gd name="connsiteY47" fmla="*/ 978195 h 1222744"/>
                <a:gd name="connsiteX48" fmla="*/ 871870 w 6251944"/>
                <a:gd name="connsiteY48" fmla="*/ 1127051 h 1222744"/>
                <a:gd name="connsiteX49" fmla="*/ 595423 w 6251944"/>
                <a:gd name="connsiteY49" fmla="*/ 1063256 h 1222744"/>
                <a:gd name="connsiteX50" fmla="*/ 659218 w 6251944"/>
                <a:gd name="connsiteY50" fmla="*/ 1158949 h 1222744"/>
                <a:gd name="connsiteX51" fmla="*/ 372139 w 6251944"/>
                <a:gd name="connsiteY51" fmla="*/ 1084521 h 1222744"/>
                <a:gd name="connsiteX52" fmla="*/ 478465 w 6251944"/>
                <a:gd name="connsiteY52" fmla="*/ 1222744 h 1222744"/>
                <a:gd name="connsiteX53" fmla="*/ 0 w 6251944"/>
                <a:gd name="connsiteY53" fmla="*/ 1116419 h 1222744"/>
                <a:gd name="connsiteX54" fmla="*/ 10632 w 6251944"/>
                <a:gd name="connsiteY54" fmla="*/ 542260 h 1222744"/>
                <a:gd name="connsiteX55" fmla="*/ 723014 w 6251944"/>
                <a:gd name="connsiteY55" fmla="*/ 425302 h 1222744"/>
                <a:gd name="connsiteX56" fmla="*/ 1073888 w 6251944"/>
                <a:gd name="connsiteY56" fmla="*/ 95693 h 1222744"/>
                <a:gd name="connsiteX57" fmla="*/ 2073349 w 6251944"/>
                <a:gd name="connsiteY57" fmla="*/ 127591 h 1222744"/>
                <a:gd name="connsiteX58" fmla="*/ 3530009 w 6251944"/>
                <a:gd name="connsiteY58" fmla="*/ 116958 h 1222744"/>
                <a:gd name="connsiteX59" fmla="*/ 5103628 w 6251944"/>
                <a:gd name="connsiteY59" fmla="*/ 0 h 12227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6251944" h="1222744">
                  <a:moveTo>
                    <a:pt x="5273749" y="63795"/>
                  </a:moveTo>
                  <a:lnTo>
                    <a:pt x="5475767" y="180753"/>
                  </a:lnTo>
                  <a:lnTo>
                    <a:pt x="5741581" y="276446"/>
                  </a:lnTo>
                  <a:lnTo>
                    <a:pt x="6007395" y="308344"/>
                  </a:lnTo>
                  <a:lnTo>
                    <a:pt x="6092456" y="329609"/>
                  </a:lnTo>
                  <a:lnTo>
                    <a:pt x="6251944" y="414670"/>
                  </a:lnTo>
                  <a:lnTo>
                    <a:pt x="6060558" y="404037"/>
                  </a:lnTo>
                  <a:lnTo>
                    <a:pt x="6124353" y="489098"/>
                  </a:lnTo>
                  <a:lnTo>
                    <a:pt x="5794744" y="446567"/>
                  </a:lnTo>
                  <a:lnTo>
                    <a:pt x="5901070" y="542260"/>
                  </a:lnTo>
                  <a:lnTo>
                    <a:pt x="5550195" y="520995"/>
                  </a:lnTo>
                  <a:lnTo>
                    <a:pt x="5635256" y="595423"/>
                  </a:lnTo>
                  <a:lnTo>
                    <a:pt x="5401339" y="606056"/>
                  </a:lnTo>
                  <a:lnTo>
                    <a:pt x="5603358" y="669851"/>
                  </a:lnTo>
                  <a:lnTo>
                    <a:pt x="5241851" y="659219"/>
                  </a:lnTo>
                  <a:lnTo>
                    <a:pt x="5305646" y="754912"/>
                  </a:lnTo>
                  <a:lnTo>
                    <a:pt x="4912242" y="680484"/>
                  </a:lnTo>
                  <a:lnTo>
                    <a:pt x="4976037" y="776177"/>
                  </a:lnTo>
                  <a:lnTo>
                    <a:pt x="4561367" y="701749"/>
                  </a:lnTo>
                  <a:lnTo>
                    <a:pt x="4635795" y="786809"/>
                  </a:lnTo>
                  <a:lnTo>
                    <a:pt x="4263656" y="786809"/>
                  </a:lnTo>
                  <a:lnTo>
                    <a:pt x="4529470" y="861237"/>
                  </a:lnTo>
                  <a:lnTo>
                    <a:pt x="3934046" y="776177"/>
                  </a:lnTo>
                  <a:lnTo>
                    <a:pt x="3965944" y="829340"/>
                  </a:lnTo>
                  <a:lnTo>
                    <a:pt x="3327990" y="733646"/>
                  </a:lnTo>
                  <a:lnTo>
                    <a:pt x="3370521" y="786809"/>
                  </a:lnTo>
                  <a:lnTo>
                    <a:pt x="2902688" y="659219"/>
                  </a:lnTo>
                  <a:lnTo>
                    <a:pt x="2977116" y="701749"/>
                  </a:lnTo>
                  <a:lnTo>
                    <a:pt x="2466753" y="563526"/>
                  </a:lnTo>
                  <a:lnTo>
                    <a:pt x="2732567" y="691116"/>
                  </a:lnTo>
                  <a:lnTo>
                    <a:pt x="2434856" y="616688"/>
                  </a:lnTo>
                  <a:lnTo>
                    <a:pt x="2488018" y="723014"/>
                  </a:lnTo>
                  <a:lnTo>
                    <a:pt x="2190307" y="648586"/>
                  </a:lnTo>
                  <a:lnTo>
                    <a:pt x="2232837" y="701749"/>
                  </a:lnTo>
                  <a:lnTo>
                    <a:pt x="1892595" y="616688"/>
                  </a:lnTo>
                  <a:lnTo>
                    <a:pt x="2052083" y="754912"/>
                  </a:lnTo>
                  <a:lnTo>
                    <a:pt x="1881963" y="754912"/>
                  </a:lnTo>
                  <a:lnTo>
                    <a:pt x="1924493" y="839972"/>
                  </a:lnTo>
                  <a:lnTo>
                    <a:pt x="1605516" y="744279"/>
                  </a:lnTo>
                  <a:lnTo>
                    <a:pt x="1711842" y="861237"/>
                  </a:lnTo>
                  <a:lnTo>
                    <a:pt x="1509823" y="829340"/>
                  </a:lnTo>
                  <a:lnTo>
                    <a:pt x="1690577" y="956930"/>
                  </a:lnTo>
                  <a:lnTo>
                    <a:pt x="1499190" y="946298"/>
                  </a:lnTo>
                  <a:lnTo>
                    <a:pt x="1275907" y="903767"/>
                  </a:lnTo>
                  <a:lnTo>
                    <a:pt x="1350335" y="956930"/>
                  </a:lnTo>
                  <a:lnTo>
                    <a:pt x="1084521" y="925033"/>
                  </a:lnTo>
                  <a:lnTo>
                    <a:pt x="1244009" y="1031358"/>
                  </a:lnTo>
                  <a:lnTo>
                    <a:pt x="808074" y="978195"/>
                  </a:lnTo>
                  <a:lnTo>
                    <a:pt x="871870" y="1127051"/>
                  </a:lnTo>
                  <a:lnTo>
                    <a:pt x="595423" y="1063256"/>
                  </a:lnTo>
                  <a:lnTo>
                    <a:pt x="659218" y="1158949"/>
                  </a:lnTo>
                  <a:lnTo>
                    <a:pt x="372139" y="1084521"/>
                  </a:lnTo>
                  <a:lnTo>
                    <a:pt x="478465" y="1222744"/>
                  </a:lnTo>
                  <a:lnTo>
                    <a:pt x="0" y="1116419"/>
                  </a:lnTo>
                  <a:lnTo>
                    <a:pt x="10632" y="542260"/>
                  </a:lnTo>
                  <a:lnTo>
                    <a:pt x="723014" y="425302"/>
                  </a:lnTo>
                  <a:lnTo>
                    <a:pt x="1073888" y="95693"/>
                  </a:lnTo>
                  <a:lnTo>
                    <a:pt x="2073349" y="127591"/>
                  </a:lnTo>
                  <a:lnTo>
                    <a:pt x="3530009" y="116958"/>
                  </a:lnTo>
                  <a:lnTo>
                    <a:pt x="5103628" y="0"/>
                  </a:lnTo>
                </a:path>
              </a:pathLst>
            </a:custGeom>
            <a:solidFill>
              <a:srgbClr val="CCFF66"/>
            </a:solidFill>
            <a:ln w="9525" cap="flat" cmpd="sng" algn="ctr">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77" name="Freeform 76"/>
            <p:cNvSpPr/>
            <p:nvPr/>
          </p:nvSpPr>
          <p:spPr bwMode="auto">
            <a:xfrm>
              <a:off x="1596306" y="4347311"/>
              <a:ext cx="7347098" cy="1472262"/>
            </a:xfrm>
            <a:custGeom>
              <a:avLst/>
              <a:gdLst>
                <a:gd name="connsiteX0" fmla="*/ 6103089 w 7347098"/>
                <a:gd name="connsiteY0" fmla="*/ 244548 h 1775637"/>
                <a:gd name="connsiteX1" fmla="*/ 6560289 w 7347098"/>
                <a:gd name="connsiteY1" fmla="*/ 318976 h 1775637"/>
                <a:gd name="connsiteX2" fmla="*/ 7347098 w 7347098"/>
                <a:gd name="connsiteY2" fmla="*/ 467832 h 1775637"/>
                <a:gd name="connsiteX3" fmla="*/ 7325833 w 7347098"/>
                <a:gd name="connsiteY3" fmla="*/ 1414130 h 1775637"/>
                <a:gd name="connsiteX4" fmla="*/ 6453963 w 7347098"/>
                <a:gd name="connsiteY4" fmla="*/ 1318437 h 1775637"/>
                <a:gd name="connsiteX5" fmla="*/ 5571461 w 7347098"/>
                <a:gd name="connsiteY5" fmla="*/ 1286539 h 1775637"/>
                <a:gd name="connsiteX6" fmla="*/ 5720317 w 7347098"/>
                <a:gd name="connsiteY6" fmla="*/ 1371600 h 1775637"/>
                <a:gd name="connsiteX7" fmla="*/ 4848447 w 7347098"/>
                <a:gd name="connsiteY7" fmla="*/ 1318437 h 1775637"/>
                <a:gd name="connsiteX8" fmla="*/ 4986670 w 7347098"/>
                <a:gd name="connsiteY8" fmla="*/ 1424762 h 1775637"/>
                <a:gd name="connsiteX9" fmla="*/ 4316819 w 7347098"/>
                <a:gd name="connsiteY9" fmla="*/ 1286539 h 1775637"/>
                <a:gd name="connsiteX10" fmla="*/ 4603898 w 7347098"/>
                <a:gd name="connsiteY10" fmla="*/ 1456660 h 1775637"/>
                <a:gd name="connsiteX11" fmla="*/ 3976577 w 7347098"/>
                <a:gd name="connsiteY11" fmla="*/ 1392865 h 1775637"/>
                <a:gd name="connsiteX12" fmla="*/ 4125433 w 7347098"/>
                <a:gd name="connsiteY12" fmla="*/ 1531088 h 1775637"/>
                <a:gd name="connsiteX13" fmla="*/ 3381154 w 7347098"/>
                <a:gd name="connsiteY13" fmla="*/ 1446027 h 1775637"/>
                <a:gd name="connsiteX14" fmla="*/ 3604438 w 7347098"/>
                <a:gd name="connsiteY14" fmla="*/ 1573618 h 1775637"/>
                <a:gd name="connsiteX15" fmla="*/ 2828261 w 7347098"/>
                <a:gd name="connsiteY15" fmla="*/ 1541720 h 1775637"/>
                <a:gd name="connsiteX16" fmla="*/ 2966484 w 7347098"/>
                <a:gd name="connsiteY16" fmla="*/ 1648046 h 1775637"/>
                <a:gd name="connsiteX17" fmla="*/ 2392326 w 7347098"/>
                <a:gd name="connsiteY17" fmla="*/ 1584251 h 1775637"/>
                <a:gd name="connsiteX18" fmla="*/ 2519917 w 7347098"/>
                <a:gd name="connsiteY18" fmla="*/ 1711841 h 1775637"/>
                <a:gd name="connsiteX19" fmla="*/ 1329070 w 7347098"/>
                <a:gd name="connsiteY19" fmla="*/ 1584251 h 1775637"/>
                <a:gd name="connsiteX20" fmla="*/ 1446028 w 7347098"/>
                <a:gd name="connsiteY20" fmla="*/ 1711841 h 1775637"/>
                <a:gd name="connsiteX21" fmla="*/ 914400 w 7347098"/>
                <a:gd name="connsiteY21" fmla="*/ 1637414 h 1775637"/>
                <a:gd name="connsiteX22" fmla="*/ 999461 w 7347098"/>
                <a:gd name="connsiteY22" fmla="*/ 1743739 h 1775637"/>
                <a:gd name="connsiteX23" fmla="*/ 350875 w 7347098"/>
                <a:gd name="connsiteY23" fmla="*/ 1648046 h 1775637"/>
                <a:gd name="connsiteX24" fmla="*/ 574158 w 7347098"/>
                <a:gd name="connsiteY24" fmla="*/ 1775637 h 1775637"/>
                <a:gd name="connsiteX25" fmla="*/ 0 w 7347098"/>
                <a:gd name="connsiteY25" fmla="*/ 1733107 h 1775637"/>
                <a:gd name="connsiteX26" fmla="*/ 10633 w 7347098"/>
                <a:gd name="connsiteY26" fmla="*/ 765544 h 1775637"/>
                <a:gd name="connsiteX27" fmla="*/ 1158949 w 7347098"/>
                <a:gd name="connsiteY27" fmla="*/ 595423 h 1775637"/>
                <a:gd name="connsiteX28" fmla="*/ 2254103 w 7347098"/>
                <a:gd name="connsiteY28" fmla="*/ 233916 h 1775637"/>
                <a:gd name="connsiteX29" fmla="*/ 4125433 w 7347098"/>
                <a:gd name="connsiteY29" fmla="*/ 233916 h 1775637"/>
                <a:gd name="connsiteX30" fmla="*/ 4869712 w 7347098"/>
                <a:gd name="connsiteY30" fmla="*/ 0 h 1775637"/>
                <a:gd name="connsiteX31" fmla="*/ 5741582 w 7347098"/>
                <a:gd name="connsiteY31" fmla="*/ 159488 h 1775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7347098" h="1775637">
                  <a:moveTo>
                    <a:pt x="6103089" y="244548"/>
                  </a:moveTo>
                  <a:lnTo>
                    <a:pt x="6560289" y="318976"/>
                  </a:lnTo>
                  <a:lnTo>
                    <a:pt x="7347098" y="467832"/>
                  </a:lnTo>
                  <a:lnTo>
                    <a:pt x="7325833" y="1414130"/>
                  </a:lnTo>
                  <a:lnTo>
                    <a:pt x="6453963" y="1318437"/>
                  </a:lnTo>
                  <a:lnTo>
                    <a:pt x="5571461" y="1286539"/>
                  </a:lnTo>
                  <a:lnTo>
                    <a:pt x="5720317" y="1371600"/>
                  </a:lnTo>
                  <a:lnTo>
                    <a:pt x="4848447" y="1318437"/>
                  </a:lnTo>
                  <a:lnTo>
                    <a:pt x="4986670" y="1424762"/>
                  </a:lnTo>
                  <a:lnTo>
                    <a:pt x="4316819" y="1286539"/>
                  </a:lnTo>
                  <a:lnTo>
                    <a:pt x="4603898" y="1456660"/>
                  </a:lnTo>
                  <a:lnTo>
                    <a:pt x="3976577" y="1392865"/>
                  </a:lnTo>
                  <a:lnTo>
                    <a:pt x="4125433" y="1531088"/>
                  </a:lnTo>
                  <a:lnTo>
                    <a:pt x="3381154" y="1446027"/>
                  </a:lnTo>
                  <a:lnTo>
                    <a:pt x="3604438" y="1573618"/>
                  </a:lnTo>
                  <a:lnTo>
                    <a:pt x="2828261" y="1541720"/>
                  </a:lnTo>
                  <a:lnTo>
                    <a:pt x="2966484" y="1648046"/>
                  </a:lnTo>
                  <a:lnTo>
                    <a:pt x="2392326" y="1584251"/>
                  </a:lnTo>
                  <a:lnTo>
                    <a:pt x="2519917" y="1711841"/>
                  </a:lnTo>
                  <a:lnTo>
                    <a:pt x="1329070" y="1584251"/>
                  </a:lnTo>
                  <a:lnTo>
                    <a:pt x="1446028" y="1711841"/>
                  </a:lnTo>
                  <a:lnTo>
                    <a:pt x="914400" y="1637414"/>
                  </a:lnTo>
                  <a:lnTo>
                    <a:pt x="999461" y="1743739"/>
                  </a:lnTo>
                  <a:lnTo>
                    <a:pt x="350875" y="1648046"/>
                  </a:lnTo>
                  <a:lnTo>
                    <a:pt x="574158" y="1775637"/>
                  </a:lnTo>
                  <a:lnTo>
                    <a:pt x="0" y="1733107"/>
                  </a:lnTo>
                  <a:lnTo>
                    <a:pt x="10633" y="765544"/>
                  </a:lnTo>
                  <a:lnTo>
                    <a:pt x="1158949" y="595423"/>
                  </a:lnTo>
                  <a:lnTo>
                    <a:pt x="2254103" y="233916"/>
                  </a:lnTo>
                  <a:lnTo>
                    <a:pt x="4125433" y="233916"/>
                  </a:lnTo>
                  <a:lnTo>
                    <a:pt x="4869712" y="0"/>
                  </a:lnTo>
                  <a:lnTo>
                    <a:pt x="5741582" y="159488"/>
                  </a:lnTo>
                </a:path>
              </a:pathLst>
            </a:custGeom>
            <a:solidFill>
              <a:srgbClr val="CCFF66"/>
            </a:solidFill>
            <a:ln w="9525" cap="flat" cmpd="sng" algn="ctr">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79" name="Freeform 78"/>
            <p:cNvSpPr/>
            <p:nvPr/>
          </p:nvSpPr>
          <p:spPr bwMode="auto">
            <a:xfrm>
              <a:off x="1585674" y="4920347"/>
              <a:ext cx="7336465" cy="740539"/>
            </a:xfrm>
            <a:custGeom>
              <a:avLst/>
              <a:gdLst>
                <a:gd name="connsiteX0" fmla="*/ 0 w 7336465"/>
                <a:gd name="connsiteY0" fmla="*/ 0 h 893135"/>
                <a:gd name="connsiteX1" fmla="*/ 808074 w 7336465"/>
                <a:gd name="connsiteY1" fmla="*/ 308344 h 893135"/>
                <a:gd name="connsiteX2" fmla="*/ 1403497 w 7336465"/>
                <a:gd name="connsiteY2" fmla="*/ 457200 h 893135"/>
                <a:gd name="connsiteX3" fmla="*/ 2413590 w 7336465"/>
                <a:gd name="connsiteY3" fmla="*/ 542260 h 893135"/>
                <a:gd name="connsiteX4" fmla="*/ 3253563 w 7336465"/>
                <a:gd name="connsiteY4" fmla="*/ 648586 h 893135"/>
                <a:gd name="connsiteX5" fmla="*/ 4369981 w 7336465"/>
                <a:gd name="connsiteY5" fmla="*/ 723014 h 893135"/>
                <a:gd name="connsiteX6" fmla="*/ 5401339 w 7336465"/>
                <a:gd name="connsiteY6" fmla="*/ 786809 h 893135"/>
                <a:gd name="connsiteX7" fmla="*/ 6539023 w 7336465"/>
                <a:gd name="connsiteY7" fmla="*/ 861237 h 893135"/>
                <a:gd name="connsiteX8" fmla="*/ 7336465 w 7336465"/>
                <a:gd name="connsiteY8" fmla="*/ 893135 h 8931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336465" h="893135">
                  <a:moveTo>
                    <a:pt x="0" y="0"/>
                  </a:moveTo>
                  <a:cubicBezTo>
                    <a:pt x="287079" y="116072"/>
                    <a:pt x="574158" y="232144"/>
                    <a:pt x="808074" y="308344"/>
                  </a:cubicBezTo>
                  <a:cubicBezTo>
                    <a:pt x="1041990" y="384544"/>
                    <a:pt x="1135911" y="418214"/>
                    <a:pt x="1403497" y="457200"/>
                  </a:cubicBezTo>
                  <a:cubicBezTo>
                    <a:pt x="1671083" y="496186"/>
                    <a:pt x="2105246" y="510362"/>
                    <a:pt x="2413590" y="542260"/>
                  </a:cubicBezTo>
                  <a:cubicBezTo>
                    <a:pt x="2721934" y="574158"/>
                    <a:pt x="2927498" y="618460"/>
                    <a:pt x="3253563" y="648586"/>
                  </a:cubicBezTo>
                  <a:cubicBezTo>
                    <a:pt x="3579628" y="678712"/>
                    <a:pt x="4369981" y="723014"/>
                    <a:pt x="4369981" y="723014"/>
                  </a:cubicBezTo>
                  <a:lnTo>
                    <a:pt x="5401339" y="786809"/>
                  </a:lnTo>
                  <a:lnTo>
                    <a:pt x="6539023" y="861237"/>
                  </a:lnTo>
                  <a:cubicBezTo>
                    <a:pt x="6861544" y="878958"/>
                    <a:pt x="7099004" y="886046"/>
                    <a:pt x="7336465" y="893135"/>
                  </a:cubicBezTo>
                </a:path>
              </a:pathLst>
            </a:custGeom>
            <a:noFill/>
            <a:ln w="2857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80" name="Freeform 79"/>
            <p:cNvSpPr/>
            <p:nvPr/>
          </p:nvSpPr>
          <p:spPr bwMode="auto">
            <a:xfrm>
              <a:off x="1617571" y="5246536"/>
              <a:ext cx="7315200" cy="564220"/>
            </a:xfrm>
            <a:custGeom>
              <a:avLst/>
              <a:gdLst>
                <a:gd name="connsiteX0" fmla="*/ 0 w 7315200"/>
                <a:gd name="connsiteY0" fmla="*/ 0 h 680484"/>
                <a:gd name="connsiteX1" fmla="*/ 733647 w 7315200"/>
                <a:gd name="connsiteY1" fmla="*/ 223284 h 680484"/>
                <a:gd name="connsiteX2" fmla="*/ 2030819 w 7315200"/>
                <a:gd name="connsiteY2" fmla="*/ 340242 h 680484"/>
                <a:gd name="connsiteX3" fmla="*/ 2828261 w 7315200"/>
                <a:gd name="connsiteY3" fmla="*/ 404038 h 680484"/>
                <a:gd name="connsiteX4" fmla="*/ 3934047 w 7315200"/>
                <a:gd name="connsiteY4" fmla="*/ 489098 h 680484"/>
                <a:gd name="connsiteX5" fmla="*/ 5082363 w 7315200"/>
                <a:gd name="connsiteY5" fmla="*/ 531628 h 680484"/>
                <a:gd name="connsiteX6" fmla="*/ 5975498 w 7315200"/>
                <a:gd name="connsiteY6" fmla="*/ 595424 h 680484"/>
                <a:gd name="connsiteX7" fmla="*/ 7315200 w 7315200"/>
                <a:gd name="connsiteY7" fmla="*/ 680484 h 6804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315200" h="680484">
                  <a:moveTo>
                    <a:pt x="0" y="0"/>
                  </a:moveTo>
                  <a:cubicBezTo>
                    <a:pt x="197588" y="83288"/>
                    <a:pt x="395177" y="166577"/>
                    <a:pt x="733647" y="223284"/>
                  </a:cubicBezTo>
                  <a:cubicBezTo>
                    <a:pt x="1072117" y="279991"/>
                    <a:pt x="2030819" y="340242"/>
                    <a:pt x="2030819" y="340242"/>
                  </a:cubicBezTo>
                  <a:lnTo>
                    <a:pt x="2828261" y="404038"/>
                  </a:lnTo>
                  <a:cubicBezTo>
                    <a:pt x="3145466" y="428847"/>
                    <a:pt x="3558363" y="467833"/>
                    <a:pt x="3934047" y="489098"/>
                  </a:cubicBezTo>
                  <a:cubicBezTo>
                    <a:pt x="4309731" y="510363"/>
                    <a:pt x="4742121" y="513907"/>
                    <a:pt x="5082363" y="531628"/>
                  </a:cubicBezTo>
                  <a:cubicBezTo>
                    <a:pt x="5422605" y="549349"/>
                    <a:pt x="5975498" y="595424"/>
                    <a:pt x="5975498" y="595424"/>
                  </a:cubicBezTo>
                  <a:lnTo>
                    <a:pt x="7315200" y="680484"/>
                  </a:lnTo>
                </a:path>
              </a:pathLst>
            </a:custGeom>
            <a:noFill/>
            <a:ln w="2857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81" name="Freeform 80"/>
            <p:cNvSpPr/>
            <p:nvPr/>
          </p:nvSpPr>
          <p:spPr bwMode="auto">
            <a:xfrm>
              <a:off x="1617571" y="5537462"/>
              <a:ext cx="7293935" cy="387901"/>
            </a:xfrm>
            <a:custGeom>
              <a:avLst/>
              <a:gdLst>
                <a:gd name="connsiteX0" fmla="*/ 0 w 7293935"/>
                <a:gd name="connsiteY0" fmla="*/ 0 h 467832"/>
                <a:gd name="connsiteX1" fmla="*/ 1562986 w 7293935"/>
                <a:gd name="connsiteY1" fmla="*/ 148856 h 467832"/>
                <a:gd name="connsiteX2" fmla="*/ 2721935 w 7293935"/>
                <a:gd name="connsiteY2" fmla="*/ 233916 h 467832"/>
                <a:gd name="connsiteX3" fmla="*/ 4316819 w 7293935"/>
                <a:gd name="connsiteY3" fmla="*/ 287079 h 467832"/>
                <a:gd name="connsiteX4" fmla="*/ 5358810 w 7293935"/>
                <a:gd name="connsiteY4" fmla="*/ 350874 h 467832"/>
                <a:gd name="connsiteX5" fmla="*/ 6634717 w 7293935"/>
                <a:gd name="connsiteY5" fmla="*/ 446567 h 467832"/>
                <a:gd name="connsiteX6" fmla="*/ 7293935 w 7293935"/>
                <a:gd name="connsiteY6" fmla="*/ 467832 h 4678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293935" h="467832">
                  <a:moveTo>
                    <a:pt x="0" y="0"/>
                  </a:moveTo>
                  <a:lnTo>
                    <a:pt x="1562986" y="148856"/>
                  </a:lnTo>
                  <a:cubicBezTo>
                    <a:pt x="2016642" y="187842"/>
                    <a:pt x="2262963" y="210879"/>
                    <a:pt x="2721935" y="233916"/>
                  </a:cubicBezTo>
                  <a:cubicBezTo>
                    <a:pt x="3180907" y="256953"/>
                    <a:pt x="3877340" y="267586"/>
                    <a:pt x="4316819" y="287079"/>
                  </a:cubicBezTo>
                  <a:cubicBezTo>
                    <a:pt x="4756298" y="306572"/>
                    <a:pt x="5358810" y="350874"/>
                    <a:pt x="5358810" y="350874"/>
                  </a:cubicBezTo>
                  <a:lnTo>
                    <a:pt x="6634717" y="446567"/>
                  </a:lnTo>
                  <a:cubicBezTo>
                    <a:pt x="6957238" y="466060"/>
                    <a:pt x="7125586" y="466946"/>
                    <a:pt x="7293935" y="467832"/>
                  </a:cubicBezTo>
                </a:path>
              </a:pathLst>
            </a:custGeom>
            <a:noFill/>
            <a:ln w="2857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82" name="Freeform 81"/>
            <p:cNvSpPr/>
            <p:nvPr/>
          </p:nvSpPr>
          <p:spPr bwMode="auto">
            <a:xfrm>
              <a:off x="5998185" y="3924155"/>
              <a:ext cx="2945219" cy="775802"/>
            </a:xfrm>
            <a:custGeom>
              <a:avLst/>
              <a:gdLst>
                <a:gd name="connsiteX0" fmla="*/ 10633 w 2945219"/>
                <a:gd name="connsiteY0" fmla="*/ 0 h 935665"/>
                <a:gd name="connsiteX1" fmla="*/ 2945219 w 2945219"/>
                <a:gd name="connsiteY1" fmla="*/ 0 h 935665"/>
                <a:gd name="connsiteX2" fmla="*/ 2945219 w 2945219"/>
                <a:gd name="connsiteY2" fmla="*/ 935665 h 935665"/>
                <a:gd name="connsiteX3" fmla="*/ 2615610 w 2945219"/>
                <a:gd name="connsiteY3" fmla="*/ 871870 h 935665"/>
                <a:gd name="connsiteX4" fmla="*/ 2094614 w 2945219"/>
                <a:gd name="connsiteY4" fmla="*/ 776177 h 935665"/>
                <a:gd name="connsiteX5" fmla="*/ 1626782 w 2945219"/>
                <a:gd name="connsiteY5" fmla="*/ 712381 h 935665"/>
                <a:gd name="connsiteX6" fmla="*/ 1392866 w 2945219"/>
                <a:gd name="connsiteY6" fmla="*/ 648586 h 935665"/>
                <a:gd name="connsiteX7" fmla="*/ 1137684 w 2945219"/>
                <a:gd name="connsiteY7" fmla="*/ 574158 h 935665"/>
                <a:gd name="connsiteX8" fmla="*/ 818707 w 2945219"/>
                <a:gd name="connsiteY8" fmla="*/ 425302 h 935665"/>
                <a:gd name="connsiteX9" fmla="*/ 318977 w 2945219"/>
                <a:gd name="connsiteY9" fmla="*/ 170121 h 935665"/>
                <a:gd name="connsiteX10" fmla="*/ 0 w 2945219"/>
                <a:gd name="connsiteY10" fmla="*/ 53163 h 9356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945219" h="935665">
                  <a:moveTo>
                    <a:pt x="10633" y="0"/>
                  </a:moveTo>
                  <a:lnTo>
                    <a:pt x="2945219" y="0"/>
                  </a:lnTo>
                  <a:lnTo>
                    <a:pt x="2945219" y="935665"/>
                  </a:lnTo>
                  <a:lnTo>
                    <a:pt x="2615610" y="871870"/>
                  </a:lnTo>
                  <a:lnTo>
                    <a:pt x="2094614" y="776177"/>
                  </a:lnTo>
                  <a:lnTo>
                    <a:pt x="1626782" y="712381"/>
                  </a:lnTo>
                  <a:lnTo>
                    <a:pt x="1392866" y="648586"/>
                  </a:lnTo>
                  <a:lnTo>
                    <a:pt x="1137684" y="574158"/>
                  </a:lnTo>
                  <a:lnTo>
                    <a:pt x="818707" y="425302"/>
                  </a:lnTo>
                  <a:lnTo>
                    <a:pt x="318977" y="170121"/>
                  </a:lnTo>
                  <a:lnTo>
                    <a:pt x="0" y="53163"/>
                  </a:lnTo>
                </a:path>
              </a:pathLst>
            </a:custGeom>
            <a:solidFill>
              <a:srgbClr val="CCECFF"/>
            </a:solidFill>
            <a:ln w="9525" cap="flat" cmpd="sng" algn="ctr">
              <a:solidFill>
                <a:srgbClr val="CCECFF"/>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83" name="Freeform 82"/>
            <p:cNvSpPr/>
            <p:nvPr/>
          </p:nvSpPr>
          <p:spPr bwMode="auto">
            <a:xfrm>
              <a:off x="1585674" y="5704966"/>
              <a:ext cx="6666614" cy="317374"/>
            </a:xfrm>
            <a:custGeom>
              <a:avLst/>
              <a:gdLst>
                <a:gd name="connsiteX0" fmla="*/ 6666614 w 6666614"/>
                <a:gd name="connsiteY0" fmla="*/ 382772 h 382772"/>
                <a:gd name="connsiteX1" fmla="*/ 5454502 w 6666614"/>
                <a:gd name="connsiteY1" fmla="*/ 276446 h 382772"/>
                <a:gd name="connsiteX2" fmla="*/ 3498111 w 6666614"/>
                <a:gd name="connsiteY2" fmla="*/ 191386 h 382772"/>
                <a:gd name="connsiteX3" fmla="*/ 2126511 w 6666614"/>
                <a:gd name="connsiteY3" fmla="*/ 138223 h 382772"/>
                <a:gd name="connsiteX4" fmla="*/ 839972 w 6666614"/>
                <a:gd name="connsiteY4" fmla="*/ 85060 h 382772"/>
                <a:gd name="connsiteX5" fmla="*/ 0 w 6666614"/>
                <a:gd name="connsiteY5" fmla="*/ 0 h 3827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666614" h="382772">
                  <a:moveTo>
                    <a:pt x="6666614" y="382772"/>
                  </a:moveTo>
                  <a:cubicBezTo>
                    <a:pt x="6324600" y="345558"/>
                    <a:pt x="5982586" y="308344"/>
                    <a:pt x="5454502" y="276446"/>
                  </a:cubicBezTo>
                  <a:cubicBezTo>
                    <a:pt x="4926418" y="244548"/>
                    <a:pt x="3498111" y="191386"/>
                    <a:pt x="3498111" y="191386"/>
                  </a:cubicBezTo>
                  <a:lnTo>
                    <a:pt x="2126511" y="138223"/>
                  </a:lnTo>
                  <a:lnTo>
                    <a:pt x="839972" y="85060"/>
                  </a:lnTo>
                  <a:cubicBezTo>
                    <a:pt x="485554" y="62023"/>
                    <a:pt x="242777" y="31011"/>
                    <a:pt x="0" y="0"/>
                  </a:cubicBezTo>
                </a:path>
              </a:pathLst>
            </a:custGeom>
            <a:noFill/>
            <a:ln w="2857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84" name="Freeform 83"/>
            <p:cNvSpPr/>
            <p:nvPr/>
          </p:nvSpPr>
          <p:spPr bwMode="auto">
            <a:xfrm>
              <a:off x="1670734" y="3859496"/>
              <a:ext cx="7262037" cy="840453"/>
            </a:xfrm>
            <a:custGeom>
              <a:avLst/>
              <a:gdLst>
                <a:gd name="connsiteX0" fmla="*/ 0 w 7262037"/>
                <a:gd name="connsiteY0" fmla="*/ 24809 h 1013637"/>
                <a:gd name="connsiteX1" fmla="*/ 1244010 w 7262037"/>
                <a:gd name="connsiteY1" fmla="*/ 3544 h 1013637"/>
                <a:gd name="connsiteX2" fmla="*/ 2934586 w 7262037"/>
                <a:gd name="connsiteY2" fmla="*/ 46074 h 1013637"/>
                <a:gd name="connsiteX3" fmla="*/ 3615070 w 7262037"/>
                <a:gd name="connsiteY3" fmla="*/ 56707 h 1013637"/>
                <a:gd name="connsiteX4" fmla="*/ 4072270 w 7262037"/>
                <a:gd name="connsiteY4" fmla="*/ 56707 h 1013637"/>
                <a:gd name="connsiteX5" fmla="*/ 4338084 w 7262037"/>
                <a:gd name="connsiteY5" fmla="*/ 131135 h 1013637"/>
                <a:gd name="connsiteX6" fmla="*/ 5050465 w 7262037"/>
                <a:gd name="connsiteY6" fmla="*/ 471376 h 1013637"/>
                <a:gd name="connsiteX7" fmla="*/ 5635256 w 7262037"/>
                <a:gd name="connsiteY7" fmla="*/ 715925 h 1013637"/>
                <a:gd name="connsiteX8" fmla="*/ 6539023 w 7262037"/>
                <a:gd name="connsiteY8" fmla="*/ 886046 h 1013637"/>
                <a:gd name="connsiteX9" fmla="*/ 7262037 w 7262037"/>
                <a:gd name="connsiteY9" fmla="*/ 1013637 h 1013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262037" h="1013637">
                  <a:moveTo>
                    <a:pt x="0" y="24809"/>
                  </a:moveTo>
                  <a:cubicBezTo>
                    <a:pt x="377456" y="12404"/>
                    <a:pt x="754912" y="0"/>
                    <a:pt x="1244010" y="3544"/>
                  </a:cubicBezTo>
                  <a:cubicBezTo>
                    <a:pt x="1733108" y="7088"/>
                    <a:pt x="2934586" y="46074"/>
                    <a:pt x="2934586" y="46074"/>
                  </a:cubicBezTo>
                  <a:lnTo>
                    <a:pt x="3615070" y="56707"/>
                  </a:lnTo>
                  <a:cubicBezTo>
                    <a:pt x="3804684" y="58479"/>
                    <a:pt x="3951768" y="44302"/>
                    <a:pt x="4072270" y="56707"/>
                  </a:cubicBezTo>
                  <a:cubicBezTo>
                    <a:pt x="4192772" y="69112"/>
                    <a:pt x="4175052" y="62024"/>
                    <a:pt x="4338084" y="131135"/>
                  </a:cubicBezTo>
                  <a:cubicBezTo>
                    <a:pt x="4501116" y="200246"/>
                    <a:pt x="4834270" y="373911"/>
                    <a:pt x="5050465" y="471376"/>
                  </a:cubicBezTo>
                  <a:cubicBezTo>
                    <a:pt x="5266660" y="568841"/>
                    <a:pt x="5387163" y="646813"/>
                    <a:pt x="5635256" y="715925"/>
                  </a:cubicBezTo>
                  <a:cubicBezTo>
                    <a:pt x="5883349" y="785037"/>
                    <a:pt x="6539023" y="886046"/>
                    <a:pt x="6539023" y="886046"/>
                  </a:cubicBezTo>
                  <a:lnTo>
                    <a:pt x="7262037" y="1013637"/>
                  </a:lnTo>
                </a:path>
              </a:pathLst>
            </a:custGeom>
            <a:noFill/>
            <a:ln w="317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85" name="TextBox 84"/>
            <p:cNvSpPr txBox="1"/>
            <p:nvPr/>
          </p:nvSpPr>
          <p:spPr>
            <a:xfrm>
              <a:off x="8150774" y="3746671"/>
              <a:ext cx="771365" cy="246221"/>
            </a:xfrm>
            <a:prstGeom prst="rect">
              <a:avLst/>
            </a:prstGeom>
            <a:noFill/>
          </p:spPr>
          <p:txBody>
            <a:bodyPr wrap="none" rtlCol="0">
              <a:spAutoFit/>
            </a:bodyPr>
            <a:lstStyle/>
            <a:p>
              <a:r>
                <a:rPr lang="en-US" sz="1000" b="1" dirty="0" smtClean="0">
                  <a:latin typeface="Arial" pitchFamily="34" charset="0"/>
                  <a:cs typeface="Arial" pitchFamily="34" charset="0"/>
                </a:rPr>
                <a:t>Sea Level</a:t>
              </a:r>
              <a:endParaRPr lang="en-US" sz="1000" b="1" dirty="0">
                <a:latin typeface="Arial" pitchFamily="34" charset="0"/>
                <a:cs typeface="Arial" pitchFamily="34" charset="0"/>
              </a:endParaRPr>
            </a:p>
          </p:txBody>
        </p:sp>
        <p:sp>
          <p:nvSpPr>
            <p:cNvPr id="86" name="Freeform 85"/>
            <p:cNvSpPr/>
            <p:nvPr/>
          </p:nvSpPr>
          <p:spPr bwMode="auto">
            <a:xfrm>
              <a:off x="1585674" y="3871250"/>
              <a:ext cx="5348177" cy="952122"/>
            </a:xfrm>
            <a:custGeom>
              <a:avLst/>
              <a:gdLst>
                <a:gd name="connsiteX0" fmla="*/ 0 w 5348177"/>
                <a:gd name="connsiteY0" fmla="*/ 10633 h 1148317"/>
                <a:gd name="connsiteX1" fmla="*/ 382772 w 5348177"/>
                <a:gd name="connsiteY1" fmla="*/ 0 h 1148317"/>
                <a:gd name="connsiteX2" fmla="*/ 1095153 w 5348177"/>
                <a:gd name="connsiteY2" fmla="*/ 0 h 1148317"/>
                <a:gd name="connsiteX3" fmla="*/ 1807535 w 5348177"/>
                <a:gd name="connsiteY3" fmla="*/ 0 h 1148317"/>
                <a:gd name="connsiteX4" fmla="*/ 2264735 w 5348177"/>
                <a:gd name="connsiteY4" fmla="*/ 31898 h 1148317"/>
                <a:gd name="connsiteX5" fmla="*/ 2732567 w 5348177"/>
                <a:gd name="connsiteY5" fmla="*/ 21266 h 1148317"/>
                <a:gd name="connsiteX6" fmla="*/ 3327990 w 5348177"/>
                <a:gd name="connsiteY6" fmla="*/ 31898 h 1148317"/>
                <a:gd name="connsiteX7" fmla="*/ 3604437 w 5348177"/>
                <a:gd name="connsiteY7" fmla="*/ 63796 h 1148317"/>
                <a:gd name="connsiteX8" fmla="*/ 4040372 w 5348177"/>
                <a:gd name="connsiteY8" fmla="*/ 31898 h 1148317"/>
                <a:gd name="connsiteX9" fmla="*/ 4295553 w 5348177"/>
                <a:gd name="connsiteY9" fmla="*/ 74428 h 1148317"/>
                <a:gd name="connsiteX10" fmla="*/ 4508204 w 5348177"/>
                <a:gd name="connsiteY10" fmla="*/ 159489 h 1148317"/>
                <a:gd name="connsiteX11" fmla="*/ 4827181 w 5348177"/>
                <a:gd name="connsiteY11" fmla="*/ 297712 h 1148317"/>
                <a:gd name="connsiteX12" fmla="*/ 5018567 w 5348177"/>
                <a:gd name="connsiteY12" fmla="*/ 425303 h 1148317"/>
                <a:gd name="connsiteX13" fmla="*/ 5284381 w 5348177"/>
                <a:gd name="connsiteY13" fmla="*/ 563526 h 1148317"/>
                <a:gd name="connsiteX14" fmla="*/ 5146158 w 5348177"/>
                <a:gd name="connsiteY14" fmla="*/ 648586 h 1148317"/>
                <a:gd name="connsiteX15" fmla="*/ 5273749 w 5348177"/>
                <a:gd name="connsiteY15" fmla="*/ 723014 h 1148317"/>
                <a:gd name="connsiteX16" fmla="*/ 5007935 w 5348177"/>
                <a:gd name="connsiteY16" fmla="*/ 765545 h 1148317"/>
                <a:gd name="connsiteX17" fmla="*/ 5348177 w 5348177"/>
                <a:gd name="connsiteY17" fmla="*/ 871870 h 1148317"/>
                <a:gd name="connsiteX18" fmla="*/ 5039832 w 5348177"/>
                <a:gd name="connsiteY18" fmla="*/ 893135 h 1148317"/>
                <a:gd name="connsiteX19" fmla="*/ 5114260 w 5348177"/>
                <a:gd name="connsiteY19" fmla="*/ 999461 h 1148317"/>
                <a:gd name="connsiteX20" fmla="*/ 4901609 w 5348177"/>
                <a:gd name="connsiteY20" fmla="*/ 1020726 h 1148317"/>
                <a:gd name="connsiteX21" fmla="*/ 4593265 w 5348177"/>
                <a:gd name="connsiteY21" fmla="*/ 882503 h 1148317"/>
                <a:gd name="connsiteX22" fmla="*/ 4465674 w 5348177"/>
                <a:gd name="connsiteY22" fmla="*/ 893135 h 1148317"/>
                <a:gd name="connsiteX23" fmla="*/ 4572000 w 5348177"/>
                <a:gd name="connsiteY23" fmla="*/ 978196 h 1148317"/>
                <a:gd name="connsiteX24" fmla="*/ 4231758 w 5348177"/>
                <a:gd name="connsiteY24" fmla="*/ 925033 h 1148317"/>
                <a:gd name="connsiteX25" fmla="*/ 4274288 w 5348177"/>
                <a:gd name="connsiteY25" fmla="*/ 1031359 h 1148317"/>
                <a:gd name="connsiteX26" fmla="*/ 3774558 w 5348177"/>
                <a:gd name="connsiteY26" fmla="*/ 914400 h 1148317"/>
                <a:gd name="connsiteX27" fmla="*/ 3806456 w 5348177"/>
                <a:gd name="connsiteY27" fmla="*/ 1010093 h 1148317"/>
                <a:gd name="connsiteX28" fmla="*/ 3327990 w 5348177"/>
                <a:gd name="connsiteY28" fmla="*/ 882503 h 1148317"/>
                <a:gd name="connsiteX29" fmla="*/ 3402418 w 5348177"/>
                <a:gd name="connsiteY29" fmla="*/ 999461 h 1148317"/>
                <a:gd name="connsiteX30" fmla="*/ 2955851 w 5348177"/>
                <a:gd name="connsiteY30" fmla="*/ 871870 h 1148317"/>
                <a:gd name="connsiteX31" fmla="*/ 2998381 w 5348177"/>
                <a:gd name="connsiteY31" fmla="*/ 978196 h 1148317"/>
                <a:gd name="connsiteX32" fmla="*/ 2668772 w 5348177"/>
                <a:gd name="connsiteY32" fmla="*/ 839973 h 1148317"/>
                <a:gd name="connsiteX33" fmla="*/ 2668772 w 5348177"/>
                <a:gd name="connsiteY33" fmla="*/ 925033 h 1148317"/>
                <a:gd name="connsiteX34" fmla="*/ 2052083 w 5348177"/>
                <a:gd name="connsiteY34" fmla="*/ 744279 h 1148317"/>
                <a:gd name="connsiteX35" fmla="*/ 2083981 w 5348177"/>
                <a:gd name="connsiteY35" fmla="*/ 818707 h 1148317"/>
                <a:gd name="connsiteX36" fmla="*/ 1733107 w 5348177"/>
                <a:gd name="connsiteY36" fmla="*/ 776177 h 1148317"/>
                <a:gd name="connsiteX37" fmla="*/ 1584251 w 5348177"/>
                <a:gd name="connsiteY37" fmla="*/ 765545 h 1148317"/>
                <a:gd name="connsiteX38" fmla="*/ 1339702 w 5348177"/>
                <a:gd name="connsiteY38" fmla="*/ 701749 h 1148317"/>
                <a:gd name="connsiteX39" fmla="*/ 1201479 w 5348177"/>
                <a:gd name="connsiteY39" fmla="*/ 701749 h 1148317"/>
                <a:gd name="connsiteX40" fmla="*/ 1435395 w 5348177"/>
                <a:gd name="connsiteY40" fmla="*/ 850605 h 1148317"/>
                <a:gd name="connsiteX41" fmla="*/ 1222744 w 5348177"/>
                <a:gd name="connsiteY41" fmla="*/ 871870 h 1148317"/>
                <a:gd name="connsiteX42" fmla="*/ 1318437 w 5348177"/>
                <a:gd name="connsiteY42" fmla="*/ 988828 h 1148317"/>
                <a:gd name="connsiteX43" fmla="*/ 861237 w 5348177"/>
                <a:gd name="connsiteY43" fmla="*/ 925033 h 1148317"/>
                <a:gd name="connsiteX44" fmla="*/ 988828 w 5348177"/>
                <a:gd name="connsiteY44" fmla="*/ 1052624 h 1148317"/>
                <a:gd name="connsiteX45" fmla="*/ 563525 w 5348177"/>
                <a:gd name="connsiteY45" fmla="*/ 988828 h 1148317"/>
                <a:gd name="connsiteX46" fmla="*/ 765544 w 5348177"/>
                <a:gd name="connsiteY46" fmla="*/ 1127052 h 1148317"/>
                <a:gd name="connsiteX47" fmla="*/ 574158 w 5348177"/>
                <a:gd name="connsiteY47" fmla="*/ 1148317 h 1148317"/>
                <a:gd name="connsiteX48" fmla="*/ 223283 w 5348177"/>
                <a:gd name="connsiteY48" fmla="*/ 1031359 h 1148317"/>
                <a:gd name="connsiteX49" fmla="*/ 255181 w 5348177"/>
                <a:gd name="connsiteY49" fmla="*/ 1127052 h 1148317"/>
                <a:gd name="connsiteX50" fmla="*/ 10632 w 5348177"/>
                <a:gd name="connsiteY50" fmla="*/ 1095154 h 11483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5348177" h="1148317">
                  <a:moveTo>
                    <a:pt x="0" y="10633"/>
                  </a:moveTo>
                  <a:lnTo>
                    <a:pt x="382772" y="0"/>
                  </a:lnTo>
                  <a:lnTo>
                    <a:pt x="1095153" y="0"/>
                  </a:lnTo>
                  <a:lnTo>
                    <a:pt x="1807535" y="0"/>
                  </a:lnTo>
                  <a:lnTo>
                    <a:pt x="2264735" y="31898"/>
                  </a:lnTo>
                  <a:lnTo>
                    <a:pt x="2732567" y="21266"/>
                  </a:lnTo>
                  <a:lnTo>
                    <a:pt x="3327990" y="31898"/>
                  </a:lnTo>
                  <a:lnTo>
                    <a:pt x="3604437" y="63796"/>
                  </a:lnTo>
                  <a:lnTo>
                    <a:pt x="4040372" y="31898"/>
                  </a:lnTo>
                  <a:lnTo>
                    <a:pt x="4295553" y="74428"/>
                  </a:lnTo>
                  <a:lnTo>
                    <a:pt x="4508204" y="159489"/>
                  </a:lnTo>
                  <a:lnTo>
                    <a:pt x="4827181" y="297712"/>
                  </a:lnTo>
                  <a:lnTo>
                    <a:pt x="5018567" y="425303"/>
                  </a:lnTo>
                  <a:lnTo>
                    <a:pt x="5284381" y="563526"/>
                  </a:lnTo>
                  <a:lnTo>
                    <a:pt x="5146158" y="648586"/>
                  </a:lnTo>
                  <a:lnTo>
                    <a:pt x="5273749" y="723014"/>
                  </a:lnTo>
                  <a:lnTo>
                    <a:pt x="5007935" y="765545"/>
                  </a:lnTo>
                  <a:lnTo>
                    <a:pt x="5348177" y="871870"/>
                  </a:lnTo>
                  <a:lnTo>
                    <a:pt x="5039832" y="893135"/>
                  </a:lnTo>
                  <a:lnTo>
                    <a:pt x="5114260" y="999461"/>
                  </a:lnTo>
                  <a:lnTo>
                    <a:pt x="4901609" y="1020726"/>
                  </a:lnTo>
                  <a:lnTo>
                    <a:pt x="4593265" y="882503"/>
                  </a:lnTo>
                  <a:lnTo>
                    <a:pt x="4465674" y="893135"/>
                  </a:lnTo>
                  <a:lnTo>
                    <a:pt x="4572000" y="978196"/>
                  </a:lnTo>
                  <a:lnTo>
                    <a:pt x="4231758" y="925033"/>
                  </a:lnTo>
                  <a:lnTo>
                    <a:pt x="4274288" y="1031359"/>
                  </a:lnTo>
                  <a:lnTo>
                    <a:pt x="3774558" y="914400"/>
                  </a:lnTo>
                  <a:lnTo>
                    <a:pt x="3806456" y="1010093"/>
                  </a:lnTo>
                  <a:lnTo>
                    <a:pt x="3327990" y="882503"/>
                  </a:lnTo>
                  <a:lnTo>
                    <a:pt x="3402418" y="999461"/>
                  </a:lnTo>
                  <a:lnTo>
                    <a:pt x="2955851" y="871870"/>
                  </a:lnTo>
                  <a:lnTo>
                    <a:pt x="2998381" y="978196"/>
                  </a:lnTo>
                  <a:lnTo>
                    <a:pt x="2668772" y="839973"/>
                  </a:lnTo>
                  <a:lnTo>
                    <a:pt x="2668772" y="925033"/>
                  </a:lnTo>
                  <a:lnTo>
                    <a:pt x="2052083" y="744279"/>
                  </a:lnTo>
                  <a:lnTo>
                    <a:pt x="2083981" y="818707"/>
                  </a:lnTo>
                  <a:lnTo>
                    <a:pt x="1733107" y="776177"/>
                  </a:lnTo>
                  <a:lnTo>
                    <a:pt x="1584251" y="765545"/>
                  </a:lnTo>
                  <a:lnTo>
                    <a:pt x="1339702" y="701749"/>
                  </a:lnTo>
                  <a:lnTo>
                    <a:pt x="1201479" y="701749"/>
                  </a:lnTo>
                  <a:lnTo>
                    <a:pt x="1435395" y="850605"/>
                  </a:lnTo>
                  <a:lnTo>
                    <a:pt x="1222744" y="871870"/>
                  </a:lnTo>
                  <a:lnTo>
                    <a:pt x="1318437" y="988828"/>
                  </a:lnTo>
                  <a:lnTo>
                    <a:pt x="861237" y="925033"/>
                  </a:lnTo>
                  <a:lnTo>
                    <a:pt x="988828" y="1052624"/>
                  </a:lnTo>
                  <a:lnTo>
                    <a:pt x="563525" y="988828"/>
                  </a:lnTo>
                  <a:lnTo>
                    <a:pt x="765544" y="1127052"/>
                  </a:lnTo>
                  <a:lnTo>
                    <a:pt x="574158" y="1148317"/>
                  </a:lnTo>
                  <a:lnTo>
                    <a:pt x="223283" y="1031359"/>
                  </a:lnTo>
                  <a:lnTo>
                    <a:pt x="255181" y="1127052"/>
                  </a:lnTo>
                  <a:lnTo>
                    <a:pt x="10632" y="1095154"/>
                  </a:lnTo>
                </a:path>
              </a:pathLst>
            </a:custGeom>
            <a:solidFill>
              <a:srgbClr val="FFFF00"/>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87" name="Freeform 86"/>
            <p:cNvSpPr/>
            <p:nvPr/>
          </p:nvSpPr>
          <p:spPr bwMode="auto">
            <a:xfrm>
              <a:off x="1600200" y="3857625"/>
              <a:ext cx="3895725" cy="457200"/>
            </a:xfrm>
            <a:custGeom>
              <a:avLst/>
              <a:gdLst>
                <a:gd name="connsiteX0" fmla="*/ 66675 w 3895725"/>
                <a:gd name="connsiteY0" fmla="*/ 28575 h 457200"/>
                <a:gd name="connsiteX1" fmla="*/ 1066800 w 3895725"/>
                <a:gd name="connsiteY1" fmla="*/ 0 h 457200"/>
                <a:gd name="connsiteX2" fmla="*/ 2266950 w 3895725"/>
                <a:gd name="connsiteY2" fmla="*/ 28575 h 457200"/>
                <a:gd name="connsiteX3" fmla="*/ 3257550 w 3895725"/>
                <a:gd name="connsiteY3" fmla="*/ 47625 h 457200"/>
                <a:gd name="connsiteX4" fmla="*/ 3743325 w 3895725"/>
                <a:gd name="connsiteY4" fmla="*/ 28575 h 457200"/>
                <a:gd name="connsiteX5" fmla="*/ 3895725 w 3895725"/>
                <a:gd name="connsiteY5" fmla="*/ 133350 h 457200"/>
                <a:gd name="connsiteX6" fmla="*/ 3590925 w 3895725"/>
                <a:gd name="connsiteY6" fmla="*/ 114300 h 457200"/>
                <a:gd name="connsiteX7" fmla="*/ 3524250 w 3895725"/>
                <a:gd name="connsiteY7" fmla="*/ 104775 h 457200"/>
                <a:gd name="connsiteX8" fmla="*/ 3514725 w 3895725"/>
                <a:gd name="connsiteY8" fmla="*/ 104775 h 457200"/>
                <a:gd name="connsiteX9" fmla="*/ 3638550 w 3895725"/>
                <a:gd name="connsiteY9" fmla="*/ 209550 h 457200"/>
                <a:gd name="connsiteX10" fmla="*/ 3352800 w 3895725"/>
                <a:gd name="connsiteY10" fmla="*/ 152400 h 457200"/>
                <a:gd name="connsiteX11" fmla="*/ 3429000 w 3895725"/>
                <a:gd name="connsiteY11" fmla="*/ 285750 h 457200"/>
                <a:gd name="connsiteX12" fmla="*/ 3324225 w 3895725"/>
                <a:gd name="connsiteY12" fmla="*/ 238125 h 457200"/>
                <a:gd name="connsiteX13" fmla="*/ 3295650 w 3895725"/>
                <a:gd name="connsiteY13" fmla="*/ 228600 h 457200"/>
                <a:gd name="connsiteX14" fmla="*/ 2990850 w 3895725"/>
                <a:gd name="connsiteY14" fmla="*/ 161925 h 457200"/>
                <a:gd name="connsiteX15" fmla="*/ 3076575 w 3895725"/>
                <a:gd name="connsiteY15" fmla="*/ 276225 h 457200"/>
                <a:gd name="connsiteX16" fmla="*/ 2476500 w 3895725"/>
                <a:gd name="connsiteY16" fmla="*/ 200025 h 457200"/>
                <a:gd name="connsiteX17" fmla="*/ 2619375 w 3895725"/>
                <a:gd name="connsiteY17" fmla="*/ 295275 h 457200"/>
                <a:gd name="connsiteX18" fmla="*/ 2095500 w 3895725"/>
                <a:gd name="connsiteY18" fmla="*/ 238125 h 457200"/>
                <a:gd name="connsiteX19" fmla="*/ 2247900 w 3895725"/>
                <a:gd name="connsiteY19" fmla="*/ 304800 h 457200"/>
                <a:gd name="connsiteX20" fmla="*/ 1724025 w 3895725"/>
                <a:gd name="connsiteY20" fmla="*/ 276225 h 457200"/>
                <a:gd name="connsiteX21" fmla="*/ 1924050 w 3895725"/>
                <a:gd name="connsiteY21" fmla="*/ 381000 h 457200"/>
                <a:gd name="connsiteX22" fmla="*/ 1428750 w 3895725"/>
                <a:gd name="connsiteY22" fmla="*/ 361950 h 457200"/>
                <a:gd name="connsiteX23" fmla="*/ 1495425 w 3895725"/>
                <a:gd name="connsiteY23" fmla="*/ 457200 h 457200"/>
                <a:gd name="connsiteX24" fmla="*/ 723900 w 3895725"/>
                <a:gd name="connsiteY24" fmla="*/ 333375 h 457200"/>
                <a:gd name="connsiteX25" fmla="*/ 895350 w 3895725"/>
                <a:gd name="connsiteY25" fmla="*/ 447675 h 457200"/>
                <a:gd name="connsiteX26" fmla="*/ 266700 w 3895725"/>
                <a:gd name="connsiteY26" fmla="*/ 361950 h 457200"/>
                <a:gd name="connsiteX27" fmla="*/ 352425 w 3895725"/>
                <a:gd name="connsiteY27" fmla="*/ 457200 h 457200"/>
                <a:gd name="connsiteX28" fmla="*/ 0 w 3895725"/>
                <a:gd name="connsiteY28" fmla="*/ 45720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3895725" h="457200">
                  <a:moveTo>
                    <a:pt x="66675" y="28575"/>
                  </a:moveTo>
                  <a:lnTo>
                    <a:pt x="1066800" y="0"/>
                  </a:lnTo>
                  <a:lnTo>
                    <a:pt x="2266950" y="28575"/>
                  </a:lnTo>
                  <a:lnTo>
                    <a:pt x="3257550" y="47625"/>
                  </a:lnTo>
                  <a:lnTo>
                    <a:pt x="3743325" y="28575"/>
                  </a:lnTo>
                  <a:lnTo>
                    <a:pt x="3895725" y="133350"/>
                  </a:lnTo>
                  <a:lnTo>
                    <a:pt x="3590925" y="114300"/>
                  </a:lnTo>
                  <a:cubicBezTo>
                    <a:pt x="3463663" y="104253"/>
                    <a:pt x="3564099" y="104775"/>
                    <a:pt x="3524250" y="104775"/>
                  </a:cubicBezTo>
                  <a:lnTo>
                    <a:pt x="3514725" y="104775"/>
                  </a:lnTo>
                  <a:lnTo>
                    <a:pt x="3638550" y="209550"/>
                  </a:lnTo>
                  <a:lnTo>
                    <a:pt x="3352800" y="152400"/>
                  </a:lnTo>
                  <a:lnTo>
                    <a:pt x="3429000" y="285750"/>
                  </a:lnTo>
                  <a:cubicBezTo>
                    <a:pt x="3394075" y="269875"/>
                    <a:pt x="3359487" y="253237"/>
                    <a:pt x="3324225" y="238125"/>
                  </a:cubicBezTo>
                  <a:cubicBezTo>
                    <a:pt x="3314997" y="234170"/>
                    <a:pt x="3295650" y="228600"/>
                    <a:pt x="3295650" y="228600"/>
                  </a:cubicBezTo>
                  <a:lnTo>
                    <a:pt x="2990850" y="161925"/>
                  </a:lnTo>
                  <a:lnTo>
                    <a:pt x="3076575" y="276225"/>
                  </a:lnTo>
                  <a:lnTo>
                    <a:pt x="2476500" y="200025"/>
                  </a:lnTo>
                  <a:lnTo>
                    <a:pt x="2619375" y="295275"/>
                  </a:lnTo>
                  <a:lnTo>
                    <a:pt x="2095500" y="238125"/>
                  </a:lnTo>
                  <a:lnTo>
                    <a:pt x="2247900" y="304800"/>
                  </a:lnTo>
                  <a:lnTo>
                    <a:pt x="1724025" y="276225"/>
                  </a:lnTo>
                  <a:lnTo>
                    <a:pt x="1924050" y="381000"/>
                  </a:lnTo>
                  <a:lnTo>
                    <a:pt x="1428750" y="361950"/>
                  </a:lnTo>
                  <a:lnTo>
                    <a:pt x="1495425" y="457200"/>
                  </a:lnTo>
                  <a:lnTo>
                    <a:pt x="723900" y="333375"/>
                  </a:lnTo>
                  <a:lnTo>
                    <a:pt x="895350" y="447675"/>
                  </a:lnTo>
                  <a:lnTo>
                    <a:pt x="266700" y="361950"/>
                  </a:lnTo>
                  <a:lnTo>
                    <a:pt x="352425" y="457200"/>
                  </a:lnTo>
                  <a:lnTo>
                    <a:pt x="0" y="457200"/>
                  </a:lnTo>
                </a:path>
              </a:pathLst>
            </a:custGeom>
            <a:solidFill>
              <a:srgbClr val="D1CC00"/>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88" name="Freeform 87"/>
            <p:cNvSpPr/>
            <p:nvPr/>
          </p:nvSpPr>
          <p:spPr bwMode="auto">
            <a:xfrm>
              <a:off x="2882846" y="3880066"/>
              <a:ext cx="6049925" cy="943306"/>
            </a:xfrm>
            <a:custGeom>
              <a:avLst/>
              <a:gdLst>
                <a:gd name="connsiteX0" fmla="*/ 0 w 6049925"/>
                <a:gd name="connsiteY0" fmla="*/ 0 h 1137684"/>
                <a:gd name="connsiteX1" fmla="*/ 478465 w 6049925"/>
                <a:gd name="connsiteY1" fmla="*/ 31898 h 1137684"/>
                <a:gd name="connsiteX2" fmla="*/ 1552353 w 6049925"/>
                <a:gd name="connsiteY2" fmla="*/ 106326 h 1137684"/>
                <a:gd name="connsiteX3" fmla="*/ 2020186 w 6049925"/>
                <a:gd name="connsiteY3" fmla="*/ 138223 h 1137684"/>
                <a:gd name="connsiteX4" fmla="*/ 2477386 w 6049925"/>
                <a:gd name="connsiteY4" fmla="*/ 340242 h 1137684"/>
                <a:gd name="connsiteX5" fmla="*/ 2796363 w 6049925"/>
                <a:gd name="connsiteY5" fmla="*/ 372140 h 1137684"/>
                <a:gd name="connsiteX6" fmla="*/ 3200400 w 6049925"/>
                <a:gd name="connsiteY6" fmla="*/ 552893 h 1137684"/>
                <a:gd name="connsiteX7" fmla="*/ 4019107 w 6049925"/>
                <a:gd name="connsiteY7" fmla="*/ 829340 h 1137684"/>
                <a:gd name="connsiteX8" fmla="*/ 4954772 w 6049925"/>
                <a:gd name="connsiteY8" fmla="*/ 1073888 h 1137684"/>
                <a:gd name="connsiteX9" fmla="*/ 6049925 w 6049925"/>
                <a:gd name="connsiteY9" fmla="*/ 1137684 h 11376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049925" h="1137684">
                  <a:moveTo>
                    <a:pt x="0" y="0"/>
                  </a:moveTo>
                  <a:lnTo>
                    <a:pt x="478465" y="31898"/>
                  </a:lnTo>
                  <a:lnTo>
                    <a:pt x="1552353" y="106326"/>
                  </a:lnTo>
                  <a:cubicBezTo>
                    <a:pt x="1809306" y="124047"/>
                    <a:pt x="1866014" y="99237"/>
                    <a:pt x="2020186" y="138223"/>
                  </a:cubicBezTo>
                  <a:cubicBezTo>
                    <a:pt x="2174358" y="177209"/>
                    <a:pt x="2348023" y="301256"/>
                    <a:pt x="2477386" y="340242"/>
                  </a:cubicBezTo>
                  <a:cubicBezTo>
                    <a:pt x="2606749" y="379228"/>
                    <a:pt x="2675861" y="336698"/>
                    <a:pt x="2796363" y="372140"/>
                  </a:cubicBezTo>
                  <a:cubicBezTo>
                    <a:pt x="2916865" y="407582"/>
                    <a:pt x="2996609" y="476693"/>
                    <a:pt x="3200400" y="552893"/>
                  </a:cubicBezTo>
                  <a:cubicBezTo>
                    <a:pt x="3404191" y="629093"/>
                    <a:pt x="3726712" y="742508"/>
                    <a:pt x="4019107" y="829340"/>
                  </a:cubicBezTo>
                  <a:cubicBezTo>
                    <a:pt x="4311502" y="916172"/>
                    <a:pt x="4616302" y="1022497"/>
                    <a:pt x="4954772" y="1073888"/>
                  </a:cubicBezTo>
                  <a:cubicBezTo>
                    <a:pt x="5293242" y="1125279"/>
                    <a:pt x="5671583" y="1131481"/>
                    <a:pt x="6049925" y="1137684"/>
                  </a:cubicBezTo>
                </a:path>
              </a:pathLst>
            </a:custGeom>
            <a:noFill/>
            <a:ln w="317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89" name="Freeform 88"/>
            <p:cNvSpPr/>
            <p:nvPr/>
          </p:nvSpPr>
          <p:spPr bwMode="auto">
            <a:xfrm>
              <a:off x="2202362" y="3897697"/>
              <a:ext cx="6730409" cy="1093177"/>
            </a:xfrm>
            <a:custGeom>
              <a:avLst/>
              <a:gdLst>
                <a:gd name="connsiteX0" fmla="*/ 0 w 6730409"/>
                <a:gd name="connsiteY0" fmla="*/ 0 h 1254642"/>
                <a:gd name="connsiteX1" fmla="*/ 701749 w 6730409"/>
                <a:gd name="connsiteY1" fmla="*/ 85060 h 1254642"/>
                <a:gd name="connsiteX2" fmla="*/ 1350335 w 6730409"/>
                <a:gd name="connsiteY2" fmla="*/ 116958 h 1254642"/>
                <a:gd name="connsiteX3" fmla="*/ 1998921 w 6730409"/>
                <a:gd name="connsiteY3" fmla="*/ 180753 h 1254642"/>
                <a:gd name="connsiteX4" fmla="*/ 2413591 w 6730409"/>
                <a:gd name="connsiteY4" fmla="*/ 265814 h 1254642"/>
                <a:gd name="connsiteX5" fmla="*/ 2775098 w 6730409"/>
                <a:gd name="connsiteY5" fmla="*/ 446567 h 1254642"/>
                <a:gd name="connsiteX6" fmla="*/ 3009014 w 6730409"/>
                <a:gd name="connsiteY6" fmla="*/ 499730 h 1254642"/>
                <a:gd name="connsiteX7" fmla="*/ 3338623 w 6730409"/>
                <a:gd name="connsiteY7" fmla="*/ 520995 h 1254642"/>
                <a:gd name="connsiteX8" fmla="*/ 3721395 w 6730409"/>
                <a:gd name="connsiteY8" fmla="*/ 680483 h 1254642"/>
                <a:gd name="connsiteX9" fmla="*/ 4242391 w 6730409"/>
                <a:gd name="connsiteY9" fmla="*/ 914400 h 1254642"/>
                <a:gd name="connsiteX10" fmla="*/ 4752754 w 6730409"/>
                <a:gd name="connsiteY10" fmla="*/ 1020725 h 1254642"/>
                <a:gd name="connsiteX11" fmla="*/ 5645889 w 6730409"/>
                <a:gd name="connsiteY11" fmla="*/ 1169581 h 1254642"/>
                <a:gd name="connsiteX12" fmla="*/ 6730409 w 6730409"/>
                <a:gd name="connsiteY12" fmla="*/ 1254642 h 12546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730409" h="1254642">
                  <a:moveTo>
                    <a:pt x="0" y="0"/>
                  </a:moveTo>
                  <a:cubicBezTo>
                    <a:pt x="238346" y="32783"/>
                    <a:pt x="476693" y="65567"/>
                    <a:pt x="701749" y="85060"/>
                  </a:cubicBezTo>
                  <a:cubicBezTo>
                    <a:pt x="926805" y="104553"/>
                    <a:pt x="1134140" y="101009"/>
                    <a:pt x="1350335" y="116958"/>
                  </a:cubicBezTo>
                  <a:cubicBezTo>
                    <a:pt x="1566530" y="132907"/>
                    <a:pt x="1821712" y="155944"/>
                    <a:pt x="1998921" y="180753"/>
                  </a:cubicBezTo>
                  <a:cubicBezTo>
                    <a:pt x="2176130" y="205562"/>
                    <a:pt x="2284228" y="221512"/>
                    <a:pt x="2413591" y="265814"/>
                  </a:cubicBezTo>
                  <a:cubicBezTo>
                    <a:pt x="2542954" y="310116"/>
                    <a:pt x="2675861" y="407581"/>
                    <a:pt x="2775098" y="446567"/>
                  </a:cubicBezTo>
                  <a:cubicBezTo>
                    <a:pt x="2874335" y="485553"/>
                    <a:pt x="2915093" y="487325"/>
                    <a:pt x="3009014" y="499730"/>
                  </a:cubicBezTo>
                  <a:cubicBezTo>
                    <a:pt x="3102935" y="512135"/>
                    <a:pt x="3219893" y="490870"/>
                    <a:pt x="3338623" y="520995"/>
                  </a:cubicBezTo>
                  <a:cubicBezTo>
                    <a:pt x="3457353" y="551120"/>
                    <a:pt x="3570767" y="614916"/>
                    <a:pt x="3721395" y="680483"/>
                  </a:cubicBezTo>
                  <a:cubicBezTo>
                    <a:pt x="3872023" y="746050"/>
                    <a:pt x="4070498" y="857693"/>
                    <a:pt x="4242391" y="914400"/>
                  </a:cubicBezTo>
                  <a:cubicBezTo>
                    <a:pt x="4414284" y="971107"/>
                    <a:pt x="4518838" y="978195"/>
                    <a:pt x="4752754" y="1020725"/>
                  </a:cubicBezTo>
                  <a:cubicBezTo>
                    <a:pt x="4986670" y="1063255"/>
                    <a:pt x="5316280" y="1130595"/>
                    <a:pt x="5645889" y="1169581"/>
                  </a:cubicBezTo>
                  <a:cubicBezTo>
                    <a:pt x="5975498" y="1208567"/>
                    <a:pt x="6352953" y="1231604"/>
                    <a:pt x="6730409" y="1254642"/>
                  </a:cubicBezTo>
                </a:path>
              </a:pathLst>
            </a:custGeom>
            <a:noFill/>
            <a:ln w="317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90" name="Freeform 89"/>
            <p:cNvSpPr/>
            <p:nvPr/>
          </p:nvSpPr>
          <p:spPr bwMode="auto">
            <a:xfrm>
              <a:off x="1606939" y="4567709"/>
              <a:ext cx="7293935" cy="925673"/>
            </a:xfrm>
            <a:custGeom>
              <a:avLst/>
              <a:gdLst>
                <a:gd name="connsiteX0" fmla="*/ 0 w 7293935"/>
                <a:gd name="connsiteY0" fmla="*/ 0 h 1116418"/>
                <a:gd name="connsiteX1" fmla="*/ 446567 w 7293935"/>
                <a:gd name="connsiteY1" fmla="*/ 148855 h 1116418"/>
                <a:gd name="connsiteX2" fmla="*/ 1063256 w 7293935"/>
                <a:gd name="connsiteY2" fmla="*/ 350874 h 1116418"/>
                <a:gd name="connsiteX3" fmla="*/ 1711842 w 7293935"/>
                <a:gd name="connsiteY3" fmla="*/ 606055 h 1116418"/>
                <a:gd name="connsiteX4" fmla="*/ 2604977 w 7293935"/>
                <a:gd name="connsiteY4" fmla="*/ 786809 h 1116418"/>
                <a:gd name="connsiteX5" fmla="*/ 3136605 w 7293935"/>
                <a:gd name="connsiteY5" fmla="*/ 882502 h 1116418"/>
                <a:gd name="connsiteX6" fmla="*/ 4136065 w 7293935"/>
                <a:gd name="connsiteY6" fmla="*/ 914400 h 1116418"/>
                <a:gd name="connsiteX7" fmla="*/ 5305646 w 7293935"/>
                <a:gd name="connsiteY7" fmla="*/ 999460 h 1116418"/>
                <a:gd name="connsiteX8" fmla="*/ 7293935 w 7293935"/>
                <a:gd name="connsiteY8" fmla="*/ 1116418 h 11164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293935" h="1116418">
                  <a:moveTo>
                    <a:pt x="0" y="0"/>
                  </a:moveTo>
                  <a:lnTo>
                    <a:pt x="446567" y="148855"/>
                  </a:lnTo>
                  <a:cubicBezTo>
                    <a:pt x="623776" y="207334"/>
                    <a:pt x="852377" y="274674"/>
                    <a:pt x="1063256" y="350874"/>
                  </a:cubicBezTo>
                  <a:cubicBezTo>
                    <a:pt x="1274135" y="427074"/>
                    <a:pt x="1454889" y="533399"/>
                    <a:pt x="1711842" y="606055"/>
                  </a:cubicBezTo>
                  <a:cubicBezTo>
                    <a:pt x="1968795" y="678711"/>
                    <a:pt x="2367517" y="740735"/>
                    <a:pt x="2604977" y="786809"/>
                  </a:cubicBezTo>
                  <a:cubicBezTo>
                    <a:pt x="2842437" y="832883"/>
                    <a:pt x="2881424" y="861237"/>
                    <a:pt x="3136605" y="882502"/>
                  </a:cubicBezTo>
                  <a:cubicBezTo>
                    <a:pt x="3391786" y="903767"/>
                    <a:pt x="3774558" y="894907"/>
                    <a:pt x="4136065" y="914400"/>
                  </a:cubicBezTo>
                  <a:cubicBezTo>
                    <a:pt x="4497572" y="933893"/>
                    <a:pt x="5305646" y="999460"/>
                    <a:pt x="5305646" y="999460"/>
                  </a:cubicBezTo>
                  <a:lnTo>
                    <a:pt x="7293935" y="1116418"/>
                  </a:lnTo>
                </a:path>
              </a:pathLst>
            </a:custGeom>
            <a:noFill/>
            <a:ln w="317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91" name="Rectangle 90"/>
            <p:cNvSpPr/>
            <p:nvPr/>
          </p:nvSpPr>
          <p:spPr bwMode="auto">
            <a:xfrm>
              <a:off x="1596306" y="3869781"/>
              <a:ext cx="213444" cy="442275"/>
            </a:xfrm>
            <a:prstGeom prst="rect">
              <a:avLst/>
            </a:prstGeom>
            <a:solidFill>
              <a:srgbClr val="D1CC00"/>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92" name="Freeform 91"/>
            <p:cNvSpPr/>
            <p:nvPr/>
          </p:nvSpPr>
          <p:spPr bwMode="auto">
            <a:xfrm>
              <a:off x="1617571" y="3950593"/>
              <a:ext cx="7325833" cy="1243048"/>
            </a:xfrm>
            <a:custGeom>
              <a:avLst/>
              <a:gdLst>
                <a:gd name="connsiteX0" fmla="*/ 0 w 7325833"/>
                <a:gd name="connsiteY0" fmla="*/ 0 h 1499191"/>
                <a:gd name="connsiteX1" fmla="*/ 584791 w 7325833"/>
                <a:gd name="connsiteY1" fmla="*/ 42531 h 1499191"/>
                <a:gd name="connsiteX2" fmla="*/ 1127052 w 7325833"/>
                <a:gd name="connsiteY2" fmla="*/ 180754 h 1499191"/>
                <a:gd name="connsiteX3" fmla="*/ 1658680 w 7325833"/>
                <a:gd name="connsiteY3" fmla="*/ 212652 h 1499191"/>
                <a:gd name="connsiteX4" fmla="*/ 1988289 w 7325833"/>
                <a:gd name="connsiteY4" fmla="*/ 318977 h 1499191"/>
                <a:gd name="connsiteX5" fmla="*/ 2264735 w 7325833"/>
                <a:gd name="connsiteY5" fmla="*/ 446568 h 1499191"/>
                <a:gd name="connsiteX6" fmla="*/ 2987749 w 7325833"/>
                <a:gd name="connsiteY6" fmla="*/ 701749 h 1499191"/>
                <a:gd name="connsiteX7" fmla="*/ 3487480 w 7325833"/>
                <a:gd name="connsiteY7" fmla="*/ 935666 h 1499191"/>
                <a:gd name="connsiteX8" fmla="*/ 4019107 w 7325833"/>
                <a:gd name="connsiteY8" fmla="*/ 1105786 h 1499191"/>
                <a:gd name="connsiteX9" fmla="*/ 4795284 w 7325833"/>
                <a:gd name="connsiteY9" fmla="*/ 1297173 h 1499191"/>
                <a:gd name="connsiteX10" fmla="*/ 5209954 w 7325833"/>
                <a:gd name="connsiteY10" fmla="*/ 1307805 h 1499191"/>
                <a:gd name="connsiteX11" fmla="*/ 6018028 w 7325833"/>
                <a:gd name="connsiteY11" fmla="*/ 1424763 h 1499191"/>
                <a:gd name="connsiteX12" fmla="*/ 7325833 w 7325833"/>
                <a:gd name="connsiteY12" fmla="*/ 1499191 h 14991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325833" h="1499191">
                  <a:moveTo>
                    <a:pt x="0" y="0"/>
                  </a:moveTo>
                  <a:cubicBezTo>
                    <a:pt x="198474" y="6202"/>
                    <a:pt x="396949" y="12405"/>
                    <a:pt x="584791" y="42531"/>
                  </a:cubicBezTo>
                  <a:cubicBezTo>
                    <a:pt x="772633" y="72657"/>
                    <a:pt x="948071" y="152401"/>
                    <a:pt x="1127052" y="180754"/>
                  </a:cubicBezTo>
                  <a:cubicBezTo>
                    <a:pt x="1306033" y="209107"/>
                    <a:pt x="1515141" y="189615"/>
                    <a:pt x="1658680" y="212652"/>
                  </a:cubicBezTo>
                  <a:cubicBezTo>
                    <a:pt x="1802219" y="235689"/>
                    <a:pt x="1887280" y="279991"/>
                    <a:pt x="1988289" y="318977"/>
                  </a:cubicBezTo>
                  <a:cubicBezTo>
                    <a:pt x="2089298" y="357963"/>
                    <a:pt x="2098158" y="382773"/>
                    <a:pt x="2264735" y="446568"/>
                  </a:cubicBezTo>
                  <a:cubicBezTo>
                    <a:pt x="2431312" y="510363"/>
                    <a:pt x="2783958" y="620233"/>
                    <a:pt x="2987749" y="701749"/>
                  </a:cubicBezTo>
                  <a:cubicBezTo>
                    <a:pt x="3191540" y="783265"/>
                    <a:pt x="3315587" y="868327"/>
                    <a:pt x="3487480" y="935666"/>
                  </a:cubicBezTo>
                  <a:cubicBezTo>
                    <a:pt x="3659373" y="1003005"/>
                    <a:pt x="3801140" y="1045535"/>
                    <a:pt x="4019107" y="1105786"/>
                  </a:cubicBezTo>
                  <a:cubicBezTo>
                    <a:pt x="4237074" y="1166037"/>
                    <a:pt x="4596810" y="1263503"/>
                    <a:pt x="4795284" y="1297173"/>
                  </a:cubicBezTo>
                  <a:cubicBezTo>
                    <a:pt x="4993758" y="1330843"/>
                    <a:pt x="5006163" y="1286540"/>
                    <a:pt x="5209954" y="1307805"/>
                  </a:cubicBezTo>
                  <a:cubicBezTo>
                    <a:pt x="5413745" y="1329070"/>
                    <a:pt x="5665382" y="1392865"/>
                    <a:pt x="6018028" y="1424763"/>
                  </a:cubicBezTo>
                  <a:cubicBezTo>
                    <a:pt x="6370674" y="1456661"/>
                    <a:pt x="6848253" y="1477926"/>
                    <a:pt x="7325833" y="1499191"/>
                  </a:cubicBezTo>
                </a:path>
              </a:pathLst>
            </a:custGeom>
            <a:noFill/>
            <a:ln w="317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93" name="Freeform 92"/>
            <p:cNvSpPr/>
            <p:nvPr/>
          </p:nvSpPr>
          <p:spPr bwMode="auto">
            <a:xfrm>
              <a:off x="1606939" y="4179808"/>
              <a:ext cx="7304567" cy="1181336"/>
            </a:xfrm>
            <a:custGeom>
              <a:avLst/>
              <a:gdLst>
                <a:gd name="connsiteX0" fmla="*/ 0 w 7304567"/>
                <a:gd name="connsiteY0" fmla="*/ 0 h 1424763"/>
                <a:gd name="connsiteX1" fmla="*/ 340242 w 7304567"/>
                <a:gd name="connsiteY1" fmla="*/ 191386 h 1424763"/>
                <a:gd name="connsiteX2" fmla="*/ 637953 w 7304567"/>
                <a:gd name="connsiteY2" fmla="*/ 233916 h 1424763"/>
                <a:gd name="connsiteX3" fmla="*/ 1350335 w 7304567"/>
                <a:gd name="connsiteY3" fmla="*/ 329609 h 1424763"/>
                <a:gd name="connsiteX4" fmla="*/ 1807535 w 7304567"/>
                <a:gd name="connsiteY4" fmla="*/ 446567 h 1424763"/>
                <a:gd name="connsiteX5" fmla="*/ 2371060 w 7304567"/>
                <a:gd name="connsiteY5" fmla="*/ 637953 h 1424763"/>
                <a:gd name="connsiteX6" fmla="*/ 3136605 w 7304567"/>
                <a:gd name="connsiteY6" fmla="*/ 882502 h 1424763"/>
                <a:gd name="connsiteX7" fmla="*/ 3785191 w 7304567"/>
                <a:gd name="connsiteY7" fmla="*/ 1105786 h 1424763"/>
                <a:gd name="connsiteX8" fmla="*/ 4444409 w 7304567"/>
                <a:gd name="connsiteY8" fmla="*/ 1233377 h 1424763"/>
                <a:gd name="connsiteX9" fmla="*/ 5677786 w 7304567"/>
                <a:gd name="connsiteY9" fmla="*/ 1329070 h 1424763"/>
                <a:gd name="connsiteX10" fmla="*/ 7304567 w 7304567"/>
                <a:gd name="connsiteY10" fmla="*/ 1424763 h 1424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304567" h="1424763">
                  <a:moveTo>
                    <a:pt x="0" y="0"/>
                  </a:moveTo>
                  <a:cubicBezTo>
                    <a:pt x="116958" y="76200"/>
                    <a:pt x="233917" y="152400"/>
                    <a:pt x="340242" y="191386"/>
                  </a:cubicBezTo>
                  <a:cubicBezTo>
                    <a:pt x="446568" y="230372"/>
                    <a:pt x="637953" y="233916"/>
                    <a:pt x="637953" y="233916"/>
                  </a:cubicBezTo>
                  <a:cubicBezTo>
                    <a:pt x="806302" y="256953"/>
                    <a:pt x="1155405" y="294167"/>
                    <a:pt x="1350335" y="329609"/>
                  </a:cubicBezTo>
                  <a:cubicBezTo>
                    <a:pt x="1545265" y="365051"/>
                    <a:pt x="1637414" y="395176"/>
                    <a:pt x="1807535" y="446567"/>
                  </a:cubicBezTo>
                  <a:cubicBezTo>
                    <a:pt x="1977656" y="497958"/>
                    <a:pt x="2371060" y="637953"/>
                    <a:pt x="2371060" y="637953"/>
                  </a:cubicBezTo>
                  <a:lnTo>
                    <a:pt x="3136605" y="882502"/>
                  </a:lnTo>
                  <a:cubicBezTo>
                    <a:pt x="3372294" y="960474"/>
                    <a:pt x="3567224" y="1047307"/>
                    <a:pt x="3785191" y="1105786"/>
                  </a:cubicBezTo>
                  <a:cubicBezTo>
                    <a:pt x="4003158" y="1164265"/>
                    <a:pt x="4128977" y="1196163"/>
                    <a:pt x="4444409" y="1233377"/>
                  </a:cubicBezTo>
                  <a:cubicBezTo>
                    <a:pt x="4759841" y="1270591"/>
                    <a:pt x="5677786" y="1329070"/>
                    <a:pt x="5677786" y="1329070"/>
                  </a:cubicBezTo>
                  <a:lnTo>
                    <a:pt x="7304567" y="1424763"/>
                  </a:lnTo>
                </a:path>
              </a:pathLst>
            </a:custGeom>
            <a:noFill/>
            <a:ln w="317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94" name="Rectangle 93"/>
            <p:cNvSpPr/>
            <p:nvPr/>
          </p:nvSpPr>
          <p:spPr bwMode="auto">
            <a:xfrm>
              <a:off x="1610483" y="3459840"/>
              <a:ext cx="7347098" cy="2574254"/>
            </a:xfrm>
            <a:prstGeom prst="rect">
              <a:avLst/>
            </a:prstGeom>
            <a:noFill/>
            <a:ln w="3810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grpSp>
    </p:spTree>
    <p:extLst>
      <p:ext uri="{BB962C8B-B14F-4D97-AF65-F5344CB8AC3E}">
        <p14:creationId xmlns:p14="http://schemas.microsoft.com/office/powerpoint/2010/main" val="806025863"/>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1000"/>
                                  </p:stCondLst>
                                  <p:childTnLst>
                                    <p:set>
                                      <p:cBhvr>
                                        <p:cTn id="6" dur="1" fill="hold">
                                          <p:stCondLst>
                                            <p:cond delay="0"/>
                                          </p:stCondLst>
                                        </p:cTn>
                                        <p:tgtEl>
                                          <p:spTgt spid="71"/>
                                        </p:tgtEl>
                                        <p:attrNameLst>
                                          <p:attrName>style.visibility</p:attrName>
                                        </p:attrNameLst>
                                      </p:cBhvr>
                                      <p:to>
                                        <p:strVal val="visible"/>
                                      </p:to>
                                    </p:set>
                                    <p:animEffect transition="in" filter="fade">
                                      <p:cBhvr>
                                        <p:cTn id="7" dur="2000"/>
                                        <p:tgtEl>
                                          <p:spTgt spid="7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43"/>
                                        </p:tgtEl>
                                        <p:attrNameLst>
                                          <p:attrName>style.visibility</p:attrName>
                                        </p:attrNameLst>
                                      </p:cBhvr>
                                      <p:to>
                                        <p:strVal val="visible"/>
                                      </p:to>
                                    </p:set>
                                    <p:animEffect transition="in" filter="wipe(down)">
                                      <p:cBhvr>
                                        <p:cTn id="12" dur="500"/>
                                        <p:tgtEl>
                                          <p:spTgt spid="43"/>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74"/>
                                        </p:tgtEl>
                                        <p:attrNameLst>
                                          <p:attrName>style.visibility</p:attrName>
                                        </p:attrNameLst>
                                      </p:cBhvr>
                                      <p:to>
                                        <p:strVal val="visible"/>
                                      </p:to>
                                    </p:set>
                                    <p:anim calcmode="lin" valueType="num">
                                      <p:cBhvr additive="base">
                                        <p:cTn id="17" dur="500" fill="hold"/>
                                        <p:tgtEl>
                                          <p:spTgt spid="74"/>
                                        </p:tgtEl>
                                        <p:attrNameLst>
                                          <p:attrName>ppt_x</p:attrName>
                                        </p:attrNameLst>
                                      </p:cBhvr>
                                      <p:tavLst>
                                        <p:tav tm="0">
                                          <p:val>
                                            <p:strVal val="#ppt_x"/>
                                          </p:val>
                                        </p:tav>
                                        <p:tav tm="100000">
                                          <p:val>
                                            <p:strVal val="#ppt_x"/>
                                          </p:val>
                                        </p:tav>
                                      </p:tavLst>
                                    </p:anim>
                                    <p:anim calcmode="lin" valueType="num">
                                      <p:cBhvr additive="base">
                                        <p:cTn id="18" dur="500" fill="hold"/>
                                        <p:tgtEl>
                                          <p:spTgt spid="7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Seismic Line through a Delta</a:t>
            </a:r>
            <a:endParaRPr lang="en-US" dirty="0"/>
          </a:p>
        </p:txBody>
      </p:sp>
      <p:pic>
        <p:nvPicPr>
          <p:cNvPr id="5" name="Picture 2" descr="exmou2"/>
          <p:cNvPicPr preferRelativeResize="0">
            <a:picLocks noChangeAspect="1" noChangeArrowheads="1"/>
          </p:cNvPicPr>
          <p:nvPr/>
        </p:nvPicPr>
        <p:blipFill>
          <a:blip r:embed="rId3" cstate="print">
            <a:lum bright="-20000" contrast="40000"/>
            <a:extLst>
              <a:ext uri="{28A0092B-C50C-407E-A947-70E740481C1C}">
                <a14:useLocalDpi xmlns:a14="http://schemas.microsoft.com/office/drawing/2010/main" val="0"/>
              </a:ext>
            </a:extLst>
          </a:blip>
          <a:srcRect l="241" t="40779" r="46144" b="34668"/>
          <a:stretch>
            <a:fillRect/>
          </a:stretch>
        </p:blipFill>
        <p:spPr bwMode="auto">
          <a:xfrm flipH="1">
            <a:off x="467518" y="1470025"/>
            <a:ext cx="8199438" cy="3733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sp>
        <p:nvSpPr>
          <p:cNvPr id="7" name="Freeform 4"/>
          <p:cNvSpPr>
            <a:spLocks noChangeAspect="1"/>
          </p:cNvSpPr>
          <p:nvPr/>
        </p:nvSpPr>
        <p:spPr bwMode="auto">
          <a:xfrm flipH="1">
            <a:off x="465931" y="2468563"/>
            <a:ext cx="8185150" cy="1174750"/>
          </a:xfrm>
          <a:custGeom>
            <a:avLst/>
            <a:gdLst>
              <a:gd name="T0" fmla="*/ 0 w 3570"/>
              <a:gd name="T1" fmla="*/ 184 h 534"/>
              <a:gd name="T2" fmla="*/ 287 w 3570"/>
              <a:gd name="T3" fmla="*/ 139 h 534"/>
              <a:gd name="T4" fmla="*/ 438 w 3570"/>
              <a:gd name="T5" fmla="*/ 208 h 534"/>
              <a:gd name="T6" fmla="*/ 100 w 3570"/>
              <a:gd name="T7" fmla="*/ 310 h 534"/>
              <a:gd name="T8" fmla="*/ 851 w 3570"/>
              <a:gd name="T9" fmla="*/ 310 h 534"/>
              <a:gd name="T10" fmla="*/ 1252 w 3570"/>
              <a:gd name="T11" fmla="*/ 323 h 534"/>
              <a:gd name="T12" fmla="*/ 1301 w 3570"/>
              <a:gd name="T13" fmla="*/ 414 h 534"/>
              <a:gd name="T14" fmla="*/ 1964 w 3570"/>
              <a:gd name="T15" fmla="*/ 334 h 534"/>
              <a:gd name="T16" fmla="*/ 2127 w 3570"/>
              <a:gd name="T17" fmla="*/ 403 h 534"/>
              <a:gd name="T18" fmla="*/ 2278 w 3570"/>
              <a:gd name="T19" fmla="*/ 461 h 534"/>
              <a:gd name="T20" fmla="*/ 3053 w 3570"/>
              <a:gd name="T21" fmla="*/ 403 h 534"/>
              <a:gd name="T22" fmla="*/ 2465 w 3570"/>
              <a:gd name="T23" fmla="*/ 542 h 534"/>
              <a:gd name="T24" fmla="*/ 3117 w 3570"/>
              <a:gd name="T25" fmla="*/ 507 h 534"/>
              <a:gd name="T26" fmla="*/ 3455 w 3570"/>
              <a:gd name="T27" fmla="*/ 507 h 534"/>
              <a:gd name="T28" fmla="*/ 3466 w 3570"/>
              <a:gd name="T29" fmla="*/ 599 h 534"/>
              <a:gd name="T30" fmla="*/ 3879 w 3570"/>
              <a:gd name="T31" fmla="*/ 611 h 534"/>
              <a:gd name="T32" fmla="*/ 4243 w 3570"/>
              <a:gd name="T33" fmla="*/ 633 h 534"/>
              <a:gd name="T34" fmla="*/ 4630 w 3570"/>
              <a:gd name="T35" fmla="*/ 633 h 534"/>
              <a:gd name="T36" fmla="*/ 4643 w 3570"/>
              <a:gd name="T37" fmla="*/ 715 h 534"/>
              <a:gd name="T38" fmla="*/ 5332 w 3570"/>
              <a:gd name="T39" fmla="*/ 668 h 534"/>
              <a:gd name="T40" fmla="*/ 5482 w 3570"/>
              <a:gd name="T41" fmla="*/ 748 h 534"/>
              <a:gd name="T42" fmla="*/ 5582 w 3570"/>
              <a:gd name="T43" fmla="*/ 818 h 534"/>
              <a:gd name="T44" fmla="*/ 6070 w 3570"/>
              <a:gd name="T45" fmla="*/ 761 h 534"/>
              <a:gd name="T46" fmla="*/ 6270 w 3570"/>
              <a:gd name="T47" fmla="*/ 772 h 534"/>
              <a:gd name="T48" fmla="*/ 6333 w 3570"/>
              <a:gd name="T49" fmla="*/ 852 h 534"/>
              <a:gd name="T50" fmla="*/ 6696 w 3570"/>
              <a:gd name="T51" fmla="*/ 865 h 534"/>
              <a:gd name="T52" fmla="*/ 6996 w 3570"/>
              <a:gd name="T53" fmla="*/ 865 h 534"/>
              <a:gd name="T54" fmla="*/ 6821 w 3570"/>
              <a:gd name="T55" fmla="*/ 967 h 534"/>
              <a:gd name="T56" fmla="*/ 7084 w 3570"/>
              <a:gd name="T57" fmla="*/ 1014 h 534"/>
              <a:gd name="T58" fmla="*/ 7371 w 3570"/>
              <a:gd name="T59" fmla="*/ 1025 h 534"/>
              <a:gd name="T60" fmla="*/ 7447 w 3570"/>
              <a:gd name="T61" fmla="*/ 691 h 534"/>
              <a:gd name="T62" fmla="*/ 6784 w 3570"/>
              <a:gd name="T63" fmla="*/ 737 h 534"/>
              <a:gd name="T64" fmla="*/ 6420 w 3570"/>
              <a:gd name="T65" fmla="*/ 703 h 534"/>
              <a:gd name="T66" fmla="*/ 5907 w 3570"/>
              <a:gd name="T67" fmla="*/ 576 h 534"/>
              <a:gd name="T68" fmla="*/ 4793 w 3570"/>
              <a:gd name="T69" fmla="*/ 599 h 534"/>
              <a:gd name="T70" fmla="*/ 3817 w 3570"/>
              <a:gd name="T71" fmla="*/ 564 h 534"/>
              <a:gd name="T72" fmla="*/ 3316 w 3570"/>
              <a:gd name="T73" fmla="*/ 449 h 534"/>
              <a:gd name="T74" fmla="*/ 2616 w 3570"/>
              <a:gd name="T75" fmla="*/ 334 h 534"/>
              <a:gd name="T76" fmla="*/ 2527 w 3570"/>
              <a:gd name="T77" fmla="*/ 243 h 534"/>
              <a:gd name="T78" fmla="*/ 1314 w 3570"/>
              <a:gd name="T79" fmla="*/ 184 h 534"/>
              <a:gd name="T80" fmla="*/ 1215 w 3570"/>
              <a:gd name="T81" fmla="*/ 80 h 534"/>
              <a:gd name="T82" fmla="*/ 250 w 3570"/>
              <a:gd name="T83" fmla="*/ 0 h 534"/>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3570"/>
              <a:gd name="T127" fmla="*/ 0 h 534"/>
              <a:gd name="T128" fmla="*/ 3570 w 3570"/>
              <a:gd name="T129" fmla="*/ 534 h 534"/>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3570" h="534">
                <a:moveTo>
                  <a:pt x="0" y="0"/>
                </a:moveTo>
                <a:lnTo>
                  <a:pt x="0" y="96"/>
                </a:lnTo>
                <a:lnTo>
                  <a:pt x="66" y="78"/>
                </a:lnTo>
                <a:lnTo>
                  <a:pt x="138" y="72"/>
                </a:lnTo>
                <a:lnTo>
                  <a:pt x="96" y="114"/>
                </a:lnTo>
                <a:lnTo>
                  <a:pt x="210" y="108"/>
                </a:lnTo>
                <a:lnTo>
                  <a:pt x="432" y="102"/>
                </a:lnTo>
                <a:lnTo>
                  <a:pt x="48" y="162"/>
                </a:lnTo>
                <a:lnTo>
                  <a:pt x="246" y="168"/>
                </a:lnTo>
                <a:lnTo>
                  <a:pt x="408" y="162"/>
                </a:lnTo>
                <a:lnTo>
                  <a:pt x="372" y="216"/>
                </a:lnTo>
                <a:lnTo>
                  <a:pt x="600" y="168"/>
                </a:lnTo>
                <a:lnTo>
                  <a:pt x="702" y="162"/>
                </a:lnTo>
                <a:lnTo>
                  <a:pt x="624" y="216"/>
                </a:lnTo>
                <a:lnTo>
                  <a:pt x="798" y="180"/>
                </a:lnTo>
                <a:lnTo>
                  <a:pt x="942" y="174"/>
                </a:lnTo>
                <a:lnTo>
                  <a:pt x="840" y="234"/>
                </a:lnTo>
                <a:lnTo>
                  <a:pt x="1020" y="210"/>
                </a:lnTo>
                <a:lnTo>
                  <a:pt x="1164" y="192"/>
                </a:lnTo>
                <a:lnTo>
                  <a:pt x="1092" y="240"/>
                </a:lnTo>
                <a:lnTo>
                  <a:pt x="1206" y="228"/>
                </a:lnTo>
                <a:lnTo>
                  <a:pt x="1464" y="210"/>
                </a:lnTo>
                <a:lnTo>
                  <a:pt x="1236" y="246"/>
                </a:lnTo>
                <a:lnTo>
                  <a:pt x="1182" y="282"/>
                </a:lnTo>
                <a:lnTo>
                  <a:pt x="1338" y="270"/>
                </a:lnTo>
                <a:lnTo>
                  <a:pt x="1494" y="264"/>
                </a:lnTo>
                <a:lnTo>
                  <a:pt x="1452" y="300"/>
                </a:lnTo>
                <a:lnTo>
                  <a:pt x="1656" y="264"/>
                </a:lnTo>
                <a:lnTo>
                  <a:pt x="1494" y="318"/>
                </a:lnTo>
                <a:lnTo>
                  <a:pt x="1662" y="312"/>
                </a:lnTo>
                <a:lnTo>
                  <a:pt x="1632" y="354"/>
                </a:lnTo>
                <a:lnTo>
                  <a:pt x="1860" y="318"/>
                </a:lnTo>
                <a:lnTo>
                  <a:pt x="1836" y="360"/>
                </a:lnTo>
                <a:lnTo>
                  <a:pt x="2034" y="330"/>
                </a:lnTo>
                <a:lnTo>
                  <a:pt x="1998" y="372"/>
                </a:lnTo>
                <a:lnTo>
                  <a:pt x="2220" y="330"/>
                </a:lnTo>
                <a:lnTo>
                  <a:pt x="2052" y="390"/>
                </a:lnTo>
                <a:lnTo>
                  <a:pt x="2226" y="372"/>
                </a:lnTo>
                <a:lnTo>
                  <a:pt x="2364" y="360"/>
                </a:lnTo>
                <a:lnTo>
                  <a:pt x="2556" y="348"/>
                </a:lnTo>
                <a:lnTo>
                  <a:pt x="2454" y="414"/>
                </a:lnTo>
                <a:lnTo>
                  <a:pt x="2628" y="390"/>
                </a:lnTo>
                <a:lnTo>
                  <a:pt x="2694" y="378"/>
                </a:lnTo>
                <a:lnTo>
                  <a:pt x="2676" y="426"/>
                </a:lnTo>
                <a:lnTo>
                  <a:pt x="2814" y="396"/>
                </a:lnTo>
                <a:lnTo>
                  <a:pt x="2910" y="396"/>
                </a:lnTo>
                <a:lnTo>
                  <a:pt x="2862" y="426"/>
                </a:lnTo>
                <a:lnTo>
                  <a:pt x="3006" y="402"/>
                </a:lnTo>
                <a:lnTo>
                  <a:pt x="2856" y="456"/>
                </a:lnTo>
                <a:lnTo>
                  <a:pt x="3036" y="444"/>
                </a:lnTo>
                <a:lnTo>
                  <a:pt x="3024" y="480"/>
                </a:lnTo>
                <a:lnTo>
                  <a:pt x="3210" y="450"/>
                </a:lnTo>
                <a:lnTo>
                  <a:pt x="3168" y="498"/>
                </a:lnTo>
                <a:lnTo>
                  <a:pt x="3354" y="450"/>
                </a:lnTo>
                <a:lnTo>
                  <a:pt x="3408" y="450"/>
                </a:lnTo>
                <a:lnTo>
                  <a:pt x="3270" y="504"/>
                </a:lnTo>
                <a:lnTo>
                  <a:pt x="3426" y="486"/>
                </a:lnTo>
                <a:lnTo>
                  <a:pt x="3396" y="528"/>
                </a:lnTo>
                <a:lnTo>
                  <a:pt x="3528" y="492"/>
                </a:lnTo>
                <a:lnTo>
                  <a:pt x="3534" y="534"/>
                </a:lnTo>
                <a:lnTo>
                  <a:pt x="3570" y="534"/>
                </a:lnTo>
                <a:lnTo>
                  <a:pt x="3570" y="360"/>
                </a:lnTo>
                <a:lnTo>
                  <a:pt x="3444" y="384"/>
                </a:lnTo>
                <a:lnTo>
                  <a:pt x="3252" y="384"/>
                </a:lnTo>
                <a:lnTo>
                  <a:pt x="3156" y="384"/>
                </a:lnTo>
                <a:lnTo>
                  <a:pt x="3078" y="366"/>
                </a:lnTo>
                <a:lnTo>
                  <a:pt x="2994" y="336"/>
                </a:lnTo>
                <a:lnTo>
                  <a:pt x="2832" y="300"/>
                </a:lnTo>
                <a:lnTo>
                  <a:pt x="2508" y="300"/>
                </a:lnTo>
                <a:lnTo>
                  <a:pt x="2298" y="312"/>
                </a:lnTo>
                <a:lnTo>
                  <a:pt x="2064" y="300"/>
                </a:lnTo>
                <a:lnTo>
                  <a:pt x="1830" y="294"/>
                </a:lnTo>
                <a:lnTo>
                  <a:pt x="1632" y="270"/>
                </a:lnTo>
                <a:lnTo>
                  <a:pt x="1590" y="234"/>
                </a:lnTo>
                <a:lnTo>
                  <a:pt x="1428" y="186"/>
                </a:lnTo>
                <a:lnTo>
                  <a:pt x="1254" y="174"/>
                </a:lnTo>
                <a:lnTo>
                  <a:pt x="1272" y="132"/>
                </a:lnTo>
                <a:lnTo>
                  <a:pt x="1212" y="126"/>
                </a:lnTo>
                <a:lnTo>
                  <a:pt x="1020" y="108"/>
                </a:lnTo>
                <a:lnTo>
                  <a:pt x="630" y="96"/>
                </a:lnTo>
                <a:lnTo>
                  <a:pt x="684" y="60"/>
                </a:lnTo>
                <a:lnTo>
                  <a:pt x="582" y="42"/>
                </a:lnTo>
                <a:lnTo>
                  <a:pt x="282" y="18"/>
                </a:lnTo>
                <a:lnTo>
                  <a:pt x="120" y="0"/>
                </a:lnTo>
              </a:path>
            </a:pathLst>
          </a:custGeom>
          <a:solidFill>
            <a:srgbClr val="FFFF00">
              <a:alpha val="50195"/>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p>
        </p:txBody>
      </p:sp>
      <p:sp>
        <p:nvSpPr>
          <p:cNvPr id="8" name="Text Box 5"/>
          <p:cNvSpPr txBox="1">
            <a:spLocks noChangeArrowheads="1"/>
          </p:cNvSpPr>
          <p:nvPr/>
        </p:nvSpPr>
        <p:spPr bwMode="auto">
          <a:xfrm flipH="1">
            <a:off x="7193756" y="2471738"/>
            <a:ext cx="1192213"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b="1">
                <a:solidFill>
                  <a:schemeClr val="tx1"/>
                </a:solidFill>
                <a:latin typeface="Arial" panose="020B0604020202020204" pitchFamily="34" charset="0"/>
              </a:defRPr>
            </a:lvl1pPr>
            <a:lvl2pPr marL="742950" indent="-285750">
              <a:defRPr sz="2400" b="1">
                <a:solidFill>
                  <a:schemeClr val="tx1"/>
                </a:solidFill>
                <a:latin typeface="Arial" panose="020B0604020202020204" pitchFamily="34" charset="0"/>
              </a:defRPr>
            </a:lvl2pPr>
            <a:lvl3pPr marL="1143000" indent="-228600">
              <a:defRPr sz="2400" b="1">
                <a:solidFill>
                  <a:schemeClr val="tx1"/>
                </a:solidFill>
                <a:latin typeface="Arial" panose="020B0604020202020204" pitchFamily="34" charset="0"/>
              </a:defRPr>
            </a:lvl3pPr>
            <a:lvl4pPr marL="1600200" indent="-228600">
              <a:defRPr sz="2400" b="1">
                <a:solidFill>
                  <a:schemeClr val="tx1"/>
                </a:solidFill>
                <a:latin typeface="Arial" panose="020B0604020202020204" pitchFamily="34" charset="0"/>
              </a:defRPr>
            </a:lvl4pPr>
            <a:lvl5pPr marL="2057400" indent="-228600">
              <a:defRPr sz="2400" b="1">
                <a:solidFill>
                  <a:schemeClr val="tx1"/>
                </a:solidFill>
                <a:latin typeface="Arial" panose="020B0604020202020204" pitchFamily="34" charset="0"/>
              </a:defRPr>
            </a:lvl5pPr>
            <a:lvl6pPr marL="2514600" indent="-228600" eaLnBrk="0" fontAlgn="base" hangingPunct="0">
              <a:spcBef>
                <a:spcPct val="0"/>
              </a:spcBef>
              <a:spcAft>
                <a:spcPct val="0"/>
              </a:spcAft>
              <a:defRPr sz="2400" b="1">
                <a:solidFill>
                  <a:schemeClr val="tx1"/>
                </a:solidFill>
                <a:latin typeface="Arial" panose="020B0604020202020204" pitchFamily="34" charset="0"/>
              </a:defRPr>
            </a:lvl6pPr>
            <a:lvl7pPr marL="2971800" indent="-228600" eaLnBrk="0" fontAlgn="base" hangingPunct="0">
              <a:spcBef>
                <a:spcPct val="0"/>
              </a:spcBef>
              <a:spcAft>
                <a:spcPct val="0"/>
              </a:spcAft>
              <a:defRPr sz="2400" b="1">
                <a:solidFill>
                  <a:schemeClr val="tx1"/>
                </a:solidFill>
                <a:latin typeface="Arial" panose="020B0604020202020204" pitchFamily="34" charset="0"/>
              </a:defRPr>
            </a:lvl7pPr>
            <a:lvl8pPr marL="3429000" indent="-228600" eaLnBrk="0" fontAlgn="base" hangingPunct="0">
              <a:spcBef>
                <a:spcPct val="0"/>
              </a:spcBef>
              <a:spcAft>
                <a:spcPct val="0"/>
              </a:spcAft>
              <a:defRPr sz="2400" b="1">
                <a:solidFill>
                  <a:schemeClr val="tx1"/>
                </a:solidFill>
                <a:latin typeface="Arial" panose="020B0604020202020204" pitchFamily="34" charset="0"/>
              </a:defRPr>
            </a:lvl8pPr>
            <a:lvl9pPr marL="3886200" indent="-228600" eaLnBrk="0" fontAlgn="base" hangingPunct="0">
              <a:spcBef>
                <a:spcPct val="0"/>
              </a:spcBef>
              <a:spcAft>
                <a:spcPct val="0"/>
              </a:spcAft>
              <a:defRPr sz="2400" b="1">
                <a:solidFill>
                  <a:schemeClr val="tx1"/>
                </a:solidFill>
                <a:latin typeface="Arial" panose="020B0604020202020204" pitchFamily="34" charset="0"/>
              </a:defRPr>
            </a:lvl9pPr>
          </a:lstStyle>
          <a:p>
            <a:r>
              <a:rPr lang="en-US" altLang="en-US" sz="1400" dirty="0">
                <a:latin typeface="Tahoma" panose="020B0604030504040204" pitchFamily="34" charset="0"/>
              </a:rPr>
              <a:t>Delta Front</a:t>
            </a:r>
          </a:p>
        </p:txBody>
      </p:sp>
      <p:sp>
        <p:nvSpPr>
          <p:cNvPr id="9" name="Freeform 6"/>
          <p:cNvSpPr>
            <a:spLocks noChangeAspect="1"/>
          </p:cNvSpPr>
          <p:nvPr/>
        </p:nvSpPr>
        <p:spPr bwMode="auto">
          <a:xfrm flipH="1">
            <a:off x="5293518" y="3917950"/>
            <a:ext cx="3370263" cy="211138"/>
          </a:xfrm>
          <a:custGeom>
            <a:avLst/>
            <a:gdLst>
              <a:gd name="T0" fmla="*/ 0 w 1470"/>
              <a:gd name="T1" fmla="*/ 24 h 96"/>
              <a:gd name="T2" fmla="*/ 0 w 1470"/>
              <a:gd name="T3" fmla="*/ 139 h 96"/>
              <a:gd name="T4" fmla="*/ 588 w 1470"/>
              <a:gd name="T5" fmla="*/ 150 h 96"/>
              <a:gd name="T6" fmla="*/ 1314 w 1470"/>
              <a:gd name="T7" fmla="*/ 184 h 96"/>
              <a:gd name="T8" fmla="*/ 1953 w 1470"/>
              <a:gd name="T9" fmla="*/ 126 h 96"/>
              <a:gd name="T10" fmla="*/ 2553 w 1470"/>
              <a:gd name="T11" fmla="*/ 80 h 96"/>
              <a:gd name="T12" fmla="*/ 3066 w 1470"/>
              <a:gd name="T13" fmla="*/ 58 h 96"/>
              <a:gd name="T14" fmla="*/ 2929 w 1470"/>
              <a:gd name="T15" fmla="*/ 11 h 96"/>
              <a:gd name="T16" fmla="*/ 2428 w 1470"/>
              <a:gd name="T17" fmla="*/ 0 h 96"/>
              <a:gd name="T18" fmla="*/ 1752 w 1470"/>
              <a:gd name="T19" fmla="*/ 46 h 96"/>
              <a:gd name="T20" fmla="*/ 1365 w 1470"/>
              <a:gd name="T21" fmla="*/ 58 h 96"/>
              <a:gd name="T22" fmla="*/ 926 w 1470"/>
              <a:gd name="T23" fmla="*/ 35 h 9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470"/>
              <a:gd name="T37" fmla="*/ 0 h 96"/>
              <a:gd name="T38" fmla="*/ 1470 w 1470"/>
              <a:gd name="T39" fmla="*/ 96 h 9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470" h="96">
                <a:moveTo>
                  <a:pt x="0" y="12"/>
                </a:moveTo>
                <a:lnTo>
                  <a:pt x="0" y="72"/>
                </a:lnTo>
                <a:lnTo>
                  <a:pt x="282" y="78"/>
                </a:lnTo>
                <a:lnTo>
                  <a:pt x="630" y="96"/>
                </a:lnTo>
                <a:lnTo>
                  <a:pt x="936" y="66"/>
                </a:lnTo>
                <a:lnTo>
                  <a:pt x="1224" y="42"/>
                </a:lnTo>
                <a:lnTo>
                  <a:pt x="1470" y="30"/>
                </a:lnTo>
                <a:lnTo>
                  <a:pt x="1404" y="6"/>
                </a:lnTo>
                <a:lnTo>
                  <a:pt x="1164" y="0"/>
                </a:lnTo>
                <a:lnTo>
                  <a:pt x="840" y="24"/>
                </a:lnTo>
                <a:lnTo>
                  <a:pt x="654" y="30"/>
                </a:lnTo>
                <a:lnTo>
                  <a:pt x="444" y="18"/>
                </a:lnTo>
              </a:path>
            </a:pathLst>
          </a:custGeom>
          <a:solidFill>
            <a:srgbClr val="FF9933">
              <a:alpha val="50195"/>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p>
        </p:txBody>
      </p:sp>
      <p:sp>
        <p:nvSpPr>
          <p:cNvPr id="10" name="Freeform 7"/>
          <p:cNvSpPr>
            <a:spLocks noChangeAspect="1"/>
          </p:cNvSpPr>
          <p:nvPr/>
        </p:nvSpPr>
        <p:spPr bwMode="auto">
          <a:xfrm flipH="1">
            <a:off x="3491706" y="4156075"/>
            <a:ext cx="5172075" cy="288925"/>
          </a:xfrm>
          <a:custGeom>
            <a:avLst/>
            <a:gdLst>
              <a:gd name="T0" fmla="*/ 0 w 2256"/>
              <a:gd name="T1" fmla="*/ 46 h 132"/>
              <a:gd name="T2" fmla="*/ 0 w 2256"/>
              <a:gd name="T3" fmla="*/ 182 h 132"/>
              <a:gd name="T4" fmla="*/ 351 w 2256"/>
              <a:gd name="T5" fmla="*/ 160 h 132"/>
              <a:gd name="T6" fmla="*/ 563 w 2256"/>
              <a:gd name="T7" fmla="*/ 160 h 132"/>
              <a:gd name="T8" fmla="*/ 989 w 2256"/>
              <a:gd name="T9" fmla="*/ 194 h 132"/>
              <a:gd name="T10" fmla="*/ 1427 w 2256"/>
              <a:gd name="T11" fmla="*/ 240 h 132"/>
              <a:gd name="T12" fmla="*/ 2277 w 2256"/>
              <a:gd name="T13" fmla="*/ 251 h 132"/>
              <a:gd name="T14" fmla="*/ 2690 w 2256"/>
              <a:gd name="T15" fmla="*/ 228 h 132"/>
              <a:gd name="T16" fmla="*/ 3179 w 2256"/>
              <a:gd name="T17" fmla="*/ 251 h 132"/>
              <a:gd name="T18" fmla="*/ 3492 w 2256"/>
              <a:gd name="T19" fmla="*/ 251 h 132"/>
              <a:gd name="T20" fmla="*/ 4317 w 2256"/>
              <a:gd name="T21" fmla="*/ 91 h 132"/>
              <a:gd name="T22" fmla="*/ 4705 w 2256"/>
              <a:gd name="T23" fmla="*/ 0 h 132"/>
              <a:gd name="T24" fmla="*/ 4067 w 2256"/>
              <a:gd name="T25" fmla="*/ 57 h 132"/>
              <a:gd name="T26" fmla="*/ 3529 w 2256"/>
              <a:gd name="T27" fmla="*/ 69 h 132"/>
              <a:gd name="T28" fmla="*/ 3216 w 2256"/>
              <a:gd name="T29" fmla="*/ 80 h 132"/>
              <a:gd name="T30" fmla="*/ 2978 w 2256"/>
              <a:gd name="T31" fmla="*/ 46 h 132"/>
              <a:gd name="T32" fmla="*/ 2728 w 2256"/>
              <a:gd name="T33" fmla="*/ 0 h 132"/>
              <a:gd name="T34" fmla="*/ 2415 w 2256"/>
              <a:gd name="T35" fmla="*/ 0 h 132"/>
              <a:gd name="T36" fmla="*/ 1840 w 2256"/>
              <a:gd name="T37" fmla="*/ 57 h 132"/>
              <a:gd name="T38" fmla="*/ 1076 w 2256"/>
              <a:gd name="T39" fmla="*/ 80 h 132"/>
              <a:gd name="T40" fmla="*/ 225 w 2256"/>
              <a:gd name="T41" fmla="*/ 80 h 132"/>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256"/>
              <a:gd name="T64" fmla="*/ 0 h 132"/>
              <a:gd name="T65" fmla="*/ 2256 w 2256"/>
              <a:gd name="T66" fmla="*/ 132 h 132"/>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256" h="132">
                <a:moveTo>
                  <a:pt x="0" y="24"/>
                </a:moveTo>
                <a:lnTo>
                  <a:pt x="0" y="96"/>
                </a:lnTo>
                <a:lnTo>
                  <a:pt x="168" y="84"/>
                </a:lnTo>
                <a:lnTo>
                  <a:pt x="270" y="84"/>
                </a:lnTo>
                <a:lnTo>
                  <a:pt x="474" y="102"/>
                </a:lnTo>
                <a:lnTo>
                  <a:pt x="684" y="126"/>
                </a:lnTo>
                <a:lnTo>
                  <a:pt x="1092" y="132"/>
                </a:lnTo>
                <a:lnTo>
                  <a:pt x="1290" y="120"/>
                </a:lnTo>
                <a:lnTo>
                  <a:pt x="1524" y="132"/>
                </a:lnTo>
                <a:lnTo>
                  <a:pt x="1674" y="132"/>
                </a:lnTo>
                <a:lnTo>
                  <a:pt x="2070" y="48"/>
                </a:lnTo>
                <a:lnTo>
                  <a:pt x="2256" y="0"/>
                </a:lnTo>
                <a:lnTo>
                  <a:pt x="1950" y="30"/>
                </a:lnTo>
                <a:lnTo>
                  <a:pt x="1692" y="36"/>
                </a:lnTo>
                <a:lnTo>
                  <a:pt x="1542" y="42"/>
                </a:lnTo>
                <a:lnTo>
                  <a:pt x="1428" y="24"/>
                </a:lnTo>
                <a:lnTo>
                  <a:pt x="1308" y="0"/>
                </a:lnTo>
                <a:lnTo>
                  <a:pt x="1158" y="0"/>
                </a:lnTo>
                <a:lnTo>
                  <a:pt x="882" y="30"/>
                </a:lnTo>
                <a:lnTo>
                  <a:pt x="516" y="42"/>
                </a:lnTo>
                <a:lnTo>
                  <a:pt x="108" y="42"/>
                </a:lnTo>
              </a:path>
            </a:pathLst>
          </a:custGeom>
          <a:solidFill>
            <a:srgbClr val="FF9933">
              <a:alpha val="50195"/>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p>
        </p:txBody>
      </p:sp>
      <p:sp>
        <p:nvSpPr>
          <p:cNvPr id="11" name="Freeform 8"/>
          <p:cNvSpPr>
            <a:spLocks noChangeAspect="1"/>
          </p:cNvSpPr>
          <p:nvPr/>
        </p:nvSpPr>
        <p:spPr bwMode="auto">
          <a:xfrm flipH="1">
            <a:off x="1897856" y="4432300"/>
            <a:ext cx="6765925" cy="409575"/>
          </a:xfrm>
          <a:custGeom>
            <a:avLst/>
            <a:gdLst>
              <a:gd name="T0" fmla="*/ 0 w 2952"/>
              <a:gd name="T1" fmla="*/ 104 h 186"/>
              <a:gd name="T2" fmla="*/ 0 w 2952"/>
              <a:gd name="T3" fmla="*/ 312 h 186"/>
              <a:gd name="T4" fmla="*/ 450 w 2952"/>
              <a:gd name="T5" fmla="*/ 312 h 186"/>
              <a:gd name="T6" fmla="*/ 1001 w 2952"/>
              <a:gd name="T7" fmla="*/ 358 h 186"/>
              <a:gd name="T8" fmla="*/ 1714 w 2952"/>
              <a:gd name="T9" fmla="*/ 312 h 186"/>
              <a:gd name="T10" fmla="*/ 2927 w 2952"/>
              <a:gd name="T11" fmla="*/ 300 h 186"/>
              <a:gd name="T12" fmla="*/ 3903 w 2952"/>
              <a:gd name="T13" fmla="*/ 254 h 186"/>
              <a:gd name="T14" fmla="*/ 4552 w 2952"/>
              <a:gd name="T15" fmla="*/ 254 h 186"/>
              <a:gd name="T16" fmla="*/ 5177 w 2952"/>
              <a:gd name="T17" fmla="*/ 219 h 186"/>
              <a:gd name="T18" fmla="*/ 6153 w 2952"/>
              <a:gd name="T19" fmla="*/ 0 h 186"/>
              <a:gd name="T20" fmla="*/ 5340 w 2952"/>
              <a:gd name="T21" fmla="*/ 93 h 186"/>
              <a:gd name="T22" fmla="*/ 4490 w 2952"/>
              <a:gd name="T23" fmla="*/ 139 h 186"/>
              <a:gd name="T24" fmla="*/ 3503 w 2952"/>
              <a:gd name="T25" fmla="*/ 173 h 186"/>
              <a:gd name="T26" fmla="*/ 2651 w 2952"/>
              <a:gd name="T27" fmla="*/ 150 h 186"/>
              <a:gd name="T28" fmla="*/ 2039 w 2952"/>
              <a:gd name="T29" fmla="*/ 115 h 186"/>
              <a:gd name="T30" fmla="*/ 1325 w 2952"/>
              <a:gd name="T31" fmla="*/ 162 h 186"/>
              <a:gd name="T32" fmla="*/ 863 w 2952"/>
              <a:gd name="T33" fmla="*/ 93 h 186"/>
              <a:gd name="T34" fmla="*/ 212 w 2952"/>
              <a:gd name="T35" fmla="*/ 93 h 18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2952"/>
              <a:gd name="T55" fmla="*/ 0 h 186"/>
              <a:gd name="T56" fmla="*/ 2952 w 2952"/>
              <a:gd name="T57" fmla="*/ 186 h 18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2952" h="186">
                <a:moveTo>
                  <a:pt x="0" y="54"/>
                </a:moveTo>
                <a:lnTo>
                  <a:pt x="0" y="162"/>
                </a:lnTo>
                <a:lnTo>
                  <a:pt x="216" y="162"/>
                </a:lnTo>
                <a:lnTo>
                  <a:pt x="480" y="186"/>
                </a:lnTo>
                <a:lnTo>
                  <a:pt x="822" y="162"/>
                </a:lnTo>
                <a:lnTo>
                  <a:pt x="1404" y="156"/>
                </a:lnTo>
                <a:lnTo>
                  <a:pt x="1872" y="132"/>
                </a:lnTo>
                <a:lnTo>
                  <a:pt x="2184" y="132"/>
                </a:lnTo>
                <a:lnTo>
                  <a:pt x="2484" y="114"/>
                </a:lnTo>
                <a:lnTo>
                  <a:pt x="2952" y="0"/>
                </a:lnTo>
                <a:lnTo>
                  <a:pt x="2562" y="48"/>
                </a:lnTo>
                <a:lnTo>
                  <a:pt x="2154" y="72"/>
                </a:lnTo>
                <a:lnTo>
                  <a:pt x="1680" y="90"/>
                </a:lnTo>
                <a:lnTo>
                  <a:pt x="1272" y="78"/>
                </a:lnTo>
                <a:lnTo>
                  <a:pt x="978" y="60"/>
                </a:lnTo>
                <a:lnTo>
                  <a:pt x="636" y="84"/>
                </a:lnTo>
                <a:lnTo>
                  <a:pt x="414" y="48"/>
                </a:lnTo>
                <a:lnTo>
                  <a:pt x="102" y="48"/>
                </a:lnTo>
              </a:path>
            </a:pathLst>
          </a:custGeom>
          <a:solidFill>
            <a:srgbClr val="FF9933">
              <a:alpha val="50195"/>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p>
        </p:txBody>
      </p:sp>
      <p:sp>
        <p:nvSpPr>
          <p:cNvPr id="12" name="Freeform 9"/>
          <p:cNvSpPr>
            <a:spLocks noChangeAspect="1"/>
          </p:cNvSpPr>
          <p:nvPr/>
        </p:nvSpPr>
        <p:spPr bwMode="auto">
          <a:xfrm flipH="1">
            <a:off x="438943" y="2589213"/>
            <a:ext cx="6780213" cy="723900"/>
          </a:xfrm>
          <a:custGeom>
            <a:avLst/>
            <a:gdLst>
              <a:gd name="T0" fmla="*/ 75 w 2958"/>
              <a:gd name="T1" fmla="*/ 0 h 330"/>
              <a:gd name="T2" fmla="*/ 676 w 2958"/>
              <a:gd name="T3" fmla="*/ 35 h 330"/>
              <a:gd name="T4" fmla="*/ 1164 w 2958"/>
              <a:gd name="T5" fmla="*/ 69 h 330"/>
              <a:gd name="T6" fmla="*/ 1764 w 2958"/>
              <a:gd name="T7" fmla="*/ 104 h 330"/>
              <a:gd name="T8" fmla="*/ 2489 w 2958"/>
              <a:gd name="T9" fmla="*/ 149 h 330"/>
              <a:gd name="T10" fmla="*/ 3090 w 2958"/>
              <a:gd name="T11" fmla="*/ 149 h 330"/>
              <a:gd name="T12" fmla="*/ 3353 w 2958"/>
              <a:gd name="T13" fmla="*/ 184 h 330"/>
              <a:gd name="T14" fmla="*/ 3766 w 2958"/>
              <a:gd name="T15" fmla="*/ 206 h 330"/>
              <a:gd name="T16" fmla="*/ 4190 w 2958"/>
              <a:gd name="T17" fmla="*/ 240 h 330"/>
              <a:gd name="T18" fmla="*/ 4466 w 2958"/>
              <a:gd name="T19" fmla="*/ 149 h 330"/>
              <a:gd name="T20" fmla="*/ 4928 w 2958"/>
              <a:gd name="T21" fmla="*/ 171 h 330"/>
              <a:gd name="T22" fmla="*/ 5303 w 2958"/>
              <a:gd name="T23" fmla="*/ 206 h 330"/>
              <a:gd name="T24" fmla="*/ 5529 w 2958"/>
              <a:gd name="T25" fmla="*/ 251 h 330"/>
              <a:gd name="T26" fmla="*/ 6167 w 2958"/>
              <a:gd name="T27" fmla="*/ 218 h 330"/>
              <a:gd name="T28" fmla="*/ 6167 w 2958"/>
              <a:gd name="T29" fmla="*/ 585 h 330"/>
              <a:gd name="T30" fmla="*/ 5917 w 2958"/>
              <a:gd name="T31" fmla="*/ 630 h 330"/>
              <a:gd name="T32" fmla="*/ 5491 w 2958"/>
              <a:gd name="T33" fmla="*/ 619 h 330"/>
              <a:gd name="T34" fmla="*/ 5153 w 2958"/>
              <a:gd name="T35" fmla="*/ 607 h 330"/>
              <a:gd name="T36" fmla="*/ 4954 w 2958"/>
              <a:gd name="T37" fmla="*/ 561 h 330"/>
              <a:gd name="T38" fmla="*/ 4766 w 2958"/>
              <a:gd name="T39" fmla="*/ 504 h 330"/>
              <a:gd name="T40" fmla="*/ 4603 w 2958"/>
              <a:gd name="T41" fmla="*/ 470 h 330"/>
              <a:gd name="T42" fmla="*/ 4115 w 2958"/>
              <a:gd name="T43" fmla="*/ 470 h 330"/>
              <a:gd name="T44" fmla="*/ 3402 w 2958"/>
              <a:gd name="T45" fmla="*/ 493 h 330"/>
              <a:gd name="T46" fmla="*/ 3065 w 2958"/>
              <a:gd name="T47" fmla="*/ 470 h 330"/>
              <a:gd name="T48" fmla="*/ 2502 w 2958"/>
              <a:gd name="T49" fmla="*/ 459 h 330"/>
              <a:gd name="T50" fmla="*/ 2202 w 2958"/>
              <a:gd name="T51" fmla="*/ 424 h 330"/>
              <a:gd name="T52" fmla="*/ 1988 w 2958"/>
              <a:gd name="T53" fmla="*/ 366 h 330"/>
              <a:gd name="T54" fmla="*/ 1689 w 2958"/>
              <a:gd name="T55" fmla="*/ 251 h 330"/>
              <a:gd name="T56" fmla="*/ 1489 w 2958"/>
              <a:gd name="T57" fmla="*/ 229 h 330"/>
              <a:gd name="T58" fmla="*/ 1301 w 2958"/>
              <a:gd name="T59" fmla="*/ 229 h 330"/>
              <a:gd name="T60" fmla="*/ 1338 w 2958"/>
              <a:gd name="T61" fmla="*/ 160 h 330"/>
              <a:gd name="T62" fmla="*/ 1025 w 2958"/>
              <a:gd name="T63" fmla="*/ 126 h 330"/>
              <a:gd name="T64" fmla="*/ 539 w 2958"/>
              <a:gd name="T65" fmla="*/ 91 h 330"/>
              <a:gd name="T66" fmla="*/ 175 w 2958"/>
              <a:gd name="T67" fmla="*/ 80 h 330"/>
              <a:gd name="T68" fmla="*/ 0 w 2958"/>
              <a:gd name="T69" fmla="*/ 69 h 330"/>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2958"/>
              <a:gd name="T106" fmla="*/ 0 h 330"/>
              <a:gd name="T107" fmla="*/ 2958 w 2958"/>
              <a:gd name="T108" fmla="*/ 330 h 330"/>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2958" h="330">
                <a:moveTo>
                  <a:pt x="36" y="0"/>
                </a:moveTo>
                <a:lnTo>
                  <a:pt x="324" y="18"/>
                </a:lnTo>
                <a:lnTo>
                  <a:pt x="558" y="36"/>
                </a:lnTo>
                <a:lnTo>
                  <a:pt x="846" y="54"/>
                </a:lnTo>
                <a:lnTo>
                  <a:pt x="1194" y="78"/>
                </a:lnTo>
                <a:lnTo>
                  <a:pt x="1482" y="78"/>
                </a:lnTo>
                <a:lnTo>
                  <a:pt x="1608" y="96"/>
                </a:lnTo>
                <a:lnTo>
                  <a:pt x="1806" y="108"/>
                </a:lnTo>
                <a:lnTo>
                  <a:pt x="2010" y="126"/>
                </a:lnTo>
                <a:lnTo>
                  <a:pt x="2142" y="78"/>
                </a:lnTo>
                <a:lnTo>
                  <a:pt x="2364" y="90"/>
                </a:lnTo>
                <a:lnTo>
                  <a:pt x="2544" y="108"/>
                </a:lnTo>
                <a:lnTo>
                  <a:pt x="2652" y="132"/>
                </a:lnTo>
                <a:lnTo>
                  <a:pt x="2958" y="114"/>
                </a:lnTo>
                <a:lnTo>
                  <a:pt x="2958" y="306"/>
                </a:lnTo>
                <a:lnTo>
                  <a:pt x="2838" y="330"/>
                </a:lnTo>
                <a:lnTo>
                  <a:pt x="2634" y="324"/>
                </a:lnTo>
                <a:lnTo>
                  <a:pt x="2472" y="318"/>
                </a:lnTo>
                <a:lnTo>
                  <a:pt x="2376" y="294"/>
                </a:lnTo>
                <a:lnTo>
                  <a:pt x="2286" y="264"/>
                </a:lnTo>
                <a:lnTo>
                  <a:pt x="2208" y="246"/>
                </a:lnTo>
                <a:lnTo>
                  <a:pt x="1974" y="246"/>
                </a:lnTo>
                <a:lnTo>
                  <a:pt x="1632" y="258"/>
                </a:lnTo>
                <a:lnTo>
                  <a:pt x="1470" y="246"/>
                </a:lnTo>
                <a:lnTo>
                  <a:pt x="1200" y="240"/>
                </a:lnTo>
                <a:lnTo>
                  <a:pt x="1056" y="222"/>
                </a:lnTo>
                <a:lnTo>
                  <a:pt x="954" y="192"/>
                </a:lnTo>
                <a:lnTo>
                  <a:pt x="810" y="132"/>
                </a:lnTo>
                <a:lnTo>
                  <a:pt x="714" y="120"/>
                </a:lnTo>
                <a:lnTo>
                  <a:pt x="624" y="120"/>
                </a:lnTo>
                <a:lnTo>
                  <a:pt x="642" y="84"/>
                </a:lnTo>
                <a:lnTo>
                  <a:pt x="492" y="66"/>
                </a:lnTo>
                <a:lnTo>
                  <a:pt x="258" y="48"/>
                </a:lnTo>
                <a:lnTo>
                  <a:pt x="84" y="42"/>
                </a:lnTo>
                <a:lnTo>
                  <a:pt x="0" y="36"/>
                </a:lnTo>
              </a:path>
            </a:pathLst>
          </a:custGeom>
          <a:solidFill>
            <a:srgbClr val="996600">
              <a:alpha val="50195"/>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p>
        </p:txBody>
      </p:sp>
      <p:sp>
        <p:nvSpPr>
          <p:cNvPr id="13" name="Freeform 10"/>
          <p:cNvSpPr>
            <a:spLocks noChangeAspect="1"/>
          </p:cNvSpPr>
          <p:nvPr/>
        </p:nvSpPr>
        <p:spPr bwMode="auto">
          <a:xfrm flipH="1">
            <a:off x="507206" y="2641600"/>
            <a:ext cx="8143875" cy="1790700"/>
          </a:xfrm>
          <a:custGeom>
            <a:avLst/>
            <a:gdLst>
              <a:gd name="T0" fmla="*/ 325 w 3552"/>
              <a:gd name="T1" fmla="*/ 585 h 816"/>
              <a:gd name="T2" fmla="*/ 751 w 3552"/>
              <a:gd name="T3" fmla="*/ 688 h 816"/>
              <a:gd name="T4" fmla="*/ 1001 w 3552"/>
              <a:gd name="T5" fmla="*/ 745 h 816"/>
              <a:gd name="T6" fmla="*/ 1038 w 3552"/>
              <a:gd name="T7" fmla="*/ 883 h 816"/>
              <a:gd name="T8" fmla="*/ 1489 w 3552"/>
              <a:gd name="T9" fmla="*/ 964 h 816"/>
              <a:gd name="T10" fmla="*/ 1902 w 3552"/>
              <a:gd name="T11" fmla="*/ 1009 h 816"/>
              <a:gd name="T12" fmla="*/ 2202 w 3552"/>
              <a:gd name="T13" fmla="*/ 1078 h 816"/>
              <a:gd name="T14" fmla="*/ 3216 w 3552"/>
              <a:gd name="T15" fmla="*/ 1020 h 816"/>
              <a:gd name="T16" fmla="*/ 3579 w 3552"/>
              <a:gd name="T17" fmla="*/ 1055 h 816"/>
              <a:gd name="T18" fmla="*/ 4029 w 3552"/>
              <a:gd name="T19" fmla="*/ 1169 h 816"/>
              <a:gd name="T20" fmla="*/ 4518 w 3552"/>
              <a:gd name="T21" fmla="*/ 1226 h 816"/>
              <a:gd name="T22" fmla="*/ 4793 w 3552"/>
              <a:gd name="T23" fmla="*/ 1284 h 816"/>
              <a:gd name="T24" fmla="*/ 4906 w 3552"/>
              <a:gd name="T25" fmla="*/ 1388 h 816"/>
              <a:gd name="T26" fmla="*/ 5194 w 3552"/>
              <a:gd name="T27" fmla="*/ 1445 h 816"/>
              <a:gd name="T28" fmla="*/ 5370 w 3552"/>
              <a:gd name="T29" fmla="*/ 1536 h 816"/>
              <a:gd name="T30" fmla="*/ 5719 w 3552"/>
              <a:gd name="T31" fmla="*/ 1559 h 816"/>
              <a:gd name="T32" fmla="*/ 6433 w 3552"/>
              <a:gd name="T33" fmla="*/ 1456 h 816"/>
              <a:gd name="T34" fmla="*/ 7409 w 3552"/>
              <a:gd name="T35" fmla="*/ 894 h 816"/>
              <a:gd name="T36" fmla="*/ 7133 w 3552"/>
              <a:gd name="T37" fmla="*/ 883 h 816"/>
              <a:gd name="T38" fmla="*/ 6870 w 3552"/>
              <a:gd name="T39" fmla="*/ 791 h 816"/>
              <a:gd name="T40" fmla="*/ 6683 w 3552"/>
              <a:gd name="T41" fmla="*/ 711 h 816"/>
              <a:gd name="T42" fmla="*/ 6358 w 3552"/>
              <a:gd name="T43" fmla="*/ 676 h 816"/>
              <a:gd name="T44" fmla="*/ 6057 w 3552"/>
              <a:gd name="T45" fmla="*/ 608 h 816"/>
              <a:gd name="T46" fmla="*/ 5607 w 3552"/>
              <a:gd name="T47" fmla="*/ 665 h 816"/>
              <a:gd name="T48" fmla="*/ 5156 w 3552"/>
              <a:gd name="T49" fmla="*/ 641 h 816"/>
              <a:gd name="T50" fmla="*/ 4994 w 3552"/>
              <a:gd name="T51" fmla="*/ 550 h 816"/>
              <a:gd name="T52" fmla="*/ 4431 w 3552"/>
              <a:gd name="T53" fmla="*/ 596 h 816"/>
              <a:gd name="T54" fmla="*/ 4142 w 3552"/>
              <a:gd name="T55" fmla="*/ 585 h 816"/>
              <a:gd name="T56" fmla="*/ 4067 w 3552"/>
              <a:gd name="T57" fmla="*/ 516 h 816"/>
              <a:gd name="T58" fmla="*/ 3855 w 3552"/>
              <a:gd name="T59" fmla="*/ 470 h 816"/>
              <a:gd name="T60" fmla="*/ 3417 w 3552"/>
              <a:gd name="T61" fmla="*/ 516 h 816"/>
              <a:gd name="T62" fmla="*/ 3278 w 3552"/>
              <a:gd name="T63" fmla="*/ 401 h 816"/>
              <a:gd name="T64" fmla="*/ 3117 w 3552"/>
              <a:gd name="T65" fmla="*/ 321 h 816"/>
              <a:gd name="T66" fmla="*/ 2428 w 3552"/>
              <a:gd name="T67" fmla="*/ 379 h 816"/>
              <a:gd name="T68" fmla="*/ 2227 w 3552"/>
              <a:gd name="T69" fmla="*/ 299 h 816"/>
              <a:gd name="T70" fmla="*/ 2103 w 3552"/>
              <a:gd name="T71" fmla="*/ 241 h 816"/>
              <a:gd name="T72" fmla="*/ 1964 w 3552"/>
              <a:gd name="T73" fmla="*/ 195 h 816"/>
              <a:gd name="T74" fmla="*/ 1365 w 3552"/>
              <a:gd name="T75" fmla="*/ 264 h 816"/>
              <a:gd name="T76" fmla="*/ 1264 w 3552"/>
              <a:gd name="T77" fmla="*/ 160 h 816"/>
              <a:gd name="T78" fmla="*/ 877 w 3552"/>
              <a:gd name="T79" fmla="*/ 126 h 816"/>
              <a:gd name="T80" fmla="*/ 238 w 3552"/>
              <a:gd name="T81" fmla="*/ 195 h 816"/>
              <a:gd name="T82" fmla="*/ 212 w 3552"/>
              <a:gd name="T83" fmla="*/ 69 h 816"/>
              <a:gd name="T84" fmla="*/ 88 w 3552"/>
              <a:gd name="T85" fmla="*/ 0 h 81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3552"/>
              <a:gd name="T130" fmla="*/ 0 h 816"/>
              <a:gd name="T131" fmla="*/ 3552 w 3552"/>
              <a:gd name="T132" fmla="*/ 816 h 81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3552" h="816">
                <a:moveTo>
                  <a:pt x="0" y="354"/>
                </a:moveTo>
                <a:lnTo>
                  <a:pt x="156" y="306"/>
                </a:lnTo>
                <a:lnTo>
                  <a:pt x="150" y="366"/>
                </a:lnTo>
                <a:lnTo>
                  <a:pt x="360" y="360"/>
                </a:lnTo>
                <a:lnTo>
                  <a:pt x="486" y="348"/>
                </a:lnTo>
                <a:lnTo>
                  <a:pt x="480" y="390"/>
                </a:lnTo>
                <a:lnTo>
                  <a:pt x="588" y="372"/>
                </a:lnTo>
                <a:lnTo>
                  <a:pt x="498" y="462"/>
                </a:lnTo>
                <a:lnTo>
                  <a:pt x="732" y="444"/>
                </a:lnTo>
                <a:lnTo>
                  <a:pt x="714" y="504"/>
                </a:lnTo>
                <a:lnTo>
                  <a:pt x="918" y="468"/>
                </a:lnTo>
                <a:lnTo>
                  <a:pt x="912" y="528"/>
                </a:lnTo>
                <a:lnTo>
                  <a:pt x="1062" y="522"/>
                </a:lnTo>
                <a:lnTo>
                  <a:pt x="1056" y="564"/>
                </a:lnTo>
                <a:lnTo>
                  <a:pt x="1308" y="540"/>
                </a:lnTo>
                <a:lnTo>
                  <a:pt x="1542" y="534"/>
                </a:lnTo>
                <a:lnTo>
                  <a:pt x="1542" y="576"/>
                </a:lnTo>
                <a:lnTo>
                  <a:pt x="1716" y="552"/>
                </a:lnTo>
                <a:lnTo>
                  <a:pt x="1698" y="636"/>
                </a:lnTo>
                <a:lnTo>
                  <a:pt x="1932" y="612"/>
                </a:lnTo>
                <a:lnTo>
                  <a:pt x="1920" y="660"/>
                </a:lnTo>
                <a:lnTo>
                  <a:pt x="2166" y="642"/>
                </a:lnTo>
                <a:lnTo>
                  <a:pt x="2304" y="612"/>
                </a:lnTo>
                <a:lnTo>
                  <a:pt x="2298" y="672"/>
                </a:lnTo>
                <a:lnTo>
                  <a:pt x="2418" y="636"/>
                </a:lnTo>
                <a:lnTo>
                  <a:pt x="2352" y="726"/>
                </a:lnTo>
                <a:lnTo>
                  <a:pt x="2514" y="696"/>
                </a:lnTo>
                <a:lnTo>
                  <a:pt x="2490" y="756"/>
                </a:lnTo>
                <a:lnTo>
                  <a:pt x="2646" y="720"/>
                </a:lnTo>
                <a:lnTo>
                  <a:pt x="2574" y="804"/>
                </a:lnTo>
                <a:lnTo>
                  <a:pt x="2772" y="768"/>
                </a:lnTo>
                <a:lnTo>
                  <a:pt x="2742" y="816"/>
                </a:lnTo>
                <a:lnTo>
                  <a:pt x="2964" y="762"/>
                </a:lnTo>
                <a:lnTo>
                  <a:pt x="3084" y="762"/>
                </a:lnTo>
                <a:lnTo>
                  <a:pt x="3336" y="612"/>
                </a:lnTo>
                <a:lnTo>
                  <a:pt x="3552" y="468"/>
                </a:lnTo>
                <a:lnTo>
                  <a:pt x="3534" y="420"/>
                </a:lnTo>
                <a:lnTo>
                  <a:pt x="3420" y="462"/>
                </a:lnTo>
                <a:lnTo>
                  <a:pt x="3420" y="414"/>
                </a:lnTo>
                <a:lnTo>
                  <a:pt x="3294" y="414"/>
                </a:lnTo>
                <a:lnTo>
                  <a:pt x="3156" y="420"/>
                </a:lnTo>
                <a:lnTo>
                  <a:pt x="3204" y="372"/>
                </a:lnTo>
                <a:lnTo>
                  <a:pt x="3036" y="396"/>
                </a:lnTo>
                <a:lnTo>
                  <a:pt x="3048" y="354"/>
                </a:lnTo>
                <a:lnTo>
                  <a:pt x="2904" y="378"/>
                </a:lnTo>
                <a:lnTo>
                  <a:pt x="2904" y="318"/>
                </a:lnTo>
                <a:lnTo>
                  <a:pt x="2814" y="324"/>
                </a:lnTo>
                <a:lnTo>
                  <a:pt x="2688" y="348"/>
                </a:lnTo>
                <a:lnTo>
                  <a:pt x="2688" y="306"/>
                </a:lnTo>
                <a:lnTo>
                  <a:pt x="2472" y="336"/>
                </a:lnTo>
                <a:lnTo>
                  <a:pt x="2526" y="276"/>
                </a:lnTo>
                <a:lnTo>
                  <a:pt x="2394" y="288"/>
                </a:lnTo>
                <a:lnTo>
                  <a:pt x="2292" y="306"/>
                </a:lnTo>
                <a:lnTo>
                  <a:pt x="2124" y="312"/>
                </a:lnTo>
                <a:lnTo>
                  <a:pt x="2034" y="324"/>
                </a:lnTo>
                <a:lnTo>
                  <a:pt x="1986" y="306"/>
                </a:lnTo>
                <a:lnTo>
                  <a:pt x="2076" y="264"/>
                </a:lnTo>
                <a:lnTo>
                  <a:pt x="1950" y="270"/>
                </a:lnTo>
                <a:lnTo>
                  <a:pt x="1830" y="300"/>
                </a:lnTo>
                <a:lnTo>
                  <a:pt x="1848" y="246"/>
                </a:lnTo>
                <a:lnTo>
                  <a:pt x="1734" y="264"/>
                </a:lnTo>
                <a:lnTo>
                  <a:pt x="1638" y="270"/>
                </a:lnTo>
                <a:lnTo>
                  <a:pt x="1668" y="222"/>
                </a:lnTo>
                <a:lnTo>
                  <a:pt x="1572" y="210"/>
                </a:lnTo>
                <a:lnTo>
                  <a:pt x="1458" y="228"/>
                </a:lnTo>
                <a:lnTo>
                  <a:pt x="1494" y="168"/>
                </a:lnTo>
                <a:lnTo>
                  <a:pt x="1338" y="192"/>
                </a:lnTo>
                <a:lnTo>
                  <a:pt x="1164" y="198"/>
                </a:lnTo>
                <a:lnTo>
                  <a:pt x="1176" y="150"/>
                </a:lnTo>
                <a:lnTo>
                  <a:pt x="1068" y="156"/>
                </a:lnTo>
                <a:lnTo>
                  <a:pt x="1158" y="108"/>
                </a:lnTo>
                <a:lnTo>
                  <a:pt x="1008" y="126"/>
                </a:lnTo>
                <a:lnTo>
                  <a:pt x="846" y="150"/>
                </a:lnTo>
                <a:lnTo>
                  <a:pt x="942" y="102"/>
                </a:lnTo>
                <a:lnTo>
                  <a:pt x="780" y="102"/>
                </a:lnTo>
                <a:lnTo>
                  <a:pt x="654" y="138"/>
                </a:lnTo>
                <a:lnTo>
                  <a:pt x="702" y="78"/>
                </a:lnTo>
                <a:lnTo>
                  <a:pt x="606" y="84"/>
                </a:lnTo>
                <a:lnTo>
                  <a:pt x="390" y="126"/>
                </a:lnTo>
                <a:lnTo>
                  <a:pt x="420" y="66"/>
                </a:lnTo>
                <a:lnTo>
                  <a:pt x="264" y="90"/>
                </a:lnTo>
                <a:lnTo>
                  <a:pt x="114" y="102"/>
                </a:lnTo>
                <a:lnTo>
                  <a:pt x="156" y="36"/>
                </a:lnTo>
                <a:lnTo>
                  <a:pt x="102" y="36"/>
                </a:lnTo>
                <a:lnTo>
                  <a:pt x="144" y="0"/>
                </a:lnTo>
                <a:lnTo>
                  <a:pt x="42" y="0"/>
                </a:lnTo>
                <a:lnTo>
                  <a:pt x="0" y="12"/>
                </a:lnTo>
              </a:path>
            </a:pathLst>
          </a:custGeom>
          <a:solidFill>
            <a:srgbClr val="99FF33">
              <a:alpha val="40000"/>
            </a:srgbClr>
          </a:solidFill>
          <a:ln>
            <a:noFill/>
          </a:ln>
        </p:spPr>
        <p:txBody>
          <a:bodyPr/>
          <a:lstStyle/>
          <a:p>
            <a:endParaRPr lang="en-US" dirty="0"/>
          </a:p>
        </p:txBody>
      </p:sp>
      <p:sp>
        <p:nvSpPr>
          <p:cNvPr id="14" name="Freeform 11"/>
          <p:cNvSpPr>
            <a:spLocks noChangeAspect="1"/>
          </p:cNvSpPr>
          <p:nvPr/>
        </p:nvSpPr>
        <p:spPr bwMode="auto">
          <a:xfrm flipH="1">
            <a:off x="465931" y="4367213"/>
            <a:ext cx="8239125" cy="842963"/>
          </a:xfrm>
          <a:custGeom>
            <a:avLst/>
            <a:gdLst>
              <a:gd name="T0" fmla="*/ 0 w 3594"/>
              <a:gd name="T1" fmla="*/ 379 h 384"/>
              <a:gd name="T2" fmla="*/ 625 w 3594"/>
              <a:gd name="T3" fmla="*/ 390 h 384"/>
              <a:gd name="T4" fmla="*/ 1076 w 3594"/>
              <a:gd name="T5" fmla="*/ 436 h 384"/>
              <a:gd name="T6" fmla="*/ 1251 w 3594"/>
              <a:gd name="T7" fmla="*/ 390 h 384"/>
              <a:gd name="T8" fmla="*/ 2140 w 3594"/>
              <a:gd name="T9" fmla="*/ 368 h 384"/>
              <a:gd name="T10" fmla="*/ 3015 w 3594"/>
              <a:gd name="T11" fmla="*/ 368 h 384"/>
              <a:gd name="T12" fmla="*/ 3916 w 3594"/>
              <a:gd name="T13" fmla="*/ 333 h 384"/>
              <a:gd name="T14" fmla="*/ 4617 w 3594"/>
              <a:gd name="T15" fmla="*/ 299 h 384"/>
              <a:gd name="T16" fmla="*/ 5155 w 3594"/>
              <a:gd name="T17" fmla="*/ 286 h 384"/>
              <a:gd name="T18" fmla="*/ 5756 w 3594"/>
              <a:gd name="T19" fmla="*/ 171 h 384"/>
              <a:gd name="T20" fmla="*/ 6331 w 3594"/>
              <a:gd name="T21" fmla="*/ 35 h 384"/>
              <a:gd name="T22" fmla="*/ 6419 w 3594"/>
              <a:gd name="T23" fmla="*/ 0 h 384"/>
              <a:gd name="T24" fmla="*/ 6394 w 3594"/>
              <a:gd name="T25" fmla="*/ 126 h 384"/>
              <a:gd name="T26" fmla="*/ 6731 w 3594"/>
              <a:gd name="T27" fmla="*/ 57 h 384"/>
              <a:gd name="T28" fmla="*/ 6693 w 3594"/>
              <a:gd name="T29" fmla="*/ 218 h 384"/>
              <a:gd name="T30" fmla="*/ 7144 w 3594"/>
              <a:gd name="T31" fmla="*/ 115 h 384"/>
              <a:gd name="T32" fmla="*/ 7144 w 3594"/>
              <a:gd name="T33" fmla="*/ 230 h 384"/>
              <a:gd name="T34" fmla="*/ 7495 w 3594"/>
              <a:gd name="T35" fmla="*/ 80 h 384"/>
              <a:gd name="T36" fmla="*/ 7495 w 3594"/>
              <a:gd name="T37" fmla="*/ 734 h 384"/>
              <a:gd name="T38" fmla="*/ 38 w 3594"/>
              <a:gd name="T39" fmla="*/ 734 h 384"/>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3594"/>
              <a:gd name="T61" fmla="*/ 0 h 384"/>
              <a:gd name="T62" fmla="*/ 3594 w 3594"/>
              <a:gd name="T63" fmla="*/ 384 h 384"/>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3594" h="384">
                <a:moveTo>
                  <a:pt x="0" y="198"/>
                </a:moveTo>
                <a:lnTo>
                  <a:pt x="300" y="204"/>
                </a:lnTo>
                <a:lnTo>
                  <a:pt x="516" y="228"/>
                </a:lnTo>
                <a:lnTo>
                  <a:pt x="600" y="204"/>
                </a:lnTo>
                <a:lnTo>
                  <a:pt x="1026" y="192"/>
                </a:lnTo>
                <a:lnTo>
                  <a:pt x="1446" y="192"/>
                </a:lnTo>
                <a:lnTo>
                  <a:pt x="1878" y="174"/>
                </a:lnTo>
                <a:lnTo>
                  <a:pt x="2214" y="156"/>
                </a:lnTo>
                <a:lnTo>
                  <a:pt x="2472" y="150"/>
                </a:lnTo>
                <a:lnTo>
                  <a:pt x="2760" y="90"/>
                </a:lnTo>
                <a:lnTo>
                  <a:pt x="3036" y="18"/>
                </a:lnTo>
                <a:lnTo>
                  <a:pt x="3078" y="0"/>
                </a:lnTo>
                <a:lnTo>
                  <a:pt x="3066" y="66"/>
                </a:lnTo>
                <a:lnTo>
                  <a:pt x="3228" y="30"/>
                </a:lnTo>
                <a:lnTo>
                  <a:pt x="3210" y="114"/>
                </a:lnTo>
                <a:lnTo>
                  <a:pt x="3426" y="60"/>
                </a:lnTo>
                <a:lnTo>
                  <a:pt x="3426" y="120"/>
                </a:lnTo>
                <a:lnTo>
                  <a:pt x="3594" y="42"/>
                </a:lnTo>
                <a:lnTo>
                  <a:pt x="3594" y="384"/>
                </a:lnTo>
                <a:lnTo>
                  <a:pt x="18" y="384"/>
                </a:lnTo>
              </a:path>
            </a:pathLst>
          </a:custGeom>
          <a:solidFill>
            <a:srgbClr val="009900">
              <a:alpha val="40000"/>
            </a:srgbClr>
          </a:solidFill>
          <a:ln>
            <a:noFill/>
          </a:ln>
        </p:spPr>
        <p:txBody>
          <a:bodyPr/>
          <a:lstStyle/>
          <a:p>
            <a:endParaRPr lang="en-US" dirty="0"/>
          </a:p>
        </p:txBody>
      </p:sp>
      <p:sp>
        <p:nvSpPr>
          <p:cNvPr id="15" name="Freeform 12"/>
          <p:cNvSpPr>
            <a:spLocks noChangeAspect="1"/>
          </p:cNvSpPr>
          <p:nvPr/>
        </p:nvSpPr>
        <p:spPr bwMode="auto">
          <a:xfrm flipH="1">
            <a:off x="465931" y="3681413"/>
            <a:ext cx="1308100" cy="936625"/>
          </a:xfrm>
          <a:custGeom>
            <a:avLst/>
            <a:gdLst>
              <a:gd name="T0" fmla="*/ 1191 w 570"/>
              <a:gd name="T1" fmla="*/ 0 h 426"/>
              <a:gd name="T2" fmla="*/ 966 w 570"/>
              <a:gd name="T3" fmla="*/ 91 h 426"/>
              <a:gd name="T4" fmla="*/ 601 w 570"/>
              <a:gd name="T5" fmla="*/ 357 h 426"/>
              <a:gd name="T6" fmla="*/ 351 w 570"/>
              <a:gd name="T7" fmla="*/ 483 h 426"/>
              <a:gd name="T8" fmla="*/ 0 w 570"/>
              <a:gd name="T9" fmla="*/ 633 h 426"/>
              <a:gd name="T10" fmla="*/ 113 w 570"/>
              <a:gd name="T11" fmla="*/ 668 h 426"/>
              <a:gd name="T12" fmla="*/ 426 w 570"/>
              <a:gd name="T13" fmla="*/ 668 h 426"/>
              <a:gd name="T14" fmla="*/ 351 w 570"/>
              <a:gd name="T15" fmla="*/ 806 h 426"/>
              <a:gd name="T16" fmla="*/ 827 w 570"/>
              <a:gd name="T17" fmla="*/ 726 h 426"/>
              <a:gd name="T18" fmla="*/ 827 w 570"/>
              <a:gd name="T19" fmla="*/ 817 h 426"/>
              <a:gd name="T20" fmla="*/ 1191 w 570"/>
              <a:gd name="T21" fmla="*/ 668 h 42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570"/>
              <a:gd name="T34" fmla="*/ 0 h 426"/>
              <a:gd name="T35" fmla="*/ 570 w 570"/>
              <a:gd name="T36" fmla="*/ 426 h 42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570" h="426">
                <a:moveTo>
                  <a:pt x="570" y="0"/>
                </a:moveTo>
                <a:lnTo>
                  <a:pt x="462" y="48"/>
                </a:lnTo>
                <a:lnTo>
                  <a:pt x="288" y="186"/>
                </a:lnTo>
                <a:lnTo>
                  <a:pt x="168" y="252"/>
                </a:lnTo>
                <a:lnTo>
                  <a:pt x="0" y="330"/>
                </a:lnTo>
                <a:lnTo>
                  <a:pt x="54" y="348"/>
                </a:lnTo>
                <a:lnTo>
                  <a:pt x="204" y="348"/>
                </a:lnTo>
                <a:lnTo>
                  <a:pt x="168" y="420"/>
                </a:lnTo>
                <a:lnTo>
                  <a:pt x="396" y="378"/>
                </a:lnTo>
                <a:lnTo>
                  <a:pt x="396" y="426"/>
                </a:lnTo>
                <a:lnTo>
                  <a:pt x="570" y="348"/>
                </a:lnTo>
              </a:path>
            </a:pathLst>
          </a:custGeom>
          <a:solidFill>
            <a:srgbClr val="99FF33">
              <a:alpha val="40000"/>
            </a:srgbClr>
          </a:solidFill>
          <a:ln>
            <a:noFill/>
          </a:ln>
        </p:spPr>
        <p:txBody>
          <a:bodyPr/>
          <a:lstStyle/>
          <a:p>
            <a:endParaRPr lang="en-US" dirty="0"/>
          </a:p>
        </p:txBody>
      </p:sp>
      <p:sp>
        <p:nvSpPr>
          <p:cNvPr id="16" name="Freeform 13"/>
          <p:cNvSpPr>
            <a:spLocks noChangeAspect="1"/>
          </p:cNvSpPr>
          <p:nvPr/>
        </p:nvSpPr>
        <p:spPr bwMode="auto">
          <a:xfrm flipH="1">
            <a:off x="1675606" y="3313113"/>
            <a:ext cx="7015163" cy="1304925"/>
          </a:xfrm>
          <a:custGeom>
            <a:avLst/>
            <a:gdLst>
              <a:gd name="T0" fmla="*/ 338 w 3060"/>
              <a:gd name="T1" fmla="*/ 0 h 594"/>
              <a:gd name="T2" fmla="*/ 738 w 3060"/>
              <a:gd name="T3" fmla="*/ 126 h 594"/>
              <a:gd name="T4" fmla="*/ 1064 w 3060"/>
              <a:gd name="T5" fmla="*/ 149 h 594"/>
              <a:gd name="T6" fmla="*/ 1100 w 3060"/>
              <a:gd name="T7" fmla="*/ 288 h 594"/>
              <a:gd name="T8" fmla="*/ 1489 w 3060"/>
              <a:gd name="T9" fmla="*/ 414 h 594"/>
              <a:gd name="T10" fmla="*/ 1952 w 3060"/>
              <a:gd name="T11" fmla="*/ 425 h 594"/>
              <a:gd name="T12" fmla="*/ 2666 w 3060"/>
              <a:gd name="T13" fmla="*/ 437 h 594"/>
              <a:gd name="T14" fmla="*/ 3228 w 3060"/>
              <a:gd name="T15" fmla="*/ 414 h 594"/>
              <a:gd name="T16" fmla="*/ 3441 w 3060"/>
              <a:gd name="T17" fmla="*/ 505 h 594"/>
              <a:gd name="T18" fmla="*/ 3603 w 3060"/>
              <a:gd name="T19" fmla="*/ 655 h 594"/>
              <a:gd name="T20" fmla="*/ 4129 w 3060"/>
              <a:gd name="T21" fmla="*/ 678 h 594"/>
              <a:gd name="T22" fmla="*/ 4780 w 3060"/>
              <a:gd name="T23" fmla="*/ 585 h 594"/>
              <a:gd name="T24" fmla="*/ 4793 w 3060"/>
              <a:gd name="T25" fmla="*/ 689 h 594"/>
              <a:gd name="T26" fmla="*/ 5043 w 3060"/>
              <a:gd name="T27" fmla="*/ 620 h 594"/>
              <a:gd name="T28" fmla="*/ 5244 w 3060"/>
              <a:gd name="T29" fmla="*/ 769 h 594"/>
              <a:gd name="T30" fmla="*/ 5231 w 3060"/>
              <a:gd name="T31" fmla="*/ 884 h 594"/>
              <a:gd name="T32" fmla="*/ 5418 w 3060"/>
              <a:gd name="T33" fmla="*/ 942 h 594"/>
              <a:gd name="T34" fmla="*/ 5743 w 3060"/>
              <a:gd name="T35" fmla="*/ 953 h 594"/>
              <a:gd name="T36" fmla="*/ 6256 w 3060"/>
              <a:gd name="T37" fmla="*/ 862 h 594"/>
              <a:gd name="T38" fmla="*/ 6231 w 3060"/>
              <a:gd name="T39" fmla="*/ 953 h 594"/>
              <a:gd name="T40" fmla="*/ 5056 w 3060"/>
              <a:gd name="T41" fmla="*/ 1079 h 594"/>
              <a:gd name="T42" fmla="*/ 3892 w 3060"/>
              <a:gd name="T43" fmla="*/ 1126 h 594"/>
              <a:gd name="T44" fmla="*/ 2441 w 3060"/>
              <a:gd name="T45" fmla="*/ 1114 h 594"/>
              <a:gd name="T46" fmla="*/ 1489 w 3060"/>
              <a:gd name="T47" fmla="*/ 1126 h 594"/>
              <a:gd name="T48" fmla="*/ 801 w 3060"/>
              <a:gd name="T49" fmla="*/ 1068 h 594"/>
              <a:gd name="T50" fmla="*/ 38 w 3060"/>
              <a:gd name="T51" fmla="*/ 1068 h 594"/>
              <a:gd name="T52" fmla="*/ 338 w 3060"/>
              <a:gd name="T53" fmla="*/ 897 h 594"/>
              <a:gd name="T54" fmla="*/ 1089 w 3060"/>
              <a:gd name="T55" fmla="*/ 942 h 594"/>
              <a:gd name="T56" fmla="*/ 2215 w 3060"/>
              <a:gd name="T57" fmla="*/ 988 h 594"/>
              <a:gd name="T58" fmla="*/ 2916 w 3060"/>
              <a:gd name="T59" fmla="*/ 988 h 594"/>
              <a:gd name="T60" fmla="*/ 3667 w 3060"/>
              <a:gd name="T61" fmla="*/ 953 h 594"/>
              <a:gd name="T62" fmla="*/ 4705 w 3060"/>
              <a:gd name="T63" fmla="*/ 747 h 594"/>
              <a:gd name="T64" fmla="*/ 4129 w 3060"/>
              <a:gd name="T65" fmla="*/ 758 h 594"/>
              <a:gd name="T66" fmla="*/ 3378 w 3060"/>
              <a:gd name="T67" fmla="*/ 793 h 594"/>
              <a:gd name="T68" fmla="*/ 2929 w 3060"/>
              <a:gd name="T69" fmla="*/ 552 h 594"/>
              <a:gd name="T70" fmla="*/ 2165 w 3060"/>
              <a:gd name="T71" fmla="*/ 540 h 594"/>
              <a:gd name="T72" fmla="*/ 1226 w 3060"/>
              <a:gd name="T73" fmla="*/ 574 h 594"/>
              <a:gd name="T74" fmla="*/ 388 w 3060"/>
              <a:gd name="T75" fmla="*/ 563 h 594"/>
              <a:gd name="T76" fmla="*/ 38 w 3060"/>
              <a:gd name="T77" fmla="*/ 206 h 594"/>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3060"/>
              <a:gd name="T118" fmla="*/ 0 h 594"/>
              <a:gd name="T119" fmla="*/ 3060 w 3060"/>
              <a:gd name="T120" fmla="*/ 594 h 594"/>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3060" h="594">
                <a:moveTo>
                  <a:pt x="12" y="48"/>
                </a:moveTo>
                <a:lnTo>
                  <a:pt x="162" y="0"/>
                </a:lnTo>
                <a:lnTo>
                  <a:pt x="162" y="54"/>
                </a:lnTo>
                <a:lnTo>
                  <a:pt x="354" y="66"/>
                </a:lnTo>
                <a:lnTo>
                  <a:pt x="522" y="42"/>
                </a:lnTo>
                <a:lnTo>
                  <a:pt x="510" y="78"/>
                </a:lnTo>
                <a:lnTo>
                  <a:pt x="582" y="78"/>
                </a:lnTo>
                <a:lnTo>
                  <a:pt x="528" y="150"/>
                </a:lnTo>
                <a:lnTo>
                  <a:pt x="756" y="132"/>
                </a:lnTo>
                <a:lnTo>
                  <a:pt x="714" y="216"/>
                </a:lnTo>
                <a:lnTo>
                  <a:pt x="912" y="174"/>
                </a:lnTo>
                <a:lnTo>
                  <a:pt x="936" y="222"/>
                </a:lnTo>
                <a:lnTo>
                  <a:pt x="1068" y="216"/>
                </a:lnTo>
                <a:lnTo>
                  <a:pt x="1278" y="228"/>
                </a:lnTo>
                <a:lnTo>
                  <a:pt x="1476" y="216"/>
                </a:lnTo>
                <a:lnTo>
                  <a:pt x="1548" y="216"/>
                </a:lnTo>
                <a:lnTo>
                  <a:pt x="1554" y="270"/>
                </a:lnTo>
                <a:lnTo>
                  <a:pt x="1650" y="264"/>
                </a:lnTo>
                <a:lnTo>
                  <a:pt x="1740" y="258"/>
                </a:lnTo>
                <a:lnTo>
                  <a:pt x="1728" y="342"/>
                </a:lnTo>
                <a:lnTo>
                  <a:pt x="1968" y="312"/>
                </a:lnTo>
                <a:lnTo>
                  <a:pt x="1980" y="354"/>
                </a:lnTo>
                <a:lnTo>
                  <a:pt x="2148" y="348"/>
                </a:lnTo>
                <a:lnTo>
                  <a:pt x="2292" y="306"/>
                </a:lnTo>
                <a:lnTo>
                  <a:pt x="2346" y="294"/>
                </a:lnTo>
                <a:lnTo>
                  <a:pt x="2298" y="360"/>
                </a:lnTo>
                <a:lnTo>
                  <a:pt x="2376" y="342"/>
                </a:lnTo>
                <a:lnTo>
                  <a:pt x="2418" y="324"/>
                </a:lnTo>
                <a:lnTo>
                  <a:pt x="2370" y="414"/>
                </a:lnTo>
                <a:lnTo>
                  <a:pt x="2514" y="402"/>
                </a:lnTo>
                <a:lnTo>
                  <a:pt x="2550" y="396"/>
                </a:lnTo>
                <a:lnTo>
                  <a:pt x="2508" y="462"/>
                </a:lnTo>
                <a:lnTo>
                  <a:pt x="2670" y="420"/>
                </a:lnTo>
                <a:lnTo>
                  <a:pt x="2598" y="492"/>
                </a:lnTo>
                <a:lnTo>
                  <a:pt x="2724" y="468"/>
                </a:lnTo>
                <a:lnTo>
                  <a:pt x="2754" y="498"/>
                </a:lnTo>
                <a:lnTo>
                  <a:pt x="2862" y="468"/>
                </a:lnTo>
                <a:lnTo>
                  <a:pt x="3000" y="450"/>
                </a:lnTo>
                <a:lnTo>
                  <a:pt x="3060" y="456"/>
                </a:lnTo>
                <a:lnTo>
                  <a:pt x="2988" y="498"/>
                </a:lnTo>
                <a:lnTo>
                  <a:pt x="2688" y="540"/>
                </a:lnTo>
                <a:lnTo>
                  <a:pt x="2424" y="564"/>
                </a:lnTo>
                <a:lnTo>
                  <a:pt x="2166" y="588"/>
                </a:lnTo>
                <a:lnTo>
                  <a:pt x="1866" y="588"/>
                </a:lnTo>
                <a:lnTo>
                  <a:pt x="1512" y="594"/>
                </a:lnTo>
                <a:lnTo>
                  <a:pt x="1170" y="582"/>
                </a:lnTo>
                <a:lnTo>
                  <a:pt x="888" y="582"/>
                </a:lnTo>
                <a:lnTo>
                  <a:pt x="714" y="588"/>
                </a:lnTo>
                <a:lnTo>
                  <a:pt x="534" y="564"/>
                </a:lnTo>
                <a:lnTo>
                  <a:pt x="384" y="558"/>
                </a:lnTo>
                <a:lnTo>
                  <a:pt x="150" y="546"/>
                </a:lnTo>
                <a:lnTo>
                  <a:pt x="18" y="558"/>
                </a:lnTo>
                <a:lnTo>
                  <a:pt x="0" y="491"/>
                </a:lnTo>
                <a:lnTo>
                  <a:pt x="162" y="468"/>
                </a:lnTo>
                <a:lnTo>
                  <a:pt x="360" y="468"/>
                </a:lnTo>
                <a:lnTo>
                  <a:pt x="522" y="492"/>
                </a:lnTo>
                <a:lnTo>
                  <a:pt x="816" y="516"/>
                </a:lnTo>
                <a:lnTo>
                  <a:pt x="1062" y="516"/>
                </a:lnTo>
                <a:lnTo>
                  <a:pt x="1308" y="504"/>
                </a:lnTo>
                <a:lnTo>
                  <a:pt x="1398" y="516"/>
                </a:lnTo>
                <a:lnTo>
                  <a:pt x="1590" y="516"/>
                </a:lnTo>
                <a:lnTo>
                  <a:pt x="1758" y="498"/>
                </a:lnTo>
                <a:lnTo>
                  <a:pt x="1944" y="456"/>
                </a:lnTo>
                <a:lnTo>
                  <a:pt x="2256" y="390"/>
                </a:lnTo>
                <a:lnTo>
                  <a:pt x="2196" y="384"/>
                </a:lnTo>
                <a:lnTo>
                  <a:pt x="1980" y="396"/>
                </a:lnTo>
                <a:lnTo>
                  <a:pt x="1770" y="408"/>
                </a:lnTo>
                <a:lnTo>
                  <a:pt x="1620" y="414"/>
                </a:lnTo>
                <a:lnTo>
                  <a:pt x="1488" y="300"/>
                </a:lnTo>
                <a:lnTo>
                  <a:pt x="1404" y="288"/>
                </a:lnTo>
                <a:lnTo>
                  <a:pt x="1236" y="270"/>
                </a:lnTo>
                <a:lnTo>
                  <a:pt x="1038" y="282"/>
                </a:lnTo>
                <a:lnTo>
                  <a:pt x="846" y="288"/>
                </a:lnTo>
                <a:lnTo>
                  <a:pt x="588" y="300"/>
                </a:lnTo>
                <a:lnTo>
                  <a:pt x="366" y="288"/>
                </a:lnTo>
                <a:lnTo>
                  <a:pt x="186" y="294"/>
                </a:lnTo>
                <a:lnTo>
                  <a:pt x="18" y="282"/>
                </a:lnTo>
                <a:lnTo>
                  <a:pt x="18" y="108"/>
                </a:lnTo>
              </a:path>
            </a:pathLst>
          </a:custGeom>
          <a:solidFill>
            <a:srgbClr val="009900">
              <a:alpha val="40000"/>
            </a:srgbClr>
          </a:solidFill>
          <a:ln>
            <a:noFill/>
          </a:ln>
        </p:spPr>
        <p:txBody>
          <a:bodyPr/>
          <a:lstStyle/>
          <a:p>
            <a:endParaRPr lang="en-US" dirty="0"/>
          </a:p>
        </p:txBody>
      </p:sp>
      <p:sp>
        <p:nvSpPr>
          <p:cNvPr id="17" name="Freeform 14"/>
          <p:cNvSpPr>
            <a:spLocks noChangeAspect="1"/>
          </p:cNvSpPr>
          <p:nvPr/>
        </p:nvSpPr>
        <p:spPr bwMode="auto">
          <a:xfrm flipH="1">
            <a:off x="4647406" y="3957638"/>
            <a:ext cx="4016375" cy="277813"/>
          </a:xfrm>
          <a:custGeom>
            <a:avLst/>
            <a:gdLst>
              <a:gd name="T0" fmla="*/ 13 w 1752"/>
              <a:gd name="T1" fmla="*/ 219 h 126"/>
              <a:gd name="T2" fmla="*/ 338 w 1752"/>
              <a:gd name="T3" fmla="*/ 232 h 126"/>
              <a:gd name="T4" fmla="*/ 1025 w 1752"/>
              <a:gd name="T5" fmla="*/ 219 h 126"/>
              <a:gd name="T6" fmla="*/ 1714 w 1752"/>
              <a:gd name="T7" fmla="*/ 219 h 126"/>
              <a:gd name="T8" fmla="*/ 2302 w 1752"/>
              <a:gd name="T9" fmla="*/ 185 h 126"/>
              <a:gd name="T10" fmla="*/ 2728 w 1752"/>
              <a:gd name="T11" fmla="*/ 174 h 126"/>
              <a:gd name="T12" fmla="*/ 2991 w 1752"/>
              <a:gd name="T13" fmla="*/ 232 h 126"/>
              <a:gd name="T14" fmla="*/ 3216 w 1752"/>
              <a:gd name="T15" fmla="*/ 243 h 126"/>
              <a:gd name="T16" fmla="*/ 3653 w 1752"/>
              <a:gd name="T17" fmla="*/ 232 h 126"/>
              <a:gd name="T18" fmla="*/ 3291 w 1752"/>
              <a:gd name="T19" fmla="*/ 0 h 126"/>
              <a:gd name="T20" fmla="*/ 2978 w 1752"/>
              <a:gd name="T21" fmla="*/ 35 h 126"/>
              <a:gd name="T22" fmla="*/ 2127 w 1752"/>
              <a:gd name="T23" fmla="*/ 81 h 126"/>
              <a:gd name="T24" fmla="*/ 1551 w 1752"/>
              <a:gd name="T25" fmla="*/ 115 h 126"/>
              <a:gd name="T26" fmla="*/ 1201 w 1752"/>
              <a:gd name="T27" fmla="*/ 128 h 126"/>
              <a:gd name="T28" fmla="*/ 788 w 1752"/>
              <a:gd name="T29" fmla="*/ 115 h 126"/>
              <a:gd name="T30" fmla="*/ 388 w 1752"/>
              <a:gd name="T31" fmla="*/ 93 h 126"/>
              <a:gd name="T32" fmla="*/ 0 w 1752"/>
              <a:gd name="T33" fmla="*/ 93 h 12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752"/>
              <a:gd name="T52" fmla="*/ 0 h 126"/>
              <a:gd name="T53" fmla="*/ 1752 w 1752"/>
              <a:gd name="T54" fmla="*/ 126 h 12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752" h="126">
                <a:moveTo>
                  <a:pt x="6" y="114"/>
                </a:moveTo>
                <a:lnTo>
                  <a:pt x="162" y="120"/>
                </a:lnTo>
                <a:lnTo>
                  <a:pt x="492" y="114"/>
                </a:lnTo>
                <a:lnTo>
                  <a:pt x="822" y="114"/>
                </a:lnTo>
                <a:lnTo>
                  <a:pt x="1104" y="96"/>
                </a:lnTo>
                <a:lnTo>
                  <a:pt x="1308" y="90"/>
                </a:lnTo>
                <a:lnTo>
                  <a:pt x="1434" y="120"/>
                </a:lnTo>
                <a:lnTo>
                  <a:pt x="1542" y="126"/>
                </a:lnTo>
                <a:lnTo>
                  <a:pt x="1752" y="120"/>
                </a:lnTo>
                <a:lnTo>
                  <a:pt x="1578" y="0"/>
                </a:lnTo>
                <a:lnTo>
                  <a:pt x="1428" y="18"/>
                </a:lnTo>
                <a:lnTo>
                  <a:pt x="1020" y="42"/>
                </a:lnTo>
                <a:lnTo>
                  <a:pt x="744" y="60"/>
                </a:lnTo>
                <a:lnTo>
                  <a:pt x="576" y="66"/>
                </a:lnTo>
                <a:lnTo>
                  <a:pt x="378" y="60"/>
                </a:lnTo>
                <a:lnTo>
                  <a:pt x="186" y="48"/>
                </a:lnTo>
                <a:lnTo>
                  <a:pt x="0" y="48"/>
                </a:lnTo>
              </a:path>
            </a:pathLst>
          </a:custGeom>
          <a:solidFill>
            <a:srgbClr val="009900">
              <a:alpha val="40000"/>
            </a:srgbClr>
          </a:solidFill>
          <a:ln>
            <a:noFill/>
          </a:ln>
        </p:spPr>
        <p:txBody>
          <a:bodyPr/>
          <a:lstStyle/>
          <a:p>
            <a:endParaRPr lang="en-US" dirty="0"/>
          </a:p>
        </p:txBody>
      </p:sp>
      <p:sp>
        <p:nvSpPr>
          <p:cNvPr id="18" name="Freeform 15"/>
          <p:cNvSpPr>
            <a:spLocks noChangeAspect="1"/>
          </p:cNvSpPr>
          <p:nvPr/>
        </p:nvSpPr>
        <p:spPr bwMode="auto">
          <a:xfrm flipH="1">
            <a:off x="480218" y="1466850"/>
            <a:ext cx="8183563" cy="1411288"/>
          </a:xfrm>
          <a:custGeom>
            <a:avLst/>
            <a:gdLst>
              <a:gd name="T0" fmla="*/ 13 w 3570"/>
              <a:gd name="T1" fmla="*/ 886 h 642"/>
              <a:gd name="T2" fmla="*/ 513 w 3570"/>
              <a:gd name="T3" fmla="*/ 874 h 642"/>
              <a:gd name="T4" fmla="*/ 1188 w 3570"/>
              <a:gd name="T5" fmla="*/ 955 h 642"/>
              <a:gd name="T6" fmla="*/ 1889 w 3570"/>
              <a:gd name="T7" fmla="*/ 1023 h 642"/>
              <a:gd name="T8" fmla="*/ 2527 w 3570"/>
              <a:gd name="T9" fmla="*/ 1047 h 642"/>
              <a:gd name="T10" fmla="*/ 3278 w 3570"/>
              <a:gd name="T11" fmla="*/ 1081 h 642"/>
              <a:gd name="T12" fmla="*/ 4266 w 3570"/>
              <a:gd name="T13" fmla="*/ 1127 h 642"/>
              <a:gd name="T14" fmla="*/ 4817 w 3570"/>
              <a:gd name="T15" fmla="*/ 1151 h 642"/>
              <a:gd name="T16" fmla="*/ 5204 w 3570"/>
              <a:gd name="T17" fmla="*/ 1207 h 642"/>
              <a:gd name="T18" fmla="*/ 5542 w 3570"/>
              <a:gd name="T19" fmla="*/ 1207 h 642"/>
              <a:gd name="T20" fmla="*/ 5980 w 3570"/>
              <a:gd name="T21" fmla="*/ 1116 h 642"/>
              <a:gd name="T22" fmla="*/ 6368 w 3570"/>
              <a:gd name="T23" fmla="*/ 1151 h 642"/>
              <a:gd name="T24" fmla="*/ 6693 w 3570"/>
              <a:gd name="T25" fmla="*/ 1231 h 642"/>
              <a:gd name="T26" fmla="*/ 7068 w 3570"/>
              <a:gd name="T27" fmla="*/ 1207 h 642"/>
              <a:gd name="T28" fmla="*/ 7444 w 3570"/>
              <a:gd name="T29" fmla="*/ 1185 h 642"/>
              <a:gd name="T30" fmla="*/ 7444 w 3570"/>
              <a:gd name="T31" fmla="*/ 622 h 642"/>
              <a:gd name="T32" fmla="*/ 6693 w 3570"/>
              <a:gd name="T33" fmla="*/ 564 h 642"/>
              <a:gd name="T34" fmla="*/ 5480 w 3570"/>
              <a:gd name="T35" fmla="*/ 507 h 642"/>
              <a:gd name="T36" fmla="*/ 3928 w 3570"/>
              <a:gd name="T37" fmla="*/ 379 h 642"/>
              <a:gd name="T38" fmla="*/ 2940 w 3570"/>
              <a:gd name="T39" fmla="*/ 299 h 642"/>
              <a:gd name="T40" fmla="*/ 1964 w 3570"/>
              <a:gd name="T41" fmla="*/ 195 h 642"/>
              <a:gd name="T42" fmla="*/ 1038 w 3570"/>
              <a:gd name="T43" fmla="*/ 91 h 642"/>
              <a:gd name="T44" fmla="*/ 0 w 3570"/>
              <a:gd name="T45" fmla="*/ 0 h 642"/>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3570"/>
              <a:gd name="T70" fmla="*/ 0 h 642"/>
              <a:gd name="T71" fmla="*/ 3570 w 3570"/>
              <a:gd name="T72" fmla="*/ 642 h 642"/>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3570" h="642">
                <a:moveTo>
                  <a:pt x="6" y="462"/>
                </a:moveTo>
                <a:lnTo>
                  <a:pt x="246" y="456"/>
                </a:lnTo>
                <a:lnTo>
                  <a:pt x="570" y="498"/>
                </a:lnTo>
                <a:lnTo>
                  <a:pt x="906" y="534"/>
                </a:lnTo>
                <a:lnTo>
                  <a:pt x="1212" y="546"/>
                </a:lnTo>
                <a:lnTo>
                  <a:pt x="1572" y="564"/>
                </a:lnTo>
                <a:lnTo>
                  <a:pt x="2046" y="588"/>
                </a:lnTo>
                <a:lnTo>
                  <a:pt x="2310" y="600"/>
                </a:lnTo>
                <a:lnTo>
                  <a:pt x="2496" y="630"/>
                </a:lnTo>
                <a:lnTo>
                  <a:pt x="2658" y="630"/>
                </a:lnTo>
                <a:lnTo>
                  <a:pt x="2868" y="582"/>
                </a:lnTo>
                <a:lnTo>
                  <a:pt x="3054" y="600"/>
                </a:lnTo>
                <a:lnTo>
                  <a:pt x="3210" y="642"/>
                </a:lnTo>
                <a:lnTo>
                  <a:pt x="3390" y="630"/>
                </a:lnTo>
                <a:lnTo>
                  <a:pt x="3570" y="618"/>
                </a:lnTo>
                <a:lnTo>
                  <a:pt x="3570" y="324"/>
                </a:lnTo>
                <a:lnTo>
                  <a:pt x="3210" y="294"/>
                </a:lnTo>
                <a:lnTo>
                  <a:pt x="2628" y="264"/>
                </a:lnTo>
                <a:lnTo>
                  <a:pt x="1884" y="198"/>
                </a:lnTo>
                <a:lnTo>
                  <a:pt x="1410" y="156"/>
                </a:lnTo>
                <a:lnTo>
                  <a:pt x="942" y="102"/>
                </a:lnTo>
                <a:lnTo>
                  <a:pt x="498" y="48"/>
                </a:lnTo>
                <a:lnTo>
                  <a:pt x="0" y="0"/>
                </a:lnTo>
              </a:path>
            </a:pathLst>
          </a:custGeom>
          <a:solidFill>
            <a:srgbClr val="009900">
              <a:alpha val="40000"/>
            </a:srgbClr>
          </a:solidFill>
          <a:ln>
            <a:noFill/>
          </a:ln>
        </p:spPr>
        <p:txBody>
          <a:bodyPr/>
          <a:lstStyle/>
          <a:p>
            <a:endParaRPr lang="en-US" dirty="0"/>
          </a:p>
        </p:txBody>
      </p:sp>
      <p:sp>
        <p:nvSpPr>
          <p:cNvPr id="19" name="Text Box 16"/>
          <p:cNvSpPr txBox="1">
            <a:spLocks noChangeArrowheads="1"/>
          </p:cNvSpPr>
          <p:nvPr/>
        </p:nvSpPr>
        <p:spPr bwMode="auto">
          <a:xfrm flipH="1">
            <a:off x="3412331" y="2770188"/>
            <a:ext cx="1158875"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b="1">
                <a:solidFill>
                  <a:schemeClr val="tx1"/>
                </a:solidFill>
                <a:latin typeface="Arial" panose="020B0604020202020204" pitchFamily="34" charset="0"/>
              </a:defRPr>
            </a:lvl1pPr>
            <a:lvl2pPr marL="742950" indent="-285750">
              <a:defRPr sz="2400" b="1">
                <a:solidFill>
                  <a:schemeClr val="tx1"/>
                </a:solidFill>
                <a:latin typeface="Arial" panose="020B0604020202020204" pitchFamily="34" charset="0"/>
              </a:defRPr>
            </a:lvl2pPr>
            <a:lvl3pPr marL="1143000" indent="-228600">
              <a:defRPr sz="2400" b="1">
                <a:solidFill>
                  <a:schemeClr val="tx1"/>
                </a:solidFill>
                <a:latin typeface="Arial" panose="020B0604020202020204" pitchFamily="34" charset="0"/>
              </a:defRPr>
            </a:lvl3pPr>
            <a:lvl4pPr marL="1600200" indent="-228600">
              <a:defRPr sz="2400" b="1">
                <a:solidFill>
                  <a:schemeClr val="tx1"/>
                </a:solidFill>
                <a:latin typeface="Arial" panose="020B0604020202020204" pitchFamily="34" charset="0"/>
              </a:defRPr>
            </a:lvl4pPr>
            <a:lvl5pPr marL="2057400" indent="-228600">
              <a:defRPr sz="2400" b="1">
                <a:solidFill>
                  <a:schemeClr val="tx1"/>
                </a:solidFill>
                <a:latin typeface="Arial" panose="020B0604020202020204" pitchFamily="34" charset="0"/>
              </a:defRPr>
            </a:lvl5pPr>
            <a:lvl6pPr marL="2514600" indent="-228600" eaLnBrk="0" fontAlgn="base" hangingPunct="0">
              <a:spcBef>
                <a:spcPct val="0"/>
              </a:spcBef>
              <a:spcAft>
                <a:spcPct val="0"/>
              </a:spcAft>
              <a:defRPr sz="2400" b="1">
                <a:solidFill>
                  <a:schemeClr val="tx1"/>
                </a:solidFill>
                <a:latin typeface="Arial" panose="020B0604020202020204" pitchFamily="34" charset="0"/>
              </a:defRPr>
            </a:lvl6pPr>
            <a:lvl7pPr marL="2971800" indent="-228600" eaLnBrk="0" fontAlgn="base" hangingPunct="0">
              <a:spcBef>
                <a:spcPct val="0"/>
              </a:spcBef>
              <a:spcAft>
                <a:spcPct val="0"/>
              </a:spcAft>
              <a:defRPr sz="2400" b="1">
                <a:solidFill>
                  <a:schemeClr val="tx1"/>
                </a:solidFill>
                <a:latin typeface="Arial" panose="020B0604020202020204" pitchFamily="34" charset="0"/>
              </a:defRPr>
            </a:lvl7pPr>
            <a:lvl8pPr marL="3429000" indent="-228600" eaLnBrk="0" fontAlgn="base" hangingPunct="0">
              <a:spcBef>
                <a:spcPct val="0"/>
              </a:spcBef>
              <a:spcAft>
                <a:spcPct val="0"/>
              </a:spcAft>
              <a:defRPr sz="2400" b="1">
                <a:solidFill>
                  <a:schemeClr val="tx1"/>
                </a:solidFill>
                <a:latin typeface="Arial" panose="020B0604020202020204" pitchFamily="34" charset="0"/>
              </a:defRPr>
            </a:lvl8pPr>
            <a:lvl9pPr marL="3886200" indent="-228600" eaLnBrk="0" fontAlgn="base" hangingPunct="0">
              <a:spcBef>
                <a:spcPct val="0"/>
              </a:spcBef>
              <a:spcAft>
                <a:spcPct val="0"/>
              </a:spcAft>
              <a:defRPr sz="2400" b="1">
                <a:solidFill>
                  <a:schemeClr val="tx1"/>
                </a:solidFill>
                <a:latin typeface="Arial" panose="020B0604020202020204" pitchFamily="34" charset="0"/>
              </a:defRPr>
            </a:lvl9pPr>
          </a:lstStyle>
          <a:p>
            <a:r>
              <a:rPr lang="en-US" altLang="en-US" sz="1400" dirty="0">
                <a:solidFill>
                  <a:schemeClr val="bg1"/>
                </a:solidFill>
                <a:latin typeface="Tahoma" panose="020B0604030504040204" pitchFamily="34" charset="0"/>
              </a:rPr>
              <a:t>Delta Plain</a:t>
            </a:r>
          </a:p>
        </p:txBody>
      </p:sp>
      <p:sp>
        <p:nvSpPr>
          <p:cNvPr id="20" name="Text Box 17"/>
          <p:cNvSpPr txBox="1">
            <a:spLocks noChangeArrowheads="1"/>
          </p:cNvSpPr>
          <p:nvPr/>
        </p:nvSpPr>
        <p:spPr bwMode="auto">
          <a:xfrm rot="781521" flipH="1">
            <a:off x="6877843" y="2976563"/>
            <a:ext cx="12065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b="1">
                <a:solidFill>
                  <a:schemeClr val="tx1"/>
                </a:solidFill>
                <a:latin typeface="Arial" panose="020B0604020202020204" pitchFamily="34" charset="0"/>
              </a:defRPr>
            </a:lvl1pPr>
            <a:lvl2pPr marL="742950" indent="-285750">
              <a:defRPr sz="2400" b="1">
                <a:solidFill>
                  <a:schemeClr val="tx1"/>
                </a:solidFill>
                <a:latin typeface="Arial" panose="020B0604020202020204" pitchFamily="34" charset="0"/>
              </a:defRPr>
            </a:lvl2pPr>
            <a:lvl3pPr marL="1143000" indent="-228600">
              <a:defRPr sz="2400" b="1">
                <a:solidFill>
                  <a:schemeClr val="tx1"/>
                </a:solidFill>
                <a:latin typeface="Arial" panose="020B0604020202020204" pitchFamily="34" charset="0"/>
              </a:defRPr>
            </a:lvl3pPr>
            <a:lvl4pPr marL="1600200" indent="-228600">
              <a:defRPr sz="2400" b="1">
                <a:solidFill>
                  <a:schemeClr val="tx1"/>
                </a:solidFill>
                <a:latin typeface="Arial" panose="020B0604020202020204" pitchFamily="34" charset="0"/>
              </a:defRPr>
            </a:lvl4pPr>
            <a:lvl5pPr marL="2057400" indent="-228600">
              <a:defRPr sz="2400" b="1">
                <a:solidFill>
                  <a:schemeClr val="tx1"/>
                </a:solidFill>
                <a:latin typeface="Arial" panose="020B0604020202020204" pitchFamily="34" charset="0"/>
              </a:defRPr>
            </a:lvl5pPr>
            <a:lvl6pPr marL="2514600" indent="-228600" eaLnBrk="0" fontAlgn="base" hangingPunct="0">
              <a:spcBef>
                <a:spcPct val="0"/>
              </a:spcBef>
              <a:spcAft>
                <a:spcPct val="0"/>
              </a:spcAft>
              <a:defRPr sz="2400" b="1">
                <a:solidFill>
                  <a:schemeClr val="tx1"/>
                </a:solidFill>
                <a:latin typeface="Arial" panose="020B0604020202020204" pitchFamily="34" charset="0"/>
              </a:defRPr>
            </a:lvl6pPr>
            <a:lvl7pPr marL="2971800" indent="-228600" eaLnBrk="0" fontAlgn="base" hangingPunct="0">
              <a:spcBef>
                <a:spcPct val="0"/>
              </a:spcBef>
              <a:spcAft>
                <a:spcPct val="0"/>
              </a:spcAft>
              <a:defRPr sz="2400" b="1">
                <a:solidFill>
                  <a:schemeClr val="tx1"/>
                </a:solidFill>
                <a:latin typeface="Arial" panose="020B0604020202020204" pitchFamily="34" charset="0"/>
              </a:defRPr>
            </a:lvl7pPr>
            <a:lvl8pPr marL="3429000" indent="-228600" eaLnBrk="0" fontAlgn="base" hangingPunct="0">
              <a:spcBef>
                <a:spcPct val="0"/>
              </a:spcBef>
              <a:spcAft>
                <a:spcPct val="0"/>
              </a:spcAft>
              <a:defRPr sz="2400" b="1">
                <a:solidFill>
                  <a:schemeClr val="tx1"/>
                </a:solidFill>
                <a:latin typeface="Arial" panose="020B0604020202020204" pitchFamily="34" charset="0"/>
              </a:defRPr>
            </a:lvl8pPr>
            <a:lvl9pPr marL="3886200" indent="-228600" eaLnBrk="0" fontAlgn="base" hangingPunct="0">
              <a:spcBef>
                <a:spcPct val="0"/>
              </a:spcBef>
              <a:spcAft>
                <a:spcPct val="0"/>
              </a:spcAft>
              <a:defRPr sz="2400" b="1">
                <a:solidFill>
                  <a:schemeClr val="tx1"/>
                </a:solidFill>
                <a:latin typeface="Arial" panose="020B0604020202020204" pitchFamily="34" charset="0"/>
              </a:defRPr>
            </a:lvl9pPr>
          </a:lstStyle>
          <a:p>
            <a:r>
              <a:rPr lang="en-US" altLang="en-US" sz="1400" dirty="0">
                <a:latin typeface="Tahoma" panose="020B0604030504040204" pitchFamily="34" charset="0"/>
              </a:rPr>
              <a:t>Delta Slope</a:t>
            </a:r>
          </a:p>
        </p:txBody>
      </p:sp>
      <p:sp>
        <p:nvSpPr>
          <p:cNvPr id="21" name="Text Box 18"/>
          <p:cNvSpPr txBox="1">
            <a:spLocks noChangeArrowheads="1"/>
          </p:cNvSpPr>
          <p:nvPr/>
        </p:nvSpPr>
        <p:spPr bwMode="auto">
          <a:xfrm flipH="1">
            <a:off x="1261268" y="4586288"/>
            <a:ext cx="1471613"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b="1">
                <a:solidFill>
                  <a:schemeClr val="tx1"/>
                </a:solidFill>
                <a:latin typeface="Arial" panose="020B0604020202020204" pitchFamily="34" charset="0"/>
              </a:defRPr>
            </a:lvl1pPr>
            <a:lvl2pPr marL="742950" indent="-285750">
              <a:defRPr sz="2400" b="1">
                <a:solidFill>
                  <a:schemeClr val="tx1"/>
                </a:solidFill>
                <a:latin typeface="Arial" panose="020B0604020202020204" pitchFamily="34" charset="0"/>
              </a:defRPr>
            </a:lvl2pPr>
            <a:lvl3pPr marL="1143000" indent="-228600">
              <a:defRPr sz="2400" b="1">
                <a:solidFill>
                  <a:schemeClr val="tx1"/>
                </a:solidFill>
                <a:latin typeface="Arial" panose="020B0604020202020204" pitchFamily="34" charset="0"/>
              </a:defRPr>
            </a:lvl3pPr>
            <a:lvl4pPr marL="1600200" indent="-228600">
              <a:defRPr sz="2400" b="1">
                <a:solidFill>
                  <a:schemeClr val="tx1"/>
                </a:solidFill>
                <a:latin typeface="Arial" panose="020B0604020202020204" pitchFamily="34" charset="0"/>
              </a:defRPr>
            </a:lvl4pPr>
            <a:lvl5pPr marL="2057400" indent="-228600">
              <a:defRPr sz="2400" b="1">
                <a:solidFill>
                  <a:schemeClr val="tx1"/>
                </a:solidFill>
                <a:latin typeface="Arial" panose="020B0604020202020204" pitchFamily="34" charset="0"/>
              </a:defRPr>
            </a:lvl5pPr>
            <a:lvl6pPr marL="2514600" indent="-228600" eaLnBrk="0" fontAlgn="base" hangingPunct="0">
              <a:spcBef>
                <a:spcPct val="0"/>
              </a:spcBef>
              <a:spcAft>
                <a:spcPct val="0"/>
              </a:spcAft>
              <a:defRPr sz="2400" b="1">
                <a:solidFill>
                  <a:schemeClr val="tx1"/>
                </a:solidFill>
                <a:latin typeface="Arial" panose="020B0604020202020204" pitchFamily="34" charset="0"/>
              </a:defRPr>
            </a:lvl6pPr>
            <a:lvl7pPr marL="2971800" indent="-228600" eaLnBrk="0" fontAlgn="base" hangingPunct="0">
              <a:spcBef>
                <a:spcPct val="0"/>
              </a:spcBef>
              <a:spcAft>
                <a:spcPct val="0"/>
              </a:spcAft>
              <a:defRPr sz="2400" b="1">
                <a:solidFill>
                  <a:schemeClr val="tx1"/>
                </a:solidFill>
                <a:latin typeface="Arial" panose="020B0604020202020204" pitchFamily="34" charset="0"/>
              </a:defRPr>
            </a:lvl7pPr>
            <a:lvl8pPr marL="3429000" indent="-228600" eaLnBrk="0" fontAlgn="base" hangingPunct="0">
              <a:spcBef>
                <a:spcPct val="0"/>
              </a:spcBef>
              <a:spcAft>
                <a:spcPct val="0"/>
              </a:spcAft>
              <a:defRPr sz="2400" b="1">
                <a:solidFill>
                  <a:schemeClr val="tx1"/>
                </a:solidFill>
                <a:latin typeface="Arial" panose="020B0604020202020204" pitchFamily="34" charset="0"/>
              </a:defRPr>
            </a:lvl8pPr>
            <a:lvl9pPr marL="3886200" indent="-228600" eaLnBrk="0" fontAlgn="base" hangingPunct="0">
              <a:spcBef>
                <a:spcPct val="0"/>
              </a:spcBef>
              <a:spcAft>
                <a:spcPct val="0"/>
              </a:spcAft>
              <a:defRPr sz="2400" b="1">
                <a:solidFill>
                  <a:schemeClr val="tx1"/>
                </a:solidFill>
                <a:latin typeface="Arial" panose="020B0604020202020204" pitchFamily="34" charset="0"/>
              </a:defRPr>
            </a:lvl9pPr>
          </a:lstStyle>
          <a:p>
            <a:r>
              <a:rPr lang="en-US" altLang="en-US" sz="1400" dirty="0">
                <a:latin typeface="Tahoma" panose="020B0604030504040204" pitchFamily="34" charset="0"/>
              </a:rPr>
              <a:t>Basinal Shales</a:t>
            </a:r>
          </a:p>
        </p:txBody>
      </p:sp>
      <p:sp>
        <p:nvSpPr>
          <p:cNvPr id="22" name="Text Box 19"/>
          <p:cNvSpPr txBox="1">
            <a:spLocks noChangeArrowheads="1"/>
          </p:cNvSpPr>
          <p:nvPr/>
        </p:nvSpPr>
        <p:spPr bwMode="auto">
          <a:xfrm flipH="1">
            <a:off x="5963443" y="2128838"/>
            <a:ext cx="1471613"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b="1">
                <a:solidFill>
                  <a:schemeClr val="tx1"/>
                </a:solidFill>
                <a:latin typeface="Arial" panose="020B0604020202020204" pitchFamily="34" charset="0"/>
              </a:defRPr>
            </a:lvl1pPr>
            <a:lvl2pPr marL="742950" indent="-285750">
              <a:defRPr sz="2400" b="1">
                <a:solidFill>
                  <a:schemeClr val="tx1"/>
                </a:solidFill>
                <a:latin typeface="Arial" panose="020B0604020202020204" pitchFamily="34" charset="0"/>
              </a:defRPr>
            </a:lvl2pPr>
            <a:lvl3pPr marL="1143000" indent="-228600">
              <a:defRPr sz="2400" b="1">
                <a:solidFill>
                  <a:schemeClr val="tx1"/>
                </a:solidFill>
                <a:latin typeface="Arial" panose="020B0604020202020204" pitchFamily="34" charset="0"/>
              </a:defRPr>
            </a:lvl3pPr>
            <a:lvl4pPr marL="1600200" indent="-228600">
              <a:defRPr sz="2400" b="1">
                <a:solidFill>
                  <a:schemeClr val="tx1"/>
                </a:solidFill>
                <a:latin typeface="Arial" panose="020B0604020202020204" pitchFamily="34" charset="0"/>
              </a:defRPr>
            </a:lvl4pPr>
            <a:lvl5pPr marL="2057400" indent="-228600">
              <a:defRPr sz="2400" b="1">
                <a:solidFill>
                  <a:schemeClr val="tx1"/>
                </a:solidFill>
                <a:latin typeface="Arial" panose="020B0604020202020204" pitchFamily="34" charset="0"/>
              </a:defRPr>
            </a:lvl5pPr>
            <a:lvl6pPr marL="2514600" indent="-228600" eaLnBrk="0" fontAlgn="base" hangingPunct="0">
              <a:spcBef>
                <a:spcPct val="0"/>
              </a:spcBef>
              <a:spcAft>
                <a:spcPct val="0"/>
              </a:spcAft>
              <a:defRPr sz="2400" b="1">
                <a:solidFill>
                  <a:schemeClr val="tx1"/>
                </a:solidFill>
                <a:latin typeface="Arial" panose="020B0604020202020204" pitchFamily="34" charset="0"/>
              </a:defRPr>
            </a:lvl6pPr>
            <a:lvl7pPr marL="2971800" indent="-228600" eaLnBrk="0" fontAlgn="base" hangingPunct="0">
              <a:spcBef>
                <a:spcPct val="0"/>
              </a:spcBef>
              <a:spcAft>
                <a:spcPct val="0"/>
              </a:spcAft>
              <a:defRPr sz="2400" b="1">
                <a:solidFill>
                  <a:schemeClr val="tx1"/>
                </a:solidFill>
                <a:latin typeface="Arial" panose="020B0604020202020204" pitchFamily="34" charset="0"/>
              </a:defRPr>
            </a:lvl7pPr>
            <a:lvl8pPr marL="3429000" indent="-228600" eaLnBrk="0" fontAlgn="base" hangingPunct="0">
              <a:spcBef>
                <a:spcPct val="0"/>
              </a:spcBef>
              <a:spcAft>
                <a:spcPct val="0"/>
              </a:spcAft>
              <a:defRPr sz="2400" b="1">
                <a:solidFill>
                  <a:schemeClr val="tx1"/>
                </a:solidFill>
                <a:latin typeface="Arial" panose="020B0604020202020204" pitchFamily="34" charset="0"/>
              </a:defRPr>
            </a:lvl8pPr>
            <a:lvl9pPr marL="3886200" indent="-228600" eaLnBrk="0" fontAlgn="base" hangingPunct="0">
              <a:spcBef>
                <a:spcPct val="0"/>
              </a:spcBef>
              <a:spcAft>
                <a:spcPct val="0"/>
              </a:spcAft>
              <a:defRPr sz="2400" b="1">
                <a:solidFill>
                  <a:schemeClr val="tx1"/>
                </a:solidFill>
                <a:latin typeface="Arial" panose="020B0604020202020204" pitchFamily="34" charset="0"/>
              </a:defRPr>
            </a:lvl9pPr>
          </a:lstStyle>
          <a:p>
            <a:r>
              <a:rPr lang="en-US" altLang="en-US" sz="1400" dirty="0">
                <a:latin typeface="Tahoma" panose="020B0604030504040204" pitchFamily="34" charset="0"/>
              </a:rPr>
              <a:t>Basinal Shales</a:t>
            </a:r>
          </a:p>
        </p:txBody>
      </p:sp>
      <p:sp>
        <p:nvSpPr>
          <p:cNvPr id="23" name="Text Box 20"/>
          <p:cNvSpPr txBox="1">
            <a:spLocks noChangeArrowheads="1"/>
          </p:cNvSpPr>
          <p:nvPr/>
        </p:nvSpPr>
        <p:spPr bwMode="auto">
          <a:xfrm flipH="1">
            <a:off x="6750843" y="4548188"/>
            <a:ext cx="1711325"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b="1">
                <a:solidFill>
                  <a:schemeClr val="tx1"/>
                </a:solidFill>
                <a:latin typeface="Arial" panose="020B0604020202020204" pitchFamily="34" charset="0"/>
              </a:defRPr>
            </a:lvl1pPr>
            <a:lvl2pPr marL="742950" indent="-285750">
              <a:defRPr sz="2400" b="1">
                <a:solidFill>
                  <a:schemeClr val="tx1"/>
                </a:solidFill>
                <a:latin typeface="Arial" panose="020B0604020202020204" pitchFamily="34" charset="0"/>
              </a:defRPr>
            </a:lvl2pPr>
            <a:lvl3pPr marL="1143000" indent="-228600">
              <a:defRPr sz="2400" b="1">
                <a:solidFill>
                  <a:schemeClr val="tx1"/>
                </a:solidFill>
                <a:latin typeface="Arial" panose="020B0604020202020204" pitchFamily="34" charset="0"/>
              </a:defRPr>
            </a:lvl3pPr>
            <a:lvl4pPr marL="1600200" indent="-228600">
              <a:defRPr sz="2400" b="1">
                <a:solidFill>
                  <a:schemeClr val="tx1"/>
                </a:solidFill>
                <a:latin typeface="Arial" panose="020B0604020202020204" pitchFamily="34" charset="0"/>
              </a:defRPr>
            </a:lvl4pPr>
            <a:lvl5pPr marL="2057400" indent="-228600">
              <a:defRPr sz="2400" b="1">
                <a:solidFill>
                  <a:schemeClr val="tx1"/>
                </a:solidFill>
                <a:latin typeface="Arial" panose="020B0604020202020204" pitchFamily="34" charset="0"/>
              </a:defRPr>
            </a:lvl5pPr>
            <a:lvl6pPr marL="2514600" indent="-228600" eaLnBrk="0" fontAlgn="base" hangingPunct="0">
              <a:spcBef>
                <a:spcPct val="0"/>
              </a:spcBef>
              <a:spcAft>
                <a:spcPct val="0"/>
              </a:spcAft>
              <a:defRPr sz="2400" b="1">
                <a:solidFill>
                  <a:schemeClr val="tx1"/>
                </a:solidFill>
                <a:latin typeface="Arial" panose="020B0604020202020204" pitchFamily="34" charset="0"/>
              </a:defRPr>
            </a:lvl6pPr>
            <a:lvl7pPr marL="2971800" indent="-228600" eaLnBrk="0" fontAlgn="base" hangingPunct="0">
              <a:spcBef>
                <a:spcPct val="0"/>
              </a:spcBef>
              <a:spcAft>
                <a:spcPct val="0"/>
              </a:spcAft>
              <a:defRPr sz="2400" b="1">
                <a:solidFill>
                  <a:schemeClr val="tx1"/>
                </a:solidFill>
                <a:latin typeface="Arial" panose="020B0604020202020204" pitchFamily="34" charset="0"/>
              </a:defRPr>
            </a:lvl7pPr>
            <a:lvl8pPr marL="3429000" indent="-228600" eaLnBrk="0" fontAlgn="base" hangingPunct="0">
              <a:spcBef>
                <a:spcPct val="0"/>
              </a:spcBef>
              <a:spcAft>
                <a:spcPct val="0"/>
              </a:spcAft>
              <a:defRPr sz="2400" b="1">
                <a:solidFill>
                  <a:schemeClr val="tx1"/>
                </a:solidFill>
                <a:latin typeface="Arial" panose="020B0604020202020204" pitchFamily="34" charset="0"/>
              </a:defRPr>
            </a:lvl8pPr>
            <a:lvl9pPr marL="3886200" indent="-228600" eaLnBrk="0" fontAlgn="base" hangingPunct="0">
              <a:spcBef>
                <a:spcPct val="0"/>
              </a:spcBef>
              <a:spcAft>
                <a:spcPct val="0"/>
              </a:spcAft>
              <a:defRPr sz="2400" b="1">
                <a:solidFill>
                  <a:schemeClr val="tx1"/>
                </a:solidFill>
                <a:latin typeface="Arial" panose="020B0604020202020204" pitchFamily="34" charset="0"/>
              </a:defRPr>
            </a:lvl9pPr>
          </a:lstStyle>
          <a:p>
            <a:r>
              <a:rPr lang="en-US" altLang="en-US" sz="1400" dirty="0">
                <a:latin typeface="Tahoma" panose="020B0604030504040204" pitchFamily="34" charset="0"/>
              </a:rPr>
              <a:t>Deep Water Fans</a:t>
            </a:r>
          </a:p>
        </p:txBody>
      </p:sp>
      <p:grpSp>
        <p:nvGrpSpPr>
          <p:cNvPr id="25" name="Group 22"/>
          <p:cNvGrpSpPr>
            <a:grpSpLocks/>
          </p:cNvGrpSpPr>
          <p:nvPr/>
        </p:nvGrpSpPr>
        <p:grpSpPr bwMode="auto">
          <a:xfrm flipH="1">
            <a:off x="5566569" y="3187700"/>
            <a:ext cx="296863" cy="334963"/>
            <a:chOff x="2003" y="2551"/>
            <a:chExt cx="187" cy="211"/>
          </a:xfrm>
        </p:grpSpPr>
        <p:sp>
          <p:nvSpPr>
            <p:cNvPr id="47" name="Oval 23"/>
            <p:cNvSpPr>
              <a:spLocks noChangeAspect="1" noChangeArrowheads="1"/>
            </p:cNvSpPr>
            <p:nvPr/>
          </p:nvSpPr>
          <p:spPr bwMode="auto">
            <a:xfrm>
              <a:off x="2014" y="2577"/>
              <a:ext cx="166" cy="159"/>
            </a:xfrm>
            <a:prstGeom prst="ellipse">
              <a:avLst/>
            </a:prstGeom>
            <a:solidFill>
              <a:schemeClr val="bg1"/>
            </a:solidFill>
            <a:ln w="9525">
              <a:solidFill>
                <a:schemeClr val="tx1"/>
              </a:solidFill>
              <a:round/>
              <a:headEnd/>
              <a:tailEnd/>
            </a:ln>
          </p:spPr>
          <p:txBody>
            <a:bodyPr wrap="none" anchor="ctr"/>
            <a:lstStyle>
              <a:lvl1pPr>
                <a:defRPr sz="2400" b="1">
                  <a:solidFill>
                    <a:schemeClr val="tx1"/>
                  </a:solidFill>
                  <a:latin typeface="Arial" panose="020B0604020202020204" pitchFamily="34" charset="0"/>
                </a:defRPr>
              </a:lvl1pPr>
              <a:lvl2pPr marL="742950" indent="-285750">
                <a:defRPr sz="2400" b="1">
                  <a:solidFill>
                    <a:schemeClr val="tx1"/>
                  </a:solidFill>
                  <a:latin typeface="Arial" panose="020B0604020202020204" pitchFamily="34" charset="0"/>
                </a:defRPr>
              </a:lvl2pPr>
              <a:lvl3pPr marL="1143000" indent="-228600">
                <a:defRPr sz="2400" b="1">
                  <a:solidFill>
                    <a:schemeClr val="tx1"/>
                  </a:solidFill>
                  <a:latin typeface="Arial" panose="020B0604020202020204" pitchFamily="34" charset="0"/>
                </a:defRPr>
              </a:lvl3pPr>
              <a:lvl4pPr marL="1600200" indent="-228600">
                <a:defRPr sz="2400" b="1">
                  <a:solidFill>
                    <a:schemeClr val="tx1"/>
                  </a:solidFill>
                  <a:latin typeface="Arial" panose="020B0604020202020204" pitchFamily="34" charset="0"/>
                </a:defRPr>
              </a:lvl4pPr>
              <a:lvl5pPr marL="2057400" indent="-228600">
                <a:defRPr sz="2400" b="1">
                  <a:solidFill>
                    <a:schemeClr val="tx1"/>
                  </a:solidFill>
                  <a:latin typeface="Arial" panose="020B0604020202020204" pitchFamily="34" charset="0"/>
                </a:defRPr>
              </a:lvl5pPr>
              <a:lvl6pPr marL="2514600" indent="-228600" eaLnBrk="0" fontAlgn="base" hangingPunct="0">
                <a:spcBef>
                  <a:spcPct val="0"/>
                </a:spcBef>
                <a:spcAft>
                  <a:spcPct val="0"/>
                </a:spcAft>
                <a:defRPr sz="2400" b="1">
                  <a:solidFill>
                    <a:schemeClr val="tx1"/>
                  </a:solidFill>
                  <a:latin typeface="Arial" panose="020B0604020202020204" pitchFamily="34" charset="0"/>
                </a:defRPr>
              </a:lvl6pPr>
              <a:lvl7pPr marL="2971800" indent="-228600" eaLnBrk="0" fontAlgn="base" hangingPunct="0">
                <a:spcBef>
                  <a:spcPct val="0"/>
                </a:spcBef>
                <a:spcAft>
                  <a:spcPct val="0"/>
                </a:spcAft>
                <a:defRPr sz="2400" b="1">
                  <a:solidFill>
                    <a:schemeClr val="tx1"/>
                  </a:solidFill>
                  <a:latin typeface="Arial" panose="020B0604020202020204" pitchFamily="34" charset="0"/>
                </a:defRPr>
              </a:lvl7pPr>
              <a:lvl8pPr marL="3429000" indent="-228600" eaLnBrk="0" fontAlgn="base" hangingPunct="0">
                <a:spcBef>
                  <a:spcPct val="0"/>
                </a:spcBef>
                <a:spcAft>
                  <a:spcPct val="0"/>
                </a:spcAft>
                <a:defRPr sz="2400" b="1">
                  <a:solidFill>
                    <a:schemeClr val="tx1"/>
                  </a:solidFill>
                  <a:latin typeface="Arial" panose="020B0604020202020204" pitchFamily="34" charset="0"/>
                </a:defRPr>
              </a:lvl8pPr>
              <a:lvl9pPr marL="3886200" indent="-228600" eaLnBrk="0" fontAlgn="base" hangingPunct="0">
                <a:spcBef>
                  <a:spcPct val="0"/>
                </a:spcBef>
                <a:spcAft>
                  <a:spcPct val="0"/>
                </a:spcAft>
                <a:defRPr sz="2400" b="1">
                  <a:solidFill>
                    <a:schemeClr val="tx1"/>
                  </a:solidFill>
                  <a:latin typeface="Arial" panose="020B0604020202020204" pitchFamily="34" charset="0"/>
                </a:defRPr>
              </a:lvl9pPr>
            </a:lstStyle>
            <a:p>
              <a:endParaRPr lang="en-US" altLang="en-US" dirty="0"/>
            </a:p>
          </p:txBody>
        </p:sp>
        <p:sp>
          <p:nvSpPr>
            <p:cNvPr id="48" name="Text Box 24"/>
            <p:cNvSpPr txBox="1">
              <a:spLocks noChangeAspect="1" noChangeArrowheads="1"/>
            </p:cNvSpPr>
            <p:nvPr/>
          </p:nvSpPr>
          <p:spPr bwMode="auto">
            <a:xfrm>
              <a:off x="2003" y="2551"/>
              <a:ext cx="187" cy="2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b="1">
                  <a:solidFill>
                    <a:schemeClr val="tx1"/>
                  </a:solidFill>
                  <a:latin typeface="Arial" panose="020B0604020202020204" pitchFamily="34" charset="0"/>
                </a:defRPr>
              </a:lvl1pPr>
              <a:lvl2pPr marL="742950" indent="-285750">
                <a:defRPr sz="2400" b="1">
                  <a:solidFill>
                    <a:schemeClr val="tx1"/>
                  </a:solidFill>
                  <a:latin typeface="Arial" panose="020B0604020202020204" pitchFamily="34" charset="0"/>
                </a:defRPr>
              </a:lvl2pPr>
              <a:lvl3pPr marL="1143000" indent="-228600">
                <a:defRPr sz="2400" b="1">
                  <a:solidFill>
                    <a:schemeClr val="tx1"/>
                  </a:solidFill>
                  <a:latin typeface="Arial" panose="020B0604020202020204" pitchFamily="34" charset="0"/>
                </a:defRPr>
              </a:lvl3pPr>
              <a:lvl4pPr marL="1600200" indent="-228600">
                <a:defRPr sz="2400" b="1">
                  <a:solidFill>
                    <a:schemeClr val="tx1"/>
                  </a:solidFill>
                  <a:latin typeface="Arial" panose="020B0604020202020204" pitchFamily="34" charset="0"/>
                </a:defRPr>
              </a:lvl4pPr>
              <a:lvl5pPr marL="2057400" indent="-228600">
                <a:defRPr sz="2400" b="1">
                  <a:solidFill>
                    <a:schemeClr val="tx1"/>
                  </a:solidFill>
                  <a:latin typeface="Arial" panose="020B0604020202020204" pitchFamily="34" charset="0"/>
                </a:defRPr>
              </a:lvl5pPr>
              <a:lvl6pPr marL="2514600" indent="-228600" eaLnBrk="0" fontAlgn="base" hangingPunct="0">
                <a:spcBef>
                  <a:spcPct val="0"/>
                </a:spcBef>
                <a:spcAft>
                  <a:spcPct val="0"/>
                </a:spcAft>
                <a:defRPr sz="2400" b="1">
                  <a:solidFill>
                    <a:schemeClr val="tx1"/>
                  </a:solidFill>
                  <a:latin typeface="Arial" panose="020B0604020202020204" pitchFamily="34" charset="0"/>
                </a:defRPr>
              </a:lvl6pPr>
              <a:lvl7pPr marL="2971800" indent="-228600" eaLnBrk="0" fontAlgn="base" hangingPunct="0">
                <a:spcBef>
                  <a:spcPct val="0"/>
                </a:spcBef>
                <a:spcAft>
                  <a:spcPct val="0"/>
                </a:spcAft>
                <a:defRPr sz="2400" b="1">
                  <a:solidFill>
                    <a:schemeClr val="tx1"/>
                  </a:solidFill>
                  <a:latin typeface="Arial" panose="020B0604020202020204" pitchFamily="34" charset="0"/>
                </a:defRPr>
              </a:lvl7pPr>
              <a:lvl8pPr marL="3429000" indent="-228600" eaLnBrk="0" fontAlgn="base" hangingPunct="0">
                <a:spcBef>
                  <a:spcPct val="0"/>
                </a:spcBef>
                <a:spcAft>
                  <a:spcPct val="0"/>
                </a:spcAft>
                <a:defRPr sz="2400" b="1">
                  <a:solidFill>
                    <a:schemeClr val="tx1"/>
                  </a:solidFill>
                  <a:latin typeface="Arial" panose="020B0604020202020204" pitchFamily="34" charset="0"/>
                </a:defRPr>
              </a:lvl8pPr>
              <a:lvl9pPr marL="3886200" indent="-228600" eaLnBrk="0" fontAlgn="base" hangingPunct="0">
                <a:spcBef>
                  <a:spcPct val="0"/>
                </a:spcBef>
                <a:spcAft>
                  <a:spcPct val="0"/>
                </a:spcAft>
                <a:defRPr sz="2400" b="1">
                  <a:solidFill>
                    <a:schemeClr val="tx1"/>
                  </a:solidFill>
                  <a:latin typeface="Arial" panose="020B0604020202020204" pitchFamily="34" charset="0"/>
                </a:defRPr>
              </a:lvl9pPr>
            </a:lstStyle>
            <a:p>
              <a:pPr eaLnBrk="1" hangingPunct="1"/>
              <a:r>
                <a:rPr lang="en-US" altLang="en-US" sz="1600" dirty="0">
                  <a:cs typeface="Arial" panose="020B0604020202020204" pitchFamily="34" charset="0"/>
                </a:rPr>
                <a:t>6</a:t>
              </a:r>
            </a:p>
          </p:txBody>
        </p:sp>
      </p:grpSp>
      <p:grpSp>
        <p:nvGrpSpPr>
          <p:cNvPr id="26" name="Group 25"/>
          <p:cNvGrpSpPr>
            <a:grpSpLocks/>
          </p:cNvGrpSpPr>
          <p:nvPr/>
        </p:nvGrpSpPr>
        <p:grpSpPr bwMode="auto">
          <a:xfrm flipH="1">
            <a:off x="6592094" y="3044825"/>
            <a:ext cx="296863" cy="336550"/>
            <a:chOff x="1204" y="2515"/>
            <a:chExt cx="187" cy="212"/>
          </a:xfrm>
        </p:grpSpPr>
        <p:sp>
          <p:nvSpPr>
            <p:cNvPr id="45" name="Oval 26"/>
            <p:cNvSpPr>
              <a:spLocks noChangeAspect="1" noChangeArrowheads="1"/>
            </p:cNvSpPr>
            <p:nvPr/>
          </p:nvSpPr>
          <p:spPr bwMode="auto">
            <a:xfrm>
              <a:off x="1214" y="2542"/>
              <a:ext cx="167" cy="160"/>
            </a:xfrm>
            <a:prstGeom prst="ellipse">
              <a:avLst/>
            </a:prstGeom>
            <a:solidFill>
              <a:schemeClr val="bg1"/>
            </a:solidFill>
            <a:ln w="9525">
              <a:solidFill>
                <a:schemeClr val="tx1"/>
              </a:solidFill>
              <a:round/>
              <a:headEnd/>
              <a:tailEnd/>
            </a:ln>
          </p:spPr>
          <p:txBody>
            <a:bodyPr wrap="none" anchor="ctr"/>
            <a:lstStyle>
              <a:lvl1pPr>
                <a:defRPr sz="2400" b="1">
                  <a:solidFill>
                    <a:schemeClr val="tx1"/>
                  </a:solidFill>
                  <a:latin typeface="Arial" panose="020B0604020202020204" pitchFamily="34" charset="0"/>
                </a:defRPr>
              </a:lvl1pPr>
              <a:lvl2pPr marL="742950" indent="-285750">
                <a:defRPr sz="2400" b="1">
                  <a:solidFill>
                    <a:schemeClr val="tx1"/>
                  </a:solidFill>
                  <a:latin typeface="Arial" panose="020B0604020202020204" pitchFamily="34" charset="0"/>
                </a:defRPr>
              </a:lvl2pPr>
              <a:lvl3pPr marL="1143000" indent="-228600">
                <a:defRPr sz="2400" b="1">
                  <a:solidFill>
                    <a:schemeClr val="tx1"/>
                  </a:solidFill>
                  <a:latin typeface="Arial" panose="020B0604020202020204" pitchFamily="34" charset="0"/>
                </a:defRPr>
              </a:lvl3pPr>
              <a:lvl4pPr marL="1600200" indent="-228600">
                <a:defRPr sz="2400" b="1">
                  <a:solidFill>
                    <a:schemeClr val="tx1"/>
                  </a:solidFill>
                  <a:latin typeface="Arial" panose="020B0604020202020204" pitchFamily="34" charset="0"/>
                </a:defRPr>
              </a:lvl4pPr>
              <a:lvl5pPr marL="2057400" indent="-228600">
                <a:defRPr sz="2400" b="1">
                  <a:solidFill>
                    <a:schemeClr val="tx1"/>
                  </a:solidFill>
                  <a:latin typeface="Arial" panose="020B0604020202020204" pitchFamily="34" charset="0"/>
                </a:defRPr>
              </a:lvl5pPr>
              <a:lvl6pPr marL="2514600" indent="-228600" eaLnBrk="0" fontAlgn="base" hangingPunct="0">
                <a:spcBef>
                  <a:spcPct val="0"/>
                </a:spcBef>
                <a:spcAft>
                  <a:spcPct val="0"/>
                </a:spcAft>
                <a:defRPr sz="2400" b="1">
                  <a:solidFill>
                    <a:schemeClr val="tx1"/>
                  </a:solidFill>
                  <a:latin typeface="Arial" panose="020B0604020202020204" pitchFamily="34" charset="0"/>
                </a:defRPr>
              </a:lvl6pPr>
              <a:lvl7pPr marL="2971800" indent="-228600" eaLnBrk="0" fontAlgn="base" hangingPunct="0">
                <a:spcBef>
                  <a:spcPct val="0"/>
                </a:spcBef>
                <a:spcAft>
                  <a:spcPct val="0"/>
                </a:spcAft>
                <a:defRPr sz="2400" b="1">
                  <a:solidFill>
                    <a:schemeClr val="tx1"/>
                  </a:solidFill>
                  <a:latin typeface="Arial" panose="020B0604020202020204" pitchFamily="34" charset="0"/>
                </a:defRPr>
              </a:lvl7pPr>
              <a:lvl8pPr marL="3429000" indent="-228600" eaLnBrk="0" fontAlgn="base" hangingPunct="0">
                <a:spcBef>
                  <a:spcPct val="0"/>
                </a:spcBef>
                <a:spcAft>
                  <a:spcPct val="0"/>
                </a:spcAft>
                <a:defRPr sz="2400" b="1">
                  <a:solidFill>
                    <a:schemeClr val="tx1"/>
                  </a:solidFill>
                  <a:latin typeface="Arial" panose="020B0604020202020204" pitchFamily="34" charset="0"/>
                </a:defRPr>
              </a:lvl8pPr>
              <a:lvl9pPr marL="3886200" indent="-228600" eaLnBrk="0" fontAlgn="base" hangingPunct="0">
                <a:spcBef>
                  <a:spcPct val="0"/>
                </a:spcBef>
                <a:spcAft>
                  <a:spcPct val="0"/>
                </a:spcAft>
                <a:defRPr sz="2400" b="1">
                  <a:solidFill>
                    <a:schemeClr val="tx1"/>
                  </a:solidFill>
                  <a:latin typeface="Arial" panose="020B0604020202020204" pitchFamily="34" charset="0"/>
                </a:defRPr>
              </a:lvl9pPr>
            </a:lstStyle>
            <a:p>
              <a:endParaRPr lang="en-US" altLang="en-US" dirty="0"/>
            </a:p>
          </p:txBody>
        </p:sp>
        <p:sp>
          <p:nvSpPr>
            <p:cNvPr id="46" name="Text Box 27"/>
            <p:cNvSpPr txBox="1">
              <a:spLocks noChangeAspect="1" noChangeArrowheads="1"/>
            </p:cNvSpPr>
            <p:nvPr/>
          </p:nvSpPr>
          <p:spPr bwMode="auto">
            <a:xfrm>
              <a:off x="1204" y="2515"/>
              <a:ext cx="187" cy="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b="1">
                  <a:solidFill>
                    <a:schemeClr val="tx1"/>
                  </a:solidFill>
                  <a:latin typeface="Arial" panose="020B0604020202020204" pitchFamily="34" charset="0"/>
                </a:defRPr>
              </a:lvl1pPr>
              <a:lvl2pPr marL="742950" indent="-285750">
                <a:defRPr sz="2400" b="1">
                  <a:solidFill>
                    <a:schemeClr val="tx1"/>
                  </a:solidFill>
                  <a:latin typeface="Arial" panose="020B0604020202020204" pitchFamily="34" charset="0"/>
                </a:defRPr>
              </a:lvl2pPr>
              <a:lvl3pPr marL="1143000" indent="-228600">
                <a:defRPr sz="2400" b="1">
                  <a:solidFill>
                    <a:schemeClr val="tx1"/>
                  </a:solidFill>
                  <a:latin typeface="Arial" panose="020B0604020202020204" pitchFamily="34" charset="0"/>
                </a:defRPr>
              </a:lvl3pPr>
              <a:lvl4pPr marL="1600200" indent="-228600">
                <a:defRPr sz="2400" b="1">
                  <a:solidFill>
                    <a:schemeClr val="tx1"/>
                  </a:solidFill>
                  <a:latin typeface="Arial" panose="020B0604020202020204" pitchFamily="34" charset="0"/>
                </a:defRPr>
              </a:lvl4pPr>
              <a:lvl5pPr marL="2057400" indent="-228600">
                <a:defRPr sz="2400" b="1">
                  <a:solidFill>
                    <a:schemeClr val="tx1"/>
                  </a:solidFill>
                  <a:latin typeface="Arial" panose="020B0604020202020204" pitchFamily="34" charset="0"/>
                </a:defRPr>
              </a:lvl5pPr>
              <a:lvl6pPr marL="2514600" indent="-228600" eaLnBrk="0" fontAlgn="base" hangingPunct="0">
                <a:spcBef>
                  <a:spcPct val="0"/>
                </a:spcBef>
                <a:spcAft>
                  <a:spcPct val="0"/>
                </a:spcAft>
                <a:defRPr sz="2400" b="1">
                  <a:solidFill>
                    <a:schemeClr val="tx1"/>
                  </a:solidFill>
                  <a:latin typeface="Arial" panose="020B0604020202020204" pitchFamily="34" charset="0"/>
                </a:defRPr>
              </a:lvl6pPr>
              <a:lvl7pPr marL="2971800" indent="-228600" eaLnBrk="0" fontAlgn="base" hangingPunct="0">
                <a:spcBef>
                  <a:spcPct val="0"/>
                </a:spcBef>
                <a:spcAft>
                  <a:spcPct val="0"/>
                </a:spcAft>
                <a:defRPr sz="2400" b="1">
                  <a:solidFill>
                    <a:schemeClr val="tx1"/>
                  </a:solidFill>
                  <a:latin typeface="Arial" panose="020B0604020202020204" pitchFamily="34" charset="0"/>
                </a:defRPr>
              </a:lvl7pPr>
              <a:lvl8pPr marL="3429000" indent="-228600" eaLnBrk="0" fontAlgn="base" hangingPunct="0">
                <a:spcBef>
                  <a:spcPct val="0"/>
                </a:spcBef>
                <a:spcAft>
                  <a:spcPct val="0"/>
                </a:spcAft>
                <a:defRPr sz="2400" b="1">
                  <a:solidFill>
                    <a:schemeClr val="tx1"/>
                  </a:solidFill>
                  <a:latin typeface="Arial" panose="020B0604020202020204" pitchFamily="34" charset="0"/>
                </a:defRPr>
              </a:lvl8pPr>
              <a:lvl9pPr marL="3886200" indent="-228600" eaLnBrk="0" fontAlgn="base" hangingPunct="0">
                <a:spcBef>
                  <a:spcPct val="0"/>
                </a:spcBef>
                <a:spcAft>
                  <a:spcPct val="0"/>
                </a:spcAft>
                <a:defRPr sz="2400" b="1">
                  <a:solidFill>
                    <a:schemeClr val="tx1"/>
                  </a:solidFill>
                  <a:latin typeface="Arial" panose="020B0604020202020204" pitchFamily="34" charset="0"/>
                </a:defRPr>
              </a:lvl9pPr>
            </a:lstStyle>
            <a:p>
              <a:pPr eaLnBrk="1" hangingPunct="1"/>
              <a:r>
                <a:rPr lang="en-US" altLang="en-US" sz="1600" dirty="0">
                  <a:cs typeface="Arial" panose="020B0604020202020204" pitchFamily="34" charset="0"/>
                </a:rPr>
                <a:t>7</a:t>
              </a:r>
            </a:p>
          </p:txBody>
        </p:sp>
      </p:grpSp>
      <p:grpSp>
        <p:nvGrpSpPr>
          <p:cNvPr id="27" name="Group 28"/>
          <p:cNvGrpSpPr>
            <a:grpSpLocks/>
          </p:cNvGrpSpPr>
          <p:nvPr/>
        </p:nvGrpSpPr>
        <p:grpSpPr bwMode="auto">
          <a:xfrm flipH="1">
            <a:off x="4225131" y="3251200"/>
            <a:ext cx="296863" cy="336550"/>
            <a:chOff x="2875" y="2582"/>
            <a:chExt cx="187" cy="212"/>
          </a:xfrm>
        </p:grpSpPr>
        <p:sp>
          <p:nvSpPr>
            <p:cNvPr id="43" name="Oval 29"/>
            <p:cNvSpPr>
              <a:spLocks noChangeAspect="1" noChangeArrowheads="1"/>
            </p:cNvSpPr>
            <p:nvPr/>
          </p:nvSpPr>
          <p:spPr bwMode="auto">
            <a:xfrm>
              <a:off x="2886" y="2609"/>
              <a:ext cx="166" cy="160"/>
            </a:xfrm>
            <a:prstGeom prst="ellipse">
              <a:avLst/>
            </a:prstGeom>
            <a:solidFill>
              <a:schemeClr val="bg1"/>
            </a:solidFill>
            <a:ln w="9525">
              <a:solidFill>
                <a:schemeClr val="tx1"/>
              </a:solidFill>
              <a:round/>
              <a:headEnd/>
              <a:tailEnd/>
            </a:ln>
          </p:spPr>
          <p:txBody>
            <a:bodyPr wrap="none" anchor="ctr"/>
            <a:lstStyle>
              <a:lvl1pPr>
                <a:defRPr sz="2400" b="1">
                  <a:solidFill>
                    <a:schemeClr val="tx1"/>
                  </a:solidFill>
                  <a:latin typeface="Arial" panose="020B0604020202020204" pitchFamily="34" charset="0"/>
                </a:defRPr>
              </a:lvl1pPr>
              <a:lvl2pPr marL="742950" indent="-285750">
                <a:defRPr sz="2400" b="1">
                  <a:solidFill>
                    <a:schemeClr val="tx1"/>
                  </a:solidFill>
                  <a:latin typeface="Arial" panose="020B0604020202020204" pitchFamily="34" charset="0"/>
                </a:defRPr>
              </a:lvl2pPr>
              <a:lvl3pPr marL="1143000" indent="-228600">
                <a:defRPr sz="2400" b="1">
                  <a:solidFill>
                    <a:schemeClr val="tx1"/>
                  </a:solidFill>
                  <a:latin typeface="Arial" panose="020B0604020202020204" pitchFamily="34" charset="0"/>
                </a:defRPr>
              </a:lvl3pPr>
              <a:lvl4pPr marL="1600200" indent="-228600">
                <a:defRPr sz="2400" b="1">
                  <a:solidFill>
                    <a:schemeClr val="tx1"/>
                  </a:solidFill>
                  <a:latin typeface="Arial" panose="020B0604020202020204" pitchFamily="34" charset="0"/>
                </a:defRPr>
              </a:lvl4pPr>
              <a:lvl5pPr marL="2057400" indent="-228600">
                <a:defRPr sz="2400" b="1">
                  <a:solidFill>
                    <a:schemeClr val="tx1"/>
                  </a:solidFill>
                  <a:latin typeface="Arial" panose="020B0604020202020204" pitchFamily="34" charset="0"/>
                </a:defRPr>
              </a:lvl5pPr>
              <a:lvl6pPr marL="2514600" indent="-228600" eaLnBrk="0" fontAlgn="base" hangingPunct="0">
                <a:spcBef>
                  <a:spcPct val="0"/>
                </a:spcBef>
                <a:spcAft>
                  <a:spcPct val="0"/>
                </a:spcAft>
                <a:defRPr sz="2400" b="1">
                  <a:solidFill>
                    <a:schemeClr val="tx1"/>
                  </a:solidFill>
                  <a:latin typeface="Arial" panose="020B0604020202020204" pitchFamily="34" charset="0"/>
                </a:defRPr>
              </a:lvl6pPr>
              <a:lvl7pPr marL="2971800" indent="-228600" eaLnBrk="0" fontAlgn="base" hangingPunct="0">
                <a:spcBef>
                  <a:spcPct val="0"/>
                </a:spcBef>
                <a:spcAft>
                  <a:spcPct val="0"/>
                </a:spcAft>
                <a:defRPr sz="2400" b="1">
                  <a:solidFill>
                    <a:schemeClr val="tx1"/>
                  </a:solidFill>
                  <a:latin typeface="Arial" panose="020B0604020202020204" pitchFamily="34" charset="0"/>
                </a:defRPr>
              </a:lvl7pPr>
              <a:lvl8pPr marL="3429000" indent="-228600" eaLnBrk="0" fontAlgn="base" hangingPunct="0">
                <a:spcBef>
                  <a:spcPct val="0"/>
                </a:spcBef>
                <a:spcAft>
                  <a:spcPct val="0"/>
                </a:spcAft>
                <a:defRPr sz="2400" b="1">
                  <a:solidFill>
                    <a:schemeClr val="tx1"/>
                  </a:solidFill>
                  <a:latin typeface="Arial" panose="020B0604020202020204" pitchFamily="34" charset="0"/>
                </a:defRPr>
              </a:lvl8pPr>
              <a:lvl9pPr marL="3886200" indent="-228600" eaLnBrk="0" fontAlgn="base" hangingPunct="0">
                <a:spcBef>
                  <a:spcPct val="0"/>
                </a:spcBef>
                <a:spcAft>
                  <a:spcPct val="0"/>
                </a:spcAft>
                <a:defRPr sz="2400" b="1">
                  <a:solidFill>
                    <a:schemeClr val="tx1"/>
                  </a:solidFill>
                  <a:latin typeface="Arial" panose="020B0604020202020204" pitchFamily="34" charset="0"/>
                </a:defRPr>
              </a:lvl9pPr>
            </a:lstStyle>
            <a:p>
              <a:endParaRPr lang="en-US" altLang="en-US" dirty="0"/>
            </a:p>
          </p:txBody>
        </p:sp>
        <p:sp>
          <p:nvSpPr>
            <p:cNvPr id="44" name="Text Box 30"/>
            <p:cNvSpPr txBox="1">
              <a:spLocks noChangeAspect="1" noChangeArrowheads="1"/>
            </p:cNvSpPr>
            <p:nvPr/>
          </p:nvSpPr>
          <p:spPr bwMode="auto">
            <a:xfrm>
              <a:off x="2875" y="2582"/>
              <a:ext cx="187" cy="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b="1">
                  <a:solidFill>
                    <a:schemeClr val="tx1"/>
                  </a:solidFill>
                  <a:latin typeface="Arial" panose="020B0604020202020204" pitchFamily="34" charset="0"/>
                </a:defRPr>
              </a:lvl1pPr>
              <a:lvl2pPr marL="742950" indent="-285750">
                <a:defRPr sz="2400" b="1">
                  <a:solidFill>
                    <a:schemeClr val="tx1"/>
                  </a:solidFill>
                  <a:latin typeface="Arial" panose="020B0604020202020204" pitchFamily="34" charset="0"/>
                </a:defRPr>
              </a:lvl2pPr>
              <a:lvl3pPr marL="1143000" indent="-228600">
                <a:defRPr sz="2400" b="1">
                  <a:solidFill>
                    <a:schemeClr val="tx1"/>
                  </a:solidFill>
                  <a:latin typeface="Arial" panose="020B0604020202020204" pitchFamily="34" charset="0"/>
                </a:defRPr>
              </a:lvl3pPr>
              <a:lvl4pPr marL="1600200" indent="-228600">
                <a:defRPr sz="2400" b="1">
                  <a:solidFill>
                    <a:schemeClr val="tx1"/>
                  </a:solidFill>
                  <a:latin typeface="Arial" panose="020B0604020202020204" pitchFamily="34" charset="0"/>
                </a:defRPr>
              </a:lvl4pPr>
              <a:lvl5pPr marL="2057400" indent="-228600">
                <a:defRPr sz="2400" b="1">
                  <a:solidFill>
                    <a:schemeClr val="tx1"/>
                  </a:solidFill>
                  <a:latin typeface="Arial" panose="020B0604020202020204" pitchFamily="34" charset="0"/>
                </a:defRPr>
              </a:lvl5pPr>
              <a:lvl6pPr marL="2514600" indent="-228600" eaLnBrk="0" fontAlgn="base" hangingPunct="0">
                <a:spcBef>
                  <a:spcPct val="0"/>
                </a:spcBef>
                <a:spcAft>
                  <a:spcPct val="0"/>
                </a:spcAft>
                <a:defRPr sz="2400" b="1">
                  <a:solidFill>
                    <a:schemeClr val="tx1"/>
                  </a:solidFill>
                  <a:latin typeface="Arial" panose="020B0604020202020204" pitchFamily="34" charset="0"/>
                </a:defRPr>
              </a:lvl6pPr>
              <a:lvl7pPr marL="2971800" indent="-228600" eaLnBrk="0" fontAlgn="base" hangingPunct="0">
                <a:spcBef>
                  <a:spcPct val="0"/>
                </a:spcBef>
                <a:spcAft>
                  <a:spcPct val="0"/>
                </a:spcAft>
                <a:defRPr sz="2400" b="1">
                  <a:solidFill>
                    <a:schemeClr val="tx1"/>
                  </a:solidFill>
                  <a:latin typeface="Arial" panose="020B0604020202020204" pitchFamily="34" charset="0"/>
                </a:defRPr>
              </a:lvl7pPr>
              <a:lvl8pPr marL="3429000" indent="-228600" eaLnBrk="0" fontAlgn="base" hangingPunct="0">
                <a:spcBef>
                  <a:spcPct val="0"/>
                </a:spcBef>
                <a:spcAft>
                  <a:spcPct val="0"/>
                </a:spcAft>
                <a:defRPr sz="2400" b="1">
                  <a:solidFill>
                    <a:schemeClr val="tx1"/>
                  </a:solidFill>
                  <a:latin typeface="Arial" panose="020B0604020202020204" pitchFamily="34" charset="0"/>
                </a:defRPr>
              </a:lvl8pPr>
              <a:lvl9pPr marL="3886200" indent="-228600" eaLnBrk="0" fontAlgn="base" hangingPunct="0">
                <a:spcBef>
                  <a:spcPct val="0"/>
                </a:spcBef>
                <a:spcAft>
                  <a:spcPct val="0"/>
                </a:spcAft>
                <a:defRPr sz="2400" b="1">
                  <a:solidFill>
                    <a:schemeClr val="tx1"/>
                  </a:solidFill>
                  <a:latin typeface="Arial" panose="020B0604020202020204" pitchFamily="34" charset="0"/>
                </a:defRPr>
              </a:lvl9pPr>
            </a:lstStyle>
            <a:p>
              <a:pPr eaLnBrk="1" hangingPunct="1"/>
              <a:r>
                <a:rPr lang="en-US" altLang="en-US" sz="1600" dirty="0">
                  <a:cs typeface="Arial" panose="020B0604020202020204" pitchFamily="34" charset="0"/>
                </a:rPr>
                <a:t>5</a:t>
              </a:r>
            </a:p>
          </p:txBody>
        </p:sp>
      </p:grpSp>
      <p:grpSp>
        <p:nvGrpSpPr>
          <p:cNvPr id="28" name="Group 31"/>
          <p:cNvGrpSpPr>
            <a:grpSpLocks/>
          </p:cNvGrpSpPr>
          <p:nvPr/>
        </p:nvGrpSpPr>
        <p:grpSpPr bwMode="auto">
          <a:xfrm flipH="1">
            <a:off x="3267869" y="3279775"/>
            <a:ext cx="296863" cy="334963"/>
            <a:chOff x="3469" y="2573"/>
            <a:chExt cx="187" cy="211"/>
          </a:xfrm>
        </p:grpSpPr>
        <p:sp>
          <p:nvSpPr>
            <p:cNvPr id="41" name="Oval 32"/>
            <p:cNvSpPr>
              <a:spLocks noChangeAspect="1" noChangeArrowheads="1"/>
            </p:cNvSpPr>
            <p:nvPr/>
          </p:nvSpPr>
          <p:spPr bwMode="auto">
            <a:xfrm>
              <a:off x="3480" y="2599"/>
              <a:ext cx="166" cy="159"/>
            </a:xfrm>
            <a:prstGeom prst="ellipse">
              <a:avLst/>
            </a:prstGeom>
            <a:solidFill>
              <a:schemeClr val="bg1"/>
            </a:solidFill>
            <a:ln w="9525">
              <a:solidFill>
                <a:schemeClr val="tx1"/>
              </a:solidFill>
              <a:round/>
              <a:headEnd/>
              <a:tailEnd/>
            </a:ln>
          </p:spPr>
          <p:txBody>
            <a:bodyPr wrap="none" anchor="ctr"/>
            <a:lstStyle>
              <a:lvl1pPr>
                <a:defRPr sz="2400" b="1">
                  <a:solidFill>
                    <a:schemeClr val="tx1"/>
                  </a:solidFill>
                  <a:latin typeface="Arial" panose="020B0604020202020204" pitchFamily="34" charset="0"/>
                </a:defRPr>
              </a:lvl1pPr>
              <a:lvl2pPr marL="742950" indent="-285750">
                <a:defRPr sz="2400" b="1">
                  <a:solidFill>
                    <a:schemeClr val="tx1"/>
                  </a:solidFill>
                  <a:latin typeface="Arial" panose="020B0604020202020204" pitchFamily="34" charset="0"/>
                </a:defRPr>
              </a:lvl2pPr>
              <a:lvl3pPr marL="1143000" indent="-228600">
                <a:defRPr sz="2400" b="1">
                  <a:solidFill>
                    <a:schemeClr val="tx1"/>
                  </a:solidFill>
                  <a:latin typeface="Arial" panose="020B0604020202020204" pitchFamily="34" charset="0"/>
                </a:defRPr>
              </a:lvl3pPr>
              <a:lvl4pPr marL="1600200" indent="-228600">
                <a:defRPr sz="2400" b="1">
                  <a:solidFill>
                    <a:schemeClr val="tx1"/>
                  </a:solidFill>
                  <a:latin typeface="Arial" panose="020B0604020202020204" pitchFamily="34" charset="0"/>
                </a:defRPr>
              </a:lvl4pPr>
              <a:lvl5pPr marL="2057400" indent="-228600">
                <a:defRPr sz="2400" b="1">
                  <a:solidFill>
                    <a:schemeClr val="tx1"/>
                  </a:solidFill>
                  <a:latin typeface="Arial" panose="020B0604020202020204" pitchFamily="34" charset="0"/>
                </a:defRPr>
              </a:lvl5pPr>
              <a:lvl6pPr marL="2514600" indent="-228600" eaLnBrk="0" fontAlgn="base" hangingPunct="0">
                <a:spcBef>
                  <a:spcPct val="0"/>
                </a:spcBef>
                <a:spcAft>
                  <a:spcPct val="0"/>
                </a:spcAft>
                <a:defRPr sz="2400" b="1">
                  <a:solidFill>
                    <a:schemeClr val="tx1"/>
                  </a:solidFill>
                  <a:latin typeface="Arial" panose="020B0604020202020204" pitchFamily="34" charset="0"/>
                </a:defRPr>
              </a:lvl6pPr>
              <a:lvl7pPr marL="2971800" indent="-228600" eaLnBrk="0" fontAlgn="base" hangingPunct="0">
                <a:spcBef>
                  <a:spcPct val="0"/>
                </a:spcBef>
                <a:spcAft>
                  <a:spcPct val="0"/>
                </a:spcAft>
                <a:defRPr sz="2400" b="1">
                  <a:solidFill>
                    <a:schemeClr val="tx1"/>
                  </a:solidFill>
                  <a:latin typeface="Arial" panose="020B0604020202020204" pitchFamily="34" charset="0"/>
                </a:defRPr>
              </a:lvl7pPr>
              <a:lvl8pPr marL="3429000" indent="-228600" eaLnBrk="0" fontAlgn="base" hangingPunct="0">
                <a:spcBef>
                  <a:spcPct val="0"/>
                </a:spcBef>
                <a:spcAft>
                  <a:spcPct val="0"/>
                </a:spcAft>
                <a:defRPr sz="2400" b="1">
                  <a:solidFill>
                    <a:schemeClr val="tx1"/>
                  </a:solidFill>
                  <a:latin typeface="Arial" panose="020B0604020202020204" pitchFamily="34" charset="0"/>
                </a:defRPr>
              </a:lvl8pPr>
              <a:lvl9pPr marL="3886200" indent="-228600" eaLnBrk="0" fontAlgn="base" hangingPunct="0">
                <a:spcBef>
                  <a:spcPct val="0"/>
                </a:spcBef>
                <a:spcAft>
                  <a:spcPct val="0"/>
                </a:spcAft>
                <a:defRPr sz="2400" b="1">
                  <a:solidFill>
                    <a:schemeClr val="tx1"/>
                  </a:solidFill>
                  <a:latin typeface="Arial" panose="020B0604020202020204" pitchFamily="34" charset="0"/>
                </a:defRPr>
              </a:lvl9pPr>
            </a:lstStyle>
            <a:p>
              <a:endParaRPr lang="en-US" altLang="en-US" dirty="0"/>
            </a:p>
          </p:txBody>
        </p:sp>
        <p:sp>
          <p:nvSpPr>
            <p:cNvPr id="42" name="Text Box 33"/>
            <p:cNvSpPr txBox="1">
              <a:spLocks noChangeAspect="1" noChangeArrowheads="1"/>
            </p:cNvSpPr>
            <p:nvPr/>
          </p:nvSpPr>
          <p:spPr bwMode="auto">
            <a:xfrm>
              <a:off x="3469" y="2573"/>
              <a:ext cx="187" cy="2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b="1">
                  <a:solidFill>
                    <a:schemeClr val="tx1"/>
                  </a:solidFill>
                  <a:latin typeface="Arial" panose="020B0604020202020204" pitchFamily="34" charset="0"/>
                </a:defRPr>
              </a:lvl1pPr>
              <a:lvl2pPr marL="742950" indent="-285750">
                <a:defRPr sz="2400" b="1">
                  <a:solidFill>
                    <a:schemeClr val="tx1"/>
                  </a:solidFill>
                  <a:latin typeface="Arial" panose="020B0604020202020204" pitchFamily="34" charset="0"/>
                </a:defRPr>
              </a:lvl2pPr>
              <a:lvl3pPr marL="1143000" indent="-228600">
                <a:defRPr sz="2400" b="1">
                  <a:solidFill>
                    <a:schemeClr val="tx1"/>
                  </a:solidFill>
                  <a:latin typeface="Arial" panose="020B0604020202020204" pitchFamily="34" charset="0"/>
                </a:defRPr>
              </a:lvl3pPr>
              <a:lvl4pPr marL="1600200" indent="-228600">
                <a:defRPr sz="2400" b="1">
                  <a:solidFill>
                    <a:schemeClr val="tx1"/>
                  </a:solidFill>
                  <a:latin typeface="Arial" panose="020B0604020202020204" pitchFamily="34" charset="0"/>
                </a:defRPr>
              </a:lvl4pPr>
              <a:lvl5pPr marL="2057400" indent="-228600">
                <a:defRPr sz="2400" b="1">
                  <a:solidFill>
                    <a:schemeClr val="tx1"/>
                  </a:solidFill>
                  <a:latin typeface="Arial" panose="020B0604020202020204" pitchFamily="34" charset="0"/>
                </a:defRPr>
              </a:lvl5pPr>
              <a:lvl6pPr marL="2514600" indent="-228600" eaLnBrk="0" fontAlgn="base" hangingPunct="0">
                <a:spcBef>
                  <a:spcPct val="0"/>
                </a:spcBef>
                <a:spcAft>
                  <a:spcPct val="0"/>
                </a:spcAft>
                <a:defRPr sz="2400" b="1">
                  <a:solidFill>
                    <a:schemeClr val="tx1"/>
                  </a:solidFill>
                  <a:latin typeface="Arial" panose="020B0604020202020204" pitchFamily="34" charset="0"/>
                </a:defRPr>
              </a:lvl6pPr>
              <a:lvl7pPr marL="2971800" indent="-228600" eaLnBrk="0" fontAlgn="base" hangingPunct="0">
                <a:spcBef>
                  <a:spcPct val="0"/>
                </a:spcBef>
                <a:spcAft>
                  <a:spcPct val="0"/>
                </a:spcAft>
                <a:defRPr sz="2400" b="1">
                  <a:solidFill>
                    <a:schemeClr val="tx1"/>
                  </a:solidFill>
                  <a:latin typeface="Arial" panose="020B0604020202020204" pitchFamily="34" charset="0"/>
                </a:defRPr>
              </a:lvl7pPr>
              <a:lvl8pPr marL="3429000" indent="-228600" eaLnBrk="0" fontAlgn="base" hangingPunct="0">
                <a:spcBef>
                  <a:spcPct val="0"/>
                </a:spcBef>
                <a:spcAft>
                  <a:spcPct val="0"/>
                </a:spcAft>
                <a:defRPr sz="2400" b="1">
                  <a:solidFill>
                    <a:schemeClr val="tx1"/>
                  </a:solidFill>
                  <a:latin typeface="Arial" panose="020B0604020202020204" pitchFamily="34" charset="0"/>
                </a:defRPr>
              </a:lvl8pPr>
              <a:lvl9pPr marL="3886200" indent="-228600" eaLnBrk="0" fontAlgn="base" hangingPunct="0">
                <a:spcBef>
                  <a:spcPct val="0"/>
                </a:spcBef>
                <a:spcAft>
                  <a:spcPct val="0"/>
                </a:spcAft>
                <a:defRPr sz="2400" b="1">
                  <a:solidFill>
                    <a:schemeClr val="tx1"/>
                  </a:solidFill>
                  <a:latin typeface="Arial" panose="020B0604020202020204" pitchFamily="34" charset="0"/>
                </a:defRPr>
              </a:lvl9pPr>
            </a:lstStyle>
            <a:p>
              <a:pPr eaLnBrk="1" hangingPunct="1"/>
              <a:r>
                <a:rPr lang="en-US" altLang="en-US" sz="1600" dirty="0">
                  <a:cs typeface="Arial" panose="020B0604020202020204" pitchFamily="34" charset="0"/>
                </a:rPr>
                <a:t>4</a:t>
              </a:r>
            </a:p>
          </p:txBody>
        </p:sp>
      </p:grpSp>
      <p:grpSp>
        <p:nvGrpSpPr>
          <p:cNvPr id="29" name="Group 34"/>
          <p:cNvGrpSpPr>
            <a:grpSpLocks/>
          </p:cNvGrpSpPr>
          <p:nvPr/>
        </p:nvGrpSpPr>
        <p:grpSpPr bwMode="auto">
          <a:xfrm flipH="1">
            <a:off x="2424906" y="3587750"/>
            <a:ext cx="296863" cy="334963"/>
            <a:chOff x="4009" y="2740"/>
            <a:chExt cx="187" cy="211"/>
          </a:xfrm>
        </p:grpSpPr>
        <p:sp>
          <p:nvSpPr>
            <p:cNvPr id="39" name="Oval 35"/>
            <p:cNvSpPr>
              <a:spLocks noChangeAspect="1" noChangeArrowheads="1"/>
            </p:cNvSpPr>
            <p:nvPr/>
          </p:nvSpPr>
          <p:spPr bwMode="auto">
            <a:xfrm>
              <a:off x="4020" y="2766"/>
              <a:ext cx="166" cy="159"/>
            </a:xfrm>
            <a:prstGeom prst="ellipse">
              <a:avLst/>
            </a:prstGeom>
            <a:solidFill>
              <a:schemeClr val="bg1"/>
            </a:solidFill>
            <a:ln w="9525">
              <a:solidFill>
                <a:schemeClr val="tx1"/>
              </a:solidFill>
              <a:round/>
              <a:headEnd/>
              <a:tailEnd/>
            </a:ln>
          </p:spPr>
          <p:txBody>
            <a:bodyPr wrap="none" anchor="ctr"/>
            <a:lstStyle>
              <a:lvl1pPr>
                <a:defRPr sz="2400" b="1">
                  <a:solidFill>
                    <a:schemeClr val="tx1"/>
                  </a:solidFill>
                  <a:latin typeface="Arial" panose="020B0604020202020204" pitchFamily="34" charset="0"/>
                </a:defRPr>
              </a:lvl1pPr>
              <a:lvl2pPr marL="742950" indent="-285750">
                <a:defRPr sz="2400" b="1">
                  <a:solidFill>
                    <a:schemeClr val="tx1"/>
                  </a:solidFill>
                  <a:latin typeface="Arial" panose="020B0604020202020204" pitchFamily="34" charset="0"/>
                </a:defRPr>
              </a:lvl2pPr>
              <a:lvl3pPr marL="1143000" indent="-228600">
                <a:defRPr sz="2400" b="1">
                  <a:solidFill>
                    <a:schemeClr val="tx1"/>
                  </a:solidFill>
                  <a:latin typeface="Arial" panose="020B0604020202020204" pitchFamily="34" charset="0"/>
                </a:defRPr>
              </a:lvl3pPr>
              <a:lvl4pPr marL="1600200" indent="-228600">
                <a:defRPr sz="2400" b="1">
                  <a:solidFill>
                    <a:schemeClr val="tx1"/>
                  </a:solidFill>
                  <a:latin typeface="Arial" panose="020B0604020202020204" pitchFamily="34" charset="0"/>
                </a:defRPr>
              </a:lvl4pPr>
              <a:lvl5pPr marL="2057400" indent="-228600">
                <a:defRPr sz="2400" b="1">
                  <a:solidFill>
                    <a:schemeClr val="tx1"/>
                  </a:solidFill>
                  <a:latin typeface="Arial" panose="020B0604020202020204" pitchFamily="34" charset="0"/>
                </a:defRPr>
              </a:lvl5pPr>
              <a:lvl6pPr marL="2514600" indent="-228600" eaLnBrk="0" fontAlgn="base" hangingPunct="0">
                <a:spcBef>
                  <a:spcPct val="0"/>
                </a:spcBef>
                <a:spcAft>
                  <a:spcPct val="0"/>
                </a:spcAft>
                <a:defRPr sz="2400" b="1">
                  <a:solidFill>
                    <a:schemeClr val="tx1"/>
                  </a:solidFill>
                  <a:latin typeface="Arial" panose="020B0604020202020204" pitchFamily="34" charset="0"/>
                </a:defRPr>
              </a:lvl6pPr>
              <a:lvl7pPr marL="2971800" indent="-228600" eaLnBrk="0" fontAlgn="base" hangingPunct="0">
                <a:spcBef>
                  <a:spcPct val="0"/>
                </a:spcBef>
                <a:spcAft>
                  <a:spcPct val="0"/>
                </a:spcAft>
                <a:defRPr sz="2400" b="1">
                  <a:solidFill>
                    <a:schemeClr val="tx1"/>
                  </a:solidFill>
                  <a:latin typeface="Arial" panose="020B0604020202020204" pitchFamily="34" charset="0"/>
                </a:defRPr>
              </a:lvl7pPr>
              <a:lvl8pPr marL="3429000" indent="-228600" eaLnBrk="0" fontAlgn="base" hangingPunct="0">
                <a:spcBef>
                  <a:spcPct val="0"/>
                </a:spcBef>
                <a:spcAft>
                  <a:spcPct val="0"/>
                </a:spcAft>
                <a:defRPr sz="2400" b="1">
                  <a:solidFill>
                    <a:schemeClr val="tx1"/>
                  </a:solidFill>
                  <a:latin typeface="Arial" panose="020B0604020202020204" pitchFamily="34" charset="0"/>
                </a:defRPr>
              </a:lvl8pPr>
              <a:lvl9pPr marL="3886200" indent="-228600" eaLnBrk="0" fontAlgn="base" hangingPunct="0">
                <a:spcBef>
                  <a:spcPct val="0"/>
                </a:spcBef>
                <a:spcAft>
                  <a:spcPct val="0"/>
                </a:spcAft>
                <a:defRPr sz="2400" b="1">
                  <a:solidFill>
                    <a:schemeClr val="tx1"/>
                  </a:solidFill>
                  <a:latin typeface="Arial" panose="020B0604020202020204" pitchFamily="34" charset="0"/>
                </a:defRPr>
              </a:lvl9pPr>
            </a:lstStyle>
            <a:p>
              <a:endParaRPr lang="en-US" altLang="en-US" dirty="0"/>
            </a:p>
          </p:txBody>
        </p:sp>
        <p:sp>
          <p:nvSpPr>
            <p:cNvPr id="40" name="Text Box 36"/>
            <p:cNvSpPr txBox="1">
              <a:spLocks noChangeAspect="1" noChangeArrowheads="1"/>
            </p:cNvSpPr>
            <p:nvPr/>
          </p:nvSpPr>
          <p:spPr bwMode="auto">
            <a:xfrm>
              <a:off x="4009" y="2740"/>
              <a:ext cx="187" cy="2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b="1">
                  <a:solidFill>
                    <a:schemeClr val="tx1"/>
                  </a:solidFill>
                  <a:latin typeface="Arial" panose="020B0604020202020204" pitchFamily="34" charset="0"/>
                </a:defRPr>
              </a:lvl1pPr>
              <a:lvl2pPr marL="742950" indent="-285750">
                <a:defRPr sz="2400" b="1">
                  <a:solidFill>
                    <a:schemeClr val="tx1"/>
                  </a:solidFill>
                  <a:latin typeface="Arial" panose="020B0604020202020204" pitchFamily="34" charset="0"/>
                </a:defRPr>
              </a:lvl2pPr>
              <a:lvl3pPr marL="1143000" indent="-228600">
                <a:defRPr sz="2400" b="1">
                  <a:solidFill>
                    <a:schemeClr val="tx1"/>
                  </a:solidFill>
                  <a:latin typeface="Arial" panose="020B0604020202020204" pitchFamily="34" charset="0"/>
                </a:defRPr>
              </a:lvl3pPr>
              <a:lvl4pPr marL="1600200" indent="-228600">
                <a:defRPr sz="2400" b="1">
                  <a:solidFill>
                    <a:schemeClr val="tx1"/>
                  </a:solidFill>
                  <a:latin typeface="Arial" panose="020B0604020202020204" pitchFamily="34" charset="0"/>
                </a:defRPr>
              </a:lvl4pPr>
              <a:lvl5pPr marL="2057400" indent="-228600">
                <a:defRPr sz="2400" b="1">
                  <a:solidFill>
                    <a:schemeClr val="tx1"/>
                  </a:solidFill>
                  <a:latin typeface="Arial" panose="020B0604020202020204" pitchFamily="34" charset="0"/>
                </a:defRPr>
              </a:lvl5pPr>
              <a:lvl6pPr marL="2514600" indent="-228600" eaLnBrk="0" fontAlgn="base" hangingPunct="0">
                <a:spcBef>
                  <a:spcPct val="0"/>
                </a:spcBef>
                <a:spcAft>
                  <a:spcPct val="0"/>
                </a:spcAft>
                <a:defRPr sz="2400" b="1">
                  <a:solidFill>
                    <a:schemeClr val="tx1"/>
                  </a:solidFill>
                  <a:latin typeface="Arial" panose="020B0604020202020204" pitchFamily="34" charset="0"/>
                </a:defRPr>
              </a:lvl6pPr>
              <a:lvl7pPr marL="2971800" indent="-228600" eaLnBrk="0" fontAlgn="base" hangingPunct="0">
                <a:spcBef>
                  <a:spcPct val="0"/>
                </a:spcBef>
                <a:spcAft>
                  <a:spcPct val="0"/>
                </a:spcAft>
                <a:defRPr sz="2400" b="1">
                  <a:solidFill>
                    <a:schemeClr val="tx1"/>
                  </a:solidFill>
                  <a:latin typeface="Arial" panose="020B0604020202020204" pitchFamily="34" charset="0"/>
                </a:defRPr>
              </a:lvl7pPr>
              <a:lvl8pPr marL="3429000" indent="-228600" eaLnBrk="0" fontAlgn="base" hangingPunct="0">
                <a:spcBef>
                  <a:spcPct val="0"/>
                </a:spcBef>
                <a:spcAft>
                  <a:spcPct val="0"/>
                </a:spcAft>
                <a:defRPr sz="2400" b="1">
                  <a:solidFill>
                    <a:schemeClr val="tx1"/>
                  </a:solidFill>
                  <a:latin typeface="Arial" panose="020B0604020202020204" pitchFamily="34" charset="0"/>
                </a:defRPr>
              </a:lvl8pPr>
              <a:lvl9pPr marL="3886200" indent="-228600" eaLnBrk="0" fontAlgn="base" hangingPunct="0">
                <a:spcBef>
                  <a:spcPct val="0"/>
                </a:spcBef>
                <a:spcAft>
                  <a:spcPct val="0"/>
                </a:spcAft>
                <a:defRPr sz="2400" b="1">
                  <a:solidFill>
                    <a:schemeClr val="tx1"/>
                  </a:solidFill>
                  <a:latin typeface="Arial" panose="020B0604020202020204" pitchFamily="34" charset="0"/>
                </a:defRPr>
              </a:lvl9pPr>
            </a:lstStyle>
            <a:p>
              <a:pPr eaLnBrk="1" hangingPunct="1"/>
              <a:r>
                <a:rPr lang="en-US" altLang="en-US" sz="1600" dirty="0">
                  <a:cs typeface="Arial" panose="020B0604020202020204" pitchFamily="34" charset="0"/>
                </a:rPr>
                <a:t>3</a:t>
              </a:r>
            </a:p>
          </p:txBody>
        </p:sp>
      </p:grpSp>
      <p:grpSp>
        <p:nvGrpSpPr>
          <p:cNvPr id="30" name="Group 37"/>
          <p:cNvGrpSpPr>
            <a:grpSpLocks/>
          </p:cNvGrpSpPr>
          <p:nvPr/>
        </p:nvGrpSpPr>
        <p:grpSpPr bwMode="auto">
          <a:xfrm flipH="1">
            <a:off x="1785144" y="3810000"/>
            <a:ext cx="296863" cy="334963"/>
            <a:chOff x="4421" y="2898"/>
            <a:chExt cx="187" cy="211"/>
          </a:xfrm>
        </p:grpSpPr>
        <p:sp>
          <p:nvSpPr>
            <p:cNvPr id="37" name="Oval 38"/>
            <p:cNvSpPr>
              <a:spLocks noChangeAspect="1" noChangeArrowheads="1"/>
            </p:cNvSpPr>
            <p:nvPr/>
          </p:nvSpPr>
          <p:spPr bwMode="auto">
            <a:xfrm>
              <a:off x="4431" y="2924"/>
              <a:ext cx="167" cy="159"/>
            </a:xfrm>
            <a:prstGeom prst="ellipse">
              <a:avLst/>
            </a:prstGeom>
            <a:solidFill>
              <a:schemeClr val="bg1"/>
            </a:solidFill>
            <a:ln w="9525">
              <a:solidFill>
                <a:schemeClr val="tx1"/>
              </a:solidFill>
              <a:round/>
              <a:headEnd/>
              <a:tailEnd/>
            </a:ln>
          </p:spPr>
          <p:txBody>
            <a:bodyPr wrap="none" anchor="ctr"/>
            <a:lstStyle>
              <a:lvl1pPr>
                <a:defRPr sz="2400" b="1">
                  <a:solidFill>
                    <a:schemeClr val="tx1"/>
                  </a:solidFill>
                  <a:latin typeface="Arial" panose="020B0604020202020204" pitchFamily="34" charset="0"/>
                </a:defRPr>
              </a:lvl1pPr>
              <a:lvl2pPr marL="742950" indent="-285750">
                <a:defRPr sz="2400" b="1">
                  <a:solidFill>
                    <a:schemeClr val="tx1"/>
                  </a:solidFill>
                  <a:latin typeface="Arial" panose="020B0604020202020204" pitchFamily="34" charset="0"/>
                </a:defRPr>
              </a:lvl2pPr>
              <a:lvl3pPr marL="1143000" indent="-228600">
                <a:defRPr sz="2400" b="1">
                  <a:solidFill>
                    <a:schemeClr val="tx1"/>
                  </a:solidFill>
                  <a:latin typeface="Arial" panose="020B0604020202020204" pitchFamily="34" charset="0"/>
                </a:defRPr>
              </a:lvl3pPr>
              <a:lvl4pPr marL="1600200" indent="-228600">
                <a:defRPr sz="2400" b="1">
                  <a:solidFill>
                    <a:schemeClr val="tx1"/>
                  </a:solidFill>
                  <a:latin typeface="Arial" panose="020B0604020202020204" pitchFamily="34" charset="0"/>
                </a:defRPr>
              </a:lvl4pPr>
              <a:lvl5pPr marL="2057400" indent="-228600">
                <a:defRPr sz="2400" b="1">
                  <a:solidFill>
                    <a:schemeClr val="tx1"/>
                  </a:solidFill>
                  <a:latin typeface="Arial" panose="020B0604020202020204" pitchFamily="34" charset="0"/>
                </a:defRPr>
              </a:lvl5pPr>
              <a:lvl6pPr marL="2514600" indent="-228600" eaLnBrk="0" fontAlgn="base" hangingPunct="0">
                <a:spcBef>
                  <a:spcPct val="0"/>
                </a:spcBef>
                <a:spcAft>
                  <a:spcPct val="0"/>
                </a:spcAft>
                <a:defRPr sz="2400" b="1">
                  <a:solidFill>
                    <a:schemeClr val="tx1"/>
                  </a:solidFill>
                  <a:latin typeface="Arial" panose="020B0604020202020204" pitchFamily="34" charset="0"/>
                </a:defRPr>
              </a:lvl6pPr>
              <a:lvl7pPr marL="2971800" indent="-228600" eaLnBrk="0" fontAlgn="base" hangingPunct="0">
                <a:spcBef>
                  <a:spcPct val="0"/>
                </a:spcBef>
                <a:spcAft>
                  <a:spcPct val="0"/>
                </a:spcAft>
                <a:defRPr sz="2400" b="1">
                  <a:solidFill>
                    <a:schemeClr val="tx1"/>
                  </a:solidFill>
                  <a:latin typeface="Arial" panose="020B0604020202020204" pitchFamily="34" charset="0"/>
                </a:defRPr>
              </a:lvl7pPr>
              <a:lvl8pPr marL="3429000" indent="-228600" eaLnBrk="0" fontAlgn="base" hangingPunct="0">
                <a:spcBef>
                  <a:spcPct val="0"/>
                </a:spcBef>
                <a:spcAft>
                  <a:spcPct val="0"/>
                </a:spcAft>
                <a:defRPr sz="2400" b="1">
                  <a:solidFill>
                    <a:schemeClr val="tx1"/>
                  </a:solidFill>
                  <a:latin typeface="Arial" panose="020B0604020202020204" pitchFamily="34" charset="0"/>
                </a:defRPr>
              </a:lvl8pPr>
              <a:lvl9pPr marL="3886200" indent="-228600" eaLnBrk="0" fontAlgn="base" hangingPunct="0">
                <a:spcBef>
                  <a:spcPct val="0"/>
                </a:spcBef>
                <a:spcAft>
                  <a:spcPct val="0"/>
                </a:spcAft>
                <a:defRPr sz="2400" b="1">
                  <a:solidFill>
                    <a:schemeClr val="tx1"/>
                  </a:solidFill>
                  <a:latin typeface="Arial" panose="020B0604020202020204" pitchFamily="34" charset="0"/>
                </a:defRPr>
              </a:lvl9pPr>
            </a:lstStyle>
            <a:p>
              <a:endParaRPr lang="en-US" altLang="en-US" dirty="0"/>
            </a:p>
          </p:txBody>
        </p:sp>
        <p:sp>
          <p:nvSpPr>
            <p:cNvPr id="38" name="Text Box 39"/>
            <p:cNvSpPr txBox="1">
              <a:spLocks noChangeAspect="1" noChangeArrowheads="1"/>
            </p:cNvSpPr>
            <p:nvPr/>
          </p:nvSpPr>
          <p:spPr bwMode="auto">
            <a:xfrm>
              <a:off x="4421" y="2898"/>
              <a:ext cx="187" cy="2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b="1">
                  <a:solidFill>
                    <a:schemeClr val="tx1"/>
                  </a:solidFill>
                  <a:latin typeface="Arial" panose="020B0604020202020204" pitchFamily="34" charset="0"/>
                </a:defRPr>
              </a:lvl1pPr>
              <a:lvl2pPr marL="742950" indent="-285750">
                <a:defRPr sz="2400" b="1">
                  <a:solidFill>
                    <a:schemeClr val="tx1"/>
                  </a:solidFill>
                  <a:latin typeface="Arial" panose="020B0604020202020204" pitchFamily="34" charset="0"/>
                </a:defRPr>
              </a:lvl2pPr>
              <a:lvl3pPr marL="1143000" indent="-228600">
                <a:defRPr sz="2400" b="1">
                  <a:solidFill>
                    <a:schemeClr val="tx1"/>
                  </a:solidFill>
                  <a:latin typeface="Arial" panose="020B0604020202020204" pitchFamily="34" charset="0"/>
                </a:defRPr>
              </a:lvl3pPr>
              <a:lvl4pPr marL="1600200" indent="-228600">
                <a:defRPr sz="2400" b="1">
                  <a:solidFill>
                    <a:schemeClr val="tx1"/>
                  </a:solidFill>
                  <a:latin typeface="Arial" panose="020B0604020202020204" pitchFamily="34" charset="0"/>
                </a:defRPr>
              </a:lvl4pPr>
              <a:lvl5pPr marL="2057400" indent="-228600">
                <a:defRPr sz="2400" b="1">
                  <a:solidFill>
                    <a:schemeClr val="tx1"/>
                  </a:solidFill>
                  <a:latin typeface="Arial" panose="020B0604020202020204" pitchFamily="34" charset="0"/>
                </a:defRPr>
              </a:lvl5pPr>
              <a:lvl6pPr marL="2514600" indent="-228600" eaLnBrk="0" fontAlgn="base" hangingPunct="0">
                <a:spcBef>
                  <a:spcPct val="0"/>
                </a:spcBef>
                <a:spcAft>
                  <a:spcPct val="0"/>
                </a:spcAft>
                <a:defRPr sz="2400" b="1">
                  <a:solidFill>
                    <a:schemeClr val="tx1"/>
                  </a:solidFill>
                  <a:latin typeface="Arial" panose="020B0604020202020204" pitchFamily="34" charset="0"/>
                </a:defRPr>
              </a:lvl6pPr>
              <a:lvl7pPr marL="2971800" indent="-228600" eaLnBrk="0" fontAlgn="base" hangingPunct="0">
                <a:spcBef>
                  <a:spcPct val="0"/>
                </a:spcBef>
                <a:spcAft>
                  <a:spcPct val="0"/>
                </a:spcAft>
                <a:defRPr sz="2400" b="1">
                  <a:solidFill>
                    <a:schemeClr val="tx1"/>
                  </a:solidFill>
                  <a:latin typeface="Arial" panose="020B0604020202020204" pitchFamily="34" charset="0"/>
                </a:defRPr>
              </a:lvl7pPr>
              <a:lvl8pPr marL="3429000" indent="-228600" eaLnBrk="0" fontAlgn="base" hangingPunct="0">
                <a:spcBef>
                  <a:spcPct val="0"/>
                </a:spcBef>
                <a:spcAft>
                  <a:spcPct val="0"/>
                </a:spcAft>
                <a:defRPr sz="2400" b="1">
                  <a:solidFill>
                    <a:schemeClr val="tx1"/>
                  </a:solidFill>
                  <a:latin typeface="Arial" panose="020B0604020202020204" pitchFamily="34" charset="0"/>
                </a:defRPr>
              </a:lvl8pPr>
              <a:lvl9pPr marL="3886200" indent="-228600" eaLnBrk="0" fontAlgn="base" hangingPunct="0">
                <a:spcBef>
                  <a:spcPct val="0"/>
                </a:spcBef>
                <a:spcAft>
                  <a:spcPct val="0"/>
                </a:spcAft>
                <a:defRPr sz="2400" b="1">
                  <a:solidFill>
                    <a:schemeClr val="tx1"/>
                  </a:solidFill>
                  <a:latin typeface="Arial" panose="020B0604020202020204" pitchFamily="34" charset="0"/>
                </a:defRPr>
              </a:lvl9pPr>
            </a:lstStyle>
            <a:p>
              <a:pPr eaLnBrk="1" hangingPunct="1"/>
              <a:r>
                <a:rPr lang="en-US" altLang="en-US" sz="1600" dirty="0">
                  <a:cs typeface="Arial" panose="020B0604020202020204" pitchFamily="34" charset="0"/>
                </a:rPr>
                <a:t>2</a:t>
              </a:r>
            </a:p>
          </p:txBody>
        </p:sp>
      </p:grpSp>
      <p:grpSp>
        <p:nvGrpSpPr>
          <p:cNvPr id="31" name="Group 40"/>
          <p:cNvGrpSpPr>
            <a:grpSpLocks/>
          </p:cNvGrpSpPr>
          <p:nvPr/>
        </p:nvGrpSpPr>
        <p:grpSpPr bwMode="auto">
          <a:xfrm flipH="1">
            <a:off x="1288256" y="4064000"/>
            <a:ext cx="298450" cy="336550"/>
            <a:chOff x="4742" y="3067"/>
            <a:chExt cx="188" cy="212"/>
          </a:xfrm>
        </p:grpSpPr>
        <p:sp>
          <p:nvSpPr>
            <p:cNvPr id="35" name="Oval 41"/>
            <p:cNvSpPr>
              <a:spLocks noChangeAspect="1" noChangeArrowheads="1"/>
            </p:cNvSpPr>
            <p:nvPr/>
          </p:nvSpPr>
          <p:spPr bwMode="auto">
            <a:xfrm>
              <a:off x="4752" y="3094"/>
              <a:ext cx="168" cy="160"/>
            </a:xfrm>
            <a:prstGeom prst="ellipse">
              <a:avLst/>
            </a:prstGeom>
            <a:solidFill>
              <a:schemeClr val="bg1"/>
            </a:solidFill>
            <a:ln w="9525">
              <a:solidFill>
                <a:schemeClr val="tx1"/>
              </a:solidFill>
              <a:round/>
              <a:headEnd/>
              <a:tailEnd/>
            </a:ln>
          </p:spPr>
          <p:txBody>
            <a:bodyPr wrap="none" anchor="ctr"/>
            <a:lstStyle>
              <a:lvl1pPr>
                <a:defRPr sz="2400" b="1">
                  <a:solidFill>
                    <a:schemeClr val="tx1"/>
                  </a:solidFill>
                  <a:latin typeface="Arial" panose="020B0604020202020204" pitchFamily="34" charset="0"/>
                </a:defRPr>
              </a:lvl1pPr>
              <a:lvl2pPr marL="742950" indent="-285750">
                <a:defRPr sz="2400" b="1">
                  <a:solidFill>
                    <a:schemeClr val="tx1"/>
                  </a:solidFill>
                  <a:latin typeface="Arial" panose="020B0604020202020204" pitchFamily="34" charset="0"/>
                </a:defRPr>
              </a:lvl2pPr>
              <a:lvl3pPr marL="1143000" indent="-228600">
                <a:defRPr sz="2400" b="1">
                  <a:solidFill>
                    <a:schemeClr val="tx1"/>
                  </a:solidFill>
                  <a:latin typeface="Arial" panose="020B0604020202020204" pitchFamily="34" charset="0"/>
                </a:defRPr>
              </a:lvl3pPr>
              <a:lvl4pPr marL="1600200" indent="-228600">
                <a:defRPr sz="2400" b="1">
                  <a:solidFill>
                    <a:schemeClr val="tx1"/>
                  </a:solidFill>
                  <a:latin typeface="Arial" panose="020B0604020202020204" pitchFamily="34" charset="0"/>
                </a:defRPr>
              </a:lvl4pPr>
              <a:lvl5pPr marL="2057400" indent="-228600">
                <a:defRPr sz="2400" b="1">
                  <a:solidFill>
                    <a:schemeClr val="tx1"/>
                  </a:solidFill>
                  <a:latin typeface="Arial" panose="020B0604020202020204" pitchFamily="34" charset="0"/>
                </a:defRPr>
              </a:lvl5pPr>
              <a:lvl6pPr marL="2514600" indent="-228600" eaLnBrk="0" fontAlgn="base" hangingPunct="0">
                <a:spcBef>
                  <a:spcPct val="0"/>
                </a:spcBef>
                <a:spcAft>
                  <a:spcPct val="0"/>
                </a:spcAft>
                <a:defRPr sz="2400" b="1">
                  <a:solidFill>
                    <a:schemeClr val="tx1"/>
                  </a:solidFill>
                  <a:latin typeface="Arial" panose="020B0604020202020204" pitchFamily="34" charset="0"/>
                </a:defRPr>
              </a:lvl6pPr>
              <a:lvl7pPr marL="2971800" indent="-228600" eaLnBrk="0" fontAlgn="base" hangingPunct="0">
                <a:spcBef>
                  <a:spcPct val="0"/>
                </a:spcBef>
                <a:spcAft>
                  <a:spcPct val="0"/>
                </a:spcAft>
                <a:defRPr sz="2400" b="1">
                  <a:solidFill>
                    <a:schemeClr val="tx1"/>
                  </a:solidFill>
                  <a:latin typeface="Arial" panose="020B0604020202020204" pitchFamily="34" charset="0"/>
                </a:defRPr>
              </a:lvl7pPr>
              <a:lvl8pPr marL="3429000" indent="-228600" eaLnBrk="0" fontAlgn="base" hangingPunct="0">
                <a:spcBef>
                  <a:spcPct val="0"/>
                </a:spcBef>
                <a:spcAft>
                  <a:spcPct val="0"/>
                </a:spcAft>
                <a:defRPr sz="2400" b="1">
                  <a:solidFill>
                    <a:schemeClr val="tx1"/>
                  </a:solidFill>
                  <a:latin typeface="Arial" panose="020B0604020202020204" pitchFamily="34" charset="0"/>
                </a:defRPr>
              </a:lvl8pPr>
              <a:lvl9pPr marL="3886200" indent="-228600" eaLnBrk="0" fontAlgn="base" hangingPunct="0">
                <a:spcBef>
                  <a:spcPct val="0"/>
                </a:spcBef>
                <a:spcAft>
                  <a:spcPct val="0"/>
                </a:spcAft>
                <a:defRPr sz="2400" b="1">
                  <a:solidFill>
                    <a:schemeClr val="tx1"/>
                  </a:solidFill>
                  <a:latin typeface="Arial" panose="020B0604020202020204" pitchFamily="34" charset="0"/>
                </a:defRPr>
              </a:lvl9pPr>
            </a:lstStyle>
            <a:p>
              <a:endParaRPr lang="en-US" altLang="en-US" dirty="0"/>
            </a:p>
          </p:txBody>
        </p:sp>
        <p:sp>
          <p:nvSpPr>
            <p:cNvPr id="36" name="Text Box 42"/>
            <p:cNvSpPr txBox="1">
              <a:spLocks noChangeAspect="1" noChangeArrowheads="1"/>
            </p:cNvSpPr>
            <p:nvPr/>
          </p:nvSpPr>
          <p:spPr bwMode="auto">
            <a:xfrm>
              <a:off x="4742" y="3067"/>
              <a:ext cx="188" cy="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b="1">
                  <a:solidFill>
                    <a:schemeClr val="tx1"/>
                  </a:solidFill>
                  <a:latin typeface="Arial" panose="020B0604020202020204" pitchFamily="34" charset="0"/>
                </a:defRPr>
              </a:lvl1pPr>
              <a:lvl2pPr marL="742950" indent="-285750">
                <a:defRPr sz="2400" b="1">
                  <a:solidFill>
                    <a:schemeClr val="tx1"/>
                  </a:solidFill>
                  <a:latin typeface="Arial" panose="020B0604020202020204" pitchFamily="34" charset="0"/>
                </a:defRPr>
              </a:lvl2pPr>
              <a:lvl3pPr marL="1143000" indent="-228600">
                <a:defRPr sz="2400" b="1">
                  <a:solidFill>
                    <a:schemeClr val="tx1"/>
                  </a:solidFill>
                  <a:latin typeface="Arial" panose="020B0604020202020204" pitchFamily="34" charset="0"/>
                </a:defRPr>
              </a:lvl3pPr>
              <a:lvl4pPr marL="1600200" indent="-228600">
                <a:defRPr sz="2400" b="1">
                  <a:solidFill>
                    <a:schemeClr val="tx1"/>
                  </a:solidFill>
                  <a:latin typeface="Arial" panose="020B0604020202020204" pitchFamily="34" charset="0"/>
                </a:defRPr>
              </a:lvl4pPr>
              <a:lvl5pPr marL="2057400" indent="-228600">
                <a:defRPr sz="2400" b="1">
                  <a:solidFill>
                    <a:schemeClr val="tx1"/>
                  </a:solidFill>
                  <a:latin typeface="Arial" panose="020B0604020202020204" pitchFamily="34" charset="0"/>
                </a:defRPr>
              </a:lvl5pPr>
              <a:lvl6pPr marL="2514600" indent="-228600" eaLnBrk="0" fontAlgn="base" hangingPunct="0">
                <a:spcBef>
                  <a:spcPct val="0"/>
                </a:spcBef>
                <a:spcAft>
                  <a:spcPct val="0"/>
                </a:spcAft>
                <a:defRPr sz="2400" b="1">
                  <a:solidFill>
                    <a:schemeClr val="tx1"/>
                  </a:solidFill>
                  <a:latin typeface="Arial" panose="020B0604020202020204" pitchFamily="34" charset="0"/>
                </a:defRPr>
              </a:lvl6pPr>
              <a:lvl7pPr marL="2971800" indent="-228600" eaLnBrk="0" fontAlgn="base" hangingPunct="0">
                <a:spcBef>
                  <a:spcPct val="0"/>
                </a:spcBef>
                <a:spcAft>
                  <a:spcPct val="0"/>
                </a:spcAft>
                <a:defRPr sz="2400" b="1">
                  <a:solidFill>
                    <a:schemeClr val="tx1"/>
                  </a:solidFill>
                  <a:latin typeface="Arial" panose="020B0604020202020204" pitchFamily="34" charset="0"/>
                </a:defRPr>
              </a:lvl7pPr>
              <a:lvl8pPr marL="3429000" indent="-228600" eaLnBrk="0" fontAlgn="base" hangingPunct="0">
                <a:spcBef>
                  <a:spcPct val="0"/>
                </a:spcBef>
                <a:spcAft>
                  <a:spcPct val="0"/>
                </a:spcAft>
                <a:defRPr sz="2400" b="1">
                  <a:solidFill>
                    <a:schemeClr val="tx1"/>
                  </a:solidFill>
                  <a:latin typeface="Arial" panose="020B0604020202020204" pitchFamily="34" charset="0"/>
                </a:defRPr>
              </a:lvl8pPr>
              <a:lvl9pPr marL="3886200" indent="-228600" eaLnBrk="0" fontAlgn="base" hangingPunct="0">
                <a:spcBef>
                  <a:spcPct val="0"/>
                </a:spcBef>
                <a:spcAft>
                  <a:spcPct val="0"/>
                </a:spcAft>
                <a:defRPr sz="2400" b="1">
                  <a:solidFill>
                    <a:schemeClr val="tx1"/>
                  </a:solidFill>
                  <a:latin typeface="Arial" panose="020B0604020202020204" pitchFamily="34" charset="0"/>
                </a:defRPr>
              </a:lvl9pPr>
            </a:lstStyle>
            <a:p>
              <a:pPr eaLnBrk="1" hangingPunct="1"/>
              <a:r>
                <a:rPr lang="en-US" altLang="en-US" sz="1600" dirty="0">
                  <a:cs typeface="Arial" panose="020B0604020202020204" pitchFamily="34" charset="0"/>
                </a:rPr>
                <a:t>1</a:t>
              </a:r>
            </a:p>
          </p:txBody>
        </p:sp>
      </p:grpSp>
      <p:grpSp>
        <p:nvGrpSpPr>
          <p:cNvPr id="32" name="Group 43"/>
          <p:cNvGrpSpPr>
            <a:grpSpLocks/>
          </p:cNvGrpSpPr>
          <p:nvPr/>
        </p:nvGrpSpPr>
        <p:grpSpPr bwMode="auto">
          <a:xfrm flipH="1">
            <a:off x="8338344" y="2619375"/>
            <a:ext cx="296863" cy="336550"/>
            <a:chOff x="1204" y="2515"/>
            <a:chExt cx="187" cy="212"/>
          </a:xfrm>
        </p:grpSpPr>
        <p:sp>
          <p:nvSpPr>
            <p:cNvPr id="33" name="Oval 44"/>
            <p:cNvSpPr>
              <a:spLocks noChangeAspect="1" noChangeArrowheads="1"/>
            </p:cNvSpPr>
            <p:nvPr/>
          </p:nvSpPr>
          <p:spPr bwMode="auto">
            <a:xfrm>
              <a:off x="1214" y="2542"/>
              <a:ext cx="167" cy="160"/>
            </a:xfrm>
            <a:prstGeom prst="ellipse">
              <a:avLst/>
            </a:prstGeom>
            <a:solidFill>
              <a:schemeClr val="bg1"/>
            </a:solidFill>
            <a:ln w="9525">
              <a:solidFill>
                <a:schemeClr val="tx1"/>
              </a:solidFill>
              <a:round/>
              <a:headEnd/>
              <a:tailEnd/>
            </a:ln>
          </p:spPr>
          <p:txBody>
            <a:bodyPr wrap="none" anchor="ctr"/>
            <a:lstStyle>
              <a:lvl1pPr>
                <a:defRPr sz="2400" b="1">
                  <a:solidFill>
                    <a:schemeClr val="tx1"/>
                  </a:solidFill>
                  <a:latin typeface="Arial" panose="020B0604020202020204" pitchFamily="34" charset="0"/>
                </a:defRPr>
              </a:lvl1pPr>
              <a:lvl2pPr marL="742950" indent="-285750">
                <a:defRPr sz="2400" b="1">
                  <a:solidFill>
                    <a:schemeClr val="tx1"/>
                  </a:solidFill>
                  <a:latin typeface="Arial" panose="020B0604020202020204" pitchFamily="34" charset="0"/>
                </a:defRPr>
              </a:lvl2pPr>
              <a:lvl3pPr marL="1143000" indent="-228600">
                <a:defRPr sz="2400" b="1">
                  <a:solidFill>
                    <a:schemeClr val="tx1"/>
                  </a:solidFill>
                  <a:latin typeface="Arial" panose="020B0604020202020204" pitchFamily="34" charset="0"/>
                </a:defRPr>
              </a:lvl3pPr>
              <a:lvl4pPr marL="1600200" indent="-228600">
                <a:defRPr sz="2400" b="1">
                  <a:solidFill>
                    <a:schemeClr val="tx1"/>
                  </a:solidFill>
                  <a:latin typeface="Arial" panose="020B0604020202020204" pitchFamily="34" charset="0"/>
                </a:defRPr>
              </a:lvl4pPr>
              <a:lvl5pPr marL="2057400" indent="-228600">
                <a:defRPr sz="2400" b="1">
                  <a:solidFill>
                    <a:schemeClr val="tx1"/>
                  </a:solidFill>
                  <a:latin typeface="Arial" panose="020B0604020202020204" pitchFamily="34" charset="0"/>
                </a:defRPr>
              </a:lvl5pPr>
              <a:lvl6pPr marL="2514600" indent="-228600" eaLnBrk="0" fontAlgn="base" hangingPunct="0">
                <a:spcBef>
                  <a:spcPct val="0"/>
                </a:spcBef>
                <a:spcAft>
                  <a:spcPct val="0"/>
                </a:spcAft>
                <a:defRPr sz="2400" b="1">
                  <a:solidFill>
                    <a:schemeClr val="tx1"/>
                  </a:solidFill>
                  <a:latin typeface="Arial" panose="020B0604020202020204" pitchFamily="34" charset="0"/>
                </a:defRPr>
              </a:lvl6pPr>
              <a:lvl7pPr marL="2971800" indent="-228600" eaLnBrk="0" fontAlgn="base" hangingPunct="0">
                <a:spcBef>
                  <a:spcPct val="0"/>
                </a:spcBef>
                <a:spcAft>
                  <a:spcPct val="0"/>
                </a:spcAft>
                <a:defRPr sz="2400" b="1">
                  <a:solidFill>
                    <a:schemeClr val="tx1"/>
                  </a:solidFill>
                  <a:latin typeface="Arial" panose="020B0604020202020204" pitchFamily="34" charset="0"/>
                </a:defRPr>
              </a:lvl7pPr>
              <a:lvl8pPr marL="3429000" indent="-228600" eaLnBrk="0" fontAlgn="base" hangingPunct="0">
                <a:spcBef>
                  <a:spcPct val="0"/>
                </a:spcBef>
                <a:spcAft>
                  <a:spcPct val="0"/>
                </a:spcAft>
                <a:defRPr sz="2400" b="1">
                  <a:solidFill>
                    <a:schemeClr val="tx1"/>
                  </a:solidFill>
                  <a:latin typeface="Arial" panose="020B0604020202020204" pitchFamily="34" charset="0"/>
                </a:defRPr>
              </a:lvl8pPr>
              <a:lvl9pPr marL="3886200" indent="-228600" eaLnBrk="0" fontAlgn="base" hangingPunct="0">
                <a:spcBef>
                  <a:spcPct val="0"/>
                </a:spcBef>
                <a:spcAft>
                  <a:spcPct val="0"/>
                </a:spcAft>
                <a:defRPr sz="2400" b="1">
                  <a:solidFill>
                    <a:schemeClr val="tx1"/>
                  </a:solidFill>
                  <a:latin typeface="Arial" panose="020B0604020202020204" pitchFamily="34" charset="0"/>
                </a:defRPr>
              </a:lvl9pPr>
            </a:lstStyle>
            <a:p>
              <a:endParaRPr lang="en-US" altLang="en-US" dirty="0"/>
            </a:p>
          </p:txBody>
        </p:sp>
        <p:sp>
          <p:nvSpPr>
            <p:cNvPr id="34" name="Text Box 45"/>
            <p:cNvSpPr txBox="1">
              <a:spLocks noChangeAspect="1" noChangeArrowheads="1"/>
            </p:cNvSpPr>
            <p:nvPr/>
          </p:nvSpPr>
          <p:spPr bwMode="auto">
            <a:xfrm>
              <a:off x="1204" y="2515"/>
              <a:ext cx="187" cy="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b="1">
                  <a:solidFill>
                    <a:schemeClr val="tx1"/>
                  </a:solidFill>
                  <a:latin typeface="Arial" panose="020B0604020202020204" pitchFamily="34" charset="0"/>
                </a:defRPr>
              </a:lvl1pPr>
              <a:lvl2pPr marL="742950" indent="-285750">
                <a:defRPr sz="2400" b="1">
                  <a:solidFill>
                    <a:schemeClr val="tx1"/>
                  </a:solidFill>
                  <a:latin typeface="Arial" panose="020B0604020202020204" pitchFamily="34" charset="0"/>
                </a:defRPr>
              </a:lvl2pPr>
              <a:lvl3pPr marL="1143000" indent="-228600">
                <a:defRPr sz="2400" b="1">
                  <a:solidFill>
                    <a:schemeClr val="tx1"/>
                  </a:solidFill>
                  <a:latin typeface="Arial" panose="020B0604020202020204" pitchFamily="34" charset="0"/>
                </a:defRPr>
              </a:lvl3pPr>
              <a:lvl4pPr marL="1600200" indent="-228600">
                <a:defRPr sz="2400" b="1">
                  <a:solidFill>
                    <a:schemeClr val="tx1"/>
                  </a:solidFill>
                  <a:latin typeface="Arial" panose="020B0604020202020204" pitchFamily="34" charset="0"/>
                </a:defRPr>
              </a:lvl4pPr>
              <a:lvl5pPr marL="2057400" indent="-228600">
                <a:defRPr sz="2400" b="1">
                  <a:solidFill>
                    <a:schemeClr val="tx1"/>
                  </a:solidFill>
                  <a:latin typeface="Arial" panose="020B0604020202020204" pitchFamily="34" charset="0"/>
                </a:defRPr>
              </a:lvl5pPr>
              <a:lvl6pPr marL="2514600" indent="-228600" eaLnBrk="0" fontAlgn="base" hangingPunct="0">
                <a:spcBef>
                  <a:spcPct val="0"/>
                </a:spcBef>
                <a:spcAft>
                  <a:spcPct val="0"/>
                </a:spcAft>
                <a:defRPr sz="2400" b="1">
                  <a:solidFill>
                    <a:schemeClr val="tx1"/>
                  </a:solidFill>
                  <a:latin typeface="Arial" panose="020B0604020202020204" pitchFamily="34" charset="0"/>
                </a:defRPr>
              </a:lvl6pPr>
              <a:lvl7pPr marL="2971800" indent="-228600" eaLnBrk="0" fontAlgn="base" hangingPunct="0">
                <a:spcBef>
                  <a:spcPct val="0"/>
                </a:spcBef>
                <a:spcAft>
                  <a:spcPct val="0"/>
                </a:spcAft>
                <a:defRPr sz="2400" b="1">
                  <a:solidFill>
                    <a:schemeClr val="tx1"/>
                  </a:solidFill>
                  <a:latin typeface="Arial" panose="020B0604020202020204" pitchFamily="34" charset="0"/>
                </a:defRPr>
              </a:lvl7pPr>
              <a:lvl8pPr marL="3429000" indent="-228600" eaLnBrk="0" fontAlgn="base" hangingPunct="0">
                <a:spcBef>
                  <a:spcPct val="0"/>
                </a:spcBef>
                <a:spcAft>
                  <a:spcPct val="0"/>
                </a:spcAft>
                <a:defRPr sz="2400" b="1">
                  <a:solidFill>
                    <a:schemeClr val="tx1"/>
                  </a:solidFill>
                  <a:latin typeface="Arial" panose="020B0604020202020204" pitchFamily="34" charset="0"/>
                </a:defRPr>
              </a:lvl8pPr>
              <a:lvl9pPr marL="3886200" indent="-228600" eaLnBrk="0" fontAlgn="base" hangingPunct="0">
                <a:spcBef>
                  <a:spcPct val="0"/>
                </a:spcBef>
                <a:spcAft>
                  <a:spcPct val="0"/>
                </a:spcAft>
                <a:defRPr sz="2400" b="1">
                  <a:solidFill>
                    <a:schemeClr val="tx1"/>
                  </a:solidFill>
                  <a:latin typeface="Arial" panose="020B0604020202020204" pitchFamily="34" charset="0"/>
                </a:defRPr>
              </a:lvl9pPr>
            </a:lstStyle>
            <a:p>
              <a:pPr eaLnBrk="1" hangingPunct="1"/>
              <a:r>
                <a:rPr lang="en-US" altLang="en-US" sz="1600" dirty="0">
                  <a:cs typeface="Arial" panose="020B0604020202020204" pitchFamily="34" charset="0"/>
                </a:rPr>
                <a:t>8</a:t>
              </a:r>
            </a:p>
          </p:txBody>
        </p:sp>
      </p:grpSp>
      <p:sp>
        <p:nvSpPr>
          <p:cNvPr id="49" name="Footer Placeholder 3"/>
          <p:cNvSpPr txBox="1">
            <a:spLocks/>
          </p:cNvSpPr>
          <p:nvPr/>
        </p:nvSpPr>
        <p:spPr bwMode="auto">
          <a:xfrm>
            <a:off x="387764" y="5245100"/>
            <a:ext cx="2895600" cy="15240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algn="l" rtl="0" eaLnBrk="0" fontAlgn="base" hangingPunct="0">
              <a:spcBef>
                <a:spcPct val="20000"/>
              </a:spcBef>
              <a:spcAft>
                <a:spcPct val="0"/>
              </a:spcAft>
              <a:buChar char="•"/>
              <a:defRPr sz="3200" kern="1200">
                <a:solidFill>
                  <a:schemeClr val="tx1"/>
                </a:solidFill>
                <a:latin typeface="Tahoma" panose="020B0604030504040204" pitchFamily="34" charset="0"/>
                <a:ea typeface="+mn-ea"/>
                <a:cs typeface="+mn-cs"/>
              </a:defRPr>
            </a:lvl1pPr>
            <a:lvl2pPr marL="742950" indent="-285750" algn="l" rtl="0" eaLnBrk="0" fontAlgn="base" hangingPunct="0">
              <a:spcBef>
                <a:spcPct val="20000"/>
              </a:spcBef>
              <a:spcAft>
                <a:spcPct val="0"/>
              </a:spcAft>
              <a:buChar char="–"/>
              <a:defRPr sz="2800" kern="1200">
                <a:solidFill>
                  <a:schemeClr val="tx1"/>
                </a:solidFill>
                <a:latin typeface="Tahoma" panose="020B0604030504040204" pitchFamily="34" charset="0"/>
                <a:ea typeface="+mn-ea"/>
                <a:cs typeface="+mn-cs"/>
              </a:defRPr>
            </a:lvl2pPr>
            <a:lvl3pPr marL="1143000" indent="-228600" algn="l" rtl="0" eaLnBrk="0" fontAlgn="base" hangingPunct="0">
              <a:spcBef>
                <a:spcPct val="20000"/>
              </a:spcBef>
              <a:spcAft>
                <a:spcPct val="0"/>
              </a:spcAft>
              <a:buChar char="•"/>
              <a:defRPr sz="2400" kern="1200">
                <a:solidFill>
                  <a:schemeClr val="tx1"/>
                </a:solidFill>
                <a:latin typeface="Tahoma" panose="020B0604030504040204" pitchFamily="34" charset="0"/>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Tahoma" panose="020B0604030504040204" pitchFamily="34" charset="0"/>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Tahoma" panose="020B0604030504040204" pitchFamily="34" charset="0"/>
                <a:ea typeface="+mn-ea"/>
                <a:cs typeface="+mn-cs"/>
              </a:defRPr>
            </a:lvl5pPr>
            <a:lvl6pPr marL="2514600" indent="-228600" algn="l" defTabSz="914400" rtl="0" eaLnBrk="0" fontAlgn="base" latinLnBrk="0" hangingPunct="0">
              <a:spcBef>
                <a:spcPct val="20000"/>
              </a:spcBef>
              <a:spcAft>
                <a:spcPct val="0"/>
              </a:spcAft>
              <a:buChar char="»"/>
              <a:defRPr sz="2000" kern="1200">
                <a:solidFill>
                  <a:schemeClr val="tx1"/>
                </a:solidFill>
                <a:latin typeface="Tahoma" panose="020B0604030504040204" pitchFamily="34" charset="0"/>
                <a:ea typeface="+mn-ea"/>
                <a:cs typeface="+mn-cs"/>
              </a:defRPr>
            </a:lvl6pPr>
            <a:lvl7pPr marL="2971800" indent="-228600" algn="l" defTabSz="914400" rtl="0" eaLnBrk="0" fontAlgn="base" latinLnBrk="0" hangingPunct="0">
              <a:spcBef>
                <a:spcPct val="20000"/>
              </a:spcBef>
              <a:spcAft>
                <a:spcPct val="0"/>
              </a:spcAft>
              <a:buChar char="»"/>
              <a:defRPr sz="2000" kern="1200">
                <a:solidFill>
                  <a:schemeClr val="tx1"/>
                </a:solidFill>
                <a:latin typeface="Tahoma" panose="020B0604030504040204" pitchFamily="34" charset="0"/>
                <a:ea typeface="+mn-ea"/>
                <a:cs typeface="+mn-cs"/>
              </a:defRPr>
            </a:lvl7pPr>
            <a:lvl8pPr marL="3429000" indent="-228600" algn="l" defTabSz="914400" rtl="0" eaLnBrk="0" fontAlgn="base" latinLnBrk="0" hangingPunct="0">
              <a:spcBef>
                <a:spcPct val="20000"/>
              </a:spcBef>
              <a:spcAft>
                <a:spcPct val="0"/>
              </a:spcAft>
              <a:buChar char="»"/>
              <a:defRPr sz="2000" kern="1200">
                <a:solidFill>
                  <a:schemeClr val="tx1"/>
                </a:solidFill>
                <a:latin typeface="Tahoma" panose="020B0604030504040204" pitchFamily="34" charset="0"/>
                <a:ea typeface="+mn-ea"/>
                <a:cs typeface="+mn-cs"/>
              </a:defRPr>
            </a:lvl8pPr>
            <a:lvl9pPr marL="3886200" indent="-228600" algn="l" defTabSz="914400" rtl="0" eaLnBrk="0" fontAlgn="base" latinLnBrk="0" hangingPunct="0">
              <a:spcBef>
                <a:spcPct val="20000"/>
              </a:spcBef>
              <a:spcAft>
                <a:spcPct val="0"/>
              </a:spcAft>
              <a:buChar char="»"/>
              <a:defRPr sz="2000" kern="1200">
                <a:solidFill>
                  <a:schemeClr val="tx1"/>
                </a:solidFill>
                <a:latin typeface="Tahoma" panose="020B0604030504040204" pitchFamily="34" charset="0"/>
                <a:ea typeface="+mn-ea"/>
                <a:cs typeface="+mn-cs"/>
              </a:defRPr>
            </a:lvl9pPr>
          </a:lstStyle>
          <a:p>
            <a:pPr>
              <a:spcBef>
                <a:spcPct val="0"/>
              </a:spcBef>
              <a:buFontTx/>
              <a:buNone/>
            </a:pPr>
            <a:r>
              <a:rPr lang="en-US" altLang="en-US" sz="1100" b="1" dirty="0" smtClean="0">
                <a:cs typeface="Tahoma" panose="020B0604030504040204" pitchFamily="34" charset="0"/>
              </a:rPr>
              <a:t>Image Courtesy of ExxonMobil</a:t>
            </a:r>
            <a:endParaRPr lang="en-US" altLang="en-US" sz="1100" b="1" dirty="0">
              <a:cs typeface="Tahoma" panose="020B0604030504040204" pitchFamily="34" charset="0"/>
            </a:endParaRPr>
          </a:p>
        </p:txBody>
      </p:sp>
    </p:spTree>
    <p:extLst>
      <p:ext uri="{BB962C8B-B14F-4D97-AF65-F5344CB8AC3E}">
        <p14:creationId xmlns:p14="http://schemas.microsoft.com/office/powerpoint/2010/main" val="1680764049"/>
      </p:ext>
    </p:extLst>
  </p:cSld>
  <p:clrMapOvr>
    <a:masterClrMapping/>
  </p:clrMapOvr>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bwMode="auto">
          <a:xfrm>
            <a:off x="665018" y="1296794"/>
            <a:ext cx="8129847" cy="3374967"/>
          </a:xfrm>
          <a:prstGeom prst="rect">
            <a:avLst/>
          </a:prstGeom>
          <a:solidFill>
            <a:srgbClr val="FFE28F"/>
          </a:solidFill>
          <a:ln w="28575" cap="flat" cmpd="sng" algn="ctr">
            <a:solidFill>
              <a:srgbClr val="FF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21" name="Freeform 20"/>
          <p:cNvSpPr/>
          <p:nvPr/>
        </p:nvSpPr>
        <p:spPr bwMode="auto">
          <a:xfrm>
            <a:off x="665018" y="1292044"/>
            <a:ext cx="8134598" cy="985651"/>
          </a:xfrm>
          <a:custGeom>
            <a:avLst/>
            <a:gdLst>
              <a:gd name="connsiteX0" fmla="*/ 8134598 w 8134598"/>
              <a:gd name="connsiteY0" fmla="*/ 973776 h 985651"/>
              <a:gd name="connsiteX1" fmla="*/ 154379 w 8134598"/>
              <a:gd name="connsiteY1" fmla="*/ 985651 h 985651"/>
              <a:gd name="connsiteX2" fmla="*/ 106878 w 8134598"/>
              <a:gd name="connsiteY2" fmla="*/ 973776 h 985651"/>
              <a:gd name="connsiteX3" fmla="*/ 0 w 8134598"/>
              <a:gd name="connsiteY3" fmla="*/ 914400 h 985651"/>
              <a:gd name="connsiteX4" fmla="*/ 0 w 8134598"/>
              <a:gd name="connsiteY4" fmla="*/ 0 h 985651"/>
              <a:gd name="connsiteX5" fmla="*/ 8134598 w 8134598"/>
              <a:gd name="connsiteY5" fmla="*/ 0 h 9856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134598" h="985651">
                <a:moveTo>
                  <a:pt x="8134598" y="973776"/>
                </a:moveTo>
                <a:lnTo>
                  <a:pt x="154379" y="985651"/>
                </a:lnTo>
                <a:lnTo>
                  <a:pt x="106878" y="973776"/>
                </a:lnTo>
                <a:lnTo>
                  <a:pt x="0" y="914400"/>
                </a:lnTo>
                <a:lnTo>
                  <a:pt x="0" y="0"/>
                </a:lnTo>
                <a:lnTo>
                  <a:pt x="8134598" y="0"/>
                </a:lnTo>
              </a:path>
            </a:pathLst>
          </a:custGeom>
          <a:solidFill>
            <a:schemeClr val="bg1"/>
          </a:solidFill>
          <a:ln w="9525" cap="flat" cmpd="sng" algn="ctr">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20" name="Freeform 19"/>
          <p:cNvSpPr/>
          <p:nvPr/>
        </p:nvSpPr>
        <p:spPr bwMode="auto">
          <a:xfrm>
            <a:off x="5427023" y="2265820"/>
            <a:ext cx="3384468" cy="1911927"/>
          </a:xfrm>
          <a:custGeom>
            <a:avLst/>
            <a:gdLst>
              <a:gd name="connsiteX0" fmla="*/ 0 w 3384468"/>
              <a:gd name="connsiteY0" fmla="*/ 0 h 1911927"/>
              <a:gd name="connsiteX1" fmla="*/ 3360717 w 3384468"/>
              <a:gd name="connsiteY1" fmla="*/ 11875 h 1911927"/>
              <a:gd name="connsiteX2" fmla="*/ 3384468 w 3384468"/>
              <a:gd name="connsiteY2" fmla="*/ 1911927 h 1911927"/>
              <a:gd name="connsiteX3" fmla="*/ 3099460 w 3384468"/>
              <a:gd name="connsiteY3" fmla="*/ 1911927 h 1911927"/>
              <a:gd name="connsiteX4" fmla="*/ 2826328 w 3384468"/>
              <a:gd name="connsiteY4" fmla="*/ 1900052 h 1911927"/>
              <a:gd name="connsiteX5" fmla="*/ 2375065 w 3384468"/>
              <a:gd name="connsiteY5" fmla="*/ 1805049 h 1911927"/>
              <a:gd name="connsiteX6" fmla="*/ 2030681 w 3384468"/>
              <a:gd name="connsiteY6" fmla="*/ 1626920 h 1911927"/>
              <a:gd name="connsiteX7" fmla="*/ 1603169 w 3384468"/>
              <a:gd name="connsiteY7" fmla="*/ 1294411 h 1911927"/>
              <a:gd name="connsiteX8" fmla="*/ 1294411 w 3384468"/>
              <a:gd name="connsiteY8" fmla="*/ 950026 h 1911927"/>
              <a:gd name="connsiteX9" fmla="*/ 843148 w 3384468"/>
              <a:gd name="connsiteY9" fmla="*/ 451262 h 1911927"/>
              <a:gd name="connsiteX10" fmla="*/ 486889 w 3384468"/>
              <a:gd name="connsiteY10" fmla="*/ 190005 h 1911927"/>
              <a:gd name="connsiteX11" fmla="*/ 308759 w 3384468"/>
              <a:gd name="connsiteY11" fmla="*/ 83127 h 1911927"/>
              <a:gd name="connsiteX12" fmla="*/ 166255 w 3384468"/>
              <a:gd name="connsiteY12" fmla="*/ 47501 h 19119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384468" h="1911927">
                <a:moveTo>
                  <a:pt x="0" y="0"/>
                </a:moveTo>
                <a:lnTo>
                  <a:pt x="3360717" y="11875"/>
                </a:lnTo>
                <a:lnTo>
                  <a:pt x="3384468" y="1911927"/>
                </a:lnTo>
                <a:lnTo>
                  <a:pt x="3099460" y="1911927"/>
                </a:lnTo>
                <a:lnTo>
                  <a:pt x="2826328" y="1900052"/>
                </a:lnTo>
                <a:lnTo>
                  <a:pt x="2375065" y="1805049"/>
                </a:lnTo>
                <a:lnTo>
                  <a:pt x="2030681" y="1626920"/>
                </a:lnTo>
                <a:lnTo>
                  <a:pt x="1603169" y="1294411"/>
                </a:lnTo>
                <a:lnTo>
                  <a:pt x="1294411" y="950026"/>
                </a:lnTo>
                <a:lnTo>
                  <a:pt x="843148" y="451262"/>
                </a:lnTo>
                <a:lnTo>
                  <a:pt x="486889" y="190005"/>
                </a:lnTo>
                <a:lnTo>
                  <a:pt x="308759" y="83127"/>
                </a:lnTo>
                <a:lnTo>
                  <a:pt x="166255" y="47501"/>
                </a:lnTo>
              </a:path>
            </a:pathLst>
          </a:custGeom>
          <a:solidFill>
            <a:schemeClr val="accent2">
              <a:lumMod val="20000"/>
              <a:lumOff val="80000"/>
            </a:schemeClr>
          </a:solidFill>
          <a:ln w="9525" cap="flat" cmpd="sng" algn="ctr">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4" name="Title 3"/>
          <p:cNvSpPr>
            <a:spLocks noGrp="1"/>
          </p:cNvSpPr>
          <p:nvPr>
            <p:ph type="title"/>
          </p:nvPr>
        </p:nvSpPr>
        <p:spPr/>
        <p:txBody>
          <a:bodyPr/>
          <a:lstStyle/>
          <a:p>
            <a:r>
              <a:rPr lang="en-US" dirty="0" smtClean="0"/>
              <a:t>Continental Margin Geomorphology</a:t>
            </a:r>
            <a:endParaRPr lang="en-US" dirty="0"/>
          </a:p>
        </p:txBody>
      </p:sp>
      <p:sp>
        <p:nvSpPr>
          <p:cNvPr id="10" name="Freeform 9"/>
          <p:cNvSpPr/>
          <p:nvPr/>
        </p:nvSpPr>
        <p:spPr bwMode="auto">
          <a:xfrm>
            <a:off x="653143" y="2206444"/>
            <a:ext cx="8158348" cy="2458192"/>
          </a:xfrm>
          <a:custGeom>
            <a:avLst/>
            <a:gdLst>
              <a:gd name="connsiteX0" fmla="*/ 8146473 w 8158348"/>
              <a:gd name="connsiteY0" fmla="*/ 2315688 h 2458192"/>
              <a:gd name="connsiteX1" fmla="*/ 8158348 w 8158348"/>
              <a:gd name="connsiteY1" fmla="*/ 2458192 h 2458192"/>
              <a:gd name="connsiteX2" fmla="*/ 0 w 8158348"/>
              <a:gd name="connsiteY2" fmla="*/ 2458192 h 2458192"/>
              <a:gd name="connsiteX3" fmla="*/ 23751 w 8158348"/>
              <a:gd name="connsiteY3" fmla="*/ 0 h 2458192"/>
              <a:gd name="connsiteX4" fmla="*/ 273132 w 8158348"/>
              <a:gd name="connsiteY4" fmla="*/ 166254 h 2458192"/>
              <a:gd name="connsiteX5" fmla="*/ 926275 w 8158348"/>
              <a:gd name="connsiteY5" fmla="*/ 403761 h 2458192"/>
              <a:gd name="connsiteX6" fmla="*/ 1401288 w 8158348"/>
              <a:gd name="connsiteY6" fmla="*/ 451262 h 2458192"/>
              <a:gd name="connsiteX7" fmla="*/ 1947553 w 8158348"/>
              <a:gd name="connsiteY7" fmla="*/ 581890 h 2458192"/>
              <a:gd name="connsiteX8" fmla="*/ 2386940 w 8158348"/>
              <a:gd name="connsiteY8" fmla="*/ 855023 h 2458192"/>
              <a:gd name="connsiteX9" fmla="*/ 2624447 w 8158348"/>
              <a:gd name="connsiteY9" fmla="*/ 1140031 h 2458192"/>
              <a:gd name="connsiteX10" fmla="*/ 2945080 w 8158348"/>
              <a:gd name="connsiteY10" fmla="*/ 1484415 h 2458192"/>
              <a:gd name="connsiteX11" fmla="*/ 3182587 w 8158348"/>
              <a:gd name="connsiteY11" fmla="*/ 1615044 h 2458192"/>
              <a:gd name="connsiteX12" fmla="*/ 3728852 w 8158348"/>
              <a:gd name="connsiteY12" fmla="*/ 1864425 h 2458192"/>
              <a:gd name="connsiteX13" fmla="*/ 4132613 w 8158348"/>
              <a:gd name="connsiteY13" fmla="*/ 1995054 h 2458192"/>
              <a:gd name="connsiteX14" fmla="*/ 4785756 w 8158348"/>
              <a:gd name="connsiteY14" fmla="*/ 2125683 h 2458192"/>
              <a:gd name="connsiteX15" fmla="*/ 6044540 w 8158348"/>
              <a:gd name="connsiteY15" fmla="*/ 2268187 h 2458192"/>
              <a:gd name="connsiteX16" fmla="*/ 8146473 w 8158348"/>
              <a:gd name="connsiteY16" fmla="*/ 2315688 h 24581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8158348" h="2458192">
                <a:moveTo>
                  <a:pt x="8146473" y="2315688"/>
                </a:moveTo>
                <a:lnTo>
                  <a:pt x="8158348" y="2458192"/>
                </a:lnTo>
                <a:lnTo>
                  <a:pt x="0" y="2458192"/>
                </a:lnTo>
                <a:lnTo>
                  <a:pt x="23751" y="0"/>
                </a:lnTo>
                <a:lnTo>
                  <a:pt x="273132" y="166254"/>
                </a:lnTo>
                <a:lnTo>
                  <a:pt x="926275" y="403761"/>
                </a:lnTo>
                <a:lnTo>
                  <a:pt x="1401288" y="451262"/>
                </a:lnTo>
                <a:lnTo>
                  <a:pt x="1947553" y="581890"/>
                </a:lnTo>
                <a:lnTo>
                  <a:pt x="2386940" y="855023"/>
                </a:lnTo>
                <a:lnTo>
                  <a:pt x="2624447" y="1140031"/>
                </a:lnTo>
                <a:lnTo>
                  <a:pt x="2945080" y="1484415"/>
                </a:lnTo>
                <a:lnTo>
                  <a:pt x="3182587" y="1615044"/>
                </a:lnTo>
                <a:lnTo>
                  <a:pt x="3728852" y="1864425"/>
                </a:lnTo>
                <a:lnTo>
                  <a:pt x="4132613" y="1995054"/>
                </a:lnTo>
                <a:lnTo>
                  <a:pt x="4785756" y="2125683"/>
                </a:lnTo>
                <a:lnTo>
                  <a:pt x="6044540" y="2268187"/>
                </a:lnTo>
                <a:lnTo>
                  <a:pt x="8146473" y="2315688"/>
                </a:lnTo>
                <a:close/>
              </a:path>
            </a:pathLst>
          </a:custGeom>
          <a:solidFill>
            <a:schemeClr val="tx1">
              <a:lumMod val="65000"/>
              <a:lumOff val="35000"/>
            </a:schemeClr>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11" name="Freeform 10"/>
          <p:cNvSpPr/>
          <p:nvPr/>
        </p:nvSpPr>
        <p:spPr bwMode="auto">
          <a:xfrm>
            <a:off x="2363190" y="2705207"/>
            <a:ext cx="5735781" cy="1793174"/>
          </a:xfrm>
          <a:custGeom>
            <a:avLst/>
            <a:gdLst>
              <a:gd name="connsiteX0" fmla="*/ 0 w 5735781"/>
              <a:gd name="connsiteY0" fmla="*/ 0 h 1793174"/>
              <a:gd name="connsiteX1" fmla="*/ 486888 w 5735781"/>
              <a:gd name="connsiteY1" fmla="*/ 23751 h 1793174"/>
              <a:gd name="connsiteX2" fmla="*/ 878774 w 5735781"/>
              <a:gd name="connsiteY2" fmla="*/ 47501 h 1793174"/>
              <a:gd name="connsiteX3" fmla="*/ 1187532 w 5735781"/>
              <a:gd name="connsiteY3" fmla="*/ 213756 h 1793174"/>
              <a:gd name="connsiteX4" fmla="*/ 1508166 w 5735781"/>
              <a:gd name="connsiteY4" fmla="*/ 570016 h 1793174"/>
              <a:gd name="connsiteX5" fmla="*/ 1757548 w 5735781"/>
              <a:gd name="connsiteY5" fmla="*/ 795647 h 1793174"/>
              <a:gd name="connsiteX6" fmla="*/ 2256311 w 5735781"/>
              <a:gd name="connsiteY6" fmla="*/ 1258785 h 1793174"/>
              <a:gd name="connsiteX7" fmla="*/ 2838202 w 5735781"/>
              <a:gd name="connsiteY7" fmla="*/ 1520042 h 1793174"/>
              <a:gd name="connsiteX8" fmla="*/ 3788228 w 5735781"/>
              <a:gd name="connsiteY8" fmla="*/ 1650670 h 1793174"/>
              <a:gd name="connsiteX9" fmla="*/ 5735781 w 5735781"/>
              <a:gd name="connsiteY9" fmla="*/ 1793174 h 17931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35781" h="1793174">
                <a:moveTo>
                  <a:pt x="0" y="0"/>
                </a:moveTo>
                <a:lnTo>
                  <a:pt x="486888" y="23751"/>
                </a:lnTo>
                <a:cubicBezTo>
                  <a:pt x="633350" y="31668"/>
                  <a:pt x="762000" y="15834"/>
                  <a:pt x="878774" y="47501"/>
                </a:cubicBezTo>
                <a:cubicBezTo>
                  <a:pt x="995548" y="79168"/>
                  <a:pt x="1082633" y="126670"/>
                  <a:pt x="1187532" y="213756"/>
                </a:cubicBezTo>
                <a:cubicBezTo>
                  <a:pt x="1292431" y="300842"/>
                  <a:pt x="1413163" y="473034"/>
                  <a:pt x="1508166" y="570016"/>
                </a:cubicBezTo>
                <a:cubicBezTo>
                  <a:pt x="1603169" y="666998"/>
                  <a:pt x="1757548" y="795647"/>
                  <a:pt x="1757548" y="795647"/>
                </a:cubicBezTo>
                <a:cubicBezTo>
                  <a:pt x="1882239" y="910442"/>
                  <a:pt x="2076202" y="1138053"/>
                  <a:pt x="2256311" y="1258785"/>
                </a:cubicBezTo>
                <a:cubicBezTo>
                  <a:pt x="2436420" y="1379517"/>
                  <a:pt x="2582883" y="1454728"/>
                  <a:pt x="2838202" y="1520042"/>
                </a:cubicBezTo>
                <a:cubicBezTo>
                  <a:pt x="3093522" y="1585356"/>
                  <a:pt x="3305298" y="1605148"/>
                  <a:pt x="3788228" y="1650670"/>
                </a:cubicBezTo>
                <a:cubicBezTo>
                  <a:pt x="4271158" y="1696192"/>
                  <a:pt x="5003469" y="1744683"/>
                  <a:pt x="5735781" y="1793174"/>
                </a:cubicBezTo>
              </a:path>
            </a:pathLst>
          </a:custGeom>
          <a:noFill/>
          <a:ln w="28575" cap="flat" cmpd="sng" algn="ctr">
            <a:solidFill>
              <a:schemeClr val="tx1"/>
            </a:solidFill>
            <a:prstDash val="solid"/>
            <a:round/>
            <a:headEnd type="arrow"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12" name="Freeform 11"/>
          <p:cNvSpPr/>
          <p:nvPr/>
        </p:nvSpPr>
        <p:spPr bwMode="auto">
          <a:xfrm>
            <a:off x="1876301" y="2598329"/>
            <a:ext cx="6863938" cy="1876302"/>
          </a:xfrm>
          <a:custGeom>
            <a:avLst/>
            <a:gdLst>
              <a:gd name="connsiteX0" fmla="*/ 0 w 6863938"/>
              <a:gd name="connsiteY0" fmla="*/ 0 h 1876302"/>
              <a:gd name="connsiteX1" fmla="*/ 1436915 w 6863938"/>
              <a:gd name="connsiteY1" fmla="*/ 35626 h 1876302"/>
              <a:gd name="connsiteX2" fmla="*/ 1959429 w 6863938"/>
              <a:gd name="connsiteY2" fmla="*/ 83127 h 1876302"/>
              <a:gd name="connsiteX3" fmla="*/ 2101933 w 6863938"/>
              <a:gd name="connsiteY3" fmla="*/ 154379 h 1876302"/>
              <a:gd name="connsiteX4" fmla="*/ 2315689 w 6863938"/>
              <a:gd name="connsiteY4" fmla="*/ 403761 h 1876302"/>
              <a:gd name="connsiteX5" fmla="*/ 2553195 w 6863938"/>
              <a:gd name="connsiteY5" fmla="*/ 629392 h 1876302"/>
              <a:gd name="connsiteX6" fmla="*/ 3028208 w 6863938"/>
              <a:gd name="connsiteY6" fmla="*/ 1104405 h 1876302"/>
              <a:gd name="connsiteX7" fmla="*/ 3455720 w 6863938"/>
              <a:gd name="connsiteY7" fmla="*/ 1460665 h 1876302"/>
              <a:gd name="connsiteX8" fmla="*/ 4001985 w 6863938"/>
              <a:gd name="connsiteY8" fmla="*/ 1650670 h 1876302"/>
              <a:gd name="connsiteX9" fmla="*/ 5177642 w 6863938"/>
              <a:gd name="connsiteY9" fmla="*/ 1769424 h 1876302"/>
              <a:gd name="connsiteX10" fmla="*/ 6863938 w 6863938"/>
              <a:gd name="connsiteY10" fmla="*/ 1876302 h 18763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863938" h="1876302">
                <a:moveTo>
                  <a:pt x="0" y="0"/>
                </a:moveTo>
                <a:lnTo>
                  <a:pt x="1436915" y="35626"/>
                </a:lnTo>
                <a:cubicBezTo>
                  <a:pt x="1763486" y="49480"/>
                  <a:pt x="1848593" y="63335"/>
                  <a:pt x="1959429" y="83127"/>
                </a:cubicBezTo>
                <a:cubicBezTo>
                  <a:pt x="2070265" y="102919"/>
                  <a:pt x="2042556" y="100940"/>
                  <a:pt x="2101933" y="154379"/>
                </a:cubicBezTo>
                <a:cubicBezTo>
                  <a:pt x="2161310" y="207818"/>
                  <a:pt x="2240479" y="324592"/>
                  <a:pt x="2315689" y="403761"/>
                </a:cubicBezTo>
                <a:cubicBezTo>
                  <a:pt x="2390899" y="482930"/>
                  <a:pt x="2434442" y="512618"/>
                  <a:pt x="2553195" y="629392"/>
                </a:cubicBezTo>
                <a:cubicBezTo>
                  <a:pt x="2671948" y="746166"/>
                  <a:pt x="2877787" y="965860"/>
                  <a:pt x="3028208" y="1104405"/>
                </a:cubicBezTo>
                <a:cubicBezTo>
                  <a:pt x="3178629" y="1242950"/>
                  <a:pt x="3293424" y="1369621"/>
                  <a:pt x="3455720" y="1460665"/>
                </a:cubicBezTo>
                <a:cubicBezTo>
                  <a:pt x="3618016" y="1551709"/>
                  <a:pt x="3714998" y="1599210"/>
                  <a:pt x="4001985" y="1650670"/>
                </a:cubicBezTo>
                <a:cubicBezTo>
                  <a:pt x="4288972" y="1702130"/>
                  <a:pt x="4700650" y="1731819"/>
                  <a:pt x="5177642" y="1769424"/>
                </a:cubicBezTo>
                <a:cubicBezTo>
                  <a:pt x="5654634" y="1807029"/>
                  <a:pt x="6259286" y="1841665"/>
                  <a:pt x="6863938" y="1876302"/>
                </a:cubicBezTo>
              </a:path>
            </a:pathLst>
          </a:custGeom>
          <a:noFill/>
          <a:ln w="28575" cap="flat" cmpd="sng" algn="ctr">
            <a:solidFill>
              <a:schemeClr val="tx1"/>
            </a:solidFill>
            <a:prstDash val="solid"/>
            <a:round/>
            <a:headEnd type="arrow"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14" name="Freeform 13"/>
          <p:cNvSpPr/>
          <p:nvPr/>
        </p:nvSpPr>
        <p:spPr bwMode="auto">
          <a:xfrm>
            <a:off x="1520042" y="2503327"/>
            <a:ext cx="7243948" cy="1876301"/>
          </a:xfrm>
          <a:custGeom>
            <a:avLst/>
            <a:gdLst>
              <a:gd name="connsiteX0" fmla="*/ 0 w 7243948"/>
              <a:gd name="connsiteY0" fmla="*/ 0 h 1876301"/>
              <a:gd name="connsiteX1" fmla="*/ 1235033 w 7243948"/>
              <a:gd name="connsiteY1" fmla="*/ 23750 h 1876301"/>
              <a:gd name="connsiteX2" fmla="*/ 2470067 w 7243948"/>
              <a:gd name="connsiteY2" fmla="*/ 83127 h 1876301"/>
              <a:gd name="connsiteX3" fmla="*/ 2933205 w 7243948"/>
              <a:gd name="connsiteY3" fmla="*/ 118753 h 1876301"/>
              <a:gd name="connsiteX4" fmla="*/ 3111335 w 7243948"/>
              <a:gd name="connsiteY4" fmla="*/ 178129 h 1876301"/>
              <a:gd name="connsiteX5" fmla="*/ 3384467 w 7243948"/>
              <a:gd name="connsiteY5" fmla="*/ 356259 h 1876301"/>
              <a:gd name="connsiteX6" fmla="*/ 3693226 w 7243948"/>
              <a:gd name="connsiteY6" fmla="*/ 653142 h 1876301"/>
              <a:gd name="connsiteX7" fmla="*/ 3966358 w 7243948"/>
              <a:gd name="connsiteY7" fmla="*/ 938150 h 1876301"/>
              <a:gd name="connsiteX8" fmla="*/ 4215740 w 7243948"/>
              <a:gd name="connsiteY8" fmla="*/ 1199407 h 1876301"/>
              <a:gd name="connsiteX9" fmla="*/ 4500748 w 7243948"/>
              <a:gd name="connsiteY9" fmla="*/ 1425039 h 1876301"/>
              <a:gd name="connsiteX10" fmla="*/ 4785755 w 7243948"/>
              <a:gd name="connsiteY10" fmla="*/ 1615044 h 1876301"/>
              <a:gd name="connsiteX11" fmla="*/ 5070763 w 7243948"/>
              <a:gd name="connsiteY11" fmla="*/ 1686296 h 1876301"/>
              <a:gd name="connsiteX12" fmla="*/ 5818909 w 7243948"/>
              <a:gd name="connsiteY12" fmla="*/ 1793174 h 1876301"/>
              <a:gd name="connsiteX13" fmla="*/ 6472052 w 7243948"/>
              <a:gd name="connsiteY13" fmla="*/ 1852550 h 1876301"/>
              <a:gd name="connsiteX14" fmla="*/ 7243948 w 7243948"/>
              <a:gd name="connsiteY14" fmla="*/ 1876301 h 18763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7243948" h="1876301">
                <a:moveTo>
                  <a:pt x="0" y="0"/>
                </a:moveTo>
                <a:lnTo>
                  <a:pt x="1235033" y="23750"/>
                </a:lnTo>
                <a:cubicBezTo>
                  <a:pt x="1646711" y="37605"/>
                  <a:pt x="2187038" y="67293"/>
                  <a:pt x="2470067" y="83127"/>
                </a:cubicBezTo>
                <a:cubicBezTo>
                  <a:pt x="2753096" y="98961"/>
                  <a:pt x="2826327" y="102919"/>
                  <a:pt x="2933205" y="118753"/>
                </a:cubicBezTo>
                <a:cubicBezTo>
                  <a:pt x="3040083" y="134587"/>
                  <a:pt x="3036125" y="138545"/>
                  <a:pt x="3111335" y="178129"/>
                </a:cubicBezTo>
                <a:cubicBezTo>
                  <a:pt x="3186545" y="217713"/>
                  <a:pt x="3287485" y="277090"/>
                  <a:pt x="3384467" y="356259"/>
                </a:cubicBezTo>
                <a:cubicBezTo>
                  <a:pt x="3481449" y="435428"/>
                  <a:pt x="3596244" y="556160"/>
                  <a:pt x="3693226" y="653142"/>
                </a:cubicBezTo>
                <a:cubicBezTo>
                  <a:pt x="3790208" y="750124"/>
                  <a:pt x="3966358" y="938150"/>
                  <a:pt x="3966358" y="938150"/>
                </a:cubicBezTo>
                <a:cubicBezTo>
                  <a:pt x="4053444" y="1029194"/>
                  <a:pt x="4126675" y="1118259"/>
                  <a:pt x="4215740" y="1199407"/>
                </a:cubicBezTo>
                <a:cubicBezTo>
                  <a:pt x="4304805" y="1280555"/>
                  <a:pt x="4405745" y="1355766"/>
                  <a:pt x="4500748" y="1425039"/>
                </a:cubicBezTo>
                <a:cubicBezTo>
                  <a:pt x="4595751" y="1494312"/>
                  <a:pt x="4690753" y="1571501"/>
                  <a:pt x="4785755" y="1615044"/>
                </a:cubicBezTo>
                <a:cubicBezTo>
                  <a:pt x="4880757" y="1658587"/>
                  <a:pt x="4898571" y="1656608"/>
                  <a:pt x="5070763" y="1686296"/>
                </a:cubicBezTo>
                <a:cubicBezTo>
                  <a:pt x="5242955" y="1715984"/>
                  <a:pt x="5585361" y="1765465"/>
                  <a:pt x="5818909" y="1793174"/>
                </a:cubicBezTo>
                <a:cubicBezTo>
                  <a:pt x="6052457" y="1820883"/>
                  <a:pt x="6234546" y="1838696"/>
                  <a:pt x="6472052" y="1852550"/>
                </a:cubicBezTo>
                <a:cubicBezTo>
                  <a:pt x="6709559" y="1866405"/>
                  <a:pt x="6976753" y="1871353"/>
                  <a:pt x="7243948" y="1876301"/>
                </a:cubicBezTo>
              </a:path>
            </a:pathLst>
          </a:custGeom>
          <a:noFill/>
          <a:ln w="28575" cap="flat" cmpd="sng" algn="ctr">
            <a:solidFill>
              <a:schemeClr val="tx1"/>
            </a:solidFill>
            <a:prstDash val="solid"/>
            <a:round/>
            <a:headEnd type="arrow"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15" name="Freeform 14"/>
          <p:cNvSpPr/>
          <p:nvPr/>
        </p:nvSpPr>
        <p:spPr bwMode="auto">
          <a:xfrm>
            <a:off x="1080655" y="2408324"/>
            <a:ext cx="7671459" cy="1900052"/>
          </a:xfrm>
          <a:custGeom>
            <a:avLst/>
            <a:gdLst>
              <a:gd name="connsiteX0" fmla="*/ 0 w 7671459"/>
              <a:gd name="connsiteY0" fmla="*/ 0 h 1900052"/>
              <a:gd name="connsiteX1" fmla="*/ 1294410 w 7671459"/>
              <a:gd name="connsiteY1" fmla="*/ 35626 h 1900052"/>
              <a:gd name="connsiteX2" fmla="*/ 3277589 w 7671459"/>
              <a:gd name="connsiteY2" fmla="*/ 71252 h 1900052"/>
              <a:gd name="connsiteX3" fmla="*/ 4025735 w 7671459"/>
              <a:gd name="connsiteY3" fmla="*/ 178130 h 1900052"/>
              <a:gd name="connsiteX4" fmla="*/ 4465122 w 7671459"/>
              <a:gd name="connsiteY4" fmla="*/ 498764 h 1900052"/>
              <a:gd name="connsiteX5" fmla="*/ 5082639 w 7671459"/>
              <a:gd name="connsiteY5" fmla="*/ 1080655 h 1900052"/>
              <a:gd name="connsiteX6" fmla="*/ 5438898 w 7671459"/>
              <a:gd name="connsiteY6" fmla="*/ 1448790 h 1900052"/>
              <a:gd name="connsiteX7" fmla="*/ 5997039 w 7671459"/>
              <a:gd name="connsiteY7" fmla="*/ 1745673 h 1900052"/>
              <a:gd name="connsiteX8" fmla="*/ 6460176 w 7671459"/>
              <a:gd name="connsiteY8" fmla="*/ 1840675 h 1900052"/>
              <a:gd name="connsiteX9" fmla="*/ 7671459 w 7671459"/>
              <a:gd name="connsiteY9" fmla="*/ 1900052 h 19000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671459" h="1900052">
                <a:moveTo>
                  <a:pt x="0" y="0"/>
                </a:moveTo>
                <a:lnTo>
                  <a:pt x="1294410" y="35626"/>
                </a:lnTo>
                <a:cubicBezTo>
                  <a:pt x="1840675" y="47501"/>
                  <a:pt x="2822368" y="47501"/>
                  <a:pt x="3277589" y="71252"/>
                </a:cubicBezTo>
                <a:cubicBezTo>
                  <a:pt x="3732810" y="95003"/>
                  <a:pt x="3827813" y="106878"/>
                  <a:pt x="4025735" y="178130"/>
                </a:cubicBezTo>
                <a:cubicBezTo>
                  <a:pt x="4223657" y="249382"/>
                  <a:pt x="4288971" y="348343"/>
                  <a:pt x="4465122" y="498764"/>
                </a:cubicBezTo>
                <a:cubicBezTo>
                  <a:pt x="4641273" y="649185"/>
                  <a:pt x="4920343" y="922317"/>
                  <a:pt x="5082639" y="1080655"/>
                </a:cubicBezTo>
                <a:cubicBezTo>
                  <a:pt x="5244935" y="1238993"/>
                  <a:pt x="5286498" y="1337954"/>
                  <a:pt x="5438898" y="1448790"/>
                </a:cubicBezTo>
                <a:cubicBezTo>
                  <a:pt x="5591298" y="1559626"/>
                  <a:pt x="5826826" y="1680359"/>
                  <a:pt x="5997039" y="1745673"/>
                </a:cubicBezTo>
                <a:cubicBezTo>
                  <a:pt x="6167252" y="1810987"/>
                  <a:pt x="6181106" y="1814945"/>
                  <a:pt x="6460176" y="1840675"/>
                </a:cubicBezTo>
                <a:cubicBezTo>
                  <a:pt x="6739246" y="1866405"/>
                  <a:pt x="7205352" y="1883228"/>
                  <a:pt x="7671459" y="1900052"/>
                </a:cubicBezTo>
              </a:path>
            </a:pathLst>
          </a:custGeom>
          <a:noFill/>
          <a:ln w="28575" cap="flat" cmpd="sng" algn="ctr">
            <a:solidFill>
              <a:schemeClr val="tx1"/>
            </a:solidFill>
            <a:prstDash val="solid"/>
            <a:round/>
            <a:headEnd type="arrow"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cxnSp>
        <p:nvCxnSpPr>
          <p:cNvPr id="17" name="Straight Connector 16"/>
          <p:cNvCxnSpPr/>
          <p:nvPr/>
        </p:nvCxnSpPr>
        <p:spPr bwMode="auto">
          <a:xfrm flipH="1">
            <a:off x="795647" y="2265820"/>
            <a:ext cx="7968343" cy="0"/>
          </a:xfrm>
          <a:prstGeom prst="line">
            <a:avLst/>
          </a:prstGeom>
          <a:solidFill>
            <a:schemeClr val="accent1"/>
          </a:solidFill>
          <a:ln w="38100" cap="flat" cmpd="sng" algn="ctr">
            <a:solidFill>
              <a:schemeClr val="accent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8" name="Freeform 17"/>
          <p:cNvSpPr/>
          <p:nvPr/>
        </p:nvSpPr>
        <p:spPr bwMode="auto">
          <a:xfrm>
            <a:off x="878774" y="2265820"/>
            <a:ext cx="7908966" cy="1923803"/>
          </a:xfrm>
          <a:custGeom>
            <a:avLst/>
            <a:gdLst>
              <a:gd name="connsiteX0" fmla="*/ 0 w 7908966"/>
              <a:gd name="connsiteY0" fmla="*/ 0 h 1923803"/>
              <a:gd name="connsiteX1" fmla="*/ 1116281 w 7908966"/>
              <a:gd name="connsiteY1" fmla="*/ 11875 h 1923803"/>
              <a:gd name="connsiteX2" fmla="*/ 2755075 w 7908966"/>
              <a:gd name="connsiteY2" fmla="*/ 11875 h 1923803"/>
              <a:gd name="connsiteX3" fmla="*/ 4001984 w 7908966"/>
              <a:gd name="connsiteY3" fmla="*/ 11875 h 1923803"/>
              <a:gd name="connsiteX4" fmla="*/ 4678878 w 7908966"/>
              <a:gd name="connsiteY4" fmla="*/ 35626 h 1923803"/>
              <a:gd name="connsiteX5" fmla="*/ 5023262 w 7908966"/>
              <a:gd name="connsiteY5" fmla="*/ 178130 h 1923803"/>
              <a:gd name="connsiteX6" fmla="*/ 5545777 w 7908966"/>
              <a:gd name="connsiteY6" fmla="*/ 629392 h 1923803"/>
              <a:gd name="connsiteX7" fmla="*/ 6032665 w 7908966"/>
              <a:gd name="connsiteY7" fmla="*/ 1199408 h 1923803"/>
              <a:gd name="connsiteX8" fmla="*/ 6460177 w 7908966"/>
              <a:gd name="connsiteY8" fmla="*/ 1531917 h 1923803"/>
              <a:gd name="connsiteX9" fmla="*/ 6935190 w 7908966"/>
              <a:gd name="connsiteY9" fmla="*/ 1793174 h 1923803"/>
              <a:gd name="connsiteX10" fmla="*/ 7350826 w 7908966"/>
              <a:gd name="connsiteY10" fmla="*/ 1876301 h 1923803"/>
              <a:gd name="connsiteX11" fmla="*/ 7908966 w 7908966"/>
              <a:gd name="connsiteY11" fmla="*/ 1923803 h 19238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7908966" h="1923803">
                <a:moveTo>
                  <a:pt x="0" y="0"/>
                </a:moveTo>
                <a:lnTo>
                  <a:pt x="1116281" y="11875"/>
                </a:lnTo>
                <a:lnTo>
                  <a:pt x="2755075" y="11875"/>
                </a:lnTo>
                <a:lnTo>
                  <a:pt x="4001984" y="11875"/>
                </a:lnTo>
                <a:cubicBezTo>
                  <a:pt x="4322618" y="15833"/>
                  <a:pt x="4508665" y="7917"/>
                  <a:pt x="4678878" y="35626"/>
                </a:cubicBezTo>
                <a:cubicBezTo>
                  <a:pt x="4849091" y="63335"/>
                  <a:pt x="4878779" y="79169"/>
                  <a:pt x="5023262" y="178130"/>
                </a:cubicBezTo>
                <a:cubicBezTo>
                  <a:pt x="5167745" y="277091"/>
                  <a:pt x="5377543" y="459179"/>
                  <a:pt x="5545777" y="629392"/>
                </a:cubicBezTo>
                <a:cubicBezTo>
                  <a:pt x="5714011" y="799605"/>
                  <a:pt x="5880265" y="1048987"/>
                  <a:pt x="6032665" y="1199408"/>
                </a:cubicBezTo>
                <a:cubicBezTo>
                  <a:pt x="6185065" y="1349829"/>
                  <a:pt x="6309756" y="1432956"/>
                  <a:pt x="6460177" y="1531917"/>
                </a:cubicBezTo>
                <a:cubicBezTo>
                  <a:pt x="6610598" y="1630878"/>
                  <a:pt x="6786748" y="1735777"/>
                  <a:pt x="6935190" y="1793174"/>
                </a:cubicBezTo>
                <a:cubicBezTo>
                  <a:pt x="7083632" y="1850571"/>
                  <a:pt x="7188530" y="1854530"/>
                  <a:pt x="7350826" y="1876301"/>
                </a:cubicBezTo>
                <a:cubicBezTo>
                  <a:pt x="7513122" y="1898072"/>
                  <a:pt x="7711044" y="1910937"/>
                  <a:pt x="7908966" y="1923803"/>
                </a:cubicBezTo>
              </a:path>
            </a:pathLst>
          </a:custGeom>
          <a:noFill/>
          <a:ln w="28575" cap="flat" cmpd="sng" algn="ctr">
            <a:solidFill>
              <a:schemeClr val="tx1"/>
            </a:solidFill>
            <a:prstDash val="solid"/>
            <a:round/>
            <a:headEnd type="arrow"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19" name="Freeform 18"/>
          <p:cNvSpPr/>
          <p:nvPr/>
        </p:nvSpPr>
        <p:spPr bwMode="auto">
          <a:xfrm>
            <a:off x="1009403" y="2348947"/>
            <a:ext cx="7683335" cy="1911928"/>
          </a:xfrm>
          <a:custGeom>
            <a:avLst/>
            <a:gdLst>
              <a:gd name="connsiteX0" fmla="*/ 0 w 7683335"/>
              <a:gd name="connsiteY0" fmla="*/ 0 h 1911928"/>
              <a:gd name="connsiteX1" fmla="*/ 1615044 w 7683335"/>
              <a:gd name="connsiteY1" fmla="*/ 47502 h 1911928"/>
              <a:gd name="connsiteX2" fmla="*/ 3111335 w 7683335"/>
              <a:gd name="connsiteY2" fmla="*/ 23751 h 1911928"/>
              <a:gd name="connsiteX3" fmla="*/ 4085111 w 7683335"/>
              <a:gd name="connsiteY3" fmla="*/ 11876 h 1911928"/>
              <a:gd name="connsiteX4" fmla="*/ 4417620 w 7683335"/>
              <a:gd name="connsiteY4" fmla="*/ 95003 h 1911928"/>
              <a:gd name="connsiteX5" fmla="*/ 4726379 w 7683335"/>
              <a:gd name="connsiteY5" fmla="*/ 332509 h 1911928"/>
              <a:gd name="connsiteX6" fmla="*/ 5201392 w 7683335"/>
              <a:gd name="connsiteY6" fmla="*/ 736271 h 1911928"/>
              <a:gd name="connsiteX7" fmla="*/ 5593278 w 7683335"/>
              <a:gd name="connsiteY7" fmla="*/ 1211284 h 1911928"/>
              <a:gd name="connsiteX8" fmla="*/ 5913911 w 7683335"/>
              <a:gd name="connsiteY8" fmla="*/ 1496291 h 1911928"/>
              <a:gd name="connsiteX9" fmla="*/ 6388924 w 7683335"/>
              <a:gd name="connsiteY9" fmla="*/ 1757548 h 1911928"/>
              <a:gd name="connsiteX10" fmla="*/ 6935189 w 7683335"/>
              <a:gd name="connsiteY10" fmla="*/ 1852551 h 1911928"/>
              <a:gd name="connsiteX11" fmla="*/ 7683335 w 7683335"/>
              <a:gd name="connsiteY11" fmla="*/ 1911928 h 19119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7683335" h="1911928">
                <a:moveTo>
                  <a:pt x="0" y="0"/>
                </a:moveTo>
                <a:lnTo>
                  <a:pt x="1615044" y="47502"/>
                </a:lnTo>
                <a:lnTo>
                  <a:pt x="3111335" y="23751"/>
                </a:lnTo>
                <a:cubicBezTo>
                  <a:pt x="3523013" y="17813"/>
                  <a:pt x="3867397" y="1"/>
                  <a:pt x="4085111" y="11876"/>
                </a:cubicBezTo>
                <a:cubicBezTo>
                  <a:pt x="4302825" y="23751"/>
                  <a:pt x="4310742" y="41564"/>
                  <a:pt x="4417620" y="95003"/>
                </a:cubicBezTo>
                <a:cubicBezTo>
                  <a:pt x="4524498" y="148442"/>
                  <a:pt x="4595750" y="225631"/>
                  <a:pt x="4726379" y="332509"/>
                </a:cubicBezTo>
                <a:cubicBezTo>
                  <a:pt x="4857008" y="439387"/>
                  <a:pt x="5056909" y="589809"/>
                  <a:pt x="5201392" y="736271"/>
                </a:cubicBezTo>
                <a:cubicBezTo>
                  <a:pt x="5345875" y="882733"/>
                  <a:pt x="5474525" y="1084614"/>
                  <a:pt x="5593278" y="1211284"/>
                </a:cubicBezTo>
                <a:cubicBezTo>
                  <a:pt x="5712031" y="1337954"/>
                  <a:pt x="5781303" y="1405247"/>
                  <a:pt x="5913911" y="1496291"/>
                </a:cubicBezTo>
                <a:cubicBezTo>
                  <a:pt x="6046519" y="1587335"/>
                  <a:pt x="6218711" y="1698171"/>
                  <a:pt x="6388924" y="1757548"/>
                </a:cubicBezTo>
                <a:cubicBezTo>
                  <a:pt x="6559137" y="1816925"/>
                  <a:pt x="6719454" y="1826821"/>
                  <a:pt x="6935189" y="1852551"/>
                </a:cubicBezTo>
                <a:cubicBezTo>
                  <a:pt x="7150924" y="1878281"/>
                  <a:pt x="7417129" y="1895104"/>
                  <a:pt x="7683335" y="1911928"/>
                </a:cubicBezTo>
              </a:path>
            </a:pathLst>
          </a:custGeom>
          <a:noFill/>
          <a:ln w="28575" cap="flat" cmpd="sng" algn="ctr">
            <a:solidFill>
              <a:schemeClr val="tx1"/>
            </a:solidFill>
            <a:prstDash val="solid"/>
            <a:round/>
            <a:headEnd type="arrow"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22" name="TextBox 21"/>
          <p:cNvSpPr txBox="1"/>
          <p:nvPr/>
        </p:nvSpPr>
        <p:spPr>
          <a:xfrm>
            <a:off x="8015843" y="2063939"/>
            <a:ext cx="771365" cy="246221"/>
          </a:xfrm>
          <a:prstGeom prst="rect">
            <a:avLst/>
          </a:prstGeom>
          <a:noFill/>
        </p:spPr>
        <p:txBody>
          <a:bodyPr wrap="none" rtlCol="0">
            <a:spAutoFit/>
          </a:bodyPr>
          <a:lstStyle/>
          <a:p>
            <a:r>
              <a:rPr lang="en-US" sz="1000" b="1" dirty="0" smtClean="0">
                <a:latin typeface="Arial" pitchFamily="34" charset="0"/>
                <a:cs typeface="Arial" pitchFamily="34" charset="0"/>
              </a:rPr>
              <a:t>Sea Level</a:t>
            </a:r>
            <a:endParaRPr lang="en-US" sz="1000" b="1" dirty="0">
              <a:latin typeface="Arial" pitchFamily="34" charset="0"/>
              <a:cs typeface="Arial" pitchFamily="34" charset="0"/>
            </a:endParaRPr>
          </a:p>
        </p:txBody>
      </p:sp>
      <p:sp>
        <p:nvSpPr>
          <p:cNvPr id="23" name="TextBox 22"/>
          <p:cNvSpPr txBox="1"/>
          <p:nvPr/>
        </p:nvSpPr>
        <p:spPr>
          <a:xfrm>
            <a:off x="2064332" y="2311340"/>
            <a:ext cx="867545" cy="246221"/>
          </a:xfrm>
          <a:prstGeom prst="rect">
            <a:avLst/>
          </a:prstGeom>
          <a:solidFill>
            <a:srgbClr val="FFE28F"/>
          </a:solidFill>
        </p:spPr>
        <p:txBody>
          <a:bodyPr wrap="none" rtlCol="0">
            <a:spAutoFit/>
          </a:bodyPr>
          <a:lstStyle/>
          <a:p>
            <a:r>
              <a:rPr lang="en-US" sz="1000" b="1" dirty="0" smtClean="0">
                <a:latin typeface="Arial Black" pitchFamily="34" charset="0"/>
                <a:cs typeface="Arial" pitchFamily="34" charset="0"/>
              </a:rPr>
              <a:t>Undaform</a:t>
            </a:r>
            <a:endParaRPr lang="en-US" sz="1000" b="1" dirty="0">
              <a:latin typeface="Arial Black" pitchFamily="34" charset="0"/>
              <a:cs typeface="Arial" pitchFamily="34" charset="0"/>
            </a:endParaRPr>
          </a:p>
        </p:txBody>
      </p:sp>
      <p:sp>
        <p:nvSpPr>
          <p:cNvPr id="24" name="TextBox 23"/>
          <p:cNvSpPr txBox="1"/>
          <p:nvPr/>
        </p:nvSpPr>
        <p:spPr>
          <a:xfrm>
            <a:off x="7501251" y="4221288"/>
            <a:ext cx="930063" cy="246221"/>
          </a:xfrm>
          <a:prstGeom prst="rect">
            <a:avLst/>
          </a:prstGeom>
          <a:solidFill>
            <a:srgbClr val="FFE28F"/>
          </a:solidFill>
        </p:spPr>
        <p:txBody>
          <a:bodyPr wrap="none" rtlCol="0">
            <a:spAutoFit/>
          </a:bodyPr>
          <a:lstStyle/>
          <a:p>
            <a:r>
              <a:rPr lang="en-US" sz="1000" b="1" dirty="0" smtClean="0">
                <a:latin typeface="Arial Black" pitchFamily="34" charset="0"/>
                <a:cs typeface="Arial" pitchFamily="34" charset="0"/>
              </a:rPr>
              <a:t>Fondoform</a:t>
            </a:r>
            <a:endParaRPr lang="en-US" sz="1000" b="1" dirty="0">
              <a:latin typeface="Arial Black" pitchFamily="34" charset="0"/>
              <a:cs typeface="Arial" pitchFamily="34" charset="0"/>
            </a:endParaRPr>
          </a:p>
        </p:txBody>
      </p:sp>
      <p:sp>
        <p:nvSpPr>
          <p:cNvPr id="25" name="TextBox 24"/>
          <p:cNvSpPr txBox="1"/>
          <p:nvPr/>
        </p:nvSpPr>
        <p:spPr>
          <a:xfrm>
            <a:off x="4532420" y="3010005"/>
            <a:ext cx="861133" cy="246221"/>
          </a:xfrm>
          <a:prstGeom prst="rect">
            <a:avLst/>
          </a:prstGeom>
          <a:solidFill>
            <a:srgbClr val="FFE28F"/>
          </a:solidFill>
        </p:spPr>
        <p:txBody>
          <a:bodyPr wrap="none" rtlCol="0">
            <a:spAutoFit/>
          </a:bodyPr>
          <a:lstStyle/>
          <a:p>
            <a:r>
              <a:rPr lang="en-US" sz="1000" b="1" dirty="0" smtClean="0">
                <a:latin typeface="Arial Black" pitchFamily="34" charset="0"/>
                <a:cs typeface="Arial" pitchFamily="34" charset="0"/>
              </a:rPr>
              <a:t>Clinoform</a:t>
            </a:r>
            <a:endParaRPr lang="en-US" sz="1000" b="1" dirty="0">
              <a:latin typeface="Arial Black" pitchFamily="34" charset="0"/>
              <a:cs typeface="Arial" pitchFamily="34" charset="0"/>
            </a:endParaRPr>
          </a:p>
        </p:txBody>
      </p:sp>
      <p:sp>
        <p:nvSpPr>
          <p:cNvPr id="26" name="TextBox 25"/>
          <p:cNvSpPr txBox="1"/>
          <p:nvPr/>
        </p:nvSpPr>
        <p:spPr>
          <a:xfrm>
            <a:off x="703815" y="4940927"/>
            <a:ext cx="7708665" cy="1274195"/>
          </a:xfrm>
          <a:prstGeom prst="rect">
            <a:avLst/>
          </a:prstGeom>
          <a:noFill/>
        </p:spPr>
        <p:txBody>
          <a:bodyPr wrap="square" rtlCol="0">
            <a:spAutoFit/>
          </a:bodyPr>
          <a:lstStyle/>
          <a:p>
            <a:pPr>
              <a:lnSpc>
                <a:spcPct val="120000"/>
              </a:lnSpc>
              <a:tabLst>
                <a:tab pos="349250" algn="l"/>
                <a:tab pos="5087938" algn="l"/>
              </a:tabLst>
            </a:pPr>
            <a:r>
              <a:rPr lang="en-US" sz="1600" dirty="0" smtClean="0">
                <a:latin typeface="Arial" pitchFamily="34" charset="0"/>
                <a:cs typeface="Arial" pitchFamily="34" charset="0"/>
              </a:rPr>
              <a:t>Terminology of Rich (1951):	    Alternate Terminology     </a:t>
            </a:r>
          </a:p>
          <a:p>
            <a:pPr>
              <a:lnSpc>
                <a:spcPct val="120000"/>
              </a:lnSpc>
              <a:tabLst>
                <a:tab pos="349250" algn="l"/>
                <a:tab pos="5087938" algn="l"/>
              </a:tabLst>
            </a:pPr>
            <a:r>
              <a:rPr lang="en-US" sz="1600" dirty="0" smtClean="0">
                <a:latin typeface="Arial" pitchFamily="34" charset="0"/>
                <a:cs typeface="Arial" pitchFamily="34" charset="0"/>
              </a:rPr>
              <a:t>	Undaform – shallow water deposits  of the shelf - - - - - -	topset beds</a:t>
            </a:r>
          </a:p>
          <a:p>
            <a:pPr>
              <a:lnSpc>
                <a:spcPct val="120000"/>
              </a:lnSpc>
              <a:tabLst>
                <a:tab pos="349250" algn="l"/>
                <a:tab pos="5087938" algn="l"/>
              </a:tabLst>
            </a:pPr>
            <a:r>
              <a:rPr lang="en-US" sz="1600" dirty="0" smtClean="0">
                <a:latin typeface="Arial" pitchFamily="34" charset="0"/>
                <a:cs typeface="Arial" pitchFamily="34" charset="0"/>
              </a:rPr>
              <a:t>	Clinoform – deeper water deposits of the slope  - - - - - -	foreset beds</a:t>
            </a:r>
          </a:p>
          <a:p>
            <a:pPr>
              <a:lnSpc>
                <a:spcPct val="120000"/>
              </a:lnSpc>
              <a:tabLst>
                <a:tab pos="349250" algn="l"/>
                <a:tab pos="5087938" algn="l"/>
              </a:tabLst>
            </a:pPr>
            <a:r>
              <a:rPr lang="en-US" sz="1600" dirty="0" smtClean="0">
                <a:latin typeface="Arial" pitchFamily="34" charset="0"/>
                <a:cs typeface="Arial" pitchFamily="34" charset="0"/>
              </a:rPr>
              <a:t>	Fondoform </a:t>
            </a:r>
            <a:r>
              <a:rPr lang="en-US" sz="1400" dirty="0" smtClean="0">
                <a:latin typeface="Arial" pitchFamily="34" charset="0"/>
                <a:cs typeface="Arial" pitchFamily="34" charset="0"/>
              </a:rPr>
              <a:t>– deepest water deposits of the basin  - - - - - - - - -	bottonset beds</a:t>
            </a:r>
            <a:endParaRPr lang="en-US" sz="1400" dirty="0">
              <a:latin typeface="Arial" pitchFamily="34" charset="0"/>
              <a:cs typeface="Arial" pitchFamily="34" charset="0"/>
            </a:endParaRPr>
          </a:p>
        </p:txBody>
      </p:sp>
    </p:spTree>
    <p:extLst>
      <p:ext uri="{BB962C8B-B14F-4D97-AF65-F5344CB8AC3E}">
        <p14:creationId xmlns:p14="http://schemas.microsoft.com/office/powerpoint/2010/main" val="3921598784"/>
      </p:ext>
    </p:extLst>
  </p:cSld>
  <p:clrMapOvr>
    <a:masterClrMapping/>
  </p:clrMapOvr>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Elements and Processes</a:t>
            </a:r>
            <a:endParaRPr lang="en-US" dirty="0"/>
          </a:p>
        </p:txBody>
      </p:sp>
      <p:sp>
        <p:nvSpPr>
          <p:cNvPr id="3" name="TextBox 2"/>
          <p:cNvSpPr txBox="1"/>
          <p:nvPr/>
        </p:nvSpPr>
        <p:spPr>
          <a:xfrm>
            <a:off x="311728" y="1150938"/>
            <a:ext cx="3969328" cy="4893647"/>
          </a:xfrm>
          <a:prstGeom prst="rect">
            <a:avLst/>
          </a:prstGeom>
          <a:noFill/>
        </p:spPr>
        <p:txBody>
          <a:bodyPr wrap="square" rtlCol="0">
            <a:spAutoFit/>
          </a:bodyPr>
          <a:lstStyle/>
          <a:p>
            <a:r>
              <a:rPr lang="en-US" b="1" dirty="0" smtClean="0">
                <a:latin typeface="Tahoma" panose="020B0604030504040204" pitchFamily="34" charset="0"/>
                <a:ea typeface="Tahoma" panose="020B0604030504040204" pitchFamily="34" charset="0"/>
                <a:cs typeface="Tahoma" panose="020B0604030504040204" pitchFamily="34" charset="0"/>
              </a:rPr>
              <a:t>Essential Elements </a:t>
            </a:r>
          </a:p>
          <a:p>
            <a:endParaRPr lang="en-US" dirty="0" smtClean="0">
              <a:latin typeface="Tahoma" panose="020B0604030504040204" pitchFamily="34" charset="0"/>
              <a:ea typeface="Tahoma" panose="020B0604030504040204" pitchFamily="34" charset="0"/>
              <a:cs typeface="Tahoma" panose="020B0604030504040204" pitchFamily="34" charset="0"/>
            </a:endParaRPr>
          </a:p>
          <a:p>
            <a:pPr marL="747713" indent="-228600">
              <a:buFont typeface="Arial" panose="020B0604020202020204" pitchFamily="34" charset="0"/>
              <a:buChar char="•"/>
            </a:pPr>
            <a:r>
              <a:rPr lang="en-US" dirty="0" smtClean="0">
                <a:latin typeface="Tahoma" panose="020B0604030504040204" pitchFamily="34" charset="0"/>
                <a:ea typeface="Tahoma" panose="020B0604030504040204" pitchFamily="34" charset="0"/>
                <a:cs typeface="Tahoma" panose="020B0604030504040204" pitchFamily="34" charset="0"/>
              </a:rPr>
              <a:t>Source rocks</a:t>
            </a:r>
          </a:p>
          <a:p>
            <a:pPr marL="747713" indent="-228600">
              <a:buFont typeface="Arial" panose="020B0604020202020204" pitchFamily="34" charset="0"/>
              <a:buChar char="•"/>
            </a:pPr>
            <a:r>
              <a:rPr lang="en-US" dirty="0" smtClean="0">
                <a:latin typeface="Tahoma" panose="020B0604030504040204" pitchFamily="34" charset="0"/>
                <a:ea typeface="Tahoma" panose="020B0604030504040204" pitchFamily="34" charset="0"/>
                <a:cs typeface="Tahoma" panose="020B0604030504040204" pitchFamily="34" charset="0"/>
              </a:rPr>
              <a:t>Reservoir rocks</a:t>
            </a:r>
          </a:p>
          <a:p>
            <a:pPr marL="747713" indent="-228600">
              <a:buFont typeface="Arial" panose="020B0604020202020204" pitchFamily="34" charset="0"/>
              <a:buChar char="•"/>
            </a:pPr>
            <a:r>
              <a:rPr lang="en-US" dirty="0" smtClean="0">
                <a:latin typeface="Tahoma" panose="020B0604030504040204" pitchFamily="34" charset="0"/>
                <a:ea typeface="Tahoma" panose="020B0604030504040204" pitchFamily="34" charset="0"/>
                <a:cs typeface="Tahoma" panose="020B0604030504040204" pitchFamily="34" charset="0"/>
              </a:rPr>
              <a:t>Seal rocks</a:t>
            </a:r>
          </a:p>
          <a:p>
            <a:pPr marL="747713" indent="-228600">
              <a:buFont typeface="Arial" panose="020B0604020202020204" pitchFamily="34" charset="0"/>
              <a:buChar char="•"/>
            </a:pPr>
            <a:r>
              <a:rPr lang="en-US" dirty="0" smtClean="0">
                <a:latin typeface="Tahoma" panose="020B0604030504040204" pitchFamily="34" charset="0"/>
                <a:ea typeface="Tahoma" panose="020B0604030504040204" pitchFamily="34" charset="0"/>
                <a:cs typeface="Tahoma" panose="020B0604030504040204" pitchFamily="34" charset="0"/>
              </a:rPr>
              <a:t>Overburden rocks</a:t>
            </a:r>
          </a:p>
          <a:p>
            <a:pPr marL="519113"/>
            <a:endParaRPr lang="en-US" dirty="0">
              <a:latin typeface="Tahoma" panose="020B0604030504040204" pitchFamily="34" charset="0"/>
              <a:ea typeface="Tahoma" panose="020B0604030504040204" pitchFamily="34" charset="0"/>
              <a:cs typeface="Tahoma" panose="020B0604030504040204" pitchFamily="34" charset="0"/>
            </a:endParaRPr>
          </a:p>
          <a:p>
            <a:r>
              <a:rPr lang="en-US" b="1" dirty="0" smtClean="0">
                <a:latin typeface="Tahoma" panose="020B0604030504040204" pitchFamily="34" charset="0"/>
                <a:ea typeface="Tahoma" panose="020B0604030504040204" pitchFamily="34" charset="0"/>
                <a:cs typeface="Tahoma" panose="020B0604030504040204" pitchFamily="34" charset="0"/>
              </a:rPr>
              <a:t>Major Processes</a:t>
            </a:r>
            <a:endParaRPr lang="en-US" dirty="0" smtClean="0">
              <a:latin typeface="Tahoma" panose="020B0604030504040204" pitchFamily="34" charset="0"/>
              <a:ea typeface="Tahoma" panose="020B0604030504040204" pitchFamily="34" charset="0"/>
              <a:cs typeface="Tahoma" panose="020B0604030504040204" pitchFamily="34" charset="0"/>
            </a:endParaRPr>
          </a:p>
          <a:p>
            <a:pPr marL="747713" indent="-228600">
              <a:buFont typeface="Arial" panose="020B0604020202020204" pitchFamily="34" charset="0"/>
              <a:buChar char="•"/>
            </a:pPr>
            <a:r>
              <a:rPr lang="en-US" dirty="0" smtClean="0">
                <a:latin typeface="Tahoma" panose="020B0604030504040204" pitchFamily="34" charset="0"/>
                <a:ea typeface="Tahoma" panose="020B0604030504040204" pitchFamily="34" charset="0"/>
                <a:cs typeface="Tahoma" panose="020B0604030504040204" pitchFamily="34" charset="0"/>
              </a:rPr>
              <a:t>Trap formation</a:t>
            </a:r>
          </a:p>
          <a:p>
            <a:pPr marL="747713" indent="-228600">
              <a:buFont typeface="Arial" panose="020B0604020202020204" pitchFamily="34" charset="0"/>
              <a:buChar char="•"/>
            </a:pPr>
            <a:r>
              <a:rPr lang="en-US" dirty="0" smtClean="0">
                <a:latin typeface="Tahoma" panose="020B0604030504040204" pitchFamily="34" charset="0"/>
                <a:ea typeface="Tahoma" panose="020B0604030504040204" pitchFamily="34" charset="0"/>
                <a:cs typeface="Tahoma" panose="020B0604030504040204" pitchFamily="34" charset="0"/>
              </a:rPr>
              <a:t>Hydrocarbon</a:t>
            </a:r>
          </a:p>
          <a:p>
            <a:pPr marL="1319213" lvl="1" indent="-342900">
              <a:buFont typeface="Tahoma" panose="020B0604030504040204" pitchFamily="34" charset="0"/>
              <a:buChar char="–"/>
            </a:pPr>
            <a:r>
              <a:rPr lang="en-US" dirty="0" smtClean="0">
                <a:latin typeface="Tahoma" panose="020B0604030504040204" pitchFamily="34" charset="0"/>
                <a:ea typeface="Tahoma" panose="020B0604030504040204" pitchFamily="34" charset="0"/>
                <a:cs typeface="Tahoma" panose="020B0604030504040204" pitchFamily="34" charset="0"/>
              </a:rPr>
              <a:t>Generation</a:t>
            </a:r>
          </a:p>
          <a:p>
            <a:pPr marL="1319213" lvl="1" indent="-342900">
              <a:buFont typeface="Tahoma" panose="020B0604030504040204" pitchFamily="34" charset="0"/>
              <a:buChar char="–"/>
            </a:pPr>
            <a:r>
              <a:rPr lang="en-US" dirty="0" smtClean="0">
                <a:latin typeface="Tahoma" panose="020B0604030504040204" pitchFamily="34" charset="0"/>
                <a:ea typeface="Tahoma" panose="020B0604030504040204" pitchFamily="34" charset="0"/>
                <a:cs typeface="Tahoma" panose="020B0604030504040204" pitchFamily="34" charset="0"/>
              </a:rPr>
              <a:t>Migration</a:t>
            </a:r>
          </a:p>
          <a:p>
            <a:pPr marL="1319213" lvl="1" indent="-342900">
              <a:buFont typeface="Tahoma" panose="020B0604030504040204" pitchFamily="34" charset="0"/>
              <a:buChar char="–"/>
            </a:pPr>
            <a:r>
              <a:rPr lang="en-US" dirty="0" smtClean="0">
                <a:latin typeface="Tahoma" panose="020B0604030504040204" pitchFamily="34" charset="0"/>
                <a:ea typeface="Tahoma" panose="020B0604030504040204" pitchFamily="34" charset="0"/>
                <a:cs typeface="Tahoma" panose="020B0604030504040204" pitchFamily="34" charset="0"/>
              </a:rPr>
              <a:t>Accumulation</a:t>
            </a:r>
            <a:endParaRPr lang="en-US" dirty="0">
              <a:latin typeface="Tahoma" panose="020B0604030504040204" pitchFamily="34" charset="0"/>
              <a:ea typeface="Tahoma" panose="020B0604030504040204" pitchFamily="34" charset="0"/>
              <a:cs typeface="Tahoma" panose="020B0604030504040204" pitchFamily="34" charset="0"/>
            </a:endParaRPr>
          </a:p>
        </p:txBody>
      </p:sp>
      <p:sp>
        <p:nvSpPr>
          <p:cNvPr id="5" name="Freeform 40"/>
          <p:cNvSpPr>
            <a:spLocks noChangeAspect="1"/>
          </p:cNvSpPr>
          <p:nvPr/>
        </p:nvSpPr>
        <p:spPr bwMode="auto">
          <a:xfrm>
            <a:off x="4125610" y="4798688"/>
            <a:ext cx="101001" cy="209504"/>
          </a:xfrm>
          <a:custGeom>
            <a:avLst/>
            <a:gdLst>
              <a:gd name="T0" fmla="*/ 0 w 199"/>
              <a:gd name="T1" fmla="*/ 0 h 348"/>
              <a:gd name="T2" fmla="*/ 0 w 199"/>
              <a:gd name="T3" fmla="*/ 0 h 348"/>
              <a:gd name="T4" fmla="*/ 0 w 199"/>
              <a:gd name="T5" fmla="*/ 0 h 348"/>
              <a:gd name="T6" fmla="*/ 0 w 199"/>
              <a:gd name="T7" fmla="*/ 0 h 348"/>
              <a:gd name="T8" fmla="*/ 0 w 199"/>
              <a:gd name="T9" fmla="*/ 0 h 348"/>
              <a:gd name="T10" fmla="*/ 0 w 199"/>
              <a:gd name="T11" fmla="*/ 0 h 348"/>
              <a:gd name="T12" fmla="*/ 0 w 199"/>
              <a:gd name="T13" fmla="*/ 0 h 348"/>
              <a:gd name="T14" fmla="*/ 0 w 199"/>
              <a:gd name="T15" fmla="*/ 0 h 348"/>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99" h="348">
                <a:moveTo>
                  <a:pt x="32" y="344"/>
                </a:moveTo>
                <a:cubicBezTo>
                  <a:pt x="49" y="340"/>
                  <a:pt x="138" y="282"/>
                  <a:pt x="165" y="243"/>
                </a:cubicBezTo>
                <a:cubicBezTo>
                  <a:pt x="192" y="204"/>
                  <a:pt x="199" y="142"/>
                  <a:pt x="196" y="110"/>
                </a:cubicBezTo>
                <a:cubicBezTo>
                  <a:pt x="193" y="78"/>
                  <a:pt x="170" y="63"/>
                  <a:pt x="149" y="48"/>
                </a:cubicBezTo>
                <a:cubicBezTo>
                  <a:pt x="128" y="33"/>
                  <a:pt x="96" y="0"/>
                  <a:pt x="71" y="17"/>
                </a:cubicBezTo>
                <a:cubicBezTo>
                  <a:pt x="46" y="34"/>
                  <a:pt x="2" y="108"/>
                  <a:pt x="1" y="149"/>
                </a:cubicBezTo>
                <a:cubicBezTo>
                  <a:pt x="0" y="190"/>
                  <a:pt x="58" y="235"/>
                  <a:pt x="64" y="266"/>
                </a:cubicBezTo>
                <a:cubicBezTo>
                  <a:pt x="70" y="297"/>
                  <a:pt x="15" y="348"/>
                  <a:pt x="32" y="344"/>
                </a:cubicBezTo>
                <a:close/>
              </a:path>
            </a:pathLst>
          </a:custGeom>
          <a:solidFill>
            <a:srgbClr val="00FF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2000" dirty="0"/>
          </a:p>
        </p:txBody>
      </p:sp>
      <p:sp>
        <p:nvSpPr>
          <p:cNvPr id="6" name="Freeform 41"/>
          <p:cNvSpPr>
            <a:spLocks noChangeAspect="1"/>
          </p:cNvSpPr>
          <p:nvPr/>
        </p:nvSpPr>
        <p:spPr bwMode="auto">
          <a:xfrm>
            <a:off x="4265266" y="4871494"/>
            <a:ext cx="101001" cy="209504"/>
          </a:xfrm>
          <a:custGeom>
            <a:avLst/>
            <a:gdLst>
              <a:gd name="T0" fmla="*/ 0 w 199"/>
              <a:gd name="T1" fmla="*/ 0 h 348"/>
              <a:gd name="T2" fmla="*/ 0 w 199"/>
              <a:gd name="T3" fmla="*/ 0 h 348"/>
              <a:gd name="T4" fmla="*/ 0 w 199"/>
              <a:gd name="T5" fmla="*/ 0 h 348"/>
              <a:gd name="T6" fmla="*/ 0 w 199"/>
              <a:gd name="T7" fmla="*/ 0 h 348"/>
              <a:gd name="T8" fmla="*/ 0 w 199"/>
              <a:gd name="T9" fmla="*/ 0 h 348"/>
              <a:gd name="T10" fmla="*/ 0 w 199"/>
              <a:gd name="T11" fmla="*/ 0 h 348"/>
              <a:gd name="T12" fmla="*/ 0 w 199"/>
              <a:gd name="T13" fmla="*/ 0 h 348"/>
              <a:gd name="T14" fmla="*/ 0 w 199"/>
              <a:gd name="T15" fmla="*/ 0 h 348"/>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99" h="348">
                <a:moveTo>
                  <a:pt x="32" y="344"/>
                </a:moveTo>
                <a:cubicBezTo>
                  <a:pt x="49" y="340"/>
                  <a:pt x="138" y="282"/>
                  <a:pt x="165" y="243"/>
                </a:cubicBezTo>
                <a:cubicBezTo>
                  <a:pt x="192" y="204"/>
                  <a:pt x="199" y="142"/>
                  <a:pt x="196" y="110"/>
                </a:cubicBezTo>
                <a:cubicBezTo>
                  <a:pt x="193" y="78"/>
                  <a:pt x="170" y="63"/>
                  <a:pt x="149" y="48"/>
                </a:cubicBezTo>
                <a:cubicBezTo>
                  <a:pt x="128" y="33"/>
                  <a:pt x="96" y="0"/>
                  <a:pt x="71" y="17"/>
                </a:cubicBezTo>
                <a:cubicBezTo>
                  <a:pt x="46" y="34"/>
                  <a:pt x="2" y="108"/>
                  <a:pt x="1" y="149"/>
                </a:cubicBezTo>
                <a:cubicBezTo>
                  <a:pt x="0" y="190"/>
                  <a:pt x="58" y="235"/>
                  <a:pt x="64" y="266"/>
                </a:cubicBezTo>
                <a:cubicBezTo>
                  <a:pt x="70" y="297"/>
                  <a:pt x="15" y="348"/>
                  <a:pt x="32" y="344"/>
                </a:cubicBezTo>
                <a:close/>
              </a:path>
            </a:pathLst>
          </a:custGeom>
          <a:solidFill>
            <a:srgbClr val="00FF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2000" dirty="0"/>
          </a:p>
        </p:txBody>
      </p:sp>
      <p:sp>
        <p:nvSpPr>
          <p:cNvPr id="7" name="Freeform 42"/>
          <p:cNvSpPr>
            <a:spLocks noChangeAspect="1"/>
          </p:cNvSpPr>
          <p:nvPr/>
        </p:nvSpPr>
        <p:spPr bwMode="auto">
          <a:xfrm>
            <a:off x="4403674" y="4794230"/>
            <a:ext cx="101001" cy="209504"/>
          </a:xfrm>
          <a:custGeom>
            <a:avLst/>
            <a:gdLst>
              <a:gd name="T0" fmla="*/ 0 w 199"/>
              <a:gd name="T1" fmla="*/ 0 h 348"/>
              <a:gd name="T2" fmla="*/ 0 w 199"/>
              <a:gd name="T3" fmla="*/ 0 h 348"/>
              <a:gd name="T4" fmla="*/ 0 w 199"/>
              <a:gd name="T5" fmla="*/ 0 h 348"/>
              <a:gd name="T6" fmla="*/ 0 w 199"/>
              <a:gd name="T7" fmla="*/ 0 h 348"/>
              <a:gd name="T8" fmla="*/ 0 w 199"/>
              <a:gd name="T9" fmla="*/ 0 h 348"/>
              <a:gd name="T10" fmla="*/ 0 w 199"/>
              <a:gd name="T11" fmla="*/ 0 h 348"/>
              <a:gd name="T12" fmla="*/ 0 w 199"/>
              <a:gd name="T13" fmla="*/ 0 h 348"/>
              <a:gd name="T14" fmla="*/ 0 w 199"/>
              <a:gd name="T15" fmla="*/ 0 h 348"/>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99" h="348">
                <a:moveTo>
                  <a:pt x="32" y="344"/>
                </a:moveTo>
                <a:cubicBezTo>
                  <a:pt x="49" y="340"/>
                  <a:pt x="138" y="282"/>
                  <a:pt x="165" y="243"/>
                </a:cubicBezTo>
                <a:cubicBezTo>
                  <a:pt x="192" y="204"/>
                  <a:pt x="199" y="142"/>
                  <a:pt x="196" y="110"/>
                </a:cubicBezTo>
                <a:cubicBezTo>
                  <a:pt x="193" y="78"/>
                  <a:pt x="170" y="63"/>
                  <a:pt x="149" y="48"/>
                </a:cubicBezTo>
                <a:cubicBezTo>
                  <a:pt x="128" y="33"/>
                  <a:pt x="96" y="0"/>
                  <a:pt x="71" y="17"/>
                </a:cubicBezTo>
                <a:cubicBezTo>
                  <a:pt x="46" y="34"/>
                  <a:pt x="2" y="108"/>
                  <a:pt x="1" y="149"/>
                </a:cubicBezTo>
                <a:cubicBezTo>
                  <a:pt x="0" y="190"/>
                  <a:pt x="58" y="235"/>
                  <a:pt x="64" y="266"/>
                </a:cubicBezTo>
                <a:cubicBezTo>
                  <a:pt x="70" y="297"/>
                  <a:pt x="15" y="348"/>
                  <a:pt x="32" y="344"/>
                </a:cubicBezTo>
                <a:close/>
              </a:path>
            </a:pathLst>
          </a:custGeom>
          <a:solidFill>
            <a:srgbClr val="00FF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2000" dirty="0"/>
          </a:p>
        </p:txBody>
      </p:sp>
      <p:graphicFrame>
        <p:nvGraphicFramePr>
          <p:cNvPr id="8" name="Object 43"/>
          <p:cNvGraphicFramePr>
            <a:graphicFrameLocks noChangeAspect="1"/>
          </p:cNvGraphicFramePr>
          <p:nvPr>
            <p:extLst>
              <p:ext uri="{D42A27DB-BD31-4B8C-83A1-F6EECF244321}">
                <p14:modId xmlns:p14="http://schemas.microsoft.com/office/powerpoint/2010/main" val="692014717"/>
              </p:ext>
            </p:extLst>
          </p:nvPr>
        </p:nvGraphicFramePr>
        <p:xfrm>
          <a:off x="3917374" y="4736282"/>
          <a:ext cx="817982" cy="1264454"/>
        </p:xfrm>
        <a:graphic>
          <a:graphicData uri="http://schemas.openxmlformats.org/presentationml/2006/ole">
            <mc:AlternateContent xmlns:mc="http://schemas.openxmlformats.org/markup-compatibility/2006">
              <mc:Choice xmlns:v="urn:schemas-microsoft-com:vml" Requires="v">
                <p:oleObj spid="_x0000_s2078" name="Clip" r:id="rId4" imgW="1042416" imgH="1352398" progId="">
                  <p:embed/>
                </p:oleObj>
              </mc:Choice>
              <mc:Fallback>
                <p:oleObj name="Clip" r:id="rId4" imgW="1042416" imgH="1352398" progId="">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917374" y="4736282"/>
                        <a:ext cx="817982" cy="1264454"/>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0" name="AutoShape 47"/>
          <p:cNvSpPr>
            <a:spLocks noChangeArrowheads="1"/>
          </p:cNvSpPr>
          <p:nvPr/>
        </p:nvSpPr>
        <p:spPr bwMode="auto">
          <a:xfrm>
            <a:off x="7794059" y="3373762"/>
            <a:ext cx="763117" cy="524504"/>
          </a:xfrm>
          <a:prstGeom prst="flowChartMagneticDisk">
            <a:avLst/>
          </a:prstGeom>
          <a:gradFill rotWithShape="0">
            <a:gsLst>
              <a:gs pos="0">
                <a:srgbClr val="969696"/>
              </a:gs>
              <a:gs pos="100000">
                <a:srgbClr val="404040"/>
              </a:gs>
            </a:gsLst>
            <a:lin ang="2700000" scaled="1"/>
          </a:gra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2800">
                <a:solidFill>
                  <a:schemeClr val="bg1"/>
                </a:solidFill>
                <a:latin typeface="Tahoma" panose="020B0604030504040204" pitchFamily="34" charset="0"/>
              </a:defRPr>
            </a:lvl1pPr>
            <a:lvl2pPr marL="742950" indent="-285750">
              <a:spcBef>
                <a:spcPct val="20000"/>
              </a:spcBef>
              <a:buChar char="–"/>
              <a:defRPr sz="2400">
                <a:solidFill>
                  <a:schemeClr val="bg1"/>
                </a:solidFill>
                <a:latin typeface="Tahoma" panose="020B0604030504040204" pitchFamily="34" charset="0"/>
              </a:defRPr>
            </a:lvl2pPr>
            <a:lvl3pPr marL="1143000" indent="-228600">
              <a:spcBef>
                <a:spcPct val="20000"/>
              </a:spcBef>
              <a:buChar char="•"/>
              <a:defRPr sz="2000">
                <a:solidFill>
                  <a:schemeClr val="bg1"/>
                </a:solidFill>
                <a:latin typeface="Tahoma" panose="020B0604030504040204" pitchFamily="34" charset="0"/>
              </a:defRPr>
            </a:lvl3pPr>
            <a:lvl4pPr marL="1600200" indent="-228600">
              <a:spcBef>
                <a:spcPct val="20000"/>
              </a:spcBef>
              <a:buChar char="–"/>
              <a:defRPr>
                <a:solidFill>
                  <a:schemeClr val="bg1"/>
                </a:solidFill>
                <a:latin typeface="Tahoma" panose="020B0604030504040204" pitchFamily="34" charset="0"/>
              </a:defRPr>
            </a:lvl4pPr>
            <a:lvl5pPr marL="2057400" indent="-228600">
              <a:spcBef>
                <a:spcPct val="20000"/>
              </a:spcBef>
              <a:buChar char="»"/>
              <a:defRPr>
                <a:solidFill>
                  <a:schemeClr val="bg1"/>
                </a:solidFill>
                <a:latin typeface="Tahoma" panose="020B0604030504040204" pitchFamily="34" charset="0"/>
              </a:defRPr>
            </a:lvl5pPr>
            <a:lvl6pPr marL="2514600" indent="-228600" eaLnBrk="0" fontAlgn="base" hangingPunct="0">
              <a:spcBef>
                <a:spcPct val="20000"/>
              </a:spcBef>
              <a:spcAft>
                <a:spcPct val="0"/>
              </a:spcAft>
              <a:buChar char="»"/>
              <a:defRPr>
                <a:solidFill>
                  <a:schemeClr val="bg1"/>
                </a:solidFill>
                <a:latin typeface="Tahoma" panose="020B0604030504040204" pitchFamily="34" charset="0"/>
              </a:defRPr>
            </a:lvl6pPr>
            <a:lvl7pPr marL="2971800" indent="-228600" eaLnBrk="0" fontAlgn="base" hangingPunct="0">
              <a:spcBef>
                <a:spcPct val="20000"/>
              </a:spcBef>
              <a:spcAft>
                <a:spcPct val="0"/>
              </a:spcAft>
              <a:buChar char="»"/>
              <a:defRPr>
                <a:solidFill>
                  <a:schemeClr val="bg1"/>
                </a:solidFill>
                <a:latin typeface="Tahoma" panose="020B0604030504040204" pitchFamily="34" charset="0"/>
              </a:defRPr>
            </a:lvl7pPr>
            <a:lvl8pPr marL="3429000" indent="-228600" eaLnBrk="0" fontAlgn="base" hangingPunct="0">
              <a:spcBef>
                <a:spcPct val="20000"/>
              </a:spcBef>
              <a:spcAft>
                <a:spcPct val="0"/>
              </a:spcAft>
              <a:buChar char="»"/>
              <a:defRPr>
                <a:solidFill>
                  <a:schemeClr val="bg1"/>
                </a:solidFill>
                <a:latin typeface="Tahoma" panose="020B0604030504040204" pitchFamily="34" charset="0"/>
              </a:defRPr>
            </a:lvl8pPr>
            <a:lvl9pPr marL="3886200" indent="-228600" eaLnBrk="0" fontAlgn="base" hangingPunct="0">
              <a:spcBef>
                <a:spcPct val="20000"/>
              </a:spcBef>
              <a:spcAft>
                <a:spcPct val="0"/>
              </a:spcAft>
              <a:buChar char="»"/>
              <a:defRPr>
                <a:solidFill>
                  <a:schemeClr val="bg1"/>
                </a:solidFill>
                <a:latin typeface="Tahoma" panose="020B0604030504040204" pitchFamily="34" charset="0"/>
              </a:defRPr>
            </a:lvl9pPr>
          </a:lstStyle>
          <a:p>
            <a:pPr eaLnBrk="1" hangingPunct="1">
              <a:spcBef>
                <a:spcPct val="0"/>
              </a:spcBef>
              <a:buFontTx/>
              <a:buNone/>
            </a:pPr>
            <a:endParaRPr lang="en-US" altLang="en-US" sz="1600" dirty="0">
              <a:solidFill>
                <a:schemeClr val="tx1"/>
              </a:solidFill>
              <a:latin typeface="Arial" panose="020B0604020202020204" pitchFamily="34" charset="0"/>
              <a:cs typeface="Arial" panose="020B0604020202020204" pitchFamily="34" charset="0"/>
            </a:endParaRPr>
          </a:p>
        </p:txBody>
      </p:sp>
      <p:sp>
        <p:nvSpPr>
          <p:cNvPr id="11" name="AutoShape 48"/>
          <p:cNvSpPr>
            <a:spLocks noChangeArrowheads="1"/>
          </p:cNvSpPr>
          <p:nvPr/>
        </p:nvSpPr>
        <p:spPr bwMode="auto">
          <a:xfrm>
            <a:off x="7794059" y="3026074"/>
            <a:ext cx="763117" cy="524504"/>
          </a:xfrm>
          <a:prstGeom prst="flowChartMagneticDisk">
            <a:avLst/>
          </a:prstGeom>
          <a:gradFill rotWithShape="0">
            <a:gsLst>
              <a:gs pos="0">
                <a:srgbClr val="969696"/>
              </a:gs>
              <a:gs pos="100000">
                <a:srgbClr val="404040"/>
              </a:gs>
            </a:gsLst>
            <a:lin ang="2700000" scaled="1"/>
          </a:gra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2800">
                <a:solidFill>
                  <a:schemeClr val="bg1"/>
                </a:solidFill>
                <a:latin typeface="Tahoma" panose="020B0604030504040204" pitchFamily="34" charset="0"/>
              </a:defRPr>
            </a:lvl1pPr>
            <a:lvl2pPr marL="742950" indent="-285750">
              <a:spcBef>
                <a:spcPct val="20000"/>
              </a:spcBef>
              <a:buChar char="–"/>
              <a:defRPr sz="2400">
                <a:solidFill>
                  <a:schemeClr val="bg1"/>
                </a:solidFill>
                <a:latin typeface="Tahoma" panose="020B0604030504040204" pitchFamily="34" charset="0"/>
              </a:defRPr>
            </a:lvl2pPr>
            <a:lvl3pPr marL="1143000" indent="-228600">
              <a:spcBef>
                <a:spcPct val="20000"/>
              </a:spcBef>
              <a:buChar char="•"/>
              <a:defRPr sz="2000">
                <a:solidFill>
                  <a:schemeClr val="bg1"/>
                </a:solidFill>
                <a:latin typeface="Tahoma" panose="020B0604030504040204" pitchFamily="34" charset="0"/>
              </a:defRPr>
            </a:lvl3pPr>
            <a:lvl4pPr marL="1600200" indent="-228600">
              <a:spcBef>
                <a:spcPct val="20000"/>
              </a:spcBef>
              <a:buChar char="–"/>
              <a:defRPr>
                <a:solidFill>
                  <a:schemeClr val="bg1"/>
                </a:solidFill>
                <a:latin typeface="Tahoma" panose="020B0604030504040204" pitchFamily="34" charset="0"/>
              </a:defRPr>
            </a:lvl4pPr>
            <a:lvl5pPr marL="2057400" indent="-228600">
              <a:spcBef>
                <a:spcPct val="20000"/>
              </a:spcBef>
              <a:buChar char="»"/>
              <a:defRPr>
                <a:solidFill>
                  <a:schemeClr val="bg1"/>
                </a:solidFill>
                <a:latin typeface="Tahoma" panose="020B0604030504040204" pitchFamily="34" charset="0"/>
              </a:defRPr>
            </a:lvl5pPr>
            <a:lvl6pPr marL="2514600" indent="-228600" eaLnBrk="0" fontAlgn="base" hangingPunct="0">
              <a:spcBef>
                <a:spcPct val="20000"/>
              </a:spcBef>
              <a:spcAft>
                <a:spcPct val="0"/>
              </a:spcAft>
              <a:buChar char="»"/>
              <a:defRPr>
                <a:solidFill>
                  <a:schemeClr val="bg1"/>
                </a:solidFill>
                <a:latin typeface="Tahoma" panose="020B0604030504040204" pitchFamily="34" charset="0"/>
              </a:defRPr>
            </a:lvl6pPr>
            <a:lvl7pPr marL="2971800" indent="-228600" eaLnBrk="0" fontAlgn="base" hangingPunct="0">
              <a:spcBef>
                <a:spcPct val="20000"/>
              </a:spcBef>
              <a:spcAft>
                <a:spcPct val="0"/>
              </a:spcAft>
              <a:buChar char="»"/>
              <a:defRPr>
                <a:solidFill>
                  <a:schemeClr val="bg1"/>
                </a:solidFill>
                <a:latin typeface="Tahoma" panose="020B0604030504040204" pitchFamily="34" charset="0"/>
              </a:defRPr>
            </a:lvl7pPr>
            <a:lvl8pPr marL="3429000" indent="-228600" eaLnBrk="0" fontAlgn="base" hangingPunct="0">
              <a:spcBef>
                <a:spcPct val="20000"/>
              </a:spcBef>
              <a:spcAft>
                <a:spcPct val="0"/>
              </a:spcAft>
              <a:buChar char="»"/>
              <a:defRPr>
                <a:solidFill>
                  <a:schemeClr val="bg1"/>
                </a:solidFill>
                <a:latin typeface="Tahoma" panose="020B0604030504040204" pitchFamily="34" charset="0"/>
              </a:defRPr>
            </a:lvl8pPr>
            <a:lvl9pPr marL="3886200" indent="-228600" eaLnBrk="0" fontAlgn="base" hangingPunct="0">
              <a:spcBef>
                <a:spcPct val="20000"/>
              </a:spcBef>
              <a:spcAft>
                <a:spcPct val="0"/>
              </a:spcAft>
              <a:buChar char="»"/>
              <a:defRPr>
                <a:solidFill>
                  <a:schemeClr val="bg1"/>
                </a:solidFill>
                <a:latin typeface="Tahoma" panose="020B0604030504040204" pitchFamily="34" charset="0"/>
              </a:defRPr>
            </a:lvl9pPr>
          </a:lstStyle>
          <a:p>
            <a:pPr eaLnBrk="1" hangingPunct="1">
              <a:spcBef>
                <a:spcPct val="0"/>
              </a:spcBef>
              <a:buFontTx/>
              <a:buNone/>
            </a:pPr>
            <a:endParaRPr lang="en-US" altLang="en-US" sz="1600" dirty="0">
              <a:solidFill>
                <a:schemeClr val="tx1"/>
              </a:solidFill>
              <a:latin typeface="Arial" panose="020B0604020202020204" pitchFamily="34" charset="0"/>
              <a:cs typeface="Arial" panose="020B0604020202020204" pitchFamily="34" charset="0"/>
            </a:endParaRPr>
          </a:p>
        </p:txBody>
      </p:sp>
      <p:sp>
        <p:nvSpPr>
          <p:cNvPr id="12" name="AutoShape 49"/>
          <p:cNvSpPr>
            <a:spLocks noChangeArrowheads="1"/>
          </p:cNvSpPr>
          <p:nvPr/>
        </p:nvSpPr>
        <p:spPr bwMode="auto">
          <a:xfrm>
            <a:off x="7794059" y="2663528"/>
            <a:ext cx="763117" cy="524504"/>
          </a:xfrm>
          <a:prstGeom prst="flowChartMagneticDisk">
            <a:avLst/>
          </a:prstGeom>
          <a:gradFill rotWithShape="0">
            <a:gsLst>
              <a:gs pos="0">
                <a:srgbClr val="969696"/>
              </a:gs>
              <a:gs pos="100000">
                <a:srgbClr val="404040"/>
              </a:gs>
            </a:gsLst>
            <a:lin ang="2700000" scaled="1"/>
          </a:gra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2800">
                <a:solidFill>
                  <a:schemeClr val="bg1"/>
                </a:solidFill>
                <a:latin typeface="Tahoma" panose="020B0604030504040204" pitchFamily="34" charset="0"/>
              </a:defRPr>
            </a:lvl1pPr>
            <a:lvl2pPr marL="742950" indent="-285750">
              <a:spcBef>
                <a:spcPct val="20000"/>
              </a:spcBef>
              <a:buChar char="–"/>
              <a:defRPr sz="2400">
                <a:solidFill>
                  <a:schemeClr val="bg1"/>
                </a:solidFill>
                <a:latin typeface="Tahoma" panose="020B0604030504040204" pitchFamily="34" charset="0"/>
              </a:defRPr>
            </a:lvl2pPr>
            <a:lvl3pPr marL="1143000" indent="-228600">
              <a:spcBef>
                <a:spcPct val="20000"/>
              </a:spcBef>
              <a:buChar char="•"/>
              <a:defRPr sz="2000">
                <a:solidFill>
                  <a:schemeClr val="bg1"/>
                </a:solidFill>
                <a:latin typeface="Tahoma" panose="020B0604030504040204" pitchFamily="34" charset="0"/>
              </a:defRPr>
            </a:lvl3pPr>
            <a:lvl4pPr marL="1600200" indent="-228600">
              <a:spcBef>
                <a:spcPct val="20000"/>
              </a:spcBef>
              <a:buChar char="–"/>
              <a:defRPr>
                <a:solidFill>
                  <a:schemeClr val="bg1"/>
                </a:solidFill>
                <a:latin typeface="Tahoma" panose="020B0604030504040204" pitchFamily="34" charset="0"/>
              </a:defRPr>
            </a:lvl4pPr>
            <a:lvl5pPr marL="2057400" indent="-228600">
              <a:spcBef>
                <a:spcPct val="20000"/>
              </a:spcBef>
              <a:buChar char="»"/>
              <a:defRPr>
                <a:solidFill>
                  <a:schemeClr val="bg1"/>
                </a:solidFill>
                <a:latin typeface="Tahoma" panose="020B0604030504040204" pitchFamily="34" charset="0"/>
              </a:defRPr>
            </a:lvl5pPr>
            <a:lvl6pPr marL="2514600" indent="-228600" eaLnBrk="0" fontAlgn="base" hangingPunct="0">
              <a:spcBef>
                <a:spcPct val="20000"/>
              </a:spcBef>
              <a:spcAft>
                <a:spcPct val="0"/>
              </a:spcAft>
              <a:buChar char="»"/>
              <a:defRPr>
                <a:solidFill>
                  <a:schemeClr val="bg1"/>
                </a:solidFill>
                <a:latin typeface="Tahoma" panose="020B0604030504040204" pitchFamily="34" charset="0"/>
              </a:defRPr>
            </a:lvl6pPr>
            <a:lvl7pPr marL="2971800" indent="-228600" eaLnBrk="0" fontAlgn="base" hangingPunct="0">
              <a:spcBef>
                <a:spcPct val="20000"/>
              </a:spcBef>
              <a:spcAft>
                <a:spcPct val="0"/>
              </a:spcAft>
              <a:buChar char="»"/>
              <a:defRPr>
                <a:solidFill>
                  <a:schemeClr val="bg1"/>
                </a:solidFill>
                <a:latin typeface="Tahoma" panose="020B0604030504040204" pitchFamily="34" charset="0"/>
              </a:defRPr>
            </a:lvl7pPr>
            <a:lvl8pPr marL="3429000" indent="-228600" eaLnBrk="0" fontAlgn="base" hangingPunct="0">
              <a:spcBef>
                <a:spcPct val="20000"/>
              </a:spcBef>
              <a:spcAft>
                <a:spcPct val="0"/>
              </a:spcAft>
              <a:buChar char="»"/>
              <a:defRPr>
                <a:solidFill>
                  <a:schemeClr val="bg1"/>
                </a:solidFill>
                <a:latin typeface="Tahoma" panose="020B0604030504040204" pitchFamily="34" charset="0"/>
              </a:defRPr>
            </a:lvl8pPr>
            <a:lvl9pPr marL="3886200" indent="-228600" eaLnBrk="0" fontAlgn="base" hangingPunct="0">
              <a:spcBef>
                <a:spcPct val="20000"/>
              </a:spcBef>
              <a:spcAft>
                <a:spcPct val="0"/>
              </a:spcAft>
              <a:buChar char="»"/>
              <a:defRPr>
                <a:solidFill>
                  <a:schemeClr val="bg1"/>
                </a:solidFill>
                <a:latin typeface="Tahoma" panose="020B0604030504040204" pitchFamily="34" charset="0"/>
              </a:defRPr>
            </a:lvl9pPr>
          </a:lstStyle>
          <a:p>
            <a:pPr eaLnBrk="1" hangingPunct="1">
              <a:spcBef>
                <a:spcPct val="0"/>
              </a:spcBef>
              <a:buFontTx/>
              <a:buNone/>
            </a:pPr>
            <a:endParaRPr lang="en-US" altLang="en-US" sz="1600" dirty="0">
              <a:solidFill>
                <a:schemeClr val="tx1"/>
              </a:solidFill>
              <a:latin typeface="Arial" panose="020B0604020202020204" pitchFamily="34" charset="0"/>
              <a:cs typeface="Arial" panose="020B0604020202020204" pitchFamily="34" charset="0"/>
            </a:endParaRPr>
          </a:p>
        </p:txBody>
      </p:sp>
      <p:sp>
        <p:nvSpPr>
          <p:cNvPr id="13" name="AutoShape 52"/>
          <p:cNvSpPr>
            <a:spLocks noChangeArrowheads="1"/>
          </p:cNvSpPr>
          <p:nvPr/>
        </p:nvSpPr>
        <p:spPr bwMode="auto">
          <a:xfrm>
            <a:off x="3979720" y="4338076"/>
            <a:ext cx="670845" cy="417523"/>
          </a:xfrm>
          <a:prstGeom prst="flowChartExtract">
            <a:avLst/>
          </a:prstGeom>
          <a:solidFill>
            <a:srgbClr val="993300"/>
          </a:solidFill>
          <a:ln w="1905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2800">
                <a:solidFill>
                  <a:schemeClr val="bg1"/>
                </a:solidFill>
                <a:latin typeface="Tahoma" panose="020B0604030504040204" pitchFamily="34" charset="0"/>
              </a:defRPr>
            </a:lvl1pPr>
            <a:lvl2pPr marL="742950" indent="-285750">
              <a:spcBef>
                <a:spcPct val="20000"/>
              </a:spcBef>
              <a:buChar char="–"/>
              <a:defRPr sz="2400">
                <a:solidFill>
                  <a:schemeClr val="bg1"/>
                </a:solidFill>
                <a:latin typeface="Tahoma" panose="020B0604030504040204" pitchFamily="34" charset="0"/>
              </a:defRPr>
            </a:lvl2pPr>
            <a:lvl3pPr marL="1143000" indent="-228600">
              <a:spcBef>
                <a:spcPct val="20000"/>
              </a:spcBef>
              <a:buChar char="•"/>
              <a:defRPr sz="2000">
                <a:solidFill>
                  <a:schemeClr val="bg1"/>
                </a:solidFill>
                <a:latin typeface="Tahoma" panose="020B0604030504040204" pitchFamily="34" charset="0"/>
              </a:defRPr>
            </a:lvl3pPr>
            <a:lvl4pPr marL="1600200" indent="-228600">
              <a:spcBef>
                <a:spcPct val="20000"/>
              </a:spcBef>
              <a:buChar char="–"/>
              <a:defRPr>
                <a:solidFill>
                  <a:schemeClr val="bg1"/>
                </a:solidFill>
                <a:latin typeface="Tahoma" panose="020B0604030504040204" pitchFamily="34" charset="0"/>
              </a:defRPr>
            </a:lvl4pPr>
            <a:lvl5pPr marL="2057400" indent="-228600">
              <a:spcBef>
                <a:spcPct val="20000"/>
              </a:spcBef>
              <a:buChar char="»"/>
              <a:defRPr>
                <a:solidFill>
                  <a:schemeClr val="bg1"/>
                </a:solidFill>
                <a:latin typeface="Tahoma" panose="020B0604030504040204" pitchFamily="34" charset="0"/>
              </a:defRPr>
            </a:lvl5pPr>
            <a:lvl6pPr marL="2514600" indent="-228600" eaLnBrk="0" fontAlgn="base" hangingPunct="0">
              <a:spcBef>
                <a:spcPct val="20000"/>
              </a:spcBef>
              <a:spcAft>
                <a:spcPct val="0"/>
              </a:spcAft>
              <a:buChar char="»"/>
              <a:defRPr>
                <a:solidFill>
                  <a:schemeClr val="bg1"/>
                </a:solidFill>
                <a:latin typeface="Tahoma" panose="020B0604030504040204" pitchFamily="34" charset="0"/>
              </a:defRPr>
            </a:lvl6pPr>
            <a:lvl7pPr marL="2971800" indent="-228600" eaLnBrk="0" fontAlgn="base" hangingPunct="0">
              <a:spcBef>
                <a:spcPct val="20000"/>
              </a:spcBef>
              <a:spcAft>
                <a:spcPct val="0"/>
              </a:spcAft>
              <a:buChar char="»"/>
              <a:defRPr>
                <a:solidFill>
                  <a:schemeClr val="bg1"/>
                </a:solidFill>
                <a:latin typeface="Tahoma" panose="020B0604030504040204" pitchFamily="34" charset="0"/>
              </a:defRPr>
            </a:lvl7pPr>
            <a:lvl8pPr marL="3429000" indent="-228600" eaLnBrk="0" fontAlgn="base" hangingPunct="0">
              <a:spcBef>
                <a:spcPct val="20000"/>
              </a:spcBef>
              <a:spcAft>
                <a:spcPct val="0"/>
              </a:spcAft>
              <a:buChar char="»"/>
              <a:defRPr>
                <a:solidFill>
                  <a:schemeClr val="bg1"/>
                </a:solidFill>
                <a:latin typeface="Tahoma" panose="020B0604030504040204" pitchFamily="34" charset="0"/>
              </a:defRPr>
            </a:lvl8pPr>
            <a:lvl9pPr marL="3886200" indent="-228600" eaLnBrk="0" fontAlgn="base" hangingPunct="0">
              <a:spcBef>
                <a:spcPct val="20000"/>
              </a:spcBef>
              <a:spcAft>
                <a:spcPct val="0"/>
              </a:spcAft>
              <a:buChar char="»"/>
              <a:defRPr>
                <a:solidFill>
                  <a:schemeClr val="bg1"/>
                </a:solidFill>
                <a:latin typeface="Tahoma" panose="020B0604030504040204" pitchFamily="34" charset="0"/>
              </a:defRPr>
            </a:lvl9pPr>
          </a:lstStyle>
          <a:p>
            <a:pPr eaLnBrk="1" hangingPunct="1">
              <a:spcBef>
                <a:spcPct val="0"/>
              </a:spcBef>
              <a:buFontTx/>
              <a:buNone/>
            </a:pPr>
            <a:endParaRPr lang="en-US" altLang="en-US" sz="1600" dirty="0">
              <a:solidFill>
                <a:schemeClr val="tx1"/>
              </a:solidFill>
              <a:latin typeface="Arial" panose="020B0604020202020204" pitchFamily="34" charset="0"/>
              <a:cs typeface="Arial" panose="020B0604020202020204" pitchFamily="34" charset="0"/>
            </a:endParaRPr>
          </a:p>
        </p:txBody>
      </p:sp>
      <p:grpSp>
        <p:nvGrpSpPr>
          <p:cNvPr id="14" name="Group 53"/>
          <p:cNvGrpSpPr>
            <a:grpSpLocks/>
          </p:cNvGrpSpPr>
          <p:nvPr/>
        </p:nvGrpSpPr>
        <p:grpSpPr bwMode="auto">
          <a:xfrm>
            <a:off x="4270253" y="3635272"/>
            <a:ext cx="3965216" cy="1732496"/>
            <a:chOff x="857" y="2341"/>
            <a:chExt cx="3180" cy="1166"/>
          </a:xfrm>
        </p:grpSpPr>
        <p:graphicFrame>
          <p:nvGraphicFramePr>
            <p:cNvPr id="35" name="Object 54"/>
            <p:cNvGraphicFramePr>
              <a:graphicFrameLocks noChangeAspect="1"/>
            </p:cNvGraphicFramePr>
            <p:nvPr/>
          </p:nvGraphicFramePr>
          <p:xfrm>
            <a:off x="2245" y="2341"/>
            <a:ext cx="846" cy="690"/>
          </p:xfrm>
          <a:graphic>
            <a:graphicData uri="http://schemas.openxmlformats.org/presentationml/2006/ole">
              <mc:AlternateContent xmlns:mc="http://schemas.openxmlformats.org/markup-compatibility/2006">
                <mc:Choice xmlns:v="urn:schemas-microsoft-com:vml" Requires="v">
                  <p:oleObj spid="_x0000_s2079" name="Clip" r:id="rId6" imgW="811073" imgH="781812" progId="">
                    <p:embed/>
                  </p:oleObj>
                </mc:Choice>
                <mc:Fallback>
                  <p:oleObj name="Clip" r:id="rId6" imgW="811073" imgH="781812" progId="">
                    <p:embed/>
                    <p:pic>
                      <p:nvPicPr>
                        <p:cNvPr id="0" nam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245" y="2341"/>
                          <a:ext cx="846" cy="690"/>
                        </a:xfrm>
                        <a:prstGeom prst="rect">
                          <a:avLst/>
                        </a:prstGeom>
                        <a:noFill/>
                        <a:ln w="9525">
                          <a:solidFill>
                            <a:schemeClr val="bg1"/>
                          </a:solidFill>
                          <a:miter lim="800000"/>
                          <a:headEnd/>
                          <a:tailEnd/>
                        </a:ln>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36" name="Freeform 55"/>
            <p:cNvSpPr>
              <a:spLocks/>
            </p:cNvSpPr>
            <p:nvPr/>
          </p:nvSpPr>
          <p:spPr bwMode="auto">
            <a:xfrm>
              <a:off x="857" y="2509"/>
              <a:ext cx="1441" cy="366"/>
            </a:xfrm>
            <a:custGeom>
              <a:avLst/>
              <a:gdLst>
                <a:gd name="T0" fmla="*/ 86 w 1441"/>
                <a:gd name="T1" fmla="*/ 366 h 366"/>
                <a:gd name="T2" fmla="*/ 0 w 1441"/>
                <a:gd name="T3" fmla="*/ 366 h 366"/>
                <a:gd name="T4" fmla="*/ 0 w 1441"/>
                <a:gd name="T5" fmla="*/ 0 h 366"/>
                <a:gd name="T6" fmla="*/ 608 w 1441"/>
                <a:gd name="T7" fmla="*/ 0 h 366"/>
                <a:gd name="T8" fmla="*/ 608 w 1441"/>
                <a:gd name="T9" fmla="*/ 273 h 366"/>
                <a:gd name="T10" fmla="*/ 1138 w 1441"/>
                <a:gd name="T11" fmla="*/ 273 h 366"/>
                <a:gd name="T12" fmla="*/ 1138 w 1441"/>
                <a:gd name="T13" fmla="*/ 117 h 366"/>
                <a:gd name="T14" fmla="*/ 1441 w 1441"/>
                <a:gd name="T15" fmla="*/ 117 h 366"/>
                <a:gd name="T16" fmla="*/ 1426 w 1441"/>
                <a:gd name="T17" fmla="*/ 173 h 366"/>
                <a:gd name="T18" fmla="*/ 1434 w 1441"/>
                <a:gd name="T19" fmla="*/ 218 h 366"/>
                <a:gd name="T20" fmla="*/ 1223 w 1441"/>
                <a:gd name="T21" fmla="*/ 218 h 366"/>
                <a:gd name="T22" fmla="*/ 1223 w 1441"/>
                <a:gd name="T23" fmla="*/ 343 h 366"/>
                <a:gd name="T24" fmla="*/ 553 w 1441"/>
                <a:gd name="T25" fmla="*/ 343 h 366"/>
                <a:gd name="T26" fmla="*/ 553 w 1441"/>
                <a:gd name="T27" fmla="*/ 94 h 366"/>
                <a:gd name="T28" fmla="*/ 78 w 1441"/>
                <a:gd name="T29" fmla="*/ 94 h 366"/>
                <a:gd name="T30" fmla="*/ 86 w 1441"/>
                <a:gd name="T31" fmla="*/ 366 h 36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1441" h="366">
                  <a:moveTo>
                    <a:pt x="86" y="366"/>
                  </a:moveTo>
                  <a:lnTo>
                    <a:pt x="0" y="366"/>
                  </a:lnTo>
                  <a:lnTo>
                    <a:pt x="0" y="0"/>
                  </a:lnTo>
                  <a:lnTo>
                    <a:pt x="608" y="0"/>
                  </a:lnTo>
                  <a:lnTo>
                    <a:pt x="608" y="273"/>
                  </a:lnTo>
                  <a:lnTo>
                    <a:pt x="1138" y="273"/>
                  </a:lnTo>
                  <a:lnTo>
                    <a:pt x="1138" y="117"/>
                  </a:lnTo>
                  <a:lnTo>
                    <a:pt x="1441" y="117"/>
                  </a:lnTo>
                  <a:lnTo>
                    <a:pt x="1426" y="173"/>
                  </a:lnTo>
                  <a:lnTo>
                    <a:pt x="1434" y="218"/>
                  </a:lnTo>
                  <a:lnTo>
                    <a:pt x="1223" y="218"/>
                  </a:lnTo>
                  <a:lnTo>
                    <a:pt x="1223" y="343"/>
                  </a:lnTo>
                  <a:lnTo>
                    <a:pt x="553" y="343"/>
                  </a:lnTo>
                  <a:lnTo>
                    <a:pt x="553" y="94"/>
                  </a:lnTo>
                  <a:lnTo>
                    <a:pt x="78" y="94"/>
                  </a:lnTo>
                  <a:lnTo>
                    <a:pt x="86" y="366"/>
                  </a:lnTo>
                  <a:close/>
                </a:path>
              </a:pathLst>
            </a:custGeom>
            <a:solidFill>
              <a:srgbClr val="993300"/>
            </a:solidFill>
            <a:ln w="19050" cmpd="sng">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2000" dirty="0"/>
            </a:p>
          </p:txBody>
        </p:sp>
        <p:sp>
          <p:nvSpPr>
            <p:cNvPr id="37" name="Freeform 56"/>
            <p:cNvSpPr>
              <a:spLocks/>
            </p:cNvSpPr>
            <p:nvPr/>
          </p:nvSpPr>
          <p:spPr bwMode="auto">
            <a:xfrm>
              <a:off x="2876" y="2447"/>
              <a:ext cx="1161" cy="1060"/>
            </a:xfrm>
            <a:custGeom>
              <a:avLst/>
              <a:gdLst>
                <a:gd name="T0" fmla="*/ 0 w 1161"/>
                <a:gd name="T1" fmla="*/ 943 h 771"/>
                <a:gd name="T2" fmla="*/ 319 w 1161"/>
                <a:gd name="T3" fmla="*/ 943 h 771"/>
                <a:gd name="T4" fmla="*/ 319 w 1161"/>
                <a:gd name="T5" fmla="*/ 13526 h 771"/>
                <a:gd name="T6" fmla="*/ 1161 w 1161"/>
                <a:gd name="T7" fmla="*/ 13526 h 771"/>
                <a:gd name="T8" fmla="*/ 1161 w 1161"/>
                <a:gd name="T9" fmla="*/ 686 h 771"/>
                <a:gd name="T10" fmla="*/ 1060 w 1161"/>
                <a:gd name="T11" fmla="*/ 686 h 771"/>
                <a:gd name="T12" fmla="*/ 1060 w 1161"/>
                <a:gd name="T13" fmla="*/ 12305 h 771"/>
                <a:gd name="T14" fmla="*/ 389 w 1161"/>
                <a:gd name="T15" fmla="*/ 12305 h 771"/>
                <a:gd name="T16" fmla="*/ 389 w 1161"/>
                <a:gd name="T17" fmla="*/ 0 h 771"/>
                <a:gd name="T18" fmla="*/ 0 w 1161"/>
                <a:gd name="T19" fmla="*/ 0 h 771"/>
                <a:gd name="T20" fmla="*/ 0 w 1161"/>
                <a:gd name="T21" fmla="*/ 943 h 77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161" h="771">
                  <a:moveTo>
                    <a:pt x="0" y="54"/>
                  </a:moveTo>
                  <a:lnTo>
                    <a:pt x="319" y="54"/>
                  </a:lnTo>
                  <a:lnTo>
                    <a:pt x="319" y="771"/>
                  </a:lnTo>
                  <a:lnTo>
                    <a:pt x="1161" y="771"/>
                  </a:lnTo>
                  <a:lnTo>
                    <a:pt x="1161" y="39"/>
                  </a:lnTo>
                  <a:lnTo>
                    <a:pt x="1060" y="39"/>
                  </a:lnTo>
                  <a:lnTo>
                    <a:pt x="1060" y="701"/>
                  </a:lnTo>
                  <a:lnTo>
                    <a:pt x="389" y="701"/>
                  </a:lnTo>
                  <a:lnTo>
                    <a:pt x="389" y="0"/>
                  </a:lnTo>
                  <a:lnTo>
                    <a:pt x="0" y="0"/>
                  </a:lnTo>
                  <a:lnTo>
                    <a:pt x="0" y="54"/>
                  </a:lnTo>
                  <a:close/>
                </a:path>
              </a:pathLst>
            </a:custGeom>
            <a:solidFill>
              <a:srgbClr val="993300"/>
            </a:solidFill>
            <a:ln w="19050" cmpd="sng">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2000" dirty="0"/>
            </a:p>
          </p:txBody>
        </p:sp>
      </p:grpSp>
      <p:sp>
        <p:nvSpPr>
          <p:cNvPr id="15" name="Freeform 61"/>
          <p:cNvSpPr>
            <a:spLocks noChangeAspect="1"/>
          </p:cNvSpPr>
          <p:nvPr/>
        </p:nvSpPr>
        <p:spPr bwMode="auto">
          <a:xfrm flipV="1">
            <a:off x="8665657" y="1757163"/>
            <a:ext cx="101001" cy="209505"/>
          </a:xfrm>
          <a:custGeom>
            <a:avLst/>
            <a:gdLst>
              <a:gd name="T0" fmla="*/ 0 w 199"/>
              <a:gd name="T1" fmla="*/ 0 h 348"/>
              <a:gd name="T2" fmla="*/ 0 w 199"/>
              <a:gd name="T3" fmla="*/ 0 h 348"/>
              <a:gd name="T4" fmla="*/ 0 w 199"/>
              <a:gd name="T5" fmla="*/ 0 h 348"/>
              <a:gd name="T6" fmla="*/ 0 w 199"/>
              <a:gd name="T7" fmla="*/ 0 h 348"/>
              <a:gd name="T8" fmla="*/ 0 w 199"/>
              <a:gd name="T9" fmla="*/ 0 h 348"/>
              <a:gd name="T10" fmla="*/ 0 w 199"/>
              <a:gd name="T11" fmla="*/ 0 h 348"/>
              <a:gd name="T12" fmla="*/ 0 w 199"/>
              <a:gd name="T13" fmla="*/ 0 h 348"/>
              <a:gd name="T14" fmla="*/ 0 w 199"/>
              <a:gd name="T15" fmla="*/ 0 h 348"/>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99" h="348">
                <a:moveTo>
                  <a:pt x="32" y="344"/>
                </a:moveTo>
                <a:cubicBezTo>
                  <a:pt x="49" y="340"/>
                  <a:pt x="138" y="282"/>
                  <a:pt x="165" y="243"/>
                </a:cubicBezTo>
                <a:cubicBezTo>
                  <a:pt x="192" y="204"/>
                  <a:pt x="199" y="142"/>
                  <a:pt x="196" y="110"/>
                </a:cubicBezTo>
                <a:cubicBezTo>
                  <a:pt x="193" y="78"/>
                  <a:pt x="170" y="63"/>
                  <a:pt x="149" y="48"/>
                </a:cubicBezTo>
                <a:cubicBezTo>
                  <a:pt x="128" y="33"/>
                  <a:pt x="96" y="0"/>
                  <a:pt x="71" y="17"/>
                </a:cubicBezTo>
                <a:cubicBezTo>
                  <a:pt x="46" y="34"/>
                  <a:pt x="2" y="108"/>
                  <a:pt x="1" y="149"/>
                </a:cubicBezTo>
                <a:cubicBezTo>
                  <a:pt x="0" y="190"/>
                  <a:pt x="58" y="235"/>
                  <a:pt x="64" y="266"/>
                </a:cubicBezTo>
                <a:cubicBezTo>
                  <a:pt x="70" y="297"/>
                  <a:pt x="15" y="348"/>
                  <a:pt x="32" y="344"/>
                </a:cubicBezTo>
                <a:close/>
              </a:path>
            </a:pathLst>
          </a:custGeom>
          <a:solidFill>
            <a:srgbClr val="00FF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2000" dirty="0"/>
          </a:p>
        </p:txBody>
      </p:sp>
      <p:sp>
        <p:nvSpPr>
          <p:cNvPr id="16" name="Freeform 62"/>
          <p:cNvSpPr>
            <a:spLocks noChangeAspect="1"/>
          </p:cNvSpPr>
          <p:nvPr/>
        </p:nvSpPr>
        <p:spPr bwMode="auto">
          <a:xfrm flipV="1">
            <a:off x="8853942" y="1898318"/>
            <a:ext cx="101001" cy="209505"/>
          </a:xfrm>
          <a:custGeom>
            <a:avLst/>
            <a:gdLst>
              <a:gd name="T0" fmla="*/ 0 w 199"/>
              <a:gd name="T1" fmla="*/ 0 h 348"/>
              <a:gd name="T2" fmla="*/ 0 w 199"/>
              <a:gd name="T3" fmla="*/ 0 h 348"/>
              <a:gd name="T4" fmla="*/ 0 w 199"/>
              <a:gd name="T5" fmla="*/ 0 h 348"/>
              <a:gd name="T6" fmla="*/ 0 w 199"/>
              <a:gd name="T7" fmla="*/ 0 h 348"/>
              <a:gd name="T8" fmla="*/ 0 w 199"/>
              <a:gd name="T9" fmla="*/ 0 h 348"/>
              <a:gd name="T10" fmla="*/ 0 w 199"/>
              <a:gd name="T11" fmla="*/ 0 h 348"/>
              <a:gd name="T12" fmla="*/ 0 w 199"/>
              <a:gd name="T13" fmla="*/ 0 h 348"/>
              <a:gd name="T14" fmla="*/ 0 w 199"/>
              <a:gd name="T15" fmla="*/ 0 h 348"/>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99" h="348">
                <a:moveTo>
                  <a:pt x="32" y="344"/>
                </a:moveTo>
                <a:cubicBezTo>
                  <a:pt x="49" y="340"/>
                  <a:pt x="138" y="282"/>
                  <a:pt x="165" y="243"/>
                </a:cubicBezTo>
                <a:cubicBezTo>
                  <a:pt x="192" y="204"/>
                  <a:pt x="199" y="142"/>
                  <a:pt x="196" y="110"/>
                </a:cubicBezTo>
                <a:cubicBezTo>
                  <a:pt x="193" y="78"/>
                  <a:pt x="170" y="63"/>
                  <a:pt x="149" y="48"/>
                </a:cubicBezTo>
                <a:cubicBezTo>
                  <a:pt x="128" y="33"/>
                  <a:pt x="96" y="0"/>
                  <a:pt x="71" y="17"/>
                </a:cubicBezTo>
                <a:cubicBezTo>
                  <a:pt x="46" y="34"/>
                  <a:pt x="2" y="108"/>
                  <a:pt x="1" y="149"/>
                </a:cubicBezTo>
                <a:cubicBezTo>
                  <a:pt x="0" y="190"/>
                  <a:pt x="58" y="235"/>
                  <a:pt x="64" y="266"/>
                </a:cubicBezTo>
                <a:cubicBezTo>
                  <a:pt x="70" y="297"/>
                  <a:pt x="15" y="348"/>
                  <a:pt x="32" y="344"/>
                </a:cubicBezTo>
                <a:close/>
              </a:path>
            </a:pathLst>
          </a:custGeom>
          <a:solidFill>
            <a:srgbClr val="00FF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2000" dirty="0"/>
          </a:p>
        </p:txBody>
      </p:sp>
      <p:sp>
        <p:nvSpPr>
          <p:cNvPr id="17" name="Freeform 63"/>
          <p:cNvSpPr>
            <a:spLocks noChangeAspect="1"/>
          </p:cNvSpPr>
          <p:nvPr/>
        </p:nvSpPr>
        <p:spPr bwMode="auto">
          <a:xfrm flipV="1">
            <a:off x="8769152" y="1624923"/>
            <a:ext cx="101001" cy="209505"/>
          </a:xfrm>
          <a:custGeom>
            <a:avLst/>
            <a:gdLst>
              <a:gd name="T0" fmla="*/ 0 w 199"/>
              <a:gd name="T1" fmla="*/ 0 h 348"/>
              <a:gd name="T2" fmla="*/ 0 w 199"/>
              <a:gd name="T3" fmla="*/ 0 h 348"/>
              <a:gd name="T4" fmla="*/ 0 w 199"/>
              <a:gd name="T5" fmla="*/ 0 h 348"/>
              <a:gd name="T6" fmla="*/ 0 w 199"/>
              <a:gd name="T7" fmla="*/ 0 h 348"/>
              <a:gd name="T8" fmla="*/ 0 w 199"/>
              <a:gd name="T9" fmla="*/ 0 h 348"/>
              <a:gd name="T10" fmla="*/ 0 w 199"/>
              <a:gd name="T11" fmla="*/ 0 h 348"/>
              <a:gd name="T12" fmla="*/ 0 w 199"/>
              <a:gd name="T13" fmla="*/ 0 h 348"/>
              <a:gd name="T14" fmla="*/ 0 w 199"/>
              <a:gd name="T15" fmla="*/ 0 h 348"/>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99" h="348">
                <a:moveTo>
                  <a:pt x="32" y="344"/>
                </a:moveTo>
                <a:cubicBezTo>
                  <a:pt x="49" y="340"/>
                  <a:pt x="138" y="282"/>
                  <a:pt x="165" y="243"/>
                </a:cubicBezTo>
                <a:cubicBezTo>
                  <a:pt x="192" y="204"/>
                  <a:pt x="199" y="142"/>
                  <a:pt x="196" y="110"/>
                </a:cubicBezTo>
                <a:cubicBezTo>
                  <a:pt x="193" y="78"/>
                  <a:pt x="170" y="63"/>
                  <a:pt x="149" y="48"/>
                </a:cubicBezTo>
                <a:cubicBezTo>
                  <a:pt x="128" y="33"/>
                  <a:pt x="96" y="0"/>
                  <a:pt x="71" y="17"/>
                </a:cubicBezTo>
                <a:cubicBezTo>
                  <a:pt x="46" y="34"/>
                  <a:pt x="2" y="108"/>
                  <a:pt x="1" y="149"/>
                </a:cubicBezTo>
                <a:cubicBezTo>
                  <a:pt x="0" y="190"/>
                  <a:pt x="58" y="235"/>
                  <a:pt x="64" y="266"/>
                </a:cubicBezTo>
                <a:cubicBezTo>
                  <a:pt x="70" y="297"/>
                  <a:pt x="15" y="348"/>
                  <a:pt x="32" y="344"/>
                </a:cubicBezTo>
                <a:close/>
              </a:path>
            </a:pathLst>
          </a:custGeom>
          <a:solidFill>
            <a:srgbClr val="00FF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2000" dirty="0"/>
          </a:p>
        </p:txBody>
      </p:sp>
      <p:sp>
        <p:nvSpPr>
          <p:cNvPr id="18" name="Freeform 64"/>
          <p:cNvSpPr>
            <a:spLocks/>
          </p:cNvSpPr>
          <p:nvPr/>
        </p:nvSpPr>
        <p:spPr bwMode="auto">
          <a:xfrm>
            <a:off x="8136962" y="1150938"/>
            <a:ext cx="577325" cy="429410"/>
          </a:xfrm>
          <a:custGeom>
            <a:avLst/>
            <a:gdLst>
              <a:gd name="T0" fmla="*/ 40 w 463"/>
              <a:gd name="T1" fmla="*/ 235 h 289"/>
              <a:gd name="T2" fmla="*/ 110 w 463"/>
              <a:gd name="T3" fmla="*/ 95 h 289"/>
              <a:gd name="T4" fmla="*/ 243 w 463"/>
              <a:gd name="T5" fmla="*/ 87 h 289"/>
              <a:gd name="T6" fmla="*/ 406 w 463"/>
              <a:gd name="T7" fmla="*/ 251 h 289"/>
              <a:gd name="T8" fmla="*/ 453 w 463"/>
              <a:gd name="T9" fmla="*/ 173 h 289"/>
              <a:gd name="T10" fmla="*/ 344 w 463"/>
              <a:gd name="T11" fmla="*/ 71 h 289"/>
              <a:gd name="T12" fmla="*/ 134 w 463"/>
              <a:gd name="T13" fmla="*/ 9 h 289"/>
              <a:gd name="T14" fmla="*/ 17 w 463"/>
              <a:gd name="T15" fmla="*/ 126 h 289"/>
              <a:gd name="T16" fmla="*/ 32 w 463"/>
              <a:gd name="T17" fmla="*/ 289 h 28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463" h="289">
                <a:moveTo>
                  <a:pt x="40" y="235"/>
                </a:moveTo>
                <a:cubicBezTo>
                  <a:pt x="58" y="177"/>
                  <a:pt x="76" y="120"/>
                  <a:pt x="110" y="95"/>
                </a:cubicBezTo>
                <a:cubicBezTo>
                  <a:pt x="144" y="70"/>
                  <a:pt x="194" y="61"/>
                  <a:pt x="243" y="87"/>
                </a:cubicBezTo>
                <a:cubicBezTo>
                  <a:pt x="292" y="113"/>
                  <a:pt x="371" y="237"/>
                  <a:pt x="406" y="251"/>
                </a:cubicBezTo>
                <a:cubicBezTo>
                  <a:pt x="441" y="265"/>
                  <a:pt x="463" y="203"/>
                  <a:pt x="453" y="173"/>
                </a:cubicBezTo>
                <a:cubicBezTo>
                  <a:pt x="443" y="143"/>
                  <a:pt x="397" y="98"/>
                  <a:pt x="344" y="71"/>
                </a:cubicBezTo>
                <a:cubicBezTo>
                  <a:pt x="291" y="44"/>
                  <a:pt x="188" y="0"/>
                  <a:pt x="134" y="9"/>
                </a:cubicBezTo>
                <a:cubicBezTo>
                  <a:pt x="80" y="18"/>
                  <a:pt x="34" y="79"/>
                  <a:pt x="17" y="126"/>
                </a:cubicBezTo>
                <a:cubicBezTo>
                  <a:pt x="0" y="173"/>
                  <a:pt x="28" y="255"/>
                  <a:pt x="32" y="289"/>
                </a:cubicBezTo>
              </a:path>
            </a:pathLst>
          </a:custGeom>
          <a:solidFill>
            <a:srgbClr val="00FF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2000" dirty="0"/>
          </a:p>
        </p:txBody>
      </p:sp>
      <p:grpSp>
        <p:nvGrpSpPr>
          <p:cNvPr id="19" name="Group 65"/>
          <p:cNvGrpSpPr>
            <a:grpSpLocks/>
          </p:cNvGrpSpPr>
          <p:nvPr/>
        </p:nvGrpSpPr>
        <p:grpSpPr bwMode="auto">
          <a:xfrm>
            <a:off x="8004788" y="1511999"/>
            <a:ext cx="316718" cy="855847"/>
            <a:chOff x="1982" y="990"/>
            <a:chExt cx="254" cy="576"/>
          </a:xfrm>
        </p:grpSpPr>
        <p:grpSp>
          <p:nvGrpSpPr>
            <p:cNvPr id="25" name="Group 66"/>
            <p:cNvGrpSpPr>
              <a:grpSpLocks/>
            </p:cNvGrpSpPr>
            <p:nvPr/>
          </p:nvGrpSpPr>
          <p:grpSpPr bwMode="auto">
            <a:xfrm>
              <a:off x="1982" y="990"/>
              <a:ext cx="254" cy="576"/>
              <a:chOff x="1982" y="935"/>
              <a:chExt cx="519" cy="631"/>
            </a:xfrm>
          </p:grpSpPr>
          <p:sp>
            <p:nvSpPr>
              <p:cNvPr id="30" name="Line 67"/>
              <p:cNvSpPr>
                <a:spLocks noChangeShapeType="1"/>
              </p:cNvSpPr>
              <p:nvPr/>
            </p:nvSpPr>
            <p:spPr bwMode="auto">
              <a:xfrm>
                <a:off x="2118" y="1044"/>
                <a:ext cx="257" cy="0"/>
              </a:xfrm>
              <a:prstGeom prst="line">
                <a:avLst/>
              </a:prstGeom>
              <a:noFill/>
              <a:ln w="3810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2000" dirty="0"/>
              </a:p>
            </p:txBody>
          </p:sp>
          <p:sp>
            <p:nvSpPr>
              <p:cNvPr id="31" name="Line 68"/>
              <p:cNvSpPr>
                <a:spLocks noChangeShapeType="1"/>
              </p:cNvSpPr>
              <p:nvPr/>
            </p:nvSpPr>
            <p:spPr bwMode="auto">
              <a:xfrm>
                <a:off x="2014" y="1428"/>
                <a:ext cx="466" cy="1"/>
              </a:xfrm>
              <a:prstGeom prst="line">
                <a:avLst/>
              </a:prstGeom>
              <a:noFill/>
              <a:ln w="3810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2000" dirty="0"/>
              </a:p>
            </p:txBody>
          </p:sp>
          <p:sp>
            <p:nvSpPr>
              <p:cNvPr id="32" name="Line 69"/>
              <p:cNvSpPr>
                <a:spLocks noChangeAspect="1" noChangeShapeType="1"/>
              </p:cNvSpPr>
              <p:nvPr/>
            </p:nvSpPr>
            <p:spPr bwMode="auto">
              <a:xfrm>
                <a:off x="2065" y="1235"/>
                <a:ext cx="363" cy="1"/>
              </a:xfrm>
              <a:prstGeom prst="line">
                <a:avLst/>
              </a:prstGeom>
              <a:noFill/>
              <a:ln w="3810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2000" dirty="0"/>
              </a:p>
            </p:txBody>
          </p:sp>
          <p:sp>
            <p:nvSpPr>
              <p:cNvPr id="33" name="Line 70"/>
              <p:cNvSpPr>
                <a:spLocks noChangeShapeType="1"/>
              </p:cNvSpPr>
              <p:nvPr/>
            </p:nvSpPr>
            <p:spPr bwMode="auto">
              <a:xfrm>
                <a:off x="2338" y="935"/>
                <a:ext cx="163" cy="631"/>
              </a:xfrm>
              <a:prstGeom prst="line">
                <a:avLst/>
              </a:prstGeom>
              <a:noFill/>
              <a:ln w="3810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2000" dirty="0"/>
              </a:p>
            </p:txBody>
          </p:sp>
          <p:sp>
            <p:nvSpPr>
              <p:cNvPr id="34" name="Line 71"/>
              <p:cNvSpPr>
                <a:spLocks noChangeShapeType="1"/>
              </p:cNvSpPr>
              <p:nvPr/>
            </p:nvSpPr>
            <p:spPr bwMode="auto">
              <a:xfrm flipH="1">
                <a:off x="1982" y="935"/>
                <a:ext cx="163" cy="631"/>
              </a:xfrm>
              <a:prstGeom prst="line">
                <a:avLst/>
              </a:prstGeom>
              <a:noFill/>
              <a:ln w="3810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2000" dirty="0"/>
              </a:p>
            </p:txBody>
          </p:sp>
        </p:grpSp>
        <p:sp>
          <p:nvSpPr>
            <p:cNvPr id="26" name="Line 72"/>
            <p:cNvSpPr>
              <a:spLocks noChangeShapeType="1"/>
            </p:cNvSpPr>
            <p:nvPr/>
          </p:nvSpPr>
          <p:spPr bwMode="auto">
            <a:xfrm>
              <a:off x="2051" y="1089"/>
              <a:ext cx="141" cy="179"/>
            </a:xfrm>
            <a:prstGeom prst="line">
              <a:avLst/>
            </a:prstGeom>
            <a:noFill/>
            <a:ln w="28575">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2000" dirty="0"/>
            </a:p>
          </p:txBody>
        </p:sp>
        <p:sp>
          <p:nvSpPr>
            <p:cNvPr id="27" name="Line 73"/>
            <p:cNvSpPr>
              <a:spLocks noChangeShapeType="1"/>
            </p:cNvSpPr>
            <p:nvPr/>
          </p:nvSpPr>
          <p:spPr bwMode="auto">
            <a:xfrm>
              <a:off x="2033" y="1276"/>
              <a:ext cx="173" cy="156"/>
            </a:xfrm>
            <a:prstGeom prst="line">
              <a:avLst/>
            </a:prstGeom>
            <a:noFill/>
            <a:ln w="28575">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2000" dirty="0"/>
            </a:p>
          </p:txBody>
        </p:sp>
        <p:sp>
          <p:nvSpPr>
            <p:cNvPr id="28" name="Line 74"/>
            <p:cNvSpPr>
              <a:spLocks noChangeShapeType="1"/>
            </p:cNvSpPr>
            <p:nvPr/>
          </p:nvSpPr>
          <p:spPr bwMode="auto">
            <a:xfrm flipH="1">
              <a:off x="2025" y="1092"/>
              <a:ext cx="141" cy="179"/>
            </a:xfrm>
            <a:prstGeom prst="line">
              <a:avLst/>
            </a:prstGeom>
            <a:noFill/>
            <a:ln w="28575">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2000" dirty="0"/>
            </a:p>
          </p:txBody>
        </p:sp>
        <p:sp>
          <p:nvSpPr>
            <p:cNvPr id="29" name="Line 75"/>
            <p:cNvSpPr>
              <a:spLocks noChangeShapeType="1"/>
            </p:cNvSpPr>
            <p:nvPr/>
          </p:nvSpPr>
          <p:spPr bwMode="auto">
            <a:xfrm flipH="1">
              <a:off x="2012" y="1277"/>
              <a:ext cx="173" cy="156"/>
            </a:xfrm>
            <a:prstGeom prst="line">
              <a:avLst/>
            </a:prstGeom>
            <a:noFill/>
            <a:ln w="28575">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2000" dirty="0"/>
            </a:p>
          </p:txBody>
        </p:sp>
      </p:grpSp>
      <p:sp>
        <p:nvSpPr>
          <p:cNvPr id="20" name="Line 76"/>
          <p:cNvSpPr>
            <a:spLocks noChangeShapeType="1"/>
          </p:cNvSpPr>
          <p:nvPr/>
        </p:nvSpPr>
        <p:spPr bwMode="auto">
          <a:xfrm>
            <a:off x="8168135" y="1558060"/>
            <a:ext cx="0" cy="1343204"/>
          </a:xfrm>
          <a:prstGeom prst="line">
            <a:avLst/>
          </a:prstGeom>
          <a:noFill/>
          <a:ln w="28575">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2000" dirty="0"/>
          </a:p>
        </p:txBody>
      </p:sp>
      <p:sp>
        <p:nvSpPr>
          <p:cNvPr id="21" name="Line 77"/>
          <p:cNvSpPr>
            <a:spLocks noChangeShapeType="1"/>
          </p:cNvSpPr>
          <p:nvPr/>
        </p:nvSpPr>
        <p:spPr bwMode="auto">
          <a:xfrm>
            <a:off x="8099554" y="1523886"/>
            <a:ext cx="135915" cy="0"/>
          </a:xfrm>
          <a:prstGeom prst="line">
            <a:avLst/>
          </a:prstGeom>
          <a:noFill/>
          <a:ln w="3810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2000" dirty="0"/>
          </a:p>
        </p:txBody>
      </p:sp>
      <p:sp>
        <p:nvSpPr>
          <p:cNvPr id="22" name="WordArt 79"/>
          <p:cNvSpPr>
            <a:spLocks noChangeArrowheads="1" noChangeShapeType="1" noTextEdit="1"/>
          </p:cNvSpPr>
          <p:nvPr/>
        </p:nvSpPr>
        <p:spPr bwMode="auto">
          <a:xfrm>
            <a:off x="3944806" y="5263757"/>
            <a:ext cx="937686" cy="407122"/>
          </a:xfrm>
          <a:prstGeom prst="rect">
            <a:avLst/>
          </a:prstGeom>
        </p:spPr>
        <p:txBody>
          <a:bodyPr wrap="none" fromWordArt="1">
            <a:prstTxWarp prst="textPlain">
              <a:avLst>
                <a:gd name="adj" fmla="val 50000"/>
              </a:avLst>
            </a:prstTxWarp>
          </a:bodyPr>
          <a:lstStyle/>
          <a:p>
            <a:pPr algn="ctr"/>
            <a:r>
              <a:rPr lang="en-US" sz="3200" kern="10" dirty="0">
                <a:ln w="19050">
                  <a:solidFill>
                    <a:schemeClr val="tx1"/>
                  </a:solidFill>
                  <a:round/>
                  <a:headEnd/>
                  <a:tailEnd/>
                </a:ln>
                <a:solidFill>
                  <a:srgbClr val="FF00FF"/>
                </a:solidFill>
                <a:effectLst>
                  <a:outerShdw dist="35921" dir="2700000" algn="ctr" rotWithShape="0">
                    <a:srgbClr val="990000"/>
                  </a:outerShdw>
                </a:effectLst>
                <a:latin typeface="Impact" panose="020B0806030902050204" pitchFamily="34" charset="0"/>
              </a:rPr>
              <a:t>Source</a:t>
            </a:r>
          </a:p>
        </p:txBody>
      </p:sp>
      <p:sp>
        <p:nvSpPr>
          <p:cNvPr id="23" name="WordArt 80"/>
          <p:cNvSpPr>
            <a:spLocks noChangeArrowheads="1" noChangeShapeType="1" noTextEdit="1"/>
          </p:cNvSpPr>
          <p:nvPr/>
        </p:nvSpPr>
        <p:spPr bwMode="auto">
          <a:xfrm>
            <a:off x="6017193" y="4526778"/>
            <a:ext cx="1054897" cy="534904"/>
          </a:xfrm>
          <a:prstGeom prst="rect">
            <a:avLst/>
          </a:prstGeom>
        </p:spPr>
        <p:txBody>
          <a:bodyPr wrap="none" fromWordArt="1">
            <a:prstTxWarp prst="textPlain">
              <a:avLst>
                <a:gd name="adj" fmla="val 50000"/>
              </a:avLst>
            </a:prstTxWarp>
          </a:bodyPr>
          <a:lstStyle/>
          <a:p>
            <a:pPr algn="ctr"/>
            <a:r>
              <a:rPr lang="en-US" sz="3200" kern="10" dirty="0">
                <a:ln w="19050">
                  <a:solidFill>
                    <a:schemeClr val="tx1"/>
                  </a:solidFill>
                  <a:round/>
                  <a:headEnd/>
                  <a:tailEnd/>
                </a:ln>
                <a:solidFill>
                  <a:srgbClr val="FF00FF"/>
                </a:solidFill>
                <a:effectLst>
                  <a:outerShdw dist="35921" dir="2700000" algn="ctr" rotWithShape="0">
                    <a:srgbClr val="990000"/>
                  </a:outerShdw>
                </a:effectLst>
                <a:latin typeface="Impact" panose="020B0806030902050204" pitchFamily="34" charset="0"/>
              </a:rPr>
              <a:t>Migration</a:t>
            </a:r>
          </a:p>
        </p:txBody>
      </p:sp>
      <p:sp>
        <p:nvSpPr>
          <p:cNvPr id="24" name="WordArt 81"/>
          <p:cNvSpPr>
            <a:spLocks noChangeArrowheads="1" noChangeShapeType="1" noTextEdit="1"/>
          </p:cNvSpPr>
          <p:nvPr/>
        </p:nvSpPr>
        <p:spPr bwMode="auto">
          <a:xfrm>
            <a:off x="7557143" y="2846288"/>
            <a:ext cx="1246923" cy="967285"/>
          </a:xfrm>
          <a:prstGeom prst="rect">
            <a:avLst/>
          </a:prstGeom>
        </p:spPr>
        <p:txBody>
          <a:bodyPr wrap="none" fromWordArt="1">
            <a:prstTxWarp prst="textPlain">
              <a:avLst>
                <a:gd name="adj" fmla="val 50000"/>
              </a:avLst>
            </a:prstTxWarp>
          </a:bodyPr>
          <a:lstStyle/>
          <a:p>
            <a:pPr algn="ctr"/>
            <a:r>
              <a:rPr lang="en-US" sz="3200" kern="10" dirty="0">
                <a:ln w="19050">
                  <a:solidFill>
                    <a:schemeClr val="tx1"/>
                  </a:solidFill>
                  <a:round/>
                  <a:headEnd/>
                  <a:tailEnd/>
                </a:ln>
                <a:solidFill>
                  <a:srgbClr val="FF00FF"/>
                </a:solidFill>
                <a:effectLst>
                  <a:outerShdw dist="35921" dir="2700000" algn="ctr" rotWithShape="0">
                    <a:srgbClr val="990000"/>
                  </a:outerShdw>
                </a:effectLst>
                <a:latin typeface="Impact" panose="020B0806030902050204" pitchFamily="34" charset="0"/>
              </a:rPr>
              <a:t>Reservoir</a:t>
            </a:r>
          </a:p>
          <a:p>
            <a:pPr algn="ctr"/>
            <a:r>
              <a:rPr lang="en-US" sz="3200" kern="10" dirty="0">
                <a:ln w="19050">
                  <a:solidFill>
                    <a:schemeClr val="tx1"/>
                  </a:solidFill>
                  <a:round/>
                  <a:headEnd/>
                  <a:tailEnd/>
                </a:ln>
                <a:solidFill>
                  <a:srgbClr val="FF00FF"/>
                </a:solidFill>
                <a:effectLst>
                  <a:outerShdw dist="35921" dir="2700000" algn="ctr" rotWithShape="0">
                    <a:srgbClr val="990000"/>
                  </a:outerShdw>
                </a:effectLst>
                <a:latin typeface="Impact" panose="020B0806030902050204" pitchFamily="34" charset="0"/>
              </a:rPr>
              <a:t>Trap</a:t>
            </a:r>
          </a:p>
          <a:p>
            <a:pPr algn="ctr"/>
            <a:r>
              <a:rPr lang="en-US" sz="3200" kern="10" dirty="0">
                <a:ln w="19050">
                  <a:solidFill>
                    <a:schemeClr val="tx1"/>
                  </a:solidFill>
                  <a:round/>
                  <a:headEnd/>
                  <a:tailEnd/>
                </a:ln>
                <a:solidFill>
                  <a:srgbClr val="FF00FF"/>
                </a:solidFill>
                <a:effectLst>
                  <a:outerShdw dist="35921" dir="2700000" algn="ctr" rotWithShape="0">
                    <a:srgbClr val="990000"/>
                  </a:outerShdw>
                </a:effectLst>
                <a:latin typeface="Impact" panose="020B0806030902050204" pitchFamily="34" charset="0"/>
              </a:rPr>
              <a:t>Seal</a:t>
            </a:r>
          </a:p>
        </p:txBody>
      </p:sp>
      <p:sp>
        <p:nvSpPr>
          <p:cNvPr id="39" name="Right Arrow 38"/>
          <p:cNvSpPr/>
          <p:nvPr/>
        </p:nvSpPr>
        <p:spPr bwMode="auto">
          <a:xfrm>
            <a:off x="226517" y="2348529"/>
            <a:ext cx="529937" cy="314999"/>
          </a:xfrm>
          <a:prstGeom prst="rightArrow">
            <a:avLst/>
          </a:prstGeom>
          <a:solidFill>
            <a:srgbClr val="FFFF00"/>
          </a:solidFill>
          <a:ln w="9525" cap="flat" cmpd="sng" algn="ctr">
            <a:solidFill>
              <a:srgbClr val="FF0000"/>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4" name="Oval 3"/>
          <p:cNvSpPr/>
          <p:nvPr/>
        </p:nvSpPr>
        <p:spPr bwMode="auto">
          <a:xfrm>
            <a:off x="7285704" y="2628446"/>
            <a:ext cx="1759377" cy="626284"/>
          </a:xfrm>
          <a:prstGeom prst="ellipse">
            <a:avLst/>
          </a:prstGeom>
          <a:noFill/>
          <a:ln w="57150" cap="flat" cmpd="sng" algn="ctr">
            <a:solidFill>
              <a:srgbClr val="0070C0"/>
            </a:solidFill>
            <a:prstDash val="sysDot"/>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Tree>
    <p:extLst>
      <p:ext uri="{BB962C8B-B14F-4D97-AF65-F5344CB8AC3E}">
        <p14:creationId xmlns:p14="http://schemas.microsoft.com/office/powerpoint/2010/main" val="279029890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Submarine Canyon</a:t>
            </a:r>
            <a:endParaRPr lang="en-US" dirty="0"/>
          </a:p>
        </p:txBody>
      </p:sp>
      <p:pic>
        <p:nvPicPr>
          <p:cNvPr id="4" name="Content Placeholder 3"/>
          <p:cNvPicPr>
            <a:picLocks noGrp="1" noChangeAspect="1"/>
          </p:cNvPicPr>
          <p:nvPr>
            <p:ph idx="4294967295"/>
          </p:nvPr>
        </p:nvPicPr>
        <p:blipFill>
          <a:blip r:embed="rId3" cstate="print">
            <a:extLst>
              <a:ext uri="{28A0092B-C50C-407E-A947-70E740481C1C}">
                <a14:useLocalDpi xmlns:a14="http://schemas.microsoft.com/office/drawing/2010/main" val="0"/>
              </a:ext>
            </a:extLst>
          </a:blip>
          <a:stretch>
            <a:fillRect/>
          </a:stretch>
        </p:blipFill>
        <p:spPr>
          <a:xfrm>
            <a:off x="6186105" y="2811529"/>
            <a:ext cx="2544237" cy="3345672"/>
          </a:xfrm>
        </p:spPr>
      </p:pic>
      <p:sp>
        <p:nvSpPr>
          <p:cNvPr id="6" name="Rectangle 5"/>
          <p:cNvSpPr/>
          <p:nvPr/>
        </p:nvSpPr>
        <p:spPr>
          <a:xfrm>
            <a:off x="3214304" y="5372761"/>
            <a:ext cx="2971801" cy="830997"/>
          </a:xfrm>
          <a:prstGeom prst="rect">
            <a:avLst/>
          </a:prstGeom>
        </p:spPr>
        <p:txBody>
          <a:bodyPr wrap="square">
            <a:spAutoFit/>
          </a:bodyPr>
          <a:lstStyle/>
          <a:p>
            <a:pPr algn="r"/>
            <a:r>
              <a:rPr lang="en-US" sz="1600" dirty="0">
                <a:latin typeface="Arial" panose="020B0604020202020204" pitchFamily="34" charset="0"/>
                <a:cs typeface="Arial" panose="020B0604020202020204" pitchFamily="34" charset="0"/>
              </a:rPr>
              <a:t>Monterey Canyon and other features carved by gravity driven turbidity currents</a:t>
            </a:r>
          </a:p>
        </p:txBody>
      </p:sp>
      <p:sp>
        <p:nvSpPr>
          <p:cNvPr id="7" name="TextBox 6"/>
          <p:cNvSpPr txBox="1"/>
          <p:nvPr/>
        </p:nvSpPr>
        <p:spPr>
          <a:xfrm>
            <a:off x="5712482" y="6225530"/>
            <a:ext cx="3431518" cy="276999"/>
          </a:xfrm>
          <a:prstGeom prst="rect">
            <a:avLst/>
          </a:prstGeom>
          <a:noFill/>
        </p:spPr>
        <p:txBody>
          <a:bodyPr wrap="square" rtlCol="0">
            <a:spAutoFit/>
          </a:bodyPr>
          <a:lstStyle/>
          <a:p>
            <a:pPr marL="290513" indent="-290513"/>
            <a:r>
              <a:rPr lang="en-US" sz="1200" dirty="0">
                <a:solidFill>
                  <a:schemeClr val="accent6"/>
                </a:solidFill>
                <a:latin typeface="Arial" panose="020B0604020202020204" pitchFamily="34" charset="0"/>
                <a:cs typeface="Arial" panose="020B0604020202020204" pitchFamily="34" charset="0"/>
              </a:rPr>
              <a:t>http://geologycafe.com/class/chapter14.html</a:t>
            </a:r>
          </a:p>
        </p:txBody>
      </p:sp>
      <p:sp>
        <p:nvSpPr>
          <p:cNvPr id="8" name="Rectangle 3"/>
          <p:cNvSpPr txBox="1">
            <a:spLocks noChangeArrowheads="1"/>
          </p:cNvSpPr>
          <p:nvPr/>
        </p:nvSpPr>
        <p:spPr bwMode="auto">
          <a:xfrm>
            <a:off x="557783" y="1158391"/>
            <a:ext cx="8335846" cy="1584809"/>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342900" indent="-342900" eaLnBrk="1" hangingPunct="1">
              <a:lnSpc>
                <a:spcPct val="110000"/>
              </a:lnSpc>
              <a:spcBef>
                <a:spcPts val="0"/>
              </a:spcBef>
            </a:pPr>
            <a:r>
              <a:rPr lang="en-US" altLang="en-US" sz="2000" kern="0" dirty="0" smtClean="0">
                <a:solidFill>
                  <a:srgbClr val="000000"/>
                </a:solidFill>
                <a:latin typeface="Tahoma"/>
              </a:rPr>
              <a:t>A </a:t>
            </a:r>
            <a:r>
              <a:rPr lang="en-US" altLang="en-US" sz="2000" b="1" kern="0" dirty="0" smtClean="0">
                <a:solidFill>
                  <a:srgbClr val="000000"/>
                </a:solidFill>
                <a:latin typeface="Tahoma"/>
              </a:rPr>
              <a:t>submarine </a:t>
            </a:r>
            <a:r>
              <a:rPr lang="en-US" altLang="en-US" sz="2000" b="1" kern="0" dirty="0">
                <a:solidFill>
                  <a:srgbClr val="000000"/>
                </a:solidFill>
                <a:latin typeface="Tahoma"/>
              </a:rPr>
              <a:t>canyon </a:t>
            </a:r>
            <a:r>
              <a:rPr lang="en-US" altLang="en-US" sz="2000" kern="0" dirty="0">
                <a:solidFill>
                  <a:srgbClr val="000000"/>
                </a:solidFill>
                <a:latin typeface="Tahoma"/>
              </a:rPr>
              <a:t>is a steep-sided valley cut into the sea floor of the continental slope, sometimes extending well onto the continental shelf. Some submarine canyons are found as extensions to large rivers; </a:t>
            </a:r>
            <a:r>
              <a:rPr lang="en-US" altLang="en-US" sz="2000" kern="0" dirty="0" smtClean="0">
                <a:solidFill>
                  <a:srgbClr val="000000"/>
                </a:solidFill>
                <a:latin typeface="Tahoma"/>
              </a:rPr>
              <a:t>however, </a:t>
            </a:r>
            <a:r>
              <a:rPr lang="en-US" altLang="en-US" sz="2000" kern="0" dirty="0">
                <a:solidFill>
                  <a:srgbClr val="000000"/>
                </a:solidFill>
                <a:latin typeface="Tahoma"/>
              </a:rPr>
              <a:t>most of them have no such association. </a:t>
            </a:r>
          </a:p>
        </p:txBody>
      </p:sp>
      <p:sp>
        <p:nvSpPr>
          <p:cNvPr id="9" name="TextBox 8"/>
          <p:cNvSpPr txBox="1"/>
          <p:nvPr/>
        </p:nvSpPr>
        <p:spPr>
          <a:xfrm>
            <a:off x="7307130" y="2332956"/>
            <a:ext cx="1293944" cy="276999"/>
          </a:xfrm>
          <a:prstGeom prst="rect">
            <a:avLst/>
          </a:prstGeom>
          <a:noFill/>
        </p:spPr>
        <p:txBody>
          <a:bodyPr wrap="none" rtlCol="0">
            <a:spAutoFit/>
          </a:bodyPr>
          <a:lstStyle/>
          <a:p>
            <a:pPr marL="290513" indent="-290513"/>
            <a:r>
              <a:rPr lang="en-US" sz="1200" dirty="0" smtClean="0">
                <a:solidFill>
                  <a:schemeClr val="accent6"/>
                </a:solidFill>
                <a:latin typeface="Arial" panose="020B0604020202020204" pitchFamily="34" charset="0"/>
                <a:cs typeface="Arial" panose="020B0604020202020204" pitchFamily="34" charset="0"/>
              </a:rPr>
              <a:t>From Wikipedia </a:t>
            </a:r>
            <a:endParaRPr lang="en-US" sz="1200" dirty="0">
              <a:solidFill>
                <a:schemeClr val="accent6"/>
              </a:solidFill>
              <a:latin typeface="Arial" panose="020B0604020202020204" pitchFamily="34" charset="0"/>
              <a:cs typeface="Arial" panose="020B0604020202020204" pitchFamily="34" charset="0"/>
            </a:endParaRPr>
          </a:p>
        </p:txBody>
      </p:sp>
      <p:sp>
        <p:nvSpPr>
          <p:cNvPr id="10" name="Rectangle 3"/>
          <p:cNvSpPr txBox="1">
            <a:spLocks noChangeArrowheads="1"/>
          </p:cNvSpPr>
          <p:nvPr/>
        </p:nvSpPr>
        <p:spPr bwMode="auto">
          <a:xfrm>
            <a:off x="404077" y="2899555"/>
            <a:ext cx="5398009" cy="1584809"/>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342900" indent="-342900" eaLnBrk="1" hangingPunct="1">
              <a:lnSpc>
                <a:spcPct val="110000"/>
              </a:lnSpc>
              <a:spcBef>
                <a:spcPts val="0"/>
              </a:spcBef>
            </a:pPr>
            <a:r>
              <a:rPr lang="en-US" altLang="en-US" sz="2000" kern="0" dirty="0" smtClean="0">
                <a:solidFill>
                  <a:srgbClr val="000000"/>
                </a:solidFill>
                <a:latin typeface="Tahoma"/>
              </a:rPr>
              <a:t>Submarine canyons, cut during times when sea level was low, provide conduits for coarse clastics (sands, gravel) to reach deep water environments and be deposited. Sediment moves down canyons via turbidity and debris flows .</a:t>
            </a:r>
            <a:endParaRPr lang="en-US" altLang="en-US" sz="2000" kern="0" dirty="0">
              <a:solidFill>
                <a:srgbClr val="000000"/>
              </a:solidFill>
              <a:latin typeface="Tahoma"/>
            </a:endParaRPr>
          </a:p>
        </p:txBody>
      </p:sp>
    </p:spTree>
    <p:extLst>
      <p:ext uri="{BB962C8B-B14F-4D97-AF65-F5344CB8AC3E}">
        <p14:creationId xmlns:p14="http://schemas.microsoft.com/office/powerpoint/2010/main" val="164559960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Deep Water Sands</a:t>
            </a:r>
            <a:endParaRPr lang="en-US" dirty="0"/>
          </a:p>
        </p:txBody>
      </p:sp>
      <p:sp>
        <p:nvSpPr>
          <p:cNvPr id="5" name="Rectangle 3"/>
          <p:cNvSpPr txBox="1">
            <a:spLocks noChangeArrowheads="1"/>
          </p:cNvSpPr>
          <p:nvPr/>
        </p:nvSpPr>
        <p:spPr bwMode="auto">
          <a:xfrm>
            <a:off x="557783" y="1158391"/>
            <a:ext cx="8043291" cy="1584809"/>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342900" indent="-342900" eaLnBrk="1" hangingPunct="1">
              <a:lnSpc>
                <a:spcPct val="110000"/>
              </a:lnSpc>
              <a:spcBef>
                <a:spcPts val="0"/>
              </a:spcBef>
            </a:pPr>
            <a:r>
              <a:rPr lang="en-US" altLang="en-US" sz="2000" kern="0" dirty="0" smtClean="0">
                <a:solidFill>
                  <a:srgbClr val="000000"/>
                </a:solidFill>
                <a:latin typeface="Tahoma"/>
              </a:rPr>
              <a:t>A </a:t>
            </a:r>
            <a:r>
              <a:rPr lang="en-US" altLang="en-US" sz="2000" b="1" kern="0" dirty="0" smtClean="0">
                <a:solidFill>
                  <a:srgbClr val="000000"/>
                </a:solidFill>
                <a:latin typeface="Tahoma"/>
              </a:rPr>
              <a:t>turbidite</a:t>
            </a:r>
            <a:r>
              <a:rPr lang="en-US" altLang="en-US" sz="2000" kern="0" dirty="0" smtClean="0">
                <a:solidFill>
                  <a:srgbClr val="000000"/>
                </a:solidFill>
                <a:latin typeface="Tahoma"/>
              </a:rPr>
              <a:t> </a:t>
            </a:r>
            <a:r>
              <a:rPr lang="en-US" altLang="en-US" sz="2000" kern="0" dirty="0">
                <a:solidFill>
                  <a:srgbClr val="000000"/>
                </a:solidFill>
                <a:latin typeface="Tahoma"/>
              </a:rPr>
              <a:t>is the geologic deposit of a turbidity current, which is a type of sediment gravity flow responsible for distributing vast amounts of clastic sediment into the deep ocean.</a:t>
            </a:r>
          </a:p>
          <a:p>
            <a:pPr marL="342900" indent="-342900" eaLnBrk="1" hangingPunct="1">
              <a:lnSpc>
                <a:spcPct val="110000"/>
              </a:lnSpc>
              <a:spcBef>
                <a:spcPts val="0"/>
              </a:spcBef>
            </a:pPr>
            <a:endParaRPr lang="en-US" altLang="en-US" sz="2000" kern="0" dirty="0">
              <a:solidFill>
                <a:srgbClr val="000000"/>
              </a:solidFill>
              <a:latin typeface="Tahoma"/>
            </a:endParaRPr>
          </a:p>
          <a:p>
            <a:pPr marL="342900" indent="-342900" eaLnBrk="1" hangingPunct="1">
              <a:lnSpc>
                <a:spcPct val="110000"/>
              </a:lnSpc>
              <a:spcBef>
                <a:spcPts val="0"/>
              </a:spcBef>
            </a:pPr>
            <a:endParaRPr lang="en-US" altLang="en-US" sz="2000" kern="0" dirty="0">
              <a:solidFill>
                <a:srgbClr val="000000"/>
              </a:solidFill>
              <a:latin typeface="Tahoma"/>
            </a:endParaRPr>
          </a:p>
        </p:txBody>
      </p:sp>
      <p:sp>
        <p:nvSpPr>
          <p:cNvPr id="12" name="TextBox 11"/>
          <p:cNvSpPr txBox="1"/>
          <p:nvPr/>
        </p:nvSpPr>
        <p:spPr>
          <a:xfrm>
            <a:off x="557783" y="5938628"/>
            <a:ext cx="7522765" cy="461665"/>
          </a:xfrm>
          <a:prstGeom prst="rect">
            <a:avLst/>
          </a:prstGeom>
          <a:noFill/>
        </p:spPr>
        <p:txBody>
          <a:bodyPr wrap="none" rtlCol="0">
            <a:spAutoFit/>
          </a:bodyPr>
          <a:lstStyle/>
          <a:p>
            <a:pPr marL="290513" indent="-290513"/>
            <a:r>
              <a:rPr lang="en-US" sz="1200" dirty="0" smtClean="0">
                <a:solidFill>
                  <a:schemeClr val="accent6"/>
                </a:solidFill>
                <a:latin typeface="Arial" panose="020B0604020202020204" pitchFamily="34" charset="0"/>
                <a:cs typeface="Arial" panose="020B0604020202020204" pitchFamily="34" charset="0"/>
              </a:rPr>
              <a:t>All from:</a:t>
            </a:r>
          </a:p>
          <a:p>
            <a:pPr marL="290513" indent="-290513"/>
            <a:r>
              <a:rPr lang="en-US" sz="1200" dirty="0" smtClean="0">
                <a:solidFill>
                  <a:schemeClr val="accent6"/>
                </a:solidFill>
                <a:latin typeface="Arial" panose="020B0604020202020204" pitchFamily="34" charset="0"/>
                <a:cs typeface="Arial" panose="020B0604020202020204" pitchFamily="34" charset="0"/>
              </a:rPr>
              <a:t>http</a:t>
            </a:r>
            <a:r>
              <a:rPr lang="en-US" sz="1200" dirty="0">
                <a:solidFill>
                  <a:schemeClr val="accent6"/>
                </a:solidFill>
                <a:latin typeface="Arial" panose="020B0604020202020204" pitchFamily="34" charset="0"/>
                <a:cs typeface="Arial" panose="020B0604020202020204" pitchFamily="34" charset="0"/>
              </a:rPr>
              <a:t>://www.nature.com/scitable/knowledge/library/submarine-fans-and-canyon-channel-systems-a-24178428</a:t>
            </a:r>
          </a:p>
        </p:txBody>
      </p:sp>
      <p:sp>
        <p:nvSpPr>
          <p:cNvPr id="13" name="TextBox 12"/>
          <p:cNvSpPr txBox="1"/>
          <p:nvPr/>
        </p:nvSpPr>
        <p:spPr>
          <a:xfrm>
            <a:off x="7307130" y="2062067"/>
            <a:ext cx="1293944" cy="276999"/>
          </a:xfrm>
          <a:prstGeom prst="rect">
            <a:avLst/>
          </a:prstGeom>
          <a:noFill/>
        </p:spPr>
        <p:txBody>
          <a:bodyPr wrap="none" rtlCol="0">
            <a:spAutoFit/>
          </a:bodyPr>
          <a:lstStyle/>
          <a:p>
            <a:pPr marL="290513" indent="-290513"/>
            <a:r>
              <a:rPr lang="en-US" sz="1200" dirty="0" smtClean="0">
                <a:solidFill>
                  <a:schemeClr val="accent6"/>
                </a:solidFill>
                <a:latin typeface="Arial" panose="020B0604020202020204" pitchFamily="34" charset="0"/>
                <a:cs typeface="Arial" panose="020B0604020202020204" pitchFamily="34" charset="0"/>
              </a:rPr>
              <a:t>From Wikipedia </a:t>
            </a:r>
            <a:endParaRPr lang="en-US" sz="1200" dirty="0">
              <a:solidFill>
                <a:schemeClr val="accent6"/>
              </a:solidFill>
              <a:latin typeface="Arial" panose="020B0604020202020204" pitchFamily="34" charset="0"/>
              <a:cs typeface="Arial" panose="020B0604020202020204" pitchFamily="34" charset="0"/>
            </a:endParaRPr>
          </a:p>
        </p:txBody>
      </p:sp>
      <p:pic>
        <p:nvPicPr>
          <p:cNvPr id="8" name="Picture 7"/>
          <p:cNvPicPr>
            <a:picLocks noChangeAspect="1"/>
          </p:cNvPicPr>
          <p:nvPr/>
        </p:nvPicPr>
        <p:blipFill>
          <a:blip r:embed="rId3" cstate="print"/>
          <a:stretch>
            <a:fillRect/>
          </a:stretch>
        </p:blipFill>
        <p:spPr>
          <a:xfrm>
            <a:off x="3670061" y="2459405"/>
            <a:ext cx="2149412" cy="3566969"/>
          </a:xfrm>
          <a:prstGeom prst="rect">
            <a:avLst/>
          </a:prstGeom>
        </p:spPr>
      </p:pic>
      <p:grpSp>
        <p:nvGrpSpPr>
          <p:cNvPr id="11" name="Group 10"/>
          <p:cNvGrpSpPr/>
          <p:nvPr/>
        </p:nvGrpSpPr>
        <p:grpSpPr>
          <a:xfrm>
            <a:off x="557783" y="2459405"/>
            <a:ext cx="2677630" cy="3366809"/>
            <a:chOff x="692467" y="2571819"/>
            <a:chExt cx="2257425" cy="2838450"/>
          </a:xfrm>
        </p:grpSpPr>
        <p:pic>
          <p:nvPicPr>
            <p:cNvPr id="2" name="Picture 1"/>
            <p:cNvPicPr>
              <a:picLocks noChangeAspect="1"/>
            </p:cNvPicPr>
            <p:nvPr/>
          </p:nvPicPr>
          <p:blipFill>
            <a:blip r:embed="rId4" cstate="print"/>
            <a:stretch>
              <a:fillRect/>
            </a:stretch>
          </p:blipFill>
          <p:spPr>
            <a:xfrm>
              <a:off x="692467" y="2571819"/>
              <a:ext cx="2257425" cy="2838450"/>
            </a:xfrm>
            <a:prstGeom prst="rect">
              <a:avLst/>
            </a:prstGeom>
          </p:spPr>
        </p:pic>
        <p:pic>
          <p:nvPicPr>
            <p:cNvPr id="10" name="Picture 9"/>
            <p:cNvPicPr>
              <a:picLocks noChangeAspect="1"/>
            </p:cNvPicPr>
            <p:nvPr/>
          </p:nvPicPr>
          <p:blipFill>
            <a:blip r:embed="rId5" cstate="print"/>
            <a:stretch>
              <a:fillRect/>
            </a:stretch>
          </p:blipFill>
          <p:spPr>
            <a:xfrm>
              <a:off x="692467" y="2571819"/>
              <a:ext cx="221933" cy="352425"/>
            </a:xfrm>
            <a:prstGeom prst="rect">
              <a:avLst/>
            </a:prstGeom>
          </p:spPr>
        </p:pic>
      </p:grpSp>
      <p:sp>
        <p:nvSpPr>
          <p:cNvPr id="14" name="TextBox 13"/>
          <p:cNvSpPr txBox="1"/>
          <p:nvPr/>
        </p:nvSpPr>
        <p:spPr>
          <a:xfrm>
            <a:off x="5928610" y="2924244"/>
            <a:ext cx="2672464" cy="1600438"/>
          </a:xfrm>
          <a:prstGeom prst="rect">
            <a:avLst/>
          </a:prstGeom>
          <a:noFill/>
        </p:spPr>
        <p:txBody>
          <a:bodyPr wrap="square" rtlCol="0">
            <a:spAutoFit/>
          </a:bodyPr>
          <a:lstStyle/>
          <a:p>
            <a:pPr marL="174625" indent="-174625"/>
            <a:r>
              <a:rPr lang="en-US" sz="1400" dirty="0">
                <a:latin typeface="Arial" panose="020B0604020202020204" pitchFamily="34" charset="0"/>
                <a:cs typeface="Arial" panose="020B0604020202020204" pitchFamily="34" charset="0"/>
              </a:rPr>
              <a:t>Ancient submarine fan model of Mutti &amp; Ricci Lucchi (1972) </a:t>
            </a:r>
            <a:r>
              <a:rPr lang="en-US" sz="1400" dirty="0" smtClean="0">
                <a:latin typeface="Arial" panose="020B0604020202020204" pitchFamily="34" charset="0"/>
                <a:cs typeface="Arial" panose="020B0604020202020204" pitchFamily="34" charset="0"/>
              </a:rPr>
              <a:t>(left), </a:t>
            </a:r>
            <a:r>
              <a:rPr lang="en-US" sz="1400" dirty="0">
                <a:latin typeface="Arial" panose="020B0604020202020204" pitchFamily="34" charset="0"/>
                <a:cs typeface="Arial" panose="020B0604020202020204" pitchFamily="34" charset="0"/>
              </a:rPr>
              <a:t>based on vertical stacking of sedimentary rocks </a:t>
            </a:r>
            <a:r>
              <a:rPr lang="en-US" sz="1400" dirty="0" smtClean="0">
                <a:latin typeface="Arial" panose="020B0604020202020204" pitchFamily="34" charset="0"/>
                <a:cs typeface="Arial" panose="020B0604020202020204" pitchFamily="34" charset="0"/>
              </a:rPr>
              <a:t>(right). </a:t>
            </a:r>
            <a:r>
              <a:rPr lang="en-US" sz="1400" dirty="0">
                <a:latin typeface="Arial" panose="020B0604020202020204" pitchFamily="34" charset="0"/>
                <a:cs typeface="Arial" panose="020B0604020202020204" pitchFamily="34" charset="0"/>
              </a:rPr>
              <a:t>Modified from Mutti &amp; Ricci Lucchi (1972) and Mutti (1992).</a:t>
            </a:r>
          </a:p>
        </p:txBody>
      </p:sp>
    </p:spTree>
    <p:extLst>
      <p:ext uri="{BB962C8B-B14F-4D97-AF65-F5344CB8AC3E}">
        <p14:creationId xmlns:p14="http://schemas.microsoft.com/office/powerpoint/2010/main" val="85180265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Deep Water Sand Deposition</a:t>
            </a:r>
            <a:endParaRPr lang="en-US" dirty="0"/>
          </a:p>
        </p:txBody>
      </p:sp>
      <p:sp>
        <p:nvSpPr>
          <p:cNvPr id="64" name="Rectangle 2110"/>
          <p:cNvSpPr>
            <a:spLocks noChangeArrowheads="1"/>
          </p:cNvSpPr>
          <p:nvPr/>
        </p:nvSpPr>
        <p:spPr bwMode="auto">
          <a:xfrm>
            <a:off x="693272" y="1748506"/>
            <a:ext cx="0" cy="182562"/>
          </a:xfrm>
          <a:prstGeom prst="rect">
            <a:avLst/>
          </a:prstGeom>
          <a:noFill/>
          <a:ln w="9525">
            <a:noFill/>
            <a:miter lim="800000"/>
            <a:headEnd/>
            <a:tailEnd/>
          </a:ln>
        </p:spPr>
        <p:txBody>
          <a:bodyPr wrap="none" lIns="0" tIns="0" rIns="0" bIns="0">
            <a:spAutoFit/>
          </a:bodyPr>
          <a:lstStyle/>
          <a:p>
            <a:endParaRPr lang="en-US" sz="1200" dirty="0">
              <a:effectLst>
                <a:outerShdw blurRad="38100" dist="38100" dir="2700000" algn="tl">
                  <a:srgbClr val="FFFFFF"/>
                </a:outerShdw>
              </a:effectLst>
              <a:latin typeface="Swiss 721 SWA" pitchFamily="34" charset="0"/>
            </a:endParaRPr>
          </a:p>
        </p:txBody>
      </p:sp>
      <p:grpSp>
        <p:nvGrpSpPr>
          <p:cNvPr id="65" name="Group 2111"/>
          <p:cNvGrpSpPr>
            <a:grpSpLocks/>
          </p:cNvGrpSpPr>
          <p:nvPr/>
        </p:nvGrpSpPr>
        <p:grpSpPr bwMode="auto">
          <a:xfrm>
            <a:off x="4477871" y="3489815"/>
            <a:ext cx="4419600" cy="2528887"/>
            <a:chOff x="3263" y="628"/>
            <a:chExt cx="2784" cy="1593"/>
          </a:xfrm>
        </p:grpSpPr>
        <p:pic>
          <p:nvPicPr>
            <p:cNvPr id="130" name="Picture 2112" descr="C:\WINDOWS\Profiles\dcmohri\Desktop\rick_d.tif"/>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3263" y="628"/>
              <a:ext cx="2784" cy="1593"/>
            </a:xfrm>
            <a:prstGeom prst="rect">
              <a:avLst/>
            </a:prstGeom>
            <a:noFill/>
          </p:spPr>
        </p:pic>
        <p:sp>
          <p:nvSpPr>
            <p:cNvPr id="131" name="Freeform 2113"/>
            <p:cNvSpPr>
              <a:spLocks/>
            </p:cNvSpPr>
            <p:nvPr/>
          </p:nvSpPr>
          <p:spPr bwMode="auto">
            <a:xfrm>
              <a:off x="4476" y="1492"/>
              <a:ext cx="35" cy="11"/>
            </a:xfrm>
            <a:custGeom>
              <a:avLst/>
              <a:gdLst/>
              <a:ahLst/>
              <a:cxnLst>
                <a:cxn ang="0">
                  <a:pos x="35" y="10"/>
                </a:cxn>
                <a:cxn ang="0">
                  <a:pos x="22" y="4"/>
                </a:cxn>
                <a:cxn ang="0">
                  <a:pos x="6" y="4"/>
                </a:cxn>
                <a:cxn ang="0">
                  <a:pos x="2" y="7"/>
                </a:cxn>
                <a:cxn ang="0">
                  <a:pos x="21" y="0"/>
                </a:cxn>
                <a:cxn ang="0">
                  <a:pos x="35" y="10"/>
                </a:cxn>
              </a:cxnLst>
              <a:rect l="0" t="0" r="r" b="b"/>
              <a:pathLst>
                <a:path w="35" h="11">
                  <a:moveTo>
                    <a:pt x="35" y="10"/>
                  </a:moveTo>
                  <a:cubicBezTo>
                    <a:pt x="35" y="11"/>
                    <a:pt x="27" y="5"/>
                    <a:pt x="22" y="4"/>
                  </a:cubicBezTo>
                  <a:cubicBezTo>
                    <a:pt x="18" y="3"/>
                    <a:pt x="9" y="4"/>
                    <a:pt x="6" y="4"/>
                  </a:cubicBezTo>
                  <a:cubicBezTo>
                    <a:pt x="3" y="4"/>
                    <a:pt x="0" y="8"/>
                    <a:pt x="2" y="7"/>
                  </a:cubicBezTo>
                  <a:cubicBezTo>
                    <a:pt x="4" y="6"/>
                    <a:pt x="16" y="0"/>
                    <a:pt x="21" y="0"/>
                  </a:cubicBezTo>
                  <a:cubicBezTo>
                    <a:pt x="26" y="0"/>
                    <a:pt x="32" y="8"/>
                    <a:pt x="35" y="10"/>
                  </a:cubicBezTo>
                  <a:close/>
                </a:path>
              </a:pathLst>
            </a:custGeom>
            <a:noFill/>
            <a:ln w="3175" cmpd="sng">
              <a:solidFill>
                <a:schemeClr val="tx1"/>
              </a:solidFill>
              <a:round/>
              <a:headEnd/>
              <a:tailEnd/>
            </a:ln>
            <a:effectLst/>
          </p:spPr>
          <p:txBody>
            <a:bodyPr wrap="none" anchor="ctr"/>
            <a:lstStyle/>
            <a:p>
              <a:endParaRPr lang="en-US" dirty="0"/>
            </a:p>
          </p:txBody>
        </p:sp>
        <p:sp>
          <p:nvSpPr>
            <p:cNvPr id="132" name="Freeform 2114"/>
            <p:cNvSpPr>
              <a:spLocks/>
            </p:cNvSpPr>
            <p:nvPr/>
          </p:nvSpPr>
          <p:spPr bwMode="auto">
            <a:xfrm>
              <a:off x="4580" y="1264"/>
              <a:ext cx="140" cy="288"/>
            </a:xfrm>
            <a:custGeom>
              <a:avLst/>
              <a:gdLst/>
              <a:ahLst/>
              <a:cxnLst>
                <a:cxn ang="0">
                  <a:pos x="108" y="35"/>
                </a:cxn>
                <a:cxn ang="0">
                  <a:pos x="81" y="76"/>
                </a:cxn>
                <a:cxn ang="0">
                  <a:pos x="62" y="111"/>
                </a:cxn>
                <a:cxn ang="0">
                  <a:pos x="45" y="140"/>
                </a:cxn>
                <a:cxn ang="0">
                  <a:pos x="14" y="203"/>
                </a:cxn>
                <a:cxn ang="0">
                  <a:pos x="7" y="226"/>
                </a:cxn>
                <a:cxn ang="0">
                  <a:pos x="4" y="251"/>
                </a:cxn>
                <a:cxn ang="0">
                  <a:pos x="0" y="268"/>
                </a:cxn>
                <a:cxn ang="0">
                  <a:pos x="2" y="288"/>
                </a:cxn>
                <a:cxn ang="0">
                  <a:pos x="26" y="280"/>
                </a:cxn>
                <a:cxn ang="0">
                  <a:pos x="48" y="267"/>
                </a:cxn>
                <a:cxn ang="0">
                  <a:pos x="62" y="248"/>
                </a:cxn>
                <a:cxn ang="0">
                  <a:pos x="82" y="218"/>
                </a:cxn>
                <a:cxn ang="0">
                  <a:pos x="94" y="184"/>
                </a:cxn>
                <a:cxn ang="0">
                  <a:pos x="105" y="136"/>
                </a:cxn>
                <a:cxn ang="0">
                  <a:pos x="114" y="85"/>
                </a:cxn>
                <a:cxn ang="0">
                  <a:pos x="119" y="60"/>
                </a:cxn>
                <a:cxn ang="0">
                  <a:pos x="140" y="0"/>
                </a:cxn>
                <a:cxn ang="0">
                  <a:pos x="121" y="25"/>
                </a:cxn>
                <a:cxn ang="0">
                  <a:pos x="108" y="35"/>
                </a:cxn>
              </a:cxnLst>
              <a:rect l="0" t="0" r="r" b="b"/>
              <a:pathLst>
                <a:path w="140" h="288">
                  <a:moveTo>
                    <a:pt x="108" y="35"/>
                  </a:moveTo>
                  <a:lnTo>
                    <a:pt x="81" y="76"/>
                  </a:lnTo>
                  <a:lnTo>
                    <a:pt x="62" y="111"/>
                  </a:lnTo>
                  <a:lnTo>
                    <a:pt x="45" y="140"/>
                  </a:lnTo>
                  <a:lnTo>
                    <a:pt x="14" y="203"/>
                  </a:lnTo>
                  <a:lnTo>
                    <a:pt x="7" y="226"/>
                  </a:lnTo>
                  <a:lnTo>
                    <a:pt x="4" y="251"/>
                  </a:lnTo>
                  <a:lnTo>
                    <a:pt x="0" y="268"/>
                  </a:lnTo>
                  <a:lnTo>
                    <a:pt x="2" y="288"/>
                  </a:lnTo>
                  <a:lnTo>
                    <a:pt x="26" y="280"/>
                  </a:lnTo>
                  <a:lnTo>
                    <a:pt x="48" y="267"/>
                  </a:lnTo>
                  <a:lnTo>
                    <a:pt x="62" y="248"/>
                  </a:lnTo>
                  <a:lnTo>
                    <a:pt x="82" y="218"/>
                  </a:lnTo>
                  <a:lnTo>
                    <a:pt x="94" y="184"/>
                  </a:lnTo>
                  <a:lnTo>
                    <a:pt x="105" y="136"/>
                  </a:lnTo>
                  <a:lnTo>
                    <a:pt x="114" y="85"/>
                  </a:lnTo>
                  <a:lnTo>
                    <a:pt x="119" y="60"/>
                  </a:lnTo>
                  <a:lnTo>
                    <a:pt x="140" y="0"/>
                  </a:lnTo>
                  <a:lnTo>
                    <a:pt x="121" y="25"/>
                  </a:lnTo>
                  <a:lnTo>
                    <a:pt x="108" y="35"/>
                  </a:lnTo>
                  <a:close/>
                </a:path>
              </a:pathLst>
            </a:custGeom>
            <a:solidFill>
              <a:srgbClr val="996633">
                <a:alpha val="50000"/>
              </a:srgbClr>
            </a:solidFill>
            <a:ln w="12700" cap="flat" cmpd="sng">
              <a:solidFill>
                <a:schemeClr val="tx1"/>
              </a:solidFill>
              <a:prstDash val="solid"/>
              <a:round/>
              <a:headEnd type="none" w="med" len="med"/>
              <a:tailEnd type="none" w="med" len="med"/>
            </a:ln>
            <a:effectLst/>
          </p:spPr>
          <p:txBody>
            <a:bodyPr wrap="none" anchor="ctr"/>
            <a:lstStyle/>
            <a:p>
              <a:endParaRPr lang="en-US" dirty="0"/>
            </a:p>
          </p:txBody>
        </p:sp>
        <p:sp>
          <p:nvSpPr>
            <p:cNvPr id="133" name="Freeform 2115"/>
            <p:cNvSpPr>
              <a:spLocks/>
            </p:cNvSpPr>
            <p:nvPr/>
          </p:nvSpPr>
          <p:spPr bwMode="auto">
            <a:xfrm>
              <a:off x="4606" y="1441"/>
              <a:ext cx="65" cy="15"/>
            </a:xfrm>
            <a:custGeom>
              <a:avLst/>
              <a:gdLst/>
              <a:ahLst/>
              <a:cxnLst>
                <a:cxn ang="0">
                  <a:pos x="1" y="12"/>
                </a:cxn>
                <a:cxn ang="0">
                  <a:pos x="13" y="3"/>
                </a:cxn>
                <a:cxn ang="0">
                  <a:pos x="32" y="6"/>
                </a:cxn>
                <a:cxn ang="0">
                  <a:pos x="65" y="17"/>
                </a:cxn>
                <a:cxn ang="0">
                  <a:pos x="16" y="1"/>
                </a:cxn>
                <a:cxn ang="0">
                  <a:pos x="1" y="12"/>
                </a:cxn>
              </a:cxnLst>
              <a:rect l="0" t="0" r="r" b="b"/>
              <a:pathLst>
                <a:path w="68" h="18">
                  <a:moveTo>
                    <a:pt x="1" y="12"/>
                  </a:moveTo>
                  <a:cubicBezTo>
                    <a:pt x="0" y="12"/>
                    <a:pt x="8" y="4"/>
                    <a:pt x="13" y="3"/>
                  </a:cubicBezTo>
                  <a:cubicBezTo>
                    <a:pt x="18" y="2"/>
                    <a:pt x="23" y="4"/>
                    <a:pt x="32" y="6"/>
                  </a:cubicBezTo>
                  <a:cubicBezTo>
                    <a:pt x="41" y="8"/>
                    <a:pt x="68" y="18"/>
                    <a:pt x="65" y="17"/>
                  </a:cubicBezTo>
                  <a:cubicBezTo>
                    <a:pt x="62" y="16"/>
                    <a:pt x="27" y="2"/>
                    <a:pt x="16" y="1"/>
                  </a:cubicBezTo>
                  <a:cubicBezTo>
                    <a:pt x="5" y="0"/>
                    <a:pt x="4" y="10"/>
                    <a:pt x="1" y="12"/>
                  </a:cubicBezTo>
                  <a:close/>
                </a:path>
              </a:pathLst>
            </a:custGeom>
            <a:solidFill>
              <a:srgbClr val="996633">
                <a:alpha val="50000"/>
              </a:srgbClr>
            </a:solidFill>
            <a:ln w="3175" cap="flat" cmpd="sng">
              <a:solidFill>
                <a:schemeClr val="tx1"/>
              </a:solidFill>
              <a:prstDash val="solid"/>
              <a:round/>
              <a:headEnd type="none" w="med" len="med"/>
              <a:tailEnd type="none" w="med" len="med"/>
            </a:ln>
            <a:effectLst/>
          </p:spPr>
          <p:txBody>
            <a:bodyPr wrap="none" anchor="ctr"/>
            <a:lstStyle/>
            <a:p>
              <a:endParaRPr lang="en-US" dirty="0"/>
            </a:p>
          </p:txBody>
        </p:sp>
        <p:sp>
          <p:nvSpPr>
            <p:cNvPr id="134" name="Freeform 2116"/>
            <p:cNvSpPr>
              <a:spLocks/>
            </p:cNvSpPr>
            <p:nvPr/>
          </p:nvSpPr>
          <p:spPr bwMode="auto">
            <a:xfrm>
              <a:off x="4592" y="1467"/>
              <a:ext cx="65" cy="15"/>
            </a:xfrm>
            <a:custGeom>
              <a:avLst/>
              <a:gdLst/>
              <a:ahLst/>
              <a:cxnLst>
                <a:cxn ang="0">
                  <a:pos x="1" y="12"/>
                </a:cxn>
                <a:cxn ang="0">
                  <a:pos x="13" y="3"/>
                </a:cxn>
                <a:cxn ang="0">
                  <a:pos x="32" y="6"/>
                </a:cxn>
                <a:cxn ang="0">
                  <a:pos x="65" y="17"/>
                </a:cxn>
                <a:cxn ang="0">
                  <a:pos x="16" y="1"/>
                </a:cxn>
                <a:cxn ang="0">
                  <a:pos x="1" y="12"/>
                </a:cxn>
              </a:cxnLst>
              <a:rect l="0" t="0" r="r" b="b"/>
              <a:pathLst>
                <a:path w="68" h="18">
                  <a:moveTo>
                    <a:pt x="1" y="12"/>
                  </a:moveTo>
                  <a:cubicBezTo>
                    <a:pt x="0" y="12"/>
                    <a:pt x="8" y="4"/>
                    <a:pt x="13" y="3"/>
                  </a:cubicBezTo>
                  <a:cubicBezTo>
                    <a:pt x="18" y="2"/>
                    <a:pt x="23" y="4"/>
                    <a:pt x="32" y="6"/>
                  </a:cubicBezTo>
                  <a:cubicBezTo>
                    <a:pt x="41" y="8"/>
                    <a:pt x="68" y="18"/>
                    <a:pt x="65" y="17"/>
                  </a:cubicBezTo>
                  <a:cubicBezTo>
                    <a:pt x="62" y="16"/>
                    <a:pt x="27" y="2"/>
                    <a:pt x="16" y="1"/>
                  </a:cubicBezTo>
                  <a:cubicBezTo>
                    <a:pt x="5" y="0"/>
                    <a:pt x="4" y="10"/>
                    <a:pt x="1" y="12"/>
                  </a:cubicBezTo>
                  <a:close/>
                </a:path>
              </a:pathLst>
            </a:custGeom>
            <a:solidFill>
              <a:srgbClr val="996633">
                <a:alpha val="50000"/>
              </a:srgbClr>
            </a:solidFill>
            <a:ln w="3175" cap="flat" cmpd="sng">
              <a:solidFill>
                <a:schemeClr val="tx1"/>
              </a:solidFill>
              <a:prstDash val="solid"/>
              <a:round/>
              <a:headEnd type="none" w="med" len="med"/>
              <a:tailEnd type="none" w="med" len="med"/>
            </a:ln>
            <a:effectLst/>
          </p:spPr>
          <p:txBody>
            <a:bodyPr wrap="none" anchor="ctr"/>
            <a:lstStyle/>
            <a:p>
              <a:endParaRPr lang="en-US" dirty="0"/>
            </a:p>
          </p:txBody>
        </p:sp>
        <p:sp>
          <p:nvSpPr>
            <p:cNvPr id="135" name="Freeform 2117"/>
            <p:cNvSpPr>
              <a:spLocks/>
            </p:cNvSpPr>
            <p:nvPr/>
          </p:nvSpPr>
          <p:spPr bwMode="auto">
            <a:xfrm>
              <a:off x="4618" y="1413"/>
              <a:ext cx="65" cy="15"/>
            </a:xfrm>
            <a:custGeom>
              <a:avLst/>
              <a:gdLst/>
              <a:ahLst/>
              <a:cxnLst>
                <a:cxn ang="0">
                  <a:pos x="1" y="12"/>
                </a:cxn>
                <a:cxn ang="0">
                  <a:pos x="13" y="3"/>
                </a:cxn>
                <a:cxn ang="0">
                  <a:pos x="32" y="6"/>
                </a:cxn>
                <a:cxn ang="0">
                  <a:pos x="65" y="17"/>
                </a:cxn>
                <a:cxn ang="0">
                  <a:pos x="16" y="1"/>
                </a:cxn>
                <a:cxn ang="0">
                  <a:pos x="1" y="12"/>
                </a:cxn>
              </a:cxnLst>
              <a:rect l="0" t="0" r="r" b="b"/>
              <a:pathLst>
                <a:path w="68" h="18">
                  <a:moveTo>
                    <a:pt x="1" y="12"/>
                  </a:moveTo>
                  <a:cubicBezTo>
                    <a:pt x="0" y="12"/>
                    <a:pt x="8" y="4"/>
                    <a:pt x="13" y="3"/>
                  </a:cubicBezTo>
                  <a:cubicBezTo>
                    <a:pt x="18" y="2"/>
                    <a:pt x="23" y="4"/>
                    <a:pt x="32" y="6"/>
                  </a:cubicBezTo>
                  <a:cubicBezTo>
                    <a:pt x="41" y="8"/>
                    <a:pt x="68" y="18"/>
                    <a:pt x="65" y="17"/>
                  </a:cubicBezTo>
                  <a:cubicBezTo>
                    <a:pt x="62" y="16"/>
                    <a:pt x="27" y="2"/>
                    <a:pt x="16" y="1"/>
                  </a:cubicBezTo>
                  <a:cubicBezTo>
                    <a:pt x="5" y="0"/>
                    <a:pt x="4" y="10"/>
                    <a:pt x="1" y="12"/>
                  </a:cubicBezTo>
                  <a:close/>
                </a:path>
              </a:pathLst>
            </a:custGeom>
            <a:solidFill>
              <a:srgbClr val="996633">
                <a:alpha val="50000"/>
              </a:srgbClr>
            </a:solidFill>
            <a:ln w="3175" cap="flat" cmpd="sng">
              <a:solidFill>
                <a:schemeClr val="tx1"/>
              </a:solidFill>
              <a:prstDash val="solid"/>
              <a:round/>
              <a:headEnd type="none" w="med" len="med"/>
              <a:tailEnd type="none" w="med" len="med"/>
            </a:ln>
            <a:effectLst/>
          </p:spPr>
          <p:txBody>
            <a:bodyPr wrap="none" anchor="ctr"/>
            <a:lstStyle/>
            <a:p>
              <a:endParaRPr lang="en-US" dirty="0"/>
            </a:p>
          </p:txBody>
        </p:sp>
        <p:sp>
          <p:nvSpPr>
            <p:cNvPr id="136" name="Freeform 2118"/>
            <p:cNvSpPr>
              <a:spLocks/>
            </p:cNvSpPr>
            <p:nvPr/>
          </p:nvSpPr>
          <p:spPr bwMode="auto">
            <a:xfrm>
              <a:off x="4581" y="1497"/>
              <a:ext cx="65" cy="15"/>
            </a:xfrm>
            <a:custGeom>
              <a:avLst/>
              <a:gdLst/>
              <a:ahLst/>
              <a:cxnLst>
                <a:cxn ang="0">
                  <a:pos x="1" y="12"/>
                </a:cxn>
                <a:cxn ang="0">
                  <a:pos x="13" y="3"/>
                </a:cxn>
                <a:cxn ang="0">
                  <a:pos x="32" y="6"/>
                </a:cxn>
                <a:cxn ang="0">
                  <a:pos x="65" y="17"/>
                </a:cxn>
                <a:cxn ang="0">
                  <a:pos x="16" y="1"/>
                </a:cxn>
                <a:cxn ang="0">
                  <a:pos x="1" y="12"/>
                </a:cxn>
              </a:cxnLst>
              <a:rect l="0" t="0" r="r" b="b"/>
              <a:pathLst>
                <a:path w="68" h="18">
                  <a:moveTo>
                    <a:pt x="1" y="12"/>
                  </a:moveTo>
                  <a:cubicBezTo>
                    <a:pt x="0" y="12"/>
                    <a:pt x="8" y="4"/>
                    <a:pt x="13" y="3"/>
                  </a:cubicBezTo>
                  <a:cubicBezTo>
                    <a:pt x="18" y="2"/>
                    <a:pt x="23" y="4"/>
                    <a:pt x="32" y="6"/>
                  </a:cubicBezTo>
                  <a:cubicBezTo>
                    <a:pt x="41" y="8"/>
                    <a:pt x="68" y="18"/>
                    <a:pt x="65" y="17"/>
                  </a:cubicBezTo>
                  <a:cubicBezTo>
                    <a:pt x="62" y="16"/>
                    <a:pt x="27" y="2"/>
                    <a:pt x="16" y="1"/>
                  </a:cubicBezTo>
                  <a:cubicBezTo>
                    <a:pt x="5" y="0"/>
                    <a:pt x="4" y="10"/>
                    <a:pt x="1" y="12"/>
                  </a:cubicBezTo>
                  <a:close/>
                </a:path>
              </a:pathLst>
            </a:custGeom>
            <a:solidFill>
              <a:srgbClr val="996633">
                <a:alpha val="50000"/>
              </a:srgbClr>
            </a:solidFill>
            <a:ln w="3175" cap="flat" cmpd="sng">
              <a:solidFill>
                <a:schemeClr val="tx1"/>
              </a:solidFill>
              <a:prstDash val="solid"/>
              <a:round/>
              <a:headEnd type="none" w="med" len="med"/>
              <a:tailEnd type="none" w="med" len="med"/>
            </a:ln>
            <a:effectLst/>
          </p:spPr>
          <p:txBody>
            <a:bodyPr wrap="none" anchor="ctr"/>
            <a:lstStyle/>
            <a:p>
              <a:endParaRPr lang="en-US" dirty="0"/>
            </a:p>
          </p:txBody>
        </p:sp>
        <p:sp>
          <p:nvSpPr>
            <p:cNvPr id="137" name="Freeform 2119"/>
            <p:cNvSpPr>
              <a:spLocks/>
            </p:cNvSpPr>
            <p:nvPr/>
          </p:nvSpPr>
          <p:spPr bwMode="auto">
            <a:xfrm>
              <a:off x="4627" y="1388"/>
              <a:ext cx="65" cy="15"/>
            </a:xfrm>
            <a:custGeom>
              <a:avLst/>
              <a:gdLst/>
              <a:ahLst/>
              <a:cxnLst>
                <a:cxn ang="0">
                  <a:pos x="1" y="12"/>
                </a:cxn>
                <a:cxn ang="0">
                  <a:pos x="13" y="3"/>
                </a:cxn>
                <a:cxn ang="0">
                  <a:pos x="32" y="6"/>
                </a:cxn>
                <a:cxn ang="0">
                  <a:pos x="65" y="17"/>
                </a:cxn>
                <a:cxn ang="0">
                  <a:pos x="16" y="1"/>
                </a:cxn>
                <a:cxn ang="0">
                  <a:pos x="1" y="12"/>
                </a:cxn>
              </a:cxnLst>
              <a:rect l="0" t="0" r="r" b="b"/>
              <a:pathLst>
                <a:path w="68" h="18">
                  <a:moveTo>
                    <a:pt x="1" y="12"/>
                  </a:moveTo>
                  <a:cubicBezTo>
                    <a:pt x="0" y="12"/>
                    <a:pt x="8" y="4"/>
                    <a:pt x="13" y="3"/>
                  </a:cubicBezTo>
                  <a:cubicBezTo>
                    <a:pt x="18" y="2"/>
                    <a:pt x="23" y="4"/>
                    <a:pt x="32" y="6"/>
                  </a:cubicBezTo>
                  <a:cubicBezTo>
                    <a:pt x="41" y="8"/>
                    <a:pt x="68" y="18"/>
                    <a:pt x="65" y="17"/>
                  </a:cubicBezTo>
                  <a:cubicBezTo>
                    <a:pt x="62" y="16"/>
                    <a:pt x="27" y="2"/>
                    <a:pt x="16" y="1"/>
                  </a:cubicBezTo>
                  <a:cubicBezTo>
                    <a:pt x="5" y="0"/>
                    <a:pt x="4" y="10"/>
                    <a:pt x="1" y="12"/>
                  </a:cubicBezTo>
                  <a:close/>
                </a:path>
              </a:pathLst>
            </a:custGeom>
            <a:solidFill>
              <a:srgbClr val="996633">
                <a:alpha val="50000"/>
              </a:srgbClr>
            </a:solidFill>
            <a:ln w="3175" cap="flat" cmpd="sng">
              <a:solidFill>
                <a:schemeClr val="tx1"/>
              </a:solidFill>
              <a:prstDash val="solid"/>
              <a:round/>
              <a:headEnd type="none" w="med" len="med"/>
              <a:tailEnd type="none" w="med" len="med"/>
            </a:ln>
            <a:effectLst/>
          </p:spPr>
          <p:txBody>
            <a:bodyPr wrap="none" anchor="ctr"/>
            <a:lstStyle/>
            <a:p>
              <a:endParaRPr lang="en-US" dirty="0"/>
            </a:p>
          </p:txBody>
        </p:sp>
        <p:sp>
          <p:nvSpPr>
            <p:cNvPr id="138" name="Freeform 2120"/>
            <p:cNvSpPr>
              <a:spLocks/>
            </p:cNvSpPr>
            <p:nvPr/>
          </p:nvSpPr>
          <p:spPr bwMode="auto">
            <a:xfrm>
              <a:off x="4646" y="1358"/>
              <a:ext cx="47" cy="15"/>
            </a:xfrm>
            <a:custGeom>
              <a:avLst/>
              <a:gdLst/>
              <a:ahLst/>
              <a:cxnLst>
                <a:cxn ang="0">
                  <a:pos x="1" y="12"/>
                </a:cxn>
                <a:cxn ang="0">
                  <a:pos x="13" y="3"/>
                </a:cxn>
                <a:cxn ang="0">
                  <a:pos x="32" y="6"/>
                </a:cxn>
                <a:cxn ang="0">
                  <a:pos x="47" y="16"/>
                </a:cxn>
                <a:cxn ang="0">
                  <a:pos x="16" y="1"/>
                </a:cxn>
                <a:cxn ang="0">
                  <a:pos x="1" y="12"/>
                </a:cxn>
              </a:cxnLst>
              <a:rect l="0" t="0" r="r" b="b"/>
              <a:pathLst>
                <a:path w="49" h="17">
                  <a:moveTo>
                    <a:pt x="1" y="12"/>
                  </a:moveTo>
                  <a:cubicBezTo>
                    <a:pt x="0" y="12"/>
                    <a:pt x="8" y="4"/>
                    <a:pt x="13" y="3"/>
                  </a:cubicBezTo>
                  <a:cubicBezTo>
                    <a:pt x="18" y="2"/>
                    <a:pt x="26" y="4"/>
                    <a:pt x="32" y="6"/>
                  </a:cubicBezTo>
                  <a:cubicBezTo>
                    <a:pt x="38" y="8"/>
                    <a:pt x="49" y="17"/>
                    <a:pt x="47" y="16"/>
                  </a:cubicBezTo>
                  <a:cubicBezTo>
                    <a:pt x="45" y="15"/>
                    <a:pt x="24" y="2"/>
                    <a:pt x="16" y="1"/>
                  </a:cubicBezTo>
                  <a:cubicBezTo>
                    <a:pt x="8" y="0"/>
                    <a:pt x="4" y="10"/>
                    <a:pt x="1" y="12"/>
                  </a:cubicBezTo>
                  <a:close/>
                </a:path>
              </a:pathLst>
            </a:custGeom>
            <a:solidFill>
              <a:srgbClr val="996633">
                <a:alpha val="50000"/>
              </a:srgbClr>
            </a:solidFill>
            <a:ln w="3175" cap="flat" cmpd="sng">
              <a:solidFill>
                <a:schemeClr val="tx1"/>
              </a:solidFill>
              <a:prstDash val="solid"/>
              <a:round/>
              <a:headEnd type="none" w="med" len="med"/>
              <a:tailEnd type="none" w="med" len="med"/>
            </a:ln>
            <a:effectLst/>
          </p:spPr>
          <p:txBody>
            <a:bodyPr wrap="none" anchor="ctr"/>
            <a:lstStyle/>
            <a:p>
              <a:endParaRPr lang="en-US" dirty="0"/>
            </a:p>
          </p:txBody>
        </p:sp>
        <p:sp>
          <p:nvSpPr>
            <p:cNvPr id="139" name="Freeform 2121"/>
            <p:cNvSpPr>
              <a:spLocks/>
            </p:cNvSpPr>
            <p:nvPr/>
          </p:nvSpPr>
          <p:spPr bwMode="auto">
            <a:xfrm>
              <a:off x="4661" y="1334"/>
              <a:ext cx="35" cy="9"/>
            </a:xfrm>
            <a:custGeom>
              <a:avLst/>
              <a:gdLst/>
              <a:ahLst/>
              <a:cxnLst>
                <a:cxn ang="0">
                  <a:pos x="1" y="11"/>
                </a:cxn>
                <a:cxn ang="0">
                  <a:pos x="13" y="2"/>
                </a:cxn>
                <a:cxn ang="0">
                  <a:pos x="32" y="5"/>
                </a:cxn>
                <a:cxn ang="0">
                  <a:pos x="34" y="10"/>
                </a:cxn>
                <a:cxn ang="0">
                  <a:pos x="16" y="0"/>
                </a:cxn>
                <a:cxn ang="0">
                  <a:pos x="1" y="11"/>
                </a:cxn>
              </a:cxnLst>
              <a:rect l="0" t="0" r="r" b="b"/>
              <a:pathLst>
                <a:path w="37" h="11">
                  <a:moveTo>
                    <a:pt x="1" y="11"/>
                  </a:moveTo>
                  <a:cubicBezTo>
                    <a:pt x="0" y="11"/>
                    <a:pt x="8" y="3"/>
                    <a:pt x="13" y="2"/>
                  </a:cubicBezTo>
                  <a:cubicBezTo>
                    <a:pt x="18" y="1"/>
                    <a:pt x="29" y="4"/>
                    <a:pt x="32" y="5"/>
                  </a:cubicBezTo>
                  <a:cubicBezTo>
                    <a:pt x="35" y="6"/>
                    <a:pt x="37" y="11"/>
                    <a:pt x="34" y="10"/>
                  </a:cubicBezTo>
                  <a:cubicBezTo>
                    <a:pt x="31" y="9"/>
                    <a:pt x="21" y="0"/>
                    <a:pt x="16" y="0"/>
                  </a:cubicBezTo>
                  <a:cubicBezTo>
                    <a:pt x="11" y="0"/>
                    <a:pt x="4" y="9"/>
                    <a:pt x="1" y="11"/>
                  </a:cubicBezTo>
                  <a:close/>
                </a:path>
              </a:pathLst>
            </a:custGeom>
            <a:solidFill>
              <a:srgbClr val="996633">
                <a:alpha val="50000"/>
              </a:srgbClr>
            </a:solidFill>
            <a:ln w="3175" cap="flat" cmpd="sng">
              <a:solidFill>
                <a:schemeClr val="tx1"/>
              </a:solidFill>
              <a:prstDash val="solid"/>
              <a:round/>
              <a:headEnd type="none" w="med" len="med"/>
              <a:tailEnd type="none" w="med" len="med"/>
            </a:ln>
            <a:effectLst/>
          </p:spPr>
          <p:txBody>
            <a:bodyPr wrap="none" anchor="ctr"/>
            <a:lstStyle/>
            <a:p>
              <a:endParaRPr lang="en-US" dirty="0"/>
            </a:p>
          </p:txBody>
        </p:sp>
        <p:sp>
          <p:nvSpPr>
            <p:cNvPr id="140" name="Freeform 2122"/>
            <p:cNvSpPr>
              <a:spLocks/>
            </p:cNvSpPr>
            <p:nvPr/>
          </p:nvSpPr>
          <p:spPr bwMode="auto">
            <a:xfrm>
              <a:off x="4584" y="1522"/>
              <a:ext cx="48" cy="11"/>
            </a:xfrm>
            <a:custGeom>
              <a:avLst/>
              <a:gdLst/>
              <a:ahLst/>
              <a:cxnLst>
                <a:cxn ang="0">
                  <a:pos x="1" y="11"/>
                </a:cxn>
                <a:cxn ang="0">
                  <a:pos x="13" y="2"/>
                </a:cxn>
                <a:cxn ang="0">
                  <a:pos x="32" y="5"/>
                </a:cxn>
                <a:cxn ang="0">
                  <a:pos x="48" y="12"/>
                </a:cxn>
                <a:cxn ang="0">
                  <a:pos x="16" y="0"/>
                </a:cxn>
                <a:cxn ang="0">
                  <a:pos x="1" y="11"/>
                </a:cxn>
              </a:cxnLst>
              <a:rect l="0" t="0" r="r" b="b"/>
              <a:pathLst>
                <a:path w="50" h="13">
                  <a:moveTo>
                    <a:pt x="1" y="11"/>
                  </a:moveTo>
                  <a:cubicBezTo>
                    <a:pt x="0" y="11"/>
                    <a:pt x="8" y="3"/>
                    <a:pt x="13" y="2"/>
                  </a:cubicBezTo>
                  <a:cubicBezTo>
                    <a:pt x="18" y="1"/>
                    <a:pt x="26" y="3"/>
                    <a:pt x="32" y="5"/>
                  </a:cubicBezTo>
                  <a:cubicBezTo>
                    <a:pt x="38" y="7"/>
                    <a:pt x="50" y="13"/>
                    <a:pt x="48" y="12"/>
                  </a:cubicBezTo>
                  <a:cubicBezTo>
                    <a:pt x="46" y="11"/>
                    <a:pt x="24" y="0"/>
                    <a:pt x="16" y="0"/>
                  </a:cubicBezTo>
                  <a:cubicBezTo>
                    <a:pt x="8" y="0"/>
                    <a:pt x="4" y="9"/>
                    <a:pt x="1" y="11"/>
                  </a:cubicBezTo>
                  <a:close/>
                </a:path>
              </a:pathLst>
            </a:custGeom>
            <a:solidFill>
              <a:srgbClr val="996633">
                <a:alpha val="50000"/>
              </a:srgbClr>
            </a:solidFill>
            <a:ln w="3175" cap="flat" cmpd="sng">
              <a:solidFill>
                <a:schemeClr val="tx1"/>
              </a:solidFill>
              <a:prstDash val="solid"/>
              <a:round/>
              <a:headEnd type="none" w="med" len="med"/>
              <a:tailEnd type="none" w="med" len="med"/>
            </a:ln>
            <a:effectLst/>
          </p:spPr>
          <p:txBody>
            <a:bodyPr wrap="none" anchor="ctr"/>
            <a:lstStyle/>
            <a:p>
              <a:endParaRPr lang="en-US" dirty="0"/>
            </a:p>
          </p:txBody>
        </p:sp>
        <p:sp>
          <p:nvSpPr>
            <p:cNvPr id="141" name="Freeform 2123"/>
            <p:cNvSpPr>
              <a:spLocks/>
            </p:cNvSpPr>
            <p:nvPr/>
          </p:nvSpPr>
          <p:spPr bwMode="auto">
            <a:xfrm>
              <a:off x="4479" y="1270"/>
              <a:ext cx="164" cy="269"/>
            </a:xfrm>
            <a:custGeom>
              <a:avLst/>
              <a:gdLst/>
              <a:ahLst/>
              <a:cxnLst>
                <a:cxn ang="0">
                  <a:pos x="141" y="22"/>
                </a:cxn>
                <a:cxn ang="0">
                  <a:pos x="126" y="53"/>
                </a:cxn>
                <a:cxn ang="0">
                  <a:pos x="94" y="105"/>
                </a:cxn>
                <a:cxn ang="0">
                  <a:pos x="71" y="163"/>
                </a:cxn>
                <a:cxn ang="0">
                  <a:pos x="54" y="200"/>
                </a:cxn>
                <a:cxn ang="0">
                  <a:pos x="40" y="225"/>
                </a:cxn>
                <a:cxn ang="0">
                  <a:pos x="39" y="230"/>
                </a:cxn>
                <a:cxn ang="0">
                  <a:pos x="34" y="235"/>
                </a:cxn>
                <a:cxn ang="0">
                  <a:pos x="25" y="257"/>
                </a:cxn>
                <a:cxn ang="0">
                  <a:pos x="13" y="269"/>
                </a:cxn>
                <a:cxn ang="0">
                  <a:pos x="1" y="229"/>
                </a:cxn>
                <a:cxn ang="0">
                  <a:pos x="0" y="205"/>
                </a:cxn>
                <a:cxn ang="0">
                  <a:pos x="3" y="197"/>
                </a:cxn>
                <a:cxn ang="0">
                  <a:pos x="5" y="189"/>
                </a:cxn>
                <a:cxn ang="0">
                  <a:pos x="26" y="141"/>
                </a:cxn>
                <a:cxn ang="0">
                  <a:pos x="49" y="106"/>
                </a:cxn>
                <a:cxn ang="0">
                  <a:pos x="78" y="79"/>
                </a:cxn>
                <a:cxn ang="0">
                  <a:pos x="128" y="25"/>
                </a:cxn>
                <a:cxn ang="0">
                  <a:pos x="164" y="0"/>
                </a:cxn>
                <a:cxn ang="0">
                  <a:pos x="141" y="22"/>
                </a:cxn>
              </a:cxnLst>
              <a:rect l="0" t="0" r="r" b="b"/>
              <a:pathLst>
                <a:path w="164" h="269">
                  <a:moveTo>
                    <a:pt x="141" y="22"/>
                  </a:moveTo>
                  <a:lnTo>
                    <a:pt x="126" y="53"/>
                  </a:lnTo>
                  <a:lnTo>
                    <a:pt x="94" y="105"/>
                  </a:lnTo>
                  <a:lnTo>
                    <a:pt x="71" y="163"/>
                  </a:lnTo>
                  <a:lnTo>
                    <a:pt x="54" y="200"/>
                  </a:lnTo>
                  <a:lnTo>
                    <a:pt x="40" y="225"/>
                  </a:lnTo>
                  <a:lnTo>
                    <a:pt x="39" y="230"/>
                  </a:lnTo>
                  <a:lnTo>
                    <a:pt x="34" y="235"/>
                  </a:lnTo>
                  <a:lnTo>
                    <a:pt x="25" y="257"/>
                  </a:lnTo>
                  <a:lnTo>
                    <a:pt x="13" y="269"/>
                  </a:lnTo>
                  <a:lnTo>
                    <a:pt x="1" y="229"/>
                  </a:lnTo>
                  <a:lnTo>
                    <a:pt x="0" y="205"/>
                  </a:lnTo>
                  <a:lnTo>
                    <a:pt x="3" y="197"/>
                  </a:lnTo>
                  <a:lnTo>
                    <a:pt x="5" y="189"/>
                  </a:lnTo>
                  <a:lnTo>
                    <a:pt x="26" y="141"/>
                  </a:lnTo>
                  <a:lnTo>
                    <a:pt x="49" y="106"/>
                  </a:lnTo>
                  <a:lnTo>
                    <a:pt x="78" y="79"/>
                  </a:lnTo>
                  <a:lnTo>
                    <a:pt x="128" y="25"/>
                  </a:lnTo>
                  <a:lnTo>
                    <a:pt x="164" y="0"/>
                  </a:lnTo>
                  <a:lnTo>
                    <a:pt x="141" y="22"/>
                  </a:lnTo>
                  <a:close/>
                </a:path>
              </a:pathLst>
            </a:custGeom>
            <a:solidFill>
              <a:srgbClr val="996633">
                <a:alpha val="50000"/>
              </a:srgbClr>
            </a:solidFill>
            <a:ln w="12700" cap="flat" cmpd="sng">
              <a:solidFill>
                <a:schemeClr val="tx1"/>
              </a:solidFill>
              <a:prstDash val="solid"/>
              <a:round/>
              <a:headEnd type="none" w="med" len="med"/>
              <a:tailEnd type="none" w="med" len="med"/>
            </a:ln>
            <a:effectLst/>
          </p:spPr>
          <p:txBody>
            <a:bodyPr wrap="none" anchor="ctr"/>
            <a:lstStyle/>
            <a:p>
              <a:endParaRPr lang="en-US" dirty="0"/>
            </a:p>
          </p:txBody>
        </p:sp>
        <p:sp>
          <p:nvSpPr>
            <p:cNvPr id="142" name="Freeform 2124"/>
            <p:cNvSpPr>
              <a:spLocks/>
            </p:cNvSpPr>
            <p:nvPr/>
          </p:nvSpPr>
          <p:spPr bwMode="auto">
            <a:xfrm>
              <a:off x="4494" y="1406"/>
              <a:ext cx="61" cy="16"/>
            </a:xfrm>
            <a:custGeom>
              <a:avLst/>
              <a:gdLst/>
              <a:ahLst/>
              <a:cxnLst>
                <a:cxn ang="0">
                  <a:pos x="60" y="10"/>
                </a:cxn>
                <a:cxn ang="0">
                  <a:pos x="48" y="3"/>
                </a:cxn>
                <a:cxn ang="0">
                  <a:pos x="28" y="8"/>
                </a:cxn>
                <a:cxn ang="0">
                  <a:pos x="3" y="15"/>
                </a:cxn>
                <a:cxn ang="0">
                  <a:pos x="46" y="1"/>
                </a:cxn>
                <a:cxn ang="0">
                  <a:pos x="60" y="10"/>
                </a:cxn>
              </a:cxnLst>
              <a:rect l="0" t="0" r="r" b="b"/>
              <a:pathLst>
                <a:path w="61" h="16">
                  <a:moveTo>
                    <a:pt x="60" y="10"/>
                  </a:moveTo>
                  <a:cubicBezTo>
                    <a:pt x="61" y="10"/>
                    <a:pt x="53" y="3"/>
                    <a:pt x="48" y="3"/>
                  </a:cubicBezTo>
                  <a:cubicBezTo>
                    <a:pt x="43" y="3"/>
                    <a:pt x="35" y="6"/>
                    <a:pt x="28" y="8"/>
                  </a:cubicBezTo>
                  <a:cubicBezTo>
                    <a:pt x="21" y="10"/>
                    <a:pt x="0" y="16"/>
                    <a:pt x="3" y="15"/>
                  </a:cubicBezTo>
                  <a:cubicBezTo>
                    <a:pt x="6" y="14"/>
                    <a:pt x="36" y="2"/>
                    <a:pt x="46" y="1"/>
                  </a:cubicBezTo>
                  <a:cubicBezTo>
                    <a:pt x="56" y="0"/>
                    <a:pt x="56" y="8"/>
                    <a:pt x="60" y="10"/>
                  </a:cubicBezTo>
                  <a:close/>
                </a:path>
              </a:pathLst>
            </a:custGeom>
            <a:solidFill>
              <a:srgbClr val="996633">
                <a:alpha val="50000"/>
              </a:srgbClr>
            </a:solidFill>
            <a:ln w="3175" cap="flat" cmpd="sng">
              <a:solidFill>
                <a:schemeClr val="tx1"/>
              </a:solidFill>
              <a:prstDash val="solid"/>
              <a:round/>
              <a:headEnd type="none" w="med" len="med"/>
              <a:tailEnd type="none" w="med" len="med"/>
            </a:ln>
            <a:effectLst/>
          </p:spPr>
          <p:txBody>
            <a:bodyPr wrap="none" anchor="ctr"/>
            <a:lstStyle/>
            <a:p>
              <a:endParaRPr lang="en-US" dirty="0"/>
            </a:p>
          </p:txBody>
        </p:sp>
        <p:sp>
          <p:nvSpPr>
            <p:cNvPr id="143" name="Freeform 2125"/>
            <p:cNvSpPr>
              <a:spLocks/>
            </p:cNvSpPr>
            <p:nvPr/>
          </p:nvSpPr>
          <p:spPr bwMode="auto">
            <a:xfrm>
              <a:off x="4479" y="1464"/>
              <a:ext cx="50" cy="9"/>
            </a:xfrm>
            <a:custGeom>
              <a:avLst/>
              <a:gdLst/>
              <a:ahLst/>
              <a:cxnLst>
                <a:cxn ang="0">
                  <a:pos x="49" y="9"/>
                </a:cxn>
                <a:cxn ang="0">
                  <a:pos x="37" y="2"/>
                </a:cxn>
                <a:cxn ang="0">
                  <a:pos x="20" y="4"/>
                </a:cxn>
                <a:cxn ang="0">
                  <a:pos x="2" y="8"/>
                </a:cxn>
                <a:cxn ang="0">
                  <a:pos x="35" y="0"/>
                </a:cxn>
                <a:cxn ang="0">
                  <a:pos x="49" y="9"/>
                </a:cxn>
              </a:cxnLst>
              <a:rect l="0" t="0" r="r" b="b"/>
              <a:pathLst>
                <a:path w="50" h="9">
                  <a:moveTo>
                    <a:pt x="49" y="9"/>
                  </a:moveTo>
                  <a:cubicBezTo>
                    <a:pt x="50" y="9"/>
                    <a:pt x="42" y="2"/>
                    <a:pt x="37" y="2"/>
                  </a:cubicBezTo>
                  <a:cubicBezTo>
                    <a:pt x="33" y="1"/>
                    <a:pt x="26" y="3"/>
                    <a:pt x="20" y="4"/>
                  </a:cubicBezTo>
                  <a:cubicBezTo>
                    <a:pt x="14" y="5"/>
                    <a:pt x="0" y="9"/>
                    <a:pt x="2" y="8"/>
                  </a:cubicBezTo>
                  <a:cubicBezTo>
                    <a:pt x="4" y="7"/>
                    <a:pt x="27" y="0"/>
                    <a:pt x="35" y="0"/>
                  </a:cubicBezTo>
                  <a:cubicBezTo>
                    <a:pt x="43" y="0"/>
                    <a:pt x="45" y="7"/>
                    <a:pt x="49" y="9"/>
                  </a:cubicBezTo>
                  <a:close/>
                </a:path>
              </a:pathLst>
            </a:custGeom>
            <a:solidFill>
              <a:srgbClr val="996633">
                <a:alpha val="50000"/>
              </a:srgbClr>
            </a:solidFill>
            <a:ln w="3175" cap="flat" cmpd="sng">
              <a:solidFill>
                <a:schemeClr val="tx1"/>
              </a:solidFill>
              <a:prstDash val="solid"/>
              <a:round/>
              <a:headEnd type="none" w="med" len="med"/>
              <a:tailEnd type="none" w="med" len="med"/>
            </a:ln>
            <a:effectLst/>
          </p:spPr>
          <p:txBody>
            <a:bodyPr wrap="none" anchor="ctr"/>
            <a:lstStyle/>
            <a:p>
              <a:endParaRPr lang="en-US" dirty="0"/>
            </a:p>
          </p:txBody>
        </p:sp>
        <p:sp>
          <p:nvSpPr>
            <p:cNvPr id="144" name="Freeform 2126"/>
            <p:cNvSpPr>
              <a:spLocks/>
            </p:cNvSpPr>
            <p:nvPr/>
          </p:nvSpPr>
          <p:spPr bwMode="auto">
            <a:xfrm rot="-79024">
              <a:off x="4518" y="1375"/>
              <a:ext cx="49" cy="15"/>
            </a:xfrm>
            <a:custGeom>
              <a:avLst/>
              <a:gdLst/>
              <a:ahLst/>
              <a:cxnLst>
                <a:cxn ang="0">
                  <a:pos x="54" y="12"/>
                </a:cxn>
                <a:cxn ang="0">
                  <a:pos x="42" y="4"/>
                </a:cxn>
                <a:cxn ang="0">
                  <a:pos x="23" y="6"/>
                </a:cxn>
                <a:cxn ang="0">
                  <a:pos x="3" y="16"/>
                </a:cxn>
                <a:cxn ang="0">
                  <a:pos x="39" y="1"/>
                </a:cxn>
                <a:cxn ang="0">
                  <a:pos x="54" y="12"/>
                </a:cxn>
              </a:cxnLst>
              <a:rect l="0" t="0" r="r" b="b"/>
              <a:pathLst>
                <a:path w="54" h="17">
                  <a:moveTo>
                    <a:pt x="54" y="12"/>
                  </a:moveTo>
                  <a:cubicBezTo>
                    <a:pt x="54" y="12"/>
                    <a:pt x="47" y="5"/>
                    <a:pt x="42" y="4"/>
                  </a:cubicBezTo>
                  <a:cubicBezTo>
                    <a:pt x="37" y="3"/>
                    <a:pt x="30" y="4"/>
                    <a:pt x="23" y="6"/>
                  </a:cubicBezTo>
                  <a:cubicBezTo>
                    <a:pt x="16" y="8"/>
                    <a:pt x="0" y="17"/>
                    <a:pt x="3" y="16"/>
                  </a:cubicBezTo>
                  <a:cubicBezTo>
                    <a:pt x="6" y="15"/>
                    <a:pt x="31" y="2"/>
                    <a:pt x="39" y="1"/>
                  </a:cubicBezTo>
                  <a:cubicBezTo>
                    <a:pt x="47" y="0"/>
                    <a:pt x="51" y="10"/>
                    <a:pt x="54" y="12"/>
                  </a:cubicBezTo>
                  <a:close/>
                </a:path>
              </a:pathLst>
            </a:custGeom>
            <a:solidFill>
              <a:srgbClr val="996633">
                <a:alpha val="50000"/>
              </a:srgbClr>
            </a:solidFill>
            <a:ln w="3175" cap="flat" cmpd="sng">
              <a:solidFill>
                <a:schemeClr val="tx1"/>
              </a:solidFill>
              <a:prstDash val="solid"/>
              <a:round/>
              <a:headEnd type="none" w="med" len="med"/>
              <a:tailEnd type="none" w="med" len="med"/>
            </a:ln>
            <a:effectLst/>
          </p:spPr>
          <p:txBody>
            <a:bodyPr wrap="none" anchor="ctr"/>
            <a:lstStyle/>
            <a:p>
              <a:endParaRPr lang="en-US" dirty="0"/>
            </a:p>
          </p:txBody>
        </p:sp>
        <p:sp>
          <p:nvSpPr>
            <p:cNvPr id="145" name="Freeform 2127"/>
            <p:cNvSpPr>
              <a:spLocks/>
            </p:cNvSpPr>
            <p:nvPr/>
          </p:nvSpPr>
          <p:spPr bwMode="auto">
            <a:xfrm rot="-79024">
              <a:off x="4545" y="1349"/>
              <a:ext cx="38" cy="11"/>
            </a:xfrm>
            <a:custGeom>
              <a:avLst/>
              <a:gdLst/>
              <a:ahLst/>
              <a:cxnLst>
                <a:cxn ang="0">
                  <a:pos x="41" y="12"/>
                </a:cxn>
                <a:cxn ang="0">
                  <a:pos x="29" y="3"/>
                </a:cxn>
                <a:cxn ang="0">
                  <a:pos x="10" y="6"/>
                </a:cxn>
                <a:cxn ang="0">
                  <a:pos x="3" y="8"/>
                </a:cxn>
                <a:cxn ang="0">
                  <a:pos x="26" y="1"/>
                </a:cxn>
                <a:cxn ang="0">
                  <a:pos x="41" y="12"/>
                </a:cxn>
              </a:cxnLst>
              <a:rect l="0" t="0" r="r" b="b"/>
              <a:pathLst>
                <a:path w="42" h="12">
                  <a:moveTo>
                    <a:pt x="41" y="12"/>
                  </a:moveTo>
                  <a:cubicBezTo>
                    <a:pt x="42" y="12"/>
                    <a:pt x="34" y="4"/>
                    <a:pt x="29" y="3"/>
                  </a:cubicBezTo>
                  <a:cubicBezTo>
                    <a:pt x="24" y="2"/>
                    <a:pt x="14" y="5"/>
                    <a:pt x="10" y="6"/>
                  </a:cubicBezTo>
                  <a:cubicBezTo>
                    <a:pt x="6" y="7"/>
                    <a:pt x="0" y="9"/>
                    <a:pt x="3" y="8"/>
                  </a:cubicBezTo>
                  <a:cubicBezTo>
                    <a:pt x="6" y="7"/>
                    <a:pt x="20" y="0"/>
                    <a:pt x="26" y="1"/>
                  </a:cubicBezTo>
                  <a:cubicBezTo>
                    <a:pt x="32" y="2"/>
                    <a:pt x="38" y="10"/>
                    <a:pt x="41" y="12"/>
                  </a:cubicBezTo>
                  <a:close/>
                </a:path>
              </a:pathLst>
            </a:custGeom>
            <a:solidFill>
              <a:srgbClr val="996633">
                <a:alpha val="50000"/>
              </a:srgbClr>
            </a:solidFill>
            <a:ln w="3175" cap="flat" cmpd="sng">
              <a:solidFill>
                <a:schemeClr val="tx1"/>
              </a:solidFill>
              <a:prstDash val="solid"/>
              <a:round/>
              <a:headEnd type="none" w="med" len="med"/>
              <a:tailEnd type="none" w="med" len="med"/>
            </a:ln>
            <a:effectLst/>
          </p:spPr>
          <p:txBody>
            <a:bodyPr wrap="none" anchor="ctr"/>
            <a:lstStyle/>
            <a:p>
              <a:endParaRPr lang="en-US" dirty="0"/>
            </a:p>
          </p:txBody>
        </p:sp>
        <p:sp>
          <p:nvSpPr>
            <p:cNvPr id="146" name="Freeform 2128"/>
            <p:cNvSpPr>
              <a:spLocks/>
            </p:cNvSpPr>
            <p:nvPr/>
          </p:nvSpPr>
          <p:spPr bwMode="auto">
            <a:xfrm rot="21520976" flipH="1">
              <a:off x="4485" y="1431"/>
              <a:ext cx="61" cy="15"/>
            </a:xfrm>
            <a:custGeom>
              <a:avLst/>
              <a:gdLst/>
              <a:ahLst/>
              <a:cxnLst>
                <a:cxn ang="0">
                  <a:pos x="1" y="12"/>
                </a:cxn>
                <a:cxn ang="0">
                  <a:pos x="13" y="3"/>
                </a:cxn>
                <a:cxn ang="0">
                  <a:pos x="32" y="6"/>
                </a:cxn>
                <a:cxn ang="0">
                  <a:pos x="65" y="17"/>
                </a:cxn>
                <a:cxn ang="0">
                  <a:pos x="16" y="1"/>
                </a:cxn>
                <a:cxn ang="0">
                  <a:pos x="1" y="12"/>
                </a:cxn>
              </a:cxnLst>
              <a:rect l="0" t="0" r="r" b="b"/>
              <a:pathLst>
                <a:path w="68" h="18">
                  <a:moveTo>
                    <a:pt x="1" y="12"/>
                  </a:moveTo>
                  <a:cubicBezTo>
                    <a:pt x="0" y="12"/>
                    <a:pt x="8" y="4"/>
                    <a:pt x="13" y="3"/>
                  </a:cubicBezTo>
                  <a:cubicBezTo>
                    <a:pt x="18" y="2"/>
                    <a:pt x="23" y="4"/>
                    <a:pt x="32" y="6"/>
                  </a:cubicBezTo>
                  <a:cubicBezTo>
                    <a:pt x="41" y="8"/>
                    <a:pt x="68" y="18"/>
                    <a:pt x="65" y="17"/>
                  </a:cubicBezTo>
                  <a:cubicBezTo>
                    <a:pt x="62" y="16"/>
                    <a:pt x="27" y="2"/>
                    <a:pt x="16" y="1"/>
                  </a:cubicBezTo>
                  <a:cubicBezTo>
                    <a:pt x="5" y="0"/>
                    <a:pt x="4" y="10"/>
                    <a:pt x="1" y="12"/>
                  </a:cubicBezTo>
                  <a:close/>
                </a:path>
              </a:pathLst>
            </a:custGeom>
            <a:solidFill>
              <a:srgbClr val="996633">
                <a:alpha val="50000"/>
              </a:srgbClr>
            </a:solidFill>
            <a:ln w="3175" cap="flat" cmpd="sng">
              <a:solidFill>
                <a:schemeClr val="tx1"/>
              </a:solidFill>
              <a:prstDash val="solid"/>
              <a:round/>
              <a:headEnd type="none" w="med" len="med"/>
              <a:tailEnd type="none" w="med" len="med"/>
            </a:ln>
            <a:effectLst/>
          </p:spPr>
          <p:txBody>
            <a:bodyPr wrap="none" anchor="ctr"/>
            <a:lstStyle/>
            <a:p>
              <a:endParaRPr lang="en-US" dirty="0"/>
            </a:p>
          </p:txBody>
        </p:sp>
      </p:grpSp>
      <p:grpSp>
        <p:nvGrpSpPr>
          <p:cNvPr id="68" name="Group 2131"/>
          <p:cNvGrpSpPr>
            <a:grpSpLocks/>
          </p:cNvGrpSpPr>
          <p:nvPr/>
        </p:nvGrpSpPr>
        <p:grpSpPr bwMode="auto">
          <a:xfrm>
            <a:off x="426572" y="1191294"/>
            <a:ext cx="4703762" cy="3041650"/>
            <a:chOff x="209" y="1741"/>
            <a:chExt cx="2963" cy="1916"/>
          </a:xfrm>
        </p:grpSpPr>
        <p:sp>
          <p:nvSpPr>
            <p:cNvPr id="70" name="Rectangle 2132"/>
            <p:cNvSpPr>
              <a:spLocks noChangeArrowheads="1"/>
            </p:cNvSpPr>
            <p:nvPr/>
          </p:nvSpPr>
          <p:spPr bwMode="auto">
            <a:xfrm>
              <a:off x="2126" y="2062"/>
              <a:ext cx="556" cy="269"/>
            </a:xfrm>
            <a:prstGeom prst="rect">
              <a:avLst/>
            </a:prstGeom>
            <a:noFill/>
            <a:ln w="9525">
              <a:noFill/>
              <a:miter lim="800000"/>
              <a:headEnd/>
              <a:tailEnd/>
            </a:ln>
          </p:spPr>
          <p:txBody>
            <a:bodyPr/>
            <a:lstStyle/>
            <a:p>
              <a:endParaRPr lang="en-US" dirty="0"/>
            </a:p>
          </p:txBody>
        </p:sp>
        <p:sp>
          <p:nvSpPr>
            <p:cNvPr id="71" name="Rectangle 2133"/>
            <p:cNvSpPr>
              <a:spLocks noChangeArrowheads="1"/>
            </p:cNvSpPr>
            <p:nvPr/>
          </p:nvSpPr>
          <p:spPr bwMode="auto">
            <a:xfrm>
              <a:off x="211" y="1758"/>
              <a:ext cx="2961" cy="1010"/>
            </a:xfrm>
            <a:prstGeom prst="rect">
              <a:avLst/>
            </a:prstGeom>
            <a:solidFill>
              <a:schemeClr val="accent1"/>
            </a:solidFill>
            <a:ln w="9525">
              <a:solidFill>
                <a:schemeClr val="tx1"/>
              </a:solidFill>
              <a:miter lim="800000"/>
              <a:headEnd/>
              <a:tailEnd/>
            </a:ln>
            <a:effectLst/>
          </p:spPr>
          <p:txBody>
            <a:bodyPr wrap="none" anchor="ctr"/>
            <a:lstStyle/>
            <a:p>
              <a:endParaRPr lang="en-US" dirty="0"/>
            </a:p>
          </p:txBody>
        </p:sp>
        <p:sp>
          <p:nvSpPr>
            <p:cNvPr id="72" name="Rectangle 2134"/>
            <p:cNvSpPr>
              <a:spLocks noChangeArrowheads="1"/>
            </p:cNvSpPr>
            <p:nvPr/>
          </p:nvSpPr>
          <p:spPr bwMode="auto">
            <a:xfrm>
              <a:off x="211" y="2768"/>
              <a:ext cx="2961" cy="887"/>
            </a:xfrm>
            <a:prstGeom prst="rect">
              <a:avLst/>
            </a:prstGeom>
            <a:noFill/>
            <a:ln w="12700">
              <a:solidFill>
                <a:srgbClr val="FFFFFF"/>
              </a:solidFill>
              <a:miter lim="800000"/>
              <a:headEnd/>
              <a:tailEnd/>
            </a:ln>
          </p:spPr>
          <p:txBody>
            <a:bodyPr/>
            <a:lstStyle/>
            <a:p>
              <a:endParaRPr lang="en-US" dirty="0"/>
            </a:p>
          </p:txBody>
        </p:sp>
        <p:sp>
          <p:nvSpPr>
            <p:cNvPr id="73" name="Rectangle 2135"/>
            <p:cNvSpPr>
              <a:spLocks noChangeArrowheads="1"/>
            </p:cNvSpPr>
            <p:nvPr/>
          </p:nvSpPr>
          <p:spPr bwMode="auto">
            <a:xfrm>
              <a:off x="211" y="2768"/>
              <a:ext cx="2961" cy="887"/>
            </a:xfrm>
            <a:prstGeom prst="rect">
              <a:avLst/>
            </a:prstGeom>
            <a:solidFill>
              <a:schemeClr val="accent1"/>
            </a:solidFill>
            <a:ln w="9525">
              <a:solidFill>
                <a:schemeClr val="tx1"/>
              </a:solidFill>
              <a:miter lim="800000"/>
              <a:headEnd/>
              <a:tailEnd/>
            </a:ln>
            <a:effectLst/>
          </p:spPr>
          <p:txBody>
            <a:bodyPr wrap="none" anchor="ctr"/>
            <a:lstStyle/>
            <a:p>
              <a:endParaRPr lang="en-US" dirty="0"/>
            </a:p>
          </p:txBody>
        </p:sp>
        <p:pic>
          <p:nvPicPr>
            <p:cNvPr id="74" name="Picture 2136" descr="Y:\DATA\EMEC_Projects\Garfield\96-11602-Garfield, T\96-11602-002 copy_test.tif"/>
            <p:cNvPicPr>
              <a:picLocks noChangeAspect="1" noChangeArrowheads="1"/>
            </p:cNvPicPr>
            <p:nvPr/>
          </p:nvPicPr>
          <p:blipFill>
            <a:blip r:embed="rId4" cstate="print"/>
            <a:srcRect/>
            <a:stretch>
              <a:fillRect/>
            </a:stretch>
          </p:blipFill>
          <p:spPr bwMode="auto">
            <a:xfrm>
              <a:off x="225" y="1765"/>
              <a:ext cx="2940" cy="1887"/>
            </a:xfrm>
            <a:prstGeom prst="rect">
              <a:avLst/>
            </a:prstGeom>
            <a:solidFill>
              <a:srgbClr val="3333CC"/>
            </a:solidFill>
          </p:spPr>
        </p:pic>
        <p:sp>
          <p:nvSpPr>
            <p:cNvPr id="75" name="Freeform 2137"/>
            <p:cNvSpPr>
              <a:spLocks/>
            </p:cNvSpPr>
            <p:nvPr/>
          </p:nvSpPr>
          <p:spPr bwMode="auto">
            <a:xfrm>
              <a:off x="1446" y="1948"/>
              <a:ext cx="323" cy="536"/>
            </a:xfrm>
            <a:custGeom>
              <a:avLst/>
              <a:gdLst/>
              <a:ahLst/>
              <a:cxnLst>
                <a:cxn ang="0">
                  <a:pos x="0" y="948"/>
                </a:cxn>
                <a:cxn ang="0">
                  <a:pos x="522" y="948"/>
                </a:cxn>
                <a:cxn ang="0">
                  <a:pos x="522" y="0"/>
                </a:cxn>
                <a:cxn ang="0">
                  <a:pos x="520" y="0"/>
                </a:cxn>
                <a:cxn ang="0">
                  <a:pos x="520" y="0"/>
                </a:cxn>
                <a:cxn ang="0">
                  <a:pos x="514" y="56"/>
                </a:cxn>
                <a:cxn ang="0">
                  <a:pos x="504" y="116"/>
                </a:cxn>
                <a:cxn ang="0">
                  <a:pos x="490" y="192"/>
                </a:cxn>
                <a:cxn ang="0">
                  <a:pos x="472" y="274"/>
                </a:cxn>
                <a:cxn ang="0">
                  <a:pos x="460" y="316"/>
                </a:cxn>
                <a:cxn ang="0">
                  <a:pos x="448" y="358"/>
                </a:cxn>
                <a:cxn ang="0">
                  <a:pos x="434" y="398"/>
                </a:cxn>
                <a:cxn ang="0">
                  <a:pos x="418" y="438"/>
                </a:cxn>
                <a:cxn ang="0">
                  <a:pos x="400" y="474"/>
                </a:cxn>
                <a:cxn ang="0">
                  <a:pos x="380" y="508"/>
                </a:cxn>
                <a:cxn ang="0">
                  <a:pos x="380" y="508"/>
                </a:cxn>
                <a:cxn ang="0">
                  <a:pos x="358" y="540"/>
                </a:cxn>
                <a:cxn ang="0">
                  <a:pos x="332" y="574"/>
                </a:cxn>
                <a:cxn ang="0">
                  <a:pos x="274" y="646"/>
                </a:cxn>
                <a:cxn ang="0">
                  <a:pos x="212" y="720"/>
                </a:cxn>
                <a:cxn ang="0">
                  <a:pos x="148" y="790"/>
                </a:cxn>
                <a:cxn ang="0">
                  <a:pos x="44" y="904"/>
                </a:cxn>
                <a:cxn ang="0">
                  <a:pos x="0" y="948"/>
                </a:cxn>
                <a:cxn ang="0">
                  <a:pos x="0" y="948"/>
                </a:cxn>
              </a:cxnLst>
              <a:rect l="0" t="0" r="r" b="b"/>
              <a:pathLst>
                <a:path w="522" h="948">
                  <a:moveTo>
                    <a:pt x="0" y="948"/>
                  </a:moveTo>
                  <a:lnTo>
                    <a:pt x="522" y="948"/>
                  </a:lnTo>
                  <a:lnTo>
                    <a:pt x="522" y="0"/>
                  </a:lnTo>
                  <a:lnTo>
                    <a:pt x="520" y="0"/>
                  </a:lnTo>
                  <a:lnTo>
                    <a:pt x="520" y="0"/>
                  </a:lnTo>
                  <a:lnTo>
                    <a:pt x="514" y="56"/>
                  </a:lnTo>
                  <a:lnTo>
                    <a:pt x="504" y="116"/>
                  </a:lnTo>
                  <a:lnTo>
                    <a:pt x="490" y="192"/>
                  </a:lnTo>
                  <a:lnTo>
                    <a:pt x="472" y="274"/>
                  </a:lnTo>
                  <a:lnTo>
                    <a:pt x="460" y="316"/>
                  </a:lnTo>
                  <a:lnTo>
                    <a:pt x="448" y="358"/>
                  </a:lnTo>
                  <a:lnTo>
                    <a:pt x="434" y="398"/>
                  </a:lnTo>
                  <a:lnTo>
                    <a:pt x="418" y="438"/>
                  </a:lnTo>
                  <a:lnTo>
                    <a:pt x="400" y="474"/>
                  </a:lnTo>
                  <a:lnTo>
                    <a:pt x="380" y="508"/>
                  </a:lnTo>
                  <a:lnTo>
                    <a:pt x="380" y="508"/>
                  </a:lnTo>
                  <a:lnTo>
                    <a:pt x="358" y="540"/>
                  </a:lnTo>
                  <a:lnTo>
                    <a:pt x="332" y="574"/>
                  </a:lnTo>
                  <a:lnTo>
                    <a:pt x="274" y="646"/>
                  </a:lnTo>
                  <a:lnTo>
                    <a:pt x="212" y="720"/>
                  </a:lnTo>
                  <a:lnTo>
                    <a:pt x="148" y="790"/>
                  </a:lnTo>
                  <a:lnTo>
                    <a:pt x="44" y="904"/>
                  </a:lnTo>
                  <a:lnTo>
                    <a:pt x="0" y="948"/>
                  </a:lnTo>
                  <a:lnTo>
                    <a:pt x="0" y="948"/>
                  </a:lnTo>
                  <a:close/>
                </a:path>
              </a:pathLst>
            </a:custGeom>
            <a:noFill/>
            <a:ln w="12700">
              <a:solidFill>
                <a:srgbClr val="000000"/>
              </a:solidFill>
              <a:prstDash val="solid"/>
              <a:round/>
              <a:headEnd/>
              <a:tailEnd/>
            </a:ln>
          </p:spPr>
          <p:txBody>
            <a:bodyPr/>
            <a:lstStyle/>
            <a:p>
              <a:endParaRPr lang="en-US" dirty="0"/>
            </a:p>
          </p:txBody>
        </p:sp>
        <p:sp>
          <p:nvSpPr>
            <p:cNvPr id="76" name="Rectangle 2138"/>
            <p:cNvSpPr>
              <a:spLocks noChangeArrowheads="1"/>
            </p:cNvSpPr>
            <p:nvPr/>
          </p:nvSpPr>
          <p:spPr bwMode="auto">
            <a:xfrm>
              <a:off x="1197" y="2020"/>
              <a:ext cx="193" cy="115"/>
            </a:xfrm>
            <a:prstGeom prst="rect">
              <a:avLst/>
            </a:prstGeom>
            <a:noFill/>
            <a:ln w="9525">
              <a:noFill/>
              <a:miter lim="800000"/>
              <a:headEnd/>
              <a:tailEnd/>
            </a:ln>
          </p:spPr>
          <p:txBody>
            <a:bodyPr wrap="none" lIns="0" tIns="0" rIns="0" bIns="0">
              <a:spAutoFit/>
            </a:bodyPr>
            <a:lstStyle/>
            <a:p>
              <a:r>
                <a:rPr lang="en-US" sz="1200" dirty="0">
                  <a:solidFill>
                    <a:srgbClr val="000000"/>
                  </a:solidFill>
                  <a:effectLst>
                    <a:outerShdw blurRad="38100" dist="38100" dir="2700000" algn="tl">
                      <a:srgbClr val="FFFFFF"/>
                    </a:outerShdw>
                  </a:effectLst>
                  <a:latin typeface="Swiss 721 SWA" pitchFamily="34" charset="0"/>
                </a:rPr>
                <a:t>Low</a:t>
              </a:r>
              <a:endParaRPr lang="en-US" sz="1200" dirty="0">
                <a:effectLst>
                  <a:outerShdw blurRad="38100" dist="38100" dir="2700000" algn="tl">
                    <a:srgbClr val="FFFFFF"/>
                  </a:outerShdw>
                </a:effectLst>
                <a:latin typeface="Swiss 721 SWA" pitchFamily="34" charset="0"/>
              </a:endParaRPr>
            </a:p>
          </p:txBody>
        </p:sp>
        <p:sp>
          <p:nvSpPr>
            <p:cNvPr id="77" name="Rectangle 2139"/>
            <p:cNvSpPr>
              <a:spLocks noChangeArrowheads="1"/>
            </p:cNvSpPr>
            <p:nvPr/>
          </p:nvSpPr>
          <p:spPr bwMode="auto">
            <a:xfrm>
              <a:off x="1143" y="2097"/>
              <a:ext cx="346" cy="115"/>
            </a:xfrm>
            <a:prstGeom prst="rect">
              <a:avLst/>
            </a:prstGeom>
            <a:noFill/>
            <a:ln w="9525">
              <a:noFill/>
              <a:miter lim="800000"/>
              <a:headEnd/>
              <a:tailEnd/>
            </a:ln>
          </p:spPr>
          <p:txBody>
            <a:bodyPr wrap="none" lIns="0" tIns="0" rIns="0" bIns="0">
              <a:spAutoFit/>
            </a:bodyPr>
            <a:lstStyle/>
            <a:p>
              <a:r>
                <a:rPr lang="en-US" sz="1200" dirty="0">
                  <a:solidFill>
                    <a:srgbClr val="000000"/>
                  </a:solidFill>
                  <a:effectLst>
                    <a:outerShdw blurRad="38100" dist="38100" dir="2700000" algn="tl">
                      <a:srgbClr val="FFFFFF"/>
                    </a:outerShdw>
                  </a:effectLst>
                  <a:latin typeface="Swiss 721 SWA" pitchFamily="34" charset="0"/>
                </a:rPr>
                <a:t>Density</a:t>
              </a:r>
              <a:endParaRPr lang="en-US" sz="1200" dirty="0">
                <a:effectLst>
                  <a:outerShdw blurRad="38100" dist="38100" dir="2700000" algn="tl">
                    <a:srgbClr val="FFFFFF"/>
                  </a:outerShdw>
                </a:effectLst>
                <a:latin typeface="Swiss 721 SWA" pitchFamily="34" charset="0"/>
              </a:endParaRPr>
            </a:p>
          </p:txBody>
        </p:sp>
        <p:sp>
          <p:nvSpPr>
            <p:cNvPr id="78" name="Rectangle 2140"/>
            <p:cNvSpPr>
              <a:spLocks noChangeArrowheads="1"/>
            </p:cNvSpPr>
            <p:nvPr/>
          </p:nvSpPr>
          <p:spPr bwMode="auto">
            <a:xfrm>
              <a:off x="1208" y="2260"/>
              <a:ext cx="214" cy="115"/>
            </a:xfrm>
            <a:prstGeom prst="rect">
              <a:avLst/>
            </a:prstGeom>
            <a:noFill/>
            <a:ln w="9525">
              <a:noFill/>
              <a:miter lim="800000"/>
              <a:headEnd/>
              <a:tailEnd/>
            </a:ln>
          </p:spPr>
          <p:txBody>
            <a:bodyPr wrap="none" lIns="0" tIns="0" rIns="0" bIns="0">
              <a:spAutoFit/>
            </a:bodyPr>
            <a:lstStyle/>
            <a:p>
              <a:r>
                <a:rPr lang="en-US" sz="1200" dirty="0">
                  <a:solidFill>
                    <a:srgbClr val="000000"/>
                  </a:solidFill>
                  <a:effectLst>
                    <a:outerShdw blurRad="38100" dist="38100" dir="2700000" algn="tl">
                      <a:srgbClr val="FFFFFF"/>
                    </a:outerShdw>
                  </a:effectLst>
                  <a:latin typeface="Swiss 721 SWA" pitchFamily="34" charset="0"/>
                </a:rPr>
                <a:t>High</a:t>
              </a:r>
              <a:endParaRPr lang="en-US" sz="1200" dirty="0">
                <a:effectLst>
                  <a:outerShdw blurRad="38100" dist="38100" dir="2700000" algn="tl">
                    <a:srgbClr val="FFFFFF"/>
                  </a:outerShdw>
                </a:effectLst>
                <a:latin typeface="Swiss 721 SWA" pitchFamily="34" charset="0"/>
              </a:endParaRPr>
            </a:p>
          </p:txBody>
        </p:sp>
        <p:sp>
          <p:nvSpPr>
            <p:cNvPr id="79" name="Rectangle 2141"/>
            <p:cNvSpPr>
              <a:spLocks noChangeArrowheads="1"/>
            </p:cNvSpPr>
            <p:nvPr/>
          </p:nvSpPr>
          <p:spPr bwMode="auto">
            <a:xfrm>
              <a:off x="1143" y="2346"/>
              <a:ext cx="346" cy="115"/>
            </a:xfrm>
            <a:prstGeom prst="rect">
              <a:avLst/>
            </a:prstGeom>
            <a:noFill/>
            <a:ln w="9525">
              <a:noFill/>
              <a:miter lim="800000"/>
              <a:headEnd/>
              <a:tailEnd/>
            </a:ln>
          </p:spPr>
          <p:txBody>
            <a:bodyPr wrap="none" lIns="0" tIns="0" rIns="0" bIns="0">
              <a:spAutoFit/>
            </a:bodyPr>
            <a:lstStyle/>
            <a:p>
              <a:r>
                <a:rPr lang="en-US" sz="1200" dirty="0">
                  <a:solidFill>
                    <a:srgbClr val="000000"/>
                  </a:solidFill>
                  <a:effectLst>
                    <a:outerShdw blurRad="38100" dist="38100" dir="2700000" algn="tl">
                      <a:srgbClr val="FFFFFF"/>
                    </a:outerShdw>
                  </a:effectLst>
                  <a:latin typeface="Swiss 721 SWA" pitchFamily="34" charset="0"/>
                </a:rPr>
                <a:t>Density</a:t>
              </a:r>
              <a:endParaRPr lang="en-US" sz="1200" dirty="0">
                <a:effectLst>
                  <a:outerShdw blurRad="38100" dist="38100" dir="2700000" algn="tl">
                    <a:srgbClr val="FFFFFF"/>
                  </a:outerShdw>
                </a:effectLst>
                <a:latin typeface="Swiss 721 SWA" pitchFamily="34" charset="0"/>
              </a:endParaRPr>
            </a:p>
          </p:txBody>
        </p:sp>
        <p:sp>
          <p:nvSpPr>
            <p:cNvPr id="80" name="Rectangle 2142"/>
            <p:cNvSpPr>
              <a:spLocks noChangeArrowheads="1"/>
            </p:cNvSpPr>
            <p:nvPr/>
          </p:nvSpPr>
          <p:spPr bwMode="auto">
            <a:xfrm>
              <a:off x="1904" y="1828"/>
              <a:ext cx="883" cy="115"/>
            </a:xfrm>
            <a:prstGeom prst="rect">
              <a:avLst/>
            </a:prstGeom>
            <a:noFill/>
            <a:ln w="9525">
              <a:noFill/>
              <a:miter lim="800000"/>
              <a:headEnd/>
              <a:tailEnd/>
            </a:ln>
          </p:spPr>
          <p:txBody>
            <a:bodyPr wrap="none" lIns="0" tIns="0" rIns="0" bIns="0">
              <a:spAutoFit/>
            </a:bodyPr>
            <a:lstStyle/>
            <a:p>
              <a:r>
                <a:rPr lang="en-US" sz="1200" dirty="0">
                  <a:solidFill>
                    <a:srgbClr val="FFFFFF"/>
                  </a:solidFill>
                  <a:effectLst>
                    <a:outerShdw blurRad="38100" dist="38100" dir="2700000" algn="tl">
                      <a:srgbClr val="000000"/>
                    </a:outerShdw>
                  </a:effectLst>
                  <a:latin typeface="Swiss 721 SWA" pitchFamily="34" charset="0"/>
                </a:rPr>
                <a:t>Fine Sand and Mud</a:t>
              </a:r>
              <a:endParaRPr lang="en-US" sz="1200" dirty="0">
                <a:effectLst>
                  <a:outerShdw blurRad="38100" dist="38100" dir="2700000" algn="tl">
                    <a:srgbClr val="FFFFFF"/>
                  </a:outerShdw>
                </a:effectLst>
                <a:latin typeface="Swiss 721 SWA" pitchFamily="34" charset="0"/>
              </a:endParaRPr>
            </a:p>
          </p:txBody>
        </p:sp>
        <p:sp>
          <p:nvSpPr>
            <p:cNvPr id="81" name="Rectangle 2143"/>
            <p:cNvSpPr>
              <a:spLocks noChangeArrowheads="1"/>
            </p:cNvSpPr>
            <p:nvPr/>
          </p:nvSpPr>
          <p:spPr bwMode="auto">
            <a:xfrm>
              <a:off x="2053" y="1925"/>
              <a:ext cx="834" cy="115"/>
            </a:xfrm>
            <a:prstGeom prst="rect">
              <a:avLst/>
            </a:prstGeom>
            <a:noFill/>
            <a:ln w="9525">
              <a:noFill/>
              <a:miter lim="800000"/>
              <a:headEnd/>
              <a:tailEnd/>
            </a:ln>
          </p:spPr>
          <p:txBody>
            <a:bodyPr wrap="none" lIns="0" tIns="0" rIns="0" bIns="0">
              <a:spAutoFit/>
            </a:bodyPr>
            <a:lstStyle/>
            <a:p>
              <a:r>
                <a:rPr lang="en-US" sz="1200" dirty="0">
                  <a:solidFill>
                    <a:srgbClr val="FFFFFF"/>
                  </a:solidFill>
                  <a:effectLst>
                    <a:outerShdw blurRad="38100" dist="38100" dir="2700000" algn="tl">
                      <a:srgbClr val="000000"/>
                    </a:outerShdw>
                  </a:effectLst>
                  <a:latin typeface="Swiss 721 SWA" pitchFamily="34" charset="0"/>
                </a:rPr>
                <a:t>Overbanking Flow</a:t>
              </a:r>
              <a:endParaRPr lang="en-US" sz="1200" dirty="0">
                <a:effectLst>
                  <a:outerShdw blurRad="38100" dist="38100" dir="2700000" algn="tl">
                    <a:srgbClr val="FFFFFF"/>
                  </a:outerShdw>
                </a:effectLst>
                <a:latin typeface="Swiss 721 SWA" pitchFamily="34" charset="0"/>
              </a:endParaRPr>
            </a:p>
          </p:txBody>
        </p:sp>
        <p:sp>
          <p:nvSpPr>
            <p:cNvPr id="82" name="Rectangle 2144"/>
            <p:cNvSpPr>
              <a:spLocks noChangeArrowheads="1"/>
            </p:cNvSpPr>
            <p:nvPr/>
          </p:nvSpPr>
          <p:spPr bwMode="auto">
            <a:xfrm>
              <a:off x="1881" y="2505"/>
              <a:ext cx="198" cy="115"/>
            </a:xfrm>
            <a:prstGeom prst="rect">
              <a:avLst/>
            </a:prstGeom>
            <a:noFill/>
            <a:ln w="9525">
              <a:noFill/>
              <a:miter lim="800000"/>
              <a:headEnd/>
              <a:tailEnd/>
            </a:ln>
          </p:spPr>
          <p:txBody>
            <a:bodyPr wrap="none" lIns="0" tIns="0" rIns="0" bIns="0">
              <a:spAutoFit/>
            </a:bodyPr>
            <a:lstStyle/>
            <a:p>
              <a:r>
                <a:rPr lang="en-US" sz="1200" dirty="0">
                  <a:solidFill>
                    <a:srgbClr val="FFFFFF"/>
                  </a:solidFill>
                  <a:effectLst>
                    <a:outerShdw blurRad="38100" dist="38100" dir="2700000" algn="tl">
                      <a:srgbClr val="000000"/>
                    </a:outerShdw>
                  </a:effectLst>
                  <a:latin typeface="Swiss 721 SWA" pitchFamily="34" charset="0"/>
                </a:rPr>
                <a:t>Mud</a:t>
              </a:r>
              <a:endParaRPr lang="en-US" sz="1200" dirty="0">
                <a:effectLst>
                  <a:outerShdw blurRad="38100" dist="38100" dir="2700000" algn="tl">
                    <a:srgbClr val="FFFFFF"/>
                  </a:outerShdw>
                </a:effectLst>
                <a:latin typeface="Swiss 721 SWA" pitchFamily="34" charset="0"/>
              </a:endParaRPr>
            </a:p>
          </p:txBody>
        </p:sp>
        <p:sp>
          <p:nvSpPr>
            <p:cNvPr id="83" name="Rectangle 2145"/>
            <p:cNvSpPr>
              <a:spLocks noChangeArrowheads="1"/>
            </p:cNvSpPr>
            <p:nvPr/>
          </p:nvSpPr>
          <p:spPr bwMode="auto">
            <a:xfrm>
              <a:off x="1829" y="2583"/>
              <a:ext cx="379" cy="115"/>
            </a:xfrm>
            <a:prstGeom prst="rect">
              <a:avLst/>
            </a:prstGeom>
            <a:noFill/>
            <a:ln w="9525">
              <a:noFill/>
              <a:miter lim="800000"/>
              <a:headEnd/>
              <a:tailEnd/>
            </a:ln>
          </p:spPr>
          <p:txBody>
            <a:bodyPr wrap="none" lIns="0" tIns="0" rIns="0" bIns="0">
              <a:spAutoFit/>
            </a:bodyPr>
            <a:lstStyle/>
            <a:p>
              <a:r>
                <a:rPr lang="en-US" sz="1200" dirty="0">
                  <a:solidFill>
                    <a:srgbClr val="FFFFFF"/>
                  </a:solidFill>
                  <a:effectLst>
                    <a:outerShdw blurRad="38100" dist="38100" dir="2700000" algn="tl">
                      <a:srgbClr val="000000"/>
                    </a:outerShdw>
                  </a:effectLst>
                  <a:latin typeface="Swiss 721 SWA" pitchFamily="34" charset="0"/>
                </a:rPr>
                <a:t>Fraction</a:t>
              </a:r>
              <a:endParaRPr lang="en-US" sz="1200" dirty="0">
                <a:effectLst>
                  <a:outerShdw blurRad="38100" dist="38100" dir="2700000" algn="tl">
                    <a:srgbClr val="FFFFFF"/>
                  </a:outerShdw>
                </a:effectLst>
                <a:latin typeface="Swiss 721 SWA" pitchFamily="34" charset="0"/>
              </a:endParaRPr>
            </a:p>
          </p:txBody>
        </p:sp>
        <p:sp>
          <p:nvSpPr>
            <p:cNvPr id="84" name="Rectangle 2146"/>
            <p:cNvSpPr>
              <a:spLocks noChangeArrowheads="1"/>
            </p:cNvSpPr>
            <p:nvPr/>
          </p:nvSpPr>
          <p:spPr bwMode="auto">
            <a:xfrm>
              <a:off x="1215" y="2563"/>
              <a:ext cx="235" cy="115"/>
            </a:xfrm>
            <a:prstGeom prst="rect">
              <a:avLst/>
            </a:prstGeom>
            <a:noFill/>
            <a:ln w="9525">
              <a:noFill/>
              <a:miter lim="800000"/>
              <a:headEnd/>
              <a:tailEnd/>
            </a:ln>
          </p:spPr>
          <p:txBody>
            <a:bodyPr wrap="none" lIns="0" tIns="0" rIns="0" bIns="0">
              <a:spAutoFit/>
            </a:bodyPr>
            <a:lstStyle/>
            <a:p>
              <a:r>
                <a:rPr lang="en-US" sz="1200" dirty="0">
                  <a:solidFill>
                    <a:srgbClr val="FFFFFF"/>
                  </a:solidFill>
                  <a:effectLst>
                    <a:outerShdw blurRad="38100" dist="38100" dir="2700000" algn="tl">
                      <a:srgbClr val="000000"/>
                    </a:outerShdw>
                  </a:effectLst>
                  <a:latin typeface="Swiss 721 SWA" pitchFamily="34" charset="0"/>
                </a:rPr>
                <a:t>Sand</a:t>
              </a:r>
              <a:endParaRPr lang="en-US" sz="1200" dirty="0">
                <a:effectLst>
                  <a:outerShdw blurRad="38100" dist="38100" dir="2700000" algn="tl">
                    <a:srgbClr val="FFFFFF"/>
                  </a:outerShdw>
                </a:effectLst>
                <a:latin typeface="Swiss 721 SWA" pitchFamily="34" charset="0"/>
              </a:endParaRPr>
            </a:p>
          </p:txBody>
        </p:sp>
        <p:sp>
          <p:nvSpPr>
            <p:cNvPr id="85" name="Rectangle 2147"/>
            <p:cNvSpPr>
              <a:spLocks noChangeArrowheads="1"/>
            </p:cNvSpPr>
            <p:nvPr/>
          </p:nvSpPr>
          <p:spPr bwMode="auto">
            <a:xfrm>
              <a:off x="1140" y="2652"/>
              <a:ext cx="379" cy="115"/>
            </a:xfrm>
            <a:prstGeom prst="rect">
              <a:avLst/>
            </a:prstGeom>
            <a:noFill/>
            <a:ln w="9525">
              <a:noFill/>
              <a:miter lim="800000"/>
              <a:headEnd/>
              <a:tailEnd/>
            </a:ln>
          </p:spPr>
          <p:txBody>
            <a:bodyPr wrap="none" lIns="0" tIns="0" rIns="0" bIns="0">
              <a:spAutoFit/>
            </a:bodyPr>
            <a:lstStyle/>
            <a:p>
              <a:r>
                <a:rPr lang="en-US" sz="1200" dirty="0">
                  <a:solidFill>
                    <a:srgbClr val="FFFFFF"/>
                  </a:solidFill>
                  <a:effectLst>
                    <a:outerShdw blurRad="38100" dist="38100" dir="2700000" algn="tl">
                      <a:srgbClr val="000000"/>
                    </a:outerShdw>
                  </a:effectLst>
                  <a:latin typeface="Swiss 721 SWA" pitchFamily="34" charset="0"/>
                </a:rPr>
                <a:t>Fraction</a:t>
              </a:r>
              <a:endParaRPr lang="en-US" sz="1200" dirty="0">
                <a:effectLst>
                  <a:outerShdw blurRad="38100" dist="38100" dir="2700000" algn="tl">
                    <a:srgbClr val="FFFFFF"/>
                  </a:outerShdw>
                </a:effectLst>
                <a:latin typeface="Swiss 721 SWA" pitchFamily="34" charset="0"/>
              </a:endParaRPr>
            </a:p>
          </p:txBody>
        </p:sp>
        <p:sp>
          <p:nvSpPr>
            <p:cNvPr id="86" name="Freeform 2148"/>
            <p:cNvSpPr>
              <a:spLocks/>
            </p:cNvSpPr>
            <p:nvPr/>
          </p:nvSpPr>
          <p:spPr bwMode="auto">
            <a:xfrm>
              <a:off x="2172" y="1985"/>
              <a:ext cx="109" cy="192"/>
            </a:xfrm>
            <a:custGeom>
              <a:avLst/>
              <a:gdLst/>
              <a:ahLst/>
              <a:cxnLst>
                <a:cxn ang="0">
                  <a:pos x="0" y="338"/>
                </a:cxn>
                <a:cxn ang="0">
                  <a:pos x="0" y="338"/>
                </a:cxn>
                <a:cxn ang="0">
                  <a:pos x="6" y="338"/>
                </a:cxn>
                <a:cxn ang="0">
                  <a:pos x="14" y="334"/>
                </a:cxn>
                <a:cxn ang="0">
                  <a:pos x="24" y="324"/>
                </a:cxn>
                <a:cxn ang="0">
                  <a:pos x="40" y="310"/>
                </a:cxn>
                <a:cxn ang="0">
                  <a:pos x="60" y="290"/>
                </a:cxn>
                <a:cxn ang="0">
                  <a:pos x="84" y="260"/>
                </a:cxn>
                <a:cxn ang="0">
                  <a:pos x="116" y="220"/>
                </a:cxn>
                <a:cxn ang="0">
                  <a:pos x="116" y="220"/>
                </a:cxn>
                <a:cxn ang="0">
                  <a:pos x="132" y="194"/>
                </a:cxn>
                <a:cxn ang="0">
                  <a:pos x="144" y="168"/>
                </a:cxn>
                <a:cxn ang="0">
                  <a:pos x="150" y="156"/>
                </a:cxn>
                <a:cxn ang="0">
                  <a:pos x="154" y="144"/>
                </a:cxn>
                <a:cxn ang="0">
                  <a:pos x="154" y="144"/>
                </a:cxn>
                <a:cxn ang="0">
                  <a:pos x="158" y="132"/>
                </a:cxn>
                <a:cxn ang="0">
                  <a:pos x="166" y="98"/>
                </a:cxn>
                <a:cxn ang="0">
                  <a:pos x="170" y="78"/>
                </a:cxn>
                <a:cxn ang="0">
                  <a:pos x="174" y="52"/>
                </a:cxn>
                <a:cxn ang="0">
                  <a:pos x="176" y="26"/>
                </a:cxn>
                <a:cxn ang="0">
                  <a:pos x="176" y="0"/>
                </a:cxn>
              </a:cxnLst>
              <a:rect l="0" t="0" r="r" b="b"/>
              <a:pathLst>
                <a:path w="176" h="338">
                  <a:moveTo>
                    <a:pt x="0" y="338"/>
                  </a:moveTo>
                  <a:lnTo>
                    <a:pt x="0" y="338"/>
                  </a:lnTo>
                  <a:lnTo>
                    <a:pt x="6" y="338"/>
                  </a:lnTo>
                  <a:lnTo>
                    <a:pt x="14" y="334"/>
                  </a:lnTo>
                  <a:lnTo>
                    <a:pt x="24" y="324"/>
                  </a:lnTo>
                  <a:lnTo>
                    <a:pt x="40" y="310"/>
                  </a:lnTo>
                  <a:lnTo>
                    <a:pt x="60" y="290"/>
                  </a:lnTo>
                  <a:lnTo>
                    <a:pt x="84" y="260"/>
                  </a:lnTo>
                  <a:lnTo>
                    <a:pt x="116" y="220"/>
                  </a:lnTo>
                  <a:lnTo>
                    <a:pt x="116" y="220"/>
                  </a:lnTo>
                  <a:lnTo>
                    <a:pt x="132" y="194"/>
                  </a:lnTo>
                  <a:lnTo>
                    <a:pt x="144" y="168"/>
                  </a:lnTo>
                  <a:lnTo>
                    <a:pt x="150" y="156"/>
                  </a:lnTo>
                  <a:lnTo>
                    <a:pt x="154" y="144"/>
                  </a:lnTo>
                  <a:lnTo>
                    <a:pt x="154" y="144"/>
                  </a:lnTo>
                  <a:lnTo>
                    <a:pt x="158" y="132"/>
                  </a:lnTo>
                  <a:lnTo>
                    <a:pt x="166" y="98"/>
                  </a:lnTo>
                  <a:lnTo>
                    <a:pt x="170" y="78"/>
                  </a:lnTo>
                  <a:lnTo>
                    <a:pt x="174" y="52"/>
                  </a:lnTo>
                  <a:lnTo>
                    <a:pt x="176" y="26"/>
                  </a:lnTo>
                  <a:lnTo>
                    <a:pt x="176" y="0"/>
                  </a:lnTo>
                </a:path>
              </a:pathLst>
            </a:custGeom>
            <a:noFill/>
            <a:ln w="12700">
              <a:solidFill>
                <a:srgbClr val="000000"/>
              </a:solidFill>
              <a:prstDash val="solid"/>
              <a:round/>
              <a:headEnd type="stealth" w="sm" len="med"/>
              <a:tailEnd/>
            </a:ln>
          </p:spPr>
          <p:txBody>
            <a:bodyPr/>
            <a:lstStyle/>
            <a:p>
              <a:endParaRPr lang="en-US" dirty="0"/>
            </a:p>
          </p:txBody>
        </p:sp>
        <p:sp>
          <p:nvSpPr>
            <p:cNvPr id="87" name="Freeform 2149"/>
            <p:cNvSpPr>
              <a:spLocks/>
            </p:cNvSpPr>
            <p:nvPr/>
          </p:nvSpPr>
          <p:spPr bwMode="auto">
            <a:xfrm>
              <a:off x="670" y="2269"/>
              <a:ext cx="1848" cy="340"/>
            </a:xfrm>
            <a:custGeom>
              <a:avLst/>
              <a:gdLst/>
              <a:ahLst/>
              <a:cxnLst>
                <a:cxn ang="0">
                  <a:pos x="272" y="0"/>
                </a:cxn>
                <a:cxn ang="0">
                  <a:pos x="312" y="10"/>
                </a:cxn>
                <a:cxn ang="0">
                  <a:pos x="364" y="50"/>
                </a:cxn>
                <a:cxn ang="0">
                  <a:pos x="412" y="68"/>
                </a:cxn>
                <a:cxn ang="0">
                  <a:pos x="432" y="92"/>
                </a:cxn>
                <a:cxn ang="0">
                  <a:pos x="440" y="116"/>
                </a:cxn>
                <a:cxn ang="0">
                  <a:pos x="470" y="130"/>
                </a:cxn>
                <a:cxn ang="0">
                  <a:pos x="516" y="146"/>
                </a:cxn>
                <a:cxn ang="0">
                  <a:pos x="528" y="182"/>
                </a:cxn>
                <a:cxn ang="0">
                  <a:pos x="582" y="202"/>
                </a:cxn>
                <a:cxn ang="0">
                  <a:pos x="610" y="218"/>
                </a:cxn>
                <a:cxn ang="0">
                  <a:pos x="618" y="232"/>
                </a:cxn>
                <a:cxn ang="0">
                  <a:pos x="664" y="254"/>
                </a:cxn>
                <a:cxn ang="0">
                  <a:pos x="716" y="302"/>
                </a:cxn>
                <a:cxn ang="0">
                  <a:pos x="808" y="388"/>
                </a:cxn>
                <a:cxn ang="0">
                  <a:pos x="854" y="420"/>
                </a:cxn>
                <a:cxn ang="0">
                  <a:pos x="944" y="430"/>
                </a:cxn>
                <a:cxn ang="0">
                  <a:pos x="980" y="440"/>
                </a:cxn>
                <a:cxn ang="0">
                  <a:pos x="1042" y="475"/>
                </a:cxn>
                <a:cxn ang="0">
                  <a:pos x="1110" y="497"/>
                </a:cxn>
                <a:cxn ang="0">
                  <a:pos x="1154" y="519"/>
                </a:cxn>
                <a:cxn ang="0">
                  <a:pos x="1214" y="525"/>
                </a:cxn>
                <a:cxn ang="0">
                  <a:pos x="1256" y="515"/>
                </a:cxn>
                <a:cxn ang="0">
                  <a:pos x="1272" y="507"/>
                </a:cxn>
                <a:cxn ang="0">
                  <a:pos x="1300" y="527"/>
                </a:cxn>
                <a:cxn ang="0">
                  <a:pos x="1348" y="551"/>
                </a:cxn>
                <a:cxn ang="0">
                  <a:pos x="1398" y="555"/>
                </a:cxn>
                <a:cxn ang="0">
                  <a:pos x="1450" y="573"/>
                </a:cxn>
                <a:cxn ang="0">
                  <a:pos x="1512" y="599"/>
                </a:cxn>
                <a:cxn ang="0">
                  <a:pos x="1542" y="597"/>
                </a:cxn>
                <a:cxn ang="0">
                  <a:pos x="1594" y="555"/>
                </a:cxn>
                <a:cxn ang="0">
                  <a:pos x="1642" y="541"/>
                </a:cxn>
                <a:cxn ang="0">
                  <a:pos x="1704" y="499"/>
                </a:cxn>
                <a:cxn ang="0">
                  <a:pos x="1826" y="434"/>
                </a:cxn>
                <a:cxn ang="0">
                  <a:pos x="1850" y="422"/>
                </a:cxn>
                <a:cxn ang="0">
                  <a:pos x="1907" y="388"/>
                </a:cxn>
                <a:cxn ang="0">
                  <a:pos x="1931" y="356"/>
                </a:cxn>
                <a:cxn ang="0">
                  <a:pos x="1955" y="316"/>
                </a:cxn>
                <a:cxn ang="0">
                  <a:pos x="1983" y="288"/>
                </a:cxn>
                <a:cxn ang="0">
                  <a:pos x="2009" y="256"/>
                </a:cxn>
                <a:cxn ang="0">
                  <a:pos x="2051" y="236"/>
                </a:cxn>
                <a:cxn ang="0">
                  <a:pos x="2075" y="210"/>
                </a:cxn>
                <a:cxn ang="0">
                  <a:pos x="2083" y="190"/>
                </a:cxn>
                <a:cxn ang="0">
                  <a:pos x="2119" y="190"/>
                </a:cxn>
                <a:cxn ang="0">
                  <a:pos x="2163" y="176"/>
                </a:cxn>
                <a:cxn ang="0">
                  <a:pos x="2215" y="122"/>
                </a:cxn>
                <a:cxn ang="0">
                  <a:pos x="2255" y="90"/>
                </a:cxn>
                <a:cxn ang="0">
                  <a:pos x="2301" y="58"/>
                </a:cxn>
                <a:cxn ang="0">
                  <a:pos x="2315" y="12"/>
                </a:cxn>
              </a:cxnLst>
              <a:rect l="0" t="0" r="r" b="b"/>
              <a:pathLst>
                <a:path w="2927" h="601">
                  <a:moveTo>
                    <a:pt x="0" y="4"/>
                  </a:moveTo>
                  <a:lnTo>
                    <a:pt x="266" y="2"/>
                  </a:lnTo>
                  <a:lnTo>
                    <a:pt x="266" y="2"/>
                  </a:lnTo>
                  <a:lnTo>
                    <a:pt x="272" y="0"/>
                  </a:lnTo>
                  <a:lnTo>
                    <a:pt x="284" y="0"/>
                  </a:lnTo>
                  <a:lnTo>
                    <a:pt x="300" y="2"/>
                  </a:lnTo>
                  <a:lnTo>
                    <a:pt x="306" y="6"/>
                  </a:lnTo>
                  <a:lnTo>
                    <a:pt x="312" y="10"/>
                  </a:lnTo>
                  <a:lnTo>
                    <a:pt x="312" y="10"/>
                  </a:lnTo>
                  <a:lnTo>
                    <a:pt x="324" y="22"/>
                  </a:lnTo>
                  <a:lnTo>
                    <a:pt x="342" y="36"/>
                  </a:lnTo>
                  <a:lnTo>
                    <a:pt x="364" y="50"/>
                  </a:lnTo>
                  <a:lnTo>
                    <a:pt x="376" y="56"/>
                  </a:lnTo>
                  <a:lnTo>
                    <a:pt x="390" y="60"/>
                  </a:lnTo>
                  <a:lnTo>
                    <a:pt x="390" y="60"/>
                  </a:lnTo>
                  <a:lnTo>
                    <a:pt x="412" y="68"/>
                  </a:lnTo>
                  <a:lnTo>
                    <a:pt x="422" y="76"/>
                  </a:lnTo>
                  <a:lnTo>
                    <a:pt x="428" y="82"/>
                  </a:lnTo>
                  <a:lnTo>
                    <a:pt x="432" y="92"/>
                  </a:lnTo>
                  <a:lnTo>
                    <a:pt x="432" y="92"/>
                  </a:lnTo>
                  <a:lnTo>
                    <a:pt x="434" y="102"/>
                  </a:lnTo>
                  <a:lnTo>
                    <a:pt x="434" y="106"/>
                  </a:lnTo>
                  <a:lnTo>
                    <a:pt x="436" y="112"/>
                  </a:lnTo>
                  <a:lnTo>
                    <a:pt x="440" y="116"/>
                  </a:lnTo>
                  <a:lnTo>
                    <a:pt x="446" y="120"/>
                  </a:lnTo>
                  <a:lnTo>
                    <a:pt x="454" y="126"/>
                  </a:lnTo>
                  <a:lnTo>
                    <a:pt x="470" y="130"/>
                  </a:lnTo>
                  <a:lnTo>
                    <a:pt x="470" y="130"/>
                  </a:lnTo>
                  <a:lnTo>
                    <a:pt x="496" y="134"/>
                  </a:lnTo>
                  <a:lnTo>
                    <a:pt x="510" y="138"/>
                  </a:lnTo>
                  <a:lnTo>
                    <a:pt x="514" y="142"/>
                  </a:lnTo>
                  <a:lnTo>
                    <a:pt x="516" y="146"/>
                  </a:lnTo>
                  <a:lnTo>
                    <a:pt x="520" y="164"/>
                  </a:lnTo>
                  <a:lnTo>
                    <a:pt x="520" y="164"/>
                  </a:lnTo>
                  <a:lnTo>
                    <a:pt x="524" y="174"/>
                  </a:lnTo>
                  <a:lnTo>
                    <a:pt x="528" y="182"/>
                  </a:lnTo>
                  <a:lnTo>
                    <a:pt x="536" y="188"/>
                  </a:lnTo>
                  <a:lnTo>
                    <a:pt x="544" y="192"/>
                  </a:lnTo>
                  <a:lnTo>
                    <a:pt x="564" y="196"/>
                  </a:lnTo>
                  <a:lnTo>
                    <a:pt x="582" y="202"/>
                  </a:lnTo>
                  <a:lnTo>
                    <a:pt x="582" y="202"/>
                  </a:lnTo>
                  <a:lnTo>
                    <a:pt x="600" y="208"/>
                  </a:lnTo>
                  <a:lnTo>
                    <a:pt x="604" y="212"/>
                  </a:lnTo>
                  <a:lnTo>
                    <a:pt x="610" y="218"/>
                  </a:lnTo>
                  <a:lnTo>
                    <a:pt x="610" y="218"/>
                  </a:lnTo>
                  <a:lnTo>
                    <a:pt x="614" y="222"/>
                  </a:lnTo>
                  <a:lnTo>
                    <a:pt x="614" y="224"/>
                  </a:lnTo>
                  <a:lnTo>
                    <a:pt x="618" y="232"/>
                  </a:lnTo>
                  <a:lnTo>
                    <a:pt x="622" y="236"/>
                  </a:lnTo>
                  <a:lnTo>
                    <a:pt x="632" y="240"/>
                  </a:lnTo>
                  <a:lnTo>
                    <a:pt x="664" y="254"/>
                  </a:lnTo>
                  <a:lnTo>
                    <a:pt x="664" y="254"/>
                  </a:lnTo>
                  <a:lnTo>
                    <a:pt x="668" y="258"/>
                  </a:lnTo>
                  <a:lnTo>
                    <a:pt x="694" y="278"/>
                  </a:lnTo>
                  <a:lnTo>
                    <a:pt x="694" y="278"/>
                  </a:lnTo>
                  <a:lnTo>
                    <a:pt x="716" y="302"/>
                  </a:lnTo>
                  <a:lnTo>
                    <a:pt x="744" y="332"/>
                  </a:lnTo>
                  <a:lnTo>
                    <a:pt x="776" y="362"/>
                  </a:lnTo>
                  <a:lnTo>
                    <a:pt x="792" y="376"/>
                  </a:lnTo>
                  <a:lnTo>
                    <a:pt x="808" y="388"/>
                  </a:lnTo>
                  <a:lnTo>
                    <a:pt x="808" y="388"/>
                  </a:lnTo>
                  <a:lnTo>
                    <a:pt x="832" y="406"/>
                  </a:lnTo>
                  <a:lnTo>
                    <a:pt x="846" y="418"/>
                  </a:lnTo>
                  <a:lnTo>
                    <a:pt x="854" y="420"/>
                  </a:lnTo>
                  <a:lnTo>
                    <a:pt x="862" y="424"/>
                  </a:lnTo>
                  <a:lnTo>
                    <a:pt x="886" y="426"/>
                  </a:lnTo>
                  <a:lnTo>
                    <a:pt x="886" y="426"/>
                  </a:lnTo>
                  <a:lnTo>
                    <a:pt x="944" y="430"/>
                  </a:lnTo>
                  <a:lnTo>
                    <a:pt x="966" y="432"/>
                  </a:lnTo>
                  <a:lnTo>
                    <a:pt x="974" y="436"/>
                  </a:lnTo>
                  <a:lnTo>
                    <a:pt x="980" y="440"/>
                  </a:lnTo>
                  <a:lnTo>
                    <a:pt x="980" y="440"/>
                  </a:lnTo>
                  <a:lnTo>
                    <a:pt x="990" y="451"/>
                  </a:lnTo>
                  <a:lnTo>
                    <a:pt x="1004" y="461"/>
                  </a:lnTo>
                  <a:lnTo>
                    <a:pt x="1022" y="469"/>
                  </a:lnTo>
                  <a:lnTo>
                    <a:pt x="1042" y="475"/>
                  </a:lnTo>
                  <a:lnTo>
                    <a:pt x="1042" y="475"/>
                  </a:lnTo>
                  <a:lnTo>
                    <a:pt x="1074" y="481"/>
                  </a:lnTo>
                  <a:lnTo>
                    <a:pt x="1096" y="489"/>
                  </a:lnTo>
                  <a:lnTo>
                    <a:pt x="1110" y="497"/>
                  </a:lnTo>
                  <a:lnTo>
                    <a:pt x="1126" y="507"/>
                  </a:lnTo>
                  <a:lnTo>
                    <a:pt x="1126" y="507"/>
                  </a:lnTo>
                  <a:lnTo>
                    <a:pt x="1138" y="513"/>
                  </a:lnTo>
                  <a:lnTo>
                    <a:pt x="1154" y="519"/>
                  </a:lnTo>
                  <a:lnTo>
                    <a:pt x="1172" y="523"/>
                  </a:lnTo>
                  <a:lnTo>
                    <a:pt x="1194" y="525"/>
                  </a:lnTo>
                  <a:lnTo>
                    <a:pt x="1194" y="525"/>
                  </a:lnTo>
                  <a:lnTo>
                    <a:pt x="1214" y="525"/>
                  </a:lnTo>
                  <a:lnTo>
                    <a:pt x="1230" y="525"/>
                  </a:lnTo>
                  <a:lnTo>
                    <a:pt x="1244" y="521"/>
                  </a:lnTo>
                  <a:lnTo>
                    <a:pt x="1250" y="519"/>
                  </a:lnTo>
                  <a:lnTo>
                    <a:pt x="1256" y="515"/>
                  </a:lnTo>
                  <a:lnTo>
                    <a:pt x="1256" y="515"/>
                  </a:lnTo>
                  <a:lnTo>
                    <a:pt x="1262" y="511"/>
                  </a:lnTo>
                  <a:lnTo>
                    <a:pt x="1268" y="509"/>
                  </a:lnTo>
                  <a:lnTo>
                    <a:pt x="1272" y="507"/>
                  </a:lnTo>
                  <a:lnTo>
                    <a:pt x="1278" y="509"/>
                  </a:lnTo>
                  <a:lnTo>
                    <a:pt x="1288" y="515"/>
                  </a:lnTo>
                  <a:lnTo>
                    <a:pt x="1300" y="527"/>
                  </a:lnTo>
                  <a:lnTo>
                    <a:pt x="1300" y="527"/>
                  </a:lnTo>
                  <a:lnTo>
                    <a:pt x="1310" y="535"/>
                  </a:lnTo>
                  <a:lnTo>
                    <a:pt x="1322" y="541"/>
                  </a:lnTo>
                  <a:lnTo>
                    <a:pt x="1334" y="547"/>
                  </a:lnTo>
                  <a:lnTo>
                    <a:pt x="1348" y="551"/>
                  </a:lnTo>
                  <a:lnTo>
                    <a:pt x="1360" y="555"/>
                  </a:lnTo>
                  <a:lnTo>
                    <a:pt x="1374" y="555"/>
                  </a:lnTo>
                  <a:lnTo>
                    <a:pt x="1398" y="555"/>
                  </a:lnTo>
                  <a:lnTo>
                    <a:pt x="1398" y="555"/>
                  </a:lnTo>
                  <a:lnTo>
                    <a:pt x="1414" y="555"/>
                  </a:lnTo>
                  <a:lnTo>
                    <a:pt x="1424" y="557"/>
                  </a:lnTo>
                  <a:lnTo>
                    <a:pt x="1434" y="563"/>
                  </a:lnTo>
                  <a:lnTo>
                    <a:pt x="1450" y="573"/>
                  </a:lnTo>
                  <a:lnTo>
                    <a:pt x="1450" y="573"/>
                  </a:lnTo>
                  <a:lnTo>
                    <a:pt x="1472" y="585"/>
                  </a:lnTo>
                  <a:lnTo>
                    <a:pt x="1500" y="595"/>
                  </a:lnTo>
                  <a:lnTo>
                    <a:pt x="1512" y="599"/>
                  </a:lnTo>
                  <a:lnTo>
                    <a:pt x="1524" y="601"/>
                  </a:lnTo>
                  <a:lnTo>
                    <a:pt x="1534" y="601"/>
                  </a:lnTo>
                  <a:lnTo>
                    <a:pt x="1542" y="597"/>
                  </a:lnTo>
                  <a:lnTo>
                    <a:pt x="1542" y="597"/>
                  </a:lnTo>
                  <a:lnTo>
                    <a:pt x="1572" y="573"/>
                  </a:lnTo>
                  <a:lnTo>
                    <a:pt x="1586" y="561"/>
                  </a:lnTo>
                  <a:lnTo>
                    <a:pt x="1594" y="555"/>
                  </a:lnTo>
                  <a:lnTo>
                    <a:pt x="1594" y="555"/>
                  </a:lnTo>
                  <a:lnTo>
                    <a:pt x="1616" y="553"/>
                  </a:lnTo>
                  <a:lnTo>
                    <a:pt x="1630" y="549"/>
                  </a:lnTo>
                  <a:lnTo>
                    <a:pt x="1638" y="545"/>
                  </a:lnTo>
                  <a:lnTo>
                    <a:pt x="1642" y="541"/>
                  </a:lnTo>
                  <a:lnTo>
                    <a:pt x="1642" y="541"/>
                  </a:lnTo>
                  <a:lnTo>
                    <a:pt x="1656" y="529"/>
                  </a:lnTo>
                  <a:lnTo>
                    <a:pt x="1676" y="515"/>
                  </a:lnTo>
                  <a:lnTo>
                    <a:pt x="1704" y="499"/>
                  </a:lnTo>
                  <a:lnTo>
                    <a:pt x="1736" y="483"/>
                  </a:lnTo>
                  <a:lnTo>
                    <a:pt x="1736" y="483"/>
                  </a:lnTo>
                  <a:lnTo>
                    <a:pt x="1794" y="453"/>
                  </a:lnTo>
                  <a:lnTo>
                    <a:pt x="1826" y="434"/>
                  </a:lnTo>
                  <a:lnTo>
                    <a:pt x="1826" y="434"/>
                  </a:lnTo>
                  <a:lnTo>
                    <a:pt x="1836" y="426"/>
                  </a:lnTo>
                  <a:lnTo>
                    <a:pt x="1850" y="422"/>
                  </a:lnTo>
                  <a:lnTo>
                    <a:pt x="1850" y="422"/>
                  </a:lnTo>
                  <a:lnTo>
                    <a:pt x="1861" y="420"/>
                  </a:lnTo>
                  <a:lnTo>
                    <a:pt x="1871" y="414"/>
                  </a:lnTo>
                  <a:lnTo>
                    <a:pt x="1895" y="398"/>
                  </a:lnTo>
                  <a:lnTo>
                    <a:pt x="1907" y="388"/>
                  </a:lnTo>
                  <a:lnTo>
                    <a:pt x="1917" y="378"/>
                  </a:lnTo>
                  <a:lnTo>
                    <a:pt x="1925" y="368"/>
                  </a:lnTo>
                  <a:lnTo>
                    <a:pt x="1931" y="356"/>
                  </a:lnTo>
                  <a:lnTo>
                    <a:pt x="1931" y="356"/>
                  </a:lnTo>
                  <a:lnTo>
                    <a:pt x="1939" y="338"/>
                  </a:lnTo>
                  <a:lnTo>
                    <a:pt x="1943" y="326"/>
                  </a:lnTo>
                  <a:lnTo>
                    <a:pt x="1947" y="320"/>
                  </a:lnTo>
                  <a:lnTo>
                    <a:pt x="1955" y="316"/>
                  </a:lnTo>
                  <a:lnTo>
                    <a:pt x="1955" y="316"/>
                  </a:lnTo>
                  <a:lnTo>
                    <a:pt x="1963" y="312"/>
                  </a:lnTo>
                  <a:lnTo>
                    <a:pt x="1969" y="306"/>
                  </a:lnTo>
                  <a:lnTo>
                    <a:pt x="1983" y="288"/>
                  </a:lnTo>
                  <a:lnTo>
                    <a:pt x="1999" y="266"/>
                  </a:lnTo>
                  <a:lnTo>
                    <a:pt x="1999" y="266"/>
                  </a:lnTo>
                  <a:lnTo>
                    <a:pt x="2001" y="260"/>
                  </a:lnTo>
                  <a:lnTo>
                    <a:pt x="2009" y="256"/>
                  </a:lnTo>
                  <a:lnTo>
                    <a:pt x="2019" y="250"/>
                  </a:lnTo>
                  <a:lnTo>
                    <a:pt x="2019" y="250"/>
                  </a:lnTo>
                  <a:lnTo>
                    <a:pt x="2035" y="244"/>
                  </a:lnTo>
                  <a:lnTo>
                    <a:pt x="2051" y="236"/>
                  </a:lnTo>
                  <a:lnTo>
                    <a:pt x="2059" y="232"/>
                  </a:lnTo>
                  <a:lnTo>
                    <a:pt x="2067" y="226"/>
                  </a:lnTo>
                  <a:lnTo>
                    <a:pt x="2071" y="218"/>
                  </a:lnTo>
                  <a:lnTo>
                    <a:pt x="2075" y="210"/>
                  </a:lnTo>
                  <a:lnTo>
                    <a:pt x="2075" y="210"/>
                  </a:lnTo>
                  <a:lnTo>
                    <a:pt x="2081" y="196"/>
                  </a:lnTo>
                  <a:lnTo>
                    <a:pt x="2081" y="192"/>
                  </a:lnTo>
                  <a:lnTo>
                    <a:pt x="2083" y="190"/>
                  </a:lnTo>
                  <a:lnTo>
                    <a:pt x="2091" y="190"/>
                  </a:lnTo>
                  <a:lnTo>
                    <a:pt x="2103" y="190"/>
                  </a:lnTo>
                  <a:lnTo>
                    <a:pt x="2103" y="190"/>
                  </a:lnTo>
                  <a:lnTo>
                    <a:pt x="2119" y="190"/>
                  </a:lnTo>
                  <a:lnTo>
                    <a:pt x="2137" y="188"/>
                  </a:lnTo>
                  <a:lnTo>
                    <a:pt x="2145" y="186"/>
                  </a:lnTo>
                  <a:lnTo>
                    <a:pt x="2155" y="182"/>
                  </a:lnTo>
                  <a:lnTo>
                    <a:pt x="2163" y="176"/>
                  </a:lnTo>
                  <a:lnTo>
                    <a:pt x="2171" y="170"/>
                  </a:lnTo>
                  <a:lnTo>
                    <a:pt x="2171" y="170"/>
                  </a:lnTo>
                  <a:lnTo>
                    <a:pt x="2193" y="148"/>
                  </a:lnTo>
                  <a:lnTo>
                    <a:pt x="2215" y="122"/>
                  </a:lnTo>
                  <a:lnTo>
                    <a:pt x="2231" y="100"/>
                  </a:lnTo>
                  <a:lnTo>
                    <a:pt x="2239" y="92"/>
                  </a:lnTo>
                  <a:lnTo>
                    <a:pt x="2239" y="92"/>
                  </a:lnTo>
                  <a:lnTo>
                    <a:pt x="2255" y="90"/>
                  </a:lnTo>
                  <a:lnTo>
                    <a:pt x="2267" y="88"/>
                  </a:lnTo>
                  <a:lnTo>
                    <a:pt x="2279" y="82"/>
                  </a:lnTo>
                  <a:lnTo>
                    <a:pt x="2291" y="72"/>
                  </a:lnTo>
                  <a:lnTo>
                    <a:pt x="2301" y="58"/>
                  </a:lnTo>
                  <a:lnTo>
                    <a:pt x="2305" y="50"/>
                  </a:lnTo>
                  <a:lnTo>
                    <a:pt x="2309" y="38"/>
                  </a:lnTo>
                  <a:lnTo>
                    <a:pt x="2313" y="26"/>
                  </a:lnTo>
                  <a:lnTo>
                    <a:pt x="2315" y="12"/>
                  </a:lnTo>
                  <a:lnTo>
                    <a:pt x="2927" y="14"/>
                  </a:lnTo>
                </a:path>
              </a:pathLst>
            </a:custGeom>
            <a:noFill/>
            <a:ln w="12700">
              <a:solidFill>
                <a:srgbClr val="FF0000"/>
              </a:solidFill>
              <a:prstDash val="solid"/>
              <a:round/>
              <a:headEnd/>
              <a:tailEnd/>
            </a:ln>
          </p:spPr>
          <p:txBody>
            <a:bodyPr/>
            <a:lstStyle/>
            <a:p>
              <a:endParaRPr lang="en-US" dirty="0"/>
            </a:p>
          </p:txBody>
        </p:sp>
        <p:sp>
          <p:nvSpPr>
            <p:cNvPr id="88" name="Freeform 2150"/>
            <p:cNvSpPr>
              <a:spLocks/>
            </p:cNvSpPr>
            <p:nvPr/>
          </p:nvSpPr>
          <p:spPr bwMode="auto">
            <a:xfrm>
              <a:off x="1543" y="2429"/>
              <a:ext cx="47" cy="26"/>
            </a:xfrm>
            <a:custGeom>
              <a:avLst/>
              <a:gdLst/>
              <a:ahLst/>
              <a:cxnLst>
                <a:cxn ang="0">
                  <a:pos x="76" y="0"/>
                </a:cxn>
                <a:cxn ang="0">
                  <a:pos x="14" y="46"/>
                </a:cxn>
                <a:cxn ang="0">
                  <a:pos x="22" y="20"/>
                </a:cxn>
                <a:cxn ang="0">
                  <a:pos x="0" y="8"/>
                </a:cxn>
                <a:cxn ang="0">
                  <a:pos x="76" y="0"/>
                </a:cxn>
              </a:cxnLst>
              <a:rect l="0" t="0" r="r" b="b"/>
              <a:pathLst>
                <a:path w="76" h="46">
                  <a:moveTo>
                    <a:pt x="76" y="0"/>
                  </a:moveTo>
                  <a:lnTo>
                    <a:pt x="14" y="46"/>
                  </a:lnTo>
                  <a:lnTo>
                    <a:pt x="22" y="20"/>
                  </a:lnTo>
                  <a:lnTo>
                    <a:pt x="0" y="8"/>
                  </a:lnTo>
                  <a:lnTo>
                    <a:pt x="76" y="0"/>
                  </a:lnTo>
                  <a:close/>
                </a:path>
              </a:pathLst>
            </a:custGeom>
            <a:solidFill>
              <a:srgbClr val="000000"/>
            </a:solidFill>
            <a:ln w="9525">
              <a:noFill/>
              <a:round/>
              <a:headEnd/>
              <a:tailEnd/>
            </a:ln>
          </p:spPr>
          <p:txBody>
            <a:bodyPr/>
            <a:lstStyle/>
            <a:p>
              <a:endParaRPr lang="en-US" dirty="0"/>
            </a:p>
          </p:txBody>
        </p:sp>
        <p:sp>
          <p:nvSpPr>
            <p:cNvPr id="89" name="Freeform 2151"/>
            <p:cNvSpPr>
              <a:spLocks/>
            </p:cNvSpPr>
            <p:nvPr/>
          </p:nvSpPr>
          <p:spPr bwMode="auto">
            <a:xfrm>
              <a:off x="881" y="3134"/>
              <a:ext cx="1483" cy="71"/>
            </a:xfrm>
            <a:custGeom>
              <a:avLst/>
              <a:gdLst/>
              <a:ahLst/>
              <a:cxnLst>
                <a:cxn ang="0">
                  <a:pos x="1859" y="124"/>
                </a:cxn>
                <a:cxn ang="0">
                  <a:pos x="2397" y="124"/>
                </a:cxn>
                <a:cxn ang="0">
                  <a:pos x="2397" y="124"/>
                </a:cxn>
                <a:cxn ang="0">
                  <a:pos x="2067" y="94"/>
                </a:cxn>
                <a:cxn ang="0">
                  <a:pos x="1903" y="78"/>
                </a:cxn>
                <a:cxn ang="0">
                  <a:pos x="1735" y="56"/>
                </a:cxn>
                <a:cxn ang="0">
                  <a:pos x="1735" y="56"/>
                </a:cxn>
                <a:cxn ang="0">
                  <a:pos x="1721" y="52"/>
                </a:cxn>
                <a:cxn ang="0">
                  <a:pos x="1709" y="46"/>
                </a:cxn>
                <a:cxn ang="0">
                  <a:pos x="1695" y="40"/>
                </a:cxn>
                <a:cxn ang="0">
                  <a:pos x="1681" y="36"/>
                </a:cxn>
                <a:cxn ang="0">
                  <a:pos x="1681" y="36"/>
                </a:cxn>
                <a:cxn ang="0">
                  <a:pos x="1617" y="34"/>
                </a:cxn>
                <a:cxn ang="0">
                  <a:pos x="1553" y="30"/>
                </a:cxn>
                <a:cxn ang="0">
                  <a:pos x="1488" y="24"/>
                </a:cxn>
                <a:cxn ang="0">
                  <a:pos x="1458" y="18"/>
                </a:cxn>
                <a:cxn ang="0">
                  <a:pos x="1426" y="12"/>
                </a:cxn>
                <a:cxn ang="0">
                  <a:pos x="1426" y="12"/>
                </a:cxn>
                <a:cxn ang="0">
                  <a:pos x="1392" y="6"/>
                </a:cxn>
                <a:cxn ang="0">
                  <a:pos x="1358" y="2"/>
                </a:cxn>
                <a:cxn ang="0">
                  <a:pos x="1324" y="0"/>
                </a:cxn>
                <a:cxn ang="0">
                  <a:pos x="1290" y="0"/>
                </a:cxn>
                <a:cxn ang="0">
                  <a:pos x="1222" y="2"/>
                </a:cxn>
                <a:cxn ang="0">
                  <a:pos x="1154" y="4"/>
                </a:cxn>
                <a:cxn ang="0">
                  <a:pos x="1154" y="4"/>
                </a:cxn>
                <a:cxn ang="0">
                  <a:pos x="1140" y="2"/>
                </a:cxn>
                <a:cxn ang="0">
                  <a:pos x="1134" y="2"/>
                </a:cxn>
                <a:cxn ang="0">
                  <a:pos x="1126" y="4"/>
                </a:cxn>
                <a:cxn ang="0">
                  <a:pos x="1126" y="4"/>
                </a:cxn>
                <a:cxn ang="0">
                  <a:pos x="1076" y="0"/>
                </a:cxn>
                <a:cxn ang="0">
                  <a:pos x="1050" y="2"/>
                </a:cxn>
                <a:cxn ang="0">
                  <a:pos x="1024" y="6"/>
                </a:cxn>
                <a:cxn ang="0">
                  <a:pos x="1024" y="6"/>
                </a:cxn>
                <a:cxn ang="0">
                  <a:pos x="986" y="4"/>
                </a:cxn>
                <a:cxn ang="0">
                  <a:pos x="934" y="6"/>
                </a:cxn>
                <a:cxn ang="0">
                  <a:pos x="870" y="10"/>
                </a:cxn>
                <a:cxn ang="0">
                  <a:pos x="796" y="18"/>
                </a:cxn>
                <a:cxn ang="0">
                  <a:pos x="630" y="36"/>
                </a:cxn>
                <a:cxn ang="0">
                  <a:pos x="452" y="58"/>
                </a:cxn>
                <a:cxn ang="0">
                  <a:pos x="282" y="82"/>
                </a:cxn>
                <a:cxn ang="0">
                  <a:pos x="138" y="104"/>
                </a:cxn>
                <a:cxn ang="0">
                  <a:pos x="0" y="124"/>
                </a:cxn>
                <a:cxn ang="0">
                  <a:pos x="378" y="124"/>
                </a:cxn>
              </a:cxnLst>
              <a:rect l="0" t="0" r="r" b="b"/>
              <a:pathLst>
                <a:path w="2397" h="124">
                  <a:moveTo>
                    <a:pt x="1859" y="124"/>
                  </a:moveTo>
                  <a:lnTo>
                    <a:pt x="2397" y="124"/>
                  </a:lnTo>
                  <a:lnTo>
                    <a:pt x="2397" y="124"/>
                  </a:lnTo>
                  <a:lnTo>
                    <a:pt x="2067" y="94"/>
                  </a:lnTo>
                  <a:lnTo>
                    <a:pt x="1903" y="78"/>
                  </a:lnTo>
                  <a:lnTo>
                    <a:pt x="1735" y="56"/>
                  </a:lnTo>
                  <a:lnTo>
                    <a:pt x="1735" y="56"/>
                  </a:lnTo>
                  <a:lnTo>
                    <a:pt x="1721" y="52"/>
                  </a:lnTo>
                  <a:lnTo>
                    <a:pt x="1709" y="46"/>
                  </a:lnTo>
                  <a:lnTo>
                    <a:pt x="1695" y="40"/>
                  </a:lnTo>
                  <a:lnTo>
                    <a:pt x="1681" y="36"/>
                  </a:lnTo>
                  <a:lnTo>
                    <a:pt x="1681" y="36"/>
                  </a:lnTo>
                  <a:lnTo>
                    <a:pt x="1617" y="34"/>
                  </a:lnTo>
                  <a:lnTo>
                    <a:pt x="1553" y="30"/>
                  </a:lnTo>
                  <a:lnTo>
                    <a:pt x="1488" y="24"/>
                  </a:lnTo>
                  <a:lnTo>
                    <a:pt x="1458" y="18"/>
                  </a:lnTo>
                  <a:lnTo>
                    <a:pt x="1426" y="12"/>
                  </a:lnTo>
                  <a:lnTo>
                    <a:pt x="1426" y="12"/>
                  </a:lnTo>
                  <a:lnTo>
                    <a:pt x="1392" y="6"/>
                  </a:lnTo>
                  <a:lnTo>
                    <a:pt x="1358" y="2"/>
                  </a:lnTo>
                  <a:lnTo>
                    <a:pt x="1324" y="0"/>
                  </a:lnTo>
                  <a:lnTo>
                    <a:pt x="1290" y="0"/>
                  </a:lnTo>
                  <a:lnTo>
                    <a:pt x="1222" y="2"/>
                  </a:lnTo>
                  <a:lnTo>
                    <a:pt x="1154" y="4"/>
                  </a:lnTo>
                  <a:lnTo>
                    <a:pt x="1154" y="4"/>
                  </a:lnTo>
                  <a:lnTo>
                    <a:pt x="1140" y="2"/>
                  </a:lnTo>
                  <a:lnTo>
                    <a:pt x="1134" y="2"/>
                  </a:lnTo>
                  <a:lnTo>
                    <a:pt x="1126" y="4"/>
                  </a:lnTo>
                  <a:lnTo>
                    <a:pt x="1126" y="4"/>
                  </a:lnTo>
                  <a:lnTo>
                    <a:pt x="1076" y="0"/>
                  </a:lnTo>
                  <a:lnTo>
                    <a:pt x="1050" y="2"/>
                  </a:lnTo>
                  <a:lnTo>
                    <a:pt x="1024" y="6"/>
                  </a:lnTo>
                  <a:lnTo>
                    <a:pt x="1024" y="6"/>
                  </a:lnTo>
                  <a:lnTo>
                    <a:pt x="986" y="4"/>
                  </a:lnTo>
                  <a:lnTo>
                    <a:pt x="934" y="6"/>
                  </a:lnTo>
                  <a:lnTo>
                    <a:pt x="870" y="10"/>
                  </a:lnTo>
                  <a:lnTo>
                    <a:pt x="796" y="18"/>
                  </a:lnTo>
                  <a:lnTo>
                    <a:pt x="630" y="36"/>
                  </a:lnTo>
                  <a:lnTo>
                    <a:pt x="452" y="58"/>
                  </a:lnTo>
                  <a:lnTo>
                    <a:pt x="282" y="82"/>
                  </a:lnTo>
                  <a:lnTo>
                    <a:pt x="138" y="104"/>
                  </a:lnTo>
                  <a:lnTo>
                    <a:pt x="0" y="124"/>
                  </a:lnTo>
                  <a:lnTo>
                    <a:pt x="378" y="124"/>
                  </a:lnTo>
                </a:path>
              </a:pathLst>
            </a:custGeom>
            <a:noFill/>
            <a:ln w="12700">
              <a:solidFill>
                <a:srgbClr val="000000"/>
              </a:solidFill>
              <a:prstDash val="solid"/>
              <a:round/>
              <a:headEnd/>
              <a:tailEnd/>
            </a:ln>
          </p:spPr>
          <p:txBody>
            <a:bodyPr/>
            <a:lstStyle/>
            <a:p>
              <a:endParaRPr lang="en-US" dirty="0"/>
            </a:p>
          </p:txBody>
        </p:sp>
        <p:sp>
          <p:nvSpPr>
            <p:cNvPr id="90" name="Freeform 2152"/>
            <p:cNvSpPr>
              <a:spLocks/>
            </p:cNvSpPr>
            <p:nvPr/>
          </p:nvSpPr>
          <p:spPr bwMode="auto">
            <a:xfrm>
              <a:off x="1924" y="3193"/>
              <a:ext cx="44" cy="37"/>
            </a:xfrm>
            <a:custGeom>
              <a:avLst/>
              <a:gdLst/>
              <a:ahLst/>
              <a:cxnLst>
                <a:cxn ang="0">
                  <a:pos x="0" y="0"/>
                </a:cxn>
                <a:cxn ang="0">
                  <a:pos x="46" y="64"/>
                </a:cxn>
                <a:cxn ang="0">
                  <a:pos x="44" y="36"/>
                </a:cxn>
                <a:cxn ang="0">
                  <a:pos x="70" y="32"/>
                </a:cxn>
                <a:cxn ang="0">
                  <a:pos x="0" y="0"/>
                </a:cxn>
              </a:cxnLst>
              <a:rect l="0" t="0" r="r" b="b"/>
              <a:pathLst>
                <a:path w="70" h="64">
                  <a:moveTo>
                    <a:pt x="0" y="0"/>
                  </a:moveTo>
                  <a:lnTo>
                    <a:pt x="46" y="64"/>
                  </a:lnTo>
                  <a:lnTo>
                    <a:pt x="44" y="36"/>
                  </a:lnTo>
                  <a:lnTo>
                    <a:pt x="70" y="32"/>
                  </a:lnTo>
                  <a:lnTo>
                    <a:pt x="0" y="0"/>
                  </a:lnTo>
                  <a:close/>
                </a:path>
              </a:pathLst>
            </a:custGeom>
            <a:solidFill>
              <a:srgbClr val="000000"/>
            </a:solidFill>
            <a:ln w="9525">
              <a:noFill/>
              <a:round/>
              <a:headEnd/>
              <a:tailEnd/>
            </a:ln>
          </p:spPr>
          <p:txBody>
            <a:bodyPr/>
            <a:lstStyle/>
            <a:p>
              <a:endParaRPr lang="en-US" dirty="0"/>
            </a:p>
          </p:txBody>
        </p:sp>
        <p:sp>
          <p:nvSpPr>
            <p:cNvPr id="91" name="Rectangle 2153"/>
            <p:cNvSpPr>
              <a:spLocks noChangeArrowheads="1"/>
            </p:cNvSpPr>
            <p:nvPr/>
          </p:nvSpPr>
          <p:spPr bwMode="auto">
            <a:xfrm>
              <a:off x="2372" y="3133"/>
              <a:ext cx="38" cy="115"/>
            </a:xfrm>
            <a:prstGeom prst="rect">
              <a:avLst/>
            </a:prstGeom>
            <a:noFill/>
            <a:ln w="9525">
              <a:noFill/>
              <a:miter lim="800000"/>
              <a:headEnd/>
              <a:tailEnd/>
            </a:ln>
          </p:spPr>
          <p:txBody>
            <a:bodyPr wrap="none" lIns="0" tIns="0" rIns="0" bIns="0">
              <a:spAutoFit/>
            </a:bodyPr>
            <a:lstStyle/>
            <a:p>
              <a:r>
                <a:rPr lang="en-US" sz="1200" dirty="0">
                  <a:solidFill>
                    <a:srgbClr val="000000"/>
                  </a:solidFill>
                  <a:effectLst>
                    <a:outerShdw blurRad="38100" dist="38100" dir="2700000" algn="tl">
                      <a:srgbClr val="FFFFFF"/>
                    </a:outerShdw>
                  </a:effectLst>
                  <a:latin typeface="Swiss 721 SWA" pitchFamily="34" charset="0"/>
                </a:rPr>
                <a:t>°</a:t>
              </a:r>
              <a:endParaRPr lang="en-US" sz="1200" dirty="0">
                <a:effectLst>
                  <a:outerShdw blurRad="38100" dist="38100" dir="2700000" algn="tl">
                    <a:srgbClr val="FFFFFF"/>
                  </a:outerShdw>
                </a:effectLst>
                <a:latin typeface="Swiss 721 SWA" pitchFamily="34" charset="0"/>
              </a:endParaRPr>
            </a:p>
          </p:txBody>
        </p:sp>
        <p:sp>
          <p:nvSpPr>
            <p:cNvPr id="92" name="Rectangle 2154"/>
            <p:cNvSpPr>
              <a:spLocks noChangeArrowheads="1"/>
            </p:cNvSpPr>
            <p:nvPr/>
          </p:nvSpPr>
          <p:spPr bwMode="auto">
            <a:xfrm>
              <a:off x="358" y="3250"/>
              <a:ext cx="2611" cy="236"/>
            </a:xfrm>
            <a:prstGeom prst="rect">
              <a:avLst/>
            </a:prstGeom>
            <a:solidFill>
              <a:srgbClr val="9F99A0"/>
            </a:solidFill>
            <a:ln w="9525">
              <a:noFill/>
              <a:miter lim="800000"/>
              <a:headEnd/>
              <a:tailEnd/>
            </a:ln>
          </p:spPr>
          <p:txBody>
            <a:bodyPr/>
            <a:lstStyle/>
            <a:p>
              <a:endParaRPr lang="en-US" dirty="0"/>
            </a:p>
          </p:txBody>
        </p:sp>
        <p:sp>
          <p:nvSpPr>
            <p:cNvPr id="93" name="Rectangle 2155"/>
            <p:cNvSpPr>
              <a:spLocks noChangeArrowheads="1"/>
            </p:cNvSpPr>
            <p:nvPr/>
          </p:nvSpPr>
          <p:spPr bwMode="auto">
            <a:xfrm>
              <a:off x="358" y="3408"/>
              <a:ext cx="2611" cy="220"/>
            </a:xfrm>
            <a:prstGeom prst="rect">
              <a:avLst/>
            </a:prstGeom>
            <a:solidFill>
              <a:srgbClr val="9F99A0"/>
            </a:solidFill>
            <a:ln w="9525">
              <a:noFill/>
              <a:miter lim="800000"/>
              <a:headEnd/>
              <a:tailEnd/>
            </a:ln>
          </p:spPr>
          <p:txBody>
            <a:bodyPr/>
            <a:lstStyle/>
            <a:p>
              <a:endParaRPr lang="en-US" dirty="0"/>
            </a:p>
          </p:txBody>
        </p:sp>
        <p:sp>
          <p:nvSpPr>
            <p:cNvPr id="94" name="Rectangle 2156"/>
            <p:cNvSpPr>
              <a:spLocks noChangeArrowheads="1"/>
            </p:cNvSpPr>
            <p:nvPr/>
          </p:nvSpPr>
          <p:spPr bwMode="auto">
            <a:xfrm>
              <a:off x="358" y="3442"/>
              <a:ext cx="2611" cy="195"/>
            </a:xfrm>
            <a:prstGeom prst="rect">
              <a:avLst/>
            </a:prstGeom>
            <a:solidFill>
              <a:srgbClr val="0A50A1"/>
            </a:solidFill>
            <a:ln w="9525">
              <a:noFill/>
              <a:miter lim="800000"/>
              <a:headEnd/>
              <a:tailEnd/>
            </a:ln>
          </p:spPr>
          <p:txBody>
            <a:bodyPr/>
            <a:lstStyle/>
            <a:p>
              <a:endParaRPr lang="en-US" dirty="0"/>
            </a:p>
          </p:txBody>
        </p:sp>
        <p:sp>
          <p:nvSpPr>
            <p:cNvPr id="95" name="Line 2157"/>
            <p:cNvSpPr>
              <a:spLocks noChangeShapeType="1"/>
            </p:cNvSpPr>
            <p:nvPr/>
          </p:nvSpPr>
          <p:spPr bwMode="auto">
            <a:xfrm>
              <a:off x="358" y="3273"/>
              <a:ext cx="2611" cy="0"/>
            </a:xfrm>
            <a:prstGeom prst="line">
              <a:avLst/>
            </a:prstGeom>
            <a:noFill/>
            <a:ln w="12700">
              <a:solidFill>
                <a:srgbClr val="000000"/>
              </a:solidFill>
              <a:round/>
              <a:headEnd/>
              <a:tailEnd/>
            </a:ln>
          </p:spPr>
          <p:txBody>
            <a:bodyPr/>
            <a:lstStyle/>
            <a:p>
              <a:endParaRPr lang="en-US" dirty="0"/>
            </a:p>
          </p:txBody>
        </p:sp>
        <p:sp>
          <p:nvSpPr>
            <p:cNvPr id="96" name="Line 2158"/>
            <p:cNvSpPr>
              <a:spLocks noChangeShapeType="1"/>
            </p:cNvSpPr>
            <p:nvPr/>
          </p:nvSpPr>
          <p:spPr bwMode="auto">
            <a:xfrm>
              <a:off x="358" y="3347"/>
              <a:ext cx="2611" cy="1"/>
            </a:xfrm>
            <a:prstGeom prst="line">
              <a:avLst/>
            </a:prstGeom>
            <a:noFill/>
            <a:ln w="12700">
              <a:solidFill>
                <a:srgbClr val="000000"/>
              </a:solidFill>
              <a:round/>
              <a:headEnd/>
              <a:tailEnd/>
            </a:ln>
          </p:spPr>
          <p:txBody>
            <a:bodyPr/>
            <a:lstStyle/>
            <a:p>
              <a:endParaRPr lang="en-US" dirty="0"/>
            </a:p>
          </p:txBody>
        </p:sp>
        <p:sp>
          <p:nvSpPr>
            <p:cNvPr id="97" name="Line 2159"/>
            <p:cNvSpPr>
              <a:spLocks noChangeShapeType="1"/>
            </p:cNvSpPr>
            <p:nvPr/>
          </p:nvSpPr>
          <p:spPr bwMode="auto">
            <a:xfrm>
              <a:off x="358" y="3439"/>
              <a:ext cx="2611" cy="0"/>
            </a:xfrm>
            <a:prstGeom prst="line">
              <a:avLst/>
            </a:prstGeom>
            <a:noFill/>
            <a:ln w="12700">
              <a:solidFill>
                <a:srgbClr val="000000"/>
              </a:solidFill>
              <a:round/>
              <a:headEnd/>
              <a:tailEnd/>
            </a:ln>
          </p:spPr>
          <p:txBody>
            <a:bodyPr/>
            <a:lstStyle/>
            <a:p>
              <a:endParaRPr lang="en-US" dirty="0"/>
            </a:p>
          </p:txBody>
        </p:sp>
        <p:sp>
          <p:nvSpPr>
            <p:cNvPr id="98" name="Rectangle 2160"/>
            <p:cNvSpPr>
              <a:spLocks noChangeArrowheads="1"/>
            </p:cNvSpPr>
            <p:nvPr/>
          </p:nvSpPr>
          <p:spPr bwMode="auto">
            <a:xfrm>
              <a:off x="566" y="3443"/>
              <a:ext cx="807" cy="115"/>
            </a:xfrm>
            <a:prstGeom prst="rect">
              <a:avLst/>
            </a:prstGeom>
            <a:noFill/>
            <a:ln w="9525">
              <a:noFill/>
              <a:miter lim="800000"/>
              <a:headEnd/>
              <a:tailEnd/>
            </a:ln>
          </p:spPr>
          <p:txBody>
            <a:bodyPr wrap="none" lIns="0" tIns="0" rIns="0" bIns="0">
              <a:spAutoFit/>
            </a:bodyPr>
            <a:lstStyle/>
            <a:p>
              <a:r>
                <a:rPr lang="en-US" sz="1200" dirty="0">
                  <a:solidFill>
                    <a:srgbClr val="FFFFFF"/>
                  </a:solidFill>
                  <a:effectLst>
                    <a:outerShdw blurRad="38100" dist="38100" dir="2700000" algn="tl">
                      <a:srgbClr val="000000"/>
                    </a:outerShdw>
                  </a:effectLst>
                  <a:latin typeface="Swiss 721 SWA" pitchFamily="34" charset="0"/>
                </a:rPr>
                <a:t>Loss of Erosional</a:t>
              </a:r>
              <a:endParaRPr lang="en-US" sz="1200" dirty="0">
                <a:effectLst>
                  <a:outerShdw blurRad="38100" dist="38100" dir="2700000" algn="tl">
                    <a:srgbClr val="FFFFFF"/>
                  </a:outerShdw>
                </a:effectLst>
                <a:latin typeface="Swiss 721 SWA" pitchFamily="34" charset="0"/>
              </a:endParaRPr>
            </a:p>
          </p:txBody>
        </p:sp>
        <p:sp>
          <p:nvSpPr>
            <p:cNvPr id="99" name="Rectangle 2161"/>
            <p:cNvSpPr>
              <a:spLocks noChangeArrowheads="1"/>
            </p:cNvSpPr>
            <p:nvPr/>
          </p:nvSpPr>
          <p:spPr bwMode="auto">
            <a:xfrm>
              <a:off x="658" y="3533"/>
              <a:ext cx="587" cy="115"/>
            </a:xfrm>
            <a:prstGeom prst="rect">
              <a:avLst/>
            </a:prstGeom>
            <a:noFill/>
            <a:ln w="9525">
              <a:noFill/>
              <a:miter lim="800000"/>
              <a:headEnd/>
              <a:tailEnd/>
            </a:ln>
          </p:spPr>
          <p:txBody>
            <a:bodyPr wrap="none" lIns="0" tIns="0" rIns="0" bIns="0">
              <a:spAutoFit/>
            </a:bodyPr>
            <a:lstStyle/>
            <a:p>
              <a:r>
                <a:rPr lang="en-US" sz="1200" dirty="0">
                  <a:solidFill>
                    <a:srgbClr val="FFFFFF"/>
                  </a:solidFill>
                  <a:effectLst>
                    <a:outerShdw blurRad="38100" dist="38100" dir="2700000" algn="tl">
                      <a:srgbClr val="000000"/>
                    </a:outerShdw>
                  </a:effectLst>
                  <a:latin typeface="Swiss 721 SWA" pitchFamily="34" charset="0"/>
                </a:rPr>
                <a:t>Confinement</a:t>
              </a:r>
              <a:endParaRPr lang="en-US" sz="1200" dirty="0">
                <a:effectLst>
                  <a:outerShdw blurRad="38100" dist="38100" dir="2700000" algn="tl">
                    <a:srgbClr val="FFFFFF"/>
                  </a:outerShdw>
                </a:effectLst>
                <a:latin typeface="Swiss 721 SWA" pitchFamily="34" charset="0"/>
              </a:endParaRPr>
            </a:p>
          </p:txBody>
        </p:sp>
        <p:sp>
          <p:nvSpPr>
            <p:cNvPr id="100" name="Line 2162"/>
            <p:cNvSpPr>
              <a:spLocks noChangeShapeType="1"/>
            </p:cNvSpPr>
            <p:nvPr/>
          </p:nvSpPr>
          <p:spPr bwMode="auto">
            <a:xfrm>
              <a:off x="1336" y="3206"/>
              <a:ext cx="30" cy="2"/>
            </a:xfrm>
            <a:prstGeom prst="line">
              <a:avLst/>
            </a:prstGeom>
            <a:noFill/>
            <a:ln w="12700">
              <a:solidFill>
                <a:srgbClr val="FF0000"/>
              </a:solidFill>
              <a:round/>
              <a:headEnd/>
              <a:tailEnd/>
            </a:ln>
          </p:spPr>
          <p:txBody>
            <a:bodyPr/>
            <a:lstStyle/>
            <a:p>
              <a:endParaRPr lang="en-US" dirty="0"/>
            </a:p>
          </p:txBody>
        </p:sp>
        <p:sp>
          <p:nvSpPr>
            <p:cNvPr id="101" name="Line 2163"/>
            <p:cNvSpPr>
              <a:spLocks noChangeShapeType="1"/>
            </p:cNvSpPr>
            <p:nvPr/>
          </p:nvSpPr>
          <p:spPr bwMode="auto">
            <a:xfrm>
              <a:off x="1376" y="3209"/>
              <a:ext cx="29" cy="2"/>
            </a:xfrm>
            <a:prstGeom prst="line">
              <a:avLst/>
            </a:prstGeom>
            <a:noFill/>
            <a:ln w="12700">
              <a:solidFill>
                <a:srgbClr val="FF0000"/>
              </a:solidFill>
              <a:round/>
              <a:headEnd/>
              <a:tailEnd/>
            </a:ln>
          </p:spPr>
          <p:txBody>
            <a:bodyPr/>
            <a:lstStyle/>
            <a:p>
              <a:endParaRPr lang="en-US" dirty="0"/>
            </a:p>
          </p:txBody>
        </p:sp>
        <p:sp>
          <p:nvSpPr>
            <p:cNvPr id="102" name="Freeform 2164"/>
            <p:cNvSpPr>
              <a:spLocks/>
            </p:cNvSpPr>
            <p:nvPr/>
          </p:nvSpPr>
          <p:spPr bwMode="auto">
            <a:xfrm>
              <a:off x="1415" y="3211"/>
              <a:ext cx="30" cy="3"/>
            </a:xfrm>
            <a:custGeom>
              <a:avLst/>
              <a:gdLst/>
              <a:ahLst/>
              <a:cxnLst>
                <a:cxn ang="0">
                  <a:pos x="0" y="0"/>
                </a:cxn>
                <a:cxn ang="0">
                  <a:pos x="8" y="2"/>
                </a:cxn>
                <a:cxn ang="0">
                  <a:pos x="48" y="4"/>
                </a:cxn>
              </a:cxnLst>
              <a:rect l="0" t="0" r="r" b="b"/>
              <a:pathLst>
                <a:path w="48" h="4">
                  <a:moveTo>
                    <a:pt x="0" y="0"/>
                  </a:moveTo>
                  <a:lnTo>
                    <a:pt x="8" y="2"/>
                  </a:lnTo>
                  <a:lnTo>
                    <a:pt x="48" y="4"/>
                  </a:lnTo>
                </a:path>
              </a:pathLst>
            </a:custGeom>
            <a:noFill/>
            <a:ln w="12700">
              <a:solidFill>
                <a:srgbClr val="FF0000"/>
              </a:solidFill>
              <a:prstDash val="solid"/>
              <a:round/>
              <a:headEnd/>
              <a:tailEnd/>
            </a:ln>
          </p:spPr>
          <p:txBody>
            <a:bodyPr/>
            <a:lstStyle/>
            <a:p>
              <a:endParaRPr lang="en-US" dirty="0"/>
            </a:p>
          </p:txBody>
        </p:sp>
        <p:sp>
          <p:nvSpPr>
            <p:cNvPr id="103" name="Line 2165"/>
            <p:cNvSpPr>
              <a:spLocks noChangeShapeType="1"/>
            </p:cNvSpPr>
            <p:nvPr/>
          </p:nvSpPr>
          <p:spPr bwMode="auto">
            <a:xfrm>
              <a:off x="1455" y="3214"/>
              <a:ext cx="30" cy="2"/>
            </a:xfrm>
            <a:prstGeom prst="line">
              <a:avLst/>
            </a:prstGeom>
            <a:noFill/>
            <a:ln w="12700">
              <a:solidFill>
                <a:srgbClr val="FF0000"/>
              </a:solidFill>
              <a:round/>
              <a:headEnd/>
              <a:tailEnd/>
            </a:ln>
          </p:spPr>
          <p:txBody>
            <a:bodyPr/>
            <a:lstStyle/>
            <a:p>
              <a:endParaRPr lang="en-US" dirty="0"/>
            </a:p>
          </p:txBody>
        </p:sp>
        <p:sp>
          <p:nvSpPr>
            <p:cNvPr id="104" name="Freeform 2166"/>
            <p:cNvSpPr>
              <a:spLocks/>
            </p:cNvSpPr>
            <p:nvPr/>
          </p:nvSpPr>
          <p:spPr bwMode="auto">
            <a:xfrm>
              <a:off x="1494" y="3216"/>
              <a:ext cx="30" cy="2"/>
            </a:xfrm>
            <a:custGeom>
              <a:avLst/>
              <a:gdLst/>
              <a:ahLst/>
              <a:cxnLst>
                <a:cxn ang="0">
                  <a:pos x="0" y="0"/>
                </a:cxn>
                <a:cxn ang="0">
                  <a:pos x="24" y="2"/>
                </a:cxn>
                <a:cxn ang="0">
                  <a:pos x="48" y="4"/>
                </a:cxn>
              </a:cxnLst>
              <a:rect l="0" t="0" r="r" b="b"/>
              <a:pathLst>
                <a:path w="48" h="4">
                  <a:moveTo>
                    <a:pt x="0" y="0"/>
                  </a:moveTo>
                  <a:lnTo>
                    <a:pt x="24" y="2"/>
                  </a:lnTo>
                  <a:lnTo>
                    <a:pt x="48" y="4"/>
                  </a:lnTo>
                </a:path>
              </a:pathLst>
            </a:custGeom>
            <a:noFill/>
            <a:ln w="12700">
              <a:solidFill>
                <a:srgbClr val="FF0000"/>
              </a:solidFill>
              <a:prstDash val="solid"/>
              <a:round/>
              <a:headEnd/>
              <a:tailEnd/>
            </a:ln>
          </p:spPr>
          <p:txBody>
            <a:bodyPr/>
            <a:lstStyle/>
            <a:p>
              <a:endParaRPr lang="en-US" dirty="0"/>
            </a:p>
          </p:txBody>
        </p:sp>
        <p:sp>
          <p:nvSpPr>
            <p:cNvPr id="105" name="Line 2167"/>
            <p:cNvSpPr>
              <a:spLocks noChangeShapeType="1"/>
            </p:cNvSpPr>
            <p:nvPr/>
          </p:nvSpPr>
          <p:spPr bwMode="auto">
            <a:xfrm>
              <a:off x="1534" y="3218"/>
              <a:ext cx="30" cy="1"/>
            </a:xfrm>
            <a:prstGeom prst="line">
              <a:avLst/>
            </a:prstGeom>
            <a:noFill/>
            <a:ln w="12700">
              <a:solidFill>
                <a:srgbClr val="FF0000"/>
              </a:solidFill>
              <a:round/>
              <a:headEnd/>
              <a:tailEnd/>
            </a:ln>
          </p:spPr>
          <p:txBody>
            <a:bodyPr/>
            <a:lstStyle/>
            <a:p>
              <a:endParaRPr lang="en-US" dirty="0"/>
            </a:p>
          </p:txBody>
        </p:sp>
        <p:sp>
          <p:nvSpPr>
            <p:cNvPr id="106" name="Line 2168"/>
            <p:cNvSpPr>
              <a:spLocks noChangeShapeType="1"/>
            </p:cNvSpPr>
            <p:nvPr/>
          </p:nvSpPr>
          <p:spPr bwMode="auto">
            <a:xfrm>
              <a:off x="1574" y="3220"/>
              <a:ext cx="29" cy="2"/>
            </a:xfrm>
            <a:prstGeom prst="line">
              <a:avLst/>
            </a:prstGeom>
            <a:noFill/>
            <a:ln w="12700">
              <a:solidFill>
                <a:srgbClr val="FF0000"/>
              </a:solidFill>
              <a:round/>
              <a:headEnd/>
              <a:tailEnd/>
            </a:ln>
          </p:spPr>
          <p:txBody>
            <a:bodyPr/>
            <a:lstStyle/>
            <a:p>
              <a:endParaRPr lang="en-US" dirty="0"/>
            </a:p>
          </p:txBody>
        </p:sp>
        <p:sp>
          <p:nvSpPr>
            <p:cNvPr id="107" name="Freeform 2169"/>
            <p:cNvSpPr>
              <a:spLocks/>
            </p:cNvSpPr>
            <p:nvPr/>
          </p:nvSpPr>
          <p:spPr bwMode="auto">
            <a:xfrm>
              <a:off x="1613" y="3222"/>
              <a:ext cx="29" cy="1"/>
            </a:xfrm>
            <a:custGeom>
              <a:avLst/>
              <a:gdLst/>
              <a:ahLst/>
              <a:cxnLst>
                <a:cxn ang="0">
                  <a:pos x="0" y="0"/>
                </a:cxn>
                <a:cxn ang="0">
                  <a:pos x="8" y="0"/>
                </a:cxn>
                <a:cxn ang="0">
                  <a:pos x="46" y="2"/>
                </a:cxn>
              </a:cxnLst>
              <a:rect l="0" t="0" r="r" b="b"/>
              <a:pathLst>
                <a:path w="46" h="2">
                  <a:moveTo>
                    <a:pt x="0" y="0"/>
                  </a:moveTo>
                  <a:lnTo>
                    <a:pt x="8" y="0"/>
                  </a:lnTo>
                  <a:lnTo>
                    <a:pt x="46" y="2"/>
                  </a:lnTo>
                </a:path>
              </a:pathLst>
            </a:custGeom>
            <a:noFill/>
            <a:ln w="12700">
              <a:solidFill>
                <a:srgbClr val="FF0000"/>
              </a:solidFill>
              <a:prstDash val="solid"/>
              <a:round/>
              <a:headEnd/>
              <a:tailEnd/>
            </a:ln>
          </p:spPr>
          <p:txBody>
            <a:bodyPr/>
            <a:lstStyle/>
            <a:p>
              <a:endParaRPr lang="en-US" dirty="0"/>
            </a:p>
          </p:txBody>
        </p:sp>
        <p:sp>
          <p:nvSpPr>
            <p:cNvPr id="108" name="Freeform 2170"/>
            <p:cNvSpPr>
              <a:spLocks/>
            </p:cNvSpPr>
            <p:nvPr/>
          </p:nvSpPr>
          <p:spPr bwMode="auto">
            <a:xfrm>
              <a:off x="1652" y="3223"/>
              <a:ext cx="29" cy="1"/>
            </a:xfrm>
            <a:custGeom>
              <a:avLst/>
              <a:gdLst/>
              <a:ahLst/>
              <a:cxnLst>
                <a:cxn ang="0">
                  <a:pos x="0" y="0"/>
                </a:cxn>
                <a:cxn ang="0">
                  <a:pos x="38" y="2"/>
                </a:cxn>
                <a:cxn ang="0">
                  <a:pos x="48" y="2"/>
                </a:cxn>
              </a:cxnLst>
              <a:rect l="0" t="0" r="r" b="b"/>
              <a:pathLst>
                <a:path w="48" h="2">
                  <a:moveTo>
                    <a:pt x="0" y="0"/>
                  </a:moveTo>
                  <a:lnTo>
                    <a:pt x="38" y="2"/>
                  </a:lnTo>
                  <a:lnTo>
                    <a:pt x="48" y="2"/>
                  </a:lnTo>
                </a:path>
              </a:pathLst>
            </a:custGeom>
            <a:noFill/>
            <a:ln w="12700">
              <a:solidFill>
                <a:srgbClr val="FF0000"/>
              </a:solidFill>
              <a:prstDash val="solid"/>
              <a:round/>
              <a:headEnd/>
              <a:tailEnd/>
            </a:ln>
          </p:spPr>
          <p:txBody>
            <a:bodyPr/>
            <a:lstStyle/>
            <a:p>
              <a:endParaRPr lang="en-US" dirty="0"/>
            </a:p>
          </p:txBody>
        </p:sp>
        <p:sp>
          <p:nvSpPr>
            <p:cNvPr id="109" name="Line 2171"/>
            <p:cNvSpPr>
              <a:spLocks noChangeShapeType="1"/>
            </p:cNvSpPr>
            <p:nvPr/>
          </p:nvSpPr>
          <p:spPr bwMode="auto">
            <a:xfrm>
              <a:off x="1691" y="3224"/>
              <a:ext cx="30" cy="0"/>
            </a:xfrm>
            <a:prstGeom prst="line">
              <a:avLst/>
            </a:prstGeom>
            <a:noFill/>
            <a:ln w="12700">
              <a:solidFill>
                <a:srgbClr val="FF0000"/>
              </a:solidFill>
              <a:round/>
              <a:headEnd/>
              <a:tailEnd/>
            </a:ln>
          </p:spPr>
          <p:txBody>
            <a:bodyPr/>
            <a:lstStyle/>
            <a:p>
              <a:endParaRPr lang="en-US" dirty="0"/>
            </a:p>
          </p:txBody>
        </p:sp>
        <p:sp>
          <p:nvSpPr>
            <p:cNvPr id="110" name="Freeform 2172"/>
            <p:cNvSpPr>
              <a:spLocks/>
            </p:cNvSpPr>
            <p:nvPr/>
          </p:nvSpPr>
          <p:spPr bwMode="auto">
            <a:xfrm>
              <a:off x="1731" y="3225"/>
              <a:ext cx="29" cy="1"/>
            </a:xfrm>
            <a:custGeom>
              <a:avLst/>
              <a:gdLst/>
              <a:ahLst/>
              <a:cxnLst>
                <a:cxn ang="0">
                  <a:pos x="0" y="0"/>
                </a:cxn>
                <a:cxn ang="0">
                  <a:pos x="4" y="0"/>
                </a:cxn>
                <a:cxn ang="0">
                  <a:pos x="48" y="0"/>
                </a:cxn>
              </a:cxnLst>
              <a:rect l="0" t="0" r="r" b="b"/>
              <a:pathLst>
                <a:path w="48">
                  <a:moveTo>
                    <a:pt x="0" y="0"/>
                  </a:moveTo>
                  <a:lnTo>
                    <a:pt x="4" y="0"/>
                  </a:lnTo>
                  <a:lnTo>
                    <a:pt x="48" y="0"/>
                  </a:lnTo>
                </a:path>
              </a:pathLst>
            </a:custGeom>
            <a:noFill/>
            <a:ln w="12700">
              <a:solidFill>
                <a:srgbClr val="FF0000"/>
              </a:solidFill>
              <a:prstDash val="solid"/>
              <a:round/>
              <a:headEnd/>
              <a:tailEnd/>
            </a:ln>
          </p:spPr>
          <p:txBody>
            <a:bodyPr/>
            <a:lstStyle/>
            <a:p>
              <a:endParaRPr lang="en-US" dirty="0"/>
            </a:p>
          </p:txBody>
        </p:sp>
        <p:sp>
          <p:nvSpPr>
            <p:cNvPr id="111" name="Freeform 2173"/>
            <p:cNvSpPr>
              <a:spLocks/>
            </p:cNvSpPr>
            <p:nvPr/>
          </p:nvSpPr>
          <p:spPr bwMode="auto">
            <a:xfrm>
              <a:off x="1770" y="3225"/>
              <a:ext cx="30" cy="1"/>
            </a:xfrm>
            <a:custGeom>
              <a:avLst/>
              <a:gdLst/>
              <a:ahLst/>
              <a:cxnLst>
                <a:cxn ang="0">
                  <a:pos x="0" y="0"/>
                </a:cxn>
                <a:cxn ang="0">
                  <a:pos x="34" y="0"/>
                </a:cxn>
                <a:cxn ang="0">
                  <a:pos x="48" y="0"/>
                </a:cxn>
              </a:cxnLst>
              <a:rect l="0" t="0" r="r" b="b"/>
              <a:pathLst>
                <a:path w="48">
                  <a:moveTo>
                    <a:pt x="0" y="0"/>
                  </a:moveTo>
                  <a:lnTo>
                    <a:pt x="34" y="0"/>
                  </a:lnTo>
                  <a:lnTo>
                    <a:pt x="48" y="0"/>
                  </a:lnTo>
                </a:path>
              </a:pathLst>
            </a:custGeom>
            <a:noFill/>
            <a:ln w="12700">
              <a:solidFill>
                <a:srgbClr val="FF0000"/>
              </a:solidFill>
              <a:prstDash val="solid"/>
              <a:round/>
              <a:headEnd/>
              <a:tailEnd/>
            </a:ln>
          </p:spPr>
          <p:txBody>
            <a:bodyPr/>
            <a:lstStyle/>
            <a:p>
              <a:endParaRPr lang="en-US" dirty="0"/>
            </a:p>
          </p:txBody>
        </p:sp>
        <p:sp>
          <p:nvSpPr>
            <p:cNvPr id="112" name="Line 2174"/>
            <p:cNvSpPr>
              <a:spLocks noChangeShapeType="1"/>
            </p:cNvSpPr>
            <p:nvPr/>
          </p:nvSpPr>
          <p:spPr bwMode="auto">
            <a:xfrm flipV="1">
              <a:off x="1810" y="3224"/>
              <a:ext cx="30" cy="1"/>
            </a:xfrm>
            <a:prstGeom prst="line">
              <a:avLst/>
            </a:prstGeom>
            <a:noFill/>
            <a:ln w="12700">
              <a:solidFill>
                <a:srgbClr val="FF0000"/>
              </a:solidFill>
              <a:round/>
              <a:headEnd/>
              <a:tailEnd/>
            </a:ln>
          </p:spPr>
          <p:txBody>
            <a:bodyPr/>
            <a:lstStyle/>
            <a:p>
              <a:endParaRPr lang="en-US" dirty="0"/>
            </a:p>
          </p:txBody>
        </p:sp>
        <p:sp>
          <p:nvSpPr>
            <p:cNvPr id="113" name="Line 2175"/>
            <p:cNvSpPr>
              <a:spLocks noChangeShapeType="1"/>
            </p:cNvSpPr>
            <p:nvPr/>
          </p:nvSpPr>
          <p:spPr bwMode="auto">
            <a:xfrm flipV="1">
              <a:off x="1850" y="3223"/>
              <a:ext cx="30" cy="1"/>
            </a:xfrm>
            <a:prstGeom prst="line">
              <a:avLst/>
            </a:prstGeom>
            <a:noFill/>
            <a:ln w="12700">
              <a:solidFill>
                <a:srgbClr val="FF0000"/>
              </a:solidFill>
              <a:round/>
              <a:headEnd/>
              <a:tailEnd/>
            </a:ln>
          </p:spPr>
          <p:txBody>
            <a:bodyPr/>
            <a:lstStyle/>
            <a:p>
              <a:endParaRPr lang="en-US" dirty="0"/>
            </a:p>
          </p:txBody>
        </p:sp>
        <p:sp>
          <p:nvSpPr>
            <p:cNvPr id="114" name="Freeform 2176"/>
            <p:cNvSpPr>
              <a:spLocks/>
            </p:cNvSpPr>
            <p:nvPr/>
          </p:nvSpPr>
          <p:spPr bwMode="auto">
            <a:xfrm>
              <a:off x="1890" y="3220"/>
              <a:ext cx="30" cy="3"/>
            </a:xfrm>
            <a:custGeom>
              <a:avLst/>
              <a:gdLst/>
              <a:ahLst/>
              <a:cxnLst>
                <a:cxn ang="0">
                  <a:pos x="0" y="4"/>
                </a:cxn>
                <a:cxn ang="0">
                  <a:pos x="20" y="2"/>
                </a:cxn>
                <a:cxn ang="0">
                  <a:pos x="48" y="0"/>
                </a:cxn>
              </a:cxnLst>
              <a:rect l="0" t="0" r="r" b="b"/>
              <a:pathLst>
                <a:path w="48" h="4">
                  <a:moveTo>
                    <a:pt x="0" y="4"/>
                  </a:moveTo>
                  <a:lnTo>
                    <a:pt x="20" y="2"/>
                  </a:lnTo>
                  <a:lnTo>
                    <a:pt x="48" y="0"/>
                  </a:lnTo>
                </a:path>
              </a:pathLst>
            </a:custGeom>
            <a:noFill/>
            <a:ln w="12700">
              <a:solidFill>
                <a:srgbClr val="FF0000"/>
              </a:solidFill>
              <a:prstDash val="solid"/>
              <a:round/>
              <a:headEnd/>
              <a:tailEnd/>
            </a:ln>
          </p:spPr>
          <p:txBody>
            <a:bodyPr/>
            <a:lstStyle/>
            <a:p>
              <a:endParaRPr lang="en-US" dirty="0"/>
            </a:p>
          </p:txBody>
        </p:sp>
        <p:sp>
          <p:nvSpPr>
            <p:cNvPr id="115" name="Freeform 2177"/>
            <p:cNvSpPr>
              <a:spLocks/>
            </p:cNvSpPr>
            <p:nvPr/>
          </p:nvSpPr>
          <p:spPr bwMode="auto">
            <a:xfrm>
              <a:off x="1929" y="3217"/>
              <a:ext cx="30" cy="3"/>
            </a:xfrm>
            <a:custGeom>
              <a:avLst/>
              <a:gdLst/>
              <a:ahLst/>
              <a:cxnLst>
                <a:cxn ang="0">
                  <a:pos x="0" y="6"/>
                </a:cxn>
                <a:cxn ang="0">
                  <a:pos x="34" y="2"/>
                </a:cxn>
                <a:cxn ang="0">
                  <a:pos x="48" y="0"/>
                </a:cxn>
              </a:cxnLst>
              <a:rect l="0" t="0" r="r" b="b"/>
              <a:pathLst>
                <a:path w="48" h="6">
                  <a:moveTo>
                    <a:pt x="0" y="6"/>
                  </a:moveTo>
                  <a:lnTo>
                    <a:pt x="34" y="2"/>
                  </a:lnTo>
                  <a:lnTo>
                    <a:pt x="48" y="0"/>
                  </a:lnTo>
                </a:path>
              </a:pathLst>
            </a:custGeom>
            <a:noFill/>
            <a:ln w="12700">
              <a:solidFill>
                <a:srgbClr val="FF0000"/>
              </a:solidFill>
              <a:prstDash val="solid"/>
              <a:round/>
              <a:headEnd/>
              <a:tailEnd/>
            </a:ln>
          </p:spPr>
          <p:txBody>
            <a:bodyPr/>
            <a:lstStyle/>
            <a:p>
              <a:endParaRPr lang="en-US" dirty="0"/>
            </a:p>
          </p:txBody>
        </p:sp>
        <p:sp>
          <p:nvSpPr>
            <p:cNvPr id="116" name="Freeform 2178"/>
            <p:cNvSpPr>
              <a:spLocks/>
            </p:cNvSpPr>
            <p:nvPr/>
          </p:nvSpPr>
          <p:spPr bwMode="auto">
            <a:xfrm>
              <a:off x="1969" y="3213"/>
              <a:ext cx="30" cy="3"/>
            </a:xfrm>
            <a:custGeom>
              <a:avLst/>
              <a:gdLst/>
              <a:ahLst/>
              <a:cxnLst>
                <a:cxn ang="0">
                  <a:pos x="0" y="6"/>
                </a:cxn>
                <a:cxn ang="0">
                  <a:pos x="42" y="2"/>
                </a:cxn>
                <a:cxn ang="0">
                  <a:pos x="48" y="0"/>
                </a:cxn>
              </a:cxnLst>
              <a:rect l="0" t="0" r="r" b="b"/>
              <a:pathLst>
                <a:path w="48" h="6">
                  <a:moveTo>
                    <a:pt x="0" y="6"/>
                  </a:moveTo>
                  <a:lnTo>
                    <a:pt x="42" y="2"/>
                  </a:lnTo>
                  <a:lnTo>
                    <a:pt x="48" y="0"/>
                  </a:lnTo>
                </a:path>
              </a:pathLst>
            </a:custGeom>
            <a:noFill/>
            <a:ln w="12700">
              <a:solidFill>
                <a:srgbClr val="FF0000"/>
              </a:solidFill>
              <a:prstDash val="solid"/>
              <a:round/>
              <a:headEnd/>
              <a:tailEnd/>
            </a:ln>
          </p:spPr>
          <p:txBody>
            <a:bodyPr/>
            <a:lstStyle/>
            <a:p>
              <a:endParaRPr lang="en-US" dirty="0"/>
            </a:p>
          </p:txBody>
        </p:sp>
        <p:sp>
          <p:nvSpPr>
            <p:cNvPr id="117" name="Freeform 2179"/>
            <p:cNvSpPr>
              <a:spLocks/>
            </p:cNvSpPr>
            <p:nvPr/>
          </p:nvSpPr>
          <p:spPr bwMode="auto">
            <a:xfrm>
              <a:off x="2009" y="3207"/>
              <a:ext cx="22" cy="4"/>
            </a:xfrm>
            <a:custGeom>
              <a:avLst/>
              <a:gdLst/>
              <a:ahLst/>
              <a:cxnLst>
                <a:cxn ang="0">
                  <a:pos x="0" y="8"/>
                </a:cxn>
                <a:cxn ang="0">
                  <a:pos x="8" y="6"/>
                </a:cxn>
                <a:cxn ang="0">
                  <a:pos x="36" y="0"/>
                </a:cxn>
              </a:cxnLst>
              <a:rect l="0" t="0" r="r" b="b"/>
              <a:pathLst>
                <a:path w="36" h="8">
                  <a:moveTo>
                    <a:pt x="0" y="8"/>
                  </a:moveTo>
                  <a:lnTo>
                    <a:pt x="8" y="6"/>
                  </a:lnTo>
                  <a:lnTo>
                    <a:pt x="36" y="0"/>
                  </a:lnTo>
                </a:path>
              </a:pathLst>
            </a:custGeom>
            <a:noFill/>
            <a:ln w="12700">
              <a:solidFill>
                <a:srgbClr val="FF0000"/>
              </a:solidFill>
              <a:prstDash val="solid"/>
              <a:round/>
              <a:headEnd/>
              <a:tailEnd/>
            </a:ln>
          </p:spPr>
          <p:txBody>
            <a:bodyPr/>
            <a:lstStyle/>
            <a:p>
              <a:endParaRPr lang="en-US" dirty="0"/>
            </a:p>
          </p:txBody>
        </p:sp>
        <p:sp>
          <p:nvSpPr>
            <p:cNvPr id="118" name="Line 2180"/>
            <p:cNvSpPr>
              <a:spLocks noChangeShapeType="1"/>
            </p:cNvSpPr>
            <p:nvPr/>
          </p:nvSpPr>
          <p:spPr bwMode="auto">
            <a:xfrm>
              <a:off x="211" y="2767"/>
              <a:ext cx="2959" cy="0"/>
            </a:xfrm>
            <a:prstGeom prst="line">
              <a:avLst/>
            </a:prstGeom>
            <a:noFill/>
            <a:ln w="28575">
              <a:solidFill>
                <a:schemeClr val="accent1"/>
              </a:solidFill>
              <a:round/>
              <a:headEnd/>
              <a:tailEnd/>
            </a:ln>
            <a:effectLst/>
          </p:spPr>
          <p:txBody>
            <a:bodyPr wrap="none" anchor="ctr"/>
            <a:lstStyle/>
            <a:p>
              <a:endParaRPr lang="en-US" dirty="0"/>
            </a:p>
          </p:txBody>
        </p:sp>
        <p:sp>
          <p:nvSpPr>
            <p:cNvPr id="119" name="Freeform 2181"/>
            <p:cNvSpPr>
              <a:spLocks/>
            </p:cNvSpPr>
            <p:nvPr/>
          </p:nvSpPr>
          <p:spPr bwMode="auto">
            <a:xfrm>
              <a:off x="1443" y="1966"/>
              <a:ext cx="327" cy="526"/>
            </a:xfrm>
            <a:custGeom>
              <a:avLst/>
              <a:gdLst/>
              <a:ahLst/>
              <a:cxnLst>
                <a:cxn ang="0">
                  <a:pos x="0" y="526"/>
                </a:cxn>
                <a:cxn ang="0">
                  <a:pos x="39" y="490"/>
                </a:cxn>
                <a:cxn ang="0">
                  <a:pos x="118" y="411"/>
                </a:cxn>
                <a:cxn ang="0">
                  <a:pos x="197" y="322"/>
                </a:cxn>
                <a:cxn ang="0">
                  <a:pos x="240" y="268"/>
                </a:cxn>
                <a:cxn ang="0">
                  <a:pos x="273" y="202"/>
                </a:cxn>
                <a:cxn ang="0">
                  <a:pos x="299" y="112"/>
                </a:cxn>
                <a:cxn ang="0">
                  <a:pos x="323" y="0"/>
                </a:cxn>
                <a:cxn ang="0">
                  <a:pos x="301" y="166"/>
                </a:cxn>
                <a:cxn ang="0">
                  <a:pos x="290" y="244"/>
                </a:cxn>
                <a:cxn ang="0">
                  <a:pos x="294" y="320"/>
                </a:cxn>
                <a:cxn ang="0">
                  <a:pos x="327" y="473"/>
                </a:cxn>
                <a:cxn ang="0">
                  <a:pos x="321" y="521"/>
                </a:cxn>
                <a:cxn ang="0">
                  <a:pos x="39" y="524"/>
                </a:cxn>
                <a:cxn ang="0">
                  <a:pos x="13" y="524"/>
                </a:cxn>
                <a:cxn ang="0">
                  <a:pos x="0" y="526"/>
                </a:cxn>
              </a:cxnLst>
              <a:rect l="0" t="0" r="r" b="b"/>
              <a:pathLst>
                <a:path w="327" h="526">
                  <a:moveTo>
                    <a:pt x="0" y="526"/>
                  </a:moveTo>
                  <a:lnTo>
                    <a:pt x="39" y="490"/>
                  </a:lnTo>
                  <a:cubicBezTo>
                    <a:pt x="58" y="471"/>
                    <a:pt x="92" y="439"/>
                    <a:pt x="118" y="411"/>
                  </a:cubicBezTo>
                  <a:cubicBezTo>
                    <a:pt x="145" y="383"/>
                    <a:pt x="177" y="346"/>
                    <a:pt x="197" y="322"/>
                  </a:cubicBezTo>
                  <a:lnTo>
                    <a:pt x="240" y="268"/>
                  </a:lnTo>
                  <a:lnTo>
                    <a:pt x="273" y="202"/>
                  </a:lnTo>
                  <a:lnTo>
                    <a:pt x="299" y="112"/>
                  </a:lnTo>
                  <a:lnTo>
                    <a:pt x="323" y="0"/>
                  </a:lnTo>
                  <a:lnTo>
                    <a:pt x="301" y="166"/>
                  </a:lnTo>
                  <a:lnTo>
                    <a:pt x="290" y="244"/>
                  </a:lnTo>
                  <a:cubicBezTo>
                    <a:pt x="289" y="270"/>
                    <a:pt x="288" y="282"/>
                    <a:pt x="294" y="320"/>
                  </a:cubicBezTo>
                  <a:cubicBezTo>
                    <a:pt x="300" y="358"/>
                    <a:pt x="321" y="437"/>
                    <a:pt x="327" y="473"/>
                  </a:cubicBezTo>
                  <a:lnTo>
                    <a:pt x="321" y="521"/>
                  </a:lnTo>
                  <a:lnTo>
                    <a:pt x="39" y="524"/>
                  </a:lnTo>
                  <a:lnTo>
                    <a:pt x="13" y="524"/>
                  </a:lnTo>
                  <a:lnTo>
                    <a:pt x="0" y="526"/>
                  </a:lnTo>
                  <a:close/>
                </a:path>
              </a:pathLst>
            </a:custGeom>
            <a:solidFill>
              <a:srgbClr val="F2CC2C"/>
            </a:solidFill>
            <a:ln w="19050" cap="flat" cmpd="sng">
              <a:solidFill>
                <a:srgbClr val="000000"/>
              </a:solidFill>
              <a:prstDash val="solid"/>
              <a:round/>
              <a:headEnd type="none" w="med" len="med"/>
              <a:tailEnd type="none" w="med" len="med"/>
            </a:ln>
            <a:effectLst/>
          </p:spPr>
          <p:txBody>
            <a:bodyPr wrap="none" anchor="ctr"/>
            <a:lstStyle/>
            <a:p>
              <a:endParaRPr lang="en-US" dirty="0"/>
            </a:p>
          </p:txBody>
        </p:sp>
        <p:sp>
          <p:nvSpPr>
            <p:cNvPr id="120" name="Line 2182"/>
            <p:cNvSpPr>
              <a:spLocks noChangeShapeType="1"/>
            </p:cNvSpPr>
            <p:nvPr/>
          </p:nvSpPr>
          <p:spPr bwMode="auto">
            <a:xfrm>
              <a:off x="1036" y="2242"/>
              <a:ext cx="552" cy="0"/>
            </a:xfrm>
            <a:prstGeom prst="line">
              <a:avLst/>
            </a:prstGeom>
            <a:noFill/>
            <a:ln w="28575">
              <a:solidFill>
                <a:srgbClr val="000000"/>
              </a:solidFill>
              <a:prstDash val="sysDot"/>
              <a:round/>
              <a:headEnd/>
              <a:tailEnd/>
            </a:ln>
            <a:effectLst/>
          </p:spPr>
          <p:txBody>
            <a:bodyPr wrap="none" anchor="ctr"/>
            <a:lstStyle/>
            <a:p>
              <a:endParaRPr lang="en-US" dirty="0"/>
            </a:p>
          </p:txBody>
        </p:sp>
        <p:sp>
          <p:nvSpPr>
            <p:cNvPr id="121" name="Freeform 2183"/>
            <p:cNvSpPr>
              <a:spLocks/>
            </p:cNvSpPr>
            <p:nvPr/>
          </p:nvSpPr>
          <p:spPr bwMode="auto">
            <a:xfrm>
              <a:off x="1436" y="2438"/>
              <a:ext cx="133" cy="167"/>
            </a:xfrm>
            <a:custGeom>
              <a:avLst/>
              <a:gdLst/>
              <a:ahLst/>
              <a:cxnLst>
                <a:cxn ang="0">
                  <a:pos x="214" y="0"/>
                </a:cxn>
                <a:cxn ang="0">
                  <a:pos x="214" y="0"/>
                </a:cxn>
                <a:cxn ang="0">
                  <a:pos x="192" y="4"/>
                </a:cxn>
                <a:cxn ang="0">
                  <a:pos x="170" y="12"/>
                </a:cxn>
                <a:cxn ang="0">
                  <a:pos x="142" y="26"/>
                </a:cxn>
                <a:cxn ang="0">
                  <a:pos x="128" y="34"/>
                </a:cxn>
                <a:cxn ang="0">
                  <a:pos x="112" y="46"/>
                </a:cxn>
                <a:cxn ang="0">
                  <a:pos x="98" y="58"/>
                </a:cxn>
                <a:cxn ang="0">
                  <a:pos x="82" y="72"/>
                </a:cxn>
                <a:cxn ang="0">
                  <a:pos x="68" y="88"/>
                </a:cxn>
                <a:cxn ang="0">
                  <a:pos x="54" y="106"/>
                </a:cxn>
                <a:cxn ang="0">
                  <a:pos x="40" y="128"/>
                </a:cxn>
                <a:cxn ang="0">
                  <a:pos x="30" y="153"/>
                </a:cxn>
                <a:cxn ang="0">
                  <a:pos x="30" y="153"/>
                </a:cxn>
                <a:cxn ang="0">
                  <a:pos x="26" y="163"/>
                </a:cxn>
                <a:cxn ang="0">
                  <a:pos x="18" y="195"/>
                </a:cxn>
                <a:cxn ang="0">
                  <a:pos x="8" y="239"/>
                </a:cxn>
                <a:cxn ang="0">
                  <a:pos x="2" y="265"/>
                </a:cxn>
                <a:cxn ang="0">
                  <a:pos x="0" y="295"/>
                </a:cxn>
              </a:cxnLst>
              <a:rect l="0" t="0" r="r" b="b"/>
              <a:pathLst>
                <a:path w="214" h="295">
                  <a:moveTo>
                    <a:pt x="214" y="0"/>
                  </a:moveTo>
                  <a:lnTo>
                    <a:pt x="214" y="0"/>
                  </a:lnTo>
                  <a:lnTo>
                    <a:pt x="192" y="4"/>
                  </a:lnTo>
                  <a:lnTo>
                    <a:pt x="170" y="12"/>
                  </a:lnTo>
                  <a:lnTo>
                    <a:pt x="142" y="26"/>
                  </a:lnTo>
                  <a:lnTo>
                    <a:pt x="128" y="34"/>
                  </a:lnTo>
                  <a:lnTo>
                    <a:pt x="112" y="46"/>
                  </a:lnTo>
                  <a:lnTo>
                    <a:pt x="98" y="58"/>
                  </a:lnTo>
                  <a:lnTo>
                    <a:pt x="82" y="72"/>
                  </a:lnTo>
                  <a:lnTo>
                    <a:pt x="68" y="88"/>
                  </a:lnTo>
                  <a:lnTo>
                    <a:pt x="54" y="106"/>
                  </a:lnTo>
                  <a:lnTo>
                    <a:pt x="40" y="128"/>
                  </a:lnTo>
                  <a:lnTo>
                    <a:pt x="30" y="153"/>
                  </a:lnTo>
                  <a:lnTo>
                    <a:pt x="30" y="153"/>
                  </a:lnTo>
                  <a:lnTo>
                    <a:pt x="26" y="163"/>
                  </a:lnTo>
                  <a:lnTo>
                    <a:pt x="18" y="195"/>
                  </a:lnTo>
                  <a:lnTo>
                    <a:pt x="8" y="239"/>
                  </a:lnTo>
                  <a:lnTo>
                    <a:pt x="2" y="265"/>
                  </a:lnTo>
                  <a:lnTo>
                    <a:pt x="0" y="295"/>
                  </a:lnTo>
                </a:path>
              </a:pathLst>
            </a:custGeom>
            <a:noFill/>
            <a:ln w="12700">
              <a:solidFill>
                <a:srgbClr val="000000"/>
              </a:solidFill>
              <a:prstDash val="solid"/>
              <a:round/>
              <a:headEnd type="stealth" w="sm" len="med"/>
              <a:tailEnd/>
            </a:ln>
          </p:spPr>
          <p:txBody>
            <a:bodyPr/>
            <a:lstStyle/>
            <a:p>
              <a:endParaRPr lang="en-US" dirty="0"/>
            </a:p>
          </p:txBody>
        </p:sp>
        <p:sp>
          <p:nvSpPr>
            <p:cNvPr id="122" name="Rectangle 2184"/>
            <p:cNvSpPr>
              <a:spLocks noChangeArrowheads="1"/>
            </p:cNvSpPr>
            <p:nvPr/>
          </p:nvSpPr>
          <p:spPr bwMode="auto">
            <a:xfrm>
              <a:off x="423" y="1741"/>
              <a:ext cx="818" cy="154"/>
            </a:xfrm>
            <a:prstGeom prst="rect">
              <a:avLst/>
            </a:prstGeom>
            <a:noFill/>
            <a:ln w="9525">
              <a:noFill/>
              <a:miter lim="800000"/>
              <a:headEnd/>
              <a:tailEnd/>
            </a:ln>
          </p:spPr>
          <p:txBody>
            <a:bodyPr wrap="none" lIns="0" tIns="0" rIns="0" bIns="0">
              <a:spAutoFit/>
            </a:bodyPr>
            <a:lstStyle/>
            <a:p>
              <a:r>
                <a:rPr lang="en-US" sz="1600" dirty="0">
                  <a:solidFill>
                    <a:srgbClr val="FFFFFF"/>
                  </a:solidFill>
                  <a:effectLst>
                    <a:outerShdw blurRad="38100" dist="38100" dir="2700000" algn="tl">
                      <a:srgbClr val="000000"/>
                    </a:outerShdw>
                  </a:effectLst>
                  <a:latin typeface="Swiss 721 SWA" pitchFamily="34" charset="0"/>
                </a:rPr>
                <a:t>Deposition of</a:t>
              </a:r>
              <a:endParaRPr lang="en-US" sz="1600" dirty="0">
                <a:effectLst>
                  <a:outerShdw blurRad="38100" dist="38100" dir="2700000" algn="tl">
                    <a:srgbClr val="FFFFFF"/>
                  </a:outerShdw>
                </a:effectLst>
                <a:latin typeface="Swiss 721 SWA" pitchFamily="34" charset="0"/>
              </a:endParaRPr>
            </a:p>
          </p:txBody>
        </p:sp>
        <p:sp>
          <p:nvSpPr>
            <p:cNvPr id="123" name="Rectangle 2185"/>
            <p:cNvSpPr>
              <a:spLocks noChangeArrowheads="1"/>
            </p:cNvSpPr>
            <p:nvPr/>
          </p:nvSpPr>
          <p:spPr bwMode="auto">
            <a:xfrm>
              <a:off x="245" y="1847"/>
              <a:ext cx="1345" cy="154"/>
            </a:xfrm>
            <a:prstGeom prst="rect">
              <a:avLst/>
            </a:prstGeom>
            <a:noFill/>
            <a:ln w="9525">
              <a:noFill/>
              <a:miter lim="800000"/>
              <a:headEnd/>
              <a:tailEnd/>
            </a:ln>
          </p:spPr>
          <p:txBody>
            <a:bodyPr wrap="none" lIns="0" tIns="0" rIns="0" bIns="0">
              <a:spAutoFit/>
            </a:bodyPr>
            <a:lstStyle/>
            <a:p>
              <a:r>
                <a:rPr lang="en-US" sz="1600" dirty="0">
                  <a:solidFill>
                    <a:srgbClr val="FFFFFF"/>
                  </a:solidFill>
                  <a:effectLst>
                    <a:outerShdw blurRad="38100" dist="38100" dir="2700000" algn="tl">
                      <a:srgbClr val="000000"/>
                    </a:outerShdw>
                  </a:effectLst>
                  <a:latin typeface="Swiss 721 SWA" pitchFamily="34" charset="0"/>
                </a:rPr>
                <a:t>Low-Density Turbidite</a:t>
              </a:r>
              <a:endParaRPr lang="en-US" sz="1600" dirty="0">
                <a:effectLst>
                  <a:outerShdw blurRad="38100" dist="38100" dir="2700000" algn="tl">
                    <a:srgbClr val="FFFFFF"/>
                  </a:outerShdw>
                </a:effectLst>
                <a:latin typeface="Swiss 721 SWA" pitchFamily="34" charset="0"/>
              </a:endParaRPr>
            </a:p>
          </p:txBody>
        </p:sp>
        <p:sp>
          <p:nvSpPr>
            <p:cNvPr id="124" name="Freeform 2186"/>
            <p:cNvSpPr>
              <a:spLocks/>
            </p:cNvSpPr>
            <p:nvPr/>
          </p:nvSpPr>
          <p:spPr bwMode="auto">
            <a:xfrm>
              <a:off x="219" y="2775"/>
              <a:ext cx="2944" cy="879"/>
            </a:xfrm>
            <a:custGeom>
              <a:avLst/>
              <a:gdLst/>
              <a:ahLst/>
              <a:cxnLst>
                <a:cxn ang="0">
                  <a:pos x="3" y="426"/>
                </a:cxn>
                <a:cxn ang="0">
                  <a:pos x="0" y="873"/>
                </a:cxn>
                <a:cxn ang="0">
                  <a:pos x="135" y="879"/>
                </a:cxn>
                <a:cxn ang="0">
                  <a:pos x="138" y="429"/>
                </a:cxn>
                <a:cxn ang="0">
                  <a:pos x="639" y="435"/>
                </a:cxn>
                <a:cxn ang="0">
                  <a:pos x="714" y="418"/>
                </a:cxn>
                <a:cxn ang="0">
                  <a:pos x="756" y="418"/>
                </a:cxn>
                <a:cxn ang="0">
                  <a:pos x="957" y="366"/>
                </a:cxn>
                <a:cxn ang="0">
                  <a:pos x="1074" y="345"/>
                </a:cxn>
                <a:cxn ang="0">
                  <a:pos x="1146" y="354"/>
                </a:cxn>
                <a:cxn ang="0">
                  <a:pos x="1209" y="336"/>
                </a:cxn>
                <a:cxn ang="0">
                  <a:pos x="1260" y="318"/>
                </a:cxn>
                <a:cxn ang="0">
                  <a:pos x="1317" y="339"/>
                </a:cxn>
                <a:cxn ang="0">
                  <a:pos x="1359" y="333"/>
                </a:cxn>
                <a:cxn ang="0">
                  <a:pos x="1491" y="309"/>
                </a:cxn>
                <a:cxn ang="0">
                  <a:pos x="1569" y="330"/>
                </a:cxn>
                <a:cxn ang="0">
                  <a:pos x="1602" y="351"/>
                </a:cxn>
                <a:cxn ang="0">
                  <a:pos x="1686" y="345"/>
                </a:cxn>
                <a:cxn ang="0">
                  <a:pos x="1740" y="366"/>
                </a:cxn>
                <a:cxn ang="0">
                  <a:pos x="1791" y="375"/>
                </a:cxn>
                <a:cxn ang="0">
                  <a:pos x="1881" y="396"/>
                </a:cxn>
                <a:cxn ang="0">
                  <a:pos x="2049" y="421"/>
                </a:cxn>
                <a:cxn ang="0">
                  <a:pos x="2142" y="428"/>
                </a:cxn>
                <a:cxn ang="0">
                  <a:pos x="2187" y="432"/>
                </a:cxn>
                <a:cxn ang="0">
                  <a:pos x="2751" y="432"/>
                </a:cxn>
                <a:cxn ang="0">
                  <a:pos x="2749" y="673"/>
                </a:cxn>
                <a:cxn ang="0">
                  <a:pos x="129" y="669"/>
                </a:cxn>
                <a:cxn ang="0">
                  <a:pos x="129" y="869"/>
                </a:cxn>
                <a:cxn ang="0">
                  <a:pos x="2751" y="870"/>
                </a:cxn>
                <a:cxn ang="0">
                  <a:pos x="2940" y="873"/>
                </a:cxn>
                <a:cxn ang="0">
                  <a:pos x="2943" y="438"/>
                </a:cxn>
                <a:cxn ang="0">
                  <a:pos x="2944" y="0"/>
                </a:cxn>
                <a:cxn ang="0">
                  <a:pos x="3" y="3"/>
                </a:cxn>
                <a:cxn ang="0">
                  <a:pos x="3" y="426"/>
                </a:cxn>
              </a:cxnLst>
              <a:rect l="0" t="0" r="r" b="b"/>
              <a:pathLst>
                <a:path w="2944" h="879">
                  <a:moveTo>
                    <a:pt x="3" y="426"/>
                  </a:moveTo>
                  <a:lnTo>
                    <a:pt x="0" y="873"/>
                  </a:lnTo>
                  <a:lnTo>
                    <a:pt x="135" y="879"/>
                  </a:lnTo>
                  <a:lnTo>
                    <a:pt x="138" y="429"/>
                  </a:lnTo>
                  <a:lnTo>
                    <a:pt x="639" y="435"/>
                  </a:lnTo>
                  <a:lnTo>
                    <a:pt x="714" y="418"/>
                  </a:lnTo>
                  <a:lnTo>
                    <a:pt x="756" y="418"/>
                  </a:lnTo>
                  <a:lnTo>
                    <a:pt x="957" y="366"/>
                  </a:lnTo>
                  <a:cubicBezTo>
                    <a:pt x="1010" y="354"/>
                    <a:pt x="1043" y="347"/>
                    <a:pt x="1074" y="345"/>
                  </a:cubicBezTo>
                  <a:cubicBezTo>
                    <a:pt x="1108" y="342"/>
                    <a:pt x="1124" y="355"/>
                    <a:pt x="1146" y="354"/>
                  </a:cubicBezTo>
                  <a:cubicBezTo>
                    <a:pt x="1168" y="353"/>
                    <a:pt x="1190" y="342"/>
                    <a:pt x="1209" y="336"/>
                  </a:cubicBezTo>
                  <a:cubicBezTo>
                    <a:pt x="1228" y="330"/>
                    <a:pt x="1242" y="317"/>
                    <a:pt x="1260" y="318"/>
                  </a:cubicBezTo>
                  <a:cubicBezTo>
                    <a:pt x="1277" y="316"/>
                    <a:pt x="1301" y="337"/>
                    <a:pt x="1317" y="339"/>
                  </a:cubicBezTo>
                  <a:cubicBezTo>
                    <a:pt x="1333" y="341"/>
                    <a:pt x="1330" y="338"/>
                    <a:pt x="1359" y="333"/>
                  </a:cubicBezTo>
                  <a:lnTo>
                    <a:pt x="1491" y="309"/>
                  </a:lnTo>
                  <a:lnTo>
                    <a:pt x="1569" y="330"/>
                  </a:lnTo>
                  <a:lnTo>
                    <a:pt x="1602" y="351"/>
                  </a:lnTo>
                  <a:lnTo>
                    <a:pt x="1686" y="345"/>
                  </a:lnTo>
                  <a:lnTo>
                    <a:pt x="1740" y="366"/>
                  </a:lnTo>
                  <a:lnTo>
                    <a:pt x="1791" y="375"/>
                  </a:lnTo>
                  <a:lnTo>
                    <a:pt x="1881" y="396"/>
                  </a:lnTo>
                  <a:lnTo>
                    <a:pt x="2049" y="421"/>
                  </a:lnTo>
                  <a:lnTo>
                    <a:pt x="2142" y="428"/>
                  </a:lnTo>
                  <a:lnTo>
                    <a:pt x="2187" y="432"/>
                  </a:lnTo>
                  <a:lnTo>
                    <a:pt x="2751" y="432"/>
                  </a:lnTo>
                  <a:lnTo>
                    <a:pt x="2749" y="673"/>
                  </a:lnTo>
                  <a:lnTo>
                    <a:pt x="129" y="669"/>
                  </a:lnTo>
                  <a:lnTo>
                    <a:pt x="129" y="869"/>
                  </a:lnTo>
                  <a:lnTo>
                    <a:pt x="2751" y="870"/>
                  </a:lnTo>
                  <a:lnTo>
                    <a:pt x="2940" y="873"/>
                  </a:lnTo>
                  <a:lnTo>
                    <a:pt x="2943" y="438"/>
                  </a:lnTo>
                  <a:lnTo>
                    <a:pt x="2944" y="0"/>
                  </a:lnTo>
                  <a:lnTo>
                    <a:pt x="3" y="3"/>
                  </a:lnTo>
                  <a:lnTo>
                    <a:pt x="3" y="426"/>
                  </a:lnTo>
                  <a:close/>
                </a:path>
              </a:pathLst>
            </a:custGeom>
            <a:solidFill>
              <a:srgbClr val="3F72BD"/>
            </a:solidFill>
            <a:ln w="28575" cap="flat" cmpd="sng">
              <a:noFill/>
              <a:prstDash val="solid"/>
              <a:round/>
              <a:headEnd type="none" w="med" len="med"/>
              <a:tailEnd type="none" w="med" len="med"/>
            </a:ln>
            <a:effectLst/>
          </p:spPr>
          <p:txBody>
            <a:bodyPr wrap="none" anchor="ctr"/>
            <a:lstStyle/>
            <a:p>
              <a:endParaRPr lang="en-US" dirty="0"/>
            </a:p>
          </p:txBody>
        </p:sp>
        <p:sp>
          <p:nvSpPr>
            <p:cNvPr id="125" name="Rectangle 2187"/>
            <p:cNvSpPr>
              <a:spLocks noChangeArrowheads="1"/>
            </p:cNvSpPr>
            <p:nvPr/>
          </p:nvSpPr>
          <p:spPr bwMode="auto">
            <a:xfrm>
              <a:off x="423" y="2776"/>
              <a:ext cx="818" cy="154"/>
            </a:xfrm>
            <a:prstGeom prst="rect">
              <a:avLst/>
            </a:prstGeom>
            <a:noFill/>
            <a:ln w="9525">
              <a:noFill/>
              <a:miter lim="800000"/>
              <a:headEnd/>
              <a:tailEnd/>
            </a:ln>
          </p:spPr>
          <p:txBody>
            <a:bodyPr wrap="none" lIns="0" tIns="0" rIns="0" bIns="0">
              <a:spAutoFit/>
            </a:bodyPr>
            <a:lstStyle/>
            <a:p>
              <a:r>
                <a:rPr lang="en-US" sz="1600" dirty="0">
                  <a:solidFill>
                    <a:srgbClr val="FFFFFF"/>
                  </a:solidFill>
                  <a:effectLst>
                    <a:outerShdw blurRad="38100" dist="38100" dir="2700000" algn="tl">
                      <a:srgbClr val="000000"/>
                    </a:outerShdw>
                  </a:effectLst>
                  <a:latin typeface="Swiss 721 SWA" pitchFamily="34" charset="0"/>
                </a:rPr>
                <a:t>Deposition of</a:t>
              </a:r>
              <a:endParaRPr lang="en-US" sz="1600" dirty="0">
                <a:effectLst>
                  <a:outerShdw blurRad="38100" dist="38100" dir="2700000" algn="tl">
                    <a:srgbClr val="FFFFFF"/>
                  </a:outerShdw>
                </a:effectLst>
                <a:latin typeface="Swiss 721 SWA" pitchFamily="34" charset="0"/>
              </a:endParaRPr>
            </a:p>
          </p:txBody>
        </p:sp>
        <p:sp>
          <p:nvSpPr>
            <p:cNvPr id="126" name="Rectangle 2188"/>
            <p:cNvSpPr>
              <a:spLocks noChangeArrowheads="1"/>
            </p:cNvSpPr>
            <p:nvPr/>
          </p:nvSpPr>
          <p:spPr bwMode="auto">
            <a:xfrm>
              <a:off x="245" y="2900"/>
              <a:ext cx="1373" cy="154"/>
            </a:xfrm>
            <a:prstGeom prst="rect">
              <a:avLst/>
            </a:prstGeom>
            <a:noFill/>
            <a:ln w="9525">
              <a:noFill/>
              <a:miter lim="800000"/>
              <a:headEnd/>
              <a:tailEnd/>
            </a:ln>
          </p:spPr>
          <p:txBody>
            <a:bodyPr wrap="none" lIns="0" tIns="0" rIns="0" bIns="0">
              <a:spAutoFit/>
            </a:bodyPr>
            <a:lstStyle/>
            <a:p>
              <a:r>
                <a:rPr lang="en-US" sz="1600" dirty="0">
                  <a:solidFill>
                    <a:srgbClr val="FFFFFF"/>
                  </a:solidFill>
                  <a:effectLst>
                    <a:outerShdw blurRad="38100" dist="38100" dir="2700000" algn="tl">
                      <a:srgbClr val="000000"/>
                    </a:outerShdw>
                  </a:effectLst>
                  <a:latin typeface="Swiss 721 SWA" pitchFamily="34" charset="0"/>
                </a:rPr>
                <a:t>High-Density Turbidite</a:t>
              </a:r>
              <a:endParaRPr lang="en-US" sz="1600" dirty="0">
                <a:effectLst>
                  <a:outerShdw blurRad="38100" dist="38100" dir="2700000" algn="tl">
                    <a:srgbClr val="FFFFFF"/>
                  </a:outerShdw>
                </a:effectLst>
                <a:latin typeface="Swiss 721 SWA" pitchFamily="34" charset="0"/>
              </a:endParaRPr>
            </a:p>
          </p:txBody>
        </p:sp>
        <p:sp>
          <p:nvSpPr>
            <p:cNvPr id="127" name="Freeform 2189"/>
            <p:cNvSpPr>
              <a:spLocks/>
            </p:cNvSpPr>
            <p:nvPr/>
          </p:nvSpPr>
          <p:spPr bwMode="auto">
            <a:xfrm rot="5911442">
              <a:off x="1772" y="2342"/>
              <a:ext cx="133" cy="167"/>
            </a:xfrm>
            <a:custGeom>
              <a:avLst/>
              <a:gdLst/>
              <a:ahLst/>
              <a:cxnLst>
                <a:cxn ang="0">
                  <a:pos x="214" y="0"/>
                </a:cxn>
                <a:cxn ang="0">
                  <a:pos x="214" y="0"/>
                </a:cxn>
                <a:cxn ang="0">
                  <a:pos x="192" y="4"/>
                </a:cxn>
                <a:cxn ang="0">
                  <a:pos x="170" y="12"/>
                </a:cxn>
                <a:cxn ang="0">
                  <a:pos x="142" y="26"/>
                </a:cxn>
                <a:cxn ang="0">
                  <a:pos x="128" y="34"/>
                </a:cxn>
                <a:cxn ang="0">
                  <a:pos x="112" y="46"/>
                </a:cxn>
                <a:cxn ang="0">
                  <a:pos x="98" y="58"/>
                </a:cxn>
                <a:cxn ang="0">
                  <a:pos x="82" y="72"/>
                </a:cxn>
                <a:cxn ang="0">
                  <a:pos x="68" y="88"/>
                </a:cxn>
                <a:cxn ang="0">
                  <a:pos x="54" y="106"/>
                </a:cxn>
                <a:cxn ang="0">
                  <a:pos x="40" y="128"/>
                </a:cxn>
                <a:cxn ang="0">
                  <a:pos x="30" y="153"/>
                </a:cxn>
                <a:cxn ang="0">
                  <a:pos x="30" y="153"/>
                </a:cxn>
                <a:cxn ang="0">
                  <a:pos x="26" y="163"/>
                </a:cxn>
                <a:cxn ang="0">
                  <a:pos x="18" y="195"/>
                </a:cxn>
                <a:cxn ang="0">
                  <a:pos x="8" y="239"/>
                </a:cxn>
                <a:cxn ang="0">
                  <a:pos x="2" y="265"/>
                </a:cxn>
                <a:cxn ang="0">
                  <a:pos x="0" y="295"/>
                </a:cxn>
              </a:cxnLst>
              <a:rect l="0" t="0" r="r" b="b"/>
              <a:pathLst>
                <a:path w="214" h="295">
                  <a:moveTo>
                    <a:pt x="214" y="0"/>
                  </a:moveTo>
                  <a:lnTo>
                    <a:pt x="214" y="0"/>
                  </a:lnTo>
                  <a:lnTo>
                    <a:pt x="192" y="4"/>
                  </a:lnTo>
                  <a:lnTo>
                    <a:pt x="170" y="12"/>
                  </a:lnTo>
                  <a:lnTo>
                    <a:pt x="142" y="26"/>
                  </a:lnTo>
                  <a:lnTo>
                    <a:pt x="128" y="34"/>
                  </a:lnTo>
                  <a:lnTo>
                    <a:pt x="112" y="46"/>
                  </a:lnTo>
                  <a:lnTo>
                    <a:pt x="98" y="58"/>
                  </a:lnTo>
                  <a:lnTo>
                    <a:pt x="82" y="72"/>
                  </a:lnTo>
                  <a:lnTo>
                    <a:pt x="68" y="88"/>
                  </a:lnTo>
                  <a:lnTo>
                    <a:pt x="54" y="106"/>
                  </a:lnTo>
                  <a:lnTo>
                    <a:pt x="40" y="128"/>
                  </a:lnTo>
                  <a:lnTo>
                    <a:pt x="30" y="153"/>
                  </a:lnTo>
                  <a:lnTo>
                    <a:pt x="30" y="153"/>
                  </a:lnTo>
                  <a:lnTo>
                    <a:pt x="26" y="163"/>
                  </a:lnTo>
                  <a:lnTo>
                    <a:pt x="18" y="195"/>
                  </a:lnTo>
                  <a:lnTo>
                    <a:pt x="8" y="239"/>
                  </a:lnTo>
                  <a:lnTo>
                    <a:pt x="2" y="265"/>
                  </a:lnTo>
                  <a:lnTo>
                    <a:pt x="0" y="295"/>
                  </a:lnTo>
                </a:path>
              </a:pathLst>
            </a:custGeom>
            <a:noFill/>
            <a:ln w="12700">
              <a:solidFill>
                <a:srgbClr val="000000"/>
              </a:solidFill>
              <a:prstDash val="solid"/>
              <a:round/>
              <a:headEnd/>
              <a:tailEnd type="stealth" w="sm" len="med"/>
            </a:ln>
          </p:spPr>
          <p:txBody>
            <a:bodyPr/>
            <a:lstStyle/>
            <a:p>
              <a:endParaRPr lang="en-US" dirty="0"/>
            </a:p>
          </p:txBody>
        </p:sp>
        <p:sp>
          <p:nvSpPr>
            <p:cNvPr id="128" name="Rectangle 2190"/>
            <p:cNvSpPr>
              <a:spLocks noChangeArrowheads="1"/>
            </p:cNvSpPr>
            <p:nvPr/>
          </p:nvSpPr>
          <p:spPr bwMode="auto">
            <a:xfrm>
              <a:off x="209" y="1755"/>
              <a:ext cx="2959" cy="1902"/>
            </a:xfrm>
            <a:prstGeom prst="rect">
              <a:avLst/>
            </a:prstGeom>
            <a:noFill/>
            <a:ln w="28575">
              <a:solidFill>
                <a:schemeClr val="accent1"/>
              </a:solidFill>
              <a:miter lim="800000"/>
              <a:headEnd/>
              <a:tailEnd/>
            </a:ln>
            <a:effectLst/>
          </p:spPr>
          <p:txBody>
            <a:bodyPr wrap="none" anchor="ctr"/>
            <a:lstStyle/>
            <a:p>
              <a:endParaRPr lang="en-US" dirty="0"/>
            </a:p>
          </p:txBody>
        </p:sp>
        <p:sp>
          <p:nvSpPr>
            <p:cNvPr id="129" name="Rectangle 2191"/>
            <p:cNvSpPr>
              <a:spLocks noChangeArrowheads="1"/>
            </p:cNvSpPr>
            <p:nvPr/>
          </p:nvSpPr>
          <p:spPr bwMode="auto">
            <a:xfrm>
              <a:off x="1469" y="3474"/>
              <a:ext cx="1421" cy="115"/>
            </a:xfrm>
            <a:prstGeom prst="rect">
              <a:avLst/>
            </a:prstGeom>
            <a:noFill/>
            <a:ln w="9525">
              <a:noFill/>
              <a:miter lim="800000"/>
              <a:headEnd/>
              <a:tailEnd/>
            </a:ln>
          </p:spPr>
          <p:txBody>
            <a:bodyPr wrap="none" lIns="0" tIns="0" rIns="0" bIns="0">
              <a:spAutoFit/>
            </a:bodyPr>
            <a:lstStyle/>
            <a:p>
              <a:r>
                <a:rPr lang="en-US" sz="1200" dirty="0">
                  <a:solidFill>
                    <a:srgbClr val="FFFFFF"/>
                  </a:solidFill>
                  <a:effectLst>
                    <a:outerShdw blurRad="38100" dist="38100" dir="2700000" algn="tl">
                      <a:srgbClr val="000000"/>
                    </a:outerShdw>
                  </a:effectLst>
                  <a:latin typeface="Swiss 721 SWA" pitchFamily="34" charset="0"/>
                </a:rPr>
                <a:t>Loss of Erosional Confinement</a:t>
              </a:r>
              <a:endParaRPr lang="en-US" sz="1200" dirty="0">
                <a:effectLst>
                  <a:outerShdw blurRad="38100" dist="38100" dir="2700000" algn="tl">
                    <a:srgbClr val="FFFFFF"/>
                  </a:outerShdw>
                </a:effectLst>
                <a:latin typeface="Swiss 721 SWA" pitchFamily="34" charset="0"/>
              </a:endParaRPr>
            </a:p>
          </p:txBody>
        </p:sp>
      </p:grpSp>
      <p:cxnSp>
        <p:nvCxnSpPr>
          <p:cNvPr id="150" name="Straight Arrow Connector 149"/>
          <p:cNvCxnSpPr/>
          <p:nvPr/>
        </p:nvCxnSpPr>
        <p:spPr bwMode="auto">
          <a:xfrm>
            <a:off x="3395197" y="3555082"/>
            <a:ext cx="1735137" cy="1712243"/>
          </a:xfrm>
          <a:prstGeom prst="straightConnector1">
            <a:avLst/>
          </a:prstGeom>
          <a:solidFill>
            <a:schemeClr val="accent1"/>
          </a:solidFill>
          <a:ln w="76200" cap="flat" cmpd="sng" algn="ctr">
            <a:solidFill>
              <a:srgbClr val="C00000"/>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51" name="Straight Arrow Connector 150"/>
          <p:cNvCxnSpPr/>
          <p:nvPr/>
        </p:nvCxnSpPr>
        <p:spPr bwMode="auto">
          <a:xfrm>
            <a:off x="3470790" y="2212056"/>
            <a:ext cx="2939068" cy="2460446"/>
          </a:xfrm>
          <a:prstGeom prst="straightConnector1">
            <a:avLst/>
          </a:prstGeom>
          <a:solidFill>
            <a:schemeClr val="accent1"/>
          </a:solidFill>
          <a:ln w="76200" cap="flat" cmpd="sng" algn="ctr">
            <a:solidFill>
              <a:srgbClr val="C00000"/>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53" name="TextBox 152"/>
          <p:cNvSpPr txBox="1"/>
          <p:nvPr/>
        </p:nvSpPr>
        <p:spPr>
          <a:xfrm>
            <a:off x="411139" y="6018702"/>
            <a:ext cx="2747520" cy="276999"/>
          </a:xfrm>
          <a:prstGeom prst="rect">
            <a:avLst/>
          </a:prstGeom>
          <a:noFill/>
        </p:spPr>
        <p:txBody>
          <a:bodyPr wrap="square" rtlCol="0">
            <a:spAutoFit/>
          </a:bodyPr>
          <a:lstStyle/>
          <a:p>
            <a:pPr marL="290513" indent="-290513"/>
            <a:r>
              <a:rPr lang="en-US" sz="1200" dirty="0">
                <a:solidFill>
                  <a:schemeClr val="accent6"/>
                </a:solidFill>
                <a:latin typeface="Arial" panose="020B0604020202020204" pitchFamily="34" charset="0"/>
                <a:cs typeface="Arial" panose="020B0604020202020204" pitchFamily="34" charset="0"/>
              </a:rPr>
              <a:t>Adapted </a:t>
            </a:r>
            <a:r>
              <a:rPr lang="en-US" sz="1200" dirty="0" smtClean="0">
                <a:solidFill>
                  <a:schemeClr val="accent6"/>
                </a:solidFill>
                <a:latin typeface="Arial" panose="020B0604020202020204" pitchFamily="34" charset="0"/>
                <a:cs typeface="Arial" panose="020B0604020202020204" pitchFamily="34" charset="0"/>
              </a:rPr>
              <a:t>from </a:t>
            </a:r>
            <a:r>
              <a:rPr lang="en-US" sz="1200" dirty="0">
                <a:solidFill>
                  <a:schemeClr val="accent6"/>
                </a:solidFill>
                <a:latin typeface="Arial" panose="020B0604020202020204" pitchFamily="34" charset="0"/>
                <a:cs typeface="Arial" panose="020B0604020202020204" pitchFamily="34" charset="0"/>
              </a:rPr>
              <a:t>Beaubouef et al, 1999</a:t>
            </a:r>
          </a:p>
        </p:txBody>
      </p:sp>
      <p:sp>
        <p:nvSpPr>
          <p:cNvPr id="154" name="TextBox 153"/>
          <p:cNvSpPr txBox="1"/>
          <p:nvPr/>
        </p:nvSpPr>
        <p:spPr>
          <a:xfrm>
            <a:off x="5652620" y="1484905"/>
            <a:ext cx="2805579" cy="1169551"/>
          </a:xfrm>
          <a:prstGeom prst="rect">
            <a:avLst/>
          </a:prstGeom>
          <a:noFill/>
        </p:spPr>
        <p:txBody>
          <a:bodyPr wrap="square" rtlCol="0">
            <a:spAutoFit/>
          </a:bodyPr>
          <a:lstStyle/>
          <a:p>
            <a:pPr marL="174625" indent="-174625"/>
            <a:r>
              <a:rPr lang="en-US" sz="1400" dirty="0" smtClean="0">
                <a:latin typeface="Arial" panose="020B0604020202020204" pitchFamily="34" charset="0"/>
                <a:cs typeface="Arial" panose="020B0604020202020204" pitchFamily="34" charset="0"/>
              </a:rPr>
              <a:t>Reservoir quality sands can be deposited as part of a confined to semi-confined channel system within canyons on the slope and rise</a:t>
            </a:r>
            <a:endParaRPr lang="en-US" sz="1400" dirty="0">
              <a:latin typeface="Arial" panose="020B0604020202020204" pitchFamily="34" charset="0"/>
              <a:cs typeface="Arial" panose="020B0604020202020204" pitchFamily="34" charset="0"/>
            </a:endParaRPr>
          </a:p>
        </p:txBody>
      </p:sp>
      <p:sp>
        <p:nvSpPr>
          <p:cNvPr id="155" name="TextBox 154"/>
          <p:cNvSpPr txBox="1"/>
          <p:nvPr/>
        </p:nvSpPr>
        <p:spPr>
          <a:xfrm>
            <a:off x="488321" y="4561556"/>
            <a:ext cx="2805579" cy="954107"/>
          </a:xfrm>
          <a:prstGeom prst="rect">
            <a:avLst/>
          </a:prstGeom>
          <a:noFill/>
        </p:spPr>
        <p:txBody>
          <a:bodyPr wrap="square" rtlCol="0">
            <a:spAutoFit/>
          </a:bodyPr>
          <a:lstStyle/>
          <a:p>
            <a:pPr marL="174625" indent="-174625"/>
            <a:r>
              <a:rPr lang="en-US" sz="1400" dirty="0" smtClean="0">
                <a:latin typeface="Arial" panose="020B0604020202020204" pitchFamily="34" charset="0"/>
                <a:cs typeface="Arial" panose="020B0604020202020204" pitchFamily="34" charset="0"/>
              </a:rPr>
              <a:t>Reservoir quality sands also can be deposited as part of a unconfined sheet sands on the basin floor (abyssal plain)</a:t>
            </a:r>
            <a:endParaRPr lang="en-US" sz="1400" dirty="0">
              <a:latin typeface="Arial" panose="020B0604020202020204" pitchFamily="34" charset="0"/>
              <a:cs typeface="Arial" panose="020B0604020202020204" pitchFamily="34" charset="0"/>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4"/>
          <p:cNvGrpSpPr>
            <a:grpSpLocks/>
          </p:cNvGrpSpPr>
          <p:nvPr/>
        </p:nvGrpSpPr>
        <p:grpSpPr bwMode="auto">
          <a:xfrm>
            <a:off x="1857375" y="2771775"/>
            <a:ext cx="5008563" cy="3105150"/>
            <a:chOff x="1170" y="1746"/>
            <a:chExt cx="3155" cy="1956"/>
          </a:xfrm>
        </p:grpSpPr>
        <p:sp>
          <p:nvSpPr>
            <p:cNvPr id="157701" name="Rectangle 5"/>
            <p:cNvSpPr>
              <a:spLocks noChangeArrowheads="1"/>
            </p:cNvSpPr>
            <p:nvPr/>
          </p:nvSpPr>
          <p:spPr bwMode="auto">
            <a:xfrm>
              <a:off x="1170" y="1750"/>
              <a:ext cx="3151" cy="1952"/>
            </a:xfrm>
            <a:prstGeom prst="rect">
              <a:avLst/>
            </a:prstGeom>
            <a:solidFill>
              <a:srgbClr val="3366FF"/>
            </a:solidFill>
            <a:ln w="9525">
              <a:solidFill>
                <a:schemeClr val="tx1"/>
              </a:solidFill>
              <a:miter lim="800000"/>
              <a:headEnd/>
              <a:tailEnd/>
            </a:ln>
            <a:effectLst/>
          </p:spPr>
          <p:txBody>
            <a:bodyPr wrap="none" anchor="ctr"/>
            <a:lstStyle/>
            <a:p>
              <a:endParaRPr lang="en-US" dirty="0"/>
            </a:p>
          </p:txBody>
        </p:sp>
        <p:sp>
          <p:nvSpPr>
            <p:cNvPr id="157702" name="Freeform 6"/>
            <p:cNvSpPr>
              <a:spLocks/>
            </p:cNvSpPr>
            <p:nvPr/>
          </p:nvSpPr>
          <p:spPr bwMode="auto">
            <a:xfrm>
              <a:off x="1233" y="1807"/>
              <a:ext cx="2969" cy="1568"/>
            </a:xfrm>
            <a:custGeom>
              <a:avLst/>
              <a:gdLst/>
              <a:ahLst/>
              <a:cxnLst>
                <a:cxn ang="0">
                  <a:pos x="5180" y="198"/>
                </a:cxn>
                <a:cxn ang="0">
                  <a:pos x="5136" y="266"/>
                </a:cxn>
                <a:cxn ang="0">
                  <a:pos x="5048" y="430"/>
                </a:cxn>
                <a:cxn ang="0">
                  <a:pos x="4974" y="540"/>
                </a:cxn>
                <a:cxn ang="0">
                  <a:pos x="4899" y="644"/>
                </a:cxn>
                <a:cxn ang="0">
                  <a:pos x="4781" y="810"/>
                </a:cxn>
                <a:cxn ang="0">
                  <a:pos x="4707" y="898"/>
                </a:cxn>
                <a:cxn ang="0">
                  <a:pos x="4461" y="1142"/>
                </a:cxn>
                <a:cxn ang="0">
                  <a:pos x="4253" y="1314"/>
                </a:cxn>
                <a:cxn ang="0">
                  <a:pos x="4191" y="1360"/>
                </a:cxn>
                <a:cxn ang="0">
                  <a:pos x="4061" y="1480"/>
                </a:cxn>
                <a:cxn ang="0">
                  <a:pos x="3823" y="1653"/>
                </a:cxn>
                <a:cxn ang="0">
                  <a:pos x="3753" y="1707"/>
                </a:cxn>
                <a:cxn ang="0">
                  <a:pos x="3563" y="1835"/>
                </a:cxn>
                <a:cxn ang="0">
                  <a:pos x="3477" y="1889"/>
                </a:cxn>
                <a:cxn ang="0">
                  <a:pos x="3293" y="1963"/>
                </a:cxn>
                <a:cxn ang="0">
                  <a:pos x="3121" y="2017"/>
                </a:cxn>
                <a:cxn ang="0">
                  <a:pos x="2913" y="2099"/>
                </a:cxn>
                <a:cxn ang="0">
                  <a:pos x="2711" y="2209"/>
                </a:cxn>
                <a:cxn ang="0">
                  <a:pos x="2337" y="2437"/>
                </a:cxn>
                <a:cxn ang="0">
                  <a:pos x="2119" y="2567"/>
                </a:cxn>
                <a:cxn ang="0">
                  <a:pos x="1927" y="2647"/>
                </a:cxn>
                <a:cxn ang="0">
                  <a:pos x="1853" y="2675"/>
                </a:cxn>
                <a:cxn ang="0">
                  <a:pos x="1675" y="2727"/>
                </a:cxn>
                <a:cxn ang="0">
                  <a:pos x="1306" y="2879"/>
                </a:cxn>
                <a:cxn ang="0">
                  <a:pos x="1114" y="2945"/>
                </a:cxn>
                <a:cxn ang="0">
                  <a:pos x="668" y="3101"/>
                </a:cxn>
                <a:cxn ang="0">
                  <a:pos x="0" y="3401"/>
                </a:cxn>
                <a:cxn ang="0">
                  <a:pos x="3619" y="3683"/>
                </a:cxn>
                <a:cxn ang="0">
                  <a:pos x="3863" y="3577"/>
                </a:cxn>
                <a:cxn ang="0">
                  <a:pos x="4007" y="3525"/>
                </a:cxn>
                <a:cxn ang="0">
                  <a:pos x="4269" y="3409"/>
                </a:cxn>
                <a:cxn ang="0">
                  <a:pos x="4509" y="3303"/>
                </a:cxn>
                <a:cxn ang="0">
                  <a:pos x="4727" y="3159"/>
                </a:cxn>
                <a:cxn ang="0">
                  <a:pos x="4937" y="3029"/>
                </a:cxn>
                <a:cxn ang="0">
                  <a:pos x="5166" y="2903"/>
                </a:cxn>
                <a:cxn ang="0">
                  <a:pos x="5614" y="2699"/>
                </a:cxn>
                <a:cxn ang="0">
                  <a:pos x="5830" y="2591"/>
                </a:cxn>
                <a:cxn ang="0">
                  <a:pos x="5960" y="2511"/>
                </a:cxn>
                <a:cxn ang="0">
                  <a:pos x="6382" y="2231"/>
                </a:cxn>
                <a:cxn ang="0">
                  <a:pos x="6560" y="2085"/>
                </a:cxn>
                <a:cxn ang="0">
                  <a:pos x="6826" y="1867"/>
                </a:cxn>
                <a:cxn ang="0">
                  <a:pos x="7034" y="1695"/>
                </a:cxn>
                <a:cxn ang="0">
                  <a:pos x="7166" y="1560"/>
                </a:cxn>
                <a:cxn ang="0">
                  <a:pos x="7258" y="1432"/>
                </a:cxn>
                <a:cxn ang="0">
                  <a:pos x="7544" y="1034"/>
                </a:cxn>
                <a:cxn ang="0">
                  <a:pos x="7660" y="870"/>
                </a:cxn>
                <a:cxn ang="0">
                  <a:pos x="7956" y="386"/>
                </a:cxn>
                <a:cxn ang="0">
                  <a:pos x="8052" y="218"/>
                </a:cxn>
                <a:cxn ang="0">
                  <a:pos x="5286" y="0"/>
                </a:cxn>
              </a:cxnLst>
              <a:rect l="0" t="0" r="r" b="b"/>
              <a:pathLst>
                <a:path w="8154" h="3953">
                  <a:moveTo>
                    <a:pt x="5262" y="58"/>
                  </a:moveTo>
                  <a:lnTo>
                    <a:pt x="5218" y="136"/>
                  </a:lnTo>
                  <a:lnTo>
                    <a:pt x="5180" y="198"/>
                  </a:lnTo>
                  <a:lnTo>
                    <a:pt x="5164" y="226"/>
                  </a:lnTo>
                  <a:lnTo>
                    <a:pt x="5150" y="246"/>
                  </a:lnTo>
                  <a:lnTo>
                    <a:pt x="5136" y="266"/>
                  </a:lnTo>
                  <a:lnTo>
                    <a:pt x="5118" y="294"/>
                  </a:lnTo>
                  <a:lnTo>
                    <a:pt x="5082" y="364"/>
                  </a:lnTo>
                  <a:lnTo>
                    <a:pt x="5048" y="430"/>
                  </a:lnTo>
                  <a:lnTo>
                    <a:pt x="5026" y="470"/>
                  </a:lnTo>
                  <a:lnTo>
                    <a:pt x="5006" y="500"/>
                  </a:lnTo>
                  <a:lnTo>
                    <a:pt x="4974" y="540"/>
                  </a:lnTo>
                  <a:lnTo>
                    <a:pt x="4943" y="582"/>
                  </a:lnTo>
                  <a:lnTo>
                    <a:pt x="4925" y="608"/>
                  </a:lnTo>
                  <a:lnTo>
                    <a:pt x="4899" y="644"/>
                  </a:lnTo>
                  <a:lnTo>
                    <a:pt x="4855" y="708"/>
                  </a:lnTo>
                  <a:lnTo>
                    <a:pt x="4809" y="770"/>
                  </a:lnTo>
                  <a:lnTo>
                    <a:pt x="4781" y="810"/>
                  </a:lnTo>
                  <a:lnTo>
                    <a:pt x="4771" y="824"/>
                  </a:lnTo>
                  <a:lnTo>
                    <a:pt x="4753" y="846"/>
                  </a:lnTo>
                  <a:lnTo>
                    <a:pt x="4707" y="898"/>
                  </a:lnTo>
                  <a:lnTo>
                    <a:pt x="4647" y="966"/>
                  </a:lnTo>
                  <a:lnTo>
                    <a:pt x="4561" y="1046"/>
                  </a:lnTo>
                  <a:lnTo>
                    <a:pt x="4461" y="1142"/>
                  </a:lnTo>
                  <a:lnTo>
                    <a:pt x="4415" y="1180"/>
                  </a:lnTo>
                  <a:lnTo>
                    <a:pt x="4335" y="1248"/>
                  </a:lnTo>
                  <a:lnTo>
                    <a:pt x="4253" y="1314"/>
                  </a:lnTo>
                  <a:lnTo>
                    <a:pt x="4223" y="1336"/>
                  </a:lnTo>
                  <a:lnTo>
                    <a:pt x="4205" y="1350"/>
                  </a:lnTo>
                  <a:lnTo>
                    <a:pt x="4191" y="1360"/>
                  </a:lnTo>
                  <a:lnTo>
                    <a:pt x="4169" y="1378"/>
                  </a:lnTo>
                  <a:lnTo>
                    <a:pt x="4115" y="1430"/>
                  </a:lnTo>
                  <a:lnTo>
                    <a:pt x="4061" y="1480"/>
                  </a:lnTo>
                  <a:lnTo>
                    <a:pt x="4029" y="1510"/>
                  </a:lnTo>
                  <a:lnTo>
                    <a:pt x="3905" y="1594"/>
                  </a:lnTo>
                  <a:lnTo>
                    <a:pt x="3823" y="1653"/>
                  </a:lnTo>
                  <a:lnTo>
                    <a:pt x="3791" y="1675"/>
                  </a:lnTo>
                  <a:lnTo>
                    <a:pt x="3773" y="1691"/>
                  </a:lnTo>
                  <a:lnTo>
                    <a:pt x="3753" y="1707"/>
                  </a:lnTo>
                  <a:lnTo>
                    <a:pt x="3723" y="1729"/>
                  </a:lnTo>
                  <a:lnTo>
                    <a:pt x="3643" y="1783"/>
                  </a:lnTo>
                  <a:lnTo>
                    <a:pt x="3563" y="1835"/>
                  </a:lnTo>
                  <a:lnTo>
                    <a:pt x="3517" y="1867"/>
                  </a:lnTo>
                  <a:lnTo>
                    <a:pt x="3501" y="1877"/>
                  </a:lnTo>
                  <a:lnTo>
                    <a:pt x="3477" y="1889"/>
                  </a:lnTo>
                  <a:lnTo>
                    <a:pt x="3411" y="1917"/>
                  </a:lnTo>
                  <a:lnTo>
                    <a:pt x="3341" y="1945"/>
                  </a:lnTo>
                  <a:lnTo>
                    <a:pt x="3293" y="1963"/>
                  </a:lnTo>
                  <a:lnTo>
                    <a:pt x="3229" y="1983"/>
                  </a:lnTo>
                  <a:lnTo>
                    <a:pt x="3179" y="1997"/>
                  </a:lnTo>
                  <a:lnTo>
                    <a:pt x="3121" y="2017"/>
                  </a:lnTo>
                  <a:lnTo>
                    <a:pt x="3055" y="2041"/>
                  </a:lnTo>
                  <a:lnTo>
                    <a:pt x="2985" y="2067"/>
                  </a:lnTo>
                  <a:lnTo>
                    <a:pt x="2913" y="2099"/>
                  </a:lnTo>
                  <a:lnTo>
                    <a:pt x="2879" y="2115"/>
                  </a:lnTo>
                  <a:lnTo>
                    <a:pt x="2845" y="2135"/>
                  </a:lnTo>
                  <a:lnTo>
                    <a:pt x="2711" y="2209"/>
                  </a:lnTo>
                  <a:lnTo>
                    <a:pt x="2599" y="2279"/>
                  </a:lnTo>
                  <a:lnTo>
                    <a:pt x="2465" y="2359"/>
                  </a:lnTo>
                  <a:lnTo>
                    <a:pt x="2337" y="2437"/>
                  </a:lnTo>
                  <a:lnTo>
                    <a:pt x="2203" y="2519"/>
                  </a:lnTo>
                  <a:lnTo>
                    <a:pt x="2145" y="2551"/>
                  </a:lnTo>
                  <a:lnTo>
                    <a:pt x="2119" y="2567"/>
                  </a:lnTo>
                  <a:lnTo>
                    <a:pt x="2097" y="2577"/>
                  </a:lnTo>
                  <a:lnTo>
                    <a:pt x="1991" y="2619"/>
                  </a:lnTo>
                  <a:lnTo>
                    <a:pt x="1927" y="2647"/>
                  </a:lnTo>
                  <a:lnTo>
                    <a:pt x="1889" y="2663"/>
                  </a:lnTo>
                  <a:lnTo>
                    <a:pt x="1875" y="2667"/>
                  </a:lnTo>
                  <a:lnTo>
                    <a:pt x="1853" y="2675"/>
                  </a:lnTo>
                  <a:lnTo>
                    <a:pt x="1789" y="2693"/>
                  </a:lnTo>
                  <a:lnTo>
                    <a:pt x="1723" y="2711"/>
                  </a:lnTo>
                  <a:lnTo>
                    <a:pt x="1675" y="2727"/>
                  </a:lnTo>
                  <a:lnTo>
                    <a:pt x="1592" y="2761"/>
                  </a:lnTo>
                  <a:lnTo>
                    <a:pt x="1450" y="2819"/>
                  </a:lnTo>
                  <a:lnTo>
                    <a:pt x="1306" y="2879"/>
                  </a:lnTo>
                  <a:lnTo>
                    <a:pt x="1250" y="2901"/>
                  </a:lnTo>
                  <a:lnTo>
                    <a:pt x="1216" y="2913"/>
                  </a:lnTo>
                  <a:lnTo>
                    <a:pt x="1114" y="2945"/>
                  </a:lnTo>
                  <a:lnTo>
                    <a:pt x="946" y="3003"/>
                  </a:lnTo>
                  <a:lnTo>
                    <a:pt x="698" y="3089"/>
                  </a:lnTo>
                  <a:lnTo>
                    <a:pt x="668" y="3101"/>
                  </a:lnTo>
                  <a:lnTo>
                    <a:pt x="636" y="3117"/>
                  </a:lnTo>
                  <a:lnTo>
                    <a:pt x="596" y="3137"/>
                  </a:lnTo>
                  <a:lnTo>
                    <a:pt x="0" y="3401"/>
                  </a:lnTo>
                  <a:lnTo>
                    <a:pt x="2957" y="3953"/>
                  </a:lnTo>
                  <a:lnTo>
                    <a:pt x="3521" y="3723"/>
                  </a:lnTo>
                  <a:lnTo>
                    <a:pt x="3619" y="3683"/>
                  </a:lnTo>
                  <a:lnTo>
                    <a:pt x="3729" y="3635"/>
                  </a:lnTo>
                  <a:lnTo>
                    <a:pt x="3827" y="3591"/>
                  </a:lnTo>
                  <a:lnTo>
                    <a:pt x="3863" y="3577"/>
                  </a:lnTo>
                  <a:lnTo>
                    <a:pt x="3885" y="3569"/>
                  </a:lnTo>
                  <a:lnTo>
                    <a:pt x="3931" y="3553"/>
                  </a:lnTo>
                  <a:lnTo>
                    <a:pt x="4007" y="3525"/>
                  </a:lnTo>
                  <a:lnTo>
                    <a:pt x="4095" y="3489"/>
                  </a:lnTo>
                  <a:lnTo>
                    <a:pt x="4177" y="3451"/>
                  </a:lnTo>
                  <a:lnTo>
                    <a:pt x="4269" y="3409"/>
                  </a:lnTo>
                  <a:lnTo>
                    <a:pt x="4375" y="3363"/>
                  </a:lnTo>
                  <a:lnTo>
                    <a:pt x="4465" y="3323"/>
                  </a:lnTo>
                  <a:lnTo>
                    <a:pt x="4509" y="3303"/>
                  </a:lnTo>
                  <a:lnTo>
                    <a:pt x="4601" y="3243"/>
                  </a:lnTo>
                  <a:lnTo>
                    <a:pt x="4671" y="3197"/>
                  </a:lnTo>
                  <a:lnTo>
                    <a:pt x="4727" y="3159"/>
                  </a:lnTo>
                  <a:lnTo>
                    <a:pt x="4759" y="3137"/>
                  </a:lnTo>
                  <a:lnTo>
                    <a:pt x="4809" y="3105"/>
                  </a:lnTo>
                  <a:lnTo>
                    <a:pt x="4937" y="3029"/>
                  </a:lnTo>
                  <a:lnTo>
                    <a:pt x="5072" y="2953"/>
                  </a:lnTo>
                  <a:lnTo>
                    <a:pt x="5126" y="2923"/>
                  </a:lnTo>
                  <a:lnTo>
                    <a:pt x="5166" y="2903"/>
                  </a:lnTo>
                  <a:lnTo>
                    <a:pt x="5336" y="2823"/>
                  </a:lnTo>
                  <a:lnTo>
                    <a:pt x="5460" y="2767"/>
                  </a:lnTo>
                  <a:lnTo>
                    <a:pt x="5614" y="2699"/>
                  </a:lnTo>
                  <a:lnTo>
                    <a:pt x="5694" y="2663"/>
                  </a:lnTo>
                  <a:lnTo>
                    <a:pt x="5766" y="2627"/>
                  </a:lnTo>
                  <a:lnTo>
                    <a:pt x="5830" y="2591"/>
                  </a:lnTo>
                  <a:lnTo>
                    <a:pt x="5884" y="2559"/>
                  </a:lnTo>
                  <a:lnTo>
                    <a:pt x="5928" y="2533"/>
                  </a:lnTo>
                  <a:lnTo>
                    <a:pt x="5960" y="2511"/>
                  </a:lnTo>
                  <a:lnTo>
                    <a:pt x="5986" y="2491"/>
                  </a:lnTo>
                  <a:lnTo>
                    <a:pt x="6174" y="2367"/>
                  </a:lnTo>
                  <a:lnTo>
                    <a:pt x="6382" y="2231"/>
                  </a:lnTo>
                  <a:lnTo>
                    <a:pt x="6404" y="2213"/>
                  </a:lnTo>
                  <a:lnTo>
                    <a:pt x="6444" y="2181"/>
                  </a:lnTo>
                  <a:lnTo>
                    <a:pt x="6560" y="2085"/>
                  </a:lnTo>
                  <a:lnTo>
                    <a:pt x="6678" y="1985"/>
                  </a:lnTo>
                  <a:lnTo>
                    <a:pt x="6750" y="1927"/>
                  </a:lnTo>
                  <a:lnTo>
                    <a:pt x="6826" y="1867"/>
                  </a:lnTo>
                  <a:lnTo>
                    <a:pt x="6888" y="1819"/>
                  </a:lnTo>
                  <a:lnTo>
                    <a:pt x="6960" y="1759"/>
                  </a:lnTo>
                  <a:lnTo>
                    <a:pt x="7034" y="1695"/>
                  </a:lnTo>
                  <a:lnTo>
                    <a:pt x="7104" y="1627"/>
                  </a:lnTo>
                  <a:lnTo>
                    <a:pt x="7136" y="1592"/>
                  </a:lnTo>
                  <a:lnTo>
                    <a:pt x="7166" y="1560"/>
                  </a:lnTo>
                  <a:lnTo>
                    <a:pt x="7192" y="1528"/>
                  </a:lnTo>
                  <a:lnTo>
                    <a:pt x="7214" y="1498"/>
                  </a:lnTo>
                  <a:lnTo>
                    <a:pt x="7258" y="1432"/>
                  </a:lnTo>
                  <a:lnTo>
                    <a:pt x="7314" y="1352"/>
                  </a:lnTo>
                  <a:lnTo>
                    <a:pt x="7438" y="1180"/>
                  </a:lnTo>
                  <a:lnTo>
                    <a:pt x="7544" y="1034"/>
                  </a:lnTo>
                  <a:lnTo>
                    <a:pt x="7598" y="966"/>
                  </a:lnTo>
                  <a:lnTo>
                    <a:pt x="7618" y="936"/>
                  </a:lnTo>
                  <a:lnTo>
                    <a:pt x="7660" y="870"/>
                  </a:lnTo>
                  <a:lnTo>
                    <a:pt x="7784" y="672"/>
                  </a:lnTo>
                  <a:lnTo>
                    <a:pt x="7910" y="464"/>
                  </a:lnTo>
                  <a:lnTo>
                    <a:pt x="7956" y="386"/>
                  </a:lnTo>
                  <a:lnTo>
                    <a:pt x="7982" y="342"/>
                  </a:lnTo>
                  <a:lnTo>
                    <a:pt x="8014" y="284"/>
                  </a:lnTo>
                  <a:lnTo>
                    <a:pt x="8052" y="218"/>
                  </a:lnTo>
                  <a:lnTo>
                    <a:pt x="8098" y="144"/>
                  </a:lnTo>
                  <a:lnTo>
                    <a:pt x="8154" y="46"/>
                  </a:lnTo>
                  <a:lnTo>
                    <a:pt x="5286" y="0"/>
                  </a:lnTo>
                  <a:lnTo>
                    <a:pt x="5262" y="58"/>
                  </a:lnTo>
                  <a:close/>
                </a:path>
              </a:pathLst>
            </a:custGeom>
            <a:solidFill>
              <a:srgbClr val="D9D9D9"/>
            </a:solidFill>
            <a:ln w="9525">
              <a:noFill/>
              <a:round/>
              <a:headEnd/>
              <a:tailEnd/>
            </a:ln>
          </p:spPr>
          <p:txBody>
            <a:bodyPr/>
            <a:lstStyle/>
            <a:p>
              <a:endParaRPr lang="en-US" dirty="0"/>
            </a:p>
          </p:txBody>
        </p:sp>
        <p:sp>
          <p:nvSpPr>
            <p:cNvPr id="157703" name="Freeform 7"/>
            <p:cNvSpPr>
              <a:spLocks/>
            </p:cNvSpPr>
            <p:nvPr/>
          </p:nvSpPr>
          <p:spPr bwMode="auto">
            <a:xfrm>
              <a:off x="1233" y="3157"/>
              <a:ext cx="1077" cy="394"/>
            </a:xfrm>
            <a:custGeom>
              <a:avLst/>
              <a:gdLst/>
              <a:ahLst/>
              <a:cxnLst>
                <a:cxn ang="0">
                  <a:pos x="0" y="0"/>
                </a:cxn>
                <a:cxn ang="0">
                  <a:pos x="2957" y="552"/>
                </a:cxn>
                <a:cxn ang="0">
                  <a:pos x="2957" y="996"/>
                </a:cxn>
                <a:cxn ang="0">
                  <a:pos x="0" y="444"/>
                </a:cxn>
                <a:cxn ang="0">
                  <a:pos x="0" y="0"/>
                </a:cxn>
              </a:cxnLst>
              <a:rect l="0" t="0" r="r" b="b"/>
              <a:pathLst>
                <a:path w="2957" h="996">
                  <a:moveTo>
                    <a:pt x="0" y="0"/>
                  </a:moveTo>
                  <a:lnTo>
                    <a:pt x="2957" y="552"/>
                  </a:lnTo>
                  <a:lnTo>
                    <a:pt x="2957" y="996"/>
                  </a:lnTo>
                  <a:lnTo>
                    <a:pt x="0" y="444"/>
                  </a:lnTo>
                  <a:lnTo>
                    <a:pt x="0" y="0"/>
                  </a:lnTo>
                  <a:close/>
                </a:path>
              </a:pathLst>
            </a:custGeom>
            <a:solidFill>
              <a:srgbClr val="969696"/>
            </a:solidFill>
            <a:ln w="9525">
              <a:noFill/>
              <a:round/>
              <a:headEnd/>
              <a:tailEnd/>
            </a:ln>
          </p:spPr>
          <p:txBody>
            <a:bodyPr/>
            <a:lstStyle/>
            <a:p>
              <a:endParaRPr lang="en-US" dirty="0"/>
            </a:p>
          </p:txBody>
        </p:sp>
        <p:sp>
          <p:nvSpPr>
            <p:cNvPr id="157704" name="Freeform 8"/>
            <p:cNvSpPr>
              <a:spLocks/>
            </p:cNvSpPr>
            <p:nvPr/>
          </p:nvSpPr>
          <p:spPr bwMode="auto">
            <a:xfrm>
              <a:off x="3224" y="2037"/>
              <a:ext cx="232" cy="347"/>
            </a:xfrm>
            <a:custGeom>
              <a:avLst/>
              <a:gdLst/>
              <a:ahLst/>
              <a:cxnLst>
                <a:cxn ang="0">
                  <a:pos x="136" y="796"/>
                </a:cxn>
                <a:cxn ang="0">
                  <a:pos x="158" y="766"/>
                </a:cxn>
                <a:cxn ang="0">
                  <a:pos x="188" y="742"/>
                </a:cxn>
                <a:cxn ang="0">
                  <a:pos x="220" y="724"/>
                </a:cxn>
                <a:cxn ang="0">
                  <a:pos x="236" y="716"/>
                </a:cxn>
                <a:cxn ang="0">
                  <a:pos x="244" y="704"/>
                </a:cxn>
                <a:cxn ang="0">
                  <a:pos x="270" y="654"/>
                </a:cxn>
                <a:cxn ang="0">
                  <a:pos x="294" y="602"/>
                </a:cxn>
                <a:cxn ang="0">
                  <a:pos x="316" y="574"/>
                </a:cxn>
                <a:cxn ang="0">
                  <a:pos x="352" y="540"/>
                </a:cxn>
                <a:cxn ang="0">
                  <a:pos x="402" y="480"/>
                </a:cxn>
                <a:cxn ang="0">
                  <a:pos x="416" y="454"/>
                </a:cxn>
                <a:cxn ang="0">
                  <a:pos x="442" y="394"/>
                </a:cxn>
                <a:cxn ang="0">
                  <a:pos x="462" y="366"/>
                </a:cxn>
                <a:cxn ang="0">
                  <a:pos x="482" y="334"/>
                </a:cxn>
                <a:cxn ang="0">
                  <a:pos x="492" y="322"/>
                </a:cxn>
                <a:cxn ang="0">
                  <a:pos x="508" y="302"/>
                </a:cxn>
                <a:cxn ang="0">
                  <a:pos x="516" y="278"/>
                </a:cxn>
                <a:cxn ang="0">
                  <a:pos x="534" y="216"/>
                </a:cxn>
                <a:cxn ang="0">
                  <a:pos x="550" y="164"/>
                </a:cxn>
                <a:cxn ang="0">
                  <a:pos x="572" y="108"/>
                </a:cxn>
                <a:cxn ang="0">
                  <a:pos x="594" y="74"/>
                </a:cxn>
                <a:cxn ang="0">
                  <a:pos x="626" y="22"/>
                </a:cxn>
                <a:cxn ang="0">
                  <a:pos x="636" y="2"/>
                </a:cxn>
                <a:cxn ang="0">
                  <a:pos x="600" y="46"/>
                </a:cxn>
                <a:cxn ang="0">
                  <a:pos x="590" y="54"/>
                </a:cxn>
                <a:cxn ang="0">
                  <a:pos x="584" y="66"/>
                </a:cxn>
                <a:cxn ang="0">
                  <a:pos x="578" y="74"/>
                </a:cxn>
                <a:cxn ang="0">
                  <a:pos x="524" y="130"/>
                </a:cxn>
                <a:cxn ang="0">
                  <a:pos x="492" y="164"/>
                </a:cxn>
                <a:cxn ang="0">
                  <a:pos x="480" y="174"/>
                </a:cxn>
                <a:cxn ang="0">
                  <a:pos x="472" y="192"/>
                </a:cxn>
                <a:cxn ang="0">
                  <a:pos x="428" y="240"/>
                </a:cxn>
                <a:cxn ang="0">
                  <a:pos x="364" y="300"/>
                </a:cxn>
                <a:cxn ang="0">
                  <a:pos x="340" y="322"/>
                </a:cxn>
                <a:cxn ang="0">
                  <a:pos x="308" y="352"/>
                </a:cxn>
                <a:cxn ang="0">
                  <a:pos x="282" y="382"/>
                </a:cxn>
                <a:cxn ang="0">
                  <a:pos x="214" y="500"/>
                </a:cxn>
                <a:cxn ang="0">
                  <a:pos x="182" y="556"/>
                </a:cxn>
                <a:cxn ang="0">
                  <a:pos x="142" y="612"/>
                </a:cxn>
                <a:cxn ang="0">
                  <a:pos x="116" y="656"/>
                </a:cxn>
                <a:cxn ang="0">
                  <a:pos x="100" y="682"/>
                </a:cxn>
                <a:cxn ang="0">
                  <a:pos x="78" y="738"/>
                </a:cxn>
                <a:cxn ang="0">
                  <a:pos x="50" y="794"/>
                </a:cxn>
                <a:cxn ang="0">
                  <a:pos x="20" y="840"/>
                </a:cxn>
                <a:cxn ang="0">
                  <a:pos x="0" y="872"/>
                </a:cxn>
                <a:cxn ang="0">
                  <a:pos x="22" y="860"/>
                </a:cxn>
                <a:cxn ang="0">
                  <a:pos x="64" y="842"/>
                </a:cxn>
                <a:cxn ang="0">
                  <a:pos x="110" y="830"/>
                </a:cxn>
                <a:cxn ang="0">
                  <a:pos x="132" y="804"/>
                </a:cxn>
              </a:cxnLst>
              <a:rect l="0" t="0" r="r" b="b"/>
              <a:pathLst>
                <a:path w="638" h="874">
                  <a:moveTo>
                    <a:pt x="132" y="804"/>
                  </a:moveTo>
                  <a:lnTo>
                    <a:pt x="136" y="796"/>
                  </a:lnTo>
                  <a:lnTo>
                    <a:pt x="142" y="788"/>
                  </a:lnTo>
                  <a:lnTo>
                    <a:pt x="158" y="766"/>
                  </a:lnTo>
                  <a:lnTo>
                    <a:pt x="172" y="754"/>
                  </a:lnTo>
                  <a:lnTo>
                    <a:pt x="188" y="742"/>
                  </a:lnTo>
                  <a:lnTo>
                    <a:pt x="206" y="730"/>
                  </a:lnTo>
                  <a:lnTo>
                    <a:pt x="220" y="724"/>
                  </a:lnTo>
                  <a:lnTo>
                    <a:pt x="230" y="720"/>
                  </a:lnTo>
                  <a:lnTo>
                    <a:pt x="236" y="716"/>
                  </a:lnTo>
                  <a:lnTo>
                    <a:pt x="242" y="710"/>
                  </a:lnTo>
                  <a:lnTo>
                    <a:pt x="244" y="704"/>
                  </a:lnTo>
                  <a:lnTo>
                    <a:pt x="258" y="678"/>
                  </a:lnTo>
                  <a:lnTo>
                    <a:pt x="270" y="654"/>
                  </a:lnTo>
                  <a:lnTo>
                    <a:pt x="280" y="626"/>
                  </a:lnTo>
                  <a:lnTo>
                    <a:pt x="294" y="602"/>
                  </a:lnTo>
                  <a:lnTo>
                    <a:pt x="306" y="586"/>
                  </a:lnTo>
                  <a:lnTo>
                    <a:pt x="316" y="574"/>
                  </a:lnTo>
                  <a:lnTo>
                    <a:pt x="336" y="554"/>
                  </a:lnTo>
                  <a:lnTo>
                    <a:pt x="352" y="540"/>
                  </a:lnTo>
                  <a:lnTo>
                    <a:pt x="382" y="506"/>
                  </a:lnTo>
                  <a:lnTo>
                    <a:pt x="402" y="480"/>
                  </a:lnTo>
                  <a:lnTo>
                    <a:pt x="410" y="464"/>
                  </a:lnTo>
                  <a:lnTo>
                    <a:pt x="416" y="454"/>
                  </a:lnTo>
                  <a:lnTo>
                    <a:pt x="436" y="404"/>
                  </a:lnTo>
                  <a:lnTo>
                    <a:pt x="442" y="394"/>
                  </a:lnTo>
                  <a:lnTo>
                    <a:pt x="450" y="384"/>
                  </a:lnTo>
                  <a:lnTo>
                    <a:pt x="462" y="366"/>
                  </a:lnTo>
                  <a:lnTo>
                    <a:pt x="474" y="350"/>
                  </a:lnTo>
                  <a:lnTo>
                    <a:pt x="482" y="334"/>
                  </a:lnTo>
                  <a:lnTo>
                    <a:pt x="486" y="328"/>
                  </a:lnTo>
                  <a:lnTo>
                    <a:pt x="492" y="322"/>
                  </a:lnTo>
                  <a:lnTo>
                    <a:pt x="504" y="310"/>
                  </a:lnTo>
                  <a:lnTo>
                    <a:pt x="508" y="302"/>
                  </a:lnTo>
                  <a:lnTo>
                    <a:pt x="512" y="294"/>
                  </a:lnTo>
                  <a:lnTo>
                    <a:pt x="516" y="278"/>
                  </a:lnTo>
                  <a:lnTo>
                    <a:pt x="520" y="254"/>
                  </a:lnTo>
                  <a:lnTo>
                    <a:pt x="534" y="216"/>
                  </a:lnTo>
                  <a:lnTo>
                    <a:pt x="546" y="176"/>
                  </a:lnTo>
                  <a:lnTo>
                    <a:pt x="550" y="164"/>
                  </a:lnTo>
                  <a:lnTo>
                    <a:pt x="558" y="146"/>
                  </a:lnTo>
                  <a:lnTo>
                    <a:pt x="572" y="108"/>
                  </a:lnTo>
                  <a:lnTo>
                    <a:pt x="580" y="92"/>
                  </a:lnTo>
                  <a:lnTo>
                    <a:pt x="594" y="74"/>
                  </a:lnTo>
                  <a:lnTo>
                    <a:pt x="614" y="42"/>
                  </a:lnTo>
                  <a:lnTo>
                    <a:pt x="626" y="22"/>
                  </a:lnTo>
                  <a:lnTo>
                    <a:pt x="638" y="0"/>
                  </a:lnTo>
                  <a:lnTo>
                    <a:pt x="636" y="2"/>
                  </a:lnTo>
                  <a:lnTo>
                    <a:pt x="604" y="42"/>
                  </a:lnTo>
                  <a:lnTo>
                    <a:pt x="600" y="46"/>
                  </a:lnTo>
                  <a:lnTo>
                    <a:pt x="596" y="50"/>
                  </a:lnTo>
                  <a:lnTo>
                    <a:pt x="590" y="54"/>
                  </a:lnTo>
                  <a:lnTo>
                    <a:pt x="586" y="58"/>
                  </a:lnTo>
                  <a:lnTo>
                    <a:pt x="584" y="66"/>
                  </a:lnTo>
                  <a:lnTo>
                    <a:pt x="580" y="70"/>
                  </a:lnTo>
                  <a:lnTo>
                    <a:pt x="578" y="74"/>
                  </a:lnTo>
                  <a:lnTo>
                    <a:pt x="552" y="94"/>
                  </a:lnTo>
                  <a:lnTo>
                    <a:pt x="524" y="130"/>
                  </a:lnTo>
                  <a:lnTo>
                    <a:pt x="500" y="158"/>
                  </a:lnTo>
                  <a:lnTo>
                    <a:pt x="492" y="164"/>
                  </a:lnTo>
                  <a:lnTo>
                    <a:pt x="484" y="168"/>
                  </a:lnTo>
                  <a:lnTo>
                    <a:pt x="480" y="174"/>
                  </a:lnTo>
                  <a:lnTo>
                    <a:pt x="476" y="184"/>
                  </a:lnTo>
                  <a:lnTo>
                    <a:pt x="472" y="192"/>
                  </a:lnTo>
                  <a:lnTo>
                    <a:pt x="446" y="216"/>
                  </a:lnTo>
                  <a:lnTo>
                    <a:pt x="428" y="240"/>
                  </a:lnTo>
                  <a:lnTo>
                    <a:pt x="386" y="278"/>
                  </a:lnTo>
                  <a:lnTo>
                    <a:pt x="364" y="300"/>
                  </a:lnTo>
                  <a:lnTo>
                    <a:pt x="350" y="314"/>
                  </a:lnTo>
                  <a:lnTo>
                    <a:pt x="340" y="322"/>
                  </a:lnTo>
                  <a:lnTo>
                    <a:pt x="326" y="334"/>
                  </a:lnTo>
                  <a:lnTo>
                    <a:pt x="308" y="352"/>
                  </a:lnTo>
                  <a:lnTo>
                    <a:pt x="292" y="370"/>
                  </a:lnTo>
                  <a:lnTo>
                    <a:pt x="282" y="382"/>
                  </a:lnTo>
                  <a:lnTo>
                    <a:pt x="244" y="448"/>
                  </a:lnTo>
                  <a:lnTo>
                    <a:pt x="214" y="500"/>
                  </a:lnTo>
                  <a:lnTo>
                    <a:pt x="198" y="530"/>
                  </a:lnTo>
                  <a:lnTo>
                    <a:pt x="182" y="556"/>
                  </a:lnTo>
                  <a:lnTo>
                    <a:pt x="154" y="592"/>
                  </a:lnTo>
                  <a:lnTo>
                    <a:pt x="142" y="612"/>
                  </a:lnTo>
                  <a:lnTo>
                    <a:pt x="132" y="630"/>
                  </a:lnTo>
                  <a:lnTo>
                    <a:pt x="116" y="656"/>
                  </a:lnTo>
                  <a:lnTo>
                    <a:pt x="106" y="672"/>
                  </a:lnTo>
                  <a:lnTo>
                    <a:pt x="100" y="682"/>
                  </a:lnTo>
                  <a:lnTo>
                    <a:pt x="90" y="714"/>
                  </a:lnTo>
                  <a:lnTo>
                    <a:pt x="78" y="738"/>
                  </a:lnTo>
                  <a:lnTo>
                    <a:pt x="60" y="776"/>
                  </a:lnTo>
                  <a:lnTo>
                    <a:pt x="50" y="794"/>
                  </a:lnTo>
                  <a:lnTo>
                    <a:pt x="40" y="812"/>
                  </a:lnTo>
                  <a:lnTo>
                    <a:pt x="20" y="840"/>
                  </a:lnTo>
                  <a:lnTo>
                    <a:pt x="8" y="860"/>
                  </a:lnTo>
                  <a:lnTo>
                    <a:pt x="0" y="872"/>
                  </a:lnTo>
                  <a:lnTo>
                    <a:pt x="2" y="874"/>
                  </a:lnTo>
                  <a:lnTo>
                    <a:pt x="22" y="860"/>
                  </a:lnTo>
                  <a:lnTo>
                    <a:pt x="44" y="850"/>
                  </a:lnTo>
                  <a:lnTo>
                    <a:pt x="64" y="842"/>
                  </a:lnTo>
                  <a:lnTo>
                    <a:pt x="82" y="836"/>
                  </a:lnTo>
                  <a:lnTo>
                    <a:pt x="110" y="830"/>
                  </a:lnTo>
                  <a:lnTo>
                    <a:pt x="120" y="828"/>
                  </a:lnTo>
                  <a:lnTo>
                    <a:pt x="132" y="804"/>
                  </a:lnTo>
                  <a:close/>
                </a:path>
              </a:pathLst>
            </a:custGeom>
            <a:solidFill>
              <a:srgbClr val="CC9900"/>
            </a:solidFill>
            <a:ln w="9525">
              <a:noFill/>
              <a:round/>
              <a:headEnd/>
              <a:tailEnd/>
            </a:ln>
          </p:spPr>
          <p:txBody>
            <a:bodyPr/>
            <a:lstStyle/>
            <a:p>
              <a:endParaRPr lang="en-US" dirty="0"/>
            </a:p>
          </p:txBody>
        </p:sp>
        <p:sp>
          <p:nvSpPr>
            <p:cNvPr id="157705" name="Freeform 9"/>
            <p:cNvSpPr>
              <a:spLocks/>
            </p:cNvSpPr>
            <p:nvPr/>
          </p:nvSpPr>
          <p:spPr bwMode="auto">
            <a:xfrm>
              <a:off x="2169" y="2272"/>
              <a:ext cx="1229" cy="895"/>
            </a:xfrm>
            <a:custGeom>
              <a:avLst/>
              <a:gdLst/>
              <a:ahLst/>
              <a:cxnLst>
                <a:cxn ang="0">
                  <a:pos x="1312" y="2195"/>
                </a:cxn>
                <a:cxn ang="0">
                  <a:pos x="1514" y="2081"/>
                </a:cxn>
                <a:cxn ang="0">
                  <a:pos x="1594" y="2051"/>
                </a:cxn>
                <a:cxn ang="0">
                  <a:pos x="1740" y="1879"/>
                </a:cxn>
                <a:cxn ang="0">
                  <a:pos x="1822" y="1847"/>
                </a:cxn>
                <a:cxn ang="0">
                  <a:pos x="1880" y="1843"/>
                </a:cxn>
                <a:cxn ang="0">
                  <a:pos x="1956" y="1833"/>
                </a:cxn>
                <a:cxn ang="0">
                  <a:pos x="2030" y="1813"/>
                </a:cxn>
                <a:cxn ang="0">
                  <a:pos x="2088" y="1797"/>
                </a:cxn>
                <a:cxn ang="0">
                  <a:pos x="2176" y="1747"/>
                </a:cxn>
                <a:cxn ang="0">
                  <a:pos x="2246" y="1583"/>
                </a:cxn>
                <a:cxn ang="0">
                  <a:pos x="2302" y="1477"/>
                </a:cxn>
                <a:cxn ang="0">
                  <a:pos x="2308" y="1373"/>
                </a:cxn>
                <a:cxn ang="0">
                  <a:pos x="2310" y="1223"/>
                </a:cxn>
                <a:cxn ang="0">
                  <a:pos x="2304" y="1181"/>
                </a:cxn>
                <a:cxn ang="0">
                  <a:pos x="2334" y="1129"/>
                </a:cxn>
                <a:cxn ang="0">
                  <a:pos x="2443" y="1023"/>
                </a:cxn>
                <a:cxn ang="0">
                  <a:pos x="2607" y="933"/>
                </a:cxn>
                <a:cxn ang="0">
                  <a:pos x="2735" y="885"/>
                </a:cxn>
                <a:cxn ang="0">
                  <a:pos x="2787" y="817"/>
                </a:cxn>
                <a:cxn ang="0">
                  <a:pos x="2829" y="741"/>
                </a:cxn>
                <a:cxn ang="0">
                  <a:pos x="2941" y="661"/>
                </a:cxn>
                <a:cxn ang="0">
                  <a:pos x="3039" y="573"/>
                </a:cxn>
                <a:cxn ang="0">
                  <a:pos x="3115" y="499"/>
                </a:cxn>
                <a:cxn ang="0">
                  <a:pos x="3167" y="428"/>
                </a:cxn>
                <a:cxn ang="0">
                  <a:pos x="3239" y="280"/>
                </a:cxn>
                <a:cxn ang="0">
                  <a:pos x="3307" y="126"/>
                </a:cxn>
                <a:cxn ang="0">
                  <a:pos x="3377" y="0"/>
                </a:cxn>
                <a:cxn ang="0">
                  <a:pos x="3205" y="138"/>
                </a:cxn>
                <a:cxn ang="0">
                  <a:pos x="3147" y="210"/>
                </a:cxn>
                <a:cxn ang="0">
                  <a:pos x="3059" y="290"/>
                </a:cxn>
                <a:cxn ang="0">
                  <a:pos x="2951" y="354"/>
                </a:cxn>
                <a:cxn ang="0">
                  <a:pos x="2873" y="435"/>
                </a:cxn>
                <a:cxn ang="0">
                  <a:pos x="2809" y="457"/>
                </a:cxn>
                <a:cxn ang="0">
                  <a:pos x="2685" y="557"/>
                </a:cxn>
                <a:cxn ang="0">
                  <a:pos x="2641" y="599"/>
                </a:cxn>
                <a:cxn ang="0">
                  <a:pos x="2567" y="623"/>
                </a:cxn>
                <a:cxn ang="0">
                  <a:pos x="2471" y="679"/>
                </a:cxn>
                <a:cxn ang="0">
                  <a:pos x="2413" y="741"/>
                </a:cxn>
                <a:cxn ang="0">
                  <a:pos x="2358" y="803"/>
                </a:cxn>
                <a:cxn ang="0">
                  <a:pos x="2240" y="865"/>
                </a:cxn>
                <a:cxn ang="0">
                  <a:pos x="2164" y="911"/>
                </a:cxn>
                <a:cxn ang="0">
                  <a:pos x="1924" y="943"/>
                </a:cxn>
                <a:cxn ang="0">
                  <a:pos x="1850" y="935"/>
                </a:cxn>
                <a:cxn ang="0">
                  <a:pos x="1628" y="989"/>
                </a:cxn>
                <a:cxn ang="0">
                  <a:pos x="1570" y="1051"/>
                </a:cxn>
                <a:cxn ang="0">
                  <a:pos x="1462" y="1077"/>
                </a:cxn>
                <a:cxn ang="0">
                  <a:pos x="1370" y="1067"/>
                </a:cxn>
                <a:cxn ang="0">
                  <a:pos x="1288" y="1087"/>
                </a:cxn>
                <a:cxn ang="0">
                  <a:pos x="1128" y="1093"/>
                </a:cxn>
                <a:cxn ang="0">
                  <a:pos x="1038" y="1117"/>
                </a:cxn>
                <a:cxn ang="0">
                  <a:pos x="942" y="1075"/>
                </a:cxn>
                <a:cxn ang="0">
                  <a:pos x="826" y="1063"/>
                </a:cxn>
                <a:cxn ang="0">
                  <a:pos x="674" y="1153"/>
                </a:cxn>
                <a:cxn ang="0">
                  <a:pos x="636" y="1261"/>
                </a:cxn>
                <a:cxn ang="0">
                  <a:pos x="650" y="1365"/>
                </a:cxn>
                <a:cxn ang="0">
                  <a:pos x="602" y="1471"/>
                </a:cxn>
                <a:cxn ang="0">
                  <a:pos x="454" y="1463"/>
                </a:cxn>
                <a:cxn ang="0">
                  <a:pos x="296" y="1487"/>
                </a:cxn>
                <a:cxn ang="0">
                  <a:pos x="172" y="1629"/>
                </a:cxn>
                <a:cxn ang="0">
                  <a:pos x="0" y="1715"/>
                </a:cxn>
              </a:cxnLst>
              <a:rect l="0" t="0" r="r" b="b"/>
              <a:pathLst>
                <a:path w="3377" h="2255">
                  <a:moveTo>
                    <a:pt x="46" y="1949"/>
                  </a:moveTo>
                  <a:lnTo>
                    <a:pt x="1248" y="2255"/>
                  </a:lnTo>
                  <a:lnTo>
                    <a:pt x="1262" y="2239"/>
                  </a:lnTo>
                  <a:lnTo>
                    <a:pt x="1278" y="2225"/>
                  </a:lnTo>
                  <a:lnTo>
                    <a:pt x="1292" y="2213"/>
                  </a:lnTo>
                  <a:lnTo>
                    <a:pt x="1302" y="2203"/>
                  </a:lnTo>
                  <a:lnTo>
                    <a:pt x="1312" y="2195"/>
                  </a:lnTo>
                  <a:lnTo>
                    <a:pt x="1320" y="2187"/>
                  </a:lnTo>
                  <a:lnTo>
                    <a:pt x="1330" y="2179"/>
                  </a:lnTo>
                  <a:lnTo>
                    <a:pt x="1388" y="2151"/>
                  </a:lnTo>
                  <a:lnTo>
                    <a:pt x="1428" y="2127"/>
                  </a:lnTo>
                  <a:lnTo>
                    <a:pt x="1460" y="2107"/>
                  </a:lnTo>
                  <a:lnTo>
                    <a:pt x="1484" y="2095"/>
                  </a:lnTo>
                  <a:lnTo>
                    <a:pt x="1514" y="2081"/>
                  </a:lnTo>
                  <a:lnTo>
                    <a:pt x="1524" y="2077"/>
                  </a:lnTo>
                  <a:lnTo>
                    <a:pt x="1534" y="2071"/>
                  </a:lnTo>
                  <a:lnTo>
                    <a:pt x="1544" y="2067"/>
                  </a:lnTo>
                  <a:lnTo>
                    <a:pt x="1554" y="2063"/>
                  </a:lnTo>
                  <a:lnTo>
                    <a:pt x="1566" y="2061"/>
                  </a:lnTo>
                  <a:lnTo>
                    <a:pt x="1578" y="2057"/>
                  </a:lnTo>
                  <a:lnTo>
                    <a:pt x="1594" y="2051"/>
                  </a:lnTo>
                  <a:lnTo>
                    <a:pt x="1612" y="2037"/>
                  </a:lnTo>
                  <a:lnTo>
                    <a:pt x="1640" y="2015"/>
                  </a:lnTo>
                  <a:lnTo>
                    <a:pt x="1666" y="1985"/>
                  </a:lnTo>
                  <a:lnTo>
                    <a:pt x="1682" y="1965"/>
                  </a:lnTo>
                  <a:lnTo>
                    <a:pt x="1694" y="1949"/>
                  </a:lnTo>
                  <a:lnTo>
                    <a:pt x="1720" y="1903"/>
                  </a:lnTo>
                  <a:lnTo>
                    <a:pt x="1740" y="1879"/>
                  </a:lnTo>
                  <a:lnTo>
                    <a:pt x="1756" y="1861"/>
                  </a:lnTo>
                  <a:lnTo>
                    <a:pt x="1764" y="1853"/>
                  </a:lnTo>
                  <a:lnTo>
                    <a:pt x="1770" y="1849"/>
                  </a:lnTo>
                  <a:lnTo>
                    <a:pt x="1788" y="1843"/>
                  </a:lnTo>
                  <a:lnTo>
                    <a:pt x="1796" y="1843"/>
                  </a:lnTo>
                  <a:lnTo>
                    <a:pt x="1806" y="1845"/>
                  </a:lnTo>
                  <a:lnTo>
                    <a:pt x="1822" y="1847"/>
                  </a:lnTo>
                  <a:lnTo>
                    <a:pt x="1828" y="1847"/>
                  </a:lnTo>
                  <a:lnTo>
                    <a:pt x="1834" y="1845"/>
                  </a:lnTo>
                  <a:lnTo>
                    <a:pt x="1850" y="1839"/>
                  </a:lnTo>
                  <a:lnTo>
                    <a:pt x="1856" y="1839"/>
                  </a:lnTo>
                  <a:lnTo>
                    <a:pt x="1864" y="1841"/>
                  </a:lnTo>
                  <a:lnTo>
                    <a:pt x="1872" y="1843"/>
                  </a:lnTo>
                  <a:lnTo>
                    <a:pt x="1880" y="1843"/>
                  </a:lnTo>
                  <a:lnTo>
                    <a:pt x="1888" y="1843"/>
                  </a:lnTo>
                  <a:lnTo>
                    <a:pt x="1894" y="1841"/>
                  </a:lnTo>
                  <a:lnTo>
                    <a:pt x="1904" y="1837"/>
                  </a:lnTo>
                  <a:lnTo>
                    <a:pt x="1918" y="1837"/>
                  </a:lnTo>
                  <a:lnTo>
                    <a:pt x="1932" y="1837"/>
                  </a:lnTo>
                  <a:lnTo>
                    <a:pt x="1944" y="1835"/>
                  </a:lnTo>
                  <a:lnTo>
                    <a:pt x="1956" y="1833"/>
                  </a:lnTo>
                  <a:lnTo>
                    <a:pt x="1966" y="1829"/>
                  </a:lnTo>
                  <a:lnTo>
                    <a:pt x="1982" y="1821"/>
                  </a:lnTo>
                  <a:lnTo>
                    <a:pt x="1988" y="1821"/>
                  </a:lnTo>
                  <a:lnTo>
                    <a:pt x="1994" y="1821"/>
                  </a:lnTo>
                  <a:lnTo>
                    <a:pt x="2004" y="1821"/>
                  </a:lnTo>
                  <a:lnTo>
                    <a:pt x="2012" y="1819"/>
                  </a:lnTo>
                  <a:lnTo>
                    <a:pt x="2030" y="1813"/>
                  </a:lnTo>
                  <a:lnTo>
                    <a:pt x="2040" y="1811"/>
                  </a:lnTo>
                  <a:lnTo>
                    <a:pt x="2048" y="1811"/>
                  </a:lnTo>
                  <a:lnTo>
                    <a:pt x="2060" y="1811"/>
                  </a:lnTo>
                  <a:lnTo>
                    <a:pt x="2070" y="1809"/>
                  </a:lnTo>
                  <a:lnTo>
                    <a:pt x="2078" y="1805"/>
                  </a:lnTo>
                  <a:lnTo>
                    <a:pt x="2084" y="1801"/>
                  </a:lnTo>
                  <a:lnTo>
                    <a:pt x="2088" y="1797"/>
                  </a:lnTo>
                  <a:lnTo>
                    <a:pt x="2096" y="1793"/>
                  </a:lnTo>
                  <a:lnTo>
                    <a:pt x="2112" y="1791"/>
                  </a:lnTo>
                  <a:lnTo>
                    <a:pt x="2120" y="1789"/>
                  </a:lnTo>
                  <a:lnTo>
                    <a:pt x="2128" y="1785"/>
                  </a:lnTo>
                  <a:lnTo>
                    <a:pt x="2142" y="1777"/>
                  </a:lnTo>
                  <a:lnTo>
                    <a:pt x="2158" y="1763"/>
                  </a:lnTo>
                  <a:lnTo>
                    <a:pt x="2176" y="1747"/>
                  </a:lnTo>
                  <a:lnTo>
                    <a:pt x="2188" y="1731"/>
                  </a:lnTo>
                  <a:lnTo>
                    <a:pt x="2200" y="1713"/>
                  </a:lnTo>
                  <a:lnTo>
                    <a:pt x="2214" y="1691"/>
                  </a:lnTo>
                  <a:lnTo>
                    <a:pt x="2226" y="1663"/>
                  </a:lnTo>
                  <a:lnTo>
                    <a:pt x="2232" y="1649"/>
                  </a:lnTo>
                  <a:lnTo>
                    <a:pt x="2234" y="1633"/>
                  </a:lnTo>
                  <a:lnTo>
                    <a:pt x="2246" y="1583"/>
                  </a:lnTo>
                  <a:lnTo>
                    <a:pt x="2250" y="1569"/>
                  </a:lnTo>
                  <a:lnTo>
                    <a:pt x="2258" y="1553"/>
                  </a:lnTo>
                  <a:lnTo>
                    <a:pt x="2270" y="1533"/>
                  </a:lnTo>
                  <a:lnTo>
                    <a:pt x="2280" y="1523"/>
                  </a:lnTo>
                  <a:lnTo>
                    <a:pt x="2290" y="1509"/>
                  </a:lnTo>
                  <a:lnTo>
                    <a:pt x="2300" y="1487"/>
                  </a:lnTo>
                  <a:lnTo>
                    <a:pt x="2302" y="1477"/>
                  </a:lnTo>
                  <a:lnTo>
                    <a:pt x="2304" y="1469"/>
                  </a:lnTo>
                  <a:lnTo>
                    <a:pt x="2300" y="1453"/>
                  </a:lnTo>
                  <a:lnTo>
                    <a:pt x="2298" y="1441"/>
                  </a:lnTo>
                  <a:lnTo>
                    <a:pt x="2298" y="1425"/>
                  </a:lnTo>
                  <a:lnTo>
                    <a:pt x="2300" y="1403"/>
                  </a:lnTo>
                  <a:lnTo>
                    <a:pt x="2306" y="1379"/>
                  </a:lnTo>
                  <a:lnTo>
                    <a:pt x="2308" y="1373"/>
                  </a:lnTo>
                  <a:lnTo>
                    <a:pt x="2312" y="1361"/>
                  </a:lnTo>
                  <a:lnTo>
                    <a:pt x="2318" y="1345"/>
                  </a:lnTo>
                  <a:lnTo>
                    <a:pt x="2320" y="1333"/>
                  </a:lnTo>
                  <a:lnTo>
                    <a:pt x="2314" y="1305"/>
                  </a:lnTo>
                  <a:lnTo>
                    <a:pt x="2306" y="1257"/>
                  </a:lnTo>
                  <a:lnTo>
                    <a:pt x="2308" y="1237"/>
                  </a:lnTo>
                  <a:lnTo>
                    <a:pt x="2310" y="1223"/>
                  </a:lnTo>
                  <a:lnTo>
                    <a:pt x="2312" y="1215"/>
                  </a:lnTo>
                  <a:lnTo>
                    <a:pt x="2318" y="1207"/>
                  </a:lnTo>
                  <a:lnTo>
                    <a:pt x="2320" y="1203"/>
                  </a:lnTo>
                  <a:lnTo>
                    <a:pt x="2326" y="1177"/>
                  </a:lnTo>
                  <a:lnTo>
                    <a:pt x="2320" y="1171"/>
                  </a:lnTo>
                  <a:lnTo>
                    <a:pt x="2312" y="1175"/>
                  </a:lnTo>
                  <a:lnTo>
                    <a:pt x="2304" y="1181"/>
                  </a:lnTo>
                  <a:lnTo>
                    <a:pt x="2278" y="1231"/>
                  </a:lnTo>
                  <a:lnTo>
                    <a:pt x="2274" y="1225"/>
                  </a:lnTo>
                  <a:lnTo>
                    <a:pt x="2266" y="1197"/>
                  </a:lnTo>
                  <a:lnTo>
                    <a:pt x="2266" y="1179"/>
                  </a:lnTo>
                  <a:lnTo>
                    <a:pt x="2270" y="1167"/>
                  </a:lnTo>
                  <a:lnTo>
                    <a:pt x="2310" y="1143"/>
                  </a:lnTo>
                  <a:lnTo>
                    <a:pt x="2334" y="1129"/>
                  </a:lnTo>
                  <a:lnTo>
                    <a:pt x="2348" y="1117"/>
                  </a:lnTo>
                  <a:lnTo>
                    <a:pt x="2366" y="1101"/>
                  </a:lnTo>
                  <a:lnTo>
                    <a:pt x="2378" y="1089"/>
                  </a:lnTo>
                  <a:lnTo>
                    <a:pt x="2387" y="1079"/>
                  </a:lnTo>
                  <a:lnTo>
                    <a:pt x="2411" y="1053"/>
                  </a:lnTo>
                  <a:lnTo>
                    <a:pt x="2435" y="1029"/>
                  </a:lnTo>
                  <a:lnTo>
                    <a:pt x="2443" y="1023"/>
                  </a:lnTo>
                  <a:lnTo>
                    <a:pt x="2461" y="1011"/>
                  </a:lnTo>
                  <a:lnTo>
                    <a:pt x="2491" y="989"/>
                  </a:lnTo>
                  <a:lnTo>
                    <a:pt x="2529" y="965"/>
                  </a:lnTo>
                  <a:lnTo>
                    <a:pt x="2551" y="953"/>
                  </a:lnTo>
                  <a:lnTo>
                    <a:pt x="2567" y="945"/>
                  </a:lnTo>
                  <a:lnTo>
                    <a:pt x="2593" y="937"/>
                  </a:lnTo>
                  <a:lnTo>
                    <a:pt x="2607" y="933"/>
                  </a:lnTo>
                  <a:lnTo>
                    <a:pt x="2619" y="933"/>
                  </a:lnTo>
                  <a:lnTo>
                    <a:pt x="2635" y="929"/>
                  </a:lnTo>
                  <a:lnTo>
                    <a:pt x="2659" y="925"/>
                  </a:lnTo>
                  <a:lnTo>
                    <a:pt x="2691" y="917"/>
                  </a:lnTo>
                  <a:lnTo>
                    <a:pt x="2703" y="909"/>
                  </a:lnTo>
                  <a:lnTo>
                    <a:pt x="2723" y="895"/>
                  </a:lnTo>
                  <a:lnTo>
                    <a:pt x="2735" y="885"/>
                  </a:lnTo>
                  <a:lnTo>
                    <a:pt x="2747" y="873"/>
                  </a:lnTo>
                  <a:lnTo>
                    <a:pt x="2757" y="859"/>
                  </a:lnTo>
                  <a:lnTo>
                    <a:pt x="2767" y="845"/>
                  </a:lnTo>
                  <a:lnTo>
                    <a:pt x="2779" y="823"/>
                  </a:lnTo>
                  <a:lnTo>
                    <a:pt x="2785" y="815"/>
                  </a:lnTo>
                  <a:lnTo>
                    <a:pt x="2787" y="815"/>
                  </a:lnTo>
                  <a:lnTo>
                    <a:pt x="2787" y="817"/>
                  </a:lnTo>
                  <a:lnTo>
                    <a:pt x="2789" y="809"/>
                  </a:lnTo>
                  <a:lnTo>
                    <a:pt x="2791" y="803"/>
                  </a:lnTo>
                  <a:lnTo>
                    <a:pt x="2795" y="797"/>
                  </a:lnTo>
                  <a:lnTo>
                    <a:pt x="2803" y="791"/>
                  </a:lnTo>
                  <a:lnTo>
                    <a:pt x="2809" y="781"/>
                  </a:lnTo>
                  <a:lnTo>
                    <a:pt x="2819" y="769"/>
                  </a:lnTo>
                  <a:lnTo>
                    <a:pt x="2829" y="741"/>
                  </a:lnTo>
                  <a:lnTo>
                    <a:pt x="2853" y="713"/>
                  </a:lnTo>
                  <a:lnTo>
                    <a:pt x="2869" y="693"/>
                  </a:lnTo>
                  <a:lnTo>
                    <a:pt x="2879" y="689"/>
                  </a:lnTo>
                  <a:lnTo>
                    <a:pt x="2895" y="685"/>
                  </a:lnTo>
                  <a:lnTo>
                    <a:pt x="2909" y="681"/>
                  </a:lnTo>
                  <a:lnTo>
                    <a:pt x="2925" y="671"/>
                  </a:lnTo>
                  <a:lnTo>
                    <a:pt x="2941" y="661"/>
                  </a:lnTo>
                  <a:lnTo>
                    <a:pt x="2951" y="653"/>
                  </a:lnTo>
                  <a:lnTo>
                    <a:pt x="2957" y="649"/>
                  </a:lnTo>
                  <a:lnTo>
                    <a:pt x="2963" y="645"/>
                  </a:lnTo>
                  <a:lnTo>
                    <a:pt x="2975" y="639"/>
                  </a:lnTo>
                  <a:lnTo>
                    <a:pt x="2993" y="625"/>
                  </a:lnTo>
                  <a:lnTo>
                    <a:pt x="3003" y="617"/>
                  </a:lnTo>
                  <a:lnTo>
                    <a:pt x="3039" y="573"/>
                  </a:lnTo>
                  <a:lnTo>
                    <a:pt x="3055" y="557"/>
                  </a:lnTo>
                  <a:lnTo>
                    <a:pt x="3065" y="543"/>
                  </a:lnTo>
                  <a:lnTo>
                    <a:pt x="3073" y="529"/>
                  </a:lnTo>
                  <a:lnTo>
                    <a:pt x="3077" y="521"/>
                  </a:lnTo>
                  <a:lnTo>
                    <a:pt x="3083" y="517"/>
                  </a:lnTo>
                  <a:lnTo>
                    <a:pt x="3107" y="505"/>
                  </a:lnTo>
                  <a:lnTo>
                    <a:pt x="3115" y="499"/>
                  </a:lnTo>
                  <a:lnTo>
                    <a:pt x="3119" y="497"/>
                  </a:lnTo>
                  <a:lnTo>
                    <a:pt x="3127" y="479"/>
                  </a:lnTo>
                  <a:lnTo>
                    <a:pt x="3133" y="465"/>
                  </a:lnTo>
                  <a:lnTo>
                    <a:pt x="3139" y="455"/>
                  </a:lnTo>
                  <a:lnTo>
                    <a:pt x="3155" y="441"/>
                  </a:lnTo>
                  <a:lnTo>
                    <a:pt x="3163" y="432"/>
                  </a:lnTo>
                  <a:lnTo>
                    <a:pt x="3167" y="428"/>
                  </a:lnTo>
                  <a:lnTo>
                    <a:pt x="3181" y="400"/>
                  </a:lnTo>
                  <a:lnTo>
                    <a:pt x="3191" y="378"/>
                  </a:lnTo>
                  <a:lnTo>
                    <a:pt x="3199" y="358"/>
                  </a:lnTo>
                  <a:lnTo>
                    <a:pt x="3211" y="332"/>
                  </a:lnTo>
                  <a:lnTo>
                    <a:pt x="3219" y="316"/>
                  </a:lnTo>
                  <a:lnTo>
                    <a:pt x="3227" y="302"/>
                  </a:lnTo>
                  <a:lnTo>
                    <a:pt x="3239" y="280"/>
                  </a:lnTo>
                  <a:lnTo>
                    <a:pt x="3251" y="260"/>
                  </a:lnTo>
                  <a:lnTo>
                    <a:pt x="3259" y="242"/>
                  </a:lnTo>
                  <a:lnTo>
                    <a:pt x="3263" y="232"/>
                  </a:lnTo>
                  <a:lnTo>
                    <a:pt x="3283" y="186"/>
                  </a:lnTo>
                  <a:lnTo>
                    <a:pt x="3291" y="160"/>
                  </a:lnTo>
                  <a:lnTo>
                    <a:pt x="3301" y="140"/>
                  </a:lnTo>
                  <a:lnTo>
                    <a:pt x="3307" y="126"/>
                  </a:lnTo>
                  <a:lnTo>
                    <a:pt x="3313" y="116"/>
                  </a:lnTo>
                  <a:lnTo>
                    <a:pt x="3321" y="108"/>
                  </a:lnTo>
                  <a:lnTo>
                    <a:pt x="3331" y="94"/>
                  </a:lnTo>
                  <a:lnTo>
                    <a:pt x="3345" y="76"/>
                  </a:lnTo>
                  <a:lnTo>
                    <a:pt x="3363" y="46"/>
                  </a:lnTo>
                  <a:lnTo>
                    <a:pt x="3375" y="26"/>
                  </a:lnTo>
                  <a:lnTo>
                    <a:pt x="3377" y="0"/>
                  </a:lnTo>
                  <a:lnTo>
                    <a:pt x="3287" y="72"/>
                  </a:lnTo>
                  <a:lnTo>
                    <a:pt x="3267" y="86"/>
                  </a:lnTo>
                  <a:lnTo>
                    <a:pt x="3251" y="102"/>
                  </a:lnTo>
                  <a:lnTo>
                    <a:pt x="3233" y="114"/>
                  </a:lnTo>
                  <a:lnTo>
                    <a:pt x="3221" y="124"/>
                  </a:lnTo>
                  <a:lnTo>
                    <a:pt x="3215" y="132"/>
                  </a:lnTo>
                  <a:lnTo>
                    <a:pt x="3205" y="138"/>
                  </a:lnTo>
                  <a:lnTo>
                    <a:pt x="3193" y="146"/>
                  </a:lnTo>
                  <a:lnTo>
                    <a:pt x="3179" y="158"/>
                  </a:lnTo>
                  <a:lnTo>
                    <a:pt x="3175" y="164"/>
                  </a:lnTo>
                  <a:lnTo>
                    <a:pt x="3171" y="174"/>
                  </a:lnTo>
                  <a:lnTo>
                    <a:pt x="3163" y="188"/>
                  </a:lnTo>
                  <a:lnTo>
                    <a:pt x="3155" y="202"/>
                  </a:lnTo>
                  <a:lnTo>
                    <a:pt x="3147" y="210"/>
                  </a:lnTo>
                  <a:lnTo>
                    <a:pt x="3141" y="216"/>
                  </a:lnTo>
                  <a:lnTo>
                    <a:pt x="3129" y="226"/>
                  </a:lnTo>
                  <a:lnTo>
                    <a:pt x="3119" y="234"/>
                  </a:lnTo>
                  <a:lnTo>
                    <a:pt x="3101" y="250"/>
                  </a:lnTo>
                  <a:lnTo>
                    <a:pt x="3079" y="274"/>
                  </a:lnTo>
                  <a:lnTo>
                    <a:pt x="3069" y="284"/>
                  </a:lnTo>
                  <a:lnTo>
                    <a:pt x="3059" y="290"/>
                  </a:lnTo>
                  <a:lnTo>
                    <a:pt x="3047" y="296"/>
                  </a:lnTo>
                  <a:lnTo>
                    <a:pt x="3033" y="300"/>
                  </a:lnTo>
                  <a:lnTo>
                    <a:pt x="3011" y="306"/>
                  </a:lnTo>
                  <a:lnTo>
                    <a:pt x="3001" y="310"/>
                  </a:lnTo>
                  <a:lnTo>
                    <a:pt x="2993" y="314"/>
                  </a:lnTo>
                  <a:lnTo>
                    <a:pt x="2977" y="322"/>
                  </a:lnTo>
                  <a:lnTo>
                    <a:pt x="2951" y="354"/>
                  </a:lnTo>
                  <a:lnTo>
                    <a:pt x="2935" y="366"/>
                  </a:lnTo>
                  <a:lnTo>
                    <a:pt x="2919" y="378"/>
                  </a:lnTo>
                  <a:lnTo>
                    <a:pt x="2911" y="384"/>
                  </a:lnTo>
                  <a:lnTo>
                    <a:pt x="2903" y="396"/>
                  </a:lnTo>
                  <a:lnTo>
                    <a:pt x="2893" y="416"/>
                  </a:lnTo>
                  <a:lnTo>
                    <a:pt x="2885" y="424"/>
                  </a:lnTo>
                  <a:lnTo>
                    <a:pt x="2873" y="435"/>
                  </a:lnTo>
                  <a:lnTo>
                    <a:pt x="2867" y="439"/>
                  </a:lnTo>
                  <a:lnTo>
                    <a:pt x="2863" y="443"/>
                  </a:lnTo>
                  <a:lnTo>
                    <a:pt x="2859" y="449"/>
                  </a:lnTo>
                  <a:lnTo>
                    <a:pt x="2833" y="449"/>
                  </a:lnTo>
                  <a:lnTo>
                    <a:pt x="2827" y="449"/>
                  </a:lnTo>
                  <a:lnTo>
                    <a:pt x="2819" y="451"/>
                  </a:lnTo>
                  <a:lnTo>
                    <a:pt x="2809" y="457"/>
                  </a:lnTo>
                  <a:lnTo>
                    <a:pt x="2781" y="481"/>
                  </a:lnTo>
                  <a:lnTo>
                    <a:pt x="2769" y="487"/>
                  </a:lnTo>
                  <a:lnTo>
                    <a:pt x="2749" y="497"/>
                  </a:lnTo>
                  <a:lnTo>
                    <a:pt x="2737" y="505"/>
                  </a:lnTo>
                  <a:lnTo>
                    <a:pt x="2725" y="515"/>
                  </a:lnTo>
                  <a:lnTo>
                    <a:pt x="2707" y="535"/>
                  </a:lnTo>
                  <a:lnTo>
                    <a:pt x="2685" y="557"/>
                  </a:lnTo>
                  <a:lnTo>
                    <a:pt x="2665" y="573"/>
                  </a:lnTo>
                  <a:lnTo>
                    <a:pt x="2651" y="581"/>
                  </a:lnTo>
                  <a:lnTo>
                    <a:pt x="2641" y="587"/>
                  </a:lnTo>
                  <a:lnTo>
                    <a:pt x="2637" y="591"/>
                  </a:lnTo>
                  <a:lnTo>
                    <a:pt x="2637" y="593"/>
                  </a:lnTo>
                  <a:lnTo>
                    <a:pt x="2639" y="597"/>
                  </a:lnTo>
                  <a:lnTo>
                    <a:pt x="2641" y="599"/>
                  </a:lnTo>
                  <a:lnTo>
                    <a:pt x="2633" y="601"/>
                  </a:lnTo>
                  <a:lnTo>
                    <a:pt x="2621" y="605"/>
                  </a:lnTo>
                  <a:lnTo>
                    <a:pt x="2601" y="611"/>
                  </a:lnTo>
                  <a:lnTo>
                    <a:pt x="2593" y="615"/>
                  </a:lnTo>
                  <a:lnTo>
                    <a:pt x="2587" y="617"/>
                  </a:lnTo>
                  <a:lnTo>
                    <a:pt x="2579" y="619"/>
                  </a:lnTo>
                  <a:lnTo>
                    <a:pt x="2567" y="623"/>
                  </a:lnTo>
                  <a:lnTo>
                    <a:pt x="2549" y="633"/>
                  </a:lnTo>
                  <a:lnTo>
                    <a:pt x="2525" y="645"/>
                  </a:lnTo>
                  <a:lnTo>
                    <a:pt x="2513" y="653"/>
                  </a:lnTo>
                  <a:lnTo>
                    <a:pt x="2499" y="661"/>
                  </a:lnTo>
                  <a:lnTo>
                    <a:pt x="2491" y="665"/>
                  </a:lnTo>
                  <a:lnTo>
                    <a:pt x="2481" y="671"/>
                  </a:lnTo>
                  <a:lnTo>
                    <a:pt x="2471" y="679"/>
                  </a:lnTo>
                  <a:lnTo>
                    <a:pt x="2461" y="691"/>
                  </a:lnTo>
                  <a:lnTo>
                    <a:pt x="2451" y="699"/>
                  </a:lnTo>
                  <a:lnTo>
                    <a:pt x="2443" y="705"/>
                  </a:lnTo>
                  <a:lnTo>
                    <a:pt x="2435" y="711"/>
                  </a:lnTo>
                  <a:lnTo>
                    <a:pt x="2427" y="719"/>
                  </a:lnTo>
                  <a:lnTo>
                    <a:pt x="2419" y="731"/>
                  </a:lnTo>
                  <a:lnTo>
                    <a:pt x="2413" y="741"/>
                  </a:lnTo>
                  <a:lnTo>
                    <a:pt x="2401" y="755"/>
                  </a:lnTo>
                  <a:lnTo>
                    <a:pt x="2389" y="765"/>
                  </a:lnTo>
                  <a:lnTo>
                    <a:pt x="2380" y="775"/>
                  </a:lnTo>
                  <a:lnTo>
                    <a:pt x="2374" y="785"/>
                  </a:lnTo>
                  <a:lnTo>
                    <a:pt x="2366" y="791"/>
                  </a:lnTo>
                  <a:lnTo>
                    <a:pt x="2362" y="799"/>
                  </a:lnTo>
                  <a:lnTo>
                    <a:pt x="2358" y="803"/>
                  </a:lnTo>
                  <a:lnTo>
                    <a:pt x="2352" y="807"/>
                  </a:lnTo>
                  <a:lnTo>
                    <a:pt x="2308" y="825"/>
                  </a:lnTo>
                  <a:lnTo>
                    <a:pt x="2290" y="833"/>
                  </a:lnTo>
                  <a:lnTo>
                    <a:pt x="2274" y="843"/>
                  </a:lnTo>
                  <a:lnTo>
                    <a:pt x="2262" y="853"/>
                  </a:lnTo>
                  <a:lnTo>
                    <a:pt x="2250" y="861"/>
                  </a:lnTo>
                  <a:lnTo>
                    <a:pt x="2240" y="865"/>
                  </a:lnTo>
                  <a:lnTo>
                    <a:pt x="2236" y="869"/>
                  </a:lnTo>
                  <a:lnTo>
                    <a:pt x="2232" y="873"/>
                  </a:lnTo>
                  <a:lnTo>
                    <a:pt x="2220" y="885"/>
                  </a:lnTo>
                  <a:lnTo>
                    <a:pt x="2212" y="891"/>
                  </a:lnTo>
                  <a:lnTo>
                    <a:pt x="2206" y="895"/>
                  </a:lnTo>
                  <a:lnTo>
                    <a:pt x="2174" y="905"/>
                  </a:lnTo>
                  <a:lnTo>
                    <a:pt x="2164" y="911"/>
                  </a:lnTo>
                  <a:lnTo>
                    <a:pt x="2154" y="917"/>
                  </a:lnTo>
                  <a:lnTo>
                    <a:pt x="2134" y="933"/>
                  </a:lnTo>
                  <a:lnTo>
                    <a:pt x="2096" y="927"/>
                  </a:lnTo>
                  <a:lnTo>
                    <a:pt x="2046" y="923"/>
                  </a:lnTo>
                  <a:lnTo>
                    <a:pt x="2000" y="927"/>
                  </a:lnTo>
                  <a:lnTo>
                    <a:pt x="1958" y="933"/>
                  </a:lnTo>
                  <a:lnTo>
                    <a:pt x="1924" y="943"/>
                  </a:lnTo>
                  <a:lnTo>
                    <a:pt x="1906" y="949"/>
                  </a:lnTo>
                  <a:lnTo>
                    <a:pt x="1878" y="967"/>
                  </a:lnTo>
                  <a:lnTo>
                    <a:pt x="1912" y="941"/>
                  </a:lnTo>
                  <a:lnTo>
                    <a:pt x="1928" y="933"/>
                  </a:lnTo>
                  <a:lnTo>
                    <a:pt x="1936" y="925"/>
                  </a:lnTo>
                  <a:lnTo>
                    <a:pt x="1886" y="933"/>
                  </a:lnTo>
                  <a:lnTo>
                    <a:pt x="1850" y="935"/>
                  </a:lnTo>
                  <a:lnTo>
                    <a:pt x="1788" y="935"/>
                  </a:lnTo>
                  <a:lnTo>
                    <a:pt x="1754" y="935"/>
                  </a:lnTo>
                  <a:lnTo>
                    <a:pt x="1736" y="935"/>
                  </a:lnTo>
                  <a:lnTo>
                    <a:pt x="1714" y="943"/>
                  </a:lnTo>
                  <a:lnTo>
                    <a:pt x="1680" y="961"/>
                  </a:lnTo>
                  <a:lnTo>
                    <a:pt x="1642" y="979"/>
                  </a:lnTo>
                  <a:lnTo>
                    <a:pt x="1628" y="989"/>
                  </a:lnTo>
                  <a:lnTo>
                    <a:pt x="1620" y="995"/>
                  </a:lnTo>
                  <a:lnTo>
                    <a:pt x="1608" y="1007"/>
                  </a:lnTo>
                  <a:lnTo>
                    <a:pt x="1606" y="1013"/>
                  </a:lnTo>
                  <a:lnTo>
                    <a:pt x="1600" y="1029"/>
                  </a:lnTo>
                  <a:lnTo>
                    <a:pt x="1594" y="1037"/>
                  </a:lnTo>
                  <a:lnTo>
                    <a:pt x="1586" y="1043"/>
                  </a:lnTo>
                  <a:lnTo>
                    <a:pt x="1570" y="1051"/>
                  </a:lnTo>
                  <a:lnTo>
                    <a:pt x="1556" y="1063"/>
                  </a:lnTo>
                  <a:lnTo>
                    <a:pt x="1548" y="1069"/>
                  </a:lnTo>
                  <a:lnTo>
                    <a:pt x="1542" y="1073"/>
                  </a:lnTo>
                  <a:lnTo>
                    <a:pt x="1534" y="1075"/>
                  </a:lnTo>
                  <a:lnTo>
                    <a:pt x="1522" y="1075"/>
                  </a:lnTo>
                  <a:lnTo>
                    <a:pt x="1486" y="1077"/>
                  </a:lnTo>
                  <a:lnTo>
                    <a:pt x="1462" y="1077"/>
                  </a:lnTo>
                  <a:lnTo>
                    <a:pt x="1452" y="1075"/>
                  </a:lnTo>
                  <a:lnTo>
                    <a:pt x="1442" y="1071"/>
                  </a:lnTo>
                  <a:lnTo>
                    <a:pt x="1432" y="1067"/>
                  </a:lnTo>
                  <a:lnTo>
                    <a:pt x="1422" y="1063"/>
                  </a:lnTo>
                  <a:lnTo>
                    <a:pt x="1402" y="1063"/>
                  </a:lnTo>
                  <a:lnTo>
                    <a:pt x="1384" y="1063"/>
                  </a:lnTo>
                  <a:lnTo>
                    <a:pt x="1370" y="1067"/>
                  </a:lnTo>
                  <a:lnTo>
                    <a:pt x="1362" y="1069"/>
                  </a:lnTo>
                  <a:lnTo>
                    <a:pt x="1356" y="1073"/>
                  </a:lnTo>
                  <a:lnTo>
                    <a:pt x="1338" y="1083"/>
                  </a:lnTo>
                  <a:lnTo>
                    <a:pt x="1326" y="1087"/>
                  </a:lnTo>
                  <a:lnTo>
                    <a:pt x="1316" y="1089"/>
                  </a:lnTo>
                  <a:lnTo>
                    <a:pt x="1302" y="1089"/>
                  </a:lnTo>
                  <a:lnTo>
                    <a:pt x="1288" y="1087"/>
                  </a:lnTo>
                  <a:lnTo>
                    <a:pt x="1262" y="1079"/>
                  </a:lnTo>
                  <a:lnTo>
                    <a:pt x="1242" y="1075"/>
                  </a:lnTo>
                  <a:lnTo>
                    <a:pt x="1214" y="1073"/>
                  </a:lnTo>
                  <a:lnTo>
                    <a:pt x="1200" y="1071"/>
                  </a:lnTo>
                  <a:lnTo>
                    <a:pt x="1180" y="1075"/>
                  </a:lnTo>
                  <a:lnTo>
                    <a:pt x="1154" y="1083"/>
                  </a:lnTo>
                  <a:lnTo>
                    <a:pt x="1128" y="1093"/>
                  </a:lnTo>
                  <a:lnTo>
                    <a:pt x="1108" y="1103"/>
                  </a:lnTo>
                  <a:lnTo>
                    <a:pt x="1096" y="1105"/>
                  </a:lnTo>
                  <a:lnTo>
                    <a:pt x="1090" y="1105"/>
                  </a:lnTo>
                  <a:lnTo>
                    <a:pt x="1086" y="1105"/>
                  </a:lnTo>
                  <a:lnTo>
                    <a:pt x="1064" y="1113"/>
                  </a:lnTo>
                  <a:lnTo>
                    <a:pt x="1050" y="1117"/>
                  </a:lnTo>
                  <a:lnTo>
                    <a:pt x="1038" y="1117"/>
                  </a:lnTo>
                  <a:lnTo>
                    <a:pt x="1024" y="1113"/>
                  </a:lnTo>
                  <a:lnTo>
                    <a:pt x="1000" y="1107"/>
                  </a:lnTo>
                  <a:lnTo>
                    <a:pt x="976" y="1097"/>
                  </a:lnTo>
                  <a:lnTo>
                    <a:pt x="958" y="1089"/>
                  </a:lnTo>
                  <a:lnTo>
                    <a:pt x="954" y="1085"/>
                  </a:lnTo>
                  <a:lnTo>
                    <a:pt x="948" y="1079"/>
                  </a:lnTo>
                  <a:lnTo>
                    <a:pt x="942" y="1075"/>
                  </a:lnTo>
                  <a:lnTo>
                    <a:pt x="934" y="1069"/>
                  </a:lnTo>
                  <a:lnTo>
                    <a:pt x="924" y="1063"/>
                  </a:lnTo>
                  <a:lnTo>
                    <a:pt x="912" y="1059"/>
                  </a:lnTo>
                  <a:lnTo>
                    <a:pt x="894" y="1057"/>
                  </a:lnTo>
                  <a:lnTo>
                    <a:pt x="874" y="1057"/>
                  </a:lnTo>
                  <a:lnTo>
                    <a:pt x="850" y="1059"/>
                  </a:lnTo>
                  <a:lnTo>
                    <a:pt x="826" y="1063"/>
                  </a:lnTo>
                  <a:lnTo>
                    <a:pt x="804" y="1071"/>
                  </a:lnTo>
                  <a:lnTo>
                    <a:pt x="782" y="1079"/>
                  </a:lnTo>
                  <a:lnTo>
                    <a:pt x="748" y="1095"/>
                  </a:lnTo>
                  <a:lnTo>
                    <a:pt x="724" y="1109"/>
                  </a:lnTo>
                  <a:lnTo>
                    <a:pt x="706" y="1121"/>
                  </a:lnTo>
                  <a:lnTo>
                    <a:pt x="688" y="1137"/>
                  </a:lnTo>
                  <a:lnTo>
                    <a:pt x="674" y="1153"/>
                  </a:lnTo>
                  <a:lnTo>
                    <a:pt x="668" y="1161"/>
                  </a:lnTo>
                  <a:lnTo>
                    <a:pt x="666" y="1165"/>
                  </a:lnTo>
                  <a:lnTo>
                    <a:pt x="662" y="1189"/>
                  </a:lnTo>
                  <a:lnTo>
                    <a:pt x="654" y="1215"/>
                  </a:lnTo>
                  <a:lnTo>
                    <a:pt x="644" y="1237"/>
                  </a:lnTo>
                  <a:lnTo>
                    <a:pt x="638" y="1249"/>
                  </a:lnTo>
                  <a:lnTo>
                    <a:pt x="636" y="1261"/>
                  </a:lnTo>
                  <a:lnTo>
                    <a:pt x="636" y="1273"/>
                  </a:lnTo>
                  <a:lnTo>
                    <a:pt x="638" y="1291"/>
                  </a:lnTo>
                  <a:lnTo>
                    <a:pt x="640" y="1307"/>
                  </a:lnTo>
                  <a:lnTo>
                    <a:pt x="644" y="1321"/>
                  </a:lnTo>
                  <a:lnTo>
                    <a:pt x="648" y="1333"/>
                  </a:lnTo>
                  <a:lnTo>
                    <a:pt x="650" y="1349"/>
                  </a:lnTo>
                  <a:lnTo>
                    <a:pt x="650" y="1365"/>
                  </a:lnTo>
                  <a:lnTo>
                    <a:pt x="648" y="1385"/>
                  </a:lnTo>
                  <a:lnTo>
                    <a:pt x="644" y="1411"/>
                  </a:lnTo>
                  <a:lnTo>
                    <a:pt x="638" y="1425"/>
                  </a:lnTo>
                  <a:lnTo>
                    <a:pt x="632" y="1439"/>
                  </a:lnTo>
                  <a:lnTo>
                    <a:pt x="624" y="1451"/>
                  </a:lnTo>
                  <a:lnTo>
                    <a:pt x="614" y="1463"/>
                  </a:lnTo>
                  <a:lnTo>
                    <a:pt x="602" y="1471"/>
                  </a:lnTo>
                  <a:lnTo>
                    <a:pt x="594" y="1473"/>
                  </a:lnTo>
                  <a:lnTo>
                    <a:pt x="586" y="1475"/>
                  </a:lnTo>
                  <a:lnTo>
                    <a:pt x="568" y="1477"/>
                  </a:lnTo>
                  <a:lnTo>
                    <a:pt x="550" y="1477"/>
                  </a:lnTo>
                  <a:lnTo>
                    <a:pt x="512" y="1473"/>
                  </a:lnTo>
                  <a:lnTo>
                    <a:pt x="478" y="1469"/>
                  </a:lnTo>
                  <a:lnTo>
                    <a:pt x="454" y="1463"/>
                  </a:lnTo>
                  <a:lnTo>
                    <a:pt x="432" y="1459"/>
                  </a:lnTo>
                  <a:lnTo>
                    <a:pt x="402" y="1457"/>
                  </a:lnTo>
                  <a:lnTo>
                    <a:pt x="372" y="1457"/>
                  </a:lnTo>
                  <a:lnTo>
                    <a:pt x="346" y="1461"/>
                  </a:lnTo>
                  <a:lnTo>
                    <a:pt x="328" y="1469"/>
                  </a:lnTo>
                  <a:lnTo>
                    <a:pt x="312" y="1477"/>
                  </a:lnTo>
                  <a:lnTo>
                    <a:pt x="296" y="1487"/>
                  </a:lnTo>
                  <a:lnTo>
                    <a:pt x="284" y="1497"/>
                  </a:lnTo>
                  <a:lnTo>
                    <a:pt x="272" y="1511"/>
                  </a:lnTo>
                  <a:lnTo>
                    <a:pt x="256" y="1531"/>
                  </a:lnTo>
                  <a:lnTo>
                    <a:pt x="238" y="1559"/>
                  </a:lnTo>
                  <a:lnTo>
                    <a:pt x="216" y="1587"/>
                  </a:lnTo>
                  <a:lnTo>
                    <a:pt x="194" y="1609"/>
                  </a:lnTo>
                  <a:lnTo>
                    <a:pt x="172" y="1629"/>
                  </a:lnTo>
                  <a:lnTo>
                    <a:pt x="156" y="1643"/>
                  </a:lnTo>
                  <a:lnTo>
                    <a:pt x="146" y="1653"/>
                  </a:lnTo>
                  <a:lnTo>
                    <a:pt x="136" y="1661"/>
                  </a:lnTo>
                  <a:lnTo>
                    <a:pt x="122" y="1669"/>
                  </a:lnTo>
                  <a:lnTo>
                    <a:pt x="74" y="1689"/>
                  </a:lnTo>
                  <a:lnTo>
                    <a:pt x="36" y="1703"/>
                  </a:lnTo>
                  <a:lnTo>
                    <a:pt x="0" y="1715"/>
                  </a:lnTo>
                  <a:lnTo>
                    <a:pt x="46" y="1949"/>
                  </a:lnTo>
                  <a:close/>
                </a:path>
              </a:pathLst>
            </a:custGeom>
            <a:solidFill>
              <a:srgbClr val="FFCC00"/>
            </a:solidFill>
            <a:ln w="9525">
              <a:solidFill>
                <a:srgbClr val="E1DC00"/>
              </a:solidFill>
              <a:round/>
              <a:headEnd/>
              <a:tailEnd/>
            </a:ln>
          </p:spPr>
          <p:txBody>
            <a:bodyPr/>
            <a:lstStyle/>
            <a:p>
              <a:endParaRPr lang="en-US" dirty="0"/>
            </a:p>
          </p:txBody>
        </p:sp>
        <p:sp>
          <p:nvSpPr>
            <p:cNvPr id="157706" name="Freeform 10"/>
            <p:cNvSpPr>
              <a:spLocks/>
            </p:cNvSpPr>
            <p:nvPr/>
          </p:nvSpPr>
          <p:spPr bwMode="auto">
            <a:xfrm>
              <a:off x="2475" y="2814"/>
              <a:ext cx="95" cy="76"/>
            </a:xfrm>
            <a:custGeom>
              <a:avLst/>
              <a:gdLst/>
              <a:ahLst/>
              <a:cxnLst>
                <a:cxn ang="0">
                  <a:pos x="216" y="62"/>
                </a:cxn>
                <a:cxn ang="0">
                  <a:pos x="210" y="58"/>
                </a:cxn>
                <a:cxn ang="0">
                  <a:pos x="202" y="52"/>
                </a:cxn>
                <a:cxn ang="0">
                  <a:pos x="190" y="42"/>
                </a:cxn>
                <a:cxn ang="0">
                  <a:pos x="170" y="30"/>
                </a:cxn>
                <a:cxn ang="0">
                  <a:pos x="142" y="12"/>
                </a:cxn>
                <a:cxn ang="0">
                  <a:pos x="130" y="6"/>
                </a:cxn>
                <a:cxn ang="0">
                  <a:pos x="120" y="2"/>
                </a:cxn>
                <a:cxn ang="0">
                  <a:pos x="112" y="2"/>
                </a:cxn>
                <a:cxn ang="0">
                  <a:pos x="104" y="4"/>
                </a:cxn>
                <a:cxn ang="0">
                  <a:pos x="94" y="4"/>
                </a:cxn>
                <a:cxn ang="0">
                  <a:pos x="84" y="2"/>
                </a:cxn>
                <a:cxn ang="0">
                  <a:pos x="74" y="0"/>
                </a:cxn>
                <a:cxn ang="0">
                  <a:pos x="68" y="2"/>
                </a:cxn>
                <a:cxn ang="0">
                  <a:pos x="64" y="4"/>
                </a:cxn>
                <a:cxn ang="0">
                  <a:pos x="60" y="12"/>
                </a:cxn>
                <a:cxn ang="0">
                  <a:pos x="56" y="28"/>
                </a:cxn>
                <a:cxn ang="0">
                  <a:pos x="54" y="52"/>
                </a:cxn>
                <a:cxn ang="0">
                  <a:pos x="52" y="68"/>
                </a:cxn>
                <a:cxn ang="0">
                  <a:pos x="54" y="90"/>
                </a:cxn>
                <a:cxn ang="0">
                  <a:pos x="52" y="102"/>
                </a:cxn>
                <a:cxn ang="0">
                  <a:pos x="44" y="126"/>
                </a:cxn>
                <a:cxn ang="0">
                  <a:pos x="36" y="144"/>
                </a:cxn>
                <a:cxn ang="0">
                  <a:pos x="20" y="166"/>
                </a:cxn>
                <a:cxn ang="0">
                  <a:pos x="0" y="192"/>
                </a:cxn>
                <a:cxn ang="0">
                  <a:pos x="4" y="194"/>
                </a:cxn>
                <a:cxn ang="0">
                  <a:pos x="22" y="188"/>
                </a:cxn>
                <a:cxn ang="0">
                  <a:pos x="32" y="182"/>
                </a:cxn>
                <a:cxn ang="0">
                  <a:pos x="48" y="168"/>
                </a:cxn>
                <a:cxn ang="0">
                  <a:pos x="66" y="162"/>
                </a:cxn>
                <a:cxn ang="0">
                  <a:pos x="90" y="152"/>
                </a:cxn>
                <a:cxn ang="0">
                  <a:pos x="108" y="146"/>
                </a:cxn>
                <a:cxn ang="0">
                  <a:pos x="120" y="142"/>
                </a:cxn>
                <a:cxn ang="0">
                  <a:pos x="134" y="140"/>
                </a:cxn>
                <a:cxn ang="0">
                  <a:pos x="152" y="136"/>
                </a:cxn>
                <a:cxn ang="0">
                  <a:pos x="178" y="130"/>
                </a:cxn>
                <a:cxn ang="0">
                  <a:pos x="210" y="114"/>
                </a:cxn>
                <a:cxn ang="0">
                  <a:pos x="240" y="100"/>
                </a:cxn>
                <a:cxn ang="0">
                  <a:pos x="256" y="82"/>
                </a:cxn>
                <a:cxn ang="0">
                  <a:pos x="258" y="78"/>
                </a:cxn>
                <a:cxn ang="0">
                  <a:pos x="240" y="72"/>
                </a:cxn>
                <a:cxn ang="0">
                  <a:pos x="230" y="68"/>
                </a:cxn>
                <a:cxn ang="0">
                  <a:pos x="216" y="62"/>
                </a:cxn>
              </a:cxnLst>
              <a:rect l="0" t="0" r="r" b="b"/>
              <a:pathLst>
                <a:path w="258" h="194">
                  <a:moveTo>
                    <a:pt x="216" y="62"/>
                  </a:moveTo>
                  <a:lnTo>
                    <a:pt x="210" y="58"/>
                  </a:lnTo>
                  <a:lnTo>
                    <a:pt x="202" y="52"/>
                  </a:lnTo>
                  <a:lnTo>
                    <a:pt x="190" y="42"/>
                  </a:lnTo>
                  <a:lnTo>
                    <a:pt x="170" y="30"/>
                  </a:lnTo>
                  <a:lnTo>
                    <a:pt x="142" y="12"/>
                  </a:lnTo>
                  <a:lnTo>
                    <a:pt x="130" y="6"/>
                  </a:lnTo>
                  <a:lnTo>
                    <a:pt x="120" y="2"/>
                  </a:lnTo>
                  <a:lnTo>
                    <a:pt x="112" y="2"/>
                  </a:lnTo>
                  <a:lnTo>
                    <a:pt x="104" y="4"/>
                  </a:lnTo>
                  <a:lnTo>
                    <a:pt x="94" y="4"/>
                  </a:lnTo>
                  <a:lnTo>
                    <a:pt x="84" y="2"/>
                  </a:lnTo>
                  <a:lnTo>
                    <a:pt x="74" y="0"/>
                  </a:lnTo>
                  <a:lnTo>
                    <a:pt x="68" y="2"/>
                  </a:lnTo>
                  <a:lnTo>
                    <a:pt x="64" y="4"/>
                  </a:lnTo>
                  <a:lnTo>
                    <a:pt x="60" y="12"/>
                  </a:lnTo>
                  <a:lnTo>
                    <a:pt x="56" y="28"/>
                  </a:lnTo>
                  <a:lnTo>
                    <a:pt x="54" y="52"/>
                  </a:lnTo>
                  <a:lnTo>
                    <a:pt x="52" y="68"/>
                  </a:lnTo>
                  <a:lnTo>
                    <a:pt x="54" y="90"/>
                  </a:lnTo>
                  <a:lnTo>
                    <a:pt x="52" y="102"/>
                  </a:lnTo>
                  <a:lnTo>
                    <a:pt x="44" y="126"/>
                  </a:lnTo>
                  <a:lnTo>
                    <a:pt x="36" y="144"/>
                  </a:lnTo>
                  <a:lnTo>
                    <a:pt x="20" y="166"/>
                  </a:lnTo>
                  <a:lnTo>
                    <a:pt x="0" y="192"/>
                  </a:lnTo>
                  <a:lnTo>
                    <a:pt x="4" y="194"/>
                  </a:lnTo>
                  <a:lnTo>
                    <a:pt x="22" y="188"/>
                  </a:lnTo>
                  <a:lnTo>
                    <a:pt x="32" y="182"/>
                  </a:lnTo>
                  <a:lnTo>
                    <a:pt x="48" y="168"/>
                  </a:lnTo>
                  <a:lnTo>
                    <a:pt x="66" y="162"/>
                  </a:lnTo>
                  <a:lnTo>
                    <a:pt x="90" y="152"/>
                  </a:lnTo>
                  <a:lnTo>
                    <a:pt x="108" y="146"/>
                  </a:lnTo>
                  <a:lnTo>
                    <a:pt x="120" y="142"/>
                  </a:lnTo>
                  <a:lnTo>
                    <a:pt x="134" y="140"/>
                  </a:lnTo>
                  <a:lnTo>
                    <a:pt x="152" y="136"/>
                  </a:lnTo>
                  <a:lnTo>
                    <a:pt x="178" y="130"/>
                  </a:lnTo>
                  <a:lnTo>
                    <a:pt x="210" y="114"/>
                  </a:lnTo>
                  <a:lnTo>
                    <a:pt x="240" y="100"/>
                  </a:lnTo>
                  <a:lnTo>
                    <a:pt x="256" y="82"/>
                  </a:lnTo>
                  <a:lnTo>
                    <a:pt x="258" y="78"/>
                  </a:lnTo>
                  <a:lnTo>
                    <a:pt x="240" y="72"/>
                  </a:lnTo>
                  <a:lnTo>
                    <a:pt x="230" y="68"/>
                  </a:lnTo>
                  <a:lnTo>
                    <a:pt x="216" y="62"/>
                  </a:lnTo>
                  <a:close/>
                </a:path>
              </a:pathLst>
            </a:custGeom>
            <a:solidFill>
              <a:srgbClr val="CC9900"/>
            </a:solidFill>
            <a:ln w="9525">
              <a:noFill/>
              <a:round/>
              <a:headEnd/>
              <a:tailEnd/>
            </a:ln>
          </p:spPr>
          <p:txBody>
            <a:bodyPr/>
            <a:lstStyle/>
            <a:p>
              <a:endParaRPr lang="en-US" dirty="0"/>
            </a:p>
          </p:txBody>
        </p:sp>
        <p:sp>
          <p:nvSpPr>
            <p:cNvPr id="157707" name="Freeform 11"/>
            <p:cNvSpPr>
              <a:spLocks/>
            </p:cNvSpPr>
            <p:nvPr/>
          </p:nvSpPr>
          <p:spPr bwMode="auto">
            <a:xfrm>
              <a:off x="2287" y="2913"/>
              <a:ext cx="130" cy="62"/>
            </a:xfrm>
            <a:custGeom>
              <a:avLst/>
              <a:gdLst/>
              <a:ahLst/>
              <a:cxnLst>
                <a:cxn ang="0">
                  <a:pos x="334" y="36"/>
                </a:cxn>
                <a:cxn ang="0">
                  <a:pos x="324" y="38"/>
                </a:cxn>
                <a:cxn ang="0">
                  <a:pos x="302" y="38"/>
                </a:cxn>
                <a:cxn ang="0">
                  <a:pos x="294" y="38"/>
                </a:cxn>
                <a:cxn ang="0">
                  <a:pos x="290" y="34"/>
                </a:cxn>
                <a:cxn ang="0">
                  <a:pos x="284" y="28"/>
                </a:cxn>
                <a:cxn ang="0">
                  <a:pos x="276" y="20"/>
                </a:cxn>
                <a:cxn ang="0">
                  <a:pos x="272" y="18"/>
                </a:cxn>
                <a:cxn ang="0">
                  <a:pos x="270" y="16"/>
                </a:cxn>
                <a:cxn ang="0">
                  <a:pos x="240" y="14"/>
                </a:cxn>
                <a:cxn ang="0">
                  <a:pos x="224" y="6"/>
                </a:cxn>
                <a:cxn ang="0">
                  <a:pos x="210" y="2"/>
                </a:cxn>
                <a:cxn ang="0">
                  <a:pos x="194" y="0"/>
                </a:cxn>
                <a:cxn ang="0">
                  <a:pos x="178" y="2"/>
                </a:cxn>
                <a:cxn ang="0">
                  <a:pos x="160" y="6"/>
                </a:cxn>
                <a:cxn ang="0">
                  <a:pos x="134" y="16"/>
                </a:cxn>
                <a:cxn ang="0">
                  <a:pos x="118" y="24"/>
                </a:cxn>
                <a:cxn ang="0">
                  <a:pos x="100" y="32"/>
                </a:cxn>
                <a:cxn ang="0">
                  <a:pos x="78" y="46"/>
                </a:cxn>
                <a:cxn ang="0">
                  <a:pos x="58" y="62"/>
                </a:cxn>
                <a:cxn ang="0">
                  <a:pos x="42" y="78"/>
                </a:cxn>
                <a:cxn ang="0">
                  <a:pos x="28" y="94"/>
                </a:cxn>
                <a:cxn ang="0">
                  <a:pos x="20" y="110"/>
                </a:cxn>
                <a:cxn ang="0">
                  <a:pos x="6" y="138"/>
                </a:cxn>
                <a:cxn ang="0">
                  <a:pos x="0" y="154"/>
                </a:cxn>
                <a:cxn ang="0">
                  <a:pos x="0" y="156"/>
                </a:cxn>
                <a:cxn ang="0">
                  <a:pos x="22" y="142"/>
                </a:cxn>
                <a:cxn ang="0">
                  <a:pos x="42" y="130"/>
                </a:cxn>
                <a:cxn ang="0">
                  <a:pos x="58" y="124"/>
                </a:cxn>
                <a:cxn ang="0">
                  <a:pos x="70" y="122"/>
                </a:cxn>
                <a:cxn ang="0">
                  <a:pos x="84" y="114"/>
                </a:cxn>
                <a:cxn ang="0">
                  <a:pos x="98" y="106"/>
                </a:cxn>
                <a:cxn ang="0">
                  <a:pos x="112" y="102"/>
                </a:cxn>
                <a:cxn ang="0">
                  <a:pos x="122" y="102"/>
                </a:cxn>
                <a:cxn ang="0">
                  <a:pos x="130" y="102"/>
                </a:cxn>
                <a:cxn ang="0">
                  <a:pos x="182" y="108"/>
                </a:cxn>
                <a:cxn ang="0">
                  <a:pos x="238" y="100"/>
                </a:cxn>
                <a:cxn ang="0">
                  <a:pos x="288" y="84"/>
                </a:cxn>
                <a:cxn ang="0">
                  <a:pos x="306" y="78"/>
                </a:cxn>
                <a:cxn ang="0">
                  <a:pos x="320" y="70"/>
                </a:cxn>
                <a:cxn ang="0">
                  <a:pos x="326" y="64"/>
                </a:cxn>
                <a:cxn ang="0">
                  <a:pos x="330" y="62"/>
                </a:cxn>
                <a:cxn ang="0">
                  <a:pos x="334" y="60"/>
                </a:cxn>
                <a:cxn ang="0">
                  <a:pos x="346" y="56"/>
                </a:cxn>
                <a:cxn ang="0">
                  <a:pos x="358" y="48"/>
                </a:cxn>
                <a:cxn ang="0">
                  <a:pos x="356" y="46"/>
                </a:cxn>
                <a:cxn ang="0">
                  <a:pos x="334" y="36"/>
                </a:cxn>
              </a:cxnLst>
              <a:rect l="0" t="0" r="r" b="b"/>
              <a:pathLst>
                <a:path w="358" h="156">
                  <a:moveTo>
                    <a:pt x="334" y="36"/>
                  </a:moveTo>
                  <a:lnTo>
                    <a:pt x="324" y="38"/>
                  </a:lnTo>
                  <a:lnTo>
                    <a:pt x="302" y="38"/>
                  </a:lnTo>
                  <a:lnTo>
                    <a:pt x="294" y="38"/>
                  </a:lnTo>
                  <a:lnTo>
                    <a:pt x="290" y="34"/>
                  </a:lnTo>
                  <a:lnTo>
                    <a:pt x="284" y="28"/>
                  </a:lnTo>
                  <a:lnTo>
                    <a:pt x="276" y="20"/>
                  </a:lnTo>
                  <a:lnTo>
                    <a:pt x="272" y="18"/>
                  </a:lnTo>
                  <a:lnTo>
                    <a:pt x="270" y="16"/>
                  </a:lnTo>
                  <a:lnTo>
                    <a:pt x="240" y="14"/>
                  </a:lnTo>
                  <a:lnTo>
                    <a:pt x="224" y="6"/>
                  </a:lnTo>
                  <a:lnTo>
                    <a:pt x="210" y="2"/>
                  </a:lnTo>
                  <a:lnTo>
                    <a:pt x="194" y="0"/>
                  </a:lnTo>
                  <a:lnTo>
                    <a:pt x="178" y="2"/>
                  </a:lnTo>
                  <a:lnTo>
                    <a:pt x="160" y="6"/>
                  </a:lnTo>
                  <a:lnTo>
                    <a:pt x="134" y="16"/>
                  </a:lnTo>
                  <a:lnTo>
                    <a:pt x="118" y="24"/>
                  </a:lnTo>
                  <a:lnTo>
                    <a:pt x="100" y="32"/>
                  </a:lnTo>
                  <a:lnTo>
                    <a:pt x="78" y="46"/>
                  </a:lnTo>
                  <a:lnTo>
                    <a:pt x="58" y="62"/>
                  </a:lnTo>
                  <a:lnTo>
                    <a:pt x="42" y="78"/>
                  </a:lnTo>
                  <a:lnTo>
                    <a:pt x="28" y="94"/>
                  </a:lnTo>
                  <a:lnTo>
                    <a:pt x="20" y="110"/>
                  </a:lnTo>
                  <a:lnTo>
                    <a:pt x="6" y="138"/>
                  </a:lnTo>
                  <a:lnTo>
                    <a:pt x="0" y="154"/>
                  </a:lnTo>
                  <a:lnTo>
                    <a:pt x="0" y="156"/>
                  </a:lnTo>
                  <a:lnTo>
                    <a:pt x="22" y="142"/>
                  </a:lnTo>
                  <a:lnTo>
                    <a:pt x="42" y="130"/>
                  </a:lnTo>
                  <a:lnTo>
                    <a:pt x="58" y="124"/>
                  </a:lnTo>
                  <a:lnTo>
                    <a:pt x="70" y="122"/>
                  </a:lnTo>
                  <a:lnTo>
                    <a:pt x="84" y="114"/>
                  </a:lnTo>
                  <a:lnTo>
                    <a:pt x="98" y="106"/>
                  </a:lnTo>
                  <a:lnTo>
                    <a:pt x="112" y="102"/>
                  </a:lnTo>
                  <a:lnTo>
                    <a:pt x="122" y="102"/>
                  </a:lnTo>
                  <a:lnTo>
                    <a:pt x="130" y="102"/>
                  </a:lnTo>
                  <a:lnTo>
                    <a:pt x="182" y="108"/>
                  </a:lnTo>
                  <a:lnTo>
                    <a:pt x="238" y="100"/>
                  </a:lnTo>
                  <a:lnTo>
                    <a:pt x="288" y="84"/>
                  </a:lnTo>
                  <a:lnTo>
                    <a:pt x="306" y="78"/>
                  </a:lnTo>
                  <a:lnTo>
                    <a:pt x="320" y="70"/>
                  </a:lnTo>
                  <a:lnTo>
                    <a:pt x="326" y="64"/>
                  </a:lnTo>
                  <a:lnTo>
                    <a:pt x="330" y="62"/>
                  </a:lnTo>
                  <a:lnTo>
                    <a:pt x="334" y="60"/>
                  </a:lnTo>
                  <a:lnTo>
                    <a:pt x="346" y="56"/>
                  </a:lnTo>
                  <a:lnTo>
                    <a:pt x="358" y="48"/>
                  </a:lnTo>
                  <a:lnTo>
                    <a:pt x="356" y="46"/>
                  </a:lnTo>
                  <a:lnTo>
                    <a:pt x="334" y="36"/>
                  </a:lnTo>
                  <a:close/>
                </a:path>
              </a:pathLst>
            </a:custGeom>
            <a:solidFill>
              <a:srgbClr val="CC9900"/>
            </a:solidFill>
            <a:ln w="9525">
              <a:noFill/>
              <a:round/>
              <a:headEnd/>
              <a:tailEnd/>
            </a:ln>
          </p:spPr>
          <p:txBody>
            <a:bodyPr/>
            <a:lstStyle/>
            <a:p>
              <a:endParaRPr lang="en-US" dirty="0"/>
            </a:p>
          </p:txBody>
        </p:sp>
        <p:sp>
          <p:nvSpPr>
            <p:cNvPr id="157708" name="Freeform 12"/>
            <p:cNvSpPr>
              <a:spLocks/>
            </p:cNvSpPr>
            <p:nvPr/>
          </p:nvSpPr>
          <p:spPr bwMode="auto">
            <a:xfrm>
              <a:off x="3026" y="2606"/>
              <a:ext cx="56" cy="62"/>
            </a:xfrm>
            <a:custGeom>
              <a:avLst/>
              <a:gdLst/>
              <a:ahLst/>
              <a:cxnLst>
                <a:cxn ang="0">
                  <a:pos x="0" y="156"/>
                </a:cxn>
                <a:cxn ang="0">
                  <a:pos x="2" y="152"/>
                </a:cxn>
                <a:cxn ang="0">
                  <a:pos x="8" y="144"/>
                </a:cxn>
                <a:cxn ang="0">
                  <a:pos x="16" y="132"/>
                </a:cxn>
                <a:cxn ang="0">
                  <a:pos x="22" y="112"/>
                </a:cxn>
                <a:cxn ang="0">
                  <a:pos x="24" y="92"/>
                </a:cxn>
                <a:cxn ang="0">
                  <a:pos x="30" y="74"/>
                </a:cxn>
                <a:cxn ang="0">
                  <a:pos x="35" y="66"/>
                </a:cxn>
                <a:cxn ang="0">
                  <a:pos x="39" y="60"/>
                </a:cxn>
                <a:cxn ang="0">
                  <a:pos x="47" y="52"/>
                </a:cxn>
                <a:cxn ang="0">
                  <a:pos x="55" y="46"/>
                </a:cxn>
                <a:cxn ang="0">
                  <a:pos x="73" y="36"/>
                </a:cxn>
                <a:cxn ang="0">
                  <a:pos x="87" y="28"/>
                </a:cxn>
                <a:cxn ang="0">
                  <a:pos x="97" y="22"/>
                </a:cxn>
                <a:cxn ang="0">
                  <a:pos x="103" y="22"/>
                </a:cxn>
                <a:cxn ang="0">
                  <a:pos x="107" y="22"/>
                </a:cxn>
                <a:cxn ang="0">
                  <a:pos x="133" y="26"/>
                </a:cxn>
                <a:cxn ang="0">
                  <a:pos x="145" y="30"/>
                </a:cxn>
                <a:cxn ang="0">
                  <a:pos x="151" y="36"/>
                </a:cxn>
                <a:cxn ang="0">
                  <a:pos x="155" y="38"/>
                </a:cxn>
                <a:cxn ang="0">
                  <a:pos x="141" y="20"/>
                </a:cxn>
                <a:cxn ang="0">
                  <a:pos x="135" y="12"/>
                </a:cxn>
                <a:cxn ang="0">
                  <a:pos x="129" y="6"/>
                </a:cxn>
                <a:cxn ang="0">
                  <a:pos x="123" y="2"/>
                </a:cxn>
                <a:cxn ang="0">
                  <a:pos x="115" y="2"/>
                </a:cxn>
                <a:cxn ang="0">
                  <a:pos x="97" y="0"/>
                </a:cxn>
                <a:cxn ang="0">
                  <a:pos x="77" y="4"/>
                </a:cxn>
                <a:cxn ang="0">
                  <a:pos x="69" y="6"/>
                </a:cxn>
                <a:cxn ang="0">
                  <a:pos x="63" y="10"/>
                </a:cxn>
                <a:cxn ang="0">
                  <a:pos x="43" y="28"/>
                </a:cxn>
                <a:cxn ang="0">
                  <a:pos x="33" y="38"/>
                </a:cxn>
                <a:cxn ang="0">
                  <a:pos x="22" y="54"/>
                </a:cxn>
                <a:cxn ang="0">
                  <a:pos x="12" y="70"/>
                </a:cxn>
                <a:cxn ang="0">
                  <a:pos x="8" y="86"/>
                </a:cxn>
                <a:cxn ang="0">
                  <a:pos x="6" y="106"/>
                </a:cxn>
                <a:cxn ang="0">
                  <a:pos x="2" y="152"/>
                </a:cxn>
                <a:cxn ang="0">
                  <a:pos x="0" y="156"/>
                </a:cxn>
              </a:cxnLst>
              <a:rect l="0" t="0" r="r" b="b"/>
              <a:pathLst>
                <a:path w="155" h="156">
                  <a:moveTo>
                    <a:pt x="0" y="156"/>
                  </a:moveTo>
                  <a:lnTo>
                    <a:pt x="2" y="152"/>
                  </a:lnTo>
                  <a:lnTo>
                    <a:pt x="8" y="144"/>
                  </a:lnTo>
                  <a:lnTo>
                    <a:pt x="16" y="132"/>
                  </a:lnTo>
                  <a:lnTo>
                    <a:pt x="22" y="112"/>
                  </a:lnTo>
                  <a:lnTo>
                    <a:pt x="24" y="92"/>
                  </a:lnTo>
                  <a:lnTo>
                    <a:pt x="30" y="74"/>
                  </a:lnTo>
                  <a:lnTo>
                    <a:pt x="35" y="66"/>
                  </a:lnTo>
                  <a:lnTo>
                    <a:pt x="39" y="60"/>
                  </a:lnTo>
                  <a:lnTo>
                    <a:pt x="47" y="52"/>
                  </a:lnTo>
                  <a:lnTo>
                    <a:pt x="55" y="46"/>
                  </a:lnTo>
                  <a:lnTo>
                    <a:pt x="73" y="36"/>
                  </a:lnTo>
                  <a:lnTo>
                    <a:pt x="87" y="28"/>
                  </a:lnTo>
                  <a:lnTo>
                    <a:pt x="97" y="22"/>
                  </a:lnTo>
                  <a:lnTo>
                    <a:pt x="103" y="22"/>
                  </a:lnTo>
                  <a:lnTo>
                    <a:pt x="107" y="22"/>
                  </a:lnTo>
                  <a:lnTo>
                    <a:pt x="133" y="26"/>
                  </a:lnTo>
                  <a:lnTo>
                    <a:pt x="145" y="30"/>
                  </a:lnTo>
                  <a:lnTo>
                    <a:pt x="151" y="36"/>
                  </a:lnTo>
                  <a:lnTo>
                    <a:pt x="155" y="38"/>
                  </a:lnTo>
                  <a:lnTo>
                    <a:pt x="141" y="20"/>
                  </a:lnTo>
                  <a:lnTo>
                    <a:pt x="135" y="12"/>
                  </a:lnTo>
                  <a:lnTo>
                    <a:pt x="129" y="6"/>
                  </a:lnTo>
                  <a:lnTo>
                    <a:pt x="123" y="2"/>
                  </a:lnTo>
                  <a:lnTo>
                    <a:pt x="115" y="2"/>
                  </a:lnTo>
                  <a:lnTo>
                    <a:pt x="97" y="0"/>
                  </a:lnTo>
                  <a:lnTo>
                    <a:pt x="77" y="4"/>
                  </a:lnTo>
                  <a:lnTo>
                    <a:pt x="69" y="6"/>
                  </a:lnTo>
                  <a:lnTo>
                    <a:pt x="63" y="10"/>
                  </a:lnTo>
                  <a:lnTo>
                    <a:pt x="43" y="28"/>
                  </a:lnTo>
                  <a:lnTo>
                    <a:pt x="33" y="38"/>
                  </a:lnTo>
                  <a:lnTo>
                    <a:pt x="22" y="54"/>
                  </a:lnTo>
                  <a:lnTo>
                    <a:pt x="12" y="70"/>
                  </a:lnTo>
                  <a:lnTo>
                    <a:pt x="8" y="86"/>
                  </a:lnTo>
                  <a:lnTo>
                    <a:pt x="6" y="106"/>
                  </a:lnTo>
                  <a:lnTo>
                    <a:pt x="2" y="152"/>
                  </a:lnTo>
                  <a:lnTo>
                    <a:pt x="0" y="156"/>
                  </a:lnTo>
                  <a:close/>
                </a:path>
              </a:pathLst>
            </a:custGeom>
            <a:solidFill>
              <a:srgbClr val="F0C730"/>
            </a:solidFill>
            <a:ln w="9525">
              <a:noFill/>
              <a:round/>
              <a:headEnd/>
              <a:tailEnd/>
            </a:ln>
          </p:spPr>
          <p:txBody>
            <a:bodyPr/>
            <a:lstStyle/>
            <a:p>
              <a:endParaRPr lang="en-US" dirty="0"/>
            </a:p>
          </p:txBody>
        </p:sp>
        <p:sp>
          <p:nvSpPr>
            <p:cNvPr id="157709" name="Freeform 13"/>
            <p:cNvSpPr>
              <a:spLocks/>
            </p:cNvSpPr>
            <p:nvPr/>
          </p:nvSpPr>
          <p:spPr bwMode="auto">
            <a:xfrm>
              <a:off x="2994" y="2325"/>
              <a:ext cx="396" cy="439"/>
            </a:xfrm>
            <a:custGeom>
              <a:avLst/>
              <a:gdLst/>
              <a:ahLst/>
              <a:cxnLst>
                <a:cxn ang="0">
                  <a:pos x="995" y="108"/>
                </a:cxn>
                <a:cxn ang="0">
                  <a:pos x="961" y="168"/>
                </a:cxn>
                <a:cxn ang="0">
                  <a:pos x="933" y="224"/>
                </a:cxn>
                <a:cxn ang="0">
                  <a:pos x="903" y="292"/>
                </a:cxn>
                <a:cxn ang="0">
                  <a:pos x="875" y="321"/>
                </a:cxn>
                <a:cxn ang="0">
                  <a:pos x="853" y="361"/>
                </a:cxn>
                <a:cxn ang="0">
                  <a:pos x="817" y="383"/>
                </a:cxn>
                <a:cxn ang="0">
                  <a:pos x="799" y="409"/>
                </a:cxn>
                <a:cxn ang="0">
                  <a:pos x="739" y="481"/>
                </a:cxn>
                <a:cxn ang="0">
                  <a:pos x="699" y="511"/>
                </a:cxn>
                <a:cxn ang="0">
                  <a:pos x="677" y="527"/>
                </a:cxn>
                <a:cxn ang="0">
                  <a:pos x="631" y="551"/>
                </a:cxn>
                <a:cxn ang="0">
                  <a:pos x="587" y="577"/>
                </a:cxn>
                <a:cxn ang="0">
                  <a:pos x="545" y="647"/>
                </a:cxn>
                <a:cxn ang="0">
                  <a:pos x="527" y="667"/>
                </a:cxn>
                <a:cxn ang="0">
                  <a:pos x="521" y="681"/>
                </a:cxn>
                <a:cxn ang="0">
                  <a:pos x="513" y="689"/>
                </a:cxn>
                <a:cxn ang="0">
                  <a:pos x="481" y="737"/>
                </a:cxn>
                <a:cxn ang="0">
                  <a:pos x="437" y="775"/>
                </a:cxn>
                <a:cxn ang="0">
                  <a:pos x="369" y="795"/>
                </a:cxn>
                <a:cxn ang="0">
                  <a:pos x="327" y="803"/>
                </a:cxn>
                <a:cxn ang="0">
                  <a:pos x="263" y="831"/>
                </a:cxn>
                <a:cxn ang="0">
                  <a:pos x="179" y="887"/>
                </a:cxn>
                <a:cxn ang="0">
                  <a:pos x="123" y="945"/>
                </a:cxn>
                <a:cxn ang="0">
                  <a:pos x="82" y="983"/>
                </a:cxn>
                <a:cxn ang="0">
                  <a:pos x="6" y="1033"/>
                </a:cxn>
                <a:cxn ang="0">
                  <a:pos x="12" y="1107"/>
                </a:cxn>
                <a:cxn ang="0">
                  <a:pos x="26" y="1065"/>
                </a:cxn>
                <a:cxn ang="0">
                  <a:pos x="50" y="1037"/>
                </a:cxn>
                <a:cxn ang="0">
                  <a:pos x="66" y="1025"/>
                </a:cxn>
                <a:cxn ang="0">
                  <a:pos x="141" y="953"/>
                </a:cxn>
                <a:cxn ang="0">
                  <a:pos x="203" y="887"/>
                </a:cxn>
                <a:cxn ang="0">
                  <a:pos x="243" y="859"/>
                </a:cxn>
                <a:cxn ang="0">
                  <a:pos x="285" y="839"/>
                </a:cxn>
                <a:cxn ang="0">
                  <a:pos x="381" y="815"/>
                </a:cxn>
                <a:cxn ang="0">
                  <a:pos x="449" y="791"/>
                </a:cxn>
                <a:cxn ang="0">
                  <a:pos x="515" y="731"/>
                </a:cxn>
                <a:cxn ang="0">
                  <a:pos x="575" y="645"/>
                </a:cxn>
                <a:cxn ang="0">
                  <a:pos x="607" y="575"/>
                </a:cxn>
                <a:cxn ang="0">
                  <a:pos x="639" y="565"/>
                </a:cxn>
                <a:cxn ang="0">
                  <a:pos x="669" y="561"/>
                </a:cxn>
                <a:cxn ang="0">
                  <a:pos x="713" y="547"/>
                </a:cxn>
                <a:cxn ang="0">
                  <a:pos x="819" y="445"/>
                </a:cxn>
                <a:cxn ang="0">
                  <a:pos x="883" y="373"/>
                </a:cxn>
                <a:cxn ang="0">
                  <a:pos x="941" y="305"/>
                </a:cxn>
                <a:cxn ang="0">
                  <a:pos x="963" y="256"/>
                </a:cxn>
                <a:cxn ang="0">
                  <a:pos x="985" y="174"/>
                </a:cxn>
                <a:cxn ang="0">
                  <a:pos x="1023" y="124"/>
                </a:cxn>
                <a:cxn ang="0">
                  <a:pos x="1035" y="88"/>
                </a:cxn>
                <a:cxn ang="0">
                  <a:pos x="1081" y="8"/>
                </a:cxn>
                <a:cxn ang="0">
                  <a:pos x="1055" y="20"/>
                </a:cxn>
              </a:cxnLst>
              <a:rect l="0" t="0" r="r" b="b"/>
              <a:pathLst>
                <a:path w="1085" h="1107">
                  <a:moveTo>
                    <a:pt x="1017" y="52"/>
                  </a:moveTo>
                  <a:lnTo>
                    <a:pt x="999" y="96"/>
                  </a:lnTo>
                  <a:lnTo>
                    <a:pt x="995" y="108"/>
                  </a:lnTo>
                  <a:lnTo>
                    <a:pt x="987" y="124"/>
                  </a:lnTo>
                  <a:lnTo>
                    <a:pt x="973" y="146"/>
                  </a:lnTo>
                  <a:lnTo>
                    <a:pt x="961" y="168"/>
                  </a:lnTo>
                  <a:lnTo>
                    <a:pt x="953" y="182"/>
                  </a:lnTo>
                  <a:lnTo>
                    <a:pt x="947" y="196"/>
                  </a:lnTo>
                  <a:lnTo>
                    <a:pt x="933" y="224"/>
                  </a:lnTo>
                  <a:lnTo>
                    <a:pt x="925" y="244"/>
                  </a:lnTo>
                  <a:lnTo>
                    <a:pt x="915" y="266"/>
                  </a:lnTo>
                  <a:lnTo>
                    <a:pt x="903" y="292"/>
                  </a:lnTo>
                  <a:lnTo>
                    <a:pt x="897" y="298"/>
                  </a:lnTo>
                  <a:lnTo>
                    <a:pt x="889" y="307"/>
                  </a:lnTo>
                  <a:lnTo>
                    <a:pt x="875" y="321"/>
                  </a:lnTo>
                  <a:lnTo>
                    <a:pt x="867" y="331"/>
                  </a:lnTo>
                  <a:lnTo>
                    <a:pt x="861" y="345"/>
                  </a:lnTo>
                  <a:lnTo>
                    <a:pt x="853" y="361"/>
                  </a:lnTo>
                  <a:lnTo>
                    <a:pt x="849" y="365"/>
                  </a:lnTo>
                  <a:lnTo>
                    <a:pt x="843" y="369"/>
                  </a:lnTo>
                  <a:lnTo>
                    <a:pt x="817" y="383"/>
                  </a:lnTo>
                  <a:lnTo>
                    <a:pt x="813" y="387"/>
                  </a:lnTo>
                  <a:lnTo>
                    <a:pt x="807" y="395"/>
                  </a:lnTo>
                  <a:lnTo>
                    <a:pt x="799" y="409"/>
                  </a:lnTo>
                  <a:lnTo>
                    <a:pt x="789" y="423"/>
                  </a:lnTo>
                  <a:lnTo>
                    <a:pt x="775" y="437"/>
                  </a:lnTo>
                  <a:lnTo>
                    <a:pt x="739" y="481"/>
                  </a:lnTo>
                  <a:lnTo>
                    <a:pt x="727" y="491"/>
                  </a:lnTo>
                  <a:lnTo>
                    <a:pt x="711" y="505"/>
                  </a:lnTo>
                  <a:lnTo>
                    <a:pt x="699" y="511"/>
                  </a:lnTo>
                  <a:lnTo>
                    <a:pt x="693" y="513"/>
                  </a:lnTo>
                  <a:lnTo>
                    <a:pt x="687" y="519"/>
                  </a:lnTo>
                  <a:lnTo>
                    <a:pt x="677" y="527"/>
                  </a:lnTo>
                  <a:lnTo>
                    <a:pt x="659" y="537"/>
                  </a:lnTo>
                  <a:lnTo>
                    <a:pt x="643" y="547"/>
                  </a:lnTo>
                  <a:lnTo>
                    <a:pt x="631" y="551"/>
                  </a:lnTo>
                  <a:lnTo>
                    <a:pt x="613" y="555"/>
                  </a:lnTo>
                  <a:lnTo>
                    <a:pt x="603" y="557"/>
                  </a:lnTo>
                  <a:lnTo>
                    <a:pt x="587" y="577"/>
                  </a:lnTo>
                  <a:lnTo>
                    <a:pt x="563" y="607"/>
                  </a:lnTo>
                  <a:lnTo>
                    <a:pt x="553" y="635"/>
                  </a:lnTo>
                  <a:lnTo>
                    <a:pt x="545" y="647"/>
                  </a:lnTo>
                  <a:lnTo>
                    <a:pt x="537" y="657"/>
                  </a:lnTo>
                  <a:lnTo>
                    <a:pt x="531" y="663"/>
                  </a:lnTo>
                  <a:lnTo>
                    <a:pt x="527" y="667"/>
                  </a:lnTo>
                  <a:lnTo>
                    <a:pt x="523" y="673"/>
                  </a:lnTo>
                  <a:lnTo>
                    <a:pt x="523" y="681"/>
                  </a:lnTo>
                  <a:lnTo>
                    <a:pt x="521" y="681"/>
                  </a:lnTo>
                  <a:lnTo>
                    <a:pt x="521" y="679"/>
                  </a:lnTo>
                  <a:lnTo>
                    <a:pt x="519" y="681"/>
                  </a:lnTo>
                  <a:lnTo>
                    <a:pt x="513" y="689"/>
                  </a:lnTo>
                  <a:lnTo>
                    <a:pt x="501" y="709"/>
                  </a:lnTo>
                  <a:lnTo>
                    <a:pt x="493" y="725"/>
                  </a:lnTo>
                  <a:lnTo>
                    <a:pt x="481" y="737"/>
                  </a:lnTo>
                  <a:lnTo>
                    <a:pt x="471" y="749"/>
                  </a:lnTo>
                  <a:lnTo>
                    <a:pt x="459" y="761"/>
                  </a:lnTo>
                  <a:lnTo>
                    <a:pt x="437" y="775"/>
                  </a:lnTo>
                  <a:lnTo>
                    <a:pt x="427" y="781"/>
                  </a:lnTo>
                  <a:lnTo>
                    <a:pt x="393" y="791"/>
                  </a:lnTo>
                  <a:lnTo>
                    <a:pt x="369" y="795"/>
                  </a:lnTo>
                  <a:lnTo>
                    <a:pt x="353" y="797"/>
                  </a:lnTo>
                  <a:lnTo>
                    <a:pt x="341" y="799"/>
                  </a:lnTo>
                  <a:lnTo>
                    <a:pt x="327" y="803"/>
                  </a:lnTo>
                  <a:lnTo>
                    <a:pt x="301" y="811"/>
                  </a:lnTo>
                  <a:lnTo>
                    <a:pt x="285" y="817"/>
                  </a:lnTo>
                  <a:lnTo>
                    <a:pt x="263" y="831"/>
                  </a:lnTo>
                  <a:lnTo>
                    <a:pt x="227" y="855"/>
                  </a:lnTo>
                  <a:lnTo>
                    <a:pt x="195" y="877"/>
                  </a:lnTo>
                  <a:lnTo>
                    <a:pt x="179" y="887"/>
                  </a:lnTo>
                  <a:lnTo>
                    <a:pt x="169" y="895"/>
                  </a:lnTo>
                  <a:lnTo>
                    <a:pt x="147" y="919"/>
                  </a:lnTo>
                  <a:lnTo>
                    <a:pt x="123" y="945"/>
                  </a:lnTo>
                  <a:lnTo>
                    <a:pt x="114" y="953"/>
                  </a:lnTo>
                  <a:lnTo>
                    <a:pt x="100" y="967"/>
                  </a:lnTo>
                  <a:lnTo>
                    <a:pt x="82" y="983"/>
                  </a:lnTo>
                  <a:lnTo>
                    <a:pt x="68" y="993"/>
                  </a:lnTo>
                  <a:lnTo>
                    <a:pt x="46" y="1009"/>
                  </a:lnTo>
                  <a:lnTo>
                    <a:pt x="6" y="1033"/>
                  </a:lnTo>
                  <a:lnTo>
                    <a:pt x="0" y="1049"/>
                  </a:lnTo>
                  <a:lnTo>
                    <a:pt x="4" y="1077"/>
                  </a:lnTo>
                  <a:lnTo>
                    <a:pt x="12" y="1107"/>
                  </a:lnTo>
                  <a:lnTo>
                    <a:pt x="12" y="1101"/>
                  </a:lnTo>
                  <a:lnTo>
                    <a:pt x="16" y="1089"/>
                  </a:lnTo>
                  <a:lnTo>
                    <a:pt x="26" y="1065"/>
                  </a:lnTo>
                  <a:lnTo>
                    <a:pt x="32" y="1053"/>
                  </a:lnTo>
                  <a:lnTo>
                    <a:pt x="42" y="1043"/>
                  </a:lnTo>
                  <a:lnTo>
                    <a:pt x="50" y="1037"/>
                  </a:lnTo>
                  <a:lnTo>
                    <a:pt x="56" y="1037"/>
                  </a:lnTo>
                  <a:lnTo>
                    <a:pt x="62" y="1037"/>
                  </a:lnTo>
                  <a:lnTo>
                    <a:pt x="66" y="1025"/>
                  </a:lnTo>
                  <a:lnTo>
                    <a:pt x="96" y="997"/>
                  </a:lnTo>
                  <a:lnTo>
                    <a:pt x="127" y="969"/>
                  </a:lnTo>
                  <a:lnTo>
                    <a:pt x="141" y="953"/>
                  </a:lnTo>
                  <a:lnTo>
                    <a:pt x="167" y="927"/>
                  </a:lnTo>
                  <a:lnTo>
                    <a:pt x="193" y="899"/>
                  </a:lnTo>
                  <a:lnTo>
                    <a:pt x="203" y="887"/>
                  </a:lnTo>
                  <a:lnTo>
                    <a:pt x="211" y="881"/>
                  </a:lnTo>
                  <a:lnTo>
                    <a:pt x="225" y="873"/>
                  </a:lnTo>
                  <a:lnTo>
                    <a:pt x="243" y="859"/>
                  </a:lnTo>
                  <a:lnTo>
                    <a:pt x="255" y="851"/>
                  </a:lnTo>
                  <a:lnTo>
                    <a:pt x="269" y="845"/>
                  </a:lnTo>
                  <a:lnTo>
                    <a:pt x="285" y="839"/>
                  </a:lnTo>
                  <a:lnTo>
                    <a:pt x="305" y="833"/>
                  </a:lnTo>
                  <a:lnTo>
                    <a:pt x="345" y="823"/>
                  </a:lnTo>
                  <a:lnTo>
                    <a:pt x="381" y="815"/>
                  </a:lnTo>
                  <a:lnTo>
                    <a:pt x="411" y="807"/>
                  </a:lnTo>
                  <a:lnTo>
                    <a:pt x="437" y="797"/>
                  </a:lnTo>
                  <a:lnTo>
                    <a:pt x="449" y="791"/>
                  </a:lnTo>
                  <a:lnTo>
                    <a:pt x="463" y="781"/>
                  </a:lnTo>
                  <a:lnTo>
                    <a:pt x="489" y="759"/>
                  </a:lnTo>
                  <a:lnTo>
                    <a:pt x="515" y="731"/>
                  </a:lnTo>
                  <a:lnTo>
                    <a:pt x="539" y="703"/>
                  </a:lnTo>
                  <a:lnTo>
                    <a:pt x="559" y="673"/>
                  </a:lnTo>
                  <a:lnTo>
                    <a:pt x="575" y="645"/>
                  </a:lnTo>
                  <a:lnTo>
                    <a:pt x="589" y="621"/>
                  </a:lnTo>
                  <a:lnTo>
                    <a:pt x="595" y="607"/>
                  </a:lnTo>
                  <a:lnTo>
                    <a:pt x="607" y="575"/>
                  </a:lnTo>
                  <a:lnTo>
                    <a:pt x="621" y="569"/>
                  </a:lnTo>
                  <a:lnTo>
                    <a:pt x="633" y="565"/>
                  </a:lnTo>
                  <a:lnTo>
                    <a:pt x="639" y="565"/>
                  </a:lnTo>
                  <a:lnTo>
                    <a:pt x="645" y="565"/>
                  </a:lnTo>
                  <a:lnTo>
                    <a:pt x="655" y="563"/>
                  </a:lnTo>
                  <a:lnTo>
                    <a:pt x="669" y="561"/>
                  </a:lnTo>
                  <a:lnTo>
                    <a:pt x="685" y="559"/>
                  </a:lnTo>
                  <a:lnTo>
                    <a:pt x="697" y="555"/>
                  </a:lnTo>
                  <a:lnTo>
                    <a:pt x="713" y="547"/>
                  </a:lnTo>
                  <a:lnTo>
                    <a:pt x="721" y="541"/>
                  </a:lnTo>
                  <a:lnTo>
                    <a:pt x="771" y="499"/>
                  </a:lnTo>
                  <a:lnTo>
                    <a:pt x="819" y="445"/>
                  </a:lnTo>
                  <a:lnTo>
                    <a:pt x="839" y="407"/>
                  </a:lnTo>
                  <a:lnTo>
                    <a:pt x="859" y="389"/>
                  </a:lnTo>
                  <a:lnTo>
                    <a:pt x="883" y="373"/>
                  </a:lnTo>
                  <a:lnTo>
                    <a:pt x="911" y="353"/>
                  </a:lnTo>
                  <a:lnTo>
                    <a:pt x="925" y="329"/>
                  </a:lnTo>
                  <a:lnTo>
                    <a:pt x="941" y="305"/>
                  </a:lnTo>
                  <a:lnTo>
                    <a:pt x="953" y="280"/>
                  </a:lnTo>
                  <a:lnTo>
                    <a:pt x="961" y="266"/>
                  </a:lnTo>
                  <a:lnTo>
                    <a:pt x="963" y="256"/>
                  </a:lnTo>
                  <a:lnTo>
                    <a:pt x="973" y="192"/>
                  </a:lnTo>
                  <a:lnTo>
                    <a:pt x="977" y="184"/>
                  </a:lnTo>
                  <a:lnTo>
                    <a:pt x="985" y="174"/>
                  </a:lnTo>
                  <a:lnTo>
                    <a:pt x="1003" y="154"/>
                  </a:lnTo>
                  <a:lnTo>
                    <a:pt x="1013" y="140"/>
                  </a:lnTo>
                  <a:lnTo>
                    <a:pt x="1023" y="124"/>
                  </a:lnTo>
                  <a:lnTo>
                    <a:pt x="1027" y="116"/>
                  </a:lnTo>
                  <a:lnTo>
                    <a:pt x="1031" y="104"/>
                  </a:lnTo>
                  <a:lnTo>
                    <a:pt x="1035" y="88"/>
                  </a:lnTo>
                  <a:lnTo>
                    <a:pt x="1041" y="60"/>
                  </a:lnTo>
                  <a:lnTo>
                    <a:pt x="1059" y="38"/>
                  </a:lnTo>
                  <a:lnTo>
                    <a:pt x="1081" y="8"/>
                  </a:lnTo>
                  <a:lnTo>
                    <a:pt x="1085" y="0"/>
                  </a:lnTo>
                  <a:lnTo>
                    <a:pt x="1071" y="12"/>
                  </a:lnTo>
                  <a:lnTo>
                    <a:pt x="1055" y="20"/>
                  </a:lnTo>
                  <a:lnTo>
                    <a:pt x="1023" y="36"/>
                  </a:lnTo>
                  <a:lnTo>
                    <a:pt x="1017" y="52"/>
                  </a:lnTo>
                  <a:close/>
                </a:path>
              </a:pathLst>
            </a:custGeom>
            <a:solidFill>
              <a:srgbClr val="7A7A7A"/>
            </a:solidFill>
            <a:ln w="9525">
              <a:noFill/>
              <a:round/>
              <a:headEnd/>
              <a:tailEnd/>
            </a:ln>
          </p:spPr>
          <p:txBody>
            <a:bodyPr/>
            <a:lstStyle/>
            <a:p>
              <a:endParaRPr lang="en-US" dirty="0"/>
            </a:p>
          </p:txBody>
        </p:sp>
        <p:sp>
          <p:nvSpPr>
            <p:cNvPr id="157710" name="Freeform 14"/>
            <p:cNvSpPr>
              <a:spLocks/>
            </p:cNvSpPr>
            <p:nvPr/>
          </p:nvSpPr>
          <p:spPr bwMode="auto">
            <a:xfrm>
              <a:off x="2854" y="2321"/>
              <a:ext cx="469" cy="334"/>
            </a:xfrm>
            <a:custGeom>
              <a:avLst/>
              <a:gdLst/>
              <a:ahLst/>
              <a:cxnLst>
                <a:cxn ang="0">
                  <a:pos x="1235" y="10"/>
                </a:cxn>
                <a:cxn ang="0">
                  <a:pos x="1187" y="40"/>
                </a:cxn>
                <a:cxn ang="0">
                  <a:pos x="1151" y="82"/>
                </a:cxn>
                <a:cxn ang="0">
                  <a:pos x="1131" y="114"/>
                </a:cxn>
                <a:cxn ang="0">
                  <a:pos x="1055" y="136"/>
                </a:cxn>
                <a:cxn ang="0">
                  <a:pos x="1005" y="168"/>
                </a:cxn>
                <a:cxn ang="0">
                  <a:pos x="961" y="222"/>
                </a:cxn>
                <a:cxn ang="0">
                  <a:pos x="909" y="278"/>
                </a:cxn>
                <a:cxn ang="0">
                  <a:pos x="823" y="315"/>
                </a:cxn>
                <a:cxn ang="0">
                  <a:pos x="765" y="357"/>
                </a:cxn>
                <a:cxn ang="0">
                  <a:pos x="721" y="417"/>
                </a:cxn>
                <a:cxn ang="0">
                  <a:pos x="677" y="449"/>
                </a:cxn>
                <a:cxn ang="0">
                  <a:pos x="599" y="479"/>
                </a:cxn>
                <a:cxn ang="0">
                  <a:pos x="535" y="521"/>
                </a:cxn>
                <a:cxn ang="0">
                  <a:pos x="484" y="579"/>
                </a:cxn>
                <a:cxn ang="0">
                  <a:pos x="466" y="631"/>
                </a:cxn>
                <a:cxn ang="0">
                  <a:pos x="372" y="663"/>
                </a:cxn>
                <a:cxn ang="0">
                  <a:pos x="296" y="709"/>
                </a:cxn>
                <a:cxn ang="0">
                  <a:pos x="250" y="757"/>
                </a:cxn>
                <a:cxn ang="0">
                  <a:pos x="152" y="783"/>
                </a:cxn>
                <a:cxn ang="0">
                  <a:pos x="50" y="809"/>
                </a:cxn>
                <a:cxn ang="0">
                  <a:pos x="30" y="825"/>
                </a:cxn>
                <a:cxn ang="0">
                  <a:pos x="122" y="803"/>
                </a:cxn>
                <a:cxn ang="0">
                  <a:pos x="258" y="807"/>
                </a:cxn>
                <a:cxn ang="0">
                  <a:pos x="298" y="781"/>
                </a:cxn>
                <a:cxn ang="0">
                  <a:pos x="342" y="761"/>
                </a:cxn>
                <a:cxn ang="0">
                  <a:pos x="364" y="741"/>
                </a:cxn>
                <a:cxn ang="0">
                  <a:pos x="396" y="719"/>
                </a:cxn>
                <a:cxn ang="0">
                  <a:pos x="476" y="683"/>
                </a:cxn>
                <a:cxn ang="0">
                  <a:pos x="488" y="667"/>
                </a:cxn>
                <a:cxn ang="0">
                  <a:pos x="511" y="641"/>
                </a:cxn>
                <a:cxn ang="0">
                  <a:pos x="543" y="607"/>
                </a:cxn>
                <a:cxn ang="0">
                  <a:pos x="565" y="581"/>
                </a:cxn>
                <a:cxn ang="0">
                  <a:pos x="593" y="555"/>
                </a:cxn>
                <a:cxn ang="0">
                  <a:pos x="621" y="537"/>
                </a:cxn>
                <a:cxn ang="0">
                  <a:pos x="673" y="507"/>
                </a:cxn>
                <a:cxn ang="0">
                  <a:pos x="709" y="493"/>
                </a:cxn>
                <a:cxn ang="0">
                  <a:pos x="743" y="481"/>
                </a:cxn>
                <a:cxn ang="0">
                  <a:pos x="761" y="467"/>
                </a:cxn>
                <a:cxn ang="0">
                  <a:pos x="789" y="449"/>
                </a:cxn>
                <a:cxn ang="0">
                  <a:pos x="847" y="391"/>
                </a:cxn>
                <a:cxn ang="0">
                  <a:pos x="893" y="363"/>
                </a:cxn>
                <a:cxn ang="0">
                  <a:pos x="943" y="327"/>
                </a:cxn>
                <a:cxn ang="0">
                  <a:pos x="983" y="325"/>
                </a:cxn>
                <a:cxn ang="0">
                  <a:pos x="995" y="310"/>
                </a:cxn>
                <a:cxn ang="0">
                  <a:pos x="1025" y="272"/>
                </a:cxn>
                <a:cxn ang="0">
                  <a:pos x="1059" y="242"/>
                </a:cxn>
                <a:cxn ang="0">
                  <a:pos x="1115" y="188"/>
                </a:cxn>
                <a:cxn ang="0">
                  <a:pos x="1155" y="176"/>
                </a:cxn>
                <a:cxn ang="0">
                  <a:pos x="1191" y="158"/>
                </a:cxn>
                <a:cxn ang="0">
                  <a:pos x="1243" y="110"/>
                </a:cxn>
                <a:cxn ang="0">
                  <a:pos x="1271" y="84"/>
                </a:cxn>
                <a:cxn ang="0">
                  <a:pos x="1289" y="60"/>
                </a:cxn>
                <a:cxn ang="0">
                  <a:pos x="1265" y="28"/>
                </a:cxn>
              </a:cxnLst>
              <a:rect l="0" t="0" r="r" b="b"/>
              <a:pathLst>
                <a:path w="1289" h="843">
                  <a:moveTo>
                    <a:pt x="1255" y="0"/>
                  </a:moveTo>
                  <a:lnTo>
                    <a:pt x="1247" y="4"/>
                  </a:lnTo>
                  <a:lnTo>
                    <a:pt x="1235" y="10"/>
                  </a:lnTo>
                  <a:lnTo>
                    <a:pt x="1221" y="16"/>
                  </a:lnTo>
                  <a:lnTo>
                    <a:pt x="1205" y="26"/>
                  </a:lnTo>
                  <a:lnTo>
                    <a:pt x="1187" y="40"/>
                  </a:lnTo>
                  <a:lnTo>
                    <a:pt x="1175" y="52"/>
                  </a:lnTo>
                  <a:lnTo>
                    <a:pt x="1157" y="72"/>
                  </a:lnTo>
                  <a:lnTo>
                    <a:pt x="1151" y="82"/>
                  </a:lnTo>
                  <a:lnTo>
                    <a:pt x="1147" y="90"/>
                  </a:lnTo>
                  <a:lnTo>
                    <a:pt x="1137" y="114"/>
                  </a:lnTo>
                  <a:lnTo>
                    <a:pt x="1131" y="114"/>
                  </a:lnTo>
                  <a:lnTo>
                    <a:pt x="1113" y="118"/>
                  </a:lnTo>
                  <a:lnTo>
                    <a:pt x="1087" y="124"/>
                  </a:lnTo>
                  <a:lnTo>
                    <a:pt x="1055" y="136"/>
                  </a:lnTo>
                  <a:lnTo>
                    <a:pt x="1037" y="146"/>
                  </a:lnTo>
                  <a:lnTo>
                    <a:pt x="1021" y="156"/>
                  </a:lnTo>
                  <a:lnTo>
                    <a:pt x="1005" y="168"/>
                  </a:lnTo>
                  <a:lnTo>
                    <a:pt x="989" y="184"/>
                  </a:lnTo>
                  <a:lnTo>
                    <a:pt x="973" y="202"/>
                  </a:lnTo>
                  <a:lnTo>
                    <a:pt x="961" y="222"/>
                  </a:lnTo>
                  <a:lnTo>
                    <a:pt x="949" y="244"/>
                  </a:lnTo>
                  <a:lnTo>
                    <a:pt x="939" y="270"/>
                  </a:lnTo>
                  <a:lnTo>
                    <a:pt x="909" y="278"/>
                  </a:lnTo>
                  <a:lnTo>
                    <a:pt x="879" y="288"/>
                  </a:lnTo>
                  <a:lnTo>
                    <a:pt x="841" y="304"/>
                  </a:lnTo>
                  <a:lnTo>
                    <a:pt x="823" y="315"/>
                  </a:lnTo>
                  <a:lnTo>
                    <a:pt x="803" y="327"/>
                  </a:lnTo>
                  <a:lnTo>
                    <a:pt x="783" y="341"/>
                  </a:lnTo>
                  <a:lnTo>
                    <a:pt x="765" y="357"/>
                  </a:lnTo>
                  <a:lnTo>
                    <a:pt x="749" y="375"/>
                  </a:lnTo>
                  <a:lnTo>
                    <a:pt x="733" y="395"/>
                  </a:lnTo>
                  <a:lnTo>
                    <a:pt x="721" y="417"/>
                  </a:lnTo>
                  <a:lnTo>
                    <a:pt x="711" y="441"/>
                  </a:lnTo>
                  <a:lnTo>
                    <a:pt x="701" y="443"/>
                  </a:lnTo>
                  <a:lnTo>
                    <a:pt x="677" y="449"/>
                  </a:lnTo>
                  <a:lnTo>
                    <a:pt x="641" y="461"/>
                  </a:lnTo>
                  <a:lnTo>
                    <a:pt x="621" y="469"/>
                  </a:lnTo>
                  <a:lnTo>
                    <a:pt x="599" y="479"/>
                  </a:lnTo>
                  <a:lnTo>
                    <a:pt x="577" y="491"/>
                  </a:lnTo>
                  <a:lnTo>
                    <a:pt x="555" y="505"/>
                  </a:lnTo>
                  <a:lnTo>
                    <a:pt x="535" y="521"/>
                  </a:lnTo>
                  <a:lnTo>
                    <a:pt x="517" y="539"/>
                  </a:lnTo>
                  <a:lnTo>
                    <a:pt x="498" y="557"/>
                  </a:lnTo>
                  <a:lnTo>
                    <a:pt x="484" y="579"/>
                  </a:lnTo>
                  <a:lnTo>
                    <a:pt x="474" y="605"/>
                  </a:lnTo>
                  <a:lnTo>
                    <a:pt x="470" y="617"/>
                  </a:lnTo>
                  <a:lnTo>
                    <a:pt x="466" y="631"/>
                  </a:lnTo>
                  <a:lnTo>
                    <a:pt x="438" y="639"/>
                  </a:lnTo>
                  <a:lnTo>
                    <a:pt x="408" y="649"/>
                  </a:lnTo>
                  <a:lnTo>
                    <a:pt x="372" y="663"/>
                  </a:lnTo>
                  <a:lnTo>
                    <a:pt x="334" y="683"/>
                  </a:lnTo>
                  <a:lnTo>
                    <a:pt x="314" y="695"/>
                  </a:lnTo>
                  <a:lnTo>
                    <a:pt x="296" y="709"/>
                  </a:lnTo>
                  <a:lnTo>
                    <a:pt x="280" y="723"/>
                  </a:lnTo>
                  <a:lnTo>
                    <a:pt x="264" y="739"/>
                  </a:lnTo>
                  <a:lnTo>
                    <a:pt x="250" y="757"/>
                  </a:lnTo>
                  <a:lnTo>
                    <a:pt x="238" y="777"/>
                  </a:lnTo>
                  <a:lnTo>
                    <a:pt x="192" y="779"/>
                  </a:lnTo>
                  <a:lnTo>
                    <a:pt x="152" y="783"/>
                  </a:lnTo>
                  <a:lnTo>
                    <a:pt x="116" y="789"/>
                  </a:lnTo>
                  <a:lnTo>
                    <a:pt x="58" y="801"/>
                  </a:lnTo>
                  <a:lnTo>
                    <a:pt x="50" y="809"/>
                  </a:lnTo>
                  <a:lnTo>
                    <a:pt x="34" y="817"/>
                  </a:lnTo>
                  <a:lnTo>
                    <a:pt x="0" y="843"/>
                  </a:lnTo>
                  <a:lnTo>
                    <a:pt x="30" y="825"/>
                  </a:lnTo>
                  <a:lnTo>
                    <a:pt x="46" y="819"/>
                  </a:lnTo>
                  <a:lnTo>
                    <a:pt x="82" y="807"/>
                  </a:lnTo>
                  <a:lnTo>
                    <a:pt x="122" y="803"/>
                  </a:lnTo>
                  <a:lnTo>
                    <a:pt x="170" y="799"/>
                  </a:lnTo>
                  <a:lnTo>
                    <a:pt x="218" y="803"/>
                  </a:lnTo>
                  <a:lnTo>
                    <a:pt x="258" y="807"/>
                  </a:lnTo>
                  <a:lnTo>
                    <a:pt x="278" y="793"/>
                  </a:lnTo>
                  <a:lnTo>
                    <a:pt x="286" y="787"/>
                  </a:lnTo>
                  <a:lnTo>
                    <a:pt x="298" y="781"/>
                  </a:lnTo>
                  <a:lnTo>
                    <a:pt x="330" y="771"/>
                  </a:lnTo>
                  <a:lnTo>
                    <a:pt x="336" y="767"/>
                  </a:lnTo>
                  <a:lnTo>
                    <a:pt x="342" y="761"/>
                  </a:lnTo>
                  <a:lnTo>
                    <a:pt x="354" y="749"/>
                  </a:lnTo>
                  <a:lnTo>
                    <a:pt x="358" y="743"/>
                  </a:lnTo>
                  <a:lnTo>
                    <a:pt x="364" y="741"/>
                  </a:lnTo>
                  <a:lnTo>
                    <a:pt x="372" y="737"/>
                  </a:lnTo>
                  <a:lnTo>
                    <a:pt x="384" y="727"/>
                  </a:lnTo>
                  <a:lnTo>
                    <a:pt x="396" y="719"/>
                  </a:lnTo>
                  <a:lnTo>
                    <a:pt x="412" y="709"/>
                  </a:lnTo>
                  <a:lnTo>
                    <a:pt x="432" y="701"/>
                  </a:lnTo>
                  <a:lnTo>
                    <a:pt x="476" y="683"/>
                  </a:lnTo>
                  <a:lnTo>
                    <a:pt x="480" y="679"/>
                  </a:lnTo>
                  <a:lnTo>
                    <a:pt x="484" y="673"/>
                  </a:lnTo>
                  <a:lnTo>
                    <a:pt x="488" y="667"/>
                  </a:lnTo>
                  <a:lnTo>
                    <a:pt x="498" y="661"/>
                  </a:lnTo>
                  <a:lnTo>
                    <a:pt x="502" y="651"/>
                  </a:lnTo>
                  <a:lnTo>
                    <a:pt x="511" y="641"/>
                  </a:lnTo>
                  <a:lnTo>
                    <a:pt x="523" y="631"/>
                  </a:lnTo>
                  <a:lnTo>
                    <a:pt x="535" y="615"/>
                  </a:lnTo>
                  <a:lnTo>
                    <a:pt x="543" y="607"/>
                  </a:lnTo>
                  <a:lnTo>
                    <a:pt x="549" y="595"/>
                  </a:lnTo>
                  <a:lnTo>
                    <a:pt x="557" y="587"/>
                  </a:lnTo>
                  <a:lnTo>
                    <a:pt x="565" y="581"/>
                  </a:lnTo>
                  <a:lnTo>
                    <a:pt x="573" y="575"/>
                  </a:lnTo>
                  <a:lnTo>
                    <a:pt x="583" y="567"/>
                  </a:lnTo>
                  <a:lnTo>
                    <a:pt x="593" y="555"/>
                  </a:lnTo>
                  <a:lnTo>
                    <a:pt x="605" y="547"/>
                  </a:lnTo>
                  <a:lnTo>
                    <a:pt x="613" y="539"/>
                  </a:lnTo>
                  <a:lnTo>
                    <a:pt x="621" y="537"/>
                  </a:lnTo>
                  <a:lnTo>
                    <a:pt x="637" y="529"/>
                  </a:lnTo>
                  <a:lnTo>
                    <a:pt x="649" y="521"/>
                  </a:lnTo>
                  <a:lnTo>
                    <a:pt x="673" y="507"/>
                  </a:lnTo>
                  <a:lnTo>
                    <a:pt x="689" y="499"/>
                  </a:lnTo>
                  <a:lnTo>
                    <a:pt x="703" y="495"/>
                  </a:lnTo>
                  <a:lnTo>
                    <a:pt x="709" y="493"/>
                  </a:lnTo>
                  <a:lnTo>
                    <a:pt x="715" y="489"/>
                  </a:lnTo>
                  <a:lnTo>
                    <a:pt x="725" y="487"/>
                  </a:lnTo>
                  <a:lnTo>
                    <a:pt x="743" y="481"/>
                  </a:lnTo>
                  <a:lnTo>
                    <a:pt x="757" y="477"/>
                  </a:lnTo>
                  <a:lnTo>
                    <a:pt x="759" y="473"/>
                  </a:lnTo>
                  <a:lnTo>
                    <a:pt x="761" y="467"/>
                  </a:lnTo>
                  <a:lnTo>
                    <a:pt x="765" y="461"/>
                  </a:lnTo>
                  <a:lnTo>
                    <a:pt x="773" y="457"/>
                  </a:lnTo>
                  <a:lnTo>
                    <a:pt x="789" y="449"/>
                  </a:lnTo>
                  <a:lnTo>
                    <a:pt x="807" y="433"/>
                  </a:lnTo>
                  <a:lnTo>
                    <a:pt x="831" y="411"/>
                  </a:lnTo>
                  <a:lnTo>
                    <a:pt x="847" y="391"/>
                  </a:lnTo>
                  <a:lnTo>
                    <a:pt x="859" y="381"/>
                  </a:lnTo>
                  <a:lnTo>
                    <a:pt x="871" y="373"/>
                  </a:lnTo>
                  <a:lnTo>
                    <a:pt x="893" y="363"/>
                  </a:lnTo>
                  <a:lnTo>
                    <a:pt x="905" y="357"/>
                  </a:lnTo>
                  <a:lnTo>
                    <a:pt x="933" y="333"/>
                  </a:lnTo>
                  <a:lnTo>
                    <a:pt x="943" y="327"/>
                  </a:lnTo>
                  <a:lnTo>
                    <a:pt x="949" y="325"/>
                  </a:lnTo>
                  <a:lnTo>
                    <a:pt x="957" y="325"/>
                  </a:lnTo>
                  <a:lnTo>
                    <a:pt x="983" y="325"/>
                  </a:lnTo>
                  <a:lnTo>
                    <a:pt x="985" y="319"/>
                  </a:lnTo>
                  <a:lnTo>
                    <a:pt x="989" y="315"/>
                  </a:lnTo>
                  <a:lnTo>
                    <a:pt x="995" y="310"/>
                  </a:lnTo>
                  <a:lnTo>
                    <a:pt x="1009" y="300"/>
                  </a:lnTo>
                  <a:lnTo>
                    <a:pt x="1015" y="292"/>
                  </a:lnTo>
                  <a:lnTo>
                    <a:pt x="1025" y="272"/>
                  </a:lnTo>
                  <a:lnTo>
                    <a:pt x="1033" y="260"/>
                  </a:lnTo>
                  <a:lnTo>
                    <a:pt x="1041" y="254"/>
                  </a:lnTo>
                  <a:lnTo>
                    <a:pt x="1059" y="242"/>
                  </a:lnTo>
                  <a:lnTo>
                    <a:pt x="1073" y="230"/>
                  </a:lnTo>
                  <a:lnTo>
                    <a:pt x="1101" y="198"/>
                  </a:lnTo>
                  <a:lnTo>
                    <a:pt x="1115" y="188"/>
                  </a:lnTo>
                  <a:lnTo>
                    <a:pt x="1125" y="184"/>
                  </a:lnTo>
                  <a:lnTo>
                    <a:pt x="1133" y="182"/>
                  </a:lnTo>
                  <a:lnTo>
                    <a:pt x="1155" y="176"/>
                  </a:lnTo>
                  <a:lnTo>
                    <a:pt x="1171" y="172"/>
                  </a:lnTo>
                  <a:lnTo>
                    <a:pt x="1181" y="166"/>
                  </a:lnTo>
                  <a:lnTo>
                    <a:pt x="1191" y="158"/>
                  </a:lnTo>
                  <a:lnTo>
                    <a:pt x="1201" y="150"/>
                  </a:lnTo>
                  <a:lnTo>
                    <a:pt x="1225" y="124"/>
                  </a:lnTo>
                  <a:lnTo>
                    <a:pt x="1243" y="110"/>
                  </a:lnTo>
                  <a:lnTo>
                    <a:pt x="1251" y="100"/>
                  </a:lnTo>
                  <a:lnTo>
                    <a:pt x="1263" y="92"/>
                  </a:lnTo>
                  <a:lnTo>
                    <a:pt x="1271" y="84"/>
                  </a:lnTo>
                  <a:lnTo>
                    <a:pt x="1277" y="78"/>
                  </a:lnTo>
                  <a:lnTo>
                    <a:pt x="1287" y="64"/>
                  </a:lnTo>
                  <a:lnTo>
                    <a:pt x="1289" y="60"/>
                  </a:lnTo>
                  <a:lnTo>
                    <a:pt x="1281" y="52"/>
                  </a:lnTo>
                  <a:lnTo>
                    <a:pt x="1275" y="46"/>
                  </a:lnTo>
                  <a:lnTo>
                    <a:pt x="1265" y="28"/>
                  </a:lnTo>
                  <a:lnTo>
                    <a:pt x="1259" y="12"/>
                  </a:lnTo>
                  <a:lnTo>
                    <a:pt x="1255" y="0"/>
                  </a:lnTo>
                  <a:close/>
                </a:path>
              </a:pathLst>
            </a:custGeom>
            <a:solidFill>
              <a:srgbClr val="7A7A7A"/>
            </a:solidFill>
            <a:ln w="9525">
              <a:noFill/>
              <a:round/>
              <a:headEnd/>
              <a:tailEnd/>
            </a:ln>
          </p:spPr>
          <p:txBody>
            <a:bodyPr/>
            <a:lstStyle/>
            <a:p>
              <a:endParaRPr lang="en-US" dirty="0"/>
            </a:p>
          </p:txBody>
        </p:sp>
        <p:sp>
          <p:nvSpPr>
            <p:cNvPr id="157711" name="Freeform 15"/>
            <p:cNvSpPr>
              <a:spLocks/>
            </p:cNvSpPr>
            <p:nvPr/>
          </p:nvSpPr>
          <p:spPr bwMode="auto">
            <a:xfrm>
              <a:off x="2604" y="2726"/>
              <a:ext cx="63" cy="42"/>
            </a:xfrm>
            <a:custGeom>
              <a:avLst/>
              <a:gdLst/>
              <a:ahLst/>
              <a:cxnLst>
                <a:cxn ang="0">
                  <a:pos x="10" y="34"/>
                </a:cxn>
                <a:cxn ang="0">
                  <a:pos x="6" y="38"/>
                </a:cxn>
                <a:cxn ang="0">
                  <a:pos x="2" y="42"/>
                </a:cxn>
                <a:cxn ang="0">
                  <a:pos x="0" y="48"/>
                </a:cxn>
                <a:cxn ang="0">
                  <a:pos x="0" y="52"/>
                </a:cxn>
                <a:cxn ang="0">
                  <a:pos x="2" y="60"/>
                </a:cxn>
                <a:cxn ang="0">
                  <a:pos x="6" y="66"/>
                </a:cxn>
                <a:cxn ang="0">
                  <a:pos x="34" y="78"/>
                </a:cxn>
                <a:cxn ang="0">
                  <a:pos x="56" y="90"/>
                </a:cxn>
                <a:cxn ang="0">
                  <a:pos x="68" y="96"/>
                </a:cxn>
                <a:cxn ang="0">
                  <a:pos x="78" y="104"/>
                </a:cxn>
                <a:cxn ang="0">
                  <a:pos x="82" y="104"/>
                </a:cxn>
                <a:cxn ang="0">
                  <a:pos x="76" y="98"/>
                </a:cxn>
                <a:cxn ang="0">
                  <a:pos x="72" y="90"/>
                </a:cxn>
                <a:cxn ang="0">
                  <a:pos x="68" y="82"/>
                </a:cxn>
                <a:cxn ang="0">
                  <a:pos x="64" y="72"/>
                </a:cxn>
                <a:cxn ang="0">
                  <a:pos x="64" y="60"/>
                </a:cxn>
                <a:cxn ang="0">
                  <a:pos x="70" y="50"/>
                </a:cxn>
                <a:cxn ang="0">
                  <a:pos x="74" y="44"/>
                </a:cxn>
                <a:cxn ang="0">
                  <a:pos x="78" y="38"/>
                </a:cxn>
                <a:cxn ang="0">
                  <a:pos x="90" y="30"/>
                </a:cxn>
                <a:cxn ang="0">
                  <a:pos x="102" y="24"/>
                </a:cxn>
                <a:cxn ang="0">
                  <a:pos x="130" y="12"/>
                </a:cxn>
                <a:cxn ang="0">
                  <a:pos x="156" y="4"/>
                </a:cxn>
                <a:cxn ang="0">
                  <a:pos x="174" y="0"/>
                </a:cxn>
                <a:cxn ang="0">
                  <a:pos x="102" y="0"/>
                </a:cxn>
                <a:cxn ang="0">
                  <a:pos x="62" y="12"/>
                </a:cxn>
                <a:cxn ang="0">
                  <a:pos x="32" y="24"/>
                </a:cxn>
                <a:cxn ang="0">
                  <a:pos x="10" y="34"/>
                </a:cxn>
              </a:cxnLst>
              <a:rect l="0" t="0" r="r" b="b"/>
              <a:pathLst>
                <a:path w="174" h="104">
                  <a:moveTo>
                    <a:pt x="10" y="34"/>
                  </a:moveTo>
                  <a:lnTo>
                    <a:pt x="6" y="38"/>
                  </a:lnTo>
                  <a:lnTo>
                    <a:pt x="2" y="42"/>
                  </a:lnTo>
                  <a:lnTo>
                    <a:pt x="0" y="48"/>
                  </a:lnTo>
                  <a:lnTo>
                    <a:pt x="0" y="52"/>
                  </a:lnTo>
                  <a:lnTo>
                    <a:pt x="2" y="60"/>
                  </a:lnTo>
                  <a:lnTo>
                    <a:pt x="6" y="66"/>
                  </a:lnTo>
                  <a:lnTo>
                    <a:pt x="34" y="78"/>
                  </a:lnTo>
                  <a:lnTo>
                    <a:pt x="56" y="90"/>
                  </a:lnTo>
                  <a:lnTo>
                    <a:pt x="68" y="96"/>
                  </a:lnTo>
                  <a:lnTo>
                    <a:pt x="78" y="104"/>
                  </a:lnTo>
                  <a:lnTo>
                    <a:pt x="82" y="104"/>
                  </a:lnTo>
                  <a:lnTo>
                    <a:pt x="76" y="98"/>
                  </a:lnTo>
                  <a:lnTo>
                    <a:pt x="72" y="90"/>
                  </a:lnTo>
                  <a:lnTo>
                    <a:pt x="68" y="82"/>
                  </a:lnTo>
                  <a:lnTo>
                    <a:pt x="64" y="72"/>
                  </a:lnTo>
                  <a:lnTo>
                    <a:pt x="64" y="60"/>
                  </a:lnTo>
                  <a:lnTo>
                    <a:pt x="70" y="50"/>
                  </a:lnTo>
                  <a:lnTo>
                    <a:pt x="74" y="44"/>
                  </a:lnTo>
                  <a:lnTo>
                    <a:pt x="78" y="38"/>
                  </a:lnTo>
                  <a:lnTo>
                    <a:pt x="90" y="30"/>
                  </a:lnTo>
                  <a:lnTo>
                    <a:pt x="102" y="24"/>
                  </a:lnTo>
                  <a:lnTo>
                    <a:pt x="130" y="12"/>
                  </a:lnTo>
                  <a:lnTo>
                    <a:pt x="156" y="4"/>
                  </a:lnTo>
                  <a:lnTo>
                    <a:pt x="174" y="0"/>
                  </a:lnTo>
                  <a:lnTo>
                    <a:pt x="102" y="0"/>
                  </a:lnTo>
                  <a:lnTo>
                    <a:pt x="62" y="12"/>
                  </a:lnTo>
                  <a:lnTo>
                    <a:pt x="32" y="24"/>
                  </a:lnTo>
                  <a:lnTo>
                    <a:pt x="10" y="34"/>
                  </a:lnTo>
                  <a:close/>
                </a:path>
              </a:pathLst>
            </a:custGeom>
            <a:solidFill>
              <a:srgbClr val="F0C730"/>
            </a:solidFill>
            <a:ln w="9525">
              <a:noFill/>
              <a:round/>
              <a:headEnd/>
              <a:tailEnd/>
            </a:ln>
          </p:spPr>
          <p:txBody>
            <a:bodyPr/>
            <a:lstStyle/>
            <a:p>
              <a:endParaRPr lang="en-US" dirty="0"/>
            </a:p>
          </p:txBody>
        </p:sp>
        <p:sp>
          <p:nvSpPr>
            <p:cNvPr id="157712" name="Freeform 16"/>
            <p:cNvSpPr>
              <a:spLocks/>
            </p:cNvSpPr>
            <p:nvPr/>
          </p:nvSpPr>
          <p:spPr bwMode="auto">
            <a:xfrm>
              <a:off x="1485" y="2709"/>
              <a:ext cx="1490" cy="666"/>
            </a:xfrm>
            <a:custGeom>
              <a:avLst/>
              <a:gdLst/>
              <a:ahLst/>
              <a:cxnLst>
                <a:cxn ang="0">
                  <a:pos x="3641" y="608"/>
                </a:cxn>
                <a:cxn ang="0">
                  <a:pos x="3421" y="840"/>
                </a:cxn>
                <a:cxn ang="0">
                  <a:pos x="2921" y="912"/>
                </a:cxn>
                <a:cxn ang="0">
                  <a:pos x="3063" y="634"/>
                </a:cxn>
                <a:cxn ang="0">
                  <a:pos x="3427" y="716"/>
                </a:cxn>
                <a:cxn ang="0">
                  <a:pos x="3497" y="568"/>
                </a:cxn>
                <a:cxn ang="0">
                  <a:pos x="3819" y="530"/>
                </a:cxn>
                <a:cxn ang="0">
                  <a:pos x="3879" y="416"/>
                </a:cxn>
                <a:cxn ang="0">
                  <a:pos x="3581" y="492"/>
                </a:cxn>
                <a:cxn ang="0">
                  <a:pos x="3407" y="600"/>
                </a:cxn>
                <a:cxn ang="0">
                  <a:pos x="3289" y="680"/>
                </a:cxn>
                <a:cxn ang="0">
                  <a:pos x="3073" y="548"/>
                </a:cxn>
                <a:cxn ang="0">
                  <a:pos x="3221" y="362"/>
                </a:cxn>
                <a:cxn ang="0">
                  <a:pos x="3463" y="460"/>
                </a:cxn>
                <a:cxn ang="0">
                  <a:pos x="3691" y="402"/>
                </a:cxn>
                <a:cxn ang="0">
                  <a:pos x="3599" y="378"/>
                </a:cxn>
                <a:cxn ang="0">
                  <a:pos x="3381" y="342"/>
                </a:cxn>
                <a:cxn ang="0">
                  <a:pos x="3333" y="190"/>
                </a:cxn>
                <a:cxn ang="0">
                  <a:pos x="3603" y="258"/>
                </a:cxn>
                <a:cxn ang="0">
                  <a:pos x="3565" y="190"/>
                </a:cxn>
                <a:cxn ang="0">
                  <a:pos x="3307" y="168"/>
                </a:cxn>
                <a:cxn ang="0">
                  <a:pos x="3115" y="324"/>
                </a:cxn>
                <a:cxn ang="0">
                  <a:pos x="2919" y="558"/>
                </a:cxn>
                <a:cxn ang="0">
                  <a:pos x="2575" y="638"/>
                </a:cxn>
                <a:cxn ang="0">
                  <a:pos x="2181" y="724"/>
                </a:cxn>
                <a:cxn ang="0">
                  <a:pos x="1959" y="838"/>
                </a:cxn>
                <a:cxn ang="0">
                  <a:pos x="2097" y="664"/>
                </a:cxn>
                <a:cxn ang="0">
                  <a:pos x="2253" y="448"/>
                </a:cxn>
                <a:cxn ang="0">
                  <a:pos x="2641" y="440"/>
                </a:cxn>
                <a:cxn ang="0">
                  <a:pos x="2711" y="262"/>
                </a:cxn>
                <a:cxn ang="0">
                  <a:pos x="2663" y="98"/>
                </a:cxn>
                <a:cxn ang="0">
                  <a:pos x="2847" y="94"/>
                </a:cxn>
                <a:cxn ang="0">
                  <a:pos x="2931" y="268"/>
                </a:cxn>
                <a:cxn ang="0">
                  <a:pos x="3155" y="268"/>
                </a:cxn>
                <a:cxn ang="0">
                  <a:pos x="3117" y="128"/>
                </a:cxn>
                <a:cxn ang="0">
                  <a:pos x="3335" y="50"/>
                </a:cxn>
                <a:cxn ang="0">
                  <a:pos x="3339" y="4"/>
                </a:cxn>
                <a:cxn ang="0">
                  <a:pos x="3015" y="42"/>
                </a:cxn>
                <a:cxn ang="0">
                  <a:pos x="3081" y="160"/>
                </a:cxn>
                <a:cxn ang="0">
                  <a:pos x="3049" y="260"/>
                </a:cxn>
                <a:cxn ang="0">
                  <a:pos x="2895" y="118"/>
                </a:cxn>
                <a:cxn ang="0">
                  <a:pos x="2847" y="10"/>
                </a:cxn>
                <a:cxn ang="0">
                  <a:pos x="2585" y="84"/>
                </a:cxn>
                <a:cxn ang="0">
                  <a:pos x="2645" y="292"/>
                </a:cxn>
                <a:cxn ang="0">
                  <a:pos x="2529" y="426"/>
                </a:cxn>
                <a:cxn ang="0">
                  <a:pos x="2219" y="428"/>
                </a:cxn>
                <a:cxn ang="0">
                  <a:pos x="2003" y="612"/>
                </a:cxn>
                <a:cxn ang="0">
                  <a:pos x="1665" y="640"/>
                </a:cxn>
                <a:cxn ang="0">
                  <a:pos x="1357" y="564"/>
                </a:cxn>
                <a:cxn ang="0">
                  <a:pos x="1019" y="644"/>
                </a:cxn>
                <a:cxn ang="0">
                  <a:pos x="614" y="686"/>
                </a:cxn>
                <a:cxn ang="0">
                  <a:pos x="0" y="1008"/>
                </a:cxn>
                <a:cxn ang="0">
                  <a:pos x="186" y="1244"/>
                </a:cxn>
                <a:cxn ang="0">
                  <a:pos x="496" y="1338"/>
                </a:cxn>
                <a:cxn ang="0">
                  <a:pos x="3051" y="1254"/>
                </a:cxn>
                <a:cxn ang="0">
                  <a:pos x="3203" y="1058"/>
                </a:cxn>
                <a:cxn ang="0">
                  <a:pos x="3483" y="884"/>
                </a:cxn>
                <a:cxn ang="0">
                  <a:pos x="3617" y="702"/>
                </a:cxn>
                <a:cxn ang="0">
                  <a:pos x="3977" y="640"/>
                </a:cxn>
              </a:cxnLst>
              <a:rect l="0" t="0" r="r" b="b"/>
              <a:pathLst>
                <a:path w="4087" h="1680">
                  <a:moveTo>
                    <a:pt x="4023" y="488"/>
                  </a:moveTo>
                  <a:lnTo>
                    <a:pt x="4003" y="512"/>
                  </a:lnTo>
                  <a:lnTo>
                    <a:pt x="3989" y="528"/>
                  </a:lnTo>
                  <a:lnTo>
                    <a:pt x="3975" y="542"/>
                  </a:lnTo>
                  <a:lnTo>
                    <a:pt x="3957" y="556"/>
                  </a:lnTo>
                  <a:lnTo>
                    <a:pt x="3935" y="568"/>
                  </a:lnTo>
                  <a:lnTo>
                    <a:pt x="3911" y="576"/>
                  </a:lnTo>
                  <a:lnTo>
                    <a:pt x="3897" y="580"/>
                  </a:lnTo>
                  <a:lnTo>
                    <a:pt x="3881" y="582"/>
                  </a:lnTo>
                  <a:lnTo>
                    <a:pt x="3749" y="594"/>
                  </a:lnTo>
                  <a:lnTo>
                    <a:pt x="3691" y="598"/>
                  </a:lnTo>
                  <a:lnTo>
                    <a:pt x="3655" y="602"/>
                  </a:lnTo>
                  <a:lnTo>
                    <a:pt x="3641" y="608"/>
                  </a:lnTo>
                  <a:lnTo>
                    <a:pt x="3623" y="616"/>
                  </a:lnTo>
                  <a:lnTo>
                    <a:pt x="3601" y="628"/>
                  </a:lnTo>
                  <a:lnTo>
                    <a:pt x="3579" y="642"/>
                  </a:lnTo>
                  <a:lnTo>
                    <a:pt x="3555" y="660"/>
                  </a:lnTo>
                  <a:lnTo>
                    <a:pt x="3533" y="676"/>
                  </a:lnTo>
                  <a:lnTo>
                    <a:pt x="3515" y="692"/>
                  </a:lnTo>
                  <a:lnTo>
                    <a:pt x="3505" y="706"/>
                  </a:lnTo>
                  <a:lnTo>
                    <a:pt x="3491" y="740"/>
                  </a:lnTo>
                  <a:lnTo>
                    <a:pt x="3481" y="762"/>
                  </a:lnTo>
                  <a:lnTo>
                    <a:pt x="3467" y="786"/>
                  </a:lnTo>
                  <a:lnTo>
                    <a:pt x="3451" y="810"/>
                  </a:lnTo>
                  <a:lnTo>
                    <a:pt x="3433" y="830"/>
                  </a:lnTo>
                  <a:lnTo>
                    <a:pt x="3421" y="840"/>
                  </a:lnTo>
                  <a:lnTo>
                    <a:pt x="3409" y="848"/>
                  </a:lnTo>
                  <a:lnTo>
                    <a:pt x="3397" y="856"/>
                  </a:lnTo>
                  <a:lnTo>
                    <a:pt x="3383" y="862"/>
                  </a:lnTo>
                  <a:lnTo>
                    <a:pt x="3353" y="870"/>
                  </a:lnTo>
                  <a:lnTo>
                    <a:pt x="3321" y="878"/>
                  </a:lnTo>
                  <a:lnTo>
                    <a:pt x="3257" y="892"/>
                  </a:lnTo>
                  <a:lnTo>
                    <a:pt x="3203" y="898"/>
                  </a:lnTo>
                  <a:lnTo>
                    <a:pt x="3183" y="898"/>
                  </a:lnTo>
                  <a:lnTo>
                    <a:pt x="3169" y="898"/>
                  </a:lnTo>
                  <a:lnTo>
                    <a:pt x="3135" y="898"/>
                  </a:lnTo>
                  <a:lnTo>
                    <a:pt x="3083" y="900"/>
                  </a:lnTo>
                  <a:lnTo>
                    <a:pt x="3017" y="904"/>
                  </a:lnTo>
                  <a:lnTo>
                    <a:pt x="2921" y="912"/>
                  </a:lnTo>
                  <a:lnTo>
                    <a:pt x="2919" y="912"/>
                  </a:lnTo>
                  <a:lnTo>
                    <a:pt x="2941" y="864"/>
                  </a:lnTo>
                  <a:lnTo>
                    <a:pt x="2949" y="842"/>
                  </a:lnTo>
                  <a:lnTo>
                    <a:pt x="2953" y="824"/>
                  </a:lnTo>
                  <a:lnTo>
                    <a:pt x="2963" y="794"/>
                  </a:lnTo>
                  <a:lnTo>
                    <a:pt x="2977" y="754"/>
                  </a:lnTo>
                  <a:lnTo>
                    <a:pt x="2995" y="718"/>
                  </a:lnTo>
                  <a:lnTo>
                    <a:pt x="3003" y="702"/>
                  </a:lnTo>
                  <a:lnTo>
                    <a:pt x="3013" y="690"/>
                  </a:lnTo>
                  <a:lnTo>
                    <a:pt x="3023" y="676"/>
                  </a:lnTo>
                  <a:lnTo>
                    <a:pt x="3031" y="660"/>
                  </a:lnTo>
                  <a:lnTo>
                    <a:pt x="3049" y="620"/>
                  </a:lnTo>
                  <a:lnTo>
                    <a:pt x="3063" y="634"/>
                  </a:lnTo>
                  <a:lnTo>
                    <a:pt x="3081" y="648"/>
                  </a:lnTo>
                  <a:lnTo>
                    <a:pt x="3103" y="662"/>
                  </a:lnTo>
                  <a:lnTo>
                    <a:pt x="3171" y="696"/>
                  </a:lnTo>
                  <a:lnTo>
                    <a:pt x="3223" y="720"/>
                  </a:lnTo>
                  <a:lnTo>
                    <a:pt x="3245" y="726"/>
                  </a:lnTo>
                  <a:lnTo>
                    <a:pt x="3285" y="734"/>
                  </a:lnTo>
                  <a:lnTo>
                    <a:pt x="3307" y="738"/>
                  </a:lnTo>
                  <a:lnTo>
                    <a:pt x="3329" y="740"/>
                  </a:lnTo>
                  <a:lnTo>
                    <a:pt x="3351" y="740"/>
                  </a:lnTo>
                  <a:lnTo>
                    <a:pt x="3367" y="738"/>
                  </a:lnTo>
                  <a:lnTo>
                    <a:pt x="3381" y="736"/>
                  </a:lnTo>
                  <a:lnTo>
                    <a:pt x="3397" y="730"/>
                  </a:lnTo>
                  <a:lnTo>
                    <a:pt x="3427" y="716"/>
                  </a:lnTo>
                  <a:lnTo>
                    <a:pt x="3439" y="708"/>
                  </a:lnTo>
                  <a:lnTo>
                    <a:pt x="3449" y="700"/>
                  </a:lnTo>
                  <a:lnTo>
                    <a:pt x="3457" y="694"/>
                  </a:lnTo>
                  <a:lnTo>
                    <a:pt x="3461" y="686"/>
                  </a:lnTo>
                  <a:lnTo>
                    <a:pt x="3465" y="674"/>
                  </a:lnTo>
                  <a:lnTo>
                    <a:pt x="3469" y="662"/>
                  </a:lnTo>
                  <a:lnTo>
                    <a:pt x="3471" y="646"/>
                  </a:lnTo>
                  <a:lnTo>
                    <a:pt x="3471" y="624"/>
                  </a:lnTo>
                  <a:lnTo>
                    <a:pt x="3471" y="612"/>
                  </a:lnTo>
                  <a:lnTo>
                    <a:pt x="3473" y="600"/>
                  </a:lnTo>
                  <a:lnTo>
                    <a:pt x="3479" y="588"/>
                  </a:lnTo>
                  <a:lnTo>
                    <a:pt x="3487" y="578"/>
                  </a:lnTo>
                  <a:lnTo>
                    <a:pt x="3497" y="568"/>
                  </a:lnTo>
                  <a:lnTo>
                    <a:pt x="3509" y="560"/>
                  </a:lnTo>
                  <a:lnTo>
                    <a:pt x="3523" y="552"/>
                  </a:lnTo>
                  <a:lnTo>
                    <a:pt x="3539" y="548"/>
                  </a:lnTo>
                  <a:lnTo>
                    <a:pt x="3573" y="544"/>
                  </a:lnTo>
                  <a:lnTo>
                    <a:pt x="3605" y="542"/>
                  </a:lnTo>
                  <a:lnTo>
                    <a:pt x="3635" y="544"/>
                  </a:lnTo>
                  <a:lnTo>
                    <a:pt x="3661" y="550"/>
                  </a:lnTo>
                  <a:lnTo>
                    <a:pt x="3675" y="552"/>
                  </a:lnTo>
                  <a:lnTo>
                    <a:pt x="3693" y="552"/>
                  </a:lnTo>
                  <a:lnTo>
                    <a:pt x="3737" y="550"/>
                  </a:lnTo>
                  <a:lnTo>
                    <a:pt x="3781" y="542"/>
                  </a:lnTo>
                  <a:lnTo>
                    <a:pt x="3801" y="536"/>
                  </a:lnTo>
                  <a:lnTo>
                    <a:pt x="3819" y="530"/>
                  </a:lnTo>
                  <a:lnTo>
                    <a:pt x="3835" y="524"/>
                  </a:lnTo>
                  <a:lnTo>
                    <a:pt x="3849" y="516"/>
                  </a:lnTo>
                  <a:lnTo>
                    <a:pt x="3877" y="496"/>
                  </a:lnTo>
                  <a:lnTo>
                    <a:pt x="3899" y="478"/>
                  </a:lnTo>
                  <a:lnTo>
                    <a:pt x="3913" y="462"/>
                  </a:lnTo>
                  <a:lnTo>
                    <a:pt x="3921" y="454"/>
                  </a:lnTo>
                  <a:lnTo>
                    <a:pt x="3929" y="440"/>
                  </a:lnTo>
                  <a:lnTo>
                    <a:pt x="3937" y="424"/>
                  </a:lnTo>
                  <a:lnTo>
                    <a:pt x="3943" y="406"/>
                  </a:lnTo>
                  <a:lnTo>
                    <a:pt x="3883" y="354"/>
                  </a:lnTo>
                  <a:lnTo>
                    <a:pt x="3883" y="384"/>
                  </a:lnTo>
                  <a:lnTo>
                    <a:pt x="3881" y="408"/>
                  </a:lnTo>
                  <a:lnTo>
                    <a:pt x="3879" y="416"/>
                  </a:lnTo>
                  <a:lnTo>
                    <a:pt x="3873" y="424"/>
                  </a:lnTo>
                  <a:lnTo>
                    <a:pt x="3859" y="444"/>
                  </a:lnTo>
                  <a:lnTo>
                    <a:pt x="3837" y="466"/>
                  </a:lnTo>
                  <a:lnTo>
                    <a:pt x="3811" y="486"/>
                  </a:lnTo>
                  <a:lnTo>
                    <a:pt x="3795" y="496"/>
                  </a:lnTo>
                  <a:lnTo>
                    <a:pt x="3777" y="504"/>
                  </a:lnTo>
                  <a:lnTo>
                    <a:pt x="3757" y="508"/>
                  </a:lnTo>
                  <a:lnTo>
                    <a:pt x="3737" y="512"/>
                  </a:lnTo>
                  <a:lnTo>
                    <a:pt x="3719" y="514"/>
                  </a:lnTo>
                  <a:lnTo>
                    <a:pt x="3701" y="514"/>
                  </a:lnTo>
                  <a:lnTo>
                    <a:pt x="3687" y="512"/>
                  </a:lnTo>
                  <a:lnTo>
                    <a:pt x="3675" y="510"/>
                  </a:lnTo>
                  <a:lnTo>
                    <a:pt x="3581" y="492"/>
                  </a:lnTo>
                  <a:lnTo>
                    <a:pt x="3565" y="492"/>
                  </a:lnTo>
                  <a:lnTo>
                    <a:pt x="3537" y="492"/>
                  </a:lnTo>
                  <a:lnTo>
                    <a:pt x="3507" y="494"/>
                  </a:lnTo>
                  <a:lnTo>
                    <a:pt x="3481" y="498"/>
                  </a:lnTo>
                  <a:lnTo>
                    <a:pt x="3459" y="506"/>
                  </a:lnTo>
                  <a:lnTo>
                    <a:pt x="3441" y="518"/>
                  </a:lnTo>
                  <a:lnTo>
                    <a:pt x="3423" y="530"/>
                  </a:lnTo>
                  <a:lnTo>
                    <a:pt x="3409" y="544"/>
                  </a:lnTo>
                  <a:lnTo>
                    <a:pt x="3403" y="552"/>
                  </a:lnTo>
                  <a:lnTo>
                    <a:pt x="3401" y="560"/>
                  </a:lnTo>
                  <a:lnTo>
                    <a:pt x="3401" y="570"/>
                  </a:lnTo>
                  <a:lnTo>
                    <a:pt x="3401" y="580"/>
                  </a:lnTo>
                  <a:lnTo>
                    <a:pt x="3407" y="600"/>
                  </a:lnTo>
                  <a:lnTo>
                    <a:pt x="3413" y="614"/>
                  </a:lnTo>
                  <a:lnTo>
                    <a:pt x="3413" y="620"/>
                  </a:lnTo>
                  <a:lnTo>
                    <a:pt x="3413" y="626"/>
                  </a:lnTo>
                  <a:lnTo>
                    <a:pt x="3411" y="632"/>
                  </a:lnTo>
                  <a:lnTo>
                    <a:pt x="3407" y="638"/>
                  </a:lnTo>
                  <a:lnTo>
                    <a:pt x="3397" y="648"/>
                  </a:lnTo>
                  <a:lnTo>
                    <a:pt x="3381" y="662"/>
                  </a:lnTo>
                  <a:lnTo>
                    <a:pt x="3371" y="668"/>
                  </a:lnTo>
                  <a:lnTo>
                    <a:pt x="3359" y="672"/>
                  </a:lnTo>
                  <a:lnTo>
                    <a:pt x="3343" y="676"/>
                  </a:lnTo>
                  <a:lnTo>
                    <a:pt x="3329" y="678"/>
                  </a:lnTo>
                  <a:lnTo>
                    <a:pt x="3301" y="680"/>
                  </a:lnTo>
                  <a:lnTo>
                    <a:pt x="3289" y="680"/>
                  </a:lnTo>
                  <a:lnTo>
                    <a:pt x="3281" y="678"/>
                  </a:lnTo>
                  <a:lnTo>
                    <a:pt x="3243" y="664"/>
                  </a:lnTo>
                  <a:lnTo>
                    <a:pt x="3197" y="650"/>
                  </a:lnTo>
                  <a:lnTo>
                    <a:pt x="3165" y="642"/>
                  </a:lnTo>
                  <a:lnTo>
                    <a:pt x="3137" y="634"/>
                  </a:lnTo>
                  <a:lnTo>
                    <a:pt x="3117" y="626"/>
                  </a:lnTo>
                  <a:lnTo>
                    <a:pt x="3101" y="614"/>
                  </a:lnTo>
                  <a:lnTo>
                    <a:pt x="3087" y="602"/>
                  </a:lnTo>
                  <a:lnTo>
                    <a:pt x="3083" y="596"/>
                  </a:lnTo>
                  <a:lnTo>
                    <a:pt x="3079" y="588"/>
                  </a:lnTo>
                  <a:lnTo>
                    <a:pt x="3077" y="580"/>
                  </a:lnTo>
                  <a:lnTo>
                    <a:pt x="3075" y="570"/>
                  </a:lnTo>
                  <a:lnTo>
                    <a:pt x="3073" y="548"/>
                  </a:lnTo>
                  <a:lnTo>
                    <a:pt x="3073" y="522"/>
                  </a:lnTo>
                  <a:lnTo>
                    <a:pt x="3071" y="522"/>
                  </a:lnTo>
                  <a:lnTo>
                    <a:pt x="3075" y="506"/>
                  </a:lnTo>
                  <a:lnTo>
                    <a:pt x="3079" y="490"/>
                  </a:lnTo>
                  <a:lnTo>
                    <a:pt x="3085" y="476"/>
                  </a:lnTo>
                  <a:lnTo>
                    <a:pt x="3097" y="458"/>
                  </a:lnTo>
                  <a:lnTo>
                    <a:pt x="3111" y="440"/>
                  </a:lnTo>
                  <a:lnTo>
                    <a:pt x="3129" y="420"/>
                  </a:lnTo>
                  <a:lnTo>
                    <a:pt x="3149" y="400"/>
                  </a:lnTo>
                  <a:lnTo>
                    <a:pt x="3171" y="384"/>
                  </a:lnTo>
                  <a:lnTo>
                    <a:pt x="3195" y="370"/>
                  </a:lnTo>
                  <a:lnTo>
                    <a:pt x="3207" y="366"/>
                  </a:lnTo>
                  <a:lnTo>
                    <a:pt x="3221" y="362"/>
                  </a:lnTo>
                  <a:lnTo>
                    <a:pt x="3261" y="356"/>
                  </a:lnTo>
                  <a:lnTo>
                    <a:pt x="3297" y="354"/>
                  </a:lnTo>
                  <a:lnTo>
                    <a:pt x="3313" y="354"/>
                  </a:lnTo>
                  <a:lnTo>
                    <a:pt x="3329" y="358"/>
                  </a:lnTo>
                  <a:lnTo>
                    <a:pt x="3339" y="362"/>
                  </a:lnTo>
                  <a:lnTo>
                    <a:pt x="3345" y="368"/>
                  </a:lnTo>
                  <a:lnTo>
                    <a:pt x="3367" y="400"/>
                  </a:lnTo>
                  <a:lnTo>
                    <a:pt x="3381" y="418"/>
                  </a:lnTo>
                  <a:lnTo>
                    <a:pt x="3389" y="426"/>
                  </a:lnTo>
                  <a:lnTo>
                    <a:pt x="3399" y="434"/>
                  </a:lnTo>
                  <a:lnTo>
                    <a:pt x="3421" y="446"/>
                  </a:lnTo>
                  <a:lnTo>
                    <a:pt x="3443" y="456"/>
                  </a:lnTo>
                  <a:lnTo>
                    <a:pt x="3463" y="460"/>
                  </a:lnTo>
                  <a:lnTo>
                    <a:pt x="3477" y="460"/>
                  </a:lnTo>
                  <a:lnTo>
                    <a:pt x="3487" y="458"/>
                  </a:lnTo>
                  <a:lnTo>
                    <a:pt x="3497" y="454"/>
                  </a:lnTo>
                  <a:lnTo>
                    <a:pt x="3507" y="450"/>
                  </a:lnTo>
                  <a:lnTo>
                    <a:pt x="3515" y="448"/>
                  </a:lnTo>
                  <a:lnTo>
                    <a:pt x="3549" y="452"/>
                  </a:lnTo>
                  <a:lnTo>
                    <a:pt x="3571" y="454"/>
                  </a:lnTo>
                  <a:lnTo>
                    <a:pt x="3585" y="454"/>
                  </a:lnTo>
                  <a:lnTo>
                    <a:pt x="3599" y="448"/>
                  </a:lnTo>
                  <a:lnTo>
                    <a:pt x="3623" y="440"/>
                  </a:lnTo>
                  <a:lnTo>
                    <a:pt x="3665" y="420"/>
                  </a:lnTo>
                  <a:lnTo>
                    <a:pt x="3675" y="412"/>
                  </a:lnTo>
                  <a:lnTo>
                    <a:pt x="3691" y="402"/>
                  </a:lnTo>
                  <a:lnTo>
                    <a:pt x="3727" y="370"/>
                  </a:lnTo>
                  <a:lnTo>
                    <a:pt x="3763" y="336"/>
                  </a:lnTo>
                  <a:lnTo>
                    <a:pt x="3775" y="322"/>
                  </a:lnTo>
                  <a:lnTo>
                    <a:pt x="3783" y="314"/>
                  </a:lnTo>
                  <a:lnTo>
                    <a:pt x="3803" y="284"/>
                  </a:lnTo>
                  <a:lnTo>
                    <a:pt x="3753" y="240"/>
                  </a:lnTo>
                  <a:lnTo>
                    <a:pt x="3735" y="266"/>
                  </a:lnTo>
                  <a:lnTo>
                    <a:pt x="3711" y="296"/>
                  </a:lnTo>
                  <a:lnTo>
                    <a:pt x="3689" y="320"/>
                  </a:lnTo>
                  <a:lnTo>
                    <a:pt x="3677" y="332"/>
                  </a:lnTo>
                  <a:lnTo>
                    <a:pt x="3657" y="346"/>
                  </a:lnTo>
                  <a:lnTo>
                    <a:pt x="3627" y="362"/>
                  </a:lnTo>
                  <a:lnTo>
                    <a:pt x="3599" y="378"/>
                  </a:lnTo>
                  <a:lnTo>
                    <a:pt x="3581" y="386"/>
                  </a:lnTo>
                  <a:lnTo>
                    <a:pt x="3553" y="396"/>
                  </a:lnTo>
                  <a:lnTo>
                    <a:pt x="3533" y="402"/>
                  </a:lnTo>
                  <a:lnTo>
                    <a:pt x="3513" y="404"/>
                  </a:lnTo>
                  <a:lnTo>
                    <a:pt x="3499" y="404"/>
                  </a:lnTo>
                  <a:lnTo>
                    <a:pt x="3485" y="400"/>
                  </a:lnTo>
                  <a:lnTo>
                    <a:pt x="3467" y="392"/>
                  </a:lnTo>
                  <a:lnTo>
                    <a:pt x="3441" y="384"/>
                  </a:lnTo>
                  <a:lnTo>
                    <a:pt x="3427" y="378"/>
                  </a:lnTo>
                  <a:lnTo>
                    <a:pt x="3413" y="370"/>
                  </a:lnTo>
                  <a:lnTo>
                    <a:pt x="3403" y="362"/>
                  </a:lnTo>
                  <a:lnTo>
                    <a:pt x="3393" y="354"/>
                  </a:lnTo>
                  <a:lnTo>
                    <a:pt x="3381" y="342"/>
                  </a:lnTo>
                  <a:lnTo>
                    <a:pt x="3377" y="336"/>
                  </a:lnTo>
                  <a:lnTo>
                    <a:pt x="3359" y="322"/>
                  </a:lnTo>
                  <a:lnTo>
                    <a:pt x="3343" y="312"/>
                  </a:lnTo>
                  <a:lnTo>
                    <a:pt x="3333" y="304"/>
                  </a:lnTo>
                  <a:lnTo>
                    <a:pt x="3317" y="294"/>
                  </a:lnTo>
                  <a:lnTo>
                    <a:pt x="3297" y="284"/>
                  </a:lnTo>
                  <a:lnTo>
                    <a:pt x="3297" y="280"/>
                  </a:lnTo>
                  <a:lnTo>
                    <a:pt x="3299" y="272"/>
                  </a:lnTo>
                  <a:lnTo>
                    <a:pt x="3301" y="248"/>
                  </a:lnTo>
                  <a:lnTo>
                    <a:pt x="3307" y="222"/>
                  </a:lnTo>
                  <a:lnTo>
                    <a:pt x="3311" y="212"/>
                  </a:lnTo>
                  <a:lnTo>
                    <a:pt x="3317" y="204"/>
                  </a:lnTo>
                  <a:lnTo>
                    <a:pt x="3333" y="190"/>
                  </a:lnTo>
                  <a:lnTo>
                    <a:pt x="3353" y="178"/>
                  </a:lnTo>
                  <a:lnTo>
                    <a:pt x="3373" y="170"/>
                  </a:lnTo>
                  <a:lnTo>
                    <a:pt x="3381" y="168"/>
                  </a:lnTo>
                  <a:lnTo>
                    <a:pt x="3389" y="168"/>
                  </a:lnTo>
                  <a:lnTo>
                    <a:pt x="3407" y="170"/>
                  </a:lnTo>
                  <a:lnTo>
                    <a:pt x="3435" y="176"/>
                  </a:lnTo>
                  <a:lnTo>
                    <a:pt x="3461" y="184"/>
                  </a:lnTo>
                  <a:lnTo>
                    <a:pt x="3477" y="190"/>
                  </a:lnTo>
                  <a:lnTo>
                    <a:pt x="3535" y="228"/>
                  </a:lnTo>
                  <a:lnTo>
                    <a:pt x="3549" y="236"/>
                  </a:lnTo>
                  <a:lnTo>
                    <a:pt x="3565" y="244"/>
                  </a:lnTo>
                  <a:lnTo>
                    <a:pt x="3593" y="256"/>
                  </a:lnTo>
                  <a:lnTo>
                    <a:pt x="3603" y="258"/>
                  </a:lnTo>
                  <a:lnTo>
                    <a:pt x="3617" y="260"/>
                  </a:lnTo>
                  <a:lnTo>
                    <a:pt x="3637" y="260"/>
                  </a:lnTo>
                  <a:lnTo>
                    <a:pt x="3679" y="258"/>
                  </a:lnTo>
                  <a:lnTo>
                    <a:pt x="3681" y="228"/>
                  </a:lnTo>
                  <a:lnTo>
                    <a:pt x="3659" y="232"/>
                  </a:lnTo>
                  <a:lnTo>
                    <a:pt x="3637" y="234"/>
                  </a:lnTo>
                  <a:lnTo>
                    <a:pt x="3615" y="232"/>
                  </a:lnTo>
                  <a:lnTo>
                    <a:pt x="3605" y="228"/>
                  </a:lnTo>
                  <a:lnTo>
                    <a:pt x="3597" y="224"/>
                  </a:lnTo>
                  <a:lnTo>
                    <a:pt x="3589" y="218"/>
                  </a:lnTo>
                  <a:lnTo>
                    <a:pt x="3581" y="210"/>
                  </a:lnTo>
                  <a:lnTo>
                    <a:pt x="3571" y="198"/>
                  </a:lnTo>
                  <a:lnTo>
                    <a:pt x="3565" y="190"/>
                  </a:lnTo>
                  <a:lnTo>
                    <a:pt x="3549" y="178"/>
                  </a:lnTo>
                  <a:lnTo>
                    <a:pt x="3529" y="164"/>
                  </a:lnTo>
                  <a:lnTo>
                    <a:pt x="3499" y="148"/>
                  </a:lnTo>
                  <a:lnTo>
                    <a:pt x="3475" y="136"/>
                  </a:lnTo>
                  <a:lnTo>
                    <a:pt x="3449" y="124"/>
                  </a:lnTo>
                  <a:lnTo>
                    <a:pt x="3435" y="122"/>
                  </a:lnTo>
                  <a:lnTo>
                    <a:pt x="3419" y="122"/>
                  </a:lnTo>
                  <a:lnTo>
                    <a:pt x="3403" y="124"/>
                  </a:lnTo>
                  <a:lnTo>
                    <a:pt x="3387" y="128"/>
                  </a:lnTo>
                  <a:lnTo>
                    <a:pt x="3355" y="140"/>
                  </a:lnTo>
                  <a:lnTo>
                    <a:pt x="3329" y="152"/>
                  </a:lnTo>
                  <a:lnTo>
                    <a:pt x="3317" y="160"/>
                  </a:lnTo>
                  <a:lnTo>
                    <a:pt x="3307" y="168"/>
                  </a:lnTo>
                  <a:lnTo>
                    <a:pt x="3297" y="178"/>
                  </a:lnTo>
                  <a:lnTo>
                    <a:pt x="3287" y="190"/>
                  </a:lnTo>
                  <a:lnTo>
                    <a:pt x="3271" y="214"/>
                  </a:lnTo>
                  <a:lnTo>
                    <a:pt x="3261" y="236"/>
                  </a:lnTo>
                  <a:lnTo>
                    <a:pt x="3255" y="252"/>
                  </a:lnTo>
                  <a:lnTo>
                    <a:pt x="3253" y="264"/>
                  </a:lnTo>
                  <a:lnTo>
                    <a:pt x="3253" y="276"/>
                  </a:lnTo>
                  <a:lnTo>
                    <a:pt x="3251" y="282"/>
                  </a:lnTo>
                  <a:lnTo>
                    <a:pt x="3227" y="286"/>
                  </a:lnTo>
                  <a:lnTo>
                    <a:pt x="3195" y="290"/>
                  </a:lnTo>
                  <a:lnTo>
                    <a:pt x="3173" y="296"/>
                  </a:lnTo>
                  <a:lnTo>
                    <a:pt x="3149" y="306"/>
                  </a:lnTo>
                  <a:lnTo>
                    <a:pt x="3115" y="324"/>
                  </a:lnTo>
                  <a:lnTo>
                    <a:pt x="3073" y="350"/>
                  </a:lnTo>
                  <a:lnTo>
                    <a:pt x="3053" y="366"/>
                  </a:lnTo>
                  <a:lnTo>
                    <a:pt x="3033" y="380"/>
                  </a:lnTo>
                  <a:lnTo>
                    <a:pt x="3017" y="398"/>
                  </a:lnTo>
                  <a:lnTo>
                    <a:pt x="3003" y="416"/>
                  </a:lnTo>
                  <a:lnTo>
                    <a:pt x="2993" y="434"/>
                  </a:lnTo>
                  <a:lnTo>
                    <a:pt x="2985" y="452"/>
                  </a:lnTo>
                  <a:lnTo>
                    <a:pt x="2971" y="486"/>
                  </a:lnTo>
                  <a:lnTo>
                    <a:pt x="2965" y="508"/>
                  </a:lnTo>
                  <a:lnTo>
                    <a:pt x="2961" y="518"/>
                  </a:lnTo>
                  <a:lnTo>
                    <a:pt x="2955" y="526"/>
                  </a:lnTo>
                  <a:lnTo>
                    <a:pt x="2939" y="542"/>
                  </a:lnTo>
                  <a:lnTo>
                    <a:pt x="2919" y="558"/>
                  </a:lnTo>
                  <a:lnTo>
                    <a:pt x="2897" y="570"/>
                  </a:lnTo>
                  <a:lnTo>
                    <a:pt x="2885" y="576"/>
                  </a:lnTo>
                  <a:lnTo>
                    <a:pt x="2865" y="580"/>
                  </a:lnTo>
                  <a:lnTo>
                    <a:pt x="2817" y="592"/>
                  </a:lnTo>
                  <a:lnTo>
                    <a:pt x="2763" y="600"/>
                  </a:lnTo>
                  <a:lnTo>
                    <a:pt x="2737" y="602"/>
                  </a:lnTo>
                  <a:lnTo>
                    <a:pt x="2717" y="602"/>
                  </a:lnTo>
                  <a:lnTo>
                    <a:pt x="2697" y="604"/>
                  </a:lnTo>
                  <a:lnTo>
                    <a:pt x="2677" y="606"/>
                  </a:lnTo>
                  <a:lnTo>
                    <a:pt x="2639" y="614"/>
                  </a:lnTo>
                  <a:lnTo>
                    <a:pt x="2609" y="622"/>
                  </a:lnTo>
                  <a:lnTo>
                    <a:pt x="2591" y="628"/>
                  </a:lnTo>
                  <a:lnTo>
                    <a:pt x="2575" y="638"/>
                  </a:lnTo>
                  <a:lnTo>
                    <a:pt x="2549" y="652"/>
                  </a:lnTo>
                  <a:lnTo>
                    <a:pt x="2519" y="672"/>
                  </a:lnTo>
                  <a:lnTo>
                    <a:pt x="2485" y="690"/>
                  </a:lnTo>
                  <a:lnTo>
                    <a:pt x="2467" y="698"/>
                  </a:lnTo>
                  <a:lnTo>
                    <a:pt x="2451" y="702"/>
                  </a:lnTo>
                  <a:lnTo>
                    <a:pt x="2437" y="706"/>
                  </a:lnTo>
                  <a:lnTo>
                    <a:pt x="2423" y="706"/>
                  </a:lnTo>
                  <a:lnTo>
                    <a:pt x="2399" y="704"/>
                  </a:lnTo>
                  <a:lnTo>
                    <a:pt x="2377" y="704"/>
                  </a:lnTo>
                  <a:lnTo>
                    <a:pt x="2313" y="708"/>
                  </a:lnTo>
                  <a:lnTo>
                    <a:pt x="2225" y="714"/>
                  </a:lnTo>
                  <a:lnTo>
                    <a:pt x="2205" y="718"/>
                  </a:lnTo>
                  <a:lnTo>
                    <a:pt x="2181" y="724"/>
                  </a:lnTo>
                  <a:lnTo>
                    <a:pt x="2155" y="732"/>
                  </a:lnTo>
                  <a:lnTo>
                    <a:pt x="2131" y="744"/>
                  </a:lnTo>
                  <a:lnTo>
                    <a:pt x="2089" y="764"/>
                  </a:lnTo>
                  <a:lnTo>
                    <a:pt x="2077" y="772"/>
                  </a:lnTo>
                  <a:lnTo>
                    <a:pt x="2069" y="778"/>
                  </a:lnTo>
                  <a:lnTo>
                    <a:pt x="2063" y="782"/>
                  </a:lnTo>
                  <a:lnTo>
                    <a:pt x="2053" y="788"/>
                  </a:lnTo>
                  <a:lnTo>
                    <a:pt x="2037" y="798"/>
                  </a:lnTo>
                  <a:lnTo>
                    <a:pt x="2013" y="816"/>
                  </a:lnTo>
                  <a:lnTo>
                    <a:pt x="2001" y="824"/>
                  </a:lnTo>
                  <a:lnTo>
                    <a:pt x="1985" y="832"/>
                  </a:lnTo>
                  <a:lnTo>
                    <a:pt x="1957" y="844"/>
                  </a:lnTo>
                  <a:lnTo>
                    <a:pt x="1959" y="838"/>
                  </a:lnTo>
                  <a:lnTo>
                    <a:pt x="1961" y="832"/>
                  </a:lnTo>
                  <a:lnTo>
                    <a:pt x="1967" y="826"/>
                  </a:lnTo>
                  <a:lnTo>
                    <a:pt x="1973" y="816"/>
                  </a:lnTo>
                  <a:lnTo>
                    <a:pt x="1993" y="794"/>
                  </a:lnTo>
                  <a:lnTo>
                    <a:pt x="2003" y="780"/>
                  </a:lnTo>
                  <a:lnTo>
                    <a:pt x="2021" y="764"/>
                  </a:lnTo>
                  <a:lnTo>
                    <a:pt x="2029" y="754"/>
                  </a:lnTo>
                  <a:lnTo>
                    <a:pt x="2041" y="736"/>
                  </a:lnTo>
                  <a:lnTo>
                    <a:pt x="2055" y="718"/>
                  </a:lnTo>
                  <a:lnTo>
                    <a:pt x="2063" y="708"/>
                  </a:lnTo>
                  <a:lnTo>
                    <a:pt x="2069" y="702"/>
                  </a:lnTo>
                  <a:lnTo>
                    <a:pt x="2079" y="688"/>
                  </a:lnTo>
                  <a:lnTo>
                    <a:pt x="2097" y="664"/>
                  </a:lnTo>
                  <a:lnTo>
                    <a:pt x="2107" y="656"/>
                  </a:lnTo>
                  <a:lnTo>
                    <a:pt x="2123" y="646"/>
                  </a:lnTo>
                  <a:lnTo>
                    <a:pt x="2139" y="636"/>
                  </a:lnTo>
                  <a:lnTo>
                    <a:pt x="2153" y="630"/>
                  </a:lnTo>
                  <a:lnTo>
                    <a:pt x="2157" y="628"/>
                  </a:lnTo>
                  <a:lnTo>
                    <a:pt x="2163" y="624"/>
                  </a:lnTo>
                  <a:lnTo>
                    <a:pt x="2173" y="610"/>
                  </a:lnTo>
                  <a:lnTo>
                    <a:pt x="2185" y="590"/>
                  </a:lnTo>
                  <a:lnTo>
                    <a:pt x="2209" y="532"/>
                  </a:lnTo>
                  <a:lnTo>
                    <a:pt x="2225" y="498"/>
                  </a:lnTo>
                  <a:lnTo>
                    <a:pt x="2239" y="472"/>
                  </a:lnTo>
                  <a:lnTo>
                    <a:pt x="2249" y="452"/>
                  </a:lnTo>
                  <a:lnTo>
                    <a:pt x="2253" y="448"/>
                  </a:lnTo>
                  <a:lnTo>
                    <a:pt x="2263" y="444"/>
                  </a:lnTo>
                  <a:lnTo>
                    <a:pt x="2283" y="436"/>
                  </a:lnTo>
                  <a:lnTo>
                    <a:pt x="2313" y="432"/>
                  </a:lnTo>
                  <a:lnTo>
                    <a:pt x="2367" y="440"/>
                  </a:lnTo>
                  <a:lnTo>
                    <a:pt x="2499" y="460"/>
                  </a:lnTo>
                  <a:lnTo>
                    <a:pt x="2533" y="464"/>
                  </a:lnTo>
                  <a:lnTo>
                    <a:pt x="2557" y="466"/>
                  </a:lnTo>
                  <a:lnTo>
                    <a:pt x="2575" y="466"/>
                  </a:lnTo>
                  <a:lnTo>
                    <a:pt x="2589" y="462"/>
                  </a:lnTo>
                  <a:lnTo>
                    <a:pt x="2601" y="458"/>
                  </a:lnTo>
                  <a:lnTo>
                    <a:pt x="2611" y="452"/>
                  </a:lnTo>
                  <a:lnTo>
                    <a:pt x="2623" y="446"/>
                  </a:lnTo>
                  <a:lnTo>
                    <a:pt x="2641" y="440"/>
                  </a:lnTo>
                  <a:lnTo>
                    <a:pt x="2649" y="436"/>
                  </a:lnTo>
                  <a:lnTo>
                    <a:pt x="2659" y="430"/>
                  </a:lnTo>
                  <a:lnTo>
                    <a:pt x="2675" y="418"/>
                  </a:lnTo>
                  <a:lnTo>
                    <a:pt x="2687" y="404"/>
                  </a:lnTo>
                  <a:lnTo>
                    <a:pt x="2699" y="386"/>
                  </a:lnTo>
                  <a:lnTo>
                    <a:pt x="2709" y="368"/>
                  </a:lnTo>
                  <a:lnTo>
                    <a:pt x="2715" y="352"/>
                  </a:lnTo>
                  <a:lnTo>
                    <a:pt x="2721" y="334"/>
                  </a:lnTo>
                  <a:lnTo>
                    <a:pt x="2723" y="320"/>
                  </a:lnTo>
                  <a:lnTo>
                    <a:pt x="2723" y="306"/>
                  </a:lnTo>
                  <a:lnTo>
                    <a:pt x="2721" y="290"/>
                  </a:lnTo>
                  <a:lnTo>
                    <a:pt x="2715" y="276"/>
                  </a:lnTo>
                  <a:lnTo>
                    <a:pt x="2711" y="262"/>
                  </a:lnTo>
                  <a:lnTo>
                    <a:pt x="2699" y="236"/>
                  </a:lnTo>
                  <a:lnTo>
                    <a:pt x="2691" y="224"/>
                  </a:lnTo>
                  <a:lnTo>
                    <a:pt x="2685" y="216"/>
                  </a:lnTo>
                  <a:lnTo>
                    <a:pt x="2673" y="206"/>
                  </a:lnTo>
                  <a:lnTo>
                    <a:pt x="2641" y="180"/>
                  </a:lnTo>
                  <a:lnTo>
                    <a:pt x="2633" y="174"/>
                  </a:lnTo>
                  <a:lnTo>
                    <a:pt x="2631" y="164"/>
                  </a:lnTo>
                  <a:lnTo>
                    <a:pt x="2631" y="156"/>
                  </a:lnTo>
                  <a:lnTo>
                    <a:pt x="2633" y="146"/>
                  </a:lnTo>
                  <a:lnTo>
                    <a:pt x="2641" y="128"/>
                  </a:lnTo>
                  <a:lnTo>
                    <a:pt x="2649" y="112"/>
                  </a:lnTo>
                  <a:lnTo>
                    <a:pt x="2653" y="106"/>
                  </a:lnTo>
                  <a:lnTo>
                    <a:pt x="2663" y="98"/>
                  </a:lnTo>
                  <a:lnTo>
                    <a:pt x="2685" y="80"/>
                  </a:lnTo>
                  <a:lnTo>
                    <a:pt x="2705" y="64"/>
                  </a:lnTo>
                  <a:lnTo>
                    <a:pt x="2717" y="56"/>
                  </a:lnTo>
                  <a:lnTo>
                    <a:pt x="2749" y="50"/>
                  </a:lnTo>
                  <a:lnTo>
                    <a:pt x="2775" y="48"/>
                  </a:lnTo>
                  <a:lnTo>
                    <a:pt x="2803" y="48"/>
                  </a:lnTo>
                  <a:lnTo>
                    <a:pt x="2815" y="52"/>
                  </a:lnTo>
                  <a:lnTo>
                    <a:pt x="2825" y="56"/>
                  </a:lnTo>
                  <a:lnTo>
                    <a:pt x="2833" y="62"/>
                  </a:lnTo>
                  <a:lnTo>
                    <a:pt x="2839" y="68"/>
                  </a:lnTo>
                  <a:lnTo>
                    <a:pt x="2843" y="76"/>
                  </a:lnTo>
                  <a:lnTo>
                    <a:pt x="2845" y="82"/>
                  </a:lnTo>
                  <a:lnTo>
                    <a:pt x="2847" y="94"/>
                  </a:lnTo>
                  <a:lnTo>
                    <a:pt x="2845" y="104"/>
                  </a:lnTo>
                  <a:lnTo>
                    <a:pt x="2841" y="116"/>
                  </a:lnTo>
                  <a:lnTo>
                    <a:pt x="2839" y="136"/>
                  </a:lnTo>
                  <a:lnTo>
                    <a:pt x="2839" y="168"/>
                  </a:lnTo>
                  <a:lnTo>
                    <a:pt x="2843" y="186"/>
                  </a:lnTo>
                  <a:lnTo>
                    <a:pt x="2847" y="202"/>
                  </a:lnTo>
                  <a:lnTo>
                    <a:pt x="2855" y="216"/>
                  </a:lnTo>
                  <a:lnTo>
                    <a:pt x="2863" y="228"/>
                  </a:lnTo>
                  <a:lnTo>
                    <a:pt x="2873" y="238"/>
                  </a:lnTo>
                  <a:lnTo>
                    <a:pt x="2881" y="246"/>
                  </a:lnTo>
                  <a:lnTo>
                    <a:pt x="2889" y="250"/>
                  </a:lnTo>
                  <a:lnTo>
                    <a:pt x="2893" y="252"/>
                  </a:lnTo>
                  <a:lnTo>
                    <a:pt x="2931" y="268"/>
                  </a:lnTo>
                  <a:lnTo>
                    <a:pt x="2953" y="278"/>
                  </a:lnTo>
                  <a:lnTo>
                    <a:pt x="2965" y="286"/>
                  </a:lnTo>
                  <a:lnTo>
                    <a:pt x="2973" y="292"/>
                  </a:lnTo>
                  <a:lnTo>
                    <a:pt x="2983" y="294"/>
                  </a:lnTo>
                  <a:lnTo>
                    <a:pt x="3005" y="298"/>
                  </a:lnTo>
                  <a:lnTo>
                    <a:pt x="3017" y="300"/>
                  </a:lnTo>
                  <a:lnTo>
                    <a:pt x="3045" y="300"/>
                  </a:lnTo>
                  <a:lnTo>
                    <a:pt x="3079" y="296"/>
                  </a:lnTo>
                  <a:lnTo>
                    <a:pt x="3101" y="292"/>
                  </a:lnTo>
                  <a:lnTo>
                    <a:pt x="3121" y="286"/>
                  </a:lnTo>
                  <a:lnTo>
                    <a:pt x="3131" y="282"/>
                  </a:lnTo>
                  <a:lnTo>
                    <a:pt x="3141" y="278"/>
                  </a:lnTo>
                  <a:lnTo>
                    <a:pt x="3155" y="268"/>
                  </a:lnTo>
                  <a:lnTo>
                    <a:pt x="3163" y="256"/>
                  </a:lnTo>
                  <a:lnTo>
                    <a:pt x="3169" y="244"/>
                  </a:lnTo>
                  <a:lnTo>
                    <a:pt x="3171" y="234"/>
                  </a:lnTo>
                  <a:lnTo>
                    <a:pt x="3171" y="224"/>
                  </a:lnTo>
                  <a:lnTo>
                    <a:pt x="3171" y="216"/>
                  </a:lnTo>
                  <a:lnTo>
                    <a:pt x="3175" y="204"/>
                  </a:lnTo>
                  <a:lnTo>
                    <a:pt x="3175" y="192"/>
                  </a:lnTo>
                  <a:lnTo>
                    <a:pt x="3171" y="182"/>
                  </a:lnTo>
                  <a:lnTo>
                    <a:pt x="3167" y="172"/>
                  </a:lnTo>
                  <a:lnTo>
                    <a:pt x="3161" y="162"/>
                  </a:lnTo>
                  <a:lnTo>
                    <a:pt x="3153" y="154"/>
                  </a:lnTo>
                  <a:lnTo>
                    <a:pt x="3135" y="140"/>
                  </a:lnTo>
                  <a:lnTo>
                    <a:pt x="3117" y="128"/>
                  </a:lnTo>
                  <a:lnTo>
                    <a:pt x="3097" y="120"/>
                  </a:lnTo>
                  <a:lnTo>
                    <a:pt x="3077" y="110"/>
                  </a:lnTo>
                  <a:lnTo>
                    <a:pt x="3071" y="104"/>
                  </a:lnTo>
                  <a:lnTo>
                    <a:pt x="3069" y="96"/>
                  </a:lnTo>
                  <a:lnTo>
                    <a:pt x="3069" y="90"/>
                  </a:lnTo>
                  <a:lnTo>
                    <a:pt x="3071" y="86"/>
                  </a:lnTo>
                  <a:lnTo>
                    <a:pt x="3075" y="82"/>
                  </a:lnTo>
                  <a:lnTo>
                    <a:pt x="3081" y="76"/>
                  </a:lnTo>
                  <a:lnTo>
                    <a:pt x="3101" y="68"/>
                  </a:lnTo>
                  <a:lnTo>
                    <a:pt x="3133" y="56"/>
                  </a:lnTo>
                  <a:lnTo>
                    <a:pt x="3171" y="44"/>
                  </a:lnTo>
                  <a:lnTo>
                    <a:pt x="3293" y="44"/>
                  </a:lnTo>
                  <a:lnTo>
                    <a:pt x="3335" y="50"/>
                  </a:lnTo>
                  <a:lnTo>
                    <a:pt x="3367" y="56"/>
                  </a:lnTo>
                  <a:lnTo>
                    <a:pt x="3391" y="60"/>
                  </a:lnTo>
                  <a:lnTo>
                    <a:pt x="3413" y="66"/>
                  </a:lnTo>
                  <a:lnTo>
                    <a:pt x="3443" y="68"/>
                  </a:lnTo>
                  <a:lnTo>
                    <a:pt x="3487" y="70"/>
                  </a:lnTo>
                  <a:lnTo>
                    <a:pt x="3545" y="68"/>
                  </a:lnTo>
                  <a:lnTo>
                    <a:pt x="3557" y="68"/>
                  </a:lnTo>
                  <a:lnTo>
                    <a:pt x="3503" y="20"/>
                  </a:lnTo>
                  <a:lnTo>
                    <a:pt x="3439" y="12"/>
                  </a:lnTo>
                  <a:lnTo>
                    <a:pt x="3405" y="10"/>
                  </a:lnTo>
                  <a:lnTo>
                    <a:pt x="3383" y="10"/>
                  </a:lnTo>
                  <a:lnTo>
                    <a:pt x="3369" y="8"/>
                  </a:lnTo>
                  <a:lnTo>
                    <a:pt x="3339" y="4"/>
                  </a:lnTo>
                  <a:lnTo>
                    <a:pt x="3305" y="2"/>
                  </a:lnTo>
                  <a:lnTo>
                    <a:pt x="3263" y="4"/>
                  </a:lnTo>
                  <a:lnTo>
                    <a:pt x="3223" y="4"/>
                  </a:lnTo>
                  <a:lnTo>
                    <a:pt x="3203" y="6"/>
                  </a:lnTo>
                  <a:lnTo>
                    <a:pt x="3183" y="4"/>
                  </a:lnTo>
                  <a:lnTo>
                    <a:pt x="3157" y="6"/>
                  </a:lnTo>
                  <a:lnTo>
                    <a:pt x="3131" y="8"/>
                  </a:lnTo>
                  <a:lnTo>
                    <a:pt x="3097" y="14"/>
                  </a:lnTo>
                  <a:lnTo>
                    <a:pt x="3061" y="22"/>
                  </a:lnTo>
                  <a:lnTo>
                    <a:pt x="3045" y="26"/>
                  </a:lnTo>
                  <a:lnTo>
                    <a:pt x="3035" y="30"/>
                  </a:lnTo>
                  <a:lnTo>
                    <a:pt x="3025" y="34"/>
                  </a:lnTo>
                  <a:lnTo>
                    <a:pt x="3015" y="42"/>
                  </a:lnTo>
                  <a:lnTo>
                    <a:pt x="3007" y="52"/>
                  </a:lnTo>
                  <a:lnTo>
                    <a:pt x="2999" y="66"/>
                  </a:lnTo>
                  <a:lnTo>
                    <a:pt x="2997" y="84"/>
                  </a:lnTo>
                  <a:lnTo>
                    <a:pt x="2997" y="94"/>
                  </a:lnTo>
                  <a:lnTo>
                    <a:pt x="2997" y="102"/>
                  </a:lnTo>
                  <a:lnTo>
                    <a:pt x="3003" y="116"/>
                  </a:lnTo>
                  <a:lnTo>
                    <a:pt x="3011" y="128"/>
                  </a:lnTo>
                  <a:lnTo>
                    <a:pt x="3021" y="136"/>
                  </a:lnTo>
                  <a:lnTo>
                    <a:pt x="3031" y="142"/>
                  </a:lnTo>
                  <a:lnTo>
                    <a:pt x="3043" y="146"/>
                  </a:lnTo>
                  <a:lnTo>
                    <a:pt x="3065" y="152"/>
                  </a:lnTo>
                  <a:lnTo>
                    <a:pt x="3073" y="154"/>
                  </a:lnTo>
                  <a:lnTo>
                    <a:pt x="3081" y="160"/>
                  </a:lnTo>
                  <a:lnTo>
                    <a:pt x="3089" y="166"/>
                  </a:lnTo>
                  <a:lnTo>
                    <a:pt x="3097" y="172"/>
                  </a:lnTo>
                  <a:lnTo>
                    <a:pt x="3103" y="182"/>
                  </a:lnTo>
                  <a:lnTo>
                    <a:pt x="3107" y="190"/>
                  </a:lnTo>
                  <a:lnTo>
                    <a:pt x="3109" y="200"/>
                  </a:lnTo>
                  <a:lnTo>
                    <a:pt x="3109" y="208"/>
                  </a:lnTo>
                  <a:lnTo>
                    <a:pt x="3105" y="218"/>
                  </a:lnTo>
                  <a:lnTo>
                    <a:pt x="3101" y="226"/>
                  </a:lnTo>
                  <a:lnTo>
                    <a:pt x="3093" y="234"/>
                  </a:lnTo>
                  <a:lnTo>
                    <a:pt x="3085" y="242"/>
                  </a:lnTo>
                  <a:lnTo>
                    <a:pt x="3069" y="252"/>
                  </a:lnTo>
                  <a:lnTo>
                    <a:pt x="3055" y="258"/>
                  </a:lnTo>
                  <a:lnTo>
                    <a:pt x="3049" y="260"/>
                  </a:lnTo>
                  <a:lnTo>
                    <a:pt x="3041" y="258"/>
                  </a:lnTo>
                  <a:lnTo>
                    <a:pt x="3023" y="256"/>
                  </a:lnTo>
                  <a:lnTo>
                    <a:pt x="3009" y="252"/>
                  </a:lnTo>
                  <a:lnTo>
                    <a:pt x="3001" y="248"/>
                  </a:lnTo>
                  <a:lnTo>
                    <a:pt x="2945" y="208"/>
                  </a:lnTo>
                  <a:lnTo>
                    <a:pt x="2937" y="200"/>
                  </a:lnTo>
                  <a:lnTo>
                    <a:pt x="2931" y="192"/>
                  </a:lnTo>
                  <a:lnTo>
                    <a:pt x="2917" y="176"/>
                  </a:lnTo>
                  <a:lnTo>
                    <a:pt x="2909" y="160"/>
                  </a:lnTo>
                  <a:lnTo>
                    <a:pt x="2903" y="148"/>
                  </a:lnTo>
                  <a:lnTo>
                    <a:pt x="2899" y="138"/>
                  </a:lnTo>
                  <a:lnTo>
                    <a:pt x="2897" y="128"/>
                  </a:lnTo>
                  <a:lnTo>
                    <a:pt x="2895" y="118"/>
                  </a:lnTo>
                  <a:lnTo>
                    <a:pt x="2897" y="110"/>
                  </a:lnTo>
                  <a:lnTo>
                    <a:pt x="2901" y="104"/>
                  </a:lnTo>
                  <a:lnTo>
                    <a:pt x="2907" y="100"/>
                  </a:lnTo>
                  <a:lnTo>
                    <a:pt x="2911" y="94"/>
                  </a:lnTo>
                  <a:lnTo>
                    <a:pt x="2917" y="86"/>
                  </a:lnTo>
                  <a:lnTo>
                    <a:pt x="2919" y="80"/>
                  </a:lnTo>
                  <a:lnTo>
                    <a:pt x="2919" y="74"/>
                  </a:lnTo>
                  <a:lnTo>
                    <a:pt x="2915" y="60"/>
                  </a:lnTo>
                  <a:lnTo>
                    <a:pt x="2909" y="46"/>
                  </a:lnTo>
                  <a:lnTo>
                    <a:pt x="2903" y="38"/>
                  </a:lnTo>
                  <a:lnTo>
                    <a:pt x="2893" y="32"/>
                  </a:lnTo>
                  <a:lnTo>
                    <a:pt x="2875" y="22"/>
                  </a:lnTo>
                  <a:lnTo>
                    <a:pt x="2847" y="10"/>
                  </a:lnTo>
                  <a:lnTo>
                    <a:pt x="2837" y="6"/>
                  </a:lnTo>
                  <a:lnTo>
                    <a:pt x="2819" y="2"/>
                  </a:lnTo>
                  <a:lnTo>
                    <a:pt x="2791" y="0"/>
                  </a:lnTo>
                  <a:lnTo>
                    <a:pt x="2753" y="0"/>
                  </a:lnTo>
                  <a:lnTo>
                    <a:pt x="2731" y="2"/>
                  </a:lnTo>
                  <a:lnTo>
                    <a:pt x="2707" y="10"/>
                  </a:lnTo>
                  <a:lnTo>
                    <a:pt x="2685" y="18"/>
                  </a:lnTo>
                  <a:lnTo>
                    <a:pt x="2663" y="30"/>
                  </a:lnTo>
                  <a:lnTo>
                    <a:pt x="2629" y="50"/>
                  </a:lnTo>
                  <a:lnTo>
                    <a:pt x="2609" y="62"/>
                  </a:lnTo>
                  <a:lnTo>
                    <a:pt x="2603" y="66"/>
                  </a:lnTo>
                  <a:lnTo>
                    <a:pt x="2595" y="74"/>
                  </a:lnTo>
                  <a:lnTo>
                    <a:pt x="2585" y="84"/>
                  </a:lnTo>
                  <a:lnTo>
                    <a:pt x="2573" y="96"/>
                  </a:lnTo>
                  <a:lnTo>
                    <a:pt x="2563" y="112"/>
                  </a:lnTo>
                  <a:lnTo>
                    <a:pt x="2555" y="128"/>
                  </a:lnTo>
                  <a:lnTo>
                    <a:pt x="2549" y="146"/>
                  </a:lnTo>
                  <a:lnTo>
                    <a:pt x="2547" y="164"/>
                  </a:lnTo>
                  <a:lnTo>
                    <a:pt x="2547" y="172"/>
                  </a:lnTo>
                  <a:lnTo>
                    <a:pt x="2551" y="182"/>
                  </a:lnTo>
                  <a:lnTo>
                    <a:pt x="2559" y="200"/>
                  </a:lnTo>
                  <a:lnTo>
                    <a:pt x="2571" y="218"/>
                  </a:lnTo>
                  <a:lnTo>
                    <a:pt x="2585" y="234"/>
                  </a:lnTo>
                  <a:lnTo>
                    <a:pt x="2617" y="264"/>
                  </a:lnTo>
                  <a:lnTo>
                    <a:pt x="2639" y="284"/>
                  </a:lnTo>
                  <a:lnTo>
                    <a:pt x="2645" y="292"/>
                  </a:lnTo>
                  <a:lnTo>
                    <a:pt x="2647" y="304"/>
                  </a:lnTo>
                  <a:lnTo>
                    <a:pt x="2647" y="318"/>
                  </a:lnTo>
                  <a:lnTo>
                    <a:pt x="2647" y="334"/>
                  </a:lnTo>
                  <a:lnTo>
                    <a:pt x="2643" y="348"/>
                  </a:lnTo>
                  <a:lnTo>
                    <a:pt x="2639" y="360"/>
                  </a:lnTo>
                  <a:lnTo>
                    <a:pt x="2631" y="380"/>
                  </a:lnTo>
                  <a:lnTo>
                    <a:pt x="2625" y="386"/>
                  </a:lnTo>
                  <a:lnTo>
                    <a:pt x="2615" y="394"/>
                  </a:lnTo>
                  <a:lnTo>
                    <a:pt x="2587" y="410"/>
                  </a:lnTo>
                  <a:lnTo>
                    <a:pt x="2571" y="416"/>
                  </a:lnTo>
                  <a:lnTo>
                    <a:pt x="2555" y="422"/>
                  </a:lnTo>
                  <a:lnTo>
                    <a:pt x="2541" y="424"/>
                  </a:lnTo>
                  <a:lnTo>
                    <a:pt x="2529" y="426"/>
                  </a:lnTo>
                  <a:lnTo>
                    <a:pt x="2469" y="418"/>
                  </a:lnTo>
                  <a:lnTo>
                    <a:pt x="2439" y="414"/>
                  </a:lnTo>
                  <a:lnTo>
                    <a:pt x="2421" y="410"/>
                  </a:lnTo>
                  <a:lnTo>
                    <a:pt x="2393" y="400"/>
                  </a:lnTo>
                  <a:lnTo>
                    <a:pt x="2357" y="390"/>
                  </a:lnTo>
                  <a:lnTo>
                    <a:pt x="2347" y="388"/>
                  </a:lnTo>
                  <a:lnTo>
                    <a:pt x="2335" y="388"/>
                  </a:lnTo>
                  <a:lnTo>
                    <a:pt x="2307" y="390"/>
                  </a:lnTo>
                  <a:lnTo>
                    <a:pt x="2277" y="396"/>
                  </a:lnTo>
                  <a:lnTo>
                    <a:pt x="2261" y="400"/>
                  </a:lnTo>
                  <a:lnTo>
                    <a:pt x="2247" y="406"/>
                  </a:lnTo>
                  <a:lnTo>
                    <a:pt x="2233" y="414"/>
                  </a:lnTo>
                  <a:lnTo>
                    <a:pt x="2219" y="428"/>
                  </a:lnTo>
                  <a:lnTo>
                    <a:pt x="2205" y="446"/>
                  </a:lnTo>
                  <a:lnTo>
                    <a:pt x="2191" y="466"/>
                  </a:lnTo>
                  <a:lnTo>
                    <a:pt x="2169" y="500"/>
                  </a:lnTo>
                  <a:lnTo>
                    <a:pt x="2159" y="522"/>
                  </a:lnTo>
                  <a:lnTo>
                    <a:pt x="2153" y="534"/>
                  </a:lnTo>
                  <a:lnTo>
                    <a:pt x="2139" y="552"/>
                  </a:lnTo>
                  <a:lnTo>
                    <a:pt x="2129" y="560"/>
                  </a:lnTo>
                  <a:lnTo>
                    <a:pt x="2115" y="570"/>
                  </a:lnTo>
                  <a:lnTo>
                    <a:pt x="2101" y="580"/>
                  </a:lnTo>
                  <a:lnTo>
                    <a:pt x="2083" y="590"/>
                  </a:lnTo>
                  <a:lnTo>
                    <a:pt x="2061" y="598"/>
                  </a:lnTo>
                  <a:lnTo>
                    <a:pt x="2033" y="606"/>
                  </a:lnTo>
                  <a:lnTo>
                    <a:pt x="2003" y="612"/>
                  </a:lnTo>
                  <a:lnTo>
                    <a:pt x="1977" y="616"/>
                  </a:lnTo>
                  <a:lnTo>
                    <a:pt x="1921" y="624"/>
                  </a:lnTo>
                  <a:lnTo>
                    <a:pt x="1887" y="626"/>
                  </a:lnTo>
                  <a:lnTo>
                    <a:pt x="1871" y="628"/>
                  </a:lnTo>
                  <a:lnTo>
                    <a:pt x="1857" y="632"/>
                  </a:lnTo>
                  <a:lnTo>
                    <a:pt x="1841" y="636"/>
                  </a:lnTo>
                  <a:lnTo>
                    <a:pt x="1825" y="640"/>
                  </a:lnTo>
                  <a:lnTo>
                    <a:pt x="1785" y="646"/>
                  </a:lnTo>
                  <a:lnTo>
                    <a:pt x="1749" y="648"/>
                  </a:lnTo>
                  <a:lnTo>
                    <a:pt x="1717" y="650"/>
                  </a:lnTo>
                  <a:lnTo>
                    <a:pt x="1701" y="652"/>
                  </a:lnTo>
                  <a:lnTo>
                    <a:pt x="1685" y="654"/>
                  </a:lnTo>
                  <a:lnTo>
                    <a:pt x="1665" y="640"/>
                  </a:lnTo>
                  <a:lnTo>
                    <a:pt x="1647" y="640"/>
                  </a:lnTo>
                  <a:lnTo>
                    <a:pt x="1621" y="636"/>
                  </a:lnTo>
                  <a:lnTo>
                    <a:pt x="1591" y="630"/>
                  </a:lnTo>
                  <a:lnTo>
                    <a:pt x="1577" y="626"/>
                  </a:lnTo>
                  <a:lnTo>
                    <a:pt x="1565" y="620"/>
                  </a:lnTo>
                  <a:lnTo>
                    <a:pt x="1539" y="610"/>
                  </a:lnTo>
                  <a:lnTo>
                    <a:pt x="1509" y="596"/>
                  </a:lnTo>
                  <a:lnTo>
                    <a:pt x="1477" y="586"/>
                  </a:lnTo>
                  <a:lnTo>
                    <a:pt x="1461" y="582"/>
                  </a:lnTo>
                  <a:lnTo>
                    <a:pt x="1445" y="580"/>
                  </a:lnTo>
                  <a:lnTo>
                    <a:pt x="1417" y="574"/>
                  </a:lnTo>
                  <a:lnTo>
                    <a:pt x="1387" y="568"/>
                  </a:lnTo>
                  <a:lnTo>
                    <a:pt x="1357" y="564"/>
                  </a:lnTo>
                  <a:lnTo>
                    <a:pt x="1339" y="562"/>
                  </a:lnTo>
                  <a:lnTo>
                    <a:pt x="1321" y="564"/>
                  </a:lnTo>
                  <a:lnTo>
                    <a:pt x="1287" y="566"/>
                  </a:lnTo>
                  <a:lnTo>
                    <a:pt x="1257" y="568"/>
                  </a:lnTo>
                  <a:lnTo>
                    <a:pt x="1235" y="570"/>
                  </a:lnTo>
                  <a:lnTo>
                    <a:pt x="1219" y="572"/>
                  </a:lnTo>
                  <a:lnTo>
                    <a:pt x="1203" y="576"/>
                  </a:lnTo>
                  <a:lnTo>
                    <a:pt x="1181" y="580"/>
                  </a:lnTo>
                  <a:lnTo>
                    <a:pt x="1145" y="584"/>
                  </a:lnTo>
                  <a:lnTo>
                    <a:pt x="1125" y="590"/>
                  </a:lnTo>
                  <a:lnTo>
                    <a:pt x="1099" y="600"/>
                  </a:lnTo>
                  <a:lnTo>
                    <a:pt x="1059" y="616"/>
                  </a:lnTo>
                  <a:lnTo>
                    <a:pt x="1019" y="644"/>
                  </a:lnTo>
                  <a:lnTo>
                    <a:pt x="995" y="660"/>
                  </a:lnTo>
                  <a:lnTo>
                    <a:pt x="981" y="668"/>
                  </a:lnTo>
                  <a:lnTo>
                    <a:pt x="902" y="686"/>
                  </a:lnTo>
                  <a:lnTo>
                    <a:pt x="844" y="700"/>
                  </a:lnTo>
                  <a:lnTo>
                    <a:pt x="844" y="698"/>
                  </a:lnTo>
                  <a:lnTo>
                    <a:pt x="802" y="692"/>
                  </a:lnTo>
                  <a:lnTo>
                    <a:pt x="792" y="690"/>
                  </a:lnTo>
                  <a:lnTo>
                    <a:pt x="778" y="690"/>
                  </a:lnTo>
                  <a:lnTo>
                    <a:pt x="762" y="692"/>
                  </a:lnTo>
                  <a:lnTo>
                    <a:pt x="732" y="688"/>
                  </a:lnTo>
                  <a:lnTo>
                    <a:pt x="694" y="684"/>
                  </a:lnTo>
                  <a:lnTo>
                    <a:pt x="666" y="684"/>
                  </a:lnTo>
                  <a:lnTo>
                    <a:pt x="614" y="686"/>
                  </a:lnTo>
                  <a:lnTo>
                    <a:pt x="534" y="692"/>
                  </a:lnTo>
                  <a:lnTo>
                    <a:pt x="406" y="698"/>
                  </a:lnTo>
                  <a:lnTo>
                    <a:pt x="336" y="702"/>
                  </a:lnTo>
                  <a:lnTo>
                    <a:pt x="132" y="772"/>
                  </a:lnTo>
                  <a:lnTo>
                    <a:pt x="100" y="806"/>
                  </a:lnTo>
                  <a:lnTo>
                    <a:pt x="62" y="852"/>
                  </a:lnTo>
                  <a:lnTo>
                    <a:pt x="48" y="870"/>
                  </a:lnTo>
                  <a:lnTo>
                    <a:pt x="28" y="904"/>
                  </a:lnTo>
                  <a:lnTo>
                    <a:pt x="16" y="922"/>
                  </a:lnTo>
                  <a:lnTo>
                    <a:pt x="8" y="944"/>
                  </a:lnTo>
                  <a:lnTo>
                    <a:pt x="2" y="966"/>
                  </a:lnTo>
                  <a:lnTo>
                    <a:pt x="0" y="988"/>
                  </a:lnTo>
                  <a:lnTo>
                    <a:pt x="0" y="1008"/>
                  </a:lnTo>
                  <a:lnTo>
                    <a:pt x="2" y="1028"/>
                  </a:lnTo>
                  <a:lnTo>
                    <a:pt x="6" y="1044"/>
                  </a:lnTo>
                  <a:lnTo>
                    <a:pt x="10" y="1060"/>
                  </a:lnTo>
                  <a:lnTo>
                    <a:pt x="20" y="1088"/>
                  </a:lnTo>
                  <a:lnTo>
                    <a:pt x="30" y="1108"/>
                  </a:lnTo>
                  <a:lnTo>
                    <a:pt x="42" y="1126"/>
                  </a:lnTo>
                  <a:lnTo>
                    <a:pt x="54" y="1142"/>
                  </a:lnTo>
                  <a:lnTo>
                    <a:pt x="68" y="1154"/>
                  </a:lnTo>
                  <a:lnTo>
                    <a:pt x="80" y="1166"/>
                  </a:lnTo>
                  <a:lnTo>
                    <a:pt x="116" y="1196"/>
                  </a:lnTo>
                  <a:lnTo>
                    <a:pt x="136" y="1212"/>
                  </a:lnTo>
                  <a:lnTo>
                    <a:pt x="148" y="1220"/>
                  </a:lnTo>
                  <a:lnTo>
                    <a:pt x="186" y="1244"/>
                  </a:lnTo>
                  <a:lnTo>
                    <a:pt x="212" y="1258"/>
                  </a:lnTo>
                  <a:lnTo>
                    <a:pt x="226" y="1266"/>
                  </a:lnTo>
                  <a:lnTo>
                    <a:pt x="278" y="1280"/>
                  </a:lnTo>
                  <a:lnTo>
                    <a:pt x="302" y="1286"/>
                  </a:lnTo>
                  <a:lnTo>
                    <a:pt x="318" y="1292"/>
                  </a:lnTo>
                  <a:lnTo>
                    <a:pt x="334" y="1300"/>
                  </a:lnTo>
                  <a:lnTo>
                    <a:pt x="354" y="1310"/>
                  </a:lnTo>
                  <a:lnTo>
                    <a:pt x="394" y="1318"/>
                  </a:lnTo>
                  <a:lnTo>
                    <a:pt x="414" y="1322"/>
                  </a:lnTo>
                  <a:lnTo>
                    <a:pt x="428" y="1328"/>
                  </a:lnTo>
                  <a:lnTo>
                    <a:pt x="450" y="1336"/>
                  </a:lnTo>
                  <a:lnTo>
                    <a:pt x="474" y="1336"/>
                  </a:lnTo>
                  <a:lnTo>
                    <a:pt x="496" y="1338"/>
                  </a:lnTo>
                  <a:lnTo>
                    <a:pt x="518" y="1344"/>
                  </a:lnTo>
                  <a:lnTo>
                    <a:pt x="574" y="1364"/>
                  </a:lnTo>
                  <a:lnTo>
                    <a:pt x="832" y="1412"/>
                  </a:lnTo>
                  <a:lnTo>
                    <a:pt x="2263" y="1680"/>
                  </a:lnTo>
                  <a:lnTo>
                    <a:pt x="2829" y="1450"/>
                  </a:lnTo>
                  <a:lnTo>
                    <a:pt x="2953" y="1398"/>
                  </a:lnTo>
                  <a:lnTo>
                    <a:pt x="2971" y="1376"/>
                  </a:lnTo>
                  <a:lnTo>
                    <a:pt x="2993" y="1350"/>
                  </a:lnTo>
                  <a:lnTo>
                    <a:pt x="3001" y="1340"/>
                  </a:lnTo>
                  <a:lnTo>
                    <a:pt x="3017" y="1318"/>
                  </a:lnTo>
                  <a:lnTo>
                    <a:pt x="3033" y="1292"/>
                  </a:lnTo>
                  <a:lnTo>
                    <a:pt x="3047" y="1266"/>
                  </a:lnTo>
                  <a:lnTo>
                    <a:pt x="3051" y="1254"/>
                  </a:lnTo>
                  <a:lnTo>
                    <a:pt x="3057" y="1248"/>
                  </a:lnTo>
                  <a:lnTo>
                    <a:pt x="3061" y="1244"/>
                  </a:lnTo>
                  <a:lnTo>
                    <a:pt x="3065" y="1242"/>
                  </a:lnTo>
                  <a:lnTo>
                    <a:pt x="3071" y="1240"/>
                  </a:lnTo>
                  <a:lnTo>
                    <a:pt x="3075" y="1238"/>
                  </a:lnTo>
                  <a:lnTo>
                    <a:pt x="3077" y="1234"/>
                  </a:lnTo>
                  <a:lnTo>
                    <a:pt x="3087" y="1220"/>
                  </a:lnTo>
                  <a:lnTo>
                    <a:pt x="3093" y="1206"/>
                  </a:lnTo>
                  <a:lnTo>
                    <a:pt x="3101" y="1190"/>
                  </a:lnTo>
                  <a:lnTo>
                    <a:pt x="3117" y="1166"/>
                  </a:lnTo>
                  <a:lnTo>
                    <a:pt x="3147" y="1122"/>
                  </a:lnTo>
                  <a:lnTo>
                    <a:pt x="3179" y="1086"/>
                  </a:lnTo>
                  <a:lnTo>
                    <a:pt x="3203" y="1058"/>
                  </a:lnTo>
                  <a:lnTo>
                    <a:pt x="3209" y="1052"/>
                  </a:lnTo>
                  <a:lnTo>
                    <a:pt x="3219" y="1042"/>
                  </a:lnTo>
                  <a:lnTo>
                    <a:pt x="3237" y="1028"/>
                  </a:lnTo>
                  <a:lnTo>
                    <a:pt x="3257" y="1014"/>
                  </a:lnTo>
                  <a:lnTo>
                    <a:pt x="3293" y="996"/>
                  </a:lnTo>
                  <a:lnTo>
                    <a:pt x="3329" y="980"/>
                  </a:lnTo>
                  <a:lnTo>
                    <a:pt x="3349" y="972"/>
                  </a:lnTo>
                  <a:lnTo>
                    <a:pt x="3361" y="964"/>
                  </a:lnTo>
                  <a:lnTo>
                    <a:pt x="3373" y="956"/>
                  </a:lnTo>
                  <a:lnTo>
                    <a:pt x="3397" y="938"/>
                  </a:lnTo>
                  <a:lnTo>
                    <a:pt x="3427" y="920"/>
                  </a:lnTo>
                  <a:lnTo>
                    <a:pt x="3463" y="898"/>
                  </a:lnTo>
                  <a:lnTo>
                    <a:pt x="3483" y="884"/>
                  </a:lnTo>
                  <a:lnTo>
                    <a:pt x="3491" y="876"/>
                  </a:lnTo>
                  <a:lnTo>
                    <a:pt x="3497" y="870"/>
                  </a:lnTo>
                  <a:lnTo>
                    <a:pt x="3509" y="852"/>
                  </a:lnTo>
                  <a:lnTo>
                    <a:pt x="3525" y="830"/>
                  </a:lnTo>
                  <a:lnTo>
                    <a:pt x="3541" y="806"/>
                  </a:lnTo>
                  <a:lnTo>
                    <a:pt x="3547" y="796"/>
                  </a:lnTo>
                  <a:lnTo>
                    <a:pt x="3549" y="790"/>
                  </a:lnTo>
                  <a:lnTo>
                    <a:pt x="3551" y="784"/>
                  </a:lnTo>
                  <a:lnTo>
                    <a:pt x="3555" y="774"/>
                  </a:lnTo>
                  <a:lnTo>
                    <a:pt x="3569" y="754"/>
                  </a:lnTo>
                  <a:lnTo>
                    <a:pt x="3593" y="720"/>
                  </a:lnTo>
                  <a:lnTo>
                    <a:pt x="3603" y="710"/>
                  </a:lnTo>
                  <a:lnTo>
                    <a:pt x="3617" y="702"/>
                  </a:lnTo>
                  <a:lnTo>
                    <a:pt x="3645" y="686"/>
                  </a:lnTo>
                  <a:lnTo>
                    <a:pt x="3649" y="684"/>
                  </a:lnTo>
                  <a:lnTo>
                    <a:pt x="3683" y="674"/>
                  </a:lnTo>
                  <a:lnTo>
                    <a:pt x="3705" y="668"/>
                  </a:lnTo>
                  <a:lnTo>
                    <a:pt x="3721" y="668"/>
                  </a:lnTo>
                  <a:lnTo>
                    <a:pt x="3783" y="666"/>
                  </a:lnTo>
                  <a:lnTo>
                    <a:pt x="3837" y="666"/>
                  </a:lnTo>
                  <a:lnTo>
                    <a:pt x="3845" y="666"/>
                  </a:lnTo>
                  <a:lnTo>
                    <a:pt x="3873" y="666"/>
                  </a:lnTo>
                  <a:lnTo>
                    <a:pt x="3893" y="664"/>
                  </a:lnTo>
                  <a:lnTo>
                    <a:pt x="3917" y="658"/>
                  </a:lnTo>
                  <a:lnTo>
                    <a:pt x="3945" y="652"/>
                  </a:lnTo>
                  <a:lnTo>
                    <a:pt x="3977" y="640"/>
                  </a:lnTo>
                  <a:lnTo>
                    <a:pt x="4001" y="628"/>
                  </a:lnTo>
                  <a:lnTo>
                    <a:pt x="4021" y="614"/>
                  </a:lnTo>
                  <a:lnTo>
                    <a:pt x="4039" y="600"/>
                  </a:lnTo>
                  <a:lnTo>
                    <a:pt x="4053" y="586"/>
                  </a:lnTo>
                  <a:lnTo>
                    <a:pt x="4065" y="570"/>
                  </a:lnTo>
                  <a:lnTo>
                    <a:pt x="4075" y="556"/>
                  </a:lnTo>
                  <a:lnTo>
                    <a:pt x="4087" y="532"/>
                  </a:lnTo>
                  <a:lnTo>
                    <a:pt x="4029" y="480"/>
                  </a:lnTo>
                  <a:lnTo>
                    <a:pt x="4023" y="488"/>
                  </a:lnTo>
                  <a:close/>
                </a:path>
              </a:pathLst>
            </a:custGeom>
            <a:solidFill>
              <a:srgbClr val="FFFF00"/>
            </a:solidFill>
            <a:ln w="9525">
              <a:noFill/>
              <a:round/>
              <a:headEnd/>
              <a:tailEnd/>
            </a:ln>
          </p:spPr>
          <p:txBody>
            <a:bodyPr/>
            <a:lstStyle/>
            <a:p>
              <a:endParaRPr lang="en-US" dirty="0"/>
            </a:p>
          </p:txBody>
        </p:sp>
        <p:sp>
          <p:nvSpPr>
            <p:cNvPr id="157713" name="Freeform 17"/>
            <p:cNvSpPr>
              <a:spLocks/>
            </p:cNvSpPr>
            <p:nvPr/>
          </p:nvSpPr>
          <p:spPr bwMode="auto">
            <a:xfrm>
              <a:off x="2759" y="2633"/>
              <a:ext cx="261" cy="103"/>
            </a:xfrm>
            <a:custGeom>
              <a:avLst/>
              <a:gdLst/>
              <a:ahLst/>
              <a:cxnLst>
                <a:cxn ang="0">
                  <a:pos x="458" y="226"/>
                </a:cxn>
                <a:cxn ang="0">
                  <a:pos x="488" y="242"/>
                </a:cxn>
                <a:cxn ang="0">
                  <a:pos x="494" y="224"/>
                </a:cxn>
                <a:cxn ang="0">
                  <a:pos x="498" y="208"/>
                </a:cxn>
                <a:cxn ang="0">
                  <a:pos x="486" y="164"/>
                </a:cxn>
                <a:cxn ang="0">
                  <a:pos x="492" y="128"/>
                </a:cxn>
                <a:cxn ang="0">
                  <a:pos x="516" y="98"/>
                </a:cxn>
                <a:cxn ang="0">
                  <a:pos x="554" y="86"/>
                </a:cxn>
                <a:cxn ang="0">
                  <a:pos x="634" y="76"/>
                </a:cxn>
                <a:cxn ang="0">
                  <a:pos x="680" y="64"/>
                </a:cxn>
                <a:cxn ang="0">
                  <a:pos x="708" y="52"/>
                </a:cxn>
                <a:cxn ang="0">
                  <a:pos x="694" y="14"/>
                </a:cxn>
                <a:cxn ang="0">
                  <a:pos x="646" y="46"/>
                </a:cxn>
                <a:cxn ang="0">
                  <a:pos x="588" y="58"/>
                </a:cxn>
                <a:cxn ang="0">
                  <a:pos x="498" y="42"/>
                </a:cxn>
                <a:cxn ang="0">
                  <a:pos x="444" y="26"/>
                </a:cxn>
                <a:cxn ang="0">
                  <a:pos x="396" y="24"/>
                </a:cxn>
                <a:cxn ang="0">
                  <a:pos x="322" y="46"/>
                </a:cxn>
                <a:cxn ang="0">
                  <a:pos x="264" y="62"/>
                </a:cxn>
                <a:cxn ang="0">
                  <a:pos x="202" y="52"/>
                </a:cxn>
                <a:cxn ang="0">
                  <a:pos x="152" y="44"/>
                </a:cxn>
                <a:cxn ang="0">
                  <a:pos x="106" y="50"/>
                </a:cxn>
                <a:cxn ang="0">
                  <a:pos x="46" y="70"/>
                </a:cxn>
                <a:cxn ang="0">
                  <a:pos x="2" y="106"/>
                </a:cxn>
                <a:cxn ang="0">
                  <a:pos x="6" y="128"/>
                </a:cxn>
                <a:cxn ang="0">
                  <a:pos x="30" y="146"/>
                </a:cxn>
                <a:cxn ang="0">
                  <a:pos x="46" y="166"/>
                </a:cxn>
                <a:cxn ang="0">
                  <a:pos x="48" y="186"/>
                </a:cxn>
                <a:cxn ang="0">
                  <a:pos x="28" y="210"/>
                </a:cxn>
                <a:cxn ang="0">
                  <a:pos x="60" y="260"/>
                </a:cxn>
                <a:cxn ang="0">
                  <a:pos x="94" y="252"/>
                </a:cxn>
                <a:cxn ang="0">
                  <a:pos x="114" y="238"/>
                </a:cxn>
                <a:cxn ang="0">
                  <a:pos x="124" y="204"/>
                </a:cxn>
                <a:cxn ang="0">
                  <a:pos x="114" y="180"/>
                </a:cxn>
                <a:cxn ang="0">
                  <a:pos x="70" y="146"/>
                </a:cxn>
                <a:cxn ang="0">
                  <a:pos x="66" y="120"/>
                </a:cxn>
                <a:cxn ang="0">
                  <a:pos x="80" y="96"/>
                </a:cxn>
                <a:cxn ang="0">
                  <a:pos x="138" y="80"/>
                </a:cxn>
                <a:cxn ang="0">
                  <a:pos x="182" y="80"/>
                </a:cxn>
                <a:cxn ang="0">
                  <a:pos x="230" y="86"/>
                </a:cxn>
                <a:cxn ang="0">
                  <a:pos x="322" y="92"/>
                </a:cxn>
                <a:cxn ang="0">
                  <a:pos x="384" y="78"/>
                </a:cxn>
                <a:cxn ang="0">
                  <a:pos x="458" y="80"/>
                </a:cxn>
                <a:cxn ang="0">
                  <a:pos x="498" y="86"/>
                </a:cxn>
                <a:cxn ang="0">
                  <a:pos x="474" y="106"/>
                </a:cxn>
                <a:cxn ang="0">
                  <a:pos x="436" y="142"/>
                </a:cxn>
                <a:cxn ang="0">
                  <a:pos x="422" y="184"/>
                </a:cxn>
                <a:cxn ang="0">
                  <a:pos x="436" y="216"/>
                </a:cxn>
              </a:cxnLst>
              <a:rect l="0" t="0" r="r" b="b"/>
              <a:pathLst>
                <a:path w="716" h="260">
                  <a:moveTo>
                    <a:pt x="450" y="226"/>
                  </a:moveTo>
                  <a:lnTo>
                    <a:pt x="454" y="226"/>
                  </a:lnTo>
                  <a:lnTo>
                    <a:pt x="458" y="226"/>
                  </a:lnTo>
                  <a:lnTo>
                    <a:pt x="470" y="232"/>
                  </a:lnTo>
                  <a:lnTo>
                    <a:pt x="480" y="240"/>
                  </a:lnTo>
                  <a:lnTo>
                    <a:pt x="488" y="242"/>
                  </a:lnTo>
                  <a:lnTo>
                    <a:pt x="490" y="240"/>
                  </a:lnTo>
                  <a:lnTo>
                    <a:pt x="492" y="236"/>
                  </a:lnTo>
                  <a:lnTo>
                    <a:pt x="494" y="224"/>
                  </a:lnTo>
                  <a:lnTo>
                    <a:pt x="496" y="214"/>
                  </a:lnTo>
                  <a:lnTo>
                    <a:pt x="498" y="210"/>
                  </a:lnTo>
                  <a:lnTo>
                    <a:pt x="498" y="208"/>
                  </a:lnTo>
                  <a:lnTo>
                    <a:pt x="494" y="194"/>
                  </a:lnTo>
                  <a:lnTo>
                    <a:pt x="488" y="172"/>
                  </a:lnTo>
                  <a:lnTo>
                    <a:pt x="486" y="164"/>
                  </a:lnTo>
                  <a:lnTo>
                    <a:pt x="486" y="152"/>
                  </a:lnTo>
                  <a:lnTo>
                    <a:pt x="490" y="136"/>
                  </a:lnTo>
                  <a:lnTo>
                    <a:pt x="492" y="128"/>
                  </a:lnTo>
                  <a:lnTo>
                    <a:pt x="498" y="118"/>
                  </a:lnTo>
                  <a:lnTo>
                    <a:pt x="512" y="100"/>
                  </a:lnTo>
                  <a:lnTo>
                    <a:pt x="516" y="98"/>
                  </a:lnTo>
                  <a:lnTo>
                    <a:pt x="524" y="94"/>
                  </a:lnTo>
                  <a:lnTo>
                    <a:pt x="542" y="90"/>
                  </a:lnTo>
                  <a:lnTo>
                    <a:pt x="554" y="86"/>
                  </a:lnTo>
                  <a:lnTo>
                    <a:pt x="564" y="80"/>
                  </a:lnTo>
                  <a:lnTo>
                    <a:pt x="594" y="78"/>
                  </a:lnTo>
                  <a:lnTo>
                    <a:pt x="634" y="76"/>
                  </a:lnTo>
                  <a:lnTo>
                    <a:pt x="646" y="74"/>
                  </a:lnTo>
                  <a:lnTo>
                    <a:pt x="658" y="72"/>
                  </a:lnTo>
                  <a:lnTo>
                    <a:pt x="680" y="64"/>
                  </a:lnTo>
                  <a:lnTo>
                    <a:pt x="688" y="60"/>
                  </a:lnTo>
                  <a:lnTo>
                    <a:pt x="698" y="54"/>
                  </a:lnTo>
                  <a:lnTo>
                    <a:pt x="708" y="52"/>
                  </a:lnTo>
                  <a:lnTo>
                    <a:pt x="710" y="28"/>
                  </a:lnTo>
                  <a:lnTo>
                    <a:pt x="716" y="0"/>
                  </a:lnTo>
                  <a:lnTo>
                    <a:pt x="694" y="14"/>
                  </a:lnTo>
                  <a:lnTo>
                    <a:pt x="680" y="26"/>
                  </a:lnTo>
                  <a:lnTo>
                    <a:pt x="660" y="40"/>
                  </a:lnTo>
                  <a:lnTo>
                    <a:pt x="646" y="46"/>
                  </a:lnTo>
                  <a:lnTo>
                    <a:pt x="628" y="52"/>
                  </a:lnTo>
                  <a:lnTo>
                    <a:pt x="602" y="58"/>
                  </a:lnTo>
                  <a:lnTo>
                    <a:pt x="588" y="58"/>
                  </a:lnTo>
                  <a:lnTo>
                    <a:pt x="546" y="48"/>
                  </a:lnTo>
                  <a:lnTo>
                    <a:pt x="526" y="44"/>
                  </a:lnTo>
                  <a:lnTo>
                    <a:pt x="498" y="42"/>
                  </a:lnTo>
                  <a:lnTo>
                    <a:pt x="488" y="40"/>
                  </a:lnTo>
                  <a:lnTo>
                    <a:pt x="478" y="36"/>
                  </a:lnTo>
                  <a:lnTo>
                    <a:pt x="444" y="26"/>
                  </a:lnTo>
                  <a:lnTo>
                    <a:pt x="432" y="22"/>
                  </a:lnTo>
                  <a:lnTo>
                    <a:pt x="420" y="22"/>
                  </a:lnTo>
                  <a:lnTo>
                    <a:pt x="396" y="24"/>
                  </a:lnTo>
                  <a:lnTo>
                    <a:pt x="376" y="26"/>
                  </a:lnTo>
                  <a:lnTo>
                    <a:pt x="360" y="30"/>
                  </a:lnTo>
                  <a:lnTo>
                    <a:pt x="322" y="46"/>
                  </a:lnTo>
                  <a:lnTo>
                    <a:pt x="296" y="56"/>
                  </a:lnTo>
                  <a:lnTo>
                    <a:pt x="274" y="62"/>
                  </a:lnTo>
                  <a:lnTo>
                    <a:pt x="264" y="62"/>
                  </a:lnTo>
                  <a:lnTo>
                    <a:pt x="252" y="62"/>
                  </a:lnTo>
                  <a:lnTo>
                    <a:pt x="232" y="58"/>
                  </a:lnTo>
                  <a:lnTo>
                    <a:pt x="202" y="52"/>
                  </a:lnTo>
                  <a:lnTo>
                    <a:pt x="180" y="46"/>
                  </a:lnTo>
                  <a:lnTo>
                    <a:pt x="166" y="44"/>
                  </a:lnTo>
                  <a:lnTo>
                    <a:pt x="152" y="44"/>
                  </a:lnTo>
                  <a:lnTo>
                    <a:pt x="128" y="48"/>
                  </a:lnTo>
                  <a:lnTo>
                    <a:pt x="118" y="50"/>
                  </a:lnTo>
                  <a:lnTo>
                    <a:pt x="106" y="50"/>
                  </a:lnTo>
                  <a:lnTo>
                    <a:pt x="92" y="50"/>
                  </a:lnTo>
                  <a:lnTo>
                    <a:pt x="70" y="58"/>
                  </a:lnTo>
                  <a:lnTo>
                    <a:pt x="46" y="70"/>
                  </a:lnTo>
                  <a:lnTo>
                    <a:pt x="20" y="88"/>
                  </a:lnTo>
                  <a:lnTo>
                    <a:pt x="8" y="98"/>
                  </a:lnTo>
                  <a:lnTo>
                    <a:pt x="2" y="106"/>
                  </a:lnTo>
                  <a:lnTo>
                    <a:pt x="0" y="114"/>
                  </a:lnTo>
                  <a:lnTo>
                    <a:pt x="2" y="122"/>
                  </a:lnTo>
                  <a:lnTo>
                    <a:pt x="6" y="128"/>
                  </a:lnTo>
                  <a:lnTo>
                    <a:pt x="10" y="132"/>
                  </a:lnTo>
                  <a:lnTo>
                    <a:pt x="20" y="140"/>
                  </a:lnTo>
                  <a:lnTo>
                    <a:pt x="30" y="146"/>
                  </a:lnTo>
                  <a:lnTo>
                    <a:pt x="40" y="154"/>
                  </a:lnTo>
                  <a:lnTo>
                    <a:pt x="44" y="160"/>
                  </a:lnTo>
                  <a:lnTo>
                    <a:pt x="46" y="166"/>
                  </a:lnTo>
                  <a:lnTo>
                    <a:pt x="48" y="172"/>
                  </a:lnTo>
                  <a:lnTo>
                    <a:pt x="48" y="180"/>
                  </a:lnTo>
                  <a:lnTo>
                    <a:pt x="48" y="186"/>
                  </a:lnTo>
                  <a:lnTo>
                    <a:pt x="44" y="194"/>
                  </a:lnTo>
                  <a:lnTo>
                    <a:pt x="36" y="204"/>
                  </a:lnTo>
                  <a:lnTo>
                    <a:pt x="28" y="210"/>
                  </a:lnTo>
                  <a:lnTo>
                    <a:pt x="20" y="214"/>
                  </a:lnTo>
                  <a:lnTo>
                    <a:pt x="6" y="212"/>
                  </a:lnTo>
                  <a:lnTo>
                    <a:pt x="60" y="260"/>
                  </a:lnTo>
                  <a:lnTo>
                    <a:pt x="74" y="258"/>
                  </a:lnTo>
                  <a:lnTo>
                    <a:pt x="84" y="256"/>
                  </a:lnTo>
                  <a:lnTo>
                    <a:pt x="94" y="252"/>
                  </a:lnTo>
                  <a:lnTo>
                    <a:pt x="102" y="248"/>
                  </a:lnTo>
                  <a:lnTo>
                    <a:pt x="108" y="242"/>
                  </a:lnTo>
                  <a:lnTo>
                    <a:pt x="114" y="238"/>
                  </a:lnTo>
                  <a:lnTo>
                    <a:pt x="120" y="226"/>
                  </a:lnTo>
                  <a:lnTo>
                    <a:pt x="124" y="214"/>
                  </a:lnTo>
                  <a:lnTo>
                    <a:pt x="124" y="204"/>
                  </a:lnTo>
                  <a:lnTo>
                    <a:pt x="122" y="194"/>
                  </a:lnTo>
                  <a:lnTo>
                    <a:pt x="120" y="190"/>
                  </a:lnTo>
                  <a:lnTo>
                    <a:pt x="114" y="180"/>
                  </a:lnTo>
                  <a:lnTo>
                    <a:pt x="100" y="170"/>
                  </a:lnTo>
                  <a:lnTo>
                    <a:pt x="74" y="150"/>
                  </a:lnTo>
                  <a:lnTo>
                    <a:pt x="70" y="146"/>
                  </a:lnTo>
                  <a:lnTo>
                    <a:pt x="68" y="140"/>
                  </a:lnTo>
                  <a:lnTo>
                    <a:pt x="66" y="130"/>
                  </a:lnTo>
                  <a:lnTo>
                    <a:pt x="66" y="120"/>
                  </a:lnTo>
                  <a:lnTo>
                    <a:pt x="66" y="112"/>
                  </a:lnTo>
                  <a:lnTo>
                    <a:pt x="70" y="104"/>
                  </a:lnTo>
                  <a:lnTo>
                    <a:pt x="80" y="96"/>
                  </a:lnTo>
                  <a:lnTo>
                    <a:pt x="90" y="88"/>
                  </a:lnTo>
                  <a:lnTo>
                    <a:pt x="100" y="86"/>
                  </a:lnTo>
                  <a:lnTo>
                    <a:pt x="138" y="80"/>
                  </a:lnTo>
                  <a:lnTo>
                    <a:pt x="160" y="78"/>
                  </a:lnTo>
                  <a:lnTo>
                    <a:pt x="172" y="78"/>
                  </a:lnTo>
                  <a:lnTo>
                    <a:pt x="182" y="80"/>
                  </a:lnTo>
                  <a:lnTo>
                    <a:pt x="198" y="82"/>
                  </a:lnTo>
                  <a:lnTo>
                    <a:pt x="220" y="84"/>
                  </a:lnTo>
                  <a:lnTo>
                    <a:pt x="230" y="86"/>
                  </a:lnTo>
                  <a:lnTo>
                    <a:pt x="242" y="88"/>
                  </a:lnTo>
                  <a:lnTo>
                    <a:pt x="274" y="92"/>
                  </a:lnTo>
                  <a:lnTo>
                    <a:pt x="322" y="92"/>
                  </a:lnTo>
                  <a:lnTo>
                    <a:pt x="336" y="90"/>
                  </a:lnTo>
                  <a:lnTo>
                    <a:pt x="354" y="86"/>
                  </a:lnTo>
                  <a:lnTo>
                    <a:pt x="384" y="78"/>
                  </a:lnTo>
                  <a:lnTo>
                    <a:pt x="436" y="74"/>
                  </a:lnTo>
                  <a:lnTo>
                    <a:pt x="444" y="76"/>
                  </a:lnTo>
                  <a:lnTo>
                    <a:pt x="458" y="80"/>
                  </a:lnTo>
                  <a:lnTo>
                    <a:pt x="480" y="86"/>
                  </a:lnTo>
                  <a:lnTo>
                    <a:pt x="486" y="88"/>
                  </a:lnTo>
                  <a:lnTo>
                    <a:pt x="498" y="86"/>
                  </a:lnTo>
                  <a:lnTo>
                    <a:pt x="512" y="84"/>
                  </a:lnTo>
                  <a:lnTo>
                    <a:pt x="496" y="88"/>
                  </a:lnTo>
                  <a:lnTo>
                    <a:pt x="474" y="106"/>
                  </a:lnTo>
                  <a:lnTo>
                    <a:pt x="450" y="124"/>
                  </a:lnTo>
                  <a:lnTo>
                    <a:pt x="444" y="130"/>
                  </a:lnTo>
                  <a:lnTo>
                    <a:pt x="436" y="142"/>
                  </a:lnTo>
                  <a:lnTo>
                    <a:pt x="428" y="158"/>
                  </a:lnTo>
                  <a:lnTo>
                    <a:pt x="422" y="176"/>
                  </a:lnTo>
                  <a:lnTo>
                    <a:pt x="422" y="184"/>
                  </a:lnTo>
                  <a:lnTo>
                    <a:pt x="422" y="190"/>
                  </a:lnTo>
                  <a:lnTo>
                    <a:pt x="428" y="204"/>
                  </a:lnTo>
                  <a:lnTo>
                    <a:pt x="436" y="216"/>
                  </a:lnTo>
                  <a:lnTo>
                    <a:pt x="444" y="226"/>
                  </a:lnTo>
                  <a:lnTo>
                    <a:pt x="450" y="226"/>
                  </a:lnTo>
                  <a:close/>
                </a:path>
              </a:pathLst>
            </a:custGeom>
            <a:solidFill>
              <a:srgbClr val="FFFF00"/>
            </a:solidFill>
            <a:ln w="9525">
              <a:noFill/>
              <a:round/>
              <a:headEnd/>
              <a:tailEnd/>
            </a:ln>
          </p:spPr>
          <p:txBody>
            <a:bodyPr/>
            <a:lstStyle/>
            <a:p>
              <a:endParaRPr lang="en-US" dirty="0"/>
            </a:p>
          </p:txBody>
        </p:sp>
        <p:sp>
          <p:nvSpPr>
            <p:cNvPr id="157714" name="Freeform 18"/>
            <p:cNvSpPr>
              <a:spLocks/>
            </p:cNvSpPr>
            <p:nvPr/>
          </p:nvSpPr>
          <p:spPr bwMode="auto">
            <a:xfrm>
              <a:off x="2477" y="2912"/>
              <a:ext cx="74" cy="35"/>
            </a:xfrm>
            <a:custGeom>
              <a:avLst/>
              <a:gdLst/>
              <a:ahLst/>
              <a:cxnLst>
                <a:cxn ang="0">
                  <a:pos x="156" y="0"/>
                </a:cxn>
                <a:cxn ang="0">
                  <a:pos x="140" y="2"/>
                </a:cxn>
                <a:cxn ang="0">
                  <a:pos x="114" y="8"/>
                </a:cxn>
                <a:cxn ang="0">
                  <a:pos x="54" y="26"/>
                </a:cxn>
                <a:cxn ang="0">
                  <a:pos x="40" y="32"/>
                </a:cxn>
                <a:cxn ang="0">
                  <a:pos x="30" y="40"/>
                </a:cxn>
                <a:cxn ang="0">
                  <a:pos x="20" y="50"/>
                </a:cxn>
                <a:cxn ang="0">
                  <a:pos x="14" y="60"/>
                </a:cxn>
                <a:cxn ang="0">
                  <a:pos x="4" y="78"/>
                </a:cxn>
                <a:cxn ang="0">
                  <a:pos x="0" y="84"/>
                </a:cxn>
                <a:cxn ang="0">
                  <a:pos x="0" y="88"/>
                </a:cxn>
                <a:cxn ang="0">
                  <a:pos x="46" y="84"/>
                </a:cxn>
                <a:cxn ang="0">
                  <a:pos x="98" y="76"/>
                </a:cxn>
                <a:cxn ang="0">
                  <a:pos x="144" y="66"/>
                </a:cxn>
                <a:cxn ang="0">
                  <a:pos x="162" y="60"/>
                </a:cxn>
                <a:cxn ang="0">
                  <a:pos x="174" y="56"/>
                </a:cxn>
                <a:cxn ang="0">
                  <a:pos x="188" y="48"/>
                </a:cxn>
                <a:cxn ang="0">
                  <a:pos x="200" y="40"/>
                </a:cxn>
                <a:cxn ang="0">
                  <a:pos x="202" y="34"/>
                </a:cxn>
                <a:cxn ang="0">
                  <a:pos x="198" y="24"/>
                </a:cxn>
                <a:cxn ang="0">
                  <a:pos x="194" y="16"/>
                </a:cxn>
                <a:cxn ang="0">
                  <a:pos x="188" y="10"/>
                </a:cxn>
                <a:cxn ang="0">
                  <a:pos x="182" y="6"/>
                </a:cxn>
                <a:cxn ang="0">
                  <a:pos x="168" y="2"/>
                </a:cxn>
                <a:cxn ang="0">
                  <a:pos x="156" y="0"/>
                </a:cxn>
              </a:cxnLst>
              <a:rect l="0" t="0" r="r" b="b"/>
              <a:pathLst>
                <a:path w="202" h="88">
                  <a:moveTo>
                    <a:pt x="156" y="0"/>
                  </a:moveTo>
                  <a:lnTo>
                    <a:pt x="140" y="2"/>
                  </a:lnTo>
                  <a:lnTo>
                    <a:pt x="114" y="8"/>
                  </a:lnTo>
                  <a:lnTo>
                    <a:pt x="54" y="26"/>
                  </a:lnTo>
                  <a:lnTo>
                    <a:pt x="40" y="32"/>
                  </a:lnTo>
                  <a:lnTo>
                    <a:pt x="30" y="40"/>
                  </a:lnTo>
                  <a:lnTo>
                    <a:pt x="20" y="50"/>
                  </a:lnTo>
                  <a:lnTo>
                    <a:pt x="14" y="60"/>
                  </a:lnTo>
                  <a:lnTo>
                    <a:pt x="4" y="78"/>
                  </a:lnTo>
                  <a:lnTo>
                    <a:pt x="0" y="84"/>
                  </a:lnTo>
                  <a:lnTo>
                    <a:pt x="0" y="88"/>
                  </a:lnTo>
                  <a:lnTo>
                    <a:pt x="46" y="84"/>
                  </a:lnTo>
                  <a:lnTo>
                    <a:pt x="98" y="76"/>
                  </a:lnTo>
                  <a:lnTo>
                    <a:pt x="144" y="66"/>
                  </a:lnTo>
                  <a:lnTo>
                    <a:pt x="162" y="60"/>
                  </a:lnTo>
                  <a:lnTo>
                    <a:pt x="174" y="56"/>
                  </a:lnTo>
                  <a:lnTo>
                    <a:pt x="188" y="48"/>
                  </a:lnTo>
                  <a:lnTo>
                    <a:pt x="200" y="40"/>
                  </a:lnTo>
                  <a:lnTo>
                    <a:pt x="202" y="34"/>
                  </a:lnTo>
                  <a:lnTo>
                    <a:pt x="198" y="24"/>
                  </a:lnTo>
                  <a:lnTo>
                    <a:pt x="194" y="16"/>
                  </a:lnTo>
                  <a:lnTo>
                    <a:pt x="188" y="10"/>
                  </a:lnTo>
                  <a:lnTo>
                    <a:pt x="182" y="6"/>
                  </a:lnTo>
                  <a:lnTo>
                    <a:pt x="168" y="2"/>
                  </a:lnTo>
                  <a:lnTo>
                    <a:pt x="156" y="0"/>
                  </a:lnTo>
                  <a:close/>
                </a:path>
              </a:pathLst>
            </a:custGeom>
            <a:solidFill>
              <a:srgbClr val="F0C730"/>
            </a:solidFill>
            <a:ln w="9525">
              <a:noFill/>
              <a:round/>
              <a:headEnd/>
              <a:tailEnd/>
            </a:ln>
          </p:spPr>
          <p:txBody>
            <a:bodyPr/>
            <a:lstStyle/>
            <a:p>
              <a:endParaRPr lang="en-US" dirty="0"/>
            </a:p>
          </p:txBody>
        </p:sp>
        <p:sp>
          <p:nvSpPr>
            <p:cNvPr id="157715" name="Freeform 19"/>
            <p:cNvSpPr>
              <a:spLocks/>
            </p:cNvSpPr>
            <p:nvPr/>
          </p:nvSpPr>
          <p:spPr bwMode="auto">
            <a:xfrm>
              <a:off x="3248" y="2339"/>
              <a:ext cx="104" cy="118"/>
            </a:xfrm>
            <a:custGeom>
              <a:avLst/>
              <a:gdLst/>
              <a:ahLst/>
              <a:cxnLst>
                <a:cxn ang="0">
                  <a:pos x="20" y="287"/>
                </a:cxn>
                <a:cxn ang="0">
                  <a:pos x="40" y="267"/>
                </a:cxn>
                <a:cxn ang="0">
                  <a:pos x="50" y="258"/>
                </a:cxn>
                <a:cxn ang="0">
                  <a:pos x="60" y="252"/>
                </a:cxn>
                <a:cxn ang="0">
                  <a:pos x="92" y="246"/>
                </a:cxn>
                <a:cxn ang="0">
                  <a:pos x="110" y="250"/>
                </a:cxn>
                <a:cxn ang="0">
                  <a:pos x="142" y="264"/>
                </a:cxn>
                <a:cxn ang="0">
                  <a:pos x="160" y="267"/>
                </a:cxn>
                <a:cxn ang="0">
                  <a:pos x="182" y="260"/>
                </a:cxn>
                <a:cxn ang="0">
                  <a:pos x="202" y="240"/>
                </a:cxn>
                <a:cxn ang="0">
                  <a:pos x="226" y="202"/>
                </a:cxn>
                <a:cxn ang="0">
                  <a:pos x="232" y="184"/>
                </a:cxn>
                <a:cxn ang="0">
                  <a:pos x="230" y="160"/>
                </a:cxn>
                <a:cxn ang="0">
                  <a:pos x="220" y="126"/>
                </a:cxn>
                <a:cxn ang="0">
                  <a:pos x="210" y="96"/>
                </a:cxn>
                <a:cxn ang="0">
                  <a:pos x="212" y="80"/>
                </a:cxn>
                <a:cxn ang="0">
                  <a:pos x="226" y="56"/>
                </a:cxn>
                <a:cxn ang="0">
                  <a:pos x="240" y="48"/>
                </a:cxn>
                <a:cxn ang="0">
                  <a:pos x="252" y="40"/>
                </a:cxn>
                <a:cxn ang="0">
                  <a:pos x="274" y="28"/>
                </a:cxn>
                <a:cxn ang="0">
                  <a:pos x="286" y="0"/>
                </a:cxn>
                <a:cxn ang="0">
                  <a:pos x="252" y="18"/>
                </a:cxn>
                <a:cxn ang="0">
                  <a:pos x="228" y="34"/>
                </a:cxn>
                <a:cxn ang="0">
                  <a:pos x="212" y="60"/>
                </a:cxn>
                <a:cxn ang="0">
                  <a:pos x="196" y="78"/>
                </a:cxn>
                <a:cxn ang="0">
                  <a:pos x="194" y="92"/>
                </a:cxn>
                <a:cxn ang="0">
                  <a:pos x="204" y="126"/>
                </a:cxn>
                <a:cxn ang="0">
                  <a:pos x="208" y="168"/>
                </a:cxn>
                <a:cxn ang="0">
                  <a:pos x="204" y="198"/>
                </a:cxn>
                <a:cxn ang="0">
                  <a:pos x="186" y="224"/>
                </a:cxn>
                <a:cxn ang="0">
                  <a:pos x="170" y="236"/>
                </a:cxn>
                <a:cxn ang="0">
                  <a:pos x="154" y="236"/>
                </a:cxn>
                <a:cxn ang="0">
                  <a:pos x="136" y="224"/>
                </a:cxn>
                <a:cxn ang="0">
                  <a:pos x="124" y="202"/>
                </a:cxn>
                <a:cxn ang="0">
                  <a:pos x="106" y="188"/>
                </a:cxn>
                <a:cxn ang="0">
                  <a:pos x="86" y="186"/>
                </a:cxn>
                <a:cxn ang="0">
                  <a:pos x="48" y="198"/>
                </a:cxn>
                <a:cxn ang="0">
                  <a:pos x="34" y="206"/>
                </a:cxn>
                <a:cxn ang="0">
                  <a:pos x="8" y="232"/>
                </a:cxn>
                <a:cxn ang="0">
                  <a:pos x="0" y="250"/>
                </a:cxn>
                <a:cxn ang="0">
                  <a:pos x="0" y="279"/>
                </a:cxn>
                <a:cxn ang="0">
                  <a:pos x="6" y="299"/>
                </a:cxn>
              </a:cxnLst>
              <a:rect l="0" t="0" r="r" b="b"/>
              <a:pathLst>
                <a:path w="286" h="299">
                  <a:moveTo>
                    <a:pt x="6" y="299"/>
                  </a:moveTo>
                  <a:lnTo>
                    <a:pt x="20" y="287"/>
                  </a:lnTo>
                  <a:lnTo>
                    <a:pt x="30" y="277"/>
                  </a:lnTo>
                  <a:lnTo>
                    <a:pt x="40" y="267"/>
                  </a:lnTo>
                  <a:lnTo>
                    <a:pt x="46" y="262"/>
                  </a:lnTo>
                  <a:lnTo>
                    <a:pt x="50" y="258"/>
                  </a:lnTo>
                  <a:lnTo>
                    <a:pt x="52" y="256"/>
                  </a:lnTo>
                  <a:lnTo>
                    <a:pt x="60" y="252"/>
                  </a:lnTo>
                  <a:lnTo>
                    <a:pt x="78" y="248"/>
                  </a:lnTo>
                  <a:lnTo>
                    <a:pt x="92" y="246"/>
                  </a:lnTo>
                  <a:lnTo>
                    <a:pt x="102" y="248"/>
                  </a:lnTo>
                  <a:lnTo>
                    <a:pt x="110" y="250"/>
                  </a:lnTo>
                  <a:lnTo>
                    <a:pt x="134" y="262"/>
                  </a:lnTo>
                  <a:lnTo>
                    <a:pt x="142" y="264"/>
                  </a:lnTo>
                  <a:lnTo>
                    <a:pt x="150" y="267"/>
                  </a:lnTo>
                  <a:lnTo>
                    <a:pt x="160" y="267"/>
                  </a:lnTo>
                  <a:lnTo>
                    <a:pt x="170" y="264"/>
                  </a:lnTo>
                  <a:lnTo>
                    <a:pt x="182" y="260"/>
                  </a:lnTo>
                  <a:lnTo>
                    <a:pt x="192" y="252"/>
                  </a:lnTo>
                  <a:lnTo>
                    <a:pt x="202" y="240"/>
                  </a:lnTo>
                  <a:lnTo>
                    <a:pt x="216" y="218"/>
                  </a:lnTo>
                  <a:lnTo>
                    <a:pt x="226" y="202"/>
                  </a:lnTo>
                  <a:lnTo>
                    <a:pt x="230" y="190"/>
                  </a:lnTo>
                  <a:lnTo>
                    <a:pt x="232" y="184"/>
                  </a:lnTo>
                  <a:lnTo>
                    <a:pt x="232" y="174"/>
                  </a:lnTo>
                  <a:lnTo>
                    <a:pt x="230" y="160"/>
                  </a:lnTo>
                  <a:lnTo>
                    <a:pt x="224" y="134"/>
                  </a:lnTo>
                  <a:lnTo>
                    <a:pt x="220" y="126"/>
                  </a:lnTo>
                  <a:lnTo>
                    <a:pt x="214" y="112"/>
                  </a:lnTo>
                  <a:lnTo>
                    <a:pt x="210" y="96"/>
                  </a:lnTo>
                  <a:lnTo>
                    <a:pt x="210" y="88"/>
                  </a:lnTo>
                  <a:lnTo>
                    <a:pt x="212" y="80"/>
                  </a:lnTo>
                  <a:lnTo>
                    <a:pt x="222" y="60"/>
                  </a:lnTo>
                  <a:lnTo>
                    <a:pt x="226" y="56"/>
                  </a:lnTo>
                  <a:lnTo>
                    <a:pt x="232" y="52"/>
                  </a:lnTo>
                  <a:lnTo>
                    <a:pt x="240" y="48"/>
                  </a:lnTo>
                  <a:lnTo>
                    <a:pt x="246" y="44"/>
                  </a:lnTo>
                  <a:lnTo>
                    <a:pt x="252" y="40"/>
                  </a:lnTo>
                  <a:lnTo>
                    <a:pt x="260" y="36"/>
                  </a:lnTo>
                  <a:lnTo>
                    <a:pt x="274" y="28"/>
                  </a:lnTo>
                  <a:lnTo>
                    <a:pt x="282" y="24"/>
                  </a:lnTo>
                  <a:lnTo>
                    <a:pt x="286" y="0"/>
                  </a:lnTo>
                  <a:lnTo>
                    <a:pt x="264" y="10"/>
                  </a:lnTo>
                  <a:lnTo>
                    <a:pt x="252" y="18"/>
                  </a:lnTo>
                  <a:lnTo>
                    <a:pt x="242" y="24"/>
                  </a:lnTo>
                  <a:lnTo>
                    <a:pt x="228" y="34"/>
                  </a:lnTo>
                  <a:lnTo>
                    <a:pt x="222" y="40"/>
                  </a:lnTo>
                  <a:lnTo>
                    <a:pt x="212" y="60"/>
                  </a:lnTo>
                  <a:lnTo>
                    <a:pt x="202" y="70"/>
                  </a:lnTo>
                  <a:lnTo>
                    <a:pt x="196" y="78"/>
                  </a:lnTo>
                  <a:lnTo>
                    <a:pt x="194" y="84"/>
                  </a:lnTo>
                  <a:lnTo>
                    <a:pt x="194" y="92"/>
                  </a:lnTo>
                  <a:lnTo>
                    <a:pt x="198" y="102"/>
                  </a:lnTo>
                  <a:lnTo>
                    <a:pt x="204" y="126"/>
                  </a:lnTo>
                  <a:lnTo>
                    <a:pt x="210" y="144"/>
                  </a:lnTo>
                  <a:lnTo>
                    <a:pt x="208" y="168"/>
                  </a:lnTo>
                  <a:lnTo>
                    <a:pt x="208" y="184"/>
                  </a:lnTo>
                  <a:lnTo>
                    <a:pt x="204" y="198"/>
                  </a:lnTo>
                  <a:lnTo>
                    <a:pt x="198" y="210"/>
                  </a:lnTo>
                  <a:lnTo>
                    <a:pt x="186" y="224"/>
                  </a:lnTo>
                  <a:lnTo>
                    <a:pt x="174" y="234"/>
                  </a:lnTo>
                  <a:lnTo>
                    <a:pt x="170" y="236"/>
                  </a:lnTo>
                  <a:lnTo>
                    <a:pt x="164" y="238"/>
                  </a:lnTo>
                  <a:lnTo>
                    <a:pt x="154" y="236"/>
                  </a:lnTo>
                  <a:lnTo>
                    <a:pt x="146" y="232"/>
                  </a:lnTo>
                  <a:lnTo>
                    <a:pt x="136" y="224"/>
                  </a:lnTo>
                  <a:lnTo>
                    <a:pt x="130" y="214"/>
                  </a:lnTo>
                  <a:lnTo>
                    <a:pt x="124" y="202"/>
                  </a:lnTo>
                  <a:lnTo>
                    <a:pt x="114" y="194"/>
                  </a:lnTo>
                  <a:lnTo>
                    <a:pt x="106" y="188"/>
                  </a:lnTo>
                  <a:lnTo>
                    <a:pt x="98" y="186"/>
                  </a:lnTo>
                  <a:lnTo>
                    <a:pt x="86" y="186"/>
                  </a:lnTo>
                  <a:lnTo>
                    <a:pt x="68" y="190"/>
                  </a:lnTo>
                  <a:lnTo>
                    <a:pt x="48" y="198"/>
                  </a:lnTo>
                  <a:lnTo>
                    <a:pt x="40" y="202"/>
                  </a:lnTo>
                  <a:lnTo>
                    <a:pt x="34" y="206"/>
                  </a:lnTo>
                  <a:lnTo>
                    <a:pt x="14" y="226"/>
                  </a:lnTo>
                  <a:lnTo>
                    <a:pt x="8" y="232"/>
                  </a:lnTo>
                  <a:lnTo>
                    <a:pt x="4" y="240"/>
                  </a:lnTo>
                  <a:lnTo>
                    <a:pt x="0" y="250"/>
                  </a:lnTo>
                  <a:lnTo>
                    <a:pt x="0" y="262"/>
                  </a:lnTo>
                  <a:lnTo>
                    <a:pt x="0" y="279"/>
                  </a:lnTo>
                  <a:lnTo>
                    <a:pt x="4" y="295"/>
                  </a:lnTo>
                  <a:lnTo>
                    <a:pt x="6" y="299"/>
                  </a:lnTo>
                  <a:close/>
                </a:path>
              </a:pathLst>
            </a:custGeom>
            <a:solidFill>
              <a:srgbClr val="F0C730"/>
            </a:solidFill>
            <a:ln w="9525">
              <a:noFill/>
              <a:round/>
              <a:headEnd/>
              <a:tailEnd/>
            </a:ln>
          </p:spPr>
          <p:txBody>
            <a:bodyPr/>
            <a:lstStyle/>
            <a:p>
              <a:endParaRPr lang="en-US" dirty="0"/>
            </a:p>
          </p:txBody>
        </p:sp>
        <p:sp>
          <p:nvSpPr>
            <p:cNvPr id="157716" name="Freeform 20"/>
            <p:cNvSpPr>
              <a:spLocks/>
            </p:cNvSpPr>
            <p:nvPr/>
          </p:nvSpPr>
          <p:spPr bwMode="auto">
            <a:xfrm>
              <a:off x="2808" y="2764"/>
              <a:ext cx="48" cy="88"/>
            </a:xfrm>
            <a:custGeom>
              <a:avLst/>
              <a:gdLst/>
              <a:ahLst/>
              <a:cxnLst>
                <a:cxn ang="0">
                  <a:pos x="46" y="50"/>
                </a:cxn>
                <a:cxn ang="0">
                  <a:pos x="48" y="66"/>
                </a:cxn>
                <a:cxn ang="0">
                  <a:pos x="50" y="92"/>
                </a:cxn>
                <a:cxn ang="0">
                  <a:pos x="50" y="136"/>
                </a:cxn>
                <a:cxn ang="0">
                  <a:pos x="48" y="146"/>
                </a:cxn>
                <a:cxn ang="0">
                  <a:pos x="44" y="158"/>
                </a:cxn>
                <a:cxn ang="0">
                  <a:pos x="34" y="178"/>
                </a:cxn>
                <a:cxn ang="0">
                  <a:pos x="20" y="198"/>
                </a:cxn>
                <a:cxn ang="0">
                  <a:pos x="12" y="210"/>
                </a:cxn>
                <a:cxn ang="0">
                  <a:pos x="2" y="220"/>
                </a:cxn>
                <a:cxn ang="0">
                  <a:pos x="28" y="206"/>
                </a:cxn>
                <a:cxn ang="0">
                  <a:pos x="46" y="194"/>
                </a:cxn>
                <a:cxn ang="0">
                  <a:pos x="64" y="174"/>
                </a:cxn>
                <a:cxn ang="0">
                  <a:pos x="94" y="140"/>
                </a:cxn>
                <a:cxn ang="0">
                  <a:pos x="122" y="104"/>
                </a:cxn>
                <a:cxn ang="0">
                  <a:pos x="130" y="90"/>
                </a:cxn>
                <a:cxn ang="0">
                  <a:pos x="134" y="82"/>
                </a:cxn>
                <a:cxn ang="0">
                  <a:pos x="132" y="76"/>
                </a:cxn>
                <a:cxn ang="0">
                  <a:pos x="128" y="70"/>
                </a:cxn>
                <a:cxn ang="0">
                  <a:pos x="116" y="58"/>
                </a:cxn>
                <a:cxn ang="0">
                  <a:pos x="100" y="46"/>
                </a:cxn>
                <a:cxn ang="0">
                  <a:pos x="90" y="40"/>
                </a:cxn>
                <a:cxn ang="0">
                  <a:pos x="80" y="38"/>
                </a:cxn>
                <a:cxn ang="0">
                  <a:pos x="64" y="32"/>
                </a:cxn>
                <a:cxn ang="0">
                  <a:pos x="42" y="22"/>
                </a:cxn>
                <a:cxn ang="0">
                  <a:pos x="20" y="12"/>
                </a:cxn>
                <a:cxn ang="0">
                  <a:pos x="0" y="0"/>
                </a:cxn>
                <a:cxn ang="0">
                  <a:pos x="22" y="20"/>
                </a:cxn>
                <a:cxn ang="0">
                  <a:pos x="38" y="38"/>
                </a:cxn>
                <a:cxn ang="0">
                  <a:pos x="44" y="44"/>
                </a:cxn>
                <a:cxn ang="0">
                  <a:pos x="46" y="50"/>
                </a:cxn>
              </a:cxnLst>
              <a:rect l="0" t="0" r="r" b="b"/>
              <a:pathLst>
                <a:path w="134" h="220">
                  <a:moveTo>
                    <a:pt x="46" y="50"/>
                  </a:moveTo>
                  <a:lnTo>
                    <a:pt x="48" y="66"/>
                  </a:lnTo>
                  <a:lnTo>
                    <a:pt x="50" y="92"/>
                  </a:lnTo>
                  <a:lnTo>
                    <a:pt x="50" y="136"/>
                  </a:lnTo>
                  <a:lnTo>
                    <a:pt x="48" y="146"/>
                  </a:lnTo>
                  <a:lnTo>
                    <a:pt x="44" y="158"/>
                  </a:lnTo>
                  <a:lnTo>
                    <a:pt x="34" y="178"/>
                  </a:lnTo>
                  <a:lnTo>
                    <a:pt x="20" y="198"/>
                  </a:lnTo>
                  <a:lnTo>
                    <a:pt x="12" y="210"/>
                  </a:lnTo>
                  <a:lnTo>
                    <a:pt x="2" y="220"/>
                  </a:lnTo>
                  <a:lnTo>
                    <a:pt x="28" y="206"/>
                  </a:lnTo>
                  <a:lnTo>
                    <a:pt x="46" y="194"/>
                  </a:lnTo>
                  <a:lnTo>
                    <a:pt x="64" y="174"/>
                  </a:lnTo>
                  <a:lnTo>
                    <a:pt x="94" y="140"/>
                  </a:lnTo>
                  <a:lnTo>
                    <a:pt x="122" y="104"/>
                  </a:lnTo>
                  <a:lnTo>
                    <a:pt x="130" y="90"/>
                  </a:lnTo>
                  <a:lnTo>
                    <a:pt x="134" y="82"/>
                  </a:lnTo>
                  <a:lnTo>
                    <a:pt x="132" y="76"/>
                  </a:lnTo>
                  <a:lnTo>
                    <a:pt x="128" y="70"/>
                  </a:lnTo>
                  <a:lnTo>
                    <a:pt x="116" y="58"/>
                  </a:lnTo>
                  <a:lnTo>
                    <a:pt x="100" y="46"/>
                  </a:lnTo>
                  <a:lnTo>
                    <a:pt x="90" y="40"/>
                  </a:lnTo>
                  <a:lnTo>
                    <a:pt x="80" y="38"/>
                  </a:lnTo>
                  <a:lnTo>
                    <a:pt x="64" y="32"/>
                  </a:lnTo>
                  <a:lnTo>
                    <a:pt x="42" y="22"/>
                  </a:lnTo>
                  <a:lnTo>
                    <a:pt x="20" y="12"/>
                  </a:lnTo>
                  <a:lnTo>
                    <a:pt x="0" y="0"/>
                  </a:lnTo>
                  <a:lnTo>
                    <a:pt x="22" y="20"/>
                  </a:lnTo>
                  <a:lnTo>
                    <a:pt x="38" y="38"/>
                  </a:lnTo>
                  <a:lnTo>
                    <a:pt x="44" y="44"/>
                  </a:lnTo>
                  <a:lnTo>
                    <a:pt x="46" y="50"/>
                  </a:lnTo>
                  <a:close/>
                </a:path>
              </a:pathLst>
            </a:custGeom>
            <a:solidFill>
              <a:srgbClr val="F0C730"/>
            </a:solidFill>
            <a:ln w="9525">
              <a:noFill/>
              <a:round/>
              <a:headEnd/>
              <a:tailEnd/>
            </a:ln>
          </p:spPr>
          <p:txBody>
            <a:bodyPr/>
            <a:lstStyle/>
            <a:p>
              <a:endParaRPr lang="en-US" dirty="0"/>
            </a:p>
          </p:txBody>
        </p:sp>
        <p:sp>
          <p:nvSpPr>
            <p:cNvPr id="157717" name="Freeform 21"/>
            <p:cNvSpPr>
              <a:spLocks/>
            </p:cNvSpPr>
            <p:nvPr/>
          </p:nvSpPr>
          <p:spPr bwMode="auto">
            <a:xfrm>
              <a:off x="2830" y="2731"/>
              <a:ext cx="73" cy="54"/>
            </a:xfrm>
            <a:custGeom>
              <a:avLst/>
              <a:gdLst/>
              <a:ahLst/>
              <a:cxnLst>
                <a:cxn ang="0">
                  <a:pos x="118" y="0"/>
                </a:cxn>
                <a:cxn ang="0">
                  <a:pos x="100" y="0"/>
                </a:cxn>
                <a:cxn ang="0">
                  <a:pos x="88" y="2"/>
                </a:cxn>
                <a:cxn ang="0">
                  <a:pos x="78" y="2"/>
                </a:cxn>
                <a:cxn ang="0">
                  <a:pos x="64" y="0"/>
                </a:cxn>
                <a:cxn ang="0">
                  <a:pos x="46" y="2"/>
                </a:cxn>
                <a:cxn ang="0">
                  <a:pos x="26" y="4"/>
                </a:cxn>
                <a:cxn ang="0">
                  <a:pos x="12" y="10"/>
                </a:cxn>
                <a:cxn ang="0">
                  <a:pos x="8" y="12"/>
                </a:cxn>
                <a:cxn ang="0">
                  <a:pos x="4" y="18"/>
                </a:cxn>
                <a:cxn ang="0">
                  <a:pos x="2" y="22"/>
                </a:cxn>
                <a:cxn ang="0">
                  <a:pos x="0" y="28"/>
                </a:cxn>
                <a:cxn ang="0">
                  <a:pos x="0" y="34"/>
                </a:cxn>
                <a:cxn ang="0">
                  <a:pos x="2" y="40"/>
                </a:cxn>
                <a:cxn ang="0">
                  <a:pos x="4" y="46"/>
                </a:cxn>
                <a:cxn ang="0">
                  <a:pos x="8" y="54"/>
                </a:cxn>
                <a:cxn ang="0">
                  <a:pos x="14" y="60"/>
                </a:cxn>
                <a:cxn ang="0">
                  <a:pos x="26" y="68"/>
                </a:cxn>
                <a:cxn ang="0">
                  <a:pos x="54" y="82"/>
                </a:cxn>
                <a:cxn ang="0">
                  <a:pos x="82" y="96"/>
                </a:cxn>
                <a:cxn ang="0">
                  <a:pos x="104" y="106"/>
                </a:cxn>
                <a:cxn ang="0">
                  <a:pos x="114" y="110"/>
                </a:cxn>
                <a:cxn ang="0">
                  <a:pos x="122" y="118"/>
                </a:cxn>
                <a:cxn ang="0">
                  <a:pos x="130" y="126"/>
                </a:cxn>
                <a:cxn ang="0">
                  <a:pos x="136" y="138"/>
                </a:cxn>
                <a:cxn ang="0">
                  <a:pos x="138" y="136"/>
                </a:cxn>
                <a:cxn ang="0">
                  <a:pos x="126" y="114"/>
                </a:cxn>
                <a:cxn ang="0">
                  <a:pos x="118" y="94"/>
                </a:cxn>
                <a:cxn ang="0">
                  <a:pos x="116" y="84"/>
                </a:cxn>
                <a:cxn ang="0">
                  <a:pos x="114" y="76"/>
                </a:cxn>
                <a:cxn ang="0">
                  <a:pos x="116" y="62"/>
                </a:cxn>
                <a:cxn ang="0">
                  <a:pos x="120" y="48"/>
                </a:cxn>
                <a:cxn ang="0">
                  <a:pos x="126" y="36"/>
                </a:cxn>
                <a:cxn ang="0">
                  <a:pos x="134" y="28"/>
                </a:cxn>
                <a:cxn ang="0">
                  <a:pos x="144" y="24"/>
                </a:cxn>
                <a:cxn ang="0">
                  <a:pos x="162" y="18"/>
                </a:cxn>
                <a:cxn ang="0">
                  <a:pos x="182" y="12"/>
                </a:cxn>
                <a:cxn ang="0">
                  <a:pos x="200" y="12"/>
                </a:cxn>
                <a:cxn ang="0">
                  <a:pos x="198" y="8"/>
                </a:cxn>
                <a:cxn ang="0">
                  <a:pos x="188" y="8"/>
                </a:cxn>
                <a:cxn ang="0">
                  <a:pos x="172" y="4"/>
                </a:cxn>
                <a:cxn ang="0">
                  <a:pos x="150" y="2"/>
                </a:cxn>
                <a:cxn ang="0">
                  <a:pos x="118" y="0"/>
                </a:cxn>
              </a:cxnLst>
              <a:rect l="0" t="0" r="r" b="b"/>
              <a:pathLst>
                <a:path w="200" h="138">
                  <a:moveTo>
                    <a:pt x="118" y="0"/>
                  </a:moveTo>
                  <a:lnTo>
                    <a:pt x="100" y="0"/>
                  </a:lnTo>
                  <a:lnTo>
                    <a:pt x="88" y="2"/>
                  </a:lnTo>
                  <a:lnTo>
                    <a:pt x="78" y="2"/>
                  </a:lnTo>
                  <a:lnTo>
                    <a:pt x="64" y="0"/>
                  </a:lnTo>
                  <a:lnTo>
                    <a:pt x="46" y="2"/>
                  </a:lnTo>
                  <a:lnTo>
                    <a:pt x="26" y="4"/>
                  </a:lnTo>
                  <a:lnTo>
                    <a:pt x="12" y="10"/>
                  </a:lnTo>
                  <a:lnTo>
                    <a:pt x="8" y="12"/>
                  </a:lnTo>
                  <a:lnTo>
                    <a:pt x="4" y="18"/>
                  </a:lnTo>
                  <a:lnTo>
                    <a:pt x="2" y="22"/>
                  </a:lnTo>
                  <a:lnTo>
                    <a:pt x="0" y="28"/>
                  </a:lnTo>
                  <a:lnTo>
                    <a:pt x="0" y="34"/>
                  </a:lnTo>
                  <a:lnTo>
                    <a:pt x="2" y="40"/>
                  </a:lnTo>
                  <a:lnTo>
                    <a:pt x="4" y="46"/>
                  </a:lnTo>
                  <a:lnTo>
                    <a:pt x="8" y="54"/>
                  </a:lnTo>
                  <a:lnTo>
                    <a:pt x="14" y="60"/>
                  </a:lnTo>
                  <a:lnTo>
                    <a:pt x="26" y="68"/>
                  </a:lnTo>
                  <a:lnTo>
                    <a:pt x="54" y="82"/>
                  </a:lnTo>
                  <a:lnTo>
                    <a:pt x="82" y="96"/>
                  </a:lnTo>
                  <a:lnTo>
                    <a:pt x="104" y="106"/>
                  </a:lnTo>
                  <a:lnTo>
                    <a:pt x="114" y="110"/>
                  </a:lnTo>
                  <a:lnTo>
                    <a:pt x="122" y="118"/>
                  </a:lnTo>
                  <a:lnTo>
                    <a:pt x="130" y="126"/>
                  </a:lnTo>
                  <a:lnTo>
                    <a:pt x="136" y="138"/>
                  </a:lnTo>
                  <a:lnTo>
                    <a:pt x="138" y="136"/>
                  </a:lnTo>
                  <a:lnTo>
                    <a:pt x="126" y="114"/>
                  </a:lnTo>
                  <a:lnTo>
                    <a:pt x="118" y="94"/>
                  </a:lnTo>
                  <a:lnTo>
                    <a:pt x="116" y="84"/>
                  </a:lnTo>
                  <a:lnTo>
                    <a:pt x="114" y="76"/>
                  </a:lnTo>
                  <a:lnTo>
                    <a:pt x="116" y="62"/>
                  </a:lnTo>
                  <a:lnTo>
                    <a:pt x="120" y="48"/>
                  </a:lnTo>
                  <a:lnTo>
                    <a:pt x="126" y="36"/>
                  </a:lnTo>
                  <a:lnTo>
                    <a:pt x="134" y="28"/>
                  </a:lnTo>
                  <a:lnTo>
                    <a:pt x="144" y="24"/>
                  </a:lnTo>
                  <a:lnTo>
                    <a:pt x="162" y="18"/>
                  </a:lnTo>
                  <a:lnTo>
                    <a:pt x="182" y="12"/>
                  </a:lnTo>
                  <a:lnTo>
                    <a:pt x="200" y="12"/>
                  </a:lnTo>
                  <a:lnTo>
                    <a:pt x="198" y="8"/>
                  </a:lnTo>
                  <a:lnTo>
                    <a:pt x="188" y="8"/>
                  </a:lnTo>
                  <a:lnTo>
                    <a:pt x="172" y="4"/>
                  </a:lnTo>
                  <a:lnTo>
                    <a:pt x="150" y="2"/>
                  </a:lnTo>
                  <a:lnTo>
                    <a:pt x="118" y="0"/>
                  </a:lnTo>
                  <a:close/>
                </a:path>
              </a:pathLst>
            </a:custGeom>
            <a:solidFill>
              <a:srgbClr val="F0C730"/>
            </a:solidFill>
            <a:ln w="9525">
              <a:noFill/>
              <a:round/>
              <a:headEnd/>
              <a:tailEnd/>
            </a:ln>
          </p:spPr>
          <p:txBody>
            <a:bodyPr/>
            <a:lstStyle/>
            <a:p>
              <a:endParaRPr lang="en-US" dirty="0"/>
            </a:p>
          </p:txBody>
        </p:sp>
        <p:sp>
          <p:nvSpPr>
            <p:cNvPr id="157718" name="Freeform 22"/>
            <p:cNvSpPr>
              <a:spLocks/>
            </p:cNvSpPr>
            <p:nvPr/>
          </p:nvSpPr>
          <p:spPr bwMode="auto">
            <a:xfrm>
              <a:off x="2643" y="2935"/>
              <a:ext cx="86" cy="44"/>
            </a:xfrm>
            <a:custGeom>
              <a:avLst/>
              <a:gdLst/>
              <a:ahLst/>
              <a:cxnLst>
                <a:cxn ang="0">
                  <a:pos x="104" y="108"/>
                </a:cxn>
                <a:cxn ang="0">
                  <a:pos x="112" y="110"/>
                </a:cxn>
                <a:cxn ang="0">
                  <a:pos x="124" y="110"/>
                </a:cxn>
                <a:cxn ang="0">
                  <a:pos x="152" y="108"/>
                </a:cxn>
                <a:cxn ang="0">
                  <a:pos x="166" y="106"/>
                </a:cxn>
                <a:cxn ang="0">
                  <a:pos x="182" y="102"/>
                </a:cxn>
                <a:cxn ang="0">
                  <a:pos x="194" y="98"/>
                </a:cxn>
                <a:cxn ang="0">
                  <a:pos x="204" y="92"/>
                </a:cxn>
                <a:cxn ang="0">
                  <a:pos x="220" y="78"/>
                </a:cxn>
                <a:cxn ang="0">
                  <a:pos x="230" y="68"/>
                </a:cxn>
                <a:cxn ang="0">
                  <a:pos x="234" y="62"/>
                </a:cxn>
                <a:cxn ang="0">
                  <a:pos x="236" y="56"/>
                </a:cxn>
                <a:cxn ang="0">
                  <a:pos x="236" y="50"/>
                </a:cxn>
                <a:cxn ang="0">
                  <a:pos x="236" y="44"/>
                </a:cxn>
                <a:cxn ang="0">
                  <a:pos x="228" y="24"/>
                </a:cxn>
                <a:cxn ang="0">
                  <a:pos x="226" y="12"/>
                </a:cxn>
                <a:cxn ang="0">
                  <a:pos x="224" y="0"/>
                </a:cxn>
                <a:cxn ang="0">
                  <a:pos x="222" y="0"/>
                </a:cxn>
                <a:cxn ang="0">
                  <a:pos x="206" y="18"/>
                </a:cxn>
                <a:cxn ang="0">
                  <a:pos x="192" y="32"/>
                </a:cxn>
                <a:cxn ang="0">
                  <a:pos x="180" y="44"/>
                </a:cxn>
                <a:cxn ang="0">
                  <a:pos x="158" y="56"/>
                </a:cxn>
                <a:cxn ang="0">
                  <a:pos x="150" y="58"/>
                </a:cxn>
                <a:cxn ang="0">
                  <a:pos x="144" y="60"/>
                </a:cxn>
                <a:cxn ang="0">
                  <a:pos x="120" y="60"/>
                </a:cxn>
                <a:cxn ang="0">
                  <a:pos x="88" y="60"/>
                </a:cxn>
                <a:cxn ang="0">
                  <a:pos x="66" y="62"/>
                </a:cxn>
                <a:cxn ang="0">
                  <a:pos x="52" y="64"/>
                </a:cxn>
                <a:cxn ang="0">
                  <a:pos x="4" y="72"/>
                </a:cxn>
                <a:cxn ang="0">
                  <a:pos x="0" y="74"/>
                </a:cxn>
                <a:cxn ang="0">
                  <a:pos x="20" y="80"/>
                </a:cxn>
                <a:cxn ang="0">
                  <a:pos x="66" y="94"/>
                </a:cxn>
                <a:cxn ang="0">
                  <a:pos x="104" y="108"/>
                </a:cxn>
              </a:cxnLst>
              <a:rect l="0" t="0" r="r" b="b"/>
              <a:pathLst>
                <a:path w="236" h="110">
                  <a:moveTo>
                    <a:pt x="104" y="108"/>
                  </a:moveTo>
                  <a:lnTo>
                    <a:pt x="112" y="110"/>
                  </a:lnTo>
                  <a:lnTo>
                    <a:pt x="124" y="110"/>
                  </a:lnTo>
                  <a:lnTo>
                    <a:pt x="152" y="108"/>
                  </a:lnTo>
                  <a:lnTo>
                    <a:pt x="166" y="106"/>
                  </a:lnTo>
                  <a:lnTo>
                    <a:pt x="182" y="102"/>
                  </a:lnTo>
                  <a:lnTo>
                    <a:pt x="194" y="98"/>
                  </a:lnTo>
                  <a:lnTo>
                    <a:pt x="204" y="92"/>
                  </a:lnTo>
                  <a:lnTo>
                    <a:pt x="220" y="78"/>
                  </a:lnTo>
                  <a:lnTo>
                    <a:pt x="230" y="68"/>
                  </a:lnTo>
                  <a:lnTo>
                    <a:pt x="234" y="62"/>
                  </a:lnTo>
                  <a:lnTo>
                    <a:pt x="236" y="56"/>
                  </a:lnTo>
                  <a:lnTo>
                    <a:pt x="236" y="50"/>
                  </a:lnTo>
                  <a:lnTo>
                    <a:pt x="236" y="44"/>
                  </a:lnTo>
                  <a:lnTo>
                    <a:pt x="228" y="24"/>
                  </a:lnTo>
                  <a:lnTo>
                    <a:pt x="226" y="12"/>
                  </a:lnTo>
                  <a:lnTo>
                    <a:pt x="224" y="0"/>
                  </a:lnTo>
                  <a:lnTo>
                    <a:pt x="222" y="0"/>
                  </a:lnTo>
                  <a:lnTo>
                    <a:pt x="206" y="18"/>
                  </a:lnTo>
                  <a:lnTo>
                    <a:pt x="192" y="32"/>
                  </a:lnTo>
                  <a:lnTo>
                    <a:pt x="180" y="44"/>
                  </a:lnTo>
                  <a:lnTo>
                    <a:pt x="158" y="56"/>
                  </a:lnTo>
                  <a:lnTo>
                    <a:pt x="150" y="58"/>
                  </a:lnTo>
                  <a:lnTo>
                    <a:pt x="144" y="60"/>
                  </a:lnTo>
                  <a:lnTo>
                    <a:pt x="120" y="60"/>
                  </a:lnTo>
                  <a:lnTo>
                    <a:pt x="88" y="60"/>
                  </a:lnTo>
                  <a:lnTo>
                    <a:pt x="66" y="62"/>
                  </a:lnTo>
                  <a:lnTo>
                    <a:pt x="52" y="64"/>
                  </a:lnTo>
                  <a:lnTo>
                    <a:pt x="4" y="72"/>
                  </a:lnTo>
                  <a:lnTo>
                    <a:pt x="0" y="74"/>
                  </a:lnTo>
                  <a:lnTo>
                    <a:pt x="20" y="80"/>
                  </a:lnTo>
                  <a:lnTo>
                    <a:pt x="66" y="94"/>
                  </a:lnTo>
                  <a:lnTo>
                    <a:pt x="104" y="108"/>
                  </a:lnTo>
                  <a:close/>
                </a:path>
              </a:pathLst>
            </a:custGeom>
            <a:solidFill>
              <a:srgbClr val="F0C730"/>
            </a:solidFill>
            <a:ln w="9525">
              <a:noFill/>
              <a:round/>
              <a:headEnd/>
              <a:tailEnd/>
            </a:ln>
          </p:spPr>
          <p:txBody>
            <a:bodyPr/>
            <a:lstStyle/>
            <a:p>
              <a:endParaRPr lang="en-US" dirty="0"/>
            </a:p>
          </p:txBody>
        </p:sp>
        <p:sp>
          <p:nvSpPr>
            <p:cNvPr id="157719" name="Freeform 23"/>
            <p:cNvSpPr>
              <a:spLocks/>
            </p:cNvSpPr>
            <p:nvPr/>
          </p:nvSpPr>
          <p:spPr bwMode="auto">
            <a:xfrm>
              <a:off x="2749" y="2924"/>
              <a:ext cx="69" cy="44"/>
            </a:xfrm>
            <a:custGeom>
              <a:avLst/>
              <a:gdLst/>
              <a:ahLst/>
              <a:cxnLst>
                <a:cxn ang="0">
                  <a:pos x="68" y="6"/>
                </a:cxn>
                <a:cxn ang="0">
                  <a:pos x="52" y="10"/>
                </a:cxn>
                <a:cxn ang="0">
                  <a:pos x="38" y="18"/>
                </a:cxn>
                <a:cxn ang="0">
                  <a:pos x="26" y="26"/>
                </a:cxn>
                <a:cxn ang="0">
                  <a:pos x="16" y="36"/>
                </a:cxn>
                <a:cxn ang="0">
                  <a:pos x="8" y="46"/>
                </a:cxn>
                <a:cxn ang="0">
                  <a:pos x="2" y="58"/>
                </a:cxn>
                <a:cxn ang="0">
                  <a:pos x="0" y="70"/>
                </a:cxn>
                <a:cxn ang="0">
                  <a:pos x="0" y="82"/>
                </a:cxn>
                <a:cxn ang="0">
                  <a:pos x="0" y="98"/>
                </a:cxn>
                <a:cxn ang="0">
                  <a:pos x="0" y="112"/>
                </a:cxn>
                <a:cxn ang="0">
                  <a:pos x="2" y="112"/>
                </a:cxn>
                <a:cxn ang="0">
                  <a:pos x="26" y="88"/>
                </a:cxn>
                <a:cxn ang="0">
                  <a:pos x="48" y="70"/>
                </a:cxn>
                <a:cxn ang="0">
                  <a:pos x="60" y="62"/>
                </a:cxn>
                <a:cxn ang="0">
                  <a:pos x="72" y="56"/>
                </a:cxn>
                <a:cxn ang="0">
                  <a:pos x="112" y="38"/>
                </a:cxn>
                <a:cxn ang="0">
                  <a:pos x="130" y="32"/>
                </a:cxn>
                <a:cxn ang="0">
                  <a:pos x="156" y="20"/>
                </a:cxn>
                <a:cxn ang="0">
                  <a:pos x="176" y="12"/>
                </a:cxn>
                <a:cxn ang="0">
                  <a:pos x="184" y="8"/>
                </a:cxn>
                <a:cxn ang="0">
                  <a:pos x="188" y="8"/>
                </a:cxn>
                <a:cxn ang="0">
                  <a:pos x="162" y="2"/>
                </a:cxn>
                <a:cxn ang="0">
                  <a:pos x="134" y="0"/>
                </a:cxn>
                <a:cxn ang="0">
                  <a:pos x="102" y="2"/>
                </a:cxn>
                <a:cxn ang="0">
                  <a:pos x="68" y="6"/>
                </a:cxn>
              </a:cxnLst>
              <a:rect l="0" t="0" r="r" b="b"/>
              <a:pathLst>
                <a:path w="188" h="112">
                  <a:moveTo>
                    <a:pt x="68" y="6"/>
                  </a:moveTo>
                  <a:lnTo>
                    <a:pt x="52" y="10"/>
                  </a:lnTo>
                  <a:lnTo>
                    <a:pt x="38" y="18"/>
                  </a:lnTo>
                  <a:lnTo>
                    <a:pt x="26" y="26"/>
                  </a:lnTo>
                  <a:lnTo>
                    <a:pt x="16" y="36"/>
                  </a:lnTo>
                  <a:lnTo>
                    <a:pt x="8" y="46"/>
                  </a:lnTo>
                  <a:lnTo>
                    <a:pt x="2" y="58"/>
                  </a:lnTo>
                  <a:lnTo>
                    <a:pt x="0" y="70"/>
                  </a:lnTo>
                  <a:lnTo>
                    <a:pt x="0" y="82"/>
                  </a:lnTo>
                  <a:lnTo>
                    <a:pt x="0" y="98"/>
                  </a:lnTo>
                  <a:lnTo>
                    <a:pt x="0" y="112"/>
                  </a:lnTo>
                  <a:lnTo>
                    <a:pt x="2" y="112"/>
                  </a:lnTo>
                  <a:lnTo>
                    <a:pt x="26" y="88"/>
                  </a:lnTo>
                  <a:lnTo>
                    <a:pt x="48" y="70"/>
                  </a:lnTo>
                  <a:lnTo>
                    <a:pt x="60" y="62"/>
                  </a:lnTo>
                  <a:lnTo>
                    <a:pt x="72" y="56"/>
                  </a:lnTo>
                  <a:lnTo>
                    <a:pt x="112" y="38"/>
                  </a:lnTo>
                  <a:lnTo>
                    <a:pt x="130" y="32"/>
                  </a:lnTo>
                  <a:lnTo>
                    <a:pt x="156" y="20"/>
                  </a:lnTo>
                  <a:lnTo>
                    <a:pt x="176" y="12"/>
                  </a:lnTo>
                  <a:lnTo>
                    <a:pt x="184" y="8"/>
                  </a:lnTo>
                  <a:lnTo>
                    <a:pt x="188" y="8"/>
                  </a:lnTo>
                  <a:lnTo>
                    <a:pt x="162" y="2"/>
                  </a:lnTo>
                  <a:lnTo>
                    <a:pt x="134" y="0"/>
                  </a:lnTo>
                  <a:lnTo>
                    <a:pt x="102" y="2"/>
                  </a:lnTo>
                  <a:lnTo>
                    <a:pt x="68" y="6"/>
                  </a:lnTo>
                  <a:close/>
                </a:path>
              </a:pathLst>
            </a:custGeom>
            <a:solidFill>
              <a:srgbClr val="F0C730"/>
            </a:solidFill>
            <a:ln w="9525">
              <a:noFill/>
              <a:round/>
              <a:headEnd/>
              <a:tailEnd/>
            </a:ln>
          </p:spPr>
          <p:txBody>
            <a:bodyPr/>
            <a:lstStyle/>
            <a:p>
              <a:endParaRPr lang="en-US" dirty="0"/>
            </a:p>
          </p:txBody>
        </p:sp>
        <p:sp>
          <p:nvSpPr>
            <p:cNvPr id="157720" name="Freeform 24"/>
            <p:cNvSpPr>
              <a:spLocks/>
            </p:cNvSpPr>
            <p:nvPr/>
          </p:nvSpPr>
          <p:spPr bwMode="auto">
            <a:xfrm>
              <a:off x="2794" y="2818"/>
              <a:ext cx="106" cy="95"/>
            </a:xfrm>
            <a:custGeom>
              <a:avLst/>
              <a:gdLst/>
              <a:ahLst/>
              <a:cxnLst>
                <a:cxn ang="0">
                  <a:pos x="244" y="92"/>
                </a:cxn>
                <a:cxn ang="0">
                  <a:pos x="228" y="116"/>
                </a:cxn>
                <a:cxn ang="0">
                  <a:pos x="220" y="128"/>
                </a:cxn>
                <a:cxn ang="0">
                  <a:pos x="216" y="130"/>
                </a:cxn>
                <a:cxn ang="0">
                  <a:pos x="212" y="132"/>
                </a:cxn>
                <a:cxn ang="0">
                  <a:pos x="208" y="134"/>
                </a:cxn>
                <a:cxn ang="0">
                  <a:pos x="200" y="138"/>
                </a:cxn>
                <a:cxn ang="0">
                  <a:pos x="182" y="152"/>
                </a:cxn>
                <a:cxn ang="0">
                  <a:pos x="162" y="166"/>
                </a:cxn>
                <a:cxn ang="0">
                  <a:pos x="148" y="176"/>
                </a:cxn>
                <a:cxn ang="0">
                  <a:pos x="92" y="202"/>
                </a:cxn>
                <a:cxn ang="0">
                  <a:pos x="58" y="214"/>
                </a:cxn>
                <a:cxn ang="0">
                  <a:pos x="42" y="218"/>
                </a:cxn>
                <a:cxn ang="0">
                  <a:pos x="24" y="218"/>
                </a:cxn>
                <a:cxn ang="0">
                  <a:pos x="4" y="218"/>
                </a:cxn>
                <a:cxn ang="0">
                  <a:pos x="0" y="218"/>
                </a:cxn>
                <a:cxn ang="0">
                  <a:pos x="82" y="234"/>
                </a:cxn>
                <a:cxn ang="0">
                  <a:pos x="94" y="236"/>
                </a:cxn>
                <a:cxn ang="0">
                  <a:pos x="108" y="238"/>
                </a:cxn>
                <a:cxn ang="0">
                  <a:pos x="126" y="236"/>
                </a:cxn>
                <a:cxn ang="0">
                  <a:pos x="144" y="236"/>
                </a:cxn>
                <a:cxn ang="0">
                  <a:pos x="164" y="232"/>
                </a:cxn>
                <a:cxn ang="0">
                  <a:pos x="184" y="228"/>
                </a:cxn>
                <a:cxn ang="0">
                  <a:pos x="202" y="220"/>
                </a:cxn>
                <a:cxn ang="0">
                  <a:pos x="218" y="210"/>
                </a:cxn>
                <a:cxn ang="0">
                  <a:pos x="244" y="190"/>
                </a:cxn>
                <a:cxn ang="0">
                  <a:pos x="266" y="168"/>
                </a:cxn>
                <a:cxn ang="0">
                  <a:pos x="280" y="148"/>
                </a:cxn>
                <a:cxn ang="0">
                  <a:pos x="286" y="140"/>
                </a:cxn>
                <a:cxn ang="0">
                  <a:pos x="288" y="132"/>
                </a:cxn>
                <a:cxn ang="0">
                  <a:pos x="290" y="94"/>
                </a:cxn>
                <a:cxn ang="0">
                  <a:pos x="290" y="56"/>
                </a:cxn>
                <a:cxn ang="0">
                  <a:pos x="286" y="32"/>
                </a:cxn>
                <a:cxn ang="0">
                  <a:pos x="286" y="18"/>
                </a:cxn>
                <a:cxn ang="0">
                  <a:pos x="290" y="2"/>
                </a:cxn>
                <a:cxn ang="0">
                  <a:pos x="288" y="0"/>
                </a:cxn>
                <a:cxn ang="0">
                  <a:pos x="266" y="44"/>
                </a:cxn>
                <a:cxn ang="0">
                  <a:pos x="244" y="92"/>
                </a:cxn>
              </a:cxnLst>
              <a:rect l="0" t="0" r="r" b="b"/>
              <a:pathLst>
                <a:path w="290" h="238">
                  <a:moveTo>
                    <a:pt x="244" y="92"/>
                  </a:moveTo>
                  <a:lnTo>
                    <a:pt x="228" y="116"/>
                  </a:lnTo>
                  <a:lnTo>
                    <a:pt x="220" y="128"/>
                  </a:lnTo>
                  <a:lnTo>
                    <a:pt x="216" y="130"/>
                  </a:lnTo>
                  <a:lnTo>
                    <a:pt x="212" y="132"/>
                  </a:lnTo>
                  <a:lnTo>
                    <a:pt x="208" y="134"/>
                  </a:lnTo>
                  <a:lnTo>
                    <a:pt x="200" y="138"/>
                  </a:lnTo>
                  <a:lnTo>
                    <a:pt x="182" y="152"/>
                  </a:lnTo>
                  <a:lnTo>
                    <a:pt x="162" y="166"/>
                  </a:lnTo>
                  <a:lnTo>
                    <a:pt x="148" y="176"/>
                  </a:lnTo>
                  <a:lnTo>
                    <a:pt x="92" y="202"/>
                  </a:lnTo>
                  <a:lnTo>
                    <a:pt x="58" y="214"/>
                  </a:lnTo>
                  <a:lnTo>
                    <a:pt x="42" y="218"/>
                  </a:lnTo>
                  <a:lnTo>
                    <a:pt x="24" y="218"/>
                  </a:lnTo>
                  <a:lnTo>
                    <a:pt x="4" y="218"/>
                  </a:lnTo>
                  <a:lnTo>
                    <a:pt x="0" y="218"/>
                  </a:lnTo>
                  <a:lnTo>
                    <a:pt x="82" y="234"/>
                  </a:lnTo>
                  <a:lnTo>
                    <a:pt x="94" y="236"/>
                  </a:lnTo>
                  <a:lnTo>
                    <a:pt x="108" y="238"/>
                  </a:lnTo>
                  <a:lnTo>
                    <a:pt x="126" y="236"/>
                  </a:lnTo>
                  <a:lnTo>
                    <a:pt x="144" y="236"/>
                  </a:lnTo>
                  <a:lnTo>
                    <a:pt x="164" y="232"/>
                  </a:lnTo>
                  <a:lnTo>
                    <a:pt x="184" y="228"/>
                  </a:lnTo>
                  <a:lnTo>
                    <a:pt x="202" y="220"/>
                  </a:lnTo>
                  <a:lnTo>
                    <a:pt x="218" y="210"/>
                  </a:lnTo>
                  <a:lnTo>
                    <a:pt x="244" y="190"/>
                  </a:lnTo>
                  <a:lnTo>
                    <a:pt x="266" y="168"/>
                  </a:lnTo>
                  <a:lnTo>
                    <a:pt x="280" y="148"/>
                  </a:lnTo>
                  <a:lnTo>
                    <a:pt x="286" y="140"/>
                  </a:lnTo>
                  <a:lnTo>
                    <a:pt x="288" y="132"/>
                  </a:lnTo>
                  <a:lnTo>
                    <a:pt x="290" y="94"/>
                  </a:lnTo>
                  <a:lnTo>
                    <a:pt x="290" y="56"/>
                  </a:lnTo>
                  <a:lnTo>
                    <a:pt x="286" y="32"/>
                  </a:lnTo>
                  <a:lnTo>
                    <a:pt x="286" y="18"/>
                  </a:lnTo>
                  <a:lnTo>
                    <a:pt x="290" y="2"/>
                  </a:lnTo>
                  <a:lnTo>
                    <a:pt x="288" y="0"/>
                  </a:lnTo>
                  <a:lnTo>
                    <a:pt x="266" y="44"/>
                  </a:lnTo>
                  <a:lnTo>
                    <a:pt x="244" y="92"/>
                  </a:lnTo>
                  <a:close/>
                </a:path>
              </a:pathLst>
            </a:custGeom>
            <a:solidFill>
              <a:srgbClr val="F0C730"/>
            </a:solidFill>
            <a:ln w="9525">
              <a:noFill/>
              <a:round/>
              <a:headEnd/>
              <a:tailEnd/>
            </a:ln>
          </p:spPr>
          <p:txBody>
            <a:bodyPr/>
            <a:lstStyle/>
            <a:p>
              <a:endParaRPr lang="en-US" dirty="0"/>
            </a:p>
          </p:txBody>
        </p:sp>
        <p:sp>
          <p:nvSpPr>
            <p:cNvPr id="157721" name="Freeform 25"/>
            <p:cNvSpPr>
              <a:spLocks/>
            </p:cNvSpPr>
            <p:nvPr/>
          </p:nvSpPr>
          <p:spPr bwMode="auto">
            <a:xfrm>
              <a:off x="2604" y="2850"/>
              <a:ext cx="77" cy="88"/>
            </a:xfrm>
            <a:custGeom>
              <a:avLst/>
              <a:gdLst/>
              <a:ahLst/>
              <a:cxnLst>
                <a:cxn ang="0">
                  <a:pos x="96" y="196"/>
                </a:cxn>
                <a:cxn ang="0">
                  <a:pos x="118" y="188"/>
                </a:cxn>
                <a:cxn ang="0">
                  <a:pos x="136" y="178"/>
                </a:cxn>
                <a:cxn ang="0">
                  <a:pos x="152" y="166"/>
                </a:cxn>
                <a:cxn ang="0">
                  <a:pos x="164" y="150"/>
                </a:cxn>
                <a:cxn ang="0">
                  <a:pos x="176" y="136"/>
                </a:cxn>
                <a:cxn ang="0">
                  <a:pos x="184" y="120"/>
                </a:cxn>
                <a:cxn ang="0">
                  <a:pos x="192" y="102"/>
                </a:cxn>
                <a:cxn ang="0">
                  <a:pos x="198" y="86"/>
                </a:cxn>
                <a:cxn ang="0">
                  <a:pos x="206" y="54"/>
                </a:cxn>
                <a:cxn ang="0">
                  <a:pos x="208" y="28"/>
                </a:cxn>
                <a:cxn ang="0">
                  <a:pos x="210" y="2"/>
                </a:cxn>
                <a:cxn ang="0">
                  <a:pos x="204" y="0"/>
                </a:cxn>
                <a:cxn ang="0">
                  <a:pos x="178" y="4"/>
                </a:cxn>
                <a:cxn ang="0">
                  <a:pos x="150" y="8"/>
                </a:cxn>
                <a:cxn ang="0">
                  <a:pos x="136" y="12"/>
                </a:cxn>
                <a:cxn ang="0">
                  <a:pos x="124" y="16"/>
                </a:cxn>
                <a:cxn ang="0">
                  <a:pos x="100" y="30"/>
                </a:cxn>
                <a:cxn ang="0">
                  <a:pos x="78" y="46"/>
                </a:cxn>
                <a:cxn ang="0">
                  <a:pos x="58" y="66"/>
                </a:cxn>
                <a:cxn ang="0">
                  <a:pos x="40" y="84"/>
                </a:cxn>
                <a:cxn ang="0">
                  <a:pos x="26" y="104"/>
                </a:cxn>
                <a:cxn ang="0">
                  <a:pos x="14" y="122"/>
                </a:cxn>
                <a:cxn ang="0">
                  <a:pos x="8" y="136"/>
                </a:cxn>
                <a:cxn ang="0">
                  <a:pos x="4" y="152"/>
                </a:cxn>
                <a:cxn ang="0">
                  <a:pos x="0" y="168"/>
                </a:cxn>
                <a:cxn ang="0">
                  <a:pos x="2" y="168"/>
                </a:cxn>
                <a:cxn ang="0">
                  <a:pos x="2" y="186"/>
                </a:cxn>
                <a:cxn ang="0">
                  <a:pos x="2" y="202"/>
                </a:cxn>
                <a:cxn ang="0">
                  <a:pos x="4" y="218"/>
                </a:cxn>
                <a:cxn ang="0">
                  <a:pos x="10" y="224"/>
                </a:cxn>
                <a:cxn ang="0">
                  <a:pos x="96" y="196"/>
                </a:cxn>
              </a:cxnLst>
              <a:rect l="0" t="0" r="r" b="b"/>
              <a:pathLst>
                <a:path w="210" h="224">
                  <a:moveTo>
                    <a:pt x="96" y="196"/>
                  </a:moveTo>
                  <a:lnTo>
                    <a:pt x="118" y="188"/>
                  </a:lnTo>
                  <a:lnTo>
                    <a:pt x="136" y="178"/>
                  </a:lnTo>
                  <a:lnTo>
                    <a:pt x="152" y="166"/>
                  </a:lnTo>
                  <a:lnTo>
                    <a:pt x="164" y="150"/>
                  </a:lnTo>
                  <a:lnTo>
                    <a:pt x="176" y="136"/>
                  </a:lnTo>
                  <a:lnTo>
                    <a:pt x="184" y="120"/>
                  </a:lnTo>
                  <a:lnTo>
                    <a:pt x="192" y="102"/>
                  </a:lnTo>
                  <a:lnTo>
                    <a:pt x="198" y="86"/>
                  </a:lnTo>
                  <a:lnTo>
                    <a:pt x="206" y="54"/>
                  </a:lnTo>
                  <a:lnTo>
                    <a:pt x="208" y="28"/>
                  </a:lnTo>
                  <a:lnTo>
                    <a:pt x="210" y="2"/>
                  </a:lnTo>
                  <a:lnTo>
                    <a:pt x="204" y="0"/>
                  </a:lnTo>
                  <a:lnTo>
                    <a:pt x="178" y="4"/>
                  </a:lnTo>
                  <a:lnTo>
                    <a:pt x="150" y="8"/>
                  </a:lnTo>
                  <a:lnTo>
                    <a:pt x="136" y="12"/>
                  </a:lnTo>
                  <a:lnTo>
                    <a:pt x="124" y="16"/>
                  </a:lnTo>
                  <a:lnTo>
                    <a:pt x="100" y="30"/>
                  </a:lnTo>
                  <a:lnTo>
                    <a:pt x="78" y="46"/>
                  </a:lnTo>
                  <a:lnTo>
                    <a:pt x="58" y="66"/>
                  </a:lnTo>
                  <a:lnTo>
                    <a:pt x="40" y="84"/>
                  </a:lnTo>
                  <a:lnTo>
                    <a:pt x="26" y="104"/>
                  </a:lnTo>
                  <a:lnTo>
                    <a:pt x="14" y="122"/>
                  </a:lnTo>
                  <a:lnTo>
                    <a:pt x="8" y="136"/>
                  </a:lnTo>
                  <a:lnTo>
                    <a:pt x="4" y="152"/>
                  </a:lnTo>
                  <a:lnTo>
                    <a:pt x="0" y="168"/>
                  </a:lnTo>
                  <a:lnTo>
                    <a:pt x="2" y="168"/>
                  </a:lnTo>
                  <a:lnTo>
                    <a:pt x="2" y="186"/>
                  </a:lnTo>
                  <a:lnTo>
                    <a:pt x="2" y="202"/>
                  </a:lnTo>
                  <a:lnTo>
                    <a:pt x="4" y="218"/>
                  </a:lnTo>
                  <a:lnTo>
                    <a:pt x="10" y="224"/>
                  </a:lnTo>
                  <a:lnTo>
                    <a:pt x="96" y="196"/>
                  </a:lnTo>
                  <a:close/>
                </a:path>
              </a:pathLst>
            </a:custGeom>
            <a:solidFill>
              <a:srgbClr val="F0C730"/>
            </a:solidFill>
            <a:ln w="9525">
              <a:noFill/>
              <a:round/>
              <a:headEnd/>
              <a:tailEnd/>
            </a:ln>
          </p:spPr>
          <p:txBody>
            <a:bodyPr/>
            <a:lstStyle/>
            <a:p>
              <a:endParaRPr lang="en-US" dirty="0"/>
            </a:p>
          </p:txBody>
        </p:sp>
        <p:sp>
          <p:nvSpPr>
            <p:cNvPr id="157722" name="Freeform 26"/>
            <p:cNvSpPr>
              <a:spLocks/>
            </p:cNvSpPr>
            <p:nvPr/>
          </p:nvSpPr>
          <p:spPr bwMode="auto">
            <a:xfrm>
              <a:off x="3074" y="2568"/>
              <a:ext cx="64" cy="48"/>
            </a:xfrm>
            <a:custGeom>
              <a:avLst/>
              <a:gdLst/>
              <a:ahLst/>
              <a:cxnLst>
                <a:cxn ang="0">
                  <a:pos x="40" y="94"/>
                </a:cxn>
                <a:cxn ang="0">
                  <a:pos x="58" y="106"/>
                </a:cxn>
                <a:cxn ang="0">
                  <a:pos x="70" y="112"/>
                </a:cxn>
                <a:cxn ang="0">
                  <a:pos x="78" y="116"/>
                </a:cxn>
                <a:cxn ang="0">
                  <a:pos x="86" y="118"/>
                </a:cxn>
                <a:cxn ang="0">
                  <a:pos x="92" y="120"/>
                </a:cxn>
                <a:cxn ang="0">
                  <a:pos x="100" y="120"/>
                </a:cxn>
                <a:cxn ang="0">
                  <a:pos x="110" y="114"/>
                </a:cxn>
                <a:cxn ang="0">
                  <a:pos x="126" y="102"/>
                </a:cxn>
                <a:cxn ang="0">
                  <a:pos x="144" y="88"/>
                </a:cxn>
                <a:cxn ang="0">
                  <a:pos x="170" y="62"/>
                </a:cxn>
                <a:cxn ang="0">
                  <a:pos x="174" y="50"/>
                </a:cxn>
                <a:cxn ang="0">
                  <a:pos x="178" y="32"/>
                </a:cxn>
                <a:cxn ang="0">
                  <a:pos x="178" y="22"/>
                </a:cxn>
                <a:cxn ang="0">
                  <a:pos x="176" y="14"/>
                </a:cxn>
                <a:cxn ang="0">
                  <a:pos x="172" y="6"/>
                </a:cxn>
                <a:cxn ang="0">
                  <a:pos x="166" y="2"/>
                </a:cxn>
                <a:cxn ang="0">
                  <a:pos x="152" y="2"/>
                </a:cxn>
                <a:cxn ang="0">
                  <a:pos x="142" y="2"/>
                </a:cxn>
                <a:cxn ang="0">
                  <a:pos x="126" y="10"/>
                </a:cxn>
                <a:cxn ang="0">
                  <a:pos x="120" y="10"/>
                </a:cxn>
                <a:cxn ang="0">
                  <a:pos x="110" y="8"/>
                </a:cxn>
                <a:cxn ang="0">
                  <a:pos x="98" y="6"/>
                </a:cxn>
                <a:cxn ang="0">
                  <a:pos x="88" y="0"/>
                </a:cxn>
                <a:cxn ang="0">
                  <a:pos x="86" y="2"/>
                </a:cxn>
                <a:cxn ang="0">
                  <a:pos x="92" y="8"/>
                </a:cxn>
                <a:cxn ang="0">
                  <a:pos x="98" y="20"/>
                </a:cxn>
                <a:cxn ang="0">
                  <a:pos x="102" y="30"/>
                </a:cxn>
                <a:cxn ang="0">
                  <a:pos x="104" y="40"/>
                </a:cxn>
                <a:cxn ang="0">
                  <a:pos x="104" y="46"/>
                </a:cxn>
                <a:cxn ang="0">
                  <a:pos x="100" y="54"/>
                </a:cxn>
                <a:cxn ang="0">
                  <a:pos x="94" y="62"/>
                </a:cxn>
                <a:cxn ang="0">
                  <a:pos x="86" y="68"/>
                </a:cxn>
                <a:cxn ang="0">
                  <a:pos x="80" y="70"/>
                </a:cxn>
                <a:cxn ang="0">
                  <a:pos x="72" y="70"/>
                </a:cxn>
                <a:cxn ang="0">
                  <a:pos x="56" y="68"/>
                </a:cxn>
                <a:cxn ang="0">
                  <a:pos x="42" y="64"/>
                </a:cxn>
                <a:cxn ang="0">
                  <a:pos x="28" y="58"/>
                </a:cxn>
                <a:cxn ang="0">
                  <a:pos x="18" y="54"/>
                </a:cxn>
                <a:cxn ang="0">
                  <a:pos x="8" y="52"/>
                </a:cxn>
                <a:cxn ang="0">
                  <a:pos x="0" y="50"/>
                </a:cxn>
                <a:cxn ang="0">
                  <a:pos x="0" y="52"/>
                </a:cxn>
                <a:cxn ang="0">
                  <a:pos x="6" y="52"/>
                </a:cxn>
                <a:cxn ang="0">
                  <a:pos x="8" y="54"/>
                </a:cxn>
                <a:cxn ang="0">
                  <a:pos x="40" y="94"/>
                </a:cxn>
              </a:cxnLst>
              <a:rect l="0" t="0" r="r" b="b"/>
              <a:pathLst>
                <a:path w="178" h="120">
                  <a:moveTo>
                    <a:pt x="40" y="94"/>
                  </a:moveTo>
                  <a:lnTo>
                    <a:pt x="58" y="106"/>
                  </a:lnTo>
                  <a:lnTo>
                    <a:pt x="70" y="112"/>
                  </a:lnTo>
                  <a:lnTo>
                    <a:pt x="78" y="116"/>
                  </a:lnTo>
                  <a:lnTo>
                    <a:pt x="86" y="118"/>
                  </a:lnTo>
                  <a:lnTo>
                    <a:pt x="92" y="120"/>
                  </a:lnTo>
                  <a:lnTo>
                    <a:pt x="100" y="120"/>
                  </a:lnTo>
                  <a:lnTo>
                    <a:pt x="110" y="114"/>
                  </a:lnTo>
                  <a:lnTo>
                    <a:pt x="126" y="102"/>
                  </a:lnTo>
                  <a:lnTo>
                    <a:pt x="144" y="88"/>
                  </a:lnTo>
                  <a:lnTo>
                    <a:pt x="170" y="62"/>
                  </a:lnTo>
                  <a:lnTo>
                    <a:pt x="174" y="50"/>
                  </a:lnTo>
                  <a:lnTo>
                    <a:pt x="178" y="32"/>
                  </a:lnTo>
                  <a:lnTo>
                    <a:pt x="178" y="22"/>
                  </a:lnTo>
                  <a:lnTo>
                    <a:pt x="176" y="14"/>
                  </a:lnTo>
                  <a:lnTo>
                    <a:pt x="172" y="6"/>
                  </a:lnTo>
                  <a:lnTo>
                    <a:pt x="166" y="2"/>
                  </a:lnTo>
                  <a:lnTo>
                    <a:pt x="152" y="2"/>
                  </a:lnTo>
                  <a:lnTo>
                    <a:pt x="142" y="2"/>
                  </a:lnTo>
                  <a:lnTo>
                    <a:pt x="126" y="10"/>
                  </a:lnTo>
                  <a:lnTo>
                    <a:pt x="120" y="10"/>
                  </a:lnTo>
                  <a:lnTo>
                    <a:pt x="110" y="8"/>
                  </a:lnTo>
                  <a:lnTo>
                    <a:pt x="98" y="6"/>
                  </a:lnTo>
                  <a:lnTo>
                    <a:pt x="88" y="0"/>
                  </a:lnTo>
                  <a:lnTo>
                    <a:pt x="86" y="2"/>
                  </a:lnTo>
                  <a:lnTo>
                    <a:pt x="92" y="8"/>
                  </a:lnTo>
                  <a:lnTo>
                    <a:pt x="98" y="20"/>
                  </a:lnTo>
                  <a:lnTo>
                    <a:pt x="102" y="30"/>
                  </a:lnTo>
                  <a:lnTo>
                    <a:pt x="104" y="40"/>
                  </a:lnTo>
                  <a:lnTo>
                    <a:pt x="104" y="46"/>
                  </a:lnTo>
                  <a:lnTo>
                    <a:pt x="100" y="54"/>
                  </a:lnTo>
                  <a:lnTo>
                    <a:pt x="94" y="62"/>
                  </a:lnTo>
                  <a:lnTo>
                    <a:pt x="86" y="68"/>
                  </a:lnTo>
                  <a:lnTo>
                    <a:pt x="80" y="70"/>
                  </a:lnTo>
                  <a:lnTo>
                    <a:pt x="72" y="70"/>
                  </a:lnTo>
                  <a:lnTo>
                    <a:pt x="56" y="68"/>
                  </a:lnTo>
                  <a:lnTo>
                    <a:pt x="42" y="64"/>
                  </a:lnTo>
                  <a:lnTo>
                    <a:pt x="28" y="58"/>
                  </a:lnTo>
                  <a:lnTo>
                    <a:pt x="18" y="54"/>
                  </a:lnTo>
                  <a:lnTo>
                    <a:pt x="8" y="52"/>
                  </a:lnTo>
                  <a:lnTo>
                    <a:pt x="0" y="50"/>
                  </a:lnTo>
                  <a:lnTo>
                    <a:pt x="0" y="52"/>
                  </a:lnTo>
                  <a:lnTo>
                    <a:pt x="6" y="52"/>
                  </a:lnTo>
                  <a:lnTo>
                    <a:pt x="8" y="54"/>
                  </a:lnTo>
                  <a:lnTo>
                    <a:pt x="40" y="94"/>
                  </a:lnTo>
                  <a:close/>
                </a:path>
              </a:pathLst>
            </a:custGeom>
            <a:solidFill>
              <a:srgbClr val="F0C730"/>
            </a:solidFill>
            <a:ln w="9525">
              <a:noFill/>
              <a:round/>
              <a:headEnd/>
              <a:tailEnd/>
            </a:ln>
          </p:spPr>
          <p:txBody>
            <a:bodyPr/>
            <a:lstStyle/>
            <a:p>
              <a:endParaRPr lang="en-US" dirty="0"/>
            </a:p>
          </p:txBody>
        </p:sp>
        <p:sp>
          <p:nvSpPr>
            <p:cNvPr id="157723" name="Freeform 27"/>
            <p:cNvSpPr>
              <a:spLocks/>
            </p:cNvSpPr>
            <p:nvPr/>
          </p:nvSpPr>
          <p:spPr bwMode="auto">
            <a:xfrm>
              <a:off x="3114" y="2521"/>
              <a:ext cx="63" cy="37"/>
            </a:xfrm>
            <a:custGeom>
              <a:avLst/>
              <a:gdLst/>
              <a:ahLst/>
              <a:cxnLst>
                <a:cxn ang="0">
                  <a:pos x="76" y="0"/>
                </a:cxn>
                <a:cxn ang="0">
                  <a:pos x="62" y="2"/>
                </a:cxn>
                <a:cxn ang="0">
                  <a:pos x="40" y="12"/>
                </a:cxn>
                <a:cxn ang="0">
                  <a:pos x="30" y="18"/>
                </a:cxn>
                <a:cxn ang="0">
                  <a:pos x="20" y="24"/>
                </a:cxn>
                <a:cxn ang="0">
                  <a:pos x="12" y="30"/>
                </a:cxn>
                <a:cxn ang="0">
                  <a:pos x="8" y="38"/>
                </a:cxn>
                <a:cxn ang="0">
                  <a:pos x="2" y="52"/>
                </a:cxn>
                <a:cxn ang="0">
                  <a:pos x="0" y="64"/>
                </a:cxn>
                <a:cxn ang="0">
                  <a:pos x="2" y="70"/>
                </a:cxn>
                <a:cxn ang="0">
                  <a:pos x="2" y="74"/>
                </a:cxn>
                <a:cxn ang="0">
                  <a:pos x="6" y="78"/>
                </a:cxn>
                <a:cxn ang="0">
                  <a:pos x="10" y="80"/>
                </a:cxn>
                <a:cxn ang="0">
                  <a:pos x="22" y="84"/>
                </a:cxn>
                <a:cxn ang="0">
                  <a:pos x="38" y="86"/>
                </a:cxn>
                <a:cxn ang="0">
                  <a:pos x="62" y="88"/>
                </a:cxn>
                <a:cxn ang="0">
                  <a:pos x="68" y="90"/>
                </a:cxn>
                <a:cxn ang="0">
                  <a:pos x="78" y="94"/>
                </a:cxn>
                <a:cxn ang="0">
                  <a:pos x="86" y="94"/>
                </a:cxn>
                <a:cxn ang="0">
                  <a:pos x="82" y="90"/>
                </a:cxn>
                <a:cxn ang="0">
                  <a:pos x="74" y="82"/>
                </a:cxn>
                <a:cxn ang="0">
                  <a:pos x="72" y="78"/>
                </a:cxn>
                <a:cxn ang="0">
                  <a:pos x="70" y="72"/>
                </a:cxn>
                <a:cxn ang="0">
                  <a:pos x="70" y="66"/>
                </a:cxn>
                <a:cxn ang="0">
                  <a:pos x="72" y="60"/>
                </a:cxn>
                <a:cxn ang="0">
                  <a:pos x="86" y="40"/>
                </a:cxn>
                <a:cxn ang="0">
                  <a:pos x="90" y="34"/>
                </a:cxn>
                <a:cxn ang="0">
                  <a:pos x="96" y="32"/>
                </a:cxn>
                <a:cxn ang="0">
                  <a:pos x="122" y="22"/>
                </a:cxn>
                <a:cxn ang="0">
                  <a:pos x="150" y="16"/>
                </a:cxn>
                <a:cxn ang="0">
                  <a:pos x="170" y="12"/>
                </a:cxn>
                <a:cxn ang="0">
                  <a:pos x="166" y="10"/>
                </a:cxn>
                <a:cxn ang="0">
                  <a:pos x="154" y="8"/>
                </a:cxn>
                <a:cxn ang="0">
                  <a:pos x="142" y="6"/>
                </a:cxn>
                <a:cxn ang="0">
                  <a:pos x="116" y="0"/>
                </a:cxn>
                <a:cxn ang="0">
                  <a:pos x="96" y="0"/>
                </a:cxn>
                <a:cxn ang="0">
                  <a:pos x="76" y="0"/>
                </a:cxn>
              </a:cxnLst>
              <a:rect l="0" t="0" r="r" b="b"/>
              <a:pathLst>
                <a:path w="170" h="94">
                  <a:moveTo>
                    <a:pt x="76" y="0"/>
                  </a:moveTo>
                  <a:lnTo>
                    <a:pt x="62" y="2"/>
                  </a:lnTo>
                  <a:lnTo>
                    <a:pt x="40" y="12"/>
                  </a:lnTo>
                  <a:lnTo>
                    <a:pt x="30" y="18"/>
                  </a:lnTo>
                  <a:lnTo>
                    <a:pt x="20" y="24"/>
                  </a:lnTo>
                  <a:lnTo>
                    <a:pt x="12" y="30"/>
                  </a:lnTo>
                  <a:lnTo>
                    <a:pt x="8" y="38"/>
                  </a:lnTo>
                  <a:lnTo>
                    <a:pt x="2" y="52"/>
                  </a:lnTo>
                  <a:lnTo>
                    <a:pt x="0" y="64"/>
                  </a:lnTo>
                  <a:lnTo>
                    <a:pt x="2" y="70"/>
                  </a:lnTo>
                  <a:lnTo>
                    <a:pt x="2" y="74"/>
                  </a:lnTo>
                  <a:lnTo>
                    <a:pt x="6" y="78"/>
                  </a:lnTo>
                  <a:lnTo>
                    <a:pt x="10" y="80"/>
                  </a:lnTo>
                  <a:lnTo>
                    <a:pt x="22" y="84"/>
                  </a:lnTo>
                  <a:lnTo>
                    <a:pt x="38" y="86"/>
                  </a:lnTo>
                  <a:lnTo>
                    <a:pt x="62" y="88"/>
                  </a:lnTo>
                  <a:lnTo>
                    <a:pt x="68" y="90"/>
                  </a:lnTo>
                  <a:lnTo>
                    <a:pt x="78" y="94"/>
                  </a:lnTo>
                  <a:lnTo>
                    <a:pt x="86" y="94"/>
                  </a:lnTo>
                  <a:lnTo>
                    <a:pt x="82" y="90"/>
                  </a:lnTo>
                  <a:lnTo>
                    <a:pt x="74" y="82"/>
                  </a:lnTo>
                  <a:lnTo>
                    <a:pt x="72" y="78"/>
                  </a:lnTo>
                  <a:lnTo>
                    <a:pt x="70" y="72"/>
                  </a:lnTo>
                  <a:lnTo>
                    <a:pt x="70" y="66"/>
                  </a:lnTo>
                  <a:lnTo>
                    <a:pt x="72" y="60"/>
                  </a:lnTo>
                  <a:lnTo>
                    <a:pt x="86" y="40"/>
                  </a:lnTo>
                  <a:lnTo>
                    <a:pt x="90" y="34"/>
                  </a:lnTo>
                  <a:lnTo>
                    <a:pt x="96" y="32"/>
                  </a:lnTo>
                  <a:lnTo>
                    <a:pt x="122" y="22"/>
                  </a:lnTo>
                  <a:lnTo>
                    <a:pt x="150" y="16"/>
                  </a:lnTo>
                  <a:lnTo>
                    <a:pt x="170" y="12"/>
                  </a:lnTo>
                  <a:lnTo>
                    <a:pt x="166" y="10"/>
                  </a:lnTo>
                  <a:lnTo>
                    <a:pt x="154" y="8"/>
                  </a:lnTo>
                  <a:lnTo>
                    <a:pt x="142" y="6"/>
                  </a:lnTo>
                  <a:lnTo>
                    <a:pt x="116" y="0"/>
                  </a:lnTo>
                  <a:lnTo>
                    <a:pt x="96" y="0"/>
                  </a:lnTo>
                  <a:lnTo>
                    <a:pt x="76" y="0"/>
                  </a:lnTo>
                  <a:close/>
                </a:path>
              </a:pathLst>
            </a:custGeom>
            <a:solidFill>
              <a:srgbClr val="F0C730"/>
            </a:solidFill>
            <a:ln w="9525">
              <a:noFill/>
              <a:round/>
              <a:headEnd/>
              <a:tailEnd/>
            </a:ln>
          </p:spPr>
          <p:txBody>
            <a:bodyPr/>
            <a:lstStyle/>
            <a:p>
              <a:endParaRPr lang="en-US" dirty="0"/>
            </a:p>
          </p:txBody>
        </p:sp>
        <p:sp>
          <p:nvSpPr>
            <p:cNvPr id="157724" name="Freeform 28"/>
            <p:cNvSpPr>
              <a:spLocks/>
            </p:cNvSpPr>
            <p:nvPr/>
          </p:nvSpPr>
          <p:spPr bwMode="auto">
            <a:xfrm>
              <a:off x="3163" y="2462"/>
              <a:ext cx="81" cy="47"/>
            </a:xfrm>
            <a:custGeom>
              <a:avLst/>
              <a:gdLst/>
              <a:ahLst/>
              <a:cxnLst>
                <a:cxn ang="0">
                  <a:pos x="20" y="118"/>
                </a:cxn>
                <a:cxn ang="0">
                  <a:pos x="50" y="118"/>
                </a:cxn>
                <a:cxn ang="0">
                  <a:pos x="72" y="118"/>
                </a:cxn>
                <a:cxn ang="0">
                  <a:pos x="86" y="120"/>
                </a:cxn>
                <a:cxn ang="0">
                  <a:pos x="100" y="120"/>
                </a:cxn>
                <a:cxn ang="0">
                  <a:pos x="122" y="118"/>
                </a:cxn>
                <a:cxn ang="0">
                  <a:pos x="142" y="114"/>
                </a:cxn>
                <a:cxn ang="0">
                  <a:pos x="160" y="110"/>
                </a:cxn>
                <a:cxn ang="0">
                  <a:pos x="176" y="102"/>
                </a:cxn>
                <a:cxn ang="0">
                  <a:pos x="198" y="90"/>
                </a:cxn>
                <a:cxn ang="0">
                  <a:pos x="216" y="78"/>
                </a:cxn>
                <a:cxn ang="0">
                  <a:pos x="222" y="72"/>
                </a:cxn>
                <a:cxn ang="0">
                  <a:pos x="224" y="66"/>
                </a:cxn>
                <a:cxn ang="0">
                  <a:pos x="224" y="54"/>
                </a:cxn>
                <a:cxn ang="0">
                  <a:pos x="220" y="42"/>
                </a:cxn>
                <a:cxn ang="0">
                  <a:pos x="218" y="34"/>
                </a:cxn>
                <a:cxn ang="0">
                  <a:pos x="212" y="28"/>
                </a:cxn>
                <a:cxn ang="0">
                  <a:pos x="206" y="20"/>
                </a:cxn>
                <a:cxn ang="0">
                  <a:pos x="198" y="14"/>
                </a:cxn>
                <a:cxn ang="0">
                  <a:pos x="192" y="8"/>
                </a:cxn>
                <a:cxn ang="0">
                  <a:pos x="188" y="0"/>
                </a:cxn>
                <a:cxn ang="0">
                  <a:pos x="186" y="14"/>
                </a:cxn>
                <a:cxn ang="0">
                  <a:pos x="184" y="26"/>
                </a:cxn>
                <a:cxn ang="0">
                  <a:pos x="184" y="30"/>
                </a:cxn>
                <a:cxn ang="0">
                  <a:pos x="182" y="34"/>
                </a:cxn>
                <a:cxn ang="0">
                  <a:pos x="164" y="48"/>
                </a:cxn>
                <a:cxn ang="0">
                  <a:pos x="154" y="54"/>
                </a:cxn>
                <a:cxn ang="0">
                  <a:pos x="150" y="60"/>
                </a:cxn>
                <a:cxn ang="0">
                  <a:pos x="144" y="66"/>
                </a:cxn>
                <a:cxn ang="0">
                  <a:pos x="136" y="76"/>
                </a:cxn>
                <a:cxn ang="0">
                  <a:pos x="126" y="84"/>
                </a:cxn>
                <a:cxn ang="0">
                  <a:pos x="116" y="90"/>
                </a:cxn>
                <a:cxn ang="0">
                  <a:pos x="82" y="96"/>
                </a:cxn>
                <a:cxn ang="0">
                  <a:pos x="54" y="102"/>
                </a:cxn>
                <a:cxn ang="0">
                  <a:pos x="0" y="118"/>
                </a:cxn>
                <a:cxn ang="0">
                  <a:pos x="20" y="118"/>
                </a:cxn>
              </a:cxnLst>
              <a:rect l="0" t="0" r="r" b="b"/>
              <a:pathLst>
                <a:path w="224" h="120">
                  <a:moveTo>
                    <a:pt x="20" y="118"/>
                  </a:moveTo>
                  <a:lnTo>
                    <a:pt x="50" y="118"/>
                  </a:lnTo>
                  <a:lnTo>
                    <a:pt x="72" y="118"/>
                  </a:lnTo>
                  <a:lnTo>
                    <a:pt x="86" y="120"/>
                  </a:lnTo>
                  <a:lnTo>
                    <a:pt x="100" y="120"/>
                  </a:lnTo>
                  <a:lnTo>
                    <a:pt x="122" y="118"/>
                  </a:lnTo>
                  <a:lnTo>
                    <a:pt x="142" y="114"/>
                  </a:lnTo>
                  <a:lnTo>
                    <a:pt x="160" y="110"/>
                  </a:lnTo>
                  <a:lnTo>
                    <a:pt x="176" y="102"/>
                  </a:lnTo>
                  <a:lnTo>
                    <a:pt x="198" y="90"/>
                  </a:lnTo>
                  <a:lnTo>
                    <a:pt x="216" y="78"/>
                  </a:lnTo>
                  <a:lnTo>
                    <a:pt x="222" y="72"/>
                  </a:lnTo>
                  <a:lnTo>
                    <a:pt x="224" y="66"/>
                  </a:lnTo>
                  <a:lnTo>
                    <a:pt x="224" y="54"/>
                  </a:lnTo>
                  <a:lnTo>
                    <a:pt x="220" y="42"/>
                  </a:lnTo>
                  <a:lnTo>
                    <a:pt x="218" y="34"/>
                  </a:lnTo>
                  <a:lnTo>
                    <a:pt x="212" y="28"/>
                  </a:lnTo>
                  <a:lnTo>
                    <a:pt x="206" y="20"/>
                  </a:lnTo>
                  <a:lnTo>
                    <a:pt x="198" y="14"/>
                  </a:lnTo>
                  <a:lnTo>
                    <a:pt x="192" y="8"/>
                  </a:lnTo>
                  <a:lnTo>
                    <a:pt x="188" y="0"/>
                  </a:lnTo>
                  <a:lnTo>
                    <a:pt x="186" y="14"/>
                  </a:lnTo>
                  <a:lnTo>
                    <a:pt x="184" y="26"/>
                  </a:lnTo>
                  <a:lnTo>
                    <a:pt x="184" y="30"/>
                  </a:lnTo>
                  <a:lnTo>
                    <a:pt x="182" y="34"/>
                  </a:lnTo>
                  <a:lnTo>
                    <a:pt x="164" y="48"/>
                  </a:lnTo>
                  <a:lnTo>
                    <a:pt x="154" y="54"/>
                  </a:lnTo>
                  <a:lnTo>
                    <a:pt x="150" y="60"/>
                  </a:lnTo>
                  <a:lnTo>
                    <a:pt x="144" y="66"/>
                  </a:lnTo>
                  <a:lnTo>
                    <a:pt x="136" y="76"/>
                  </a:lnTo>
                  <a:lnTo>
                    <a:pt x="126" y="84"/>
                  </a:lnTo>
                  <a:lnTo>
                    <a:pt x="116" y="90"/>
                  </a:lnTo>
                  <a:lnTo>
                    <a:pt x="82" y="96"/>
                  </a:lnTo>
                  <a:lnTo>
                    <a:pt x="54" y="102"/>
                  </a:lnTo>
                  <a:lnTo>
                    <a:pt x="0" y="118"/>
                  </a:lnTo>
                  <a:lnTo>
                    <a:pt x="20" y="118"/>
                  </a:lnTo>
                  <a:close/>
                </a:path>
              </a:pathLst>
            </a:custGeom>
            <a:solidFill>
              <a:srgbClr val="F0C730"/>
            </a:solidFill>
            <a:ln w="9525">
              <a:noFill/>
              <a:round/>
              <a:headEnd/>
              <a:tailEnd/>
            </a:ln>
          </p:spPr>
          <p:txBody>
            <a:bodyPr/>
            <a:lstStyle/>
            <a:p>
              <a:endParaRPr lang="en-US" dirty="0"/>
            </a:p>
          </p:txBody>
        </p:sp>
        <p:sp>
          <p:nvSpPr>
            <p:cNvPr id="157725" name="Freeform 29"/>
            <p:cNvSpPr>
              <a:spLocks/>
            </p:cNvSpPr>
            <p:nvPr/>
          </p:nvSpPr>
          <p:spPr bwMode="auto">
            <a:xfrm>
              <a:off x="2736" y="2687"/>
              <a:ext cx="40" cy="31"/>
            </a:xfrm>
            <a:custGeom>
              <a:avLst/>
              <a:gdLst/>
              <a:ahLst/>
              <a:cxnLst>
                <a:cxn ang="0">
                  <a:pos x="84" y="78"/>
                </a:cxn>
                <a:cxn ang="0">
                  <a:pos x="92" y="74"/>
                </a:cxn>
                <a:cxn ang="0">
                  <a:pos x="100" y="68"/>
                </a:cxn>
                <a:cxn ang="0">
                  <a:pos x="108" y="58"/>
                </a:cxn>
                <a:cxn ang="0">
                  <a:pos x="112" y="50"/>
                </a:cxn>
                <a:cxn ang="0">
                  <a:pos x="112" y="44"/>
                </a:cxn>
                <a:cxn ang="0">
                  <a:pos x="112" y="36"/>
                </a:cxn>
                <a:cxn ang="0">
                  <a:pos x="110" y="30"/>
                </a:cxn>
                <a:cxn ang="0">
                  <a:pos x="108" y="24"/>
                </a:cxn>
                <a:cxn ang="0">
                  <a:pos x="104" y="18"/>
                </a:cxn>
                <a:cxn ang="0">
                  <a:pos x="94" y="10"/>
                </a:cxn>
                <a:cxn ang="0">
                  <a:pos x="84" y="4"/>
                </a:cxn>
                <a:cxn ang="0">
                  <a:pos x="82" y="2"/>
                </a:cxn>
                <a:cxn ang="0">
                  <a:pos x="78" y="0"/>
                </a:cxn>
                <a:cxn ang="0">
                  <a:pos x="80" y="8"/>
                </a:cxn>
                <a:cxn ang="0">
                  <a:pos x="78" y="16"/>
                </a:cxn>
                <a:cxn ang="0">
                  <a:pos x="76" y="24"/>
                </a:cxn>
                <a:cxn ang="0">
                  <a:pos x="74" y="30"/>
                </a:cxn>
                <a:cxn ang="0">
                  <a:pos x="64" y="46"/>
                </a:cxn>
                <a:cxn ang="0">
                  <a:pos x="52" y="56"/>
                </a:cxn>
                <a:cxn ang="0">
                  <a:pos x="44" y="60"/>
                </a:cxn>
                <a:cxn ang="0">
                  <a:pos x="36" y="62"/>
                </a:cxn>
                <a:cxn ang="0">
                  <a:pos x="20" y="64"/>
                </a:cxn>
                <a:cxn ang="0">
                  <a:pos x="0" y="64"/>
                </a:cxn>
                <a:cxn ang="0">
                  <a:pos x="8" y="70"/>
                </a:cxn>
                <a:cxn ang="0">
                  <a:pos x="50" y="74"/>
                </a:cxn>
                <a:cxn ang="0">
                  <a:pos x="72" y="76"/>
                </a:cxn>
                <a:cxn ang="0">
                  <a:pos x="84" y="78"/>
                </a:cxn>
              </a:cxnLst>
              <a:rect l="0" t="0" r="r" b="b"/>
              <a:pathLst>
                <a:path w="112" h="78">
                  <a:moveTo>
                    <a:pt x="84" y="78"/>
                  </a:moveTo>
                  <a:lnTo>
                    <a:pt x="92" y="74"/>
                  </a:lnTo>
                  <a:lnTo>
                    <a:pt x="100" y="68"/>
                  </a:lnTo>
                  <a:lnTo>
                    <a:pt x="108" y="58"/>
                  </a:lnTo>
                  <a:lnTo>
                    <a:pt x="112" y="50"/>
                  </a:lnTo>
                  <a:lnTo>
                    <a:pt x="112" y="44"/>
                  </a:lnTo>
                  <a:lnTo>
                    <a:pt x="112" y="36"/>
                  </a:lnTo>
                  <a:lnTo>
                    <a:pt x="110" y="30"/>
                  </a:lnTo>
                  <a:lnTo>
                    <a:pt x="108" y="24"/>
                  </a:lnTo>
                  <a:lnTo>
                    <a:pt x="104" y="18"/>
                  </a:lnTo>
                  <a:lnTo>
                    <a:pt x="94" y="10"/>
                  </a:lnTo>
                  <a:lnTo>
                    <a:pt x="84" y="4"/>
                  </a:lnTo>
                  <a:lnTo>
                    <a:pt x="82" y="2"/>
                  </a:lnTo>
                  <a:lnTo>
                    <a:pt x="78" y="0"/>
                  </a:lnTo>
                  <a:lnTo>
                    <a:pt x="80" y="8"/>
                  </a:lnTo>
                  <a:lnTo>
                    <a:pt x="78" y="16"/>
                  </a:lnTo>
                  <a:lnTo>
                    <a:pt x="76" y="24"/>
                  </a:lnTo>
                  <a:lnTo>
                    <a:pt x="74" y="30"/>
                  </a:lnTo>
                  <a:lnTo>
                    <a:pt x="64" y="46"/>
                  </a:lnTo>
                  <a:lnTo>
                    <a:pt x="52" y="56"/>
                  </a:lnTo>
                  <a:lnTo>
                    <a:pt x="44" y="60"/>
                  </a:lnTo>
                  <a:lnTo>
                    <a:pt x="36" y="62"/>
                  </a:lnTo>
                  <a:lnTo>
                    <a:pt x="20" y="64"/>
                  </a:lnTo>
                  <a:lnTo>
                    <a:pt x="0" y="64"/>
                  </a:lnTo>
                  <a:lnTo>
                    <a:pt x="8" y="70"/>
                  </a:lnTo>
                  <a:lnTo>
                    <a:pt x="50" y="74"/>
                  </a:lnTo>
                  <a:lnTo>
                    <a:pt x="72" y="76"/>
                  </a:lnTo>
                  <a:lnTo>
                    <a:pt x="84" y="78"/>
                  </a:lnTo>
                  <a:close/>
                </a:path>
              </a:pathLst>
            </a:custGeom>
            <a:solidFill>
              <a:srgbClr val="F0C730"/>
            </a:solidFill>
            <a:ln w="9525">
              <a:noFill/>
              <a:round/>
              <a:headEnd/>
              <a:tailEnd/>
            </a:ln>
          </p:spPr>
          <p:txBody>
            <a:bodyPr/>
            <a:lstStyle/>
            <a:p>
              <a:endParaRPr lang="en-US" dirty="0"/>
            </a:p>
          </p:txBody>
        </p:sp>
        <p:sp>
          <p:nvSpPr>
            <p:cNvPr id="157726" name="Freeform 30"/>
            <p:cNvSpPr>
              <a:spLocks/>
            </p:cNvSpPr>
            <p:nvPr/>
          </p:nvSpPr>
          <p:spPr bwMode="auto">
            <a:xfrm>
              <a:off x="2783" y="2664"/>
              <a:ext cx="42" cy="43"/>
            </a:xfrm>
            <a:custGeom>
              <a:avLst/>
              <a:gdLst/>
              <a:ahLst/>
              <a:cxnLst>
                <a:cxn ang="0">
                  <a:pos x="62" y="48"/>
                </a:cxn>
                <a:cxn ang="0">
                  <a:pos x="74" y="36"/>
                </a:cxn>
                <a:cxn ang="0">
                  <a:pos x="90" y="22"/>
                </a:cxn>
                <a:cxn ang="0">
                  <a:pos x="114" y="2"/>
                </a:cxn>
                <a:cxn ang="0">
                  <a:pos x="106" y="0"/>
                </a:cxn>
                <a:cxn ang="0">
                  <a:pos x="94" y="0"/>
                </a:cxn>
                <a:cxn ang="0">
                  <a:pos x="72" y="2"/>
                </a:cxn>
                <a:cxn ang="0">
                  <a:pos x="34" y="8"/>
                </a:cxn>
                <a:cxn ang="0">
                  <a:pos x="24" y="10"/>
                </a:cxn>
                <a:cxn ang="0">
                  <a:pos x="14" y="18"/>
                </a:cxn>
                <a:cxn ang="0">
                  <a:pos x="4" y="28"/>
                </a:cxn>
                <a:cxn ang="0">
                  <a:pos x="0" y="34"/>
                </a:cxn>
                <a:cxn ang="0">
                  <a:pos x="0" y="42"/>
                </a:cxn>
                <a:cxn ang="0">
                  <a:pos x="0" y="52"/>
                </a:cxn>
                <a:cxn ang="0">
                  <a:pos x="2" y="62"/>
                </a:cxn>
                <a:cxn ang="0">
                  <a:pos x="4" y="68"/>
                </a:cxn>
                <a:cxn ang="0">
                  <a:pos x="8" y="72"/>
                </a:cxn>
                <a:cxn ang="0">
                  <a:pos x="34" y="90"/>
                </a:cxn>
                <a:cxn ang="0">
                  <a:pos x="46" y="102"/>
                </a:cxn>
                <a:cxn ang="0">
                  <a:pos x="54" y="110"/>
                </a:cxn>
                <a:cxn ang="0">
                  <a:pos x="54" y="100"/>
                </a:cxn>
                <a:cxn ang="0">
                  <a:pos x="52" y="82"/>
                </a:cxn>
                <a:cxn ang="0">
                  <a:pos x="54" y="62"/>
                </a:cxn>
                <a:cxn ang="0">
                  <a:pos x="58" y="54"/>
                </a:cxn>
                <a:cxn ang="0">
                  <a:pos x="62" y="48"/>
                </a:cxn>
              </a:cxnLst>
              <a:rect l="0" t="0" r="r" b="b"/>
              <a:pathLst>
                <a:path w="114" h="110">
                  <a:moveTo>
                    <a:pt x="62" y="48"/>
                  </a:moveTo>
                  <a:lnTo>
                    <a:pt x="74" y="36"/>
                  </a:lnTo>
                  <a:lnTo>
                    <a:pt x="90" y="22"/>
                  </a:lnTo>
                  <a:lnTo>
                    <a:pt x="114" y="2"/>
                  </a:lnTo>
                  <a:lnTo>
                    <a:pt x="106" y="0"/>
                  </a:lnTo>
                  <a:lnTo>
                    <a:pt x="94" y="0"/>
                  </a:lnTo>
                  <a:lnTo>
                    <a:pt x="72" y="2"/>
                  </a:lnTo>
                  <a:lnTo>
                    <a:pt x="34" y="8"/>
                  </a:lnTo>
                  <a:lnTo>
                    <a:pt x="24" y="10"/>
                  </a:lnTo>
                  <a:lnTo>
                    <a:pt x="14" y="18"/>
                  </a:lnTo>
                  <a:lnTo>
                    <a:pt x="4" y="28"/>
                  </a:lnTo>
                  <a:lnTo>
                    <a:pt x="0" y="34"/>
                  </a:lnTo>
                  <a:lnTo>
                    <a:pt x="0" y="42"/>
                  </a:lnTo>
                  <a:lnTo>
                    <a:pt x="0" y="52"/>
                  </a:lnTo>
                  <a:lnTo>
                    <a:pt x="2" y="62"/>
                  </a:lnTo>
                  <a:lnTo>
                    <a:pt x="4" y="68"/>
                  </a:lnTo>
                  <a:lnTo>
                    <a:pt x="8" y="72"/>
                  </a:lnTo>
                  <a:lnTo>
                    <a:pt x="34" y="90"/>
                  </a:lnTo>
                  <a:lnTo>
                    <a:pt x="46" y="102"/>
                  </a:lnTo>
                  <a:lnTo>
                    <a:pt x="54" y="110"/>
                  </a:lnTo>
                  <a:lnTo>
                    <a:pt x="54" y="100"/>
                  </a:lnTo>
                  <a:lnTo>
                    <a:pt x="52" y="82"/>
                  </a:lnTo>
                  <a:lnTo>
                    <a:pt x="54" y="62"/>
                  </a:lnTo>
                  <a:lnTo>
                    <a:pt x="58" y="54"/>
                  </a:lnTo>
                  <a:lnTo>
                    <a:pt x="62" y="48"/>
                  </a:lnTo>
                  <a:close/>
                </a:path>
              </a:pathLst>
            </a:custGeom>
            <a:solidFill>
              <a:srgbClr val="F0C730"/>
            </a:solidFill>
            <a:ln w="9525">
              <a:noFill/>
              <a:round/>
              <a:headEnd/>
              <a:tailEnd/>
            </a:ln>
          </p:spPr>
          <p:txBody>
            <a:bodyPr/>
            <a:lstStyle/>
            <a:p>
              <a:endParaRPr lang="en-US" dirty="0"/>
            </a:p>
          </p:txBody>
        </p:sp>
        <p:sp>
          <p:nvSpPr>
            <p:cNvPr id="157727" name="Freeform 31"/>
            <p:cNvSpPr>
              <a:spLocks/>
            </p:cNvSpPr>
            <p:nvPr/>
          </p:nvSpPr>
          <p:spPr bwMode="auto">
            <a:xfrm>
              <a:off x="2549" y="2762"/>
              <a:ext cx="69" cy="50"/>
            </a:xfrm>
            <a:custGeom>
              <a:avLst/>
              <a:gdLst/>
              <a:ahLst/>
              <a:cxnLst>
                <a:cxn ang="0">
                  <a:pos x="24" y="74"/>
                </a:cxn>
                <a:cxn ang="0">
                  <a:pos x="80" y="114"/>
                </a:cxn>
                <a:cxn ang="0">
                  <a:pos x="88" y="118"/>
                </a:cxn>
                <a:cxn ang="0">
                  <a:pos x="102" y="122"/>
                </a:cxn>
                <a:cxn ang="0">
                  <a:pos x="120" y="124"/>
                </a:cxn>
                <a:cxn ang="0">
                  <a:pos x="128" y="126"/>
                </a:cxn>
                <a:cxn ang="0">
                  <a:pos x="134" y="124"/>
                </a:cxn>
                <a:cxn ang="0">
                  <a:pos x="148" y="118"/>
                </a:cxn>
                <a:cxn ang="0">
                  <a:pos x="164" y="108"/>
                </a:cxn>
                <a:cxn ang="0">
                  <a:pos x="172" y="100"/>
                </a:cxn>
                <a:cxn ang="0">
                  <a:pos x="180" y="92"/>
                </a:cxn>
                <a:cxn ang="0">
                  <a:pos x="184" y="84"/>
                </a:cxn>
                <a:cxn ang="0">
                  <a:pos x="188" y="76"/>
                </a:cxn>
                <a:cxn ang="0">
                  <a:pos x="188" y="66"/>
                </a:cxn>
                <a:cxn ang="0">
                  <a:pos x="186" y="56"/>
                </a:cxn>
                <a:cxn ang="0">
                  <a:pos x="182" y="48"/>
                </a:cxn>
                <a:cxn ang="0">
                  <a:pos x="176" y="38"/>
                </a:cxn>
                <a:cxn ang="0">
                  <a:pos x="168" y="32"/>
                </a:cxn>
                <a:cxn ang="0">
                  <a:pos x="160" y="26"/>
                </a:cxn>
                <a:cxn ang="0">
                  <a:pos x="152" y="20"/>
                </a:cxn>
                <a:cxn ang="0">
                  <a:pos x="144" y="18"/>
                </a:cxn>
                <a:cxn ang="0">
                  <a:pos x="122" y="12"/>
                </a:cxn>
                <a:cxn ang="0">
                  <a:pos x="108" y="8"/>
                </a:cxn>
                <a:cxn ang="0">
                  <a:pos x="96" y="0"/>
                </a:cxn>
                <a:cxn ang="0">
                  <a:pos x="96" y="8"/>
                </a:cxn>
                <a:cxn ang="0">
                  <a:pos x="96" y="16"/>
                </a:cxn>
                <a:cxn ang="0">
                  <a:pos x="90" y="34"/>
                </a:cxn>
                <a:cxn ang="0">
                  <a:pos x="86" y="44"/>
                </a:cxn>
                <a:cxn ang="0">
                  <a:pos x="80" y="52"/>
                </a:cxn>
                <a:cxn ang="0">
                  <a:pos x="74" y="58"/>
                </a:cxn>
                <a:cxn ang="0">
                  <a:pos x="68" y="62"/>
                </a:cxn>
                <a:cxn ang="0">
                  <a:pos x="58" y="64"/>
                </a:cxn>
                <a:cxn ang="0">
                  <a:pos x="48" y="64"/>
                </a:cxn>
                <a:cxn ang="0">
                  <a:pos x="26" y="58"/>
                </a:cxn>
                <a:cxn ang="0">
                  <a:pos x="8" y="50"/>
                </a:cxn>
                <a:cxn ang="0">
                  <a:pos x="0" y="46"/>
                </a:cxn>
                <a:cxn ang="0">
                  <a:pos x="0" y="48"/>
                </a:cxn>
                <a:cxn ang="0">
                  <a:pos x="12" y="62"/>
                </a:cxn>
                <a:cxn ang="0">
                  <a:pos x="24" y="74"/>
                </a:cxn>
              </a:cxnLst>
              <a:rect l="0" t="0" r="r" b="b"/>
              <a:pathLst>
                <a:path w="188" h="126">
                  <a:moveTo>
                    <a:pt x="24" y="74"/>
                  </a:moveTo>
                  <a:lnTo>
                    <a:pt x="80" y="114"/>
                  </a:lnTo>
                  <a:lnTo>
                    <a:pt x="88" y="118"/>
                  </a:lnTo>
                  <a:lnTo>
                    <a:pt x="102" y="122"/>
                  </a:lnTo>
                  <a:lnTo>
                    <a:pt x="120" y="124"/>
                  </a:lnTo>
                  <a:lnTo>
                    <a:pt x="128" y="126"/>
                  </a:lnTo>
                  <a:lnTo>
                    <a:pt x="134" y="124"/>
                  </a:lnTo>
                  <a:lnTo>
                    <a:pt x="148" y="118"/>
                  </a:lnTo>
                  <a:lnTo>
                    <a:pt x="164" y="108"/>
                  </a:lnTo>
                  <a:lnTo>
                    <a:pt x="172" y="100"/>
                  </a:lnTo>
                  <a:lnTo>
                    <a:pt x="180" y="92"/>
                  </a:lnTo>
                  <a:lnTo>
                    <a:pt x="184" y="84"/>
                  </a:lnTo>
                  <a:lnTo>
                    <a:pt x="188" y="76"/>
                  </a:lnTo>
                  <a:lnTo>
                    <a:pt x="188" y="66"/>
                  </a:lnTo>
                  <a:lnTo>
                    <a:pt x="186" y="56"/>
                  </a:lnTo>
                  <a:lnTo>
                    <a:pt x="182" y="48"/>
                  </a:lnTo>
                  <a:lnTo>
                    <a:pt x="176" y="38"/>
                  </a:lnTo>
                  <a:lnTo>
                    <a:pt x="168" y="32"/>
                  </a:lnTo>
                  <a:lnTo>
                    <a:pt x="160" y="26"/>
                  </a:lnTo>
                  <a:lnTo>
                    <a:pt x="152" y="20"/>
                  </a:lnTo>
                  <a:lnTo>
                    <a:pt x="144" y="18"/>
                  </a:lnTo>
                  <a:lnTo>
                    <a:pt x="122" y="12"/>
                  </a:lnTo>
                  <a:lnTo>
                    <a:pt x="108" y="8"/>
                  </a:lnTo>
                  <a:lnTo>
                    <a:pt x="96" y="0"/>
                  </a:lnTo>
                  <a:lnTo>
                    <a:pt x="96" y="8"/>
                  </a:lnTo>
                  <a:lnTo>
                    <a:pt x="96" y="16"/>
                  </a:lnTo>
                  <a:lnTo>
                    <a:pt x="90" y="34"/>
                  </a:lnTo>
                  <a:lnTo>
                    <a:pt x="86" y="44"/>
                  </a:lnTo>
                  <a:lnTo>
                    <a:pt x="80" y="52"/>
                  </a:lnTo>
                  <a:lnTo>
                    <a:pt x="74" y="58"/>
                  </a:lnTo>
                  <a:lnTo>
                    <a:pt x="68" y="62"/>
                  </a:lnTo>
                  <a:lnTo>
                    <a:pt x="58" y="64"/>
                  </a:lnTo>
                  <a:lnTo>
                    <a:pt x="48" y="64"/>
                  </a:lnTo>
                  <a:lnTo>
                    <a:pt x="26" y="58"/>
                  </a:lnTo>
                  <a:lnTo>
                    <a:pt x="8" y="50"/>
                  </a:lnTo>
                  <a:lnTo>
                    <a:pt x="0" y="46"/>
                  </a:lnTo>
                  <a:lnTo>
                    <a:pt x="0" y="48"/>
                  </a:lnTo>
                  <a:lnTo>
                    <a:pt x="12" y="62"/>
                  </a:lnTo>
                  <a:lnTo>
                    <a:pt x="24" y="74"/>
                  </a:lnTo>
                  <a:close/>
                </a:path>
              </a:pathLst>
            </a:custGeom>
            <a:solidFill>
              <a:srgbClr val="F0C730"/>
            </a:solidFill>
            <a:ln w="9525">
              <a:noFill/>
              <a:round/>
              <a:headEnd/>
              <a:tailEnd/>
            </a:ln>
          </p:spPr>
          <p:txBody>
            <a:bodyPr/>
            <a:lstStyle/>
            <a:p>
              <a:endParaRPr lang="en-US" dirty="0"/>
            </a:p>
          </p:txBody>
        </p:sp>
        <p:sp>
          <p:nvSpPr>
            <p:cNvPr id="157728" name="Freeform 32"/>
            <p:cNvSpPr>
              <a:spLocks/>
            </p:cNvSpPr>
            <p:nvPr/>
          </p:nvSpPr>
          <p:spPr bwMode="auto">
            <a:xfrm>
              <a:off x="2687" y="2775"/>
              <a:ext cx="91" cy="42"/>
            </a:xfrm>
            <a:custGeom>
              <a:avLst/>
              <a:gdLst/>
              <a:ahLst/>
              <a:cxnLst>
                <a:cxn ang="0">
                  <a:pos x="86" y="60"/>
                </a:cxn>
                <a:cxn ang="0">
                  <a:pos x="104" y="58"/>
                </a:cxn>
                <a:cxn ang="0">
                  <a:pos x="124" y="58"/>
                </a:cxn>
                <a:cxn ang="0">
                  <a:pos x="172" y="60"/>
                </a:cxn>
                <a:cxn ang="0">
                  <a:pos x="218" y="64"/>
                </a:cxn>
                <a:cxn ang="0">
                  <a:pos x="250" y="68"/>
                </a:cxn>
                <a:cxn ang="0">
                  <a:pos x="236" y="60"/>
                </a:cxn>
                <a:cxn ang="0">
                  <a:pos x="178" y="22"/>
                </a:cxn>
                <a:cxn ang="0">
                  <a:pos x="162" y="16"/>
                </a:cxn>
                <a:cxn ang="0">
                  <a:pos x="136" y="8"/>
                </a:cxn>
                <a:cxn ang="0">
                  <a:pos x="108" y="2"/>
                </a:cxn>
                <a:cxn ang="0">
                  <a:pos x="90" y="0"/>
                </a:cxn>
                <a:cxn ang="0">
                  <a:pos x="82" y="0"/>
                </a:cxn>
                <a:cxn ang="0">
                  <a:pos x="74" y="2"/>
                </a:cxn>
                <a:cxn ang="0">
                  <a:pos x="54" y="10"/>
                </a:cxn>
                <a:cxn ang="0">
                  <a:pos x="34" y="22"/>
                </a:cxn>
                <a:cxn ang="0">
                  <a:pos x="18" y="36"/>
                </a:cxn>
                <a:cxn ang="0">
                  <a:pos x="12" y="42"/>
                </a:cxn>
                <a:cxn ang="0">
                  <a:pos x="10" y="48"/>
                </a:cxn>
                <a:cxn ang="0">
                  <a:pos x="4" y="66"/>
                </a:cxn>
                <a:cxn ang="0">
                  <a:pos x="0" y="86"/>
                </a:cxn>
                <a:cxn ang="0">
                  <a:pos x="0" y="102"/>
                </a:cxn>
                <a:cxn ang="0">
                  <a:pos x="2" y="106"/>
                </a:cxn>
                <a:cxn ang="0">
                  <a:pos x="8" y="100"/>
                </a:cxn>
                <a:cxn ang="0">
                  <a:pos x="26" y="86"/>
                </a:cxn>
                <a:cxn ang="0">
                  <a:pos x="38" y="78"/>
                </a:cxn>
                <a:cxn ang="0">
                  <a:pos x="54" y="70"/>
                </a:cxn>
                <a:cxn ang="0">
                  <a:pos x="68" y="64"/>
                </a:cxn>
                <a:cxn ang="0">
                  <a:pos x="86" y="60"/>
                </a:cxn>
              </a:cxnLst>
              <a:rect l="0" t="0" r="r" b="b"/>
              <a:pathLst>
                <a:path w="250" h="106">
                  <a:moveTo>
                    <a:pt x="86" y="60"/>
                  </a:moveTo>
                  <a:lnTo>
                    <a:pt x="104" y="58"/>
                  </a:lnTo>
                  <a:lnTo>
                    <a:pt x="124" y="58"/>
                  </a:lnTo>
                  <a:lnTo>
                    <a:pt x="172" y="60"/>
                  </a:lnTo>
                  <a:lnTo>
                    <a:pt x="218" y="64"/>
                  </a:lnTo>
                  <a:lnTo>
                    <a:pt x="250" y="68"/>
                  </a:lnTo>
                  <a:lnTo>
                    <a:pt x="236" y="60"/>
                  </a:lnTo>
                  <a:lnTo>
                    <a:pt x="178" y="22"/>
                  </a:lnTo>
                  <a:lnTo>
                    <a:pt x="162" y="16"/>
                  </a:lnTo>
                  <a:lnTo>
                    <a:pt x="136" y="8"/>
                  </a:lnTo>
                  <a:lnTo>
                    <a:pt x="108" y="2"/>
                  </a:lnTo>
                  <a:lnTo>
                    <a:pt x="90" y="0"/>
                  </a:lnTo>
                  <a:lnTo>
                    <a:pt x="82" y="0"/>
                  </a:lnTo>
                  <a:lnTo>
                    <a:pt x="74" y="2"/>
                  </a:lnTo>
                  <a:lnTo>
                    <a:pt x="54" y="10"/>
                  </a:lnTo>
                  <a:lnTo>
                    <a:pt x="34" y="22"/>
                  </a:lnTo>
                  <a:lnTo>
                    <a:pt x="18" y="36"/>
                  </a:lnTo>
                  <a:lnTo>
                    <a:pt x="12" y="42"/>
                  </a:lnTo>
                  <a:lnTo>
                    <a:pt x="10" y="48"/>
                  </a:lnTo>
                  <a:lnTo>
                    <a:pt x="4" y="66"/>
                  </a:lnTo>
                  <a:lnTo>
                    <a:pt x="0" y="86"/>
                  </a:lnTo>
                  <a:lnTo>
                    <a:pt x="0" y="102"/>
                  </a:lnTo>
                  <a:lnTo>
                    <a:pt x="2" y="106"/>
                  </a:lnTo>
                  <a:lnTo>
                    <a:pt x="8" y="100"/>
                  </a:lnTo>
                  <a:lnTo>
                    <a:pt x="26" y="86"/>
                  </a:lnTo>
                  <a:lnTo>
                    <a:pt x="38" y="78"/>
                  </a:lnTo>
                  <a:lnTo>
                    <a:pt x="54" y="70"/>
                  </a:lnTo>
                  <a:lnTo>
                    <a:pt x="68" y="64"/>
                  </a:lnTo>
                  <a:lnTo>
                    <a:pt x="86" y="60"/>
                  </a:lnTo>
                  <a:close/>
                </a:path>
              </a:pathLst>
            </a:custGeom>
            <a:solidFill>
              <a:srgbClr val="F0C730"/>
            </a:solidFill>
            <a:ln w="9525">
              <a:noFill/>
              <a:round/>
              <a:headEnd/>
              <a:tailEnd/>
            </a:ln>
          </p:spPr>
          <p:txBody>
            <a:bodyPr/>
            <a:lstStyle/>
            <a:p>
              <a:endParaRPr lang="en-US" dirty="0"/>
            </a:p>
          </p:txBody>
        </p:sp>
        <p:sp>
          <p:nvSpPr>
            <p:cNvPr id="157729" name="Freeform 33"/>
            <p:cNvSpPr>
              <a:spLocks/>
            </p:cNvSpPr>
            <p:nvPr/>
          </p:nvSpPr>
          <p:spPr bwMode="auto">
            <a:xfrm>
              <a:off x="2444" y="2728"/>
              <a:ext cx="79" cy="67"/>
            </a:xfrm>
            <a:custGeom>
              <a:avLst/>
              <a:gdLst/>
              <a:ahLst/>
              <a:cxnLst>
                <a:cxn ang="0">
                  <a:pos x="62" y="110"/>
                </a:cxn>
                <a:cxn ang="0">
                  <a:pos x="90" y="78"/>
                </a:cxn>
                <a:cxn ang="0">
                  <a:pos x="98" y="72"/>
                </a:cxn>
                <a:cxn ang="0">
                  <a:pos x="104" y="70"/>
                </a:cxn>
                <a:cxn ang="0">
                  <a:pos x="126" y="64"/>
                </a:cxn>
                <a:cxn ang="0">
                  <a:pos x="140" y="62"/>
                </a:cxn>
                <a:cxn ang="0">
                  <a:pos x="144" y="60"/>
                </a:cxn>
                <a:cxn ang="0">
                  <a:pos x="150" y="62"/>
                </a:cxn>
                <a:cxn ang="0">
                  <a:pos x="172" y="70"/>
                </a:cxn>
                <a:cxn ang="0">
                  <a:pos x="182" y="76"/>
                </a:cxn>
                <a:cxn ang="0">
                  <a:pos x="190" y="80"/>
                </a:cxn>
                <a:cxn ang="0">
                  <a:pos x="194" y="82"/>
                </a:cxn>
                <a:cxn ang="0">
                  <a:pos x="200" y="84"/>
                </a:cxn>
                <a:cxn ang="0">
                  <a:pos x="208" y="86"/>
                </a:cxn>
                <a:cxn ang="0">
                  <a:pos x="210" y="72"/>
                </a:cxn>
                <a:cxn ang="0">
                  <a:pos x="212" y="62"/>
                </a:cxn>
                <a:cxn ang="0">
                  <a:pos x="216" y="46"/>
                </a:cxn>
                <a:cxn ang="0">
                  <a:pos x="214" y="34"/>
                </a:cxn>
                <a:cxn ang="0">
                  <a:pos x="212" y="28"/>
                </a:cxn>
                <a:cxn ang="0">
                  <a:pos x="208" y="20"/>
                </a:cxn>
                <a:cxn ang="0">
                  <a:pos x="202" y="14"/>
                </a:cxn>
                <a:cxn ang="0">
                  <a:pos x="194" y="8"/>
                </a:cxn>
                <a:cxn ang="0">
                  <a:pos x="184" y="4"/>
                </a:cxn>
                <a:cxn ang="0">
                  <a:pos x="172" y="2"/>
                </a:cxn>
                <a:cxn ang="0">
                  <a:pos x="144" y="0"/>
                </a:cxn>
                <a:cxn ang="0">
                  <a:pos x="118" y="4"/>
                </a:cxn>
                <a:cxn ang="0">
                  <a:pos x="86" y="10"/>
                </a:cxn>
                <a:cxn ang="0">
                  <a:pos x="74" y="16"/>
                </a:cxn>
                <a:cxn ang="0">
                  <a:pos x="54" y="32"/>
                </a:cxn>
                <a:cxn ang="0">
                  <a:pos x="32" y="50"/>
                </a:cxn>
                <a:cxn ang="0">
                  <a:pos x="22" y="58"/>
                </a:cxn>
                <a:cxn ang="0">
                  <a:pos x="18" y="66"/>
                </a:cxn>
                <a:cxn ang="0">
                  <a:pos x="10" y="80"/>
                </a:cxn>
                <a:cxn ang="0">
                  <a:pos x="2" y="98"/>
                </a:cxn>
                <a:cxn ang="0">
                  <a:pos x="0" y="108"/>
                </a:cxn>
                <a:cxn ang="0">
                  <a:pos x="0" y="116"/>
                </a:cxn>
                <a:cxn ang="0">
                  <a:pos x="2" y="126"/>
                </a:cxn>
                <a:cxn ang="0">
                  <a:pos x="10" y="134"/>
                </a:cxn>
                <a:cxn ang="0">
                  <a:pos x="52" y="166"/>
                </a:cxn>
                <a:cxn ang="0">
                  <a:pos x="58" y="170"/>
                </a:cxn>
                <a:cxn ang="0">
                  <a:pos x="54" y="164"/>
                </a:cxn>
                <a:cxn ang="0">
                  <a:pos x="50" y="160"/>
                </a:cxn>
                <a:cxn ang="0">
                  <a:pos x="48" y="152"/>
                </a:cxn>
                <a:cxn ang="0">
                  <a:pos x="46" y="144"/>
                </a:cxn>
                <a:cxn ang="0">
                  <a:pos x="48" y="134"/>
                </a:cxn>
                <a:cxn ang="0">
                  <a:pos x="52" y="122"/>
                </a:cxn>
                <a:cxn ang="0">
                  <a:pos x="62" y="110"/>
                </a:cxn>
              </a:cxnLst>
              <a:rect l="0" t="0" r="r" b="b"/>
              <a:pathLst>
                <a:path w="216" h="170">
                  <a:moveTo>
                    <a:pt x="62" y="110"/>
                  </a:moveTo>
                  <a:lnTo>
                    <a:pt x="90" y="78"/>
                  </a:lnTo>
                  <a:lnTo>
                    <a:pt x="98" y="72"/>
                  </a:lnTo>
                  <a:lnTo>
                    <a:pt x="104" y="70"/>
                  </a:lnTo>
                  <a:lnTo>
                    <a:pt x="126" y="64"/>
                  </a:lnTo>
                  <a:lnTo>
                    <a:pt x="140" y="62"/>
                  </a:lnTo>
                  <a:lnTo>
                    <a:pt x="144" y="60"/>
                  </a:lnTo>
                  <a:lnTo>
                    <a:pt x="150" y="62"/>
                  </a:lnTo>
                  <a:lnTo>
                    <a:pt x="172" y="70"/>
                  </a:lnTo>
                  <a:lnTo>
                    <a:pt x="182" y="76"/>
                  </a:lnTo>
                  <a:lnTo>
                    <a:pt x="190" y="80"/>
                  </a:lnTo>
                  <a:lnTo>
                    <a:pt x="194" y="82"/>
                  </a:lnTo>
                  <a:lnTo>
                    <a:pt x="200" y="84"/>
                  </a:lnTo>
                  <a:lnTo>
                    <a:pt x="208" y="86"/>
                  </a:lnTo>
                  <a:lnTo>
                    <a:pt x="210" y="72"/>
                  </a:lnTo>
                  <a:lnTo>
                    <a:pt x="212" y="62"/>
                  </a:lnTo>
                  <a:lnTo>
                    <a:pt x="216" y="46"/>
                  </a:lnTo>
                  <a:lnTo>
                    <a:pt x="214" y="34"/>
                  </a:lnTo>
                  <a:lnTo>
                    <a:pt x="212" y="28"/>
                  </a:lnTo>
                  <a:lnTo>
                    <a:pt x="208" y="20"/>
                  </a:lnTo>
                  <a:lnTo>
                    <a:pt x="202" y="14"/>
                  </a:lnTo>
                  <a:lnTo>
                    <a:pt x="194" y="8"/>
                  </a:lnTo>
                  <a:lnTo>
                    <a:pt x="184" y="4"/>
                  </a:lnTo>
                  <a:lnTo>
                    <a:pt x="172" y="2"/>
                  </a:lnTo>
                  <a:lnTo>
                    <a:pt x="144" y="0"/>
                  </a:lnTo>
                  <a:lnTo>
                    <a:pt x="118" y="4"/>
                  </a:lnTo>
                  <a:lnTo>
                    <a:pt x="86" y="10"/>
                  </a:lnTo>
                  <a:lnTo>
                    <a:pt x="74" y="16"/>
                  </a:lnTo>
                  <a:lnTo>
                    <a:pt x="54" y="32"/>
                  </a:lnTo>
                  <a:lnTo>
                    <a:pt x="32" y="50"/>
                  </a:lnTo>
                  <a:lnTo>
                    <a:pt x="22" y="58"/>
                  </a:lnTo>
                  <a:lnTo>
                    <a:pt x="18" y="66"/>
                  </a:lnTo>
                  <a:lnTo>
                    <a:pt x="10" y="80"/>
                  </a:lnTo>
                  <a:lnTo>
                    <a:pt x="2" y="98"/>
                  </a:lnTo>
                  <a:lnTo>
                    <a:pt x="0" y="108"/>
                  </a:lnTo>
                  <a:lnTo>
                    <a:pt x="0" y="116"/>
                  </a:lnTo>
                  <a:lnTo>
                    <a:pt x="2" y="126"/>
                  </a:lnTo>
                  <a:lnTo>
                    <a:pt x="10" y="134"/>
                  </a:lnTo>
                  <a:lnTo>
                    <a:pt x="52" y="166"/>
                  </a:lnTo>
                  <a:lnTo>
                    <a:pt x="58" y="170"/>
                  </a:lnTo>
                  <a:lnTo>
                    <a:pt x="54" y="164"/>
                  </a:lnTo>
                  <a:lnTo>
                    <a:pt x="50" y="160"/>
                  </a:lnTo>
                  <a:lnTo>
                    <a:pt x="48" y="152"/>
                  </a:lnTo>
                  <a:lnTo>
                    <a:pt x="46" y="144"/>
                  </a:lnTo>
                  <a:lnTo>
                    <a:pt x="48" y="134"/>
                  </a:lnTo>
                  <a:lnTo>
                    <a:pt x="52" y="122"/>
                  </a:lnTo>
                  <a:lnTo>
                    <a:pt x="62" y="110"/>
                  </a:lnTo>
                  <a:close/>
                </a:path>
              </a:pathLst>
            </a:custGeom>
            <a:solidFill>
              <a:srgbClr val="F0C730"/>
            </a:solidFill>
            <a:ln w="9525">
              <a:noFill/>
              <a:round/>
              <a:headEnd/>
              <a:tailEnd/>
            </a:ln>
          </p:spPr>
          <p:txBody>
            <a:bodyPr/>
            <a:lstStyle/>
            <a:p>
              <a:endParaRPr lang="en-US" dirty="0"/>
            </a:p>
          </p:txBody>
        </p:sp>
        <p:sp>
          <p:nvSpPr>
            <p:cNvPr id="157730" name="Freeform 34"/>
            <p:cNvSpPr>
              <a:spLocks/>
            </p:cNvSpPr>
            <p:nvPr/>
          </p:nvSpPr>
          <p:spPr bwMode="auto">
            <a:xfrm>
              <a:off x="2372" y="2803"/>
              <a:ext cx="78" cy="75"/>
            </a:xfrm>
            <a:custGeom>
              <a:avLst/>
              <a:gdLst/>
              <a:ahLst/>
              <a:cxnLst>
                <a:cxn ang="0">
                  <a:pos x="196" y="142"/>
                </a:cxn>
                <a:cxn ang="0">
                  <a:pos x="204" y="122"/>
                </a:cxn>
                <a:cxn ang="0">
                  <a:pos x="208" y="110"/>
                </a:cxn>
                <a:cxn ang="0">
                  <a:pos x="212" y="96"/>
                </a:cxn>
                <a:cxn ang="0">
                  <a:pos x="212" y="80"/>
                </a:cxn>
                <a:cxn ang="0">
                  <a:pos x="212" y="66"/>
                </a:cxn>
                <a:cxn ang="0">
                  <a:pos x="210" y="56"/>
                </a:cxn>
                <a:cxn ang="0">
                  <a:pos x="204" y="46"/>
                </a:cxn>
                <a:cxn ang="0">
                  <a:pos x="184" y="28"/>
                </a:cxn>
                <a:cxn ang="0">
                  <a:pos x="156" y="2"/>
                </a:cxn>
                <a:cxn ang="0">
                  <a:pos x="154" y="0"/>
                </a:cxn>
                <a:cxn ang="0">
                  <a:pos x="166" y="28"/>
                </a:cxn>
                <a:cxn ang="0">
                  <a:pos x="168" y="32"/>
                </a:cxn>
                <a:cxn ang="0">
                  <a:pos x="170" y="42"/>
                </a:cxn>
                <a:cxn ang="0">
                  <a:pos x="170" y="60"/>
                </a:cxn>
                <a:cxn ang="0">
                  <a:pos x="170" y="68"/>
                </a:cxn>
                <a:cxn ang="0">
                  <a:pos x="166" y="80"/>
                </a:cxn>
                <a:cxn ang="0">
                  <a:pos x="154" y="116"/>
                </a:cxn>
                <a:cxn ang="0">
                  <a:pos x="150" y="128"/>
                </a:cxn>
                <a:cxn ang="0">
                  <a:pos x="144" y="138"/>
                </a:cxn>
                <a:cxn ang="0">
                  <a:pos x="134" y="146"/>
                </a:cxn>
                <a:cxn ang="0">
                  <a:pos x="126" y="152"/>
                </a:cxn>
                <a:cxn ang="0">
                  <a:pos x="116" y="158"/>
                </a:cxn>
                <a:cxn ang="0">
                  <a:pos x="106" y="160"/>
                </a:cxn>
                <a:cxn ang="0">
                  <a:pos x="90" y="164"/>
                </a:cxn>
                <a:cxn ang="0">
                  <a:pos x="38" y="170"/>
                </a:cxn>
                <a:cxn ang="0">
                  <a:pos x="2" y="172"/>
                </a:cxn>
                <a:cxn ang="0">
                  <a:pos x="0" y="176"/>
                </a:cxn>
                <a:cxn ang="0">
                  <a:pos x="50" y="182"/>
                </a:cxn>
                <a:cxn ang="0">
                  <a:pos x="94" y="188"/>
                </a:cxn>
                <a:cxn ang="0">
                  <a:pos x="106" y="188"/>
                </a:cxn>
                <a:cxn ang="0">
                  <a:pos x="120" y="184"/>
                </a:cxn>
                <a:cxn ang="0">
                  <a:pos x="136" y="178"/>
                </a:cxn>
                <a:cxn ang="0">
                  <a:pos x="152" y="172"/>
                </a:cxn>
                <a:cxn ang="0">
                  <a:pos x="180" y="156"/>
                </a:cxn>
                <a:cxn ang="0">
                  <a:pos x="190" y="148"/>
                </a:cxn>
                <a:cxn ang="0">
                  <a:pos x="196" y="142"/>
                </a:cxn>
              </a:cxnLst>
              <a:rect l="0" t="0" r="r" b="b"/>
              <a:pathLst>
                <a:path w="212" h="188">
                  <a:moveTo>
                    <a:pt x="196" y="142"/>
                  </a:moveTo>
                  <a:lnTo>
                    <a:pt x="204" y="122"/>
                  </a:lnTo>
                  <a:lnTo>
                    <a:pt x="208" y="110"/>
                  </a:lnTo>
                  <a:lnTo>
                    <a:pt x="212" y="96"/>
                  </a:lnTo>
                  <a:lnTo>
                    <a:pt x="212" y="80"/>
                  </a:lnTo>
                  <a:lnTo>
                    <a:pt x="212" y="66"/>
                  </a:lnTo>
                  <a:lnTo>
                    <a:pt x="210" y="56"/>
                  </a:lnTo>
                  <a:lnTo>
                    <a:pt x="204" y="46"/>
                  </a:lnTo>
                  <a:lnTo>
                    <a:pt x="184" y="28"/>
                  </a:lnTo>
                  <a:lnTo>
                    <a:pt x="156" y="2"/>
                  </a:lnTo>
                  <a:lnTo>
                    <a:pt x="154" y="0"/>
                  </a:lnTo>
                  <a:lnTo>
                    <a:pt x="166" y="28"/>
                  </a:lnTo>
                  <a:lnTo>
                    <a:pt x="168" y="32"/>
                  </a:lnTo>
                  <a:lnTo>
                    <a:pt x="170" y="42"/>
                  </a:lnTo>
                  <a:lnTo>
                    <a:pt x="170" y="60"/>
                  </a:lnTo>
                  <a:lnTo>
                    <a:pt x="170" y="68"/>
                  </a:lnTo>
                  <a:lnTo>
                    <a:pt x="166" y="80"/>
                  </a:lnTo>
                  <a:lnTo>
                    <a:pt x="154" y="116"/>
                  </a:lnTo>
                  <a:lnTo>
                    <a:pt x="150" y="128"/>
                  </a:lnTo>
                  <a:lnTo>
                    <a:pt x="144" y="138"/>
                  </a:lnTo>
                  <a:lnTo>
                    <a:pt x="134" y="146"/>
                  </a:lnTo>
                  <a:lnTo>
                    <a:pt x="126" y="152"/>
                  </a:lnTo>
                  <a:lnTo>
                    <a:pt x="116" y="158"/>
                  </a:lnTo>
                  <a:lnTo>
                    <a:pt x="106" y="160"/>
                  </a:lnTo>
                  <a:lnTo>
                    <a:pt x="90" y="164"/>
                  </a:lnTo>
                  <a:lnTo>
                    <a:pt x="38" y="170"/>
                  </a:lnTo>
                  <a:lnTo>
                    <a:pt x="2" y="172"/>
                  </a:lnTo>
                  <a:lnTo>
                    <a:pt x="0" y="176"/>
                  </a:lnTo>
                  <a:lnTo>
                    <a:pt x="50" y="182"/>
                  </a:lnTo>
                  <a:lnTo>
                    <a:pt x="94" y="188"/>
                  </a:lnTo>
                  <a:lnTo>
                    <a:pt x="106" y="188"/>
                  </a:lnTo>
                  <a:lnTo>
                    <a:pt x="120" y="184"/>
                  </a:lnTo>
                  <a:lnTo>
                    <a:pt x="136" y="178"/>
                  </a:lnTo>
                  <a:lnTo>
                    <a:pt x="152" y="172"/>
                  </a:lnTo>
                  <a:lnTo>
                    <a:pt x="180" y="156"/>
                  </a:lnTo>
                  <a:lnTo>
                    <a:pt x="190" y="148"/>
                  </a:lnTo>
                  <a:lnTo>
                    <a:pt x="196" y="142"/>
                  </a:lnTo>
                  <a:close/>
                </a:path>
              </a:pathLst>
            </a:custGeom>
            <a:solidFill>
              <a:srgbClr val="F0C730"/>
            </a:solidFill>
            <a:ln w="9525">
              <a:noFill/>
              <a:round/>
              <a:headEnd/>
              <a:tailEnd/>
            </a:ln>
          </p:spPr>
          <p:txBody>
            <a:bodyPr/>
            <a:lstStyle/>
            <a:p>
              <a:endParaRPr lang="en-US" dirty="0"/>
            </a:p>
          </p:txBody>
        </p:sp>
        <p:sp>
          <p:nvSpPr>
            <p:cNvPr id="157731" name="Freeform 35"/>
            <p:cNvSpPr>
              <a:spLocks/>
            </p:cNvSpPr>
            <p:nvPr/>
          </p:nvSpPr>
          <p:spPr bwMode="auto">
            <a:xfrm>
              <a:off x="2881" y="2739"/>
              <a:ext cx="102" cy="61"/>
            </a:xfrm>
            <a:custGeom>
              <a:avLst/>
              <a:gdLst/>
              <a:ahLst/>
              <a:cxnLst>
                <a:cxn ang="0">
                  <a:pos x="0" y="154"/>
                </a:cxn>
                <a:cxn ang="0">
                  <a:pos x="24" y="144"/>
                </a:cxn>
                <a:cxn ang="0">
                  <a:pos x="44" y="136"/>
                </a:cxn>
                <a:cxn ang="0">
                  <a:pos x="52" y="130"/>
                </a:cxn>
                <a:cxn ang="0">
                  <a:pos x="58" y="126"/>
                </a:cxn>
                <a:cxn ang="0">
                  <a:pos x="84" y="94"/>
                </a:cxn>
                <a:cxn ang="0">
                  <a:pos x="110" y="68"/>
                </a:cxn>
                <a:cxn ang="0">
                  <a:pos x="118" y="62"/>
                </a:cxn>
                <a:cxn ang="0">
                  <a:pos x="128" y="54"/>
                </a:cxn>
                <a:cxn ang="0">
                  <a:pos x="142" y="46"/>
                </a:cxn>
                <a:cxn ang="0">
                  <a:pos x="148" y="44"/>
                </a:cxn>
                <a:cxn ang="0">
                  <a:pos x="154" y="44"/>
                </a:cxn>
                <a:cxn ang="0">
                  <a:pos x="198" y="36"/>
                </a:cxn>
                <a:cxn ang="0">
                  <a:pos x="270" y="30"/>
                </a:cxn>
                <a:cxn ang="0">
                  <a:pos x="280" y="0"/>
                </a:cxn>
                <a:cxn ang="0">
                  <a:pos x="198" y="16"/>
                </a:cxn>
                <a:cxn ang="0">
                  <a:pos x="146" y="26"/>
                </a:cxn>
                <a:cxn ang="0">
                  <a:pos x="124" y="30"/>
                </a:cxn>
                <a:cxn ang="0">
                  <a:pos x="104" y="34"/>
                </a:cxn>
                <a:cxn ang="0">
                  <a:pos x="86" y="38"/>
                </a:cxn>
                <a:cxn ang="0">
                  <a:pos x="80" y="42"/>
                </a:cxn>
                <a:cxn ang="0">
                  <a:pos x="72" y="48"/>
                </a:cxn>
                <a:cxn ang="0">
                  <a:pos x="60" y="64"/>
                </a:cxn>
                <a:cxn ang="0">
                  <a:pos x="50" y="82"/>
                </a:cxn>
                <a:cxn ang="0">
                  <a:pos x="44" y="96"/>
                </a:cxn>
                <a:cxn ang="0">
                  <a:pos x="40" y="102"/>
                </a:cxn>
                <a:cxn ang="0">
                  <a:pos x="34" y="106"/>
                </a:cxn>
                <a:cxn ang="0">
                  <a:pos x="20" y="112"/>
                </a:cxn>
                <a:cxn ang="0">
                  <a:pos x="6" y="116"/>
                </a:cxn>
                <a:cxn ang="0">
                  <a:pos x="0" y="116"/>
                </a:cxn>
                <a:cxn ang="0">
                  <a:pos x="0" y="154"/>
                </a:cxn>
              </a:cxnLst>
              <a:rect l="0" t="0" r="r" b="b"/>
              <a:pathLst>
                <a:path w="280" h="154">
                  <a:moveTo>
                    <a:pt x="0" y="154"/>
                  </a:moveTo>
                  <a:lnTo>
                    <a:pt x="24" y="144"/>
                  </a:lnTo>
                  <a:lnTo>
                    <a:pt x="44" y="136"/>
                  </a:lnTo>
                  <a:lnTo>
                    <a:pt x="52" y="130"/>
                  </a:lnTo>
                  <a:lnTo>
                    <a:pt x="58" y="126"/>
                  </a:lnTo>
                  <a:lnTo>
                    <a:pt x="84" y="94"/>
                  </a:lnTo>
                  <a:lnTo>
                    <a:pt x="110" y="68"/>
                  </a:lnTo>
                  <a:lnTo>
                    <a:pt x="118" y="62"/>
                  </a:lnTo>
                  <a:lnTo>
                    <a:pt x="128" y="54"/>
                  </a:lnTo>
                  <a:lnTo>
                    <a:pt x="142" y="46"/>
                  </a:lnTo>
                  <a:lnTo>
                    <a:pt x="148" y="44"/>
                  </a:lnTo>
                  <a:lnTo>
                    <a:pt x="154" y="44"/>
                  </a:lnTo>
                  <a:lnTo>
                    <a:pt x="198" y="36"/>
                  </a:lnTo>
                  <a:lnTo>
                    <a:pt x="270" y="30"/>
                  </a:lnTo>
                  <a:lnTo>
                    <a:pt x="280" y="0"/>
                  </a:lnTo>
                  <a:lnTo>
                    <a:pt x="198" y="16"/>
                  </a:lnTo>
                  <a:lnTo>
                    <a:pt x="146" y="26"/>
                  </a:lnTo>
                  <a:lnTo>
                    <a:pt x="124" y="30"/>
                  </a:lnTo>
                  <a:lnTo>
                    <a:pt x="104" y="34"/>
                  </a:lnTo>
                  <a:lnTo>
                    <a:pt x="86" y="38"/>
                  </a:lnTo>
                  <a:lnTo>
                    <a:pt x="80" y="42"/>
                  </a:lnTo>
                  <a:lnTo>
                    <a:pt x="72" y="48"/>
                  </a:lnTo>
                  <a:lnTo>
                    <a:pt x="60" y="64"/>
                  </a:lnTo>
                  <a:lnTo>
                    <a:pt x="50" y="82"/>
                  </a:lnTo>
                  <a:lnTo>
                    <a:pt x="44" y="96"/>
                  </a:lnTo>
                  <a:lnTo>
                    <a:pt x="40" y="102"/>
                  </a:lnTo>
                  <a:lnTo>
                    <a:pt x="34" y="106"/>
                  </a:lnTo>
                  <a:lnTo>
                    <a:pt x="20" y="112"/>
                  </a:lnTo>
                  <a:lnTo>
                    <a:pt x="6" y="116"/>
                  </a:lnTo>
                  <a:lnTo>
                    <a:pt x="0" y="116"/>
                  </a:lnTo>
                  <a:lnTo>
                    <a:pt x="0" y="154"/>
                  </a:lnTo>
                  <a:close/>
                </a:path>
              </a:pathLst>
            </a:custGeom>
            <a:solidFill>
              <a:srgbClr val="FFFF7E"/>
            </a:solidFill>
            <a:ln w="9525">
              <a:noFill/>
              <a:round/>
              <a:headEnd/>
              <a:tailEnd/>
            </a:ln>
          </p:spPr>
          <p:txBody>
            <a:bodyPr/>
            <a:lstStyle/>
            <a:p>
              <a:endParaRPr lang="en-US" dirty="0"/>
            </a:p>
          </p:txBody>
        </p:sp>
        <p:sp>
          <p:nvSpPr>
            <p:cNvPr id="157732" name="Freeform 36"/>
            <p:cNvSpPr>
              <a:spLocks/>
            </p:cNvSpPr>
            <p:nvPr/>
          </p:nvSpPr>
          <p:spPr bwMode="auto">
            <a:xfrm>
              <a:off x="2432" y="2894"/>
              <a:ext cx="152" cy="64"/>
            </a:xfrm>
            <a:custGeom>
              <a:avLst/>
              <a:gdLst/>
              <a:ahLst/>
              <a:cxnLst>
                <a:cxn ang="0">
                  <a:pos x="118" y="140"/>
                </a:cxn>
                <a:cxn ang="0">
                  <a:pos x="122" y="132"/>
                </a:cxn>
                <a:cxn ang="0">
                  <a:pos x="132" y="112"/>
                </a:cxn>
                <a:cxn ang="0">
                  <a:pos x="142" y="100"/>
                </a:cxn>
                <a:cxn ang="0">
                  <a:pos x="152" y="88"/>
                </a:cxn>
                <a:cxn ang="0">
                  <a:pos x="162" y="80"/>
                </a:cxn>
                <a:cxn ang="0">
                  <a:pos x="176" y="72"/>
                </a:cxn>
                <a:cxn ang="0">
                  <a:pos x="236" y="56"/>
                </a:cxn>
                <a:cxn ang="0">
                  <a:pos x="262" y="50"/>
                </a:cxn>
                <a:cxn ang="0">
                  <a:pos x="278" y="48"/>
                </a:cxn>
                <a:cxn ang="0">
                  <a:pos x="290" y="48"/>
                </a:cxn>
                <a:cxn ang="0">
                  <a:pos x="304" y="52"/>
                </a:cxn>
                <a:cxn ang="0">
                  <a:pos x="310" y="56"/>
                </a:cxn>
                <a:cxn ang="0">
                  <a:pos x="316" y="62"/>
                </a:cxn>
                <a:cxn ang="0">
                  <a:pos x="320" y="70"/>
                </a:cxn>
                <a:cxn ang="0">
                  <a:pos x="324" y="80"/>
                </a:cxn>
                <a:cxn ang="0">
                  <a:pos x="338" y="94"/>
                </a:cxn>
                <a:cxn ang="0">
                  <a:pos x="348" y="104"/>
                </a:cxn>
                <a:cxn ang="0">
                  <a:pos x="350" y="106"/>
                </a:cxn>
                <a:cxn ang="0">
                  <a:pos x="352" y="106"/>
                </a:cxn>
                <a:cxn ang="0">
                  <a:pos x="384" y="86"/>
                </a:cxn>
                <a:cxn ang="0">
                  <a:pos x="406" y="72"/>
                </a:cxn>
                <a:cxn ang="0">
                  <a:pos x="414" y="66"/>
                </a:cxn>
                <a:cxn ang="0">
                  <a:pos x="416" y="62"/>
                </a:cxn>
                <a:cxn ang="0">
                  <a:pos x="414" y="52"/>
                </a:cxn>
                <a:cxn ang="0">
                  <a:pos x="406" y="38"/>
                </a:cxn>
                <a:cxn ang="0">
                  <a:pos x="394" y="20"/>
                </a:cxn>
                <a:cxn ang="0">
                  <a:pos x="368" y="28"/>
                </a:cxn>
                <a:cxn ang="0">
                  <a:pos x="348" y="18"/>
                </a:cxn>
                <a:cxn ang="0">
                  <a:pos x="308" y="0"/>
                </a:cxn>
                <a:cxn ang="0">
                  <a:pos x="296" y="0"/>
                </a:cxn>
                <a:cxn ang="0">
                  <a:pos x="276" y="0"/>
                </a:cxn>
                <a:cxn ang="0">
                  <a:pos x="234" y="0"/>
                </a:cxn>
                <a:cxn ang="0">
                  <a:pos x="224" y="2"/>
                </a:cxn>
                <a:cxn ang="0">
                  <a:pos x="212" y="4"/>
                </a:cxn>
                <a:cxn ang="0">
                  <a:pos x="190" y="10"/>
                </a:cxn>
                <a:cxn ang="0">
                  <a:pos x="168" y="20"/>
                </a:cxn>
                <a:cxn ang="0">
                  <a:pos x="88" y="64"/>
                </a:cxn>
                <a:cxn ang="0">
                  <a:pos x="62" y="80"/>
                </a:cxn>
                <a:cxn ang="0">
                  <a:pos x="44" y="96"/>
                </a:cxn>
                <a:cxn ang="0">
                  <a:pos x="28" y="112"/>
                </a:cxn>
                <a:cxn ang="0">
                  <a:pos x="16" y="126"/>
                </a:cxn>
                <a:cxn ang="0">
                  <a:pos x="8" y="140"/>
                </a:cxn>
                <a:cxn ang="0">
                  <a:pos x="4" y="150"/>
                </a:cxn>
                <a:cxn ang="0">
                  <a:pos x="0" y="160"/>
                </a:cxn>
                <a:cxn ang="0">
                  <a:pos x="118" y="140"/>
                </a:cxn>
              </a:cxnLst>
              <a:rect l="0" t="0" r="r" b="b"/>
              <a:pathLst>
                <a:path w="416" h="160">
                  <a:moveTo>
                    <a:pt x="118" y="140"/>
                  </a:moveTo>
                  <a:lnTo>
                    <a:pt x="122" y="132"/>
                  </a:lnTo>
                  <a:lnTo>
                    <a:pt x="132" y="112"/>
                  </a:lnTo>
                  <a:lnTo>
                    <a:pt x="142" y="100"/>
                  </a:lnTo>
                  <a:lnTo>
                    <a:pt x="152" y="88"/>
                  </a:lnTo>
                  <a:lnTo>
                    <a:pt x="162" y="80"/>
                  </a:lnTo>
                  <a:lnTo>
                    <a:pt x="176" y="72"/>
                  </a:lnTo>
                  <a:lnTo>
                    <a:pt x="236" y="56"/>
                  </a:lnTo>
                  <a:lnTo>
                    <a:pt x="262" y="50"/>
                  </a:lnTo>
                  <a:lnTo>
                    <a:pt x="278" y="48"/>
                  </a:lnTo>
                  <a:lnTo>
                    <a:pt x="290" y="48"/>
                  </a:lnTo>
                  <a:lnTo>
                    <a:pt x="304" y="52"/>
                  </a:lnTo>
                  <a:lnTo>
                    <a:pt x="310" y="56"/>
                  </a:lnTo>
                  <a:lnTo>
                    <a:pt x="316" y="62"/>
                  </a:lnTo>
                  <a:lnTo>
                    <a:pt x="320" y="70"/>
                  </a:lnTo>
                  <a:lnTo>
                    <a:pt x="324" y="80"/>
                  </a:lnTo>
                  <a:lnTo>
                    <a:pt x="338" y="94"/>
                  </a:lnTo>
                  <a:lnTo>
                    <a:pt x="348" y="104"/>
                  </a:lnTo>
                  <a:lnTo>
                    <a:pt x="350" y="106"/>
                  </a:lnTo>
                  <a:lnTo>
                    <a:pt x="352" y="106"/>
                  </a:lnTo>
                  <a:lnTo>
                    <a:pt x="384" y="86"/>
                  </a:lnTo>
                  <a:lnTo>
                    <a:pt x="406" y="72"/>
                  </a:lnTo>
                  <a:lnTo>
                    <a:pt x="414" y="66"/>
                  </a:lnTo>
                  <a:lnTo>
                    <a:pt x="416" y="62"/>
                  </a:lnTo>
                  <a:lnTo>
                    <a:pt x="414" y="52"/>
                  </a:lnTo>
                  <a:lnTo>
                    <a:pt x="406" y="38"/>
                  </a:lnTo>
                  <a:lnTo>
                    <a:pt x="394" y="20"/>
                  </a:lnTo>
                  <a:lnTo>
                    <a:pt x="368" y="28"/>
                  </a:lnTo>
                  <a:lnTo>
                    <a:pt x="348" y="18"/>
                  </a:lnTo>
                  <a:lnTo>
                    <a:pt x="308" y="0"/>
                  </a:lnTo>
                  <a:lnTo>
                    <a:pt x="296" y="0"/>
                  </a:lnTo>
                  <a:lnTo>
                    <a:pt x="276" y="0"/>
                  </a:lnTo>
                  <a:lnTo>
                    <a:pt x="234" y="0"/>
                  </a:lnTo>
                  <a:lnTo>
                    <a:pt x="224" y="2"/>
                  </a:lnTo>
                  <a:lnTo>
                    <a:pt x="212" y="4"/>
                  </a:lnTo>
                  <a:lnTo>
                    <a:pt x="190" y="10"/>
                  </a:lnTo>
                  <a:lnTo>
                    <a:pt x="168" y="20"/>
                  </a:lnTo>
                  <a:lnTo>
                    <a:pt x="88" y="64"/>
                  </a:lnTo>
                  <a:lnTo>
                    <a:pt x="62" y="80"/>
                  </a:lnTo>
                  <a:lnTo>
                    <a:pt x="44" y="96"/>
                  </a:lnTo>
                  <a:lnTo>
                    <a:pt x="28" y="112"/>
                  </a:lnTo>
                  <a:lnTo>
                    <a:pt x="16" y="126"/>
                  </a:lnTo>
                  <a:lnTo>
                    <a:pt x="8" y="140"/>
                  </a:lnTo>
                  <a:lnTo>
                    <a:pt x="4" y="150"/>
                  </a:lnTo>
                  <a:lnTo>
                    <a:pt x="0" y="160"/>
                  </a:lnTo>
                  <a:lnTo>
                    <a:pt x="118" y="140"/>
                  </a:lnTo>
                  <a:close/>
                </a:path>
              </a:pathLst>
            </a:custGeom>
            <a:solidFill>
              <a:srgbClr val="FFFF00"/>
            </a:solidFill>
            <a:ln w="9525">
              <a:noFill/>
              <a:round/>
              <a:headEnd/>
              <a:tailEnd/>
            </a:ln>
          </p:spPr>
          <p:txBody>
            <a:bodyPr/>
            <a:lstStyle/>
            <a:p>
              <a:endParaRPr lang="en-US" dirty="0"/>
            </a:p>
          </p:txBody>
        </p:sp>
        <p:sp>
          <p:nvSpPr>
            <p:cNvPr id="157733" name="Line 37"/>
            <p:cNvSpPr>
              <a:spLocks noChangeShapeType="1"/>
            </p:cNvSpPr>
            <p:nvPr/>
          </p:nvSpPr>
          <p:spPr bwMode="auto">
            <a:xfrm flipH="1" flipV="1">
              <a:off x="3013" y="2069"/>
              <a:ext cx="394" cy="28"/>
            </a:xfrm>
            <a:prstGeom prst="line">
              <a:avLst/>
            </a:prstGeom>
            <a:noFill/>
            <a:ln w="6350">
              <a:solidFill>
                <a:srgbClr val="B3B3B3"/>
              </a:solidFill>
              <a:round/>
              <a:headEnd/>
              <a:tailEnd/>
            </a:ln>
          </p:spPr>
          <p:txBody>
            <a:bodyPr/>
            <a:lstStyle/>
            <a:p>
              <a:endParaRPr lang="en-US" dirty="0"/>
            </a:p>
          </p:txBody>
        </p:sp>
        <p:sp>
          <p:nvSpPr>
            <p:cNvPr id="157734" name="Freeform 38"/>
            <p:cNvSpPr>
              <a:spLocks/>
            </p:cNvSpPr>
            <p:nvPr/>
          </p:nvSpPr>
          <p:spPr bwMode="auto">
            <a:xfrm>
              <a:off x="1233" y="3158"/>
              <a:ext cx="1078" cy="394"/>
            </a:xfrm>
            <a:custGeom>
              <a:avLst/>
              <a:gdLst/>
              <a:ahLst/>
              <a:cxnLst>
                <a:cxn ang="0">
                  <a:pos x="0" y="0"/>
                </a:cxn>
                <a:cxn ang="0">
                  <a:pos x="2957" y="552"/>
                </a:cxn>
                <a:cxn ang="0">
                  <a:pos x="2957" y="996"/>
                </a:cxn>
                <a:cxn ang="0">
                  <a:pos x="0" y="444"/>
                </a:cxn>
                <a:cxn ang="0">
                  <a:pos x="0" y="0"/>
                </a:cxn>
              </a:cxnLst>
              <a:rect l="0" t="0" r="r" b="b"/>
              <a:pathLst>
                <a:path w="2957" h="996">
                  <a:moveTo>
                    <a:pt x="0" y="0"/>
                  </a:moveTo>
                  <a:lnTo>
                    <a:pt x="2957" y="552"/>
                  </a:lnTo>
                  <a:lnTo>
                    <a:pt x="2957" y="996"/>
                  </a:lnTo>
                  <a:lnTo>
                    <a:pt x="0" y="444"/>
                  </a:lnTo>
                  <a:lnTo>
                    <a:pt x="0" y="0"/>
                  </a:lnTo>
                  <a:close/>
                </a:path>
              </a:pathLst>
            </a:custGeom>
            <a:noFill/>
            <a:ln w="9525">
              <a:solidFill>
                <a:srgbClr val="000000"/>
              </a:solidFill>
              <a:prstDash val="solid"/>
              <a:round/>
              <a:headEnd/>
              <a:tailEnd/>
            </a:ln>
          </p:spPr>
          <p:txBody>
            <a:bodyPr/>
            <a:lstStyle/>
            <a:p>
              <a:endParaRPr lang="en-US" dirty="0"/>
            </a:p>
          </p:txBody>
        </p:sp>
        <p:sp>
          <p:nvSpPr>
            <p:cNvPr id="157735" name="Line 39"/>
            <p:cNvSpPr>
              <a:spLocks noChangeShapeType="1"/>
            </p:cNvSpPr>
            <p:nvPr/>
          </p:nvSpPr>
          <p:spPr bwMode="auto">
            <a:xfrm>
              <a:off x="2858" y="2261"/>
              <a:ext cx="402" cy="44"/>
            </a:xfrm>
            <a:prstGeom prst="line">
              <a:avLst/>
            </a:prstGeom>
            <a:noFill/>
            <a:ln w="6350">
              <a:solidFill>
                <a:srgbClr val="B3B3B3"/>
              </a:solidFill>
              <a:round/>
              <a:headEnd/>
              <a:tailEnd/>
            </a:ln>
          </p:spPr>
          <p:txBody>
            <a:bodyPr/>
            <a:lstStyle/>
            <a:p>
              <a:endParaRPr lang="en-US" dirty="0"/>
            </a:p>
          </p:txBody>
        </p:sp>
        <p:sp>
          <p:nvSpPr>
            <p:cNvPr id="157736" name="Freeform 40"/>
            <p:cNvSpPr>
              <a:spLocks/>
            </p:cNvSpPr>
            <p:nvPr/>
          </p:nvSpPr>
          <p:spPr bwMode="auto">
            <a:xfrm>
              <a:off x="2632" y="2457"/>
              <a:ext cx="432" cy="56"/>
            </a:xfrm>
            <a:custGeom>
              <a:avLst/>
              <a:gdLst/>
              <a:ahLst/>
              <a:cxnLst>
                <a:cxn ang="0">
                  <a:pos x="0" y="0"/>
                </a:cxn>
                <a:cxn ang="0">
                  <a:pos x="442" y="52"/>
                </a:cxn>
                <a:cxn ang="0">
                  <a:pos x="756" y="90"/>
                </a:cxn>
                <a:cxn ang="0">
                  <a:pos x="924" y="108"/>
                </a:cxn>
                <a:cxn ang="0">
                  <a:pos x="988" y="114"/>
                </a:cxn>
                <a:cxn ang="0">
                  <a:pos x="1076" y="126"/>
                </a:cxn>
                <a:cxn ang="0">
                  <a:pos x="1185" y="140"/>
                </a:cxn>
              </a:cxnLst>
              <a:rect l="0" t="0" r="r" b="b"/>
              <a:pathLst>
                <a:path w="1185" h="140">
                  <a:moveTo>
                    <a:pt x="0" y="0"/>
                  </a:moveTo>
                  <a:lnTo>
                    <a:pt x="442" y="52"/>
                  </a:lnTo>
                  <a:lnTo>
                    <a:pt x="756" y="90"/>
                  </a:lnTo>
                  <a:lnTo>
                    <a:pt x="924" y="108"/>
                  </a:lnTo>
                  <a:lnTo>
                    <a:pt x="988" y="114"/>
                  </a:lnTo>
                  <a:lnTo>
                    <a:pt x="1076" y="126"/>
                  </a:lnTo>
                  <a:lnTo>
                    <a:pt x="1185" y="140"/>
                  </a:lnTo>
                </a:path>
              </a:pathLst>
            </a:custGeom>
            <a:noFill/>
            <a:ln w="6350">
              <a:solidFill>
                <a:srgbClr val="B3B3B3"/>
              </a:solidFill>
              <a:prstDash val="solid"/>
              <a:round/>
              <a:headEnd/>
              <a:tailEnd/>
            </a:ln>
          </p:spPr>
          <p:txBody>
            <a:bodyPr/>
            <a:lstStyle/>
            <a:p>
              <a:endParaRPr lang="en-US" dirty="0"/>
            </a:p>
          </p:txBody>
        </p:sp>
        <p:sp>
          <p:nvSpPr>
            <p:cNvPr id="157737" name="Freeform 41"/>
            <p:cNvSpPr>
              <a:spLocks/>
            </p:cNvSpPr>
            <p:nvPr/>
          </p:nvSpPr>
          <p:spPr bwMode="auto">
            <a:xfrm>
              <a:off x="2551" y="2521"/>
              <a:ext cx="390" cy="106"/>
            </a:xfrm>
            <a:custGeom>
              <a:avLst/>
              <a:gdLst/>
              <a:ahLst/>
              <a:cxnLst>
                <a:cxn ang="0">
                  <a:pos x="0" y="0"/>
                </a:cxn>
                <a:cxn ang="0">
                  <a:pos x="2" y="0"/>
                </a:cxn>
                <a:cxn ang="0">
                  <a:pos x="18" y="4"/>
                </a:cxn>
                <a:cxn ang="0">
                  <a:pos x="60" y="20"/>
                </a:cxn>
                <a:cxn ang="0">
                  <a:pos x="136" y="52"/>
                </a:cxn>
                <a:cxn ang="0">
                  <a:pos x="184" y="72"/>
                </a:cxn>
                <a:cxn ang="0">
                  <a:pos x="232" y="88"/>
                </a:cxn>
                <a:cxn ang="0">
                  <a:pos x="276" y="104"/>
                </a:cxn>
                <a:cxn ang="0">
                  <a:pos x="320" y="116"/>
                </a:cxn>
                <a:cxn ang="0">
                  <a:pos x="400" y="138"/>
                </a:cxn>
                <a:cxn ang="0">
                  <a:pos x="468" y="152"/>
                </a:cxn>
                <a:cxn ang="0">
                  <a:pos x="544" y="168"/>
                </a:cxn>
                <a:cxn ang="0">
                  <a:pos x="630" y="188"/>
                </a:cxn>
                <a:cxn ang="0">
                  <a:pos x="704" y="204"/>
                </a:cxn>
                <a:cxn ang="0">
                  <a:pos x="730" y="210"/>
                </a:cxn>
                <a:cxn ang="0">
                  <a:pos x="744" y="212"/>
                </a:cxn>
                <a:cxn ang="0">
                  <a:pos x="774" y="214"/>
                </a:cxn>
                <a:cxn ang="0">
                  <a:pos x="824" y="218"/>
                </a:cxn>
                <a:cxn ang="0">
                  <a:pos x="912" y="228"/>
                </a:cxn>
                <a:cxn ang="0">
                  <a:pos x="948" y="234"/>
                </a:cxn>
                <a:cxn ang="0">
                  <a:pos x="996" y="246"/>
                </a:cxn>
                <a:cxn ang="0">
                  <a:pos x="1042" y="258"/>
                </a:cxn>
                <a:cxn ang="0">
                  <a:pos x="1060" y="264"/>
                </a:cxn>
                <a:cxn ang="0">
                  <a:pos x="1072" y="268"/>
                </a:cxn>
              </a:cxnLst>
              <a:rect l="0" t="0" r="r" b="b"/>
              <a:pathLst>
                <a:path w="1072" h="268">
                  <a:moveTo>
                    <a:pt x="0" y="0"/>
                  </a:moveTo>
                  <a:lnTo>
                    <a:pt x="2" y="0"/>
                  </a:lnTo>
                  <a:lnTo>
                    <a:pt x="18" y="4"/>
                  </a:lnTo>
                  <a:lnTo>
                    <a:pt x="60" y="20"/>
                  </a:lnTo>
                  <a:lnTo>
                    <a:pt x="136" y="52"/>
                  </a:lnTo>
                  <a:lnTo>
                    <a:pt x="184" y="72"/>
                  </a:lnTo>
                  <a:lnTo>
                    <a:pt x="232" y="88"/>
                  </a:lnTo>
                  <a:lnTo>
                    <a:pt x="276" y="104"/>
                  </a:lnTo>
                  <a:lnTo>
                    <a:pt x="320" y="116"/>
                  </a:lnTo>
                  <a:lnTo>
                    <a:pt x="400" y="138"/>
                  </a:lnTo>
                  <a:lnTo>
                    <a:pt x="468" y="152"/>
                  </a:lnTo>
                  <a:lnTo>
                    <a:pt x="544" y="168"/>
                  </a:lnTo>
                  <a:lnTo>
                    <a:pt x="630" y="188"/>
                  </a:lnTo>
                  <a:lnTo>
                    <a:pt x="704" y="204"/>
                  </a:lnTo>
                  <a:lnTo>
                    <a:pt x="730" y="210"/>
                  </a:lnTo>
                  <a:lnTo>
                    <a:pt x="744" y="212"/>
                  </a:lnTo>
                  <a:lnTo>
                    <a:pt x="774" y="214"/>
                  </a:lnTo>
                  <a:lnTo>
                    <a:pt x="824" y="218"/>
                  </a:lnTo>
                  <a:lnTo>
                    <a:pt x="912" y="228"/>
                  </a:lnTo>
                  <a:lnTo>
                    <a:pt x="948" y="234"/>
                  </a:lnTo>
                  <a:lnTo>
                    <a:pt x="996" y="246"/>
                  </a:lnTo>
                  <a:lnTo>
                    <a:pt x="1042" y="258"/>
                  </a:lnTo>
                  <a:lnTo>
                    <a:pt x="1060" y="264"/>
                  </a:lnTo>
                  <a:lnTo>
                    <a:pt x="1072" y="268"/>
                  </a:lnTo>
                </a:path>
              </a:pathLst>
            </a:custGeom>
            <a:noFill/>
            <a:ln w="6350">
              <a:solidFill>
                <a:srgbClr val="B3B3B3"/>
              </a:solidFill>
              <a:prstDash val="solid"/>
              <a:round/>
              <a:headEnd/>
              <a:tailEnd/>
            </a:ln>
          </p:spPr>
          <p:txBody>
            <a:bodyPr/>
            <a:lstStyle/>
            <a:p>
              <a:endParaRPr lang="en-US" dirty="0"/>
            </a:p>
          </p:txBody>
        </p:sp>
        <p:sp>
          <p:nvSpPr>
            <p:cNvPr id="157738" name="Freeform 42"/>
            <p:cNvSpPr>
              <a:spLocks/>
            </p:cNvSpPr>
            <p:nvPr/>
          </p:nvSpPr>
          <p:spPr bwMode="auto">
            <a:xfrm>
              <a:off x="2405" y="2594"/>
              <a:ext cx="242" cy="109"/>
            </a:xfrm>
            <a:custGeom>
              <a:avLst/>
              <a:gdLst/>
              <a:ahLst/>
              <a:cxnLst>
                <a:cxn ang="0">
                  <a:pos x="0" y="0"/>
                </a:cxn>
                <a:cxn ang="0">
                  <a:pos x="32" y="8"/>
                </a:cxn>
                <a:cxn ang="0">
                  <a:pos x="112" y="32"/>
                </a:cxn>
                <a:cxn ang="0">
                  <a:pos x="162" y="50"/>
                </a:cxn>
                <a:cxn ang="0">
                  <a:pos x="210" y="68"/>
                </a:cxn>
                <a:cxn ang="0">
                  <a:pos x="258" y="88"/>
                </a:cxn>
                <a:cxn ang="0">
                  <a:pos x="300" y="108"/>
                </a:cxn>
                <a:cxn ang="0">
                  <a:pos x="342" y="130"/>
                </a:cxn>
                <a:cxn ang="0">
                  <a:pos x="392" y="156"/>
                </a:cxn>
                <a:cxn ang="0">
                  <a:pos x="502" y="208"/>
                </a:cxn>
                <a:cxn ang="0">
                  <a:pos x="600" y="252"/>
                </a:cxn>
                <a:cxn ang="0">
                  <a:pos x="638" y="268"/>
                </a:cxn>
                <a:cxn ang="0">
                  <a:pos x="664" y="276"/>
                </a:cxn>
              </a:cxnLst>
              <a:rect l="0" t="0" r="r" b="b"/>
              <a:pathLst>
                <a:path w="664" h="276">
                  <a:moveTo>
                    <a:pt x="0" y="0"/>
                  </a:moveTo>
                  <a:lnTo>
                    <a:pt x="32" y="8"/>
                  </a:lnTo>
                  <a:lnTo>
                    <a:pt x="112" y="32"/>
                  </a:lnTo>
                  <a:lnTo>
                    <a:pt x="162" y="50"/>
                  </a:lnTo>
                  <a:lnTo>
                    <a:pt x="210" y="68"/>
                  </a:lnTo>
                  <a:lnTo>
                    <a:pt x="258" y="88"/>
                  </a:lnTo>
                  <a:lnTo>
                    <a:pt x="300" y="108"/>
                  </a:lnTo>
                  <a:lnTo>
                    <a:pt x="342" y="130"/>
                  </a:lnTo>
                  <a:lnTo>
                    <a:pt x="392" y="156"/>
                  </a:lnTo>
                  <a:lnTo>
                    <a:pt x="502" y="208"/>
                  </a:lnTo>
                  <a:lnTo>
                    <a:pt x="600" y="252"/>
                  </a:lnTo>
                  <a:lnTo>
                    <a:pt x="638" y="268"/>
                  </a:lnTo>
                  <a:lnTo>
                    <a:pt x="664" y="276"/>
                  </a:lnTo>
                </a:path>
              </a:pathLst>
            </a:custGeom>
            <a:noFill/>
            <a:ln w="6350">
              <a:solidFill>
                <a:srgbClr val="B3B3B3"/>
              </a:solidFill>
              <a:prstDash val="solid"/>
              <a:round/>
              <a:headEnd/>
              <a:tailEnd/>
            </a:ln>
          </p:spPr>
          <p:txBody>
            <a:bodyPr/>
            <a:lstStyle/>
            <a:p>
              <a:endParaRPr lang="en-US" dirty="0"/>
            </a:p>
          </p:txBody>
        </p:sp>
        <p:sp>
          <p:nvSpPr>
            <p:cNvPr id="157739" name="Freeform 43"/>
            <p:cNvSpPr>
              <a:spLocks/>
            </p:cNvSpPr>
            <p:nvPr/>
          </p:nvSpPr>
          <p:spPr bwMode="auto">
            <a:xfrm>
              <a:off x="3009" y="2761"/>
              <a:ext cx="376" cy="54"/>
            </a:xfrm>
            <a:custGeom>
              <a:avLst/>
              <a:gdLst/>
              <a:ahLst/>
              <a:cxnLst>
                <a:cxn ang="0">
                  <a:pos x="0" y="0"/>
                </a:cxn>
                <a:cxn ang="0">
                  <a:pos x="54" y="16"/>
                </a:cxn>
                <a:cxn ang="0">
                  <a:pos x="99" y="26"/>
                </a:cxn>
                <a:cxn ang="0">
                  <a:pos x="119" y="30"/>
                </a:cxn>
                <a:cxn ang="0">
                  <a:pos x="135" y="32"/>
                </a:cxn>
                <a:cxn ang="0">
                  <a:pos x="181" y="40"/>
                </a:cxn>
                <a:cxn ang="0">
                  <a:pos x="251" y="54"/>
                </a:cxn>
                <a:cxn ang="0">
                  <a:pos x="369" y="78"/>
                </a:cxn>
                <a:cxn ang="0">
                  <a:pos x="431" y="86"/>
                </a:cxn>
                <a:cxn ang="0">
                  <a:pos x="535" y="98"/>
                </a:cxn>
                <a:cxn ang="0">
                  <a:pos x="641" y="108"/>
                </a:cxn>
                <a:cxn ang="0">
                  <a:pos x="711" y="112"/>
                </a:cxn>
                <a:cxn ang="0">
                  <a:pos x="771" y="112"/>
                </a:cxn>
                <a:cxn ang="0">
                  <a:pos x="861" y="114"/>
                </a:cxn>
                <a:cxn ang="0">
                  <a:pos x="909" y="116"/>
                </a:cxn>
                <a:cxn ang="0">
                  <a:pos x="957" y="120"/>
                </a:cxn>
                <a:cxn ang="0">
                  <a:pos x="999" y="128"/>
                </a:cxn>
                <a:cxn ang="0">
                  <a:pos x="1017" y="132"/>
                </a:cxn>
                <a:cxn ang="0">
                  <a:pos x="1033" y="136"/>
                </a:cxn>
              </a:cxnLst>
              <a:rect l="0" t="0" r="r" b="b"/>
              <a:pathLst>
                <a:path w="1033" h="136">
                  <a:moveTo>
                    <a:pt x="0" y="0"/>
                  </a:moveTo>
                  <a:lnTo>
                    <a:pt x="54" y="16"/>
                  </a:lnTo>
                  <a:lnTo>
                    <a:pt x="99" y="26"/>
                  </a:lnTo>
                  <a:lnTo>
                    <a:pt x="119" y="30"/>
                  </a:lnTo>
                  <a:lnTo>
                    <a:pt x="135" y="32"/>
                  </a:lnTo>
                  <a:lnTo>
                    <a:pt x="181" y="40"/>
                  </a:lnTo>
                  <a:lnTo>
                    <a:pt x="251" y="54"/>
                  </a:lnTo>
                  <a:lnTo>
                    <a:pt x="369" y="78"/>
                  </a:lnTo>
                  <a:lnTo>
                    <a:pt x="431" y="86"/>
                  </a:lnTo>
                  <a:lnTo>
                    <a:pt x="535" y="98"/>
                  </a:lnTo>
                  <a:lnTo>
                    <a:pt x="641" y="108"/>
                  </a:lnTo>
                  <a:lnTo>
                    <a:pt x="711" y="112"/>
                  </a:lnTo>
                  <a:lnTo>
                    <a:pt x="771" y="112"/>
                  </a:lnTo>
                  <a:lnTo>
                    <a:pt x="861" y="114"/>
                  </a:lnTo>
                  <a:lnTo>
                    <a:pt x="909" y="116"/>
                  </a:lnTo>
                  <a:lnTo>
                    <a:pt x="957" y="120"/>
                  </a:lnTo>
                  <a:lnTo>
                    <a:pt x="999" y="128"/>
                  </a:lnTo>
                  <a:lnTo>
                    <a:pt x="1017" y="132"/>
                  </a:lnTo>
                  <a:lnTo>
                    <a:pt x="1033" y="136"/>
                  </a:lnTo>
                </a:path>
              </a:pathLst>
            </a:custGeom>
            <a:noFill/>
            <a:ln w="6350">
              <a:solidFill>
                <a:srgbClr val="B3B3B3"/>
              </a:solidFill>
              <a:prstDash val="solid"/>
              <a:round/>
              <a:headEnd/>
              <a:tailEnd/>
            </a:ln>
          </p:spPr>
          <p:txBody>
            <a:bodyPr/>
            <a:lstStyle/>
            <a:p>
              <a:endParaRPr lang="en-US" dirty="0"/>
            </a:p>
          </p:txBody>
        </p:sp>
        <p:sp>
          <p:nvSpPr>
            <p:cNvPr id="157740" name="Freeform 44"/>
            <p:cNvSpPr>
              <a:spLocks/>
            </p:cNvSpPr>
            <p:nvPr/>
          </p:nvSpPr>
          <p:spPr bwMode="auto">
            <a:xfrm>
              <a:off x="2989" y="2893"/>
              <a:ext cx="213" cy="20"/>
            </a:xfrm>
            <a:custGeom>
              <a:avLst/>
              <a:gdLst/>
              <a:ahLst/>
              <a:cxnLst>
                <a:cxn ang="0">
                  <a:pos x="0" y="0"/>
                </a:cxn>
                <a:cxn ang="0">
                  <a:pos x="24" y="2"/>
                </a:cxn>
                <a:cxn ang="0">
                  <a:pos x="86" y="6"/>
                </a:cxn>
                <a:cxn ang="0">
                  <a:pos x="171" y="12"/>
                </a:cxn>
                <a:cxn ang="0">
                  <a:pos x="215" y="12"/>
                </a:cxn>
                <a:cxn ang="0">
                  <a:pos x="261" y="12"/>
                </a:cxn>
                <a:cxn ang="0">
                  <a:pos x="307" y="12"/>
                </a:cxn>
                <a:cxn ang="0">
                  <a:pos x="357" y="16"/>
                </a:cxn>
                <a:cxn ang="0">
                  <a:pos x="407" y="20"/>
                </a:cxn>
                <a:cxn ang="0">
                  <a:pos x="455" y="26"/>
                </a:cxn>
                <a:cxn ang="0">
                  <a:pos x="499" y="32"/>
                </a:cxn>
                <a:cxn ang="0">
                  <a:pos x="537" y="38"/>
                </a:cxn>
                <a:cxn ang="0">
                  <a:pos x="565" y="44"/>
                </a:cxn>
                <a:cxn ang="0">
                  <a:pos x="583" y="50"/>
                </a:cxn>
              </a:cxnLst>
              <a:rect l="0" t="0" r="r" b="b"/>
              <a:pathLst>
                <a:path w="583" h="50">
                  <a:moveTo>
                    <a:pt x="0" y="0"/>
                  </a:moveTo>
                  <a:lnTo>
                    <a:pt x="24" y="2"/>
                  </a:lnTo>
                  <a:lnTo>
                    <a:pt x="86" y="6"/>
                  </a:lnTo>
                  <a:lnTo>
                    <a:pt x="171" y="12"/>
                  </a:lnTo>
                  <a:lnTo>
                    <a:pt x="215" y="12"/>
                  </a:lnTo>
                  <a:lnTo>
                    <a:pt x="261" y="12"/>
                  </a:lnTo>
                  <a:lnTo>
                    <a:pt x="307" y="12"/>
                  </a:lnTo>
                  <a:lnTo>
                    <a:pt x="357" y="16"/>
                  </a:lnTo>
                  <a:lnTo>
                    <a:pt x="407" y="20"/>
                  </a:lnTo>
                  <a:lnTo>
                    <a:pt x="455" y="26"/>
                  </a:lnTo>
                  <a:lnTo>
                    <a:pt x="499" y="32"/>
                  </a:lnTo>
                  <a:lnTo>
                    <a:pt x="537" y="38"/>
                  </a:lnTo>
                  <a:lnTo>
                    <a:pt x="565" y="44"/>
                  </a:lnTo>
                  <a:lnTo>
                    <a:pt x="583" y="50"/>
                  </a:lnTo>
                </a:path>
              </a:pathLst>
            </a:custGeom>
            <a:noFill/>
            <a:ln w="6350">
              <a:solidFill>
                <a:srgbClr val="B3B3B3"/>
              </a:solidFill>
              <a:prstDash val="solid"/>
              <a:round/>
              <a:headEnd/>
              <a:tailEnd/>
            </a:ln>
          </p:spPr>
          <p:txBody>
            <a:bodyPr/>
            <a:lstStyle/>
            <a:p>
              <a:endParaRPr lang="en-US" dirty="0"/>
            </a:p>
          </p:txBody>
        </p:sp>
        <p:sp>
          <p:nvSpPr>
            <p:cNvPr id="157741" name="Freeform 45"/>
            <p:cNvSpPr>
              <a:spLocks/>
            </p:cNvSpPr>
            <p:nvPr/>
          </p:nvSpPr>
          <p:spPr bwMode="auto">
            <a:xfrm>
              <a:off x="2279" y="2649"/>
              <a:ext cx="138" cy="78"/>
            </a:xfrm>
            <a:custGeom>
              <a:avLst/>
              <a:gdLst/>
              <a:ahLst/>
              <a:cxnLst>
                <a:cxn ang="0">
                  <a:pos x="0" y="0"/>
                </a:cxn>
                <a:cxn ang="0">
                  <a:pos x="40" y="14"/>
                </a:cxn>
                <a:cxn ang="0">
                  <a:pos x="84" y="30"/>
                </a:cxn>
                <a:cxn ang="0">
                  <a:pos x="138" y="52"/>
                </a:cxn>
                <a:cxn ang="0">
                  <a:pos x="198" y="80"/>
                </a:cxn>
                <a:cxn ang="0">
                  <a:pos x="228" y="96"/>
                </a:cxn>
                <a:cxn ang="0">
                  <a:pos x="260" y="114"/>
                </a:cxn>
                <a:cxn ang="0">
                  <a:pos x="290" y="132"/>
                </a:cxn>
                <a:cxn ang="0">
                  <a:pos x="320" y="152"/>
                </a:cxn>
                <a:cxn ang="0">
                  <a:pos x="350" y="174"/>
                </a:cxn>
                <a:cxn ang="0">
                  <a:pos x="376" y="196"/>
                </a:cxn>
              </a:cxnLst>
              <a:rect l="0" t="0" r="r" b="b"/>
              <a:pathLst>
                <a:path w="376" h="196">
                  <a:moveTo>
                    <a:pt x="0" y="0"/>
                  </a:moveTo>
                  <a:lnTo>
                    <a:pt x="40" y="14"/>
                  </a:lnTo>
                  <a:lnTo>
                    <a:pt x="84" y="30"/>
                  </a:lnTo>
                  <a:lnTo>
                    <a:pt x="138" y="52"/>
                  </a:lnTo>
                  <a:lnTo>
                    <a:pt x="198" y="80"/>
                  </a:lnTo>
                  <a:lnTo>
                    <a:pt x="228" y="96"/>
                  </a:lnTo>
                  <a:lnTo>
                    <a:pt x="260" y="114"/>
                  </a:lnTo>
                  <a:lnTo>
                    <a:pt x="290" y="132"/>
                  </a:lnTo>
                  <a:lnTo>
                    <a:pt x="320" y="152"/>
                  </a:lnTo>
                  <a:lnTo>
                    <a:pt x="350" y="174"/>
                  </a:lnTo>
                  <a:lnTo>
                    <a:pt x="376" y="196"/>
                  </a:lnTo>
                </a:path>
              </a:pathLst>
            </a:custGeom>
            <a:noFill/>
            <a:ln w="6350">
              <a:solidFill>
                <a:srgbClr val="B3B3B3"/>
              </a:solidFill>
              <a:prstDash val="solid"/>
              <a:round/>
              <a:headEnd/>
              <a:tailEnd/>
            </a:ln>
          </p:spPr>
          <p:txBody>
            <a:bodyPr/>
            <a:lstStyle/>
            <a:p>
              <a:endParaRPr lang="en-US" dirty="0"/>
            </a:p>
          </p:txBody>
        </p:sp>
        <p:sp>
          <p:nvSpPr>
            <p:cNvPr id="157742" name="Freeform 46"/>
            <p:cNvSpPr>
              <a:spLocks/>
            </p:cNvSpPr>
            <p:nvPr/>
          </p:nvSpPr>
          <p:spPr bwMode="auto">
            <a:xfrm>
              <a:off x="2169" y="2719"/>
              <a:ext cx="228" cy="129"/>
            </a:xfrm>
            <a:custGeom>
              <a:avLst/>
              <a:gdLst/>
              <a:ahLst/>
              <a:cxnLst>
                <a:cxn ang="0">
                  <a:pos x="0" y="0"/>
                </a:cxn>
                <a:cxn ang="0">
                  <a:pos x="32" y="14"/>
                </a:cxn>
                <a:cxn ang="0">
                  <a:pos x="68" y="30"/>
                </a:cxn>
                <a:cxn ang="0">
                  <a:pos x="114" y="52"/>
                </a:cxn>
                <a:cxn ang="0">
                  <a:pos x="164" y="80"/>
                </a:cxn>
                <a:cxn ang="0">
                  <a:pos x="226" y="114"/>
                </a:cxn>
                <a:cxn ang="0">
                  <a:pos x="290" y="152"/>
                </a:cxn>
                <a:cxn ang="0">
                  <a:pos x="356" y="196"/>
                </a:cxn>
                <a:cxn ang="0">
                  <a:pos x="418" y="238"/>
                </a:cxn>
                <a:cxn ang="0">
                  <a:pos x="472" y="268"/>
                </a:cxn>
                <a:cxn ang="0">
                  <a:pos x="518" y="290"/>
                </a:cxn>
                <a:cxn ang="0">
                  <a:pos x="556" y="306"/>
                </a:cxn>
                <a:cxn ang="0">
                  <a:pos x="586" y="316"/>
                </a:cxn>
                <a:cxn ang="0">
                  <a:pos x="606" y="322"/>
                </a:cxn>
                <a:cxn ang="0">
                  <a:pos x="624" y="324"/>
                </a:cxn>
              </a:cxnLst>
              <a:rect l="0" t="0" r="r" b="b"/>
              <a:pathLst>
                <a:path w="624" h="324">
                  <a:moveTo>
                    <a:pt x="0" y="0"/>
                  </a:moveTo>
                  <a:lnTo>
                    <a:pt x="32" y="14"/>
                  </a:lnTo>
                  <a:lnTo>
                    <a:pt x="68" y="30"/>
                  </a:lnTo>
                  <a:lnTo>
                    <a:pt x="114" y="52"/>
                  </a:lnTo>
                  <a:lnTo>
                    <a:pt x="164" y="80"/>
                  </a:lnTo>
                  <a:lnTo>
                    <a:pt x="226" y="114"/>
                  </a:lnTo>
                  <a:lnTo>
                    <a:pt x="290" y="152"/>
                  </a:lnTo>
                  <a:lnTo>
                    <a:pt x="356" y="196"/>
                  </a:lnTo>
                  <a:lnTo>
                    <a:pt x="418" y="238"/>
                  </a:lnTo>
                  <a:lnTo>
                    <a:pt x="472" y="268"/>
                  </a:lnTo>
                  <a:lnTo>
                    <a:pt x="518" y="290"/>
                  </a:lnTo>
                  <a:lnTo>
                    <a:pt x="556" y="306"/>
                  </a:lnTo>
                  <a:lnTo>
                    <a:pt x="586" y="316"/>
                  </a:lnTo>
                  <a:lnTo>
                    <a:pt x="606" y="322"/>
                  </a:lnTo>
                  <a:lnTo>
                    <a:pt x="624" y="324"/>
                  </a:lnTo>
                </a:path>
              </a:pathLst>
            </a:custGeom>
            <a:noFill/>
            <a:ln w="6350">
              <a:solidFill>
                <a:srgbClr val="B3B3B3"/>
              </a:solidFill>
              <a:prstDash val="solid"/>
              <a:round/>
              <a:headEnd/>
              <a:tailEnd/>
            </a:ln>
          </p:spPr>
          <p:txBody>
            <a:bodyPr/>
            <a:lstStyle/>
            <a:p>
              <a:endParaRPr lang="en-US" dirty="0"/>
            </a:p>
          </p:txBody>
        </p:sp>
        <p:sp>
          <p:nvSpPr>
            <p:cNvPr id="157743" name="Freeform 47"/>
            <p:cNvSpPr>
              <a:spLocks/>
            </p:cNvSpPr>
            <p:nvPr/>
          </p:nvSpPr>
          <p:spPr bwMode="auto">
            <a:xfrm>
              <a:off x="2807" y="3011"/>
              <a:ext cx="192" cy="22"/>
            </a:xfrm>
            <a:custGeom>
              <a:avLst/>
              <a:gdLst/>
              <a:ahLst/>
              <a:cxnLst>
                <a:cxn ang="0">
                  <a:pos x="0" y="0"/>
                </a:cxn>
                <a:cxn ang="0">
                  <a:pos x="50" y="4"/>
                </a:cxn>
                <a:cxn ang="0">
                  <a:pos x="110" y="8"/>
                </a:cxn>
                <a:cxn ang="0">
                  <a:pos x="220" y="16"/>
                </a:cxn>
                <a:cxn ang="0">
                  <a:pos x="334" y="22"/>
                </a:cxn>
                <a:cxn ang="0">
                  <a:pos x="368" y="24"/>
                </a:cxn>
                <a:cxn ang="0">
                  <a:pos x="426" y="30"/>
                </a:cxn>
                <a:cxn ang="0">
                  <a:pos x="484" y="40"/>
                </a:cxn>
                <a:cxn ang="0">
                  <a:pos x="510" y="46"/>
                </a:cxn>
                <a:cxn ang="0">
                  <a:pos x="528" y="54"/>
                </a:cxn>
              </a:cxnLst>
              <a:rect l="0" t="0" r="r" b="b"/>
              <a:pathLst>
                <a:path w="528" h="54">
                  <a:moveTo>
                    <a:pt x="0" y="0"/>
                  </a:moveTo>
                  <a:lnTo>
                    <a:pt x="50" y="4"/>
                  </a:lnTo>
                  <a:lnTo>
                    <a:pt x="110" y="8"/>
                  </a:lnTo>
                  <a:lnTo>
                    <a:pt x="220" y="16"/>
                  </a:lnTo>
                  <a:lnTo>
                    <a:pt x="334" y="22"/>
                  </a:lnTo>
                  <a:lnTo>
                    <a:pt x="368" y="24"/>
                  </a:lnTo>
                  <a:lnTo>
                    <a:pt x="426" y="30"/>
                  </a:lnTo>
                  <a:lnTo>
                    <a:pt x="484" y="40"/>
                  </a:lnTo>
                  <a:lnTo>
                    <a:pt x="510" y="46"/>
                  </a:lnTo>
                  <a:lnTo>
                    <a:pt x="528" y="54"/>
                  </a:lnTo>
                </a:path>
              </a:pathLst>
            </a:custGeom>
            <a:noFill/>
            <a:ln w="6350">
              <a:solidFill>
                <a:srgbClr val="B3B3B3"/>
              </a:solidFill>
              <a:prstDash val="solid"/>
              <a:round/>
              <a:headEnd/>
              <a:tailEnd/>
            </a:ln>
          </p:spPr>
          <p:txBody>
            <a:bodyPr/>
            <a:lstStyle/>
            <a:p>
              <a:endParaRPr lang="en-US" dirty="0"/>
            </a:p>
          </p:txBody>
        </p:sp>
        <p:sp>
          <p:nvSpPr>
            <p:cNvPr id="157744" name="Line 48"/>
            <p:cNvSpPr>
              <a:spLocks noChangeShapeType="1"/>
            </p:cNvSpPr>
            <p:nvPr/>
          </p:nvSpPr>
          <p:spPr bwMode="auto">
            <a:xfrm>
              <a:off x="2690" y="3101"/>
              <a:ext cx="143" cy="37"/>
            </a:xfrm>
            <a:prstGeom prst="line">
              <a:avLst/>
            </a:prstGeom>
            <a:noFill/>
            <a:ln w="6350">
              <a:solidFill>
                <a:srgbClr val="B3B3B3"/>
              </a:solidFill>
              <a:round/>
              <a:headEnd/>
              <a:tailEnd/>
            </a:ln>
          </p:spPr>
          <p:txBody>
            <a:bodyPr/>
            <a:lstStyle/>
            <a:p>
              <a:endParaRPr lang="en-US" dirty="0"/>
            </a:p>
          </p:txBody>
        </p:sp>
        <p:sp>
          <p:nvSpPr>
            <p:cNvPr id="157745" name="Freeform 49"/>
            <p:cNvSpPr>
              <a:spLocks/>
            </p:cNvSpPr>
            <p:nvPr/>
          </p:nvSpPr>
          <p:spPr bwMode="auto">
            <a:xfrm>
              <a:off x="2054" y="2794"/>
              <a:ext cx="191" cy="111"/>
            </a:xfrm>
            <a:custGeom>
              <a:avLst/>
              <a:gdLst/>
              <a:ahLst/>
              <a:cxnLst>
                <a:cxn ang="0">
                  <a:pos x="0" y="0"/>
                </a:cxn>
                <a:cxn ang="0">
                  <a:pos x="22" y="6"/>
                </a:cxn>
                <a:cxn ang="0">
                  <a:pos x="46" y="14"/>
                </a:cxn>
                <a:cxn ang="0">
                  <a:pos x="78" y="28"/>
                </a:cxn>
                <a:cxn ang="0">
                  <a:pos x="120" y="48"/>
                </a:cxn>
                <a:cxn ang="0">
                  <a:pos x="166" y="76"/>
                </a:cxn>
                <a:cxn ang="0">
                  <a:pos x="216" y="112"/>
                </a:cxn>
                <a:cxn ang="0">
                  <a:pos x="244" y="132"/>
                </a:cxn>
                <a:cxn ang="0">
                  <a:pos x="272" y="156"/>
                </a:cxn>
                <a:cxn ang="0">
                  <a:pos x="300" y="180"/>
                </a:cxn>
                <a:cxn ang="0">
                  <a:pos x="326" y="200"/>
                </a:cxn>
                <a:cxn ang="0">
                  <a:pos x="352" y="216"/>
                </a:cxn>
                <a:cxn ang="0">
                  <a:pos x="376" y="232"/>
                </a:cxn>
                <a:cxn ang="0">
                  <a:pos x="398" y="244"/>
                </a:cxn>
                <a:cxn ang="0">
                  <a:pos x="420" y="254"/>
                </a:cxn>
                <a:cxn ang="0">
                  <a:pos x="454" y="268"/>
                </a:cxn>
                <a:cxn ang="0">
                  <a:pos x="484" y="276"/>
                </a:cxn>
                <a:cxn ang="0">
                  <a:pos x="506" y="280"/>
                </a:cxn>
                <a:cxn ang="0">
                  <a:pos x="524" y="280"/>
                </a:cxn>
              </a:cxnLst>
              <a:rect l="0" t="0" r="r" b="b"/>
              <a:pathLst>
                <a:path w="524" h="280">
                  <a:moveTo>
                    <a:pt x="0" y="0"/>
                  </a:moveTo>
                  <a:lnTo>
                    <a:pt x="22" y="6"/>
                  </a:lnTo>
                  <a:lnTo>
                    <a:pt x="46" y="14"/>
                  </a:lnTo>
                  <a:lnTo>
                    <a:pt x="78" y="28"/>
                  </a:lnTo>
                  <a:lnTo>
                    <a:pt x="120" y="48"/>
                  </a:lnTo>
                  <a:lnTo>
                    <a:pt x="166" y="76"/>
                  </a:lnTo>
                  <a:lnTo>
                    <a:pt x="216" y="112"/>
                  </a:lnTo>
                  <a:lnTo>
                    <a:pt x="244" y="132"/>
                  </a:lnTo>
                  <a:lnTo>
                    <a:pt x="272" y="156"/>
                  </a:lnTo>
                  <a:lnTo>
                    <a:pt x="300" y="180"/>
                  </a:lnTo>
                  <a:lnTo>
                    <a:pt x="326" y="200"/>
                  </a:lnTo>
                  <a:lnTo>
                    <a:pt x="352" y="216"/>
                  </a:lnTo>
                  <a:lnTo>
                    <a:pt x="376" y="232"/>
                  </a:lnTo>
                  <a:lnTo>
                    <a:pt x="398" y="244"/>
                  </a:lnTo>
                  <a:lnTo>
                    <a:pt x="420" y="254"/>
                  </a:lnTo>
                  <a:lnTo>
                    <a:pt x="454" y="268"/>
                  </a:lnTo>
                  <a:lnTo>
                    <a:pt x="484" y="276"/>
                  </a:lnTo>
                  <a:lnTo>
                    <a:pt x="506" y="280"/>
                  </a:lnTo>
                  <a:lnTo>
                    <a:pt x="524" y="280"/>
                  </a:lnTo>
                </a:path>
              </a:pathLst>
            </a:custGeom>
            <a:noFill/>
            <a:ln w="6350">
              <a:solidFill>
                <a:srgbClr val="B3B3B3"/>
              </a:solidFill>
              <a:prstDash val="solid"/>
              <a:round/>
              <a:headEnd/>
              <a:tailEnd/>
            </a:ln>
          </p:spPr>
          <p:txBody>
            <a:bodyPr/>
            <a:lstStyle/>
            <a:p>
              <a:endParaRPr lang="en-US" dirty="0"/>
            </a:p>
          </p:txBody>
        </p:sp>
        <p:sp>
          <p:nvSpPr>
            <p:cNvPr id="157746" name="Freeform 50"/>
            <p:cNvSpPr>
              <a:spLocks/>
            </p:cNvSpPr>
            <p:nvPr/>
          </p:nvSpPr>
          <p:spPr bwMode="auto">
            <a:xfrm>
              <a:off x="1835" y="2893"/>
              <a:ext cx="287" cy="71"/>
            </a:xfrm>
            <a:custGeom>
              <a:avLst/>
              <a:gdLst/>
              <a:ahLst/>
              <a:cxnLst>
                <a:cxn ang="0">
                  <a:pos x="0" y="0"/>
                </a:cxn>
                <a:cxn ang="0">
                  <a:pos x="294" y="64"/>
                </a:cxn>
                <a:cxn ang="0">
                  <a:pos x="576" y="128"/>
                </a:cxn>
                <a:cxn ang="0">
                  <a:pos x="684" y="150"/>
                </a:cxn>
                <a:cxn ang="0">
                  <a:pos x="754" y="168"/>
                </a:cxn>
                <a:cxn ang="0">
                  <a:pos x="778" y="174"/>
                </a:cxn>
                <a:cxn ang="0">
                  <a:pos x="790" y="178"/>
                </a:cxn>
              </a:cxnLst>
              <a:rect l="0" t="0" r="r" b="b"/>
              <a:pathLst>
                <a:path w="790" h="178">
                  <a:moveTo>
                    <a:pt x="0" y="0"/>
                  </a:moveTo>
                  <a:lnTo>
                    <a:pt x="294" y="64"/>
                  </a:lnTo>
                  <a:lnTo>
                    <a:pt x="576" y="128"/>
                  </a:lnTo>
                  <a:lnTo>
                    <a:pt x="684" y="150"/>
                  </a:lnTo>
                  <a:lnTo>
                    <a:pt x="754" y="168"/>
                  </a:lnTo>
                  <a:lnTo>
                    <a:pt x="778" y="174"/>
                  </a:lnTo>
                  <a:lnTo>
                    <a:pt x="790" y="178"/>
                  </a:lnTo>
                </a:path>
              </a:pathLst>
            </a:custGeom>
            <a:noFill/>
            <a:ln w="6350">
              <a:solidFill>
                <a:srgbClr val="B3B3B3"/>
              </a:solidFill>
              <a:prstDash val="solid"/>
              <a:round/>
              <a:headEnd/>
              <a:tailEnd/>
            </a:ln>
          </p:spPr>
          <p:txBody>
            <a:bodyPr/>
            <a:lstStyle/>
            <a:p>
              <a:endParaRPr lang="en-US" dirty="0"/>
            </a:p>
          </p:txBody>
        </p:sp>
        <p:sp>
          <p:nvSpPr>
            <p:cNvPr id="157747" name="Freeform 51"/>
            <p:cNvSpPr>
              <a:spLocks/>
            </p:cNvSpPr>
            <p:nvPr/>
          </p:nvSpPr>
          <p:spPr bwMode="auto">
            <a:xfrm>
              <a:off x="2562" y="2691"/>
              <a:ext cx="454" cy="573"/>
            </a:xfrm>
            <a:custGeom>
              <a:avLst/>
              <a:gdLst/>
              <a:ahLst/>
              <a:cxnLst>
                <a:cxn ang="0">
                  <a:pos x="18" y="1424"/>
                </a:cxn>
                <a:cxn ang="0">
                  <a:pos x="48" y="1388"/>
                </a:cxn>
                <a:cxn ang="0">
                  <a:pos x="80" y="1340"/>
                </a:cxn>
                <a:cxn ang="0">
                  <a:pos x="98" y="1302"/>
                </a:cxn>
                <a:cxn ang="0">
                  <a:pos x="108" y="1292"/>
                </a:cxn>
                <a:cxn ang="0">
                  <a:pos x="118" y="1288"/>
                </a:cxn>
                <a:cxn ang="0">
                  <a:pos x="124" y="1282"/>
                </a:cxn>
                <a:cxn ang="0">
                  <a:pos x="140" y="1254"/>
                </a:cxn>
                <a:cxn ang="0">
                  <a:pos x="164" y="1214"/>
                </a:cxn>
                <a:cxn ang="0">
                  <a:pos x="226" y="1134"/>
                </a:cxn>
                <a:cxn ang="0">
                  <a:pos x="256" y="1100"/>
                </a:cxn>
                <a:cxn ang="0">
                  <a:pos x="284" y="1074"/>
                </a:cxn>
                <a:cxn ang="0">
                  <a:pos x="340" y="1044"/>
                </a:cxn>
                <a:cxn ang="0">
                  <a:pos x="396" y="1018"/>
                </a:cxn>
                <a:cxn ang="0">
                  <a:pos x="420" y="1004"/>
                </a:cxn>
                <a:cxn ang="0">
                  <a:pos x="474" y="966"/>
                </a:cxn>
                <a:cxn ang="0">
                  <a:pos x="530" y="932"/>
                </a:cxn>
                <a:cxn ang="0">
                  <a:pos x="544" y="918"/>
                </a:cxn>
                <a:cxn ang="0">
                  <a:pos x="572" y="878"/>
                </a:cxn>
                <a:cxn ang="0">
                  <a:pos x="594" y="844"/>
                </a:cxn>
                <a:cxn ang="0">
                  <a:pos x="598" y="832"/>
                </a:cxn>
                <a:cxn ang="0">
                  <a:pos x="616" y="802"/>
                </a:cxn>
                <a:cxn ang="0">
                  <a:pos x="652" y="758"/>
                </a:cxn>
                <a:cxn ang="0">
                  <a:pos x="696" y="732"/>
                </a:cxn>
                <a:cxn ang="0">
                  <a:pos x="752" y="716"/>
                </a:cxn>
                <a:cxn ang="0">
                  <a:pos x="830" y="714"/>
                </a:cxn>
                <a:cxn ang="0">
                  <a:pos x="892" y="714"/>
                </a:cxn>
                <a:cxn ang="0">
                  <a:pos x="940" y="712"/>
                </a:cxn>
                <a:cxn ang="0">
                  <a:pos x="992" y="700"/>
                </a:cxn>
                <a:cxn ang="0">
                  <a:pos x="1038" y="680"/>
                </a:cxn>
                <a:cxn ang="0">
                  <a:pos x="1066" y="664"/>
                </a:cxn>
                <a:cxn ang="0">
                  <a:pos x="1098" y="638"/>
                </a:cxn>
                <a:cxn ang="0">
                  <a:pos x="1124" y="600"/>
                </a:cxn>
                <a:cxn ang="0">
                  <a:pos x="1140" y="566"/>
                </a:cxn>
                <a:cxn ang="0">
                  <a:pos x="1144" y="530"/>
                </a:cxn>
                <a:cxn ang="0">
                  <a:pos x="1142" y="476"/>
                </a:cxn>
                <a:cxn ang="0">
                  <a:pos x="1136" y="458"/>
                </a:cxn>
                <a:cxn ang="0">
                  <a:pos x="1132" y="454"/>
                </a:cxn>
                <a:cxn ang="0">
                  <a:pos x="1130" y="440"/>
                </a:cxn>
                <a:cxn ang="0">
                  <a:pos x="1132" y="418"/>
                </a:cxn>
                <a:cxn ang="0">
                  <a:pos x="1148" y="394"/>
                </a:cxn>
                <a:cxn ang="0">
                  <a:pos x="1166" y="366"/>
                </a:cxn>
                <a:cxn ang="0">
                  <a:pos x="1188" y="344"/>
                </a:cxn>
                <a:cxn ang="0">
                  <a:pos x="1204" y="312"/>
                </a:cxn>
                <a:cxn ang="0">
                  <a:pos x="1214" y="278"/>
                </a:cxn>
                <a:cxn ang="0">
                  <a:pos x="1214" y="248"/>
                </a:cxn>
                <a:cxn ang="0">
                  <a:pos x="1206" y="204"/>
                </a:cxn>
                <a:cxn ang="0">
                  <a:pos x="1194" y="158"/>
                </a:cxn>
                <a:cxn ang="0">
                  <a:pos x="1190" y="124"/>
                </a:cxn>
                <a:cxn ang="0">
                  <a:pos x="1206" y="90"/>
                </a:cxn>
              </a:cxnLst>
              <a:rect l="0" t="0" r="r" b="b"/>
              <a:pathLst>
                <a:path w="1248" h="1446">
                  <a:moveTo>
                    <a:pt x="0" y="1446"/>
                  </a:moveTo>
                  <a:lnTo>
                    <a:pt x="18" y="1424"/>
                  </a:lnTo>
                  <a:lnTo>
                    <a:pt x="40" y="1398"/>
                  </a:lnTo>
                  <a:lnTo>
                    <a:pt x="48" y="1388"/>
                  </a:lnTo>
                  <a:lnTo>
                    <a:pt x="64" y="1366"/>
                  </a:lnTo>
                  <a:lnTo>
                    <a:pt x="80" y="1340"/>
                  </a:lnTo>
                  <a:lnTo>
                    <a:pt x="94" y="1314"/>
                  </a:lnTo>
                  <a:lnTo>
                    <a:pt x="98" y="1302"/>
                  </a:lnTo>
                  <a:lnTo>
                    <a:pt x="104" y="1296"/>
                  </a:lnTo>
                  <a:lnTo>
                    <a:pt x="108" y="1292"/>
                  </a:lnTo>
                  <a:lnTo>
                    <a:pt x="112" y="1290"/>
                  </a:lnTo>
                  <a:lnTo>
                    <a:pt x="118" y="1288"/>
                  </a:lnTo>
                  <a:lnTo>
                    <a:pt x="122" y="1286"/>
                  </a:lnTo>
                  <a:lnTo>
                    <a:pt x="124" y="1282"/>
                  </a:lnTo>
                  <a:lnTo>
                    <a:pt x="134" y="1266"/>
                  </a:lnTo>
                  <a:lnTo>
                    <a:pt x="140" y="1254"/>
                  </a:lnTo>
                  <a:lnTo>
                    <a:pt x="148" y="1238"/>
                  </a:lnTo>
                  <a:lnTo>
                    <a:pt x="164" y="1214"/>
                  </a:lnTo>
                  <a:lnTo>
                    <a:pt x="194" y="1170"/>
                  </a:lnTo>
                  <a:lnTo>
                    <a:pt x="226" y="1134"/>
                  </a:lnTo>
                  <a:lnTo>
                    <a:pt x="250" y="1106"/>
                  </a:lnTo>
                  <a:lnTo>
                    <a:pt x="256" y="1100"/>
                  </a:lnTo>
                  <a:lnTo>
                    <a:pt x="266" y="1090"/>
                  </a:lnTo>
                  <a:lnTo>
                    <a:pt x="284" y="1074"/>
                  </a:lnTo>
                  <a:lnTo>
                    <a:pt x="304" y="1062"/>
                  </a:lnTo>
                  <a:lnTo>
                    <a:pt x="340" y="1044"/>
                  </a:lnTo>
                  <a:lnTo>
                    <a:pt x="376" y="1026"/>
                  </a:lnTo>
                  <a:lnTo>
                    <a:pt x="396" y="1018"/>
                  </a:lnTo>
                  <a:lnTo>
                    <a:pt x="408" y="1012"/>
                  </a:lnTo>
                  <a:lnTo>
                    <a:pt x="420" y="1004"/>
                  </a:lnTo>
                  <a:lnTo>
                    <a:pt x="444" y="986"/>
                  </a:lnTo>
                  <a:lnTo>
                    <a:pt x="474" y="966"/>
                  </a:lnTo>
                  <a:lnTo>
                    <a:pt x="510" y="946"/>
                  </a:lnTo>
                  <a:lnTo>
                    <a:pt x="530" y="932"/>
                  </a:lnTo>
                  <a:lnTo>
                    <a:pt x="538" y="924"/>
                  </a:lnTo>
                  <a:lnTo>
                    <a:pt x="544" y="918"/>
                  </a:lnTo>
                  <a:lnTo>
                    <a:pt x="556" y="900"/>
                  </a:lnTo>
                  <a:lnTo>
                    <a:pt x="572" y="878"/>
                  </a:lnTo>
                  <a:lnTo>
                    <a:pt x="588" y="854"/>
                  </a:lnTo>
                  <a:lnTo>
                    <a:pt x="594" y="844"/>
                  </a:lnTo>
                  <a:lnTo>
                    <a:pt x="596" y="838"/>
                  </a:lnTo>
                  <a:lnTo>
                    <a:pt x="598" y="832"/>
                  </a:lnTo>
                  <a:lnTo>
                    <a:pt x="602" y="822"/>
                  </a:lnTo>
                  <a:lnTo>
                    <a:pt x="616" y="802"/>
                  </a:lnTo>
                  <a:lnTo>
                    <a:pt x="640" y="768"/>
                  </a:lnTo>
                  <a:lnTo>
                    <a:pt x="652" y="758"/>
                  </a:lnTo>
                  <a:lnTo>
                    <a:pt x="668" y="746"/>
                  </a:lnTo>
                  <a:lnTo>
                    <a:pt x="696" y="732"/>
                  </a:lnTo>
                  <a:lnTo>
                    <a:pt x="730" y="722"/>
                  </a:lnTo>
                  <a:lnTo>
                    <a:pt x="752" y="716"/>
                  </a:lnTo>
                  <a:lnTo>
                    <a:pt x="768" y="714"/>
                  </a:lnTo>
                  <a:lnTo>
                    <a:pt x="830" y="714"/>
                  </a:lnTo>
                  <a:lnTo>
                    <a:pt x="884" y="714"/>
                  </a:lnTo>
                  <a:lnTo>
                    <a:pt x="892" y="714"/>
                  </a:lnTo>
                  <a:lnTo>
                    <a:pt x="920" y="714"/>
                  </a:lnTo>
                  <a:lnTo>
                    <a:pt x="940" y="712"/>
                  </a:lnTo>
                  <a:lnTo>
                    <a:pt x="964" y="706"/>
                  </a:lnTo>
                  <a:lnTo>
                    <a:pt x="992" y="700"/>
                  </a:lnTo>
                  <a:lnTo>
                    <a:pt x="1024" y="688"/>
                  </a:lnTo>
                  <a:lnTo>
                    <a:pt x="1038" y="680"/>
                  </a:lnTo>
                  <a:lnTo>
                    <a:pt x="1054" y="674"/>
                  </a:lnTo>
                  <a:lnTo>
                    <a:pt x="1066" y="664"/>
                  </a:lnTo>
                  <a:lnTo>
                    <a:pt x="1078" y="656"/>
                  </a:lnTo>
                  <a:lnTo>
                    <a:pt x="1098" y="638"/>
                  </a:lnTo>
                  <a:lnTo>
                    <a:pt x="1112" y="618"/>
                  </a:lnTo>
                  <a:lnTo>
                    <a:pt x="1124" y="600"/>
                  </a:lnTo>
                  <a:lnTo>
                    <a:pt x="1132" y="586"/>
                  </a:lnTo>
                  <a:lnTo>
                    <a:pt x="1140" y="566"/>
                  </a:lnTo>
                  <a:lnTo>
                    <a:pt x="1142" y="552"/>
                  </a:lnTo>
                  <a:lnTo>
                    <a:pt x="1144" y="530"/>
                  </a:lnTo>
                  <a:lnTo>
                    <a:pt x="1146" y="500"/>
                  </a:lnTo>
                  <a:lnTo>
                    <a:pt x="1142" y="476"/>
                  </a:lnTo>
                  <a:lnTo>
                    <a:pt x="1138" y="462"/>
                  </a:lnTo>
                  <a:lnTo>
                    <a:pt x="1136" y="458"/>
                  </a:lnTo>
                  <a:lnTo>
                    <a:pt x="1134" y="456"/>
                  </a:lnTo>
                  <a:lnTo>
                    <a:pt x="1132" y="454"/>
                  </a:lnTo>
                  <a:lnTo>
                    <a:pt x="1132" y="452"/>
                  </a:lnTo>
                  <a:lnTo>
                    <a:pt x="1130" y="440"/>
                  </a:lnTo>
                  <a:lnTo>
                    <a:pt x="1130" y="428"/>
                  </a:lnTo>
                  <a:lnTo>
                    <a:pt x="1132" y="418"/>
                  </a:lnTo>
                  <a:lnTo>
                    <a:pt x="1140" y="404"/>
                  </a:lnTo>
                  <a:lnTo>
                    <a:pt x="1148" y="394"/>
                  </a:lnTo>
                  <a:lnTo>
                    <a:pt x="1158" y="378"/>
                  </a:lnTo>
                  <a:lnTo>
                    <a:pt x="1166" y="366"/>
                  </a:lnTo>
                  <a:lnTo>
                    <a:pt x="1178" y="354"/>
                  </a:lnTo>
                  <a:lnTo>
                    <a:pt x="1188" y="344"/>
                  </a:lnTo>
                  <a:lnTo>
                    <a:pt x="1196" y="328"/>
                  </a:lnTo>
                  <a:lnTo>
                    <a:pt x="1204" y="312"/>
                  </a:lnTo>
                  <a:lnTo>
                    <a:pt x="1212" y="290"/>
                  </a:lnTo>
                  <a:lnTo>
                    <a:pt x="1214" y="278"/>
                  </a:lnTo>
                  <a:lnTo>
                    <a:pt x="1216" y="262"/>
                  </a:lnTo>
                  <a:lnTo>
                    <a:pt x="1214" y="248"/>
                  </a:lnTo>
                  <a:lnTo>
                    <a:pt x="1212" y="232"/>
                  </a:lnTo>
                  <a:lnTo>
                    <a:pt x="1206" y="204"/>
                  </a:lnTo>
                  <a:lnTo>
                    <a:pt x="1202" y="188"/>
                  </a:lnTo>
                  <a:lnTo>
                    <a:pt x="1194" y="158"/>
                  </a:lnTo>
                  <a:lnTo>
                    <a:pt x="1190" y="130"/>
                  </a:lnTo>
                  <a:lnTo>
                    <a:pt x="1190" y="124"/>
                  </a:lnTo>
                  <a:lnTo>
                    <a:pt x="1194" y="114"/>
                  </a:lnTo>
                  <a:lnTo>
                    <a:pt x="1206" y="90"/>
                  </a:lnTo>
                  <a:lnTo>
                    <a:pt x="1248" y="0"/>
                  </a:lnTo>
                </a:path>
              </a:pathLst>
            </a:custGeom>
            <a:noFill/>
            <a:ln w="9525">
              <a:solidFill>
                <a:srgbClr val="191919"/>
              </a:solidFill>
              <a:prstDash val="solid"/>
              <a:round/>
              <a:headEnd/>
              <a:tailEnd/>
            </a:ln>
          </p:spPr>
          <p:txBody>
            <a:bodyPr/>
            <a:lstStyle/>
            <a:p>
              <a:endParaRPr lang="en-US" dirty="0"/>
            </a:p>
          </p:txBody>
        </p:sp>
        <p:sp>
          <p:nvSpPr>
            <p:cNvPr id="157748" name="Freeform 52"/>
            <p:cNvSpPr>
              <a:spLocks/>
            </p:cNvSpPr>
            <p:nvPr/>
          </p:nvSpPr>
          <p:spPr bwMode="auto">
            <a:xfrm>
              <a:off x="1855" y="3217"/>
              <a:ext cx="57" cy="78"/>
            </a:xfrm>
            <a:custGeom>
              <a:avLst/>
              <a:gdLst/>
              <a:ahLst/>
              <a:cxnLst>
                <a:cxn ang="0">
                  <a:pos x="0" y="0"/>
                </a:cxn>
                <a:cxn ang="0">
                  <a:pos x="2" y="8"/>
                </a:cxn>
                <a:cxn ang="0">
                  <a:pos x="8" y="18"/>
                </a:cxn>
                <a:cxn ang="0">
                  <a:pos x="10" y="30"/>
                </a:cxn>
                <a:cxn ang="0">
                  <a:pos x="10" y="44"/>
                </a:cxn>
                <a:cxn ang="0">
                  <a:pos x="10" y="60"/>
                </a:cxn>
                <a:cxn ang="0">
                  <a:pos x="10" y="68"/>
                </a:cxn>
                <a:cxn ang="0">
                  <a:pos x="12" y="74"/>
                </a:cxn>
                <a:cxn ang="0">
                  <a:pos x="16" y="82"/>
                </a:cxn>
                <a:cxn ang="0">
                  <a:pos x="24" y="94"/>
                </a:cxn>
                <a:cxn ang="0">
                  <a:pos x="40" y="108"/>
                </a:cxn>
                <a:cxn ang="0">
                  <a:pos x="48" y="116"/>
                </a:cxn>
                <a:cxn ang="0">
                  <a:pos x="60" y="126"/>
                </a:cxn>
                <a:cxn ang="0">
                  <a:pos x="92" y="152"/>
                </a:cxn>
                <a:cxn ang="0">
                  <a:pos x="94" y="156"/>
                </a:cxn>
                <a:cxn ang="0">
                  <a:pos x="102" y="160"/>
                </a:cxn>
                <a:cxn ang="0">
                  <a:pos x="114" y="162"/>
                </a:cxn>
                <a:cxn ang="0">
                  <a:pos x="126" y="166"/>
                </a:cxn>
                <a:cxn ang="0">
                  <a:pos x="138" y="172"/>
                </a:cxn>
                <a:cxn ang="0">
                  <a:pos x="158" y="196"/>
                </a:cxn>
              </a:cxnLst>
              <a:rect l="0" t="0" r="r" b="b"/>
              <a:pathLst>
                <a:path w="158" h="196">
                  <a:moveTo>
                    <a:pt x="0" y="0"/>
                  </a:moveTo>
                  <a:lnTo>
                    <a:pt x="2" y="8"/>
                  </a:lnTo>
                  <a:lnTo>
                    <a:pt x="8" y="18"/>
                  </a:lnTo>
                  <a:lnTo>
                    <a:pt x="10" y="30"/>
                  </a:lnTo>
                  <a:lnTo>
                    <a:pt x="10" y="44"/>
                  </a:lnTo>
                  <a:lnTo>
                    <a:pt x="10" y="60"/>
                  </a:lnTo>
                  <a:lnTo>
                    <a:pt x="10" y="68"/>
                  </a:lnTo>
                  <a:lnTo>
                    <a:pt x="12" y="74"/>
                  </a:lnTo>
                  <a:lnTo>
                    <a:pt x="16" y="82"/>
                  </a:lnTo>
                  <a:lnTo>
                    <a:pt x="24" y="94"/>
                  </a:lnTo>
                  <a:lnTo>
                    <a:pt x="40" y="108"/>
                  </a:lnTo>
                  <a:lnTo>
                    <a:pt x="48" y="116"/>
                  </a:lnTo>
                  <a:lnTo>
                    <a:pt x="60" y="126"/>
                  </a:lnTo>
                  <a:lnTo>
                    <a:pt x="92" y="152"/>
                  </a:lnTo>
                  <a:lnTo>
                    <a:pt x="94" y="156"/>
                  </a:lnTo>
                  <a:lnTo>
                    <a:pt x="102" y="160"/>
                  </a:lnTo>
                  <a:lnTo>
                    <a:pt x="114" y="162"/>
                  </a:lnTo>
                  <a:lnTo>
                    <a:pt x="126" y="166"/>
                  </a:lnTo>
                  <a:lnTo>
                    <a:pt x="138" y="172"/>
                  </a:lnTo>
                  <a:lnTo>
                    <a:pt x="158" y="196"/>
                  </a:lnTo>
                </a:path>
              </a:pathLst>
            </a:custGeom>
            <a:noFill/>
            <a:ln w="9525">
              <a:solidFill>
                <a:srgbClr val="191919"/>
              </a:solidFill>
              <a:prstDash val="solid"/>
              <a:round/>
              <a:headEnd/>
              <a:tailEnd/>
            </a:ln>
          </p:spPr>
          <p:txBody>
            <a:bodyPr/>
            <a:lstStyle/>
            <a:p>
              <a:endParaRPr lang="en-US" dirty="0"/>
            </a:p>
          </p:txBody>
        </p:sp>
        <p:sp>
          <p:nvSpPr>
            <p:cNvPr id="157749" name="Freeform 53"/>
            <p:cNvSpPr>
              <a:spLocks/>
            </p:cNvSpPr>
            <p:nvPr/>
          </p:nvSpPr>
          <p:spPr bwMode="auto">
            <a:xfrm>
              <a:off x="1605" y="2981"/>
              <a:ext cx="188" cy="7"/>
            </a:xfrm>
            <a:custGeom>
              <a:avLst/>
              <a:gdLst/>
              <a:ahLst/>
              <a:cxnLst>
                <a:cxn ang="0">
                  <a:pos x="516" y="14"/>
                </a:cxn>
                <a:cxn ang="0">
                  <a:pos x="474" y="8"/>
                </a:cxn>
                <a:cxn ang="0">
                  <a:pos x="464" y="8"/>
                </a:cxn>
                <a:cxn ang="0">
                  <a:pos x="450" y="8"/>
                </a:cxn>
                <a:cxn ang="0">
                  <a:pos x="434" y="8"/>
                </a:cxn>
                <a:cxn ang="0">
                  <a:pos x="404" y="4"/>
                </a:cxn>
                <a:cxn ang="0">
                  <a:pos x="366" y="0"/>
                </a:cxn>
                <a:cxn ang="0">
                  <a:pos x="338" y="0"/>
                </a:cxn>
                <a:cxn ang="0">
                  <a:pos x="286" y="4"/>
                </a:cxn>
                <a:cxn ang="0">
                  <a:pos x="206" y="8"/>
                </a:cxn>
                <a:cxn ang="0">
                  <a:pos x="78" y="14"/>
                </a:cxn>
                <a:cxn ang="0">
                  <a:pos x="0" y="18"/>
                </a:cxn>
              </a:cxnLst>
              <a:rect l="0" t="0" r="r" b="b"/>
              <a:pathLst>
                <a:path w="516" h="18">
                  <a:moveTo>
                    <a:pt x="516" y="14"/>
                  </a:moveTo>
                  <a:lnTo>
                    <a:pt x="474" y="8"/>
                  </a:lnTo>
                  <a:lnTo>
                    <a:pt x="464" y="8"/>
                  </a:lnTo>
                  <a:lnTo>
                    <a:pt x="450" y="8"/>
                  </a:lnTo>
                  <a:lnTo>
                    <a:pt x="434" y="8"/>
                  </a:lnTo>
                  <a:lnTo>
                    <a:pt x="404" y="4"/>
                  </a:lnTo>
                  <a:lnTo>
                    <a:pt x="366" y="0"/>
                  </a:lnTo>
                  <a:lnTo>
                    <a:pt x="338" y="0"/>
                  </a:lnTo>
                  <a:lnTo>
                    <a:pt x="286" y="4"/>
                  </a:lnTo>
                  <a:lnTo>
                    <a:pt x="206" y="8"/>
                  </a:lnTo>
                  <a:lnTo>
                    <a:pt x="78" y="14"/>
                  </a:lnTo>
                  <a:lnTo>
                    <a:pt x="0" y="18"/>
                  </a:lnTo>
                </a:path>
              </a:pathLst>
            </a:custGeom>
            <a:noFill/>
            <a:ln w="9525">
              <a:solidFill>
                <a:srgbClr val="191919"/>
              </a:solidFill>
              <a:prstDash val="solid"/>
              <a:round/>
              <a:headEnd/>
              <a:tailEnd/>
            </a:ln>
          </p:spPr>
          <p:txBody>
            <a:bodyPr/>
            <a:lstStyle/>
            <a:p>
              <a:endParaRPr lang="en-US" dirty="0"/>
            </a:p>
          </p:txBody>
        </p:sp>
        <p:sp>
          <p:nvSpPr>
            <p:cNvPr id="157750" name="Freeform 54"/>
            <p:cNvSpPr>
              <a:spLocks/>
            </p:cNvSpPr>
            <p:nvPr/>
          </p:nvSpPr>
          <p:spPr bwMode="auto">
            <a:xfrm>
              <a:off x="1486" y="3016"/>
              <a:ext cx="210" cy="235"/>
            </a:xfrm>
            <a:custGeom>
              <a:avLst/>
              <a:gdLst/>
              <a:ahLst/>
              <a:cxnLst>
                <a:cxn ang="0">
                  <a:pos x="132" y="0"/>
                </a:cxn>
                <a:cxn ang="0">
                  <a:pos x="100" y="34"/>
                </a:cxn>
                <a:cxn ang="0">
                  <a:pos x="62" y="80"/>
                </a:cxn>
                <a:cxn ang="0">
                  <a:pos x="48" y="98"/>
                </a:cxn>
                <a:cxn ang="0">
                  <a:pos x="28" y="132"/>
                </a:cxn>
                <a:cxn ang="0">
                  <a:pos x="16" y="152"/>
                </a:cxn>
                <a:cxn ang="0">
                  <a:pos x="8" y="172"/>
                </a:cxn>
                <a:cxn ang="0">
                  <a:pos x="2" y="194"/>
                </a:cxn>
                <a:cxn ang="0">
                  <a:pos x="0" y="216"/>
                </a:cxn>
                <a:cxn ang="0">
                  <a:pos x="0" y="236"/>
                </a:cxn>
                <a:cxn ang="0">
                  <a:pos x="2" y="256"/>
                </a:cxn>
                <a:cxn ang="0">
                  <a:pos x="6" y="274"/>
                </a:cxn>
                <a:cxn ang="0">
                  <a:pos x="10" y="288"/>
                </a:cxn>
                <a:cxn ang="0">
                  <a:pos x="20" y="316"/>
                </a:cxn>
                <a:cxn ang="0">
                  <a:pos x="30" y="336"/>
                </a:cxn>
                <a:cxn ang="0">
                  <a:pos x="42" y="354"/>
                </a:cxn>
                <a:cxn ang="0">
                  <a:pos x="54" y="370"/>
                </a:cxn>
                <a:cxn ang="0">
                  <a:pos x="68" y="384"/>
                </a:cxn>
                <a:cxn ang="0">
                  <a:pos x="80" y="394"/>
                </a:cxn>
                <a:cxn ang="0">
                  <a:pos x="116" y="424"/>
                </a:cxn>
                <a:cxn ang="0">
                  <a:pos x="136" y="440"/>
                </a:cxn>
                <a:cxn ang="0">
                  <a:pos x="148" y="448"/>
                </a:cxn>
                <a:cxn ang="0">
                  <a:pos x="186" y="472"/>
                </a:cxn>
                <a:cxn ang="0">
                  <a:pos x="212" y="486"/>
                </a:cxn>
                <a:cxn ang="0">
                  <a:pos x="226" y="494"/>
                </a:cxn>
                <a:cxn ang="0">
                  <a:pos x="278" y="508"/>
                </a:cxn>
                <a:cxn ang="0">
                  <a:pos x="302" y="514"/>
                </a:cxn>
                <a:cxn ang="0">
                  <a:pos x="318" y="520"/>
                </a:cxn>
                <a:cxn ang="0">
                  <a:pos x="334" y="528"/>
                </a:cxn>
                <a:cxn ang="0">
                  <a:pos x="354" y="538"/>
                </a:cxn>
                <a:cxn ang="0">
                  <a:pos x="394" y="546"/>
                </a:cxn>
                <a:cxn ang="0">
                  <a:pos x="414" y="550"/>
                </a:cxn>
                <a:cxn ang="0">
                  <a:pos x="428" y="556"/>
                </a:cxn>
                <a:cxn ang="0">
                  <a:pos x="450" y="564"/>
                </a:cxn>
                <a:cxn ang="0">
                  <a:pos x="474" y="564"/>
                </a:cxn>
                <a:cxn ang="0">
                  <a:pos x="496" y="566"/>
                </a:cxn>
                <a:cxn ang="0">
                  <a:pos x="518" y="572"/>
                </a:cxn>
                <a:cxn ang="0">
                  <a:pos x="574" y="592"/>
                </a:cxn>
              </a:cxnLst>
              <a:rect l="0" t="0" r="r" b="b"/>
              <a:pathLst>
                <a:path w="574" h="592">
                  <a:moveTo>
                    <a:pt x="132" y="0"/>
                  </a:moveTo>
                  <a:lnTo>
                    <a:pt x="100" y="34"/>
                  </a:lnTo>
                  <a:lnTo>
                    <a:pt x="62" y="80"/>
                  </a:lnTo>
                  <a:lnTo>
                    <a:pt x="48" y="98"/>
                  </a:lnTo>
                  <a:lnTo>
                    <a:pt x="28" y="132"/>
                  </a:lnTo>
                  <a:lnTo>
                    <a:pt x="16" y="152"/>
                  </a:lnTo>
                  <a:lnTo>
                    <a:pt x="8" y="172"/>
                  </a:lnTo>
                  <a:lnTo>
                    <a:pt x="2" y="194"/>
                  </a:lnTo>
                  <a:lnTo>
                    <a:pt x="0" y="216"/>
                  </a:lnTo>
                  <a:lnTo>
                    <a:pt x="0" y="236"/>
                  </a:lnTo>
                  <a:lnTo>
                    <a:pt x="2" y="256"/>
                  </a:lnTo>
                  <a:lnTo>
                    <a:pt x="6" y="274"/>
                  </a:lnTo>
                  <a:lnTo>
                    <a:pt x="10" y="288"/>
                  </a:lnTo>
                  <a:lnTo>
                    <a:pt x="20" y="316"/>
                  </a:lnTo>
                  <a:lnTo>
                    <a:pt x="30" y="336"/>
                  </a:lnTo>
                  <a:lnTo>
                    <a:pt x="42" y="354"/>
                  </a:lnTo>
                  <a:lnTo>
                    <a:pt x="54" y="370"/>
                  </a:lnTo>
                  <a:lnTo>
                    <a:pt x="68" y="384"/>
                  </a:lnTo>
                  <a:lnTo>
                    <a:pt x="80" y="394"/>
                  </a:lnTo>
                  <a:lnTo>
                    <a:pt x="116" y="424"/>
                  </a:lnTo>
                  <a:lnTo>
                    <a:pt x="136" y="440"/>
                  </a:lnTo>
                  <a:lnTo>
                    <a:pt x="148" y="448"/>
                  </a:lnTo>
                  <a:lnTo>
                    <a:pt x="186" y="472"/>
                  </a:lnTo>
                  <a:lnTo>
                    <a:pt x="212" y="486"/>
                  </a:lnTo>
                  <a:lnTo>
                    <a:pt x="226" y="494"/>
                  </a:lnTo>
                  <a:lnTo>
                    <a:pt x="278" y="508"/>
                  </a:lnTo>
                  <a:lnTo>
                    <a:pt x="302" y="514"/>
                  </a:lnTo>
                  <a:lnTo>
                    <a:pt x="318" y="520"/>
                  </a:lnTo>
                  <a:lnTo>
                    <a:pt x="334" y="528"/>
                  </a:lnTo>
                  <a:lnTo>
                    <a:pt x="354" y="538"/>
                  </a:lnTo>
                  <a:lnTo>
                    <a:pt x="394" y="546"/>
                  </a:lnTo>
                  <a:lnTo>
                    <a:pt x="414" y="550"/>
                  </a:lnTo>
                  <a:lnTo>
                    <a:pt x="428" y="556"/>
                  </a:lnTo>
                  <a:lnTo>
                    <a:pt x="450" y="564"/>
                  </a:lnTo>
                  <a:lnTo>
                    <a:pt x="474" y="564"/>
                  </a:lnTo>
                  <a:lnTo>
                    <a:pt x="496" y="566"/>
                  </a:lnTo>
                  <a:lnTo>
                    <a:pt x="518" y="572"/>
                  </a:lnTo>
                  <a:lnTo>
                    <a:pt x="574" y="592"/>
                  </a:lnTo>
                </a:path>
              </a:pathLst>
            </a:custGeom>
            <a:noFill/>
            <a:ln w="9525">
              <a:solidFill>
                <a:srgbClr val="191919"/>
              </a:solidFill>
              <a:prstDash val="solid"/>
              <a:round/>
              <a:headEnd/>
              <a:tailEnd/>
            </a:ln>
          </p:spPr>
          <p:txBody>
            <a:bodyPr/>
            <a:lstStyle/>
            <a:p>
              <a:endParaRPr lang="en-US" dirty="0"/>
            </a:p>
          </p:txBody>
        </p:sp>
        <p:sp>
          <p:nvSpPr>
            <p:cNvPr id="157751" name="Freeform 55"/>
            <p:cNvSpPr>
              <a:spLocks/>
            </p:cNvSpPr>
            <p:nvPr/>
          </p:nvSpPr>
          <p:spPr bwMode="auto">
            <a:xfrm>
              <a:off x="2083" y="2633"/>
              <a:ext cx="935" cy="336"/>
            </a:xfrm>
            <a:custGeom>
              <a:avLst/>
              <a:gdLst/>
              <a:ahLst/>
              <a:cxnLst>
                <a:cxn ang="0">
                  <a:pos x="46" y="848"/>
                </a:cxn>
                <a:cxn ang="0">
                  <a:pos x="146" y="840"/>
                </a:cxn>
                <a:cxn ang="0">
                  <a:pos x="232" y="822"/>
                </a:cxn>
                <a:cxn ang="0">
                  <a:pos x="364" y="806"/>
                </a:cxn>
                <a:cxn ang="0">
                  <a:pos x="462" y="774"/>
                </a:cxn>
                <a:cxn ang="0">
                  <a:pos x="514" y="728"/>
                </a:cxn>
                <a:cxn ang="0">
                  <a:pos x="566" y="640"/>
                </a:cxn>
                <a:cxn ang="0">
                  <a:pos x="622" y="594"/>
                </a:cxn>
                <a:cxn ang="0">
                  <a:pos x="708" y="582"/>
                </a:cxn>
                <a:cxn ang="0">
                  <a:pos x="800" y="608"/>
                </a:cxn>
                <a:cxn ang="0">
                  <a:pos x="916" y="616"/>
                </a:cxn>
                <a:cxn ang="0">
                  <a:pos x="986" y="580"/>
                </a:cxn>
                <a:cxn ang="0">
                  <a:pos x="1008" y="528"/>
                </a:cxn>
                <a:cxn ang="0">
                  <a:pos x="1000" y="478"/>
                </a:cxn>
                <a:cxn ang="0">
                  <a:pos x="920" y="394"/>
                </a:cxn>
                <a:cxn ang="0">
                  <a:pos x="910" y="340"/>
                </a:cxn>
                <a:cxn ang="0">
                  <a:pos x="946" y="278"/>
                </a:cxn>
                <a:cxn ang="0">
                  <a:pos x="990" y="244"/>
                </a:cxn>
                <a:cxn ang="0">
                  <a:pos x="1092" y="196"/>
                </a:cxn>
                <a:cxn ang="0">
                  <a:pos x="1198" y="200"/>
                </a:cxn>
                <a:cxn ang="0">
                  <a:pos x="1264" y="232"/>
                </a:cxn>
                <a:cxn ang="0">
                  <a:pos x="1280" y="274"/>
                </a:cxn>
                <a:cxn ang="0">
                  <a:pos x="1262" y="298"/>
                </a:cxn>
                <a:cxn ang="0">
                  <a:pos x="1260" y="332"/>
                </a:cxn>
                <a:cxn ang="0">
                  <a:pos x="1292" y="386"/>
                </a:cxn>
                <a:cxn ang="0">
                  <a:pos x="1370" y="446"/>
                </a:cxn>
                <a:cxn ang="0">
                  <a:pos x="1416" y="452"/>
                </a:cxn>
                <a:cxn ang="0">
                  <a:pos x="1462" y="422"/>
                </a:cxn>
                <a:cxn ang="0">
                  <a:pos x="1468" y="384"/>
                </a:cxn>
                <a:cxn ang="0">
                  <a:pos x="1442" y="354"/>
                </a:cxn>
                <a:cxn ang="0">
                  <a:pos x="1392" y="336"/>
                </a:cxn>
                <a:cxn ang="0">
                  <a:pos x="1358" y="296"/>
                </a:cxn>
                <a:cxn ang="0">
                  <a:pos x="1368" y="246"/>
                </a:cxn>
                <a:cxn ang="0">
                  <a:pos x="1406" y="220"/>
                </a:cxn>
                <a:cxn ang="0">
                  <a:pos x="1518" y="200"/>
                </a:cxn>
                <a:cxn ang="0">
                  <a:pos x="1624" y="198"/>
                </a:cxn>
                <a:cxn ang="0">
                  <a:pos x="1744" y="204"/>
                </a:cxn>
                <a:cxn ang="0">
                  <a:pos x="1864" y="214"/>
                </a:cxn>
                <a:cxn ang="0">
                  <a:pos x="1902" y="196"/>
                </a:cxn>
                <a:cxn ang="0">
                  <a:pos x="1904" y="168"/>
                </a:cxn>
                <a:cxn ang="0">
                  <a:pos x="1878" y="142"/>
                </a:cxn>
                <a:cxn ang="0">
                  <a:pos x="1858" y="116"/>
                </a:cxn>
                <a:cxn ang="0">
                  <a:pos x="1904" y="72"/>
                </a:cxn>
                <a:cxn ang="0">
                  <a:pos x="1976" y="52"/>
                </a:cxn>
                <a:cxn ang="0">
                  <a:pos x="2038" y="48"/>
                </a:cxn>
                <a:cxn ang="0">
                  <a:pos x="2122" y="64"/>
                </a:cxn>
                <a:cxn ang="0">
                  <a:pos x="2218" y="32"/>
                </a:cxn>
                <a:cxn ang="0">
                  <a:pos x="2290" y="26"/>
                </a:cxn>
                <a:cxn ang="0">
                  <a:pos x="2356" y="44"/>
                </a:cxn>
                <a:cxn ang="0">
                  <a:pos x="2452" y="60"/>
                </a:cxn>
                <a:cxn ang="0">
                  <a:pos x="2514" y="44"/>
                </a:cxn>
              </a:cxnLst>
              <a:rect l="0" t="0" r="r" b="b"/>
              <a:pathLst>
                <a:path w="2566" h="848">
                  <a:moveTo>
                    <a:pt x="0" y="836"/>
                  </a:moveTo>
                  <a:lnTo>
                    <a:pt x="16" y="842"/>
                  </a:lnTo>
                  <a:lnTo>
                    <a:pt x="32" y="846"/>
                  </a:lnTo>
                  <a:lnTo>
                    <a:pt x="46" y="848"/>
                  </a:lnTo>
                  <a:lnTo>
                    <a:pt x="62" y="848"/>
                  </a:lnTo>
                  <a:lnTo>
                    <a:pt x="78" y="844"/>
                  </a:lnTo>
                  <a:lnTo>
                    <a:pt x="110" y="842"/>
                  </a:lnTo>
                  <a:lnTo>
                    <a:pt x="146" y="840"/>
                  </a:lnTo>
                  <a:lnTo>
                    <a:pt x="186" y="834"/>
                  </a:lnTo>
                  <a:lnTo>
                    <a:pt x="202" y="830"/>
                  </a:lnTo>
                  <a:lnTo>
                    <a:pt x="216" y="826"/>
                  </a:lnTo>
                  <a:lnTo>
                    <a:pt x="232" y="822"/>
                  </a:lnTo>
                  <a:lnTo>
                    <a:pt x="248" y="820"/>
                  </a:lnTo>
                  <a:lnTo>
                    <a:pt x="282" y="818"/>
                  </a:lnTo>
                  <a:lnTo>
                    <a:pt x="338" y="810"/>
                  </a:lnTo>
                  <a:lnTo>
                    <a:pt x="364" y="806"/>
                  </a:lnTo>
                  <a:lnTo>
                    <a:pt x="394" y="800"/>
                  </a:lnTo>
                  <a:lnTo>
                    <a:pt x="422" y="792"/>
                  </a:lnTo>
                  <a:lnTo>
                    <a:pt x="444" y="784"/>
                  </a:lnTo>
                  <a:lnTo>
                    <a:pt x="462" y="774"/>
                  </a:lnTo>
                  <a:lnTo>
                    <a:pt x="476" y="764"/>
                  </a:lnTo>
                  <a:lnTo>
                    <a:pt x="488" y="756"/>
                  </a:lnTo>
                  <a:lnTo>
                    <a:pt x="500" y="746"/>
                  </a:lnTo>
                  <a:lnTo>
                    <a:pt x="514" y="728"/>
                  </a:lnTo>
                  <a:lnTo>
                    <a:pt x="520" y="716"/>
                  </a:lnTo>
                  <a:lnTo>
                    <a:pt x="530" y="696"/>
                  </a:lnTo>
                  <a:lnTo>
                    <a:pt x="552" y="660"/>
                  </a:lnTo>
                  <a:lnTo>
                    <a:pt x="566" y="640"/>
                  </a:lnTo>
                  <a:lnTo>
                    <a:pt x="580" y="624"/>
                  </a:lnTo>
                  <a:lnTo>
                    <a:pt x="594" y="610"/>
                  </a:lnTo>
                  <a:lnTo>
                    <a:pt x="608" y="600"/>
                  </a:lnTo>
                  <a:lnTo>
                    <a:pt x="622" y="594"/>
                  </a:lnTo>
                  <a:lnTo>
                    <a:pt x="638" y="590"/>
                  </a:lnTo>
                  <a:lnTo>
                    <a:pt x="668" y="584"/>
                  </a:lnTo>
                  <a:lnTo>
                    <a:pt x="696" y="582"/>
                  </a:lnTo>
                  <a:lnTo>
                    <a:pt x="708" y="582"/>
                  </a:lnTo>
                  <a:lnTo>
                    <a:pt x="718" y="584"/>
                  </a:lnTo>
                  <a:lnTo>
                    <a:pt x="754" y="594"/>
                  </a:lnTo>
                  <a:lnTo>
                    <a:pt x="782" y="604"/>
                  </a:lnTo>
                  <a:lnTo>
                    <a:pt x="800" y="608"/>
                  </a:lnTo>
                  <a:lnTo>
                    <a:pt x="830" y="612"/>
                  </a:lnTo>
                  <a:lnTo>
                    <a:pt x="890" y="620"/>
                  </a:lnTo>
                  <a:lnTo>
                    <a:pt x="902" y="620"/>
                  </a:lnTo>
                  <a:lnTo>
                    <a:pt x="916" y="616"/>
                  </a:lnTo>
                  <a:lnTo>
                    <a:pt x="932" y="610"/>
                  </a:lnTo>
                  <a:lnTo>
                    <a:pt x="948" y="604"/>
                  </a:lnTo>
                  <a:lnTo>
                    <a:pt x="976" y="588"/>
                  </a:lnTo>
                  <a:lnTo>
                    <a:pt x="986" y="580"/>
                  </a:lnTo>
                  <a:lnTo>
                    <a:pt x="992" y="574"/>
                  </a:lnTo>
                  <a:lnTo>
                    <a:pt x="1000" y="556"/>
                  </a:lnTo>
                  <a:lnTo>
                    <a:pt x="1004" y="542"/>
                  </a:lnTo>
                  <a:lnTo>
                    <a:pt x="1008" y="528"/>
                  </a:lnTo>
                  <a:lnTo>
                    <a:pt x="1008" y="512"/>
                  </a:lnTo>
                  <a:lnTo>
                    <a:pt x="1008" y="500"/>
                  </a:lnTo>
                  <a:lnTo>
                    <a:pt x="1006" y="488"/>
                  </a:lnTo>
                  <a:lnTo>
                    <a:pt x="1000" y="478"/>
                  </a:lnTo>
                  <a:lnTo>
                    <a:pt x="978" y="458"/>
                  </a:lnTo>
                  <a:lnTo>
                    <a:pt x="946" y="428"/>
                  </a:lnTo>
                  <a:lnTo>
                    <a:pt x="932" y="412"/>
                  </a:lnTo>
                  <a:lnTo>
                    <a:pt x="920" y="394"/>
                  </a:lnTo>
                  <a:lnTo>
                    <a:pt x="912" y="376"/>
                  </a:lnTo>
                  <a:lnTo>
                    <a:pt x="908" y="368"/>
                  </a:lnTo>
                  <a:lnTo>
                    <a:pt x="908" y="358"/>
                  </a:lnTo>
                  <a:lnTo>
                    <a:pt x="910" y="340"/>
                  </a:lnTo>
                  <a:lnTo>
                    <a:pt x="916" y="322"/>
                  </a:lnTo>
                  <a:lnTo>
                    <a:pt x="924" y="306"/>
                  </a:lnTo>
                  <a:lnTo>
                    <a:pt x="934" y="292"/>
                  </a:lnTo>
                  <a:lnTo>
                    <a:pt x="946" y="278"/>
                  </a:lnTo>
                  <a:lnTo>
                    <a:pt x="956" y="268"/>
                  </a:lnTo>
                  <a:lnTo>
                    <a:pt x="964" y="260"/>
                  </a:lnTo>
                  <a:lnTo>
                    <a:pt x="970" y="256"/>
                  </a:lnTo>
                  <a:lnTo>
                    <a:pt x="990" y="244"/>
                  </a:lnTo>
                  <a:lnTo>
                    <a:pt x="1024" y="224"/>
                  </a:lnTo>
                  <a:lnTo>
                    <a:pt x="1046" y="212"/>
                  </a:lnTo>
                  <a:lnTo>
                    <a:pt x="1068" y="204"/>
                  </a:lnTo>
                  <a:lnTo>
                    <a:pt x="1092" y="196"/>
                  </a:lnTo>
                  <a:lnTo>
                    <a:pt x="1114" y="194"/>
                  </a:lnTo>
                  <a:lnTo>
                    <a:pt x="1152" y="194"/>
                  </a:lnTo>
                  <a:lnTo>
                    <a:pt x="1180" y="196"/>
                  </a:lnTo>
                  <a:lnTo>
                    <a:pt x="1198" y="200"/>
                  </a:lnTo>
                  <a:lnTo>
                    <a:pt x="1208" y="204"/>
                  </a:lnTo>
                  <a:lnTo>
                    <a:pt x="1236" y="218"/>
                  </a:lnTo>
                  <a:lnTo>
                    <a:pt x="1254" y="226"/>
                  </a:lnTo>
                  <a:lnTo>
                    <a:pt x="1264" y="232"/>
                  </a:lnTo>
                  <a:lnTo>
                    <a:pt x="1270" y="240"/>
                  </a:lnTo>
                  <a:lnTo>
                    <a:pt x="1276" y="254"/>
                  </a:lnTo>
                  <a:lnTo>
                    <a:pt x="1280" y="268"/>
                  </a:lnTo>
                  <a:lnTo>
                    <a:pt x="1280" y="274"/>
                  </a:lnTo>
                  <a:lnTo>
                    <a:pt x="1278" y="280"/>
                  </a:lnTo>
                  <a:lnTo>
                    <a:pt x="1272" y="288"/>
                  </a:lnTo>
                  <a:lnTo>
                    <a:pt x="1268" y="294"/>
                  </a:lnTo>
                  <a:lnTo>
                    <a:pt x="1262" y="298"/>
                  </a:lnTo>
                  <a:lnTo>
                    <a:pt x="1258" y="304"/>
                  </a:lnTo>
                  <a:lnTo>
                    <a:pt x="1256" y="312"/>
                  </a:lnTo>
                  <a:lnTo>
                    <a:pt x="1258" y="322"/>
                  </a:lnTo>
                  <a:lnTo>
                    <a:pt x="1260" y="332"/>
                  </a:lnTo>
                  <a:lnTo>
                    <a:pt x="1264" y="342"/>
                  </a:lnTo>
                  <a:lnTo>
                    <a:pt x="1270" y="354"/>
                  </a:lnTo>
                  <a:lnTo>
                    <a:pt x="1278" y="370"/>
                  </a:lnTo>
                  <a:lnTo>
                    <a:pt x="1292" y="386"/>
                  </a:lnTo>
                  <a:lnTo>
                    <a:pt x="1298" y="394"/>
                  </a:lnTo>
                  <a:lnTo>
                    <a:pt x="1306" y="402"/>
                  </a:lnTo>
                  <a:lnTo>
                    <a:pt x="1362" y="442"/>
                  </a:lnTo>
                  <a:lnTo>
                    <a:pt x="1370" y="446"/>
                  </a:lnTo>
                  <a:lnTo>
                    <a:pt x="1384" y="450"/>
                  </a:lnTo>
                  <a:lnTo>
                    <a:pt x="1402" y="454"/>
                  </a:lnTo>
                  <a:lnTo>
                    <a:pt x="1410" y="454"/>
                  </a:lnTo>
                  <a:lnTo>
                    <a:pt x="1416" y="452"/>
                  </a:lnTo>
                  <a:lnTo>
                    <a:pt x="1430" y="446"/>
                  </a:lnTo>
                  <a:lnTo>
                    <a:pt x="1446" y="436"/>
                  </a:lnTo>
                  <a:lnTo>
                    <a:pt x="1454" y="430"/>
                  </a:lnTo>
                  <a:lnTo>
                    <a:pt x="1462" y="422"/>
                  </a:lnTo>
                  <a:lnTo>
                    <a:pt x="1466" y="412"/>
                  </a:lnTo>
                  <a:lnTo>
                    <a:pt x="1470" y="404"/>
                  </a:lnTo>
                  <a:lnTo>
                    <a:pt x="1470" y="394"/>
                  </a:lnTo>
                  <a:lnTo>
                    <a:pt x="1468" y="384"/>
                  </a:lnTo>
                  <a:lnTo>
                    <a:pt x="1464" y="376"/>
                  </a:lnTo>
                  <a:lnTo>
                    <a:pt x="1458" y="368"/>
                  </a:lnTo>
                  <a:lnTo>
                    <a:pt x="1450" y="360"/>
                  </a:lnTo>
                  <a:lnTo>
                    <a:pt x="1442" y="354"/>
                  </a:lnTo>
                  <a:lnTo>
                    <a:pt x="1434" y="348"/>
                  </a:lnTo>
                  <a:lnTo>
                    <a:pt x="1426" y="346"/>
                  </a:lnTo>
                  <a:lnTo>
                    <a:pt x="1404" y="340"/>
                  </a:lnTo>
                  <a:lnTo>
                    <a:pt x="1392" y="336"/>
                  </a:lnTo>
                  <a:lnTo>
                    <a:pt x="1382" y="330"/>
                  </a:lnTo>
                  <a:lnTo>
                    <a:pt x="1372" y="322"/>
                  </a:lnTo>
                  <a:lnTo>
                    <a:pt x="1364" y="310"/>
                  </a:lnTo>
                  <a:lnTo>
                    <a:pt x="1358" y="296"/>
                  </a:lnTo>
                  <a:lnTo>
                    <a:pt x="1358" y="288"/>
                  </a:lnTo>
                  <a:lnTo>
                    <a:pt x="1358" y="278"/>
                  </a:lnTo>
                  <a:lnTo>
                    <a:pt x="1360" y="260"/>
                  </a:lnTo>
                  <a:lnTo>
                    <a:pt x="1368" y="246"/>
                  </a:lnTo>
                  <a:lnTo>
                    <a:pt x="1376" y="236"/>
                  </a:lnTo>
                  <a:lnTo>
                    <a:pt x="1386" y="228"/>
                  </a:lnTo>
                  <a:lnTo>
                    <a:pt x="1396" y="224"/>
                  </a:lnTo>
                  <a:lnTo>
                    <a:pt x="1406" y="220"/>
                  </a:lnTo>
                  <a:lnTo>
                    <a:pt x="1422" y="216"/>
                  </a:lnTo>
                  <a:lnTo>
                    <a:pt x="1458" y="208"/>
                  </a:lnTo>
                  <a:lnTo>
                    <a:pt x="1492" y="202"/>
                  </a:lnTo>
                  <a:lnTo>
                    <a:pt x="1518" y="200"/>
                  </a:lnTo>
                  <a:lnTo>
                    <a:pt x="1544" y="200"/>
                  </a:lnTo>
                  <a:lnTo>
                    <a:pt x="1564" y="200"/>
                  </a:lnTo>
                  <a:lnTo>
                    <a:pt x="1584" y="200"/>
                  </a:lnTo>
                  <a:lnTo>
                    <a:pt x="1624" y="198"/>
                  </a:lnTo>
                  <a:lnTo>
                    <a:pt x="1666" y="196"/>
                  </a:lnTo>
                  <a:lnTo>
                    <a:pt x="1700" y="198"/>
                  </a:lnTo>
                  <a:lnTo>
                    <a:pt x="1730" y="202"/>
                  </a:lnTo>
                  <a:lnTo>
                    <a:pt x="1744" y="204"/>
                  </a:lnTo>
                  <a:lnTo>
                    <a:pt x="1766" y="206"/>
                  </a:lnTo>
                  <a:lnTo>
                    <a:pt x="1800" y="208"/>
                  </a:lnTo>
                  <a:lnTo>
                    <a:pt x="1840" y="212"/>
                  </a:lnTo>
                  <a:lnTo>
                    <a:pt x="1864" y="214"/>
                  </a:lnTo>
                  <a:lnTo>
                    <a:pt x="1878" y="216"/>
                  </a:lnTo>
                  <a:lnTo>
                    <a:pt x="1886" y="212"/>
                  </a:lnTo>
                  <a:lnTo>
                    <a:pt x="1894" y="206"/>
                  </a:lnTo>
                  <a:lnTo>
                    <a:pt x="1902" y="196"/>
                  </a:lnTo>
                  <a:lnTo>
                    <a:pt x="1904" y="190"/>
                  </a:lnTo>
                  <a:lnTo>
                    <a:pt x="1906" y="182"/>
                  </a:lnTo>
                  <a:lnTo>
                    <a:pt x="1906" y="174"/>
                  </a:lnTo>
                  <a:lnTo>
                    <a:pt x="1904" y="168"/>
                  </a:lnTo>
                  <a:lnTo>
                    <a:pt x="1902" y="162"/>
                  </a:lnTo>
                  <a:lnTo>
                    <a:pt x="1898" y="156"/>
                  </a:lnTo>
                  <a:lnTo>
                    <a:pt x="1888" y="148"/>
                  </a:lnTo>
                  <a:lnTo>
                    <a:pt x="1878" y="142"/>
                  </a:lnTo>
                  <a:lnTo>
                    <a:pt x="1868" y="134"/>
                  </a:lnTo>
                  <a:lnTo>
                    <a:pt x="1864" y="130"/>
                  </a:lnTo>
                  <a:lnTo>
                    <a:pt x="1860" y="124"/>
                  </a:lnTo>
                  <a:lnTo>
                    <a:pt x="1858" y="116"/>
                  </a:lnTo>
                  <a:lnTo>
                    <a:pt x="1860" y="108"/>
                  </a:lnTo>
                  <a:lnTo>
                    <a:pt x="1866" y="100"/>
                  </a:lnTo>
                  <a:lnTo>
                    <a:pt x="1878" y="90"/>
                  </a:lnTo>
                  <a:lnTo>
                    <a:pt x="1904" y="72"/>
                  </a:lnTo>
                  <a:lnTo>
                    <a:pt x="1928" y="60"/>
                  </a:lnTo>
                  <a:lnTo>
                    <a:pt x="1948" y="54"/>
                  </a:lnTo>
                  <a:lnTo>
                    <a:pt x="1964" y="52"/>
                  </a:lnTo>
                  <a:lnTo>
                    <a:pt x="1976" y="52"/>
                  </a:lnTo>
                  <a:lnTo>
                    <a:pt x="1986" y="50"/>
                  </a:lnTo>
                  <a:lnTo>
                    <a:pt x="2010" y="46"/>
                  </a:lnTo>
                  <a:lnTo>
                    <a:pt x="2024" y="46"/>
                  </a:lnTo>
                  <a:lnTo>
                    <a:pt x="2038" y="48"/>
                  </a:lnTo>
                  <a:lnTo>
                    <a:pt x="2060" y="54"/>
                  </a:lnTo>
                  <a:lnTo>
                    <a:pt x="2090" y="62"/>
                  </a:lnTo>
                  <a:lnTo>
                    <a:pt x="2110" y="64"/>
                  </a:lnTo>
                  <a:lnTo>
                    <a:pt x="2122" y="64"/>
                  </a:lnTo>
                  <a:lnTo>
                    <a:pt x="2132" y="64"/>
                  </a:lnTo>
                  <a:lnTo>
                    <a:pt x="2154" y="58"/>
                  </a:lnTo>
                  <a:lnTo>
                    <a:pt x="2180" y="48"/>
                  </a:lnTo>
                  <a:lnTo>
                    <a:pt x="2218" y="32"/>
                  </a:lnTo>
                  <a:lnTo>
                    <a:pt x="2234" y="30"/>
                  </a:lnTo>
                  <a:lnTo>
                    <a:pt x="2254" y="26"/>
                  </a:lnTo>
                  <a:lnTo>
                    <a:pt x="2278" y="24"/>
                  </a:lnTo>
                  <a:lnTo>
                    <a:pt x="2290" y="26"/>
                  </a:lnTo>
                  <a:lnTo>
                    <a:pt x="2302" y="28"/>
                  </a:lnTo>
                  <a:lnTo>
                    <a:pt x="2336" y="38"/>
                  </a:lnTo>
                  <a:lnTo>
                    <a:pt x="2346" y="42"/>
                  </a:lnTo>
                  <a:lnTo>
                    <a:pt x="2356" y="44"/>
                  </a:lnTo>
                  <a:lnTo>
                    <a:pt x="2384" y="46"/>
                  </a:lnTo>
                  <a:lnTo>
                    <a:pt x="2404" y="50"/>
                  </a:lnTo>
                  <a:lnTo>
                    <a:pt x="2430" y="56"/>
                  </a:lnTo>
                  <a:lnTo>
                    <a:pt x="2452" y="60"/>
                  </a:lnTo>
                  <a:lnTo>
                    <a:pt x="2464" y="60"/>
                  </a:lnTo>
                  <a:lnTo>
                    <a:pt x="2474" y="58"/>
                  </a:lnTo>
                  <a:lnTo>
                    <a:pt x="2494" y="52"/>
                  </a:lnTo>
                  <a:lnTo>
                    <a:pt x="2514" y="44"/>
                  </a:lnTo>
                  <a:lnTo>
                    <a:pt x="2530" y="38"/>
                  </a:lnTo>
                  <a:lnTo>
                    <a:pt x="2538" y="32"/>
                  </a:lnTo>
                  <a:lnTo>
                    <a:pt x="2566" y="0"/>
                  </a:lnTo>
                </a:path>
              </a:pathLst>
            </a:custGeom>
            <a:noFill/>
            <a:ln w="9525">
              <a:solidFill>
                <a:srgbClr val="191919"/>
              </a:solidFill>
              <a:prstDash val="solid"/>
              <a:round/>
              <a:headEnd/>
              <a:tailEnd/>
            </a:ln>
          </p:spPr>
          <p:txBody>
            <a:bodyPr/>
            <a:lstStyle/>
            <a:p>
              <a:endParaRPr lang="en-US" dirty="0"/>
            </a:p>
          </p:txBody>
        </p:sp>
        <p:sp>
          <p:nvSpPr>
            <p:cNvPr id="157752" name="Freeform 56"/>
            <p:cNvSpPr>
              <a:spLocks/>
            </p:cNvSpPr>
            <p:nvPr/>
          </p:nvSpPr>
          <p:spPr bwMode="auto">
            <a:xfrm>
              <a:off x="2435" y="2895"/>
              <a:ext cx="132" cy="61"/>
            </a:xfrm>
            <a:custGeom>
              <a:avLst/>
              <a:gdLst/>
              <a:ahLst/>
              <a:cxnLst>
                <a:cxn ang="0">
                  <a:pos x="0" y="152"/>
                </a:cxn>
                <a:cxn ang="0">
                  <a:pos x="4" y="144"/>
                </a:cxn>
                <a:cxn ang="0">
                  <a:pos x="8" y="134"/>
                </a:cxn>
                <a:cxn ang="0">
                  <a:pos x="16" y="122"/>
                </a:cxn>
                <a:cxn ang="0">
                  <a:pos x="26" y="110"/>
                </a:cxn>
                <a:cxn ang="0">
                  <a:pos x="40" y="94"/>
                </a:cxn>
                <a:cxn ang="0">
                  <a:pos x="60" y="80"/>
                </a:cxn>
                <a:cxn ang="0">
                  <a:pos x="84" y="64"/>
                </a:cxn>
                <a:cxn ang="0">
                  <a:pos x="164" y="20"/>
                </a:cxn>
                <a:cxn ang="0">
                  <a:pos x="186" y="10"/>
                </a:cxn>
                <a:cxn ang="0">
                  <a:pos x="208" y="4"/>
                </a:cxn>
                <a:cxn ang="0">
                  <a:pos x="220" y="2"/>
                </a:cxn>
                <a:cxn ang="0">
                  <a:pos x="230" y="2"/>
                </a:cxn>
                <a:cxn ang="0">
                  <a:pos x="272" y="0"/>
                </a:cxn>
                <a:cxn ang="0">
                  <a:pos x="292" y="0"/>
                </a:cxn>
                <a:cxn ang="0">
                  <a:pos x="304" y="2"/>
                </a:cxn>
                <a:cxn ang="0">
                  <a:pos x="344" y="18"/>
                </a:cxn>
                <a:cxn ang="0">
                  <a:pos x="364" y="30"/>
                </a:cxn>
              </a:cxnLst>
              <a:rect l="0" t="0" r="r" b="b"/>
              <a:pathLst>
                <a:path w="364" h="152">
                  <a:moveTo>
                    <a:pt x="0" y="152"/>
                  </a:moveTo>
                  <a:lnTo>
                    <a:pt x="4" y="144"/>
                  </a:lnTo>
                  <a:lnTo>
                    <a:pt x="8" y="134"/>
                  </a:lnTo>
                  <a:lnTo>
                    <a:pt x="16" y="122"/>
                  </a:lnTo>
                  <a:lnTo>
                    <a:pt x="26" y="110"/>
                  </a:lnTo>
                  <a:lnTo>
                    <a:pt x="40" y="94"/>
                  </a:lnTo>
                  <a:lnTo>
                    <a:pt x="60" y="80"/>
                  </a:lnTo>
                  <a:lnTo>
                    <a:pt x="84" y="64"/>
                  </a:lnTo>
                  <a:lnTo>
                    <a:pt x="164" y="20"/>
                  </a:lnTo>
                  <a:lnTo>
                    <a:pt x="186" y="10"/>
                  </a:lnTo>
                  <a:lnTo>
                    <a:pt x="208" y="4"/>
                  </a:lnTo>
                  <a:lnTo>
                    <a:pt x="220" y="2"/>
                  </a:lnTo>
                  <a:lnTo>
                    <a:pt x="230" y="2"/>
                  </a:lnTo>
                  <a:lnTo>
                    <a:pt x="272" y="0"/>
                  </a:lnTo>
                  <a:lnTo>
                    <a:pt x="292" y="0"/>
                  </a:lnTo>
                  <a:lnTo>
                    <a:pt x="304" y="2"/>
                  </a:lnTo>
                  <a:lnTo>
                    <a:pt x="344" y="18"/>
                  </a:lnTo>
                  <a:lnTo>
                    <a:pt x="364" y="30"/>
                  </a:lnTo>
                </a:path>
              </a:pathLst>
            </a:custGeom>
            <a:noFill/>
            <a:ln w="9525">
              <a:solidFill>
                <a:srgbClr val="191919"/>
              </a:solidFill>
              <a:prstDash val="solid"/>
              <a:round/>
              <a:headEnd/>
              <a:tailEnd/>
            </a:ln>
          </p:spPr>
          <p:txBody>
            <a:bodyPr/>
            <a:lstStyle/>
            <a:p>
              <a:endParaRPr lang="en-US" dirty="0"/>
            </a:p>
          </p:txBody>
        </p:sp>
        <p:sp>
          <p:nvSpPr>
            <p:cNvPr id="157753" name="Freeform 57"/>
            <p:cNvSpPr>
              <a:spLocks/>
            </p:cNvSpPr>
            <p:nvPr/>
          </p:nvSpPr>
          <p:spPr bwMode="auto">
            <a:xfrm>
              <a:off x="2478" y="2914"/>
              <a:ext cx="74" cy="34"/>
            </a:xfrm>
            <a:custGeom>
              <a:avLst/>
              <a:gdLst/>
              <a:ahLst/>
              <a:cxnLst>
                <a:cxn ang="0">
                  <a:pos x="0" y="84"/>
                </a:cxn>
                <a:cxn ang="0">
                  <a:pos x="4" y="76"/>
                </a:cxn>
                <a:cxn ang="0">
                  <a:pos x="14" y="60"/>
                </a:cxn>
                <a:cxn ang="0">
                  <a:pos x="20" y="50"/>
                </a:cxn>
                <a:cxn ang="0">
                  <a:pos x="30" y="40"/>
                </a:cxn>
                <a:cxn ang="0">
                  <a:pos x="40" y="32"/>
                </a:cxn>
                <a:cxn ang="0">
                  <a:pos x="54" y="26"/>
                </a:cxn>
                <a:cxn ang="0">
                  <a:pos x="114" y="8"/>
                </a:cxn>
                <a:cxn ang="0">
                  <a:pos x="140" y="2"/>
                </a:cxn>
                <a:cxn ang="0">
                  <a:pos x="156" y="0"/>
                </a:cxn>
                <a:cxn ang="0">
                  <a:pos x="168" y="2"/>
                </a:cxn>
                <a:cxn ang="0">
                  <a:pos x="182" y="6"/>
                </a:cxn>
                <a:cxn ang="0">
                  <a:pos x="188" y="10"/>
                </a:cxn>
                <a:cxn ang="0">
                  <a:pos x="194" y="16"/>
                </a:cxn>
                <a:cxn ang="0">
                  <a:pos x="200" y="24"/>
                </a:cxn>
                <a:cxn ang="0">
                  <a:pos x="204" y="34"/>
                </a:cxn>
              </a:cxnLst>
              <a:rect l="0" t="0" r="r" b="b"/>
              <a:pathLst>
                <a:path w="204" h="84">
                  <a:moveTo>
                    <a:pt x="0" y="84"/>
                  </a:moveTo>
                  <a:lnTo>
                    <a:pt x="4" y="76"/>
                  </a:lnTo>
                  <a:lnTo>
                    <a:pt x="14" y="60"/>
                  </a:lnTo>
                  <a:lnTo>
                    <a:pt x="20" y="50"/>
                  </a:lnTo>
                  <a:lnTo>
                    <a:pt x="30" y="40"/>
                  </a:lnTo>
                  <a:lnTo>
                    <a:pt x="40" y="32"/>
                  </a:lnTo>
                  <a:lnTo>
                    <a:pt x="54" y="26"/>
                  </a:lnTo>
                  <a:lnTo>
                    <a:pt x="114" y="8"/>
                  </a:lnTo>
                  <a:lnTo>
                    <a:pt x="140" y="2"/>
                  </a:lnTo>
                  <a:lnTo>
                    <a:pt x="156" y="0"/>
                  </a:lnTo>
                  <a:lnTo>
                    <a:pt x="168" y="2"/>
                  </a:lnTo>
                  <a:lnTo>
                    <a:pt x="182" y="6"/>
                  </a:lnTo>
                  <a:lnTo>
                    <a:pt x="188" y="10"/>
                  </a:lnTo>
                  <a:lnTo>
                    <a:pt x="194" y="16"/>
                  </a:lnTo>
                  <a:lnTo>
                    <a:pt x="200" y="24"/>
                  </a:lnTo>
                  <a:lnTo>
                    <a:pt x="204" y="34"/>
                  </a:lnTo>
                </a:path>
              </a:pathLst>
            </a:custGeom>
            <a:noFill/>
            <a:ln w="9525">
              <a:solidFill>
                <a:srgbClr val="191919"/>
              </a:solidFill>
              <a:prstDash val="solid"/>
              <a:round/>
              <a:headEnd/>
              <a:tailEnd/>
            </a:ln>
          </p:spPr>
          <p:txBody>
            <a:bodyPr/>
            <a:lstStyle/>
            <a:p>
              <a:endParaRPr lang="en-US" dirty="0"/>
            </a:p>
          </p:txBody>
        </p:sp>
        <p:sp>
          <p:nvSpPr>
            <p:cNvPr id="157754" name="Freeform 58"/>
            <p:cNvSpPr>
              <a:spLocks/>
            </p:cNvSpPr>
            <p:nvPr/>
          </p:nvSpPr>
          <p:spPr bwMode="auto">
            <a:xfrm>
              <a:off x="2605" y="2736"/>
              <a:ext cx="333" cy="244"/>
            </a:xfrm>
            <a:custGeom>
              <a:avLst/>
              <a:gdLst/>
              <a:ahLst/>
              <a:cxnLst>
                <a:cxn ang="0">
                  <a:pos x="0" y="484"/>
                </a:cxn>
                <a:cxn ang="0">
                  <a:pos x="4" y="516"/>
                </a:cxn>
                <a:cxn ang="0">
                  <a:pos x="10" y="530"/>
                </a:cxn>
                <a:cxn ang="0">
                  <a:pos x="28" y="550"/>
                </a:cxn>
                <a:cxn ang="0">
                  <a:pos x="64" y="570"/>
                </a:cxn>
                <a:cxn ang="0">
                  <a:pos x="124" y="586"/>
                </a:cxn>
                <a:cxn ang="0">
                  <a:pos x="208" y="614"/>
                </a:cxn>
                <a:cxn ang="0">
                  <a:pos x="228" y="616"/>
                </a:cxn>
                <a:cxn ang="0">
                  <a:pos x="270" y="612"/>
                </a:cxn>
                <a:cxn ang="0">
                  <a:pos x="298" y="604"/>
                </a:cxn>
                <a:cxn ang="0">
                  <a:pos x="324" y="584"/>
                </a:cxn>
                <a:cxn ang="0">
                  <a:pos x="338" y="568"/>
                </a:cxn>
                <a:cxn ang="0">
                  <a:pos x="340" y="556"/>
                </a:cxn>
                <a:cxn ang="0">
                  <a:pos x="334" y="536"/>
                </a:cxn>
                <a:cxn ang="0">
                  <a:pos x="328" y="506"/>
                </a:cxn>
                <a:cxn ang="0">
                  <a:pos x="330" y="488"/>
                </a:cxn>
                <a:cxn ang="0">
                  <a:pos x="350" y="466"/>
                </a:cxn>
                <a:cxn ang="0">
                  <a:pos x="386" y="442"/>
                </a:cxn>
                <a:cxn ang="0">
                  <a:pos x="434" y="430"/>
                </a:cxn>
                <a:cxn ang="0">
                  <a:pos x="492" y="426"/>
                </a:cxn>
                <a:cxn ang="0">
                  <a:pos x="602" y="446"/>
                </a:cxn>
                <a:cxn ang="0">
                  <a:pos x="628" y="450"/>
                </a:cxn>
                <a:cxn ang="0">
                  <a:pos x="664" y="448"/>
                </a:cxn>
                <a:cxn ang="0">
                  <a:pos x="704" y="438"/>
                </a:cxn>
                <a:cxn ang="0">
                  <a:pos x="738" y="422"/>
                </a:cxn>
                <a:cxn ang="0">
                  <a:pos x="786" y="380"/>
                </a:cxn>
                <a:cxn ang="0">
                  <a:pos x="806" y="352"/>
                </a:cxn>
                <a:cxn ang="0">
                  <a:pos x="810" y="306"/>
                </a:cxn>
                <a:cxn ang="0">
                  <a:pos x="808" y="250"/>
                </a:cxn>
                <a:cxn ang="0">
                  <a:pos x="806" y="230"/>
                </a:cxn>
                <a:cxn ang="0">
                  <a:pos x="812" y="208"/>
                </a:cxn>
                <a:cxn ang="0">
                  <a:pos x="832" y="186"/>
                </a:cxn>
                <a:cxn ang="0">
                  <a:pos x="872" y="160"/>
                </a:cxn>
                <a:cxn ang="0">
                  <a:pos x="886" y="150"/>
                </a:cxn>
                <a:cxn ang="0">
                  <a:pos x="904" y="118"/>
                </a:cxn>
                <a:cxn ang="0">
                  <a:pos x="914" y="90"/>
                </a:cxn>
                <a:cxn ang="0">
                  <a:pos x="912" y="66"/>
                </a:cxn>
                <a:cxn ang="0">
                  <a:pos x="904" y="36"/>
                </a:cxn>
                <a:cxn ang="0">
                  <a:pos x="882" y="0"/>
                </a:cxn>
              </a:cxnLst>
              <a:rect l="0" t="0" r="r" b="b"/>
              <a:pathLst>
                <a:path w="914" h="616">
                  <a:moveTo>
                    <a:pt x="0" y="458"/>
                  </a:moveTo>
                  <a:lnTo>
                    <a:pt x="0" y="484"/>
                  </a:lnTo>
                  <a:lnTo>
                    <a:pt x="2" y="506"/>
                  </a:lnTo>
                  <a:lnTo>
                    <a:pt x="4" y="516"/>
                  </a:lnTo>
                  <a:lnTo>
                    <a:pt x="6" y="524"/>
                  </a:lnTo>
                  <a:lnTo>
                    <a:pt x="10" y="530"/>
                  </a:lnTo>
                  <a:lnTo>
                    <a:pt x="14" y="538"/>
                  </a:lnTo>
                  <a:lnTo>
                    <a:pt x="28" y="550"/>
                  </a:lnTo>
                  <a:lnTo>
                    <a:pt x="44" y="562"/>
                  </a:lnTo>
                  <a:lnTo>
                    <a:pt x="64" y="570"/>
                  </a:lnTo>
                  <a:lnTo>
                    <a:pt x="92" y="578"/>
                  </a:lnTo>
                  <a:lnTo>
                    <a:pt x="124" y="586"/>
                  </a:lnTo>
                  <a:lnTo>
                    <a:pt x="170" y="600"/>
                  </a:lnTo>
                  <a:lnTo>
                    <a:pt x="208" y="614"/>
                  </a:lnTo>
                  <a:lnTo>
                    <a:pt x="216" y="614"/>
                  </a:lnTo>
                  <a:lnTo>
                    <a:pt x="228" y="616"/>
                  </a:lnTo>
                  <a:lnTo>
                    <a:pt x="256" y="614"/>
                  </a:lnTo>
                  <a:lnTo>
                    <a:pt x="270" y="612"/>
                  </a:lnTo>
                  <a:lnTo>
                    <a:pt x="286" y="608"/>
                  </a:lnTo>
                  <a:lnTo>
                    <a:pt x="298" y="604"/>
                  </a:lnTo>
                  <a:lnTo>
                    <a:pt x="308" y="598"/>
                  </a:lnTo>
                  <a:lnTo>
                    <a:pt x="324" y="584"/>
                  </a:lnTo>
                  <a:lnTo>
                    <a:pt x="334" y="572"/>
                  </a:lnTo>
                  <a:lnTo>
                    <a:pt x="338" y="568"/>
                  </a:lnTo>
                  <a:lnTo>
                    <a:pt x="340" y="562"/>
                  </a:lnTo>
                  <a:lnTo>
                    <a:pt x="340" y="556"/>
                  </a:lnTo>
                  <a:lnTo>
                    <a:pt x="340" y="550"/>
                  </a:lnTo>
                  <a:lnTo>
                    <a:pt x="334" y="536"/>
                  </a:lnTo>
                  <a:lnTo>
                    <a:pt x="328" y="516"/>
                  </a:lnTo>
                  <a:lnTo>
                    <a:pt x="328" y="506"/>
                  </a:lnTo>
                  <a:lnTo>
                    <a:pt x="328" y="496"/>
                  </a:lnTo>
                  <a:lnTo>
                    <a:pt x="330" y="488"/>
                  </a:lnTo>
                  <a:lnTo>
                    <a:pt x="336" y="480"/>
                  </a:lnTo>
                  <a:lnTo>
                    <a:pt x="350" y="466"/>
                  </a:lnTo>
                  <a:lnTo>
                    <a:pt x="368" y="452"/>
                  </a:lnTo>
                  <a:lnTo>
                    <a:pt x="386" y="442"/>
                  </a:lnTo>
                  <a:lnTo>
                    <a:pt x="408" y="434"/>
                  </a:lnTo>
                  <a:lnTo>
                    <a:pt x="434" y="430"/>
                  </a:lnTo>
                  <a:lnTo>
                    <a:pt x="464" y="428"/>
                  </a:lnTo>
                  <a:lnTo>
                    <a:pt x="492" y="426"/>
                  </a:lnTo>
                  <a:lnTo>
                    <a:pt x="508" y="428"/>
                  </a:lnTo>
                  <a:lnTo>
                    <a:pt x="602" y="446"/>
                  </a:lnTo>
                  <a:lnTo>
                    <a:pt x="614" y="448"/>
                  </a:lnTo>
                  <a:lnTo>
                    <a:pt x="628" y="450"/>
                  </a:lnTo>
                  <a:lnTo>
                    <a:pt x="646" y="448"/>
                  </a:lnTo>
                  <a:lnTo>
                    <a:pt x="664" y="448"/>
                  </a:lnTo>
                  <a:lnTo>
                    <a:pt x="684" y="444"/>
                  </a:lnTo>
                  <a:lnTo>
                    <a:pt x="704" y="438"/>
                  </a:lnTo>
                  <a:lnTo>
                    <a:pt x="722" y="432"/>
                  </a:lnTo>
                  <a:lnTo>
                    <a:pt x="738" y="422"/>
                  </a:lnTo>
                  <a:lnTo>
                    <a:pt x="764" y="402"/>
                  </a:lnTo>
                  <a:lnTo>
                    <a:pt x="786" y="380"/>
                  </a:lnTo>
                  <a:lnTo>
                    <a:pt x="800" y="360"/>
                  </a:lnTo>
                  <a:lnTo>
                    <a:pt x="806" y="352"/>
                  </a:lnTo>
                  <a:lnTo>
                    <a:pt x="808" y="344"/>
                  </a:lnTo>
                  <a:lnTo>
                    <a:pt x="810" y="306"/>
                  </a:lnTo>
                  <a:lnTo>
                    <a:pt x="810" y="268"/>
                  </a:lnTo>
                  <a:lnTo>
                    <a:pt x="808" y="250"/>
                  </a:lnTo>
                  <a:lnTo>
                    <a:pt x="806" y="240"/>
                  </a:lnTo>
                  <a:lnTo>
                    <a:pt x="806" y="230"/>
                  </a:lnTo>
                  <a:lnTo>
                    <a:pt x="808" y="218"/>
                  </a:lnTo>
                  <a:lnTo>
                    <a:pt x="812" y="208"/>
                  </a:lnTo>
                  <a:lnTo>
                    <a:pt x="820" y="196"/>
                  </a:lnTo>
                  <a:lnTo>
                    <a:pt x="832" y="186"/>
                  </a:lnTo>
                  <a:lnTo>
                    <a:pt x="856" y="168"/>
                  </a:lnTo>
                  <a:lnTo>
                    <a:pt x="872" y="160"/>
                  </a:lnTo>
                  <a:lnTo>
                    <a:pt x="880" y="154"/>
                  </a:lnTo>
                  <a:lnTo>
                    <a:pt x="886" y="150"/>
                  </a:lnTo>
                  <a:lnTo>
                    <a:pt x="896" y="136"/>
                  </a:lnTo>
                  <a:lnTo>
                    <a:pt x="904" y="118"/>
                  </a:lnTo>
                  <a:lnTo>
                    <a:pt x="908" y="104"/>
                  </a:lnTo>
                  <a:lnTo>
                    <a:pt x="914" y="90"/>
                  </a:lnTo>
                  <a:lnTo>
                    <a:pt x="914" y="80"/>
                  </a:lnTo>
                  <a:lnTo>
                    <a:pt x="912" y="66"/>
                  </a:lnTo>
                  <a:lnTo>
                    <a:pt x="908" y="50"/>
                  </a:lnTo>
                  <a:lnTo>
                    <a:pt x="904" y="36"/>
                  </a:lnTo>
                  <a:lnTo>
                    <a:pt x="890" y="12"/>
                  </a:lnTo>
                  <a:lnTo>
                    <a:pt x="882" y="0"/>
                  </a:lnTo>
                </a:path>
              </a:pathLst>
            </a:custGeom>
            <a:noFill/>
            <a:ln w="9525">
              <a:solidFill>
                <a:srgbClr val="191919"/>
              </a:solidFill>
              <a:prstDash val="solid"/>
              <a:round/>
              <a:headEnd/>
              <a:tailEnd/>
            </a:ln>
          </p:spPr>
          <p:txBody>
            <a:bodyPr/>
            <a:lstStyle/>
            <a:p>
              <a:endParaRPr lang="en-US" dirty="0"/>
            </a:p>
          </p:txBody>
        </p:sp>
        <p:sp>
          <p:nvSpPr>
            <p:cNvPr id="157755" name="Freeform 59"/>
            <p:cNvSpPr>
              <a:spLocks/>
            </p:cNvSpPr>
            <p:nvPr/>
          </p:nvSpPr>
          <p:spPr bwMode="auto">
            <a:xfrm>
              <a:off x="2199" y="2663"/>
              <a:ext cx="752" cy="382"/>
            </a:xfrm>
            <a:custGeom>
              <a:avLst/>
              <a:gdLst/>
              <a:ahLst/>
              <a:cxnLst>
                <a:cxn ang="0">
                  <a:pos x="1968" y="134"/>
                </a:cxn>
                <a:cxn ang="0">
                  <a:pos x="1968" y="88"/>
                </a:cxn>
                <a:cxn ang="0">
                  <a:pos x="2018" y="26"/>
                </a:cxn>
                <a:cxn ang="0">
                  <a:pos x="2038" y="12"/>
                </a:cxn>
                <a:cxn ang="0">
                  <a:pos x="1984" y="2"/>
                </a:cxn>
                <a:cxn ang="0">
                  <a:pos x="1876" y="16"/>
                </a:cxn>
                <a:cxn ang="0">
                  <a:pos x="1770" y="14"/>
                </a:cxn>
                <a:cxn ang="0">
                  <a:pos x="1712" y="4"/>
                </a:cxn>
                <a:cxn ang="0">
                  <a:pos x="1630" y="16"/>
                </a:cxn>
                <a:cxn ang="0">
                  <a:pos x="1606" y="46"/>
                </a:cxn>
                <a:cxn ang="0">
                  <a:pos x="1614" y="76"/>
                </a:cxn>
                <a:cxn ang="0">
                  <a:pos x="1662" y="122"/>
                </a:cxn>
                <a:cxn ang="0">
                  <a:pos x="1656" y="160"/>
                </a:cxn>
                <a:cxn ang="0">
                  <a:pos x="1628" y="180"/>
                </a:cxn>
                <a:cxn ang="0">
                  <a:pos x="1530" y="188"/>
                </a:cxn>
                <a:cxn ang="0">
                  <a:pos x="1410" y="174"/>
                </a:cxn>
                <a:cxn ang="0">
                  <a:pos x="1176" y="174"/>
                </a:cxn>
                <a:cxn ang="0">
                  <a:pos x="1114" y="204"/>
                </a:cxn>
                <a:cxn ang="0">
                  <a:pos x="1120" y="228"/>
                </a:cxn>
                <a:cxn ang="0">
                  <a:pos x="1196" y="272"/>
                </a:cxn>
                <a:cxn ang="0">
                  <a:pos x="1218" y="310"/>
                </a:cxn>
                <a:cxn ang="0">
                  <a:pos x="1214" y="352"/>
                </a:cxn>
                <a:cxn ang="0">
                  <a:pos x="1184" y="396"/>
                </a:cxn>
                <a:cxn ang="0">
                  <a:pos x="1122" y="414"/>
                </a:cxn>
                <a:cxn ang="0">
                  <a:pos x="1026" y="414"/>
                </a:cxn>
                <a:cxn ang="0">
                  <a:pos x="974" y="386"/>
                </a:cxn>
                <a:cxn ang="0">
                  <a:pos x="916" y="356"/>
                </a:cxn>
                <a:cxn ang="0">
                  <a:pos x="886" y="304"/>
                </a:cxn>
                <a:cxn ang="0">
                  <a:pos x="888" y="222"/>
                </a:cxn>
                <a:cxn ang="0">
                  <a:pos x="882" y="186"/>
                </a:cxn>
                <a:cxn ang="0">
                  <a:pos x="846" y="168"/>
                </a:cxn>
                <a:cxn ang="0">
                  <a:pos x="748" y="182"/>
                </a:cxn>
                <a:cxn ang="0">
                  <a:pos x="692" y="232"/>
                </a:cxn>
                <a:cxn ang="0">
                  <a:pos x="674" y="282"/>
                </a:cxn>
                <a:cxn ang="0">
                  <a:pos x="728" y="334"/>
                </a:cxn>
                <a:cxn ang="0">
                  <a:pos x="758" y="394"/>
                </a:cxn>
                <a:cxn ang="0">
                  <a:pos x="764" y="452"/>
                </a:cxn>
                <a:cxn ang="0">
                  <a:pos x="730" y="522"/>
                </a:cxn>
                <a:cxn ang="0">
                  <a:pos x="684" y="558"/>
                </a:cxn>
                <a:cxn ang="0">
                  <a:pos x="632" y="582"/>
                </a:cxn>
                <a:cxn ang="0">
                  <a:pos x="542" y="578"/>
                </a:cxn>
                <a:cxn ang="0">
                  <a:pos x="306" y="562"/>
                </a:cxn>
                <a:cxn ang="0">
                  <a:pos x="268" y="616"/>
                </a:cxn>
                <a:cxn ang="0">
                  <a:pos x="206" y="742"/>
                </a:cxn>
                <a:cxn ang="0">
                  <a:pos x="166" y="764"/>
                </a:cxn>
                <a:cxn ang="0">
                  <a:pos x="112" y="820"/>
                </a:cxn>
                <a:cxn ang="0">
                  <a:pos x="72" y="872"/>
                </a:cxn>
                <a:cxn ang="0">
                  <a:pos x="16" y="936"/>
                </a:cxn>
                <a:cxn ang="0">
                  <a:pos x="0" y="964"/>
                </a:cxn>
                <a:cxn ang="0">
                  <a:pos x="80" y="916"/>
                </a:cxn>
              </a:cxnLst>
              <a:rect l="0" t="0" r="r" b="b"/>
              <a:pathLst>
                <a:path w="2066" h="964">
                  <a:moveTo>
                    <a:pt x="1984" y="152"/>
                  </a:moveTo>
                  <a:lnTo>
                    <a:pt x="1980" y="148"/>
                  </a:lnTo>
                  <a:lnTo>
                    <a:pt x="1974" y="142"/>
                  </a:lnTo>
                  <a:lnTo>
                    <a:pt x="1968" y="134"/>
                  </a:lnTo>
                  <a:lnTo>
                    <a:pt x="1964" y="126"/>
                  </a:lnTo>
                  <a:lnTo>
                    <a:pt x="1962" y="114"/>
                  </a:lnTo>
                  <a:lnTo>
                    <a:pt x="1962" y="102"/>
                  </a:lnTo>
                  <a:lnTo>
                    <a:pt x="1968" y="88"/>
                  </a:lnTo>
                  <a:lnTo>
                    <a:pt x="1976" y="72"/>
                  </a:lnTo>
                  <a:lnTo>
                    <a:pt x="1984" y="60"/>
                  </a:lnTo>
                  <a:lnTo>
                    <a:pt x="2002" y="40"/>
                  </a:lnTo>
                  <a:lnTo>
                    <a:pt x="2018" y="26"/>
                  </a:lnTo>
                  <a:lnTo>
                    <a:pt x="2024" y="22"/>
                  </a:lnTo>
                  <a:lnTo>
                    <a:pt x="2066" y="4"/>
                  </a:lnTo>
                  <a:lnTo>
                    <a:pt x="2052" y="10"/>
                  </a:lnTo>
                  <a:lnTo>
                    <a:pt x="2038" y="12"/>
                  </a:lnTo>
                  <a:lnTo>
                    <a:pt x="2026" y="14"/>
                  </a:lnTo>
                  <a:lnTo>
                    <a:pt x="2020" y="12"/>
                  </a:lnTo>
                  <a:lnTo>
                    <a:pt x="1998" y="6"/>
                  </a:lnTo>
                  <a:lnTo>
                    <a:pt x="1984" y="2"/>
                  </a:lnTo>
                  <a:lnTo>
                    <a:pt x="1976" y="0"/>
                  </a:lnTo>
                  <a:lnTo>
                    <a:pt x="1924" y="4"/>
                  </a:lnTo>
                  <a:lnTo>
                    <a:pt x="1894" y="12"/>
                  </a:lnTo>
                  <a:lnTo>
                    <a:pt x="1876" y="16"/>
                  </a:lnTo>
                  <a:lnTo>
                    <a:pt x="1862" y="18"/>
                  </a:lnTo>
                  <a:lnTo>
                    <a:pt x="1814" y="18"/>
                  </a:lnTo>
                  <a:lnTo>
                    <a:pt x="1782" y="16"/>
                  </a:lnTo>
                  <a:lnTo>
                    <a:pt x="1770" y="14"/>
                  </a:lnTo>
                  <a:lnTo>
                    <a:pt x="1760" y="10"/>
                  </a:lnTo>
                  <a:lnTo>
                    <a:pt x="1738" y="8"/>
                  </a:lnTo>
                  <a:lnTo>
                    <a:pt x="1722" y="6"/>
                  </a:lnTo>
                  <a:lnTo>
                    <a:pt x="1712" y="4"/>
                  </a:lnTo>
                  <a:lnTo>
                    <a:pt x="1700" y="4"/>
                  </a:lnTo>
                  <a:lnTo>
                    <a:pt x="1678" y="6"/>
                  </a:lnTo>
                  <a:lnTo>
                    <a:pt x="1640" y="12"/>
                  </a:lnTo>
                  <a:lnTo>
                    <a:pt x="1630" y="16"/>
                  </a:lnTo>
                  <a:lnTo>
                    <a:pt x="1620" y="22"/>
                  </a:lnTo>
                  <a:lnTo>
                    <a:pt x="1610" y="32"/>
                  </a:lnTo>
                  <a:lnTo>
                    <a:pt x="1606" y="38"/>
                  </a:lnTo>
                  <a:lnTo>
                    <a:pt x="1606" y="46"/>
                  </a:lnTo>
                  <a:lnTo>
                    <a:pt x="1606" y="56"/>
                  </a:lnTo>
                  <a:lnTo>
                    <a:pt x="1608" y="66"/>
                  </a:lnTo>
                  <a:lnTo>
                    <a:pt x="1610" y="72"/>
                  </a:lnTo>
                  <a:lnTo>
                    <a:pt x="1614" y="76"/>
                  </a:lnTo>
                  <a:lnTo>
                    <a:pt x="1640" y="96"/>
                  </a:lnTo>
                  <a:lnTo>
                    <a:pt x="1654" y="106"/>
                  </a:lnTo>
                  <a:lnTo>
                    <a:pt x="1660" y="116"/>
                  </a:lnTo>
                  <a:lnTo>
                    <a:pt x="1662" y="122"/>
                  </a:lnTo>
                  <a:lnTo>
                    <a:pt x="1664" y="130"/>
                  </a:lnTo>
                  <a:lnTo>
                    <a:pt x="1664" y="142"/>
                  </a:lnTo>
                  <a:lnTo>
                    <a:pt x="1660" y="154"/>
                  </a:lnTo>
                  <a:lnTo>
                    <a:pt x="1656" y="160"/>
                  </a:lnTo>
                  <a:lnTo>
                    <a:pt x="1652" y="166"/>
                  </a:lnTo>
                  <a:lnTo>
                    <a:pt x="1646" y="172"/>
                  </a:lnTo>
                  <a:lnTo>
                    <a:pt x="1638" y="176"/>
                  </a:lnTo>
                  <a:lnTo>
                    <a:pt x="1628" y="180"/>
                  </a:lnTo>
                  <a:lnTo>
                    <a:pt x="1618" y="184"/>
                  </a:lnTo>
                  <a:lnTo>
                    <a:pt x="1604" y="186"/>
                  </a:lnTo>
                  <a:lnTo>
                    <a:pt x="1588" y="188"/>
                  </a:lnTo>
                  <a:lnTo>
                    <a:pt x="1530" y="188"/>
                  </a:lnTo>
                  <a:lnTo>
                    <a:pt x="1486" y="186"/>
                  </a:lnTo>
                  <a:lnTo>
                    <a:pt x="1456" y="184"/>
                  </a:lnTo>
                  <a:lnTo>
                    <a:pt x="1434" y="180"/>
                  </a:lnTo>
                  <a:lnTo>
                    <a:pt x="1410" y="174"/>
                  </a:lnTo>
                  <a:lnTo>
                    <a:pt x="1378" y="168"/>
                  </a:lnTo>
                  <a:lnTo>
                    <a:pt x="1336" y="164"/>
                  </a:lnTo>
                  <a:lnTo>
                    <a:pt x="1214" y="162"/>
                  </a:lnTo>
                  <a:lnTo>
                    <a:pt x="1176" y="174"/>
                  </a:lnTo>
                  <a:lnTo>
                    <a:pt x="1144" y="186"/>
                  </a:lnTo>
                  <a:lnTo>
                    <a:pt x="1124" y="196"/>
                  </a:lnTo>
                  <a:lnTo>
                    <a:pt x="1118" y="200"/>
                  </a:lnTo>
                  <a:lnTo>
                    <a:pt x="1114" y="204"/>
                  </a:lnTo>
                  <a:lnTo>
                    <a:pt x="1112" y="210"/>
                  </a:lnTo>
                  <a:lnTo>
                    <a:pt x="1112" y="214"/>
                  </a:lnTo>
                  <a:lnTo>
                    <a:pt x="1114" y="222"/>
                  </a:lnTo>
                  <a:lnTo>
                    <a:pt x="1120" y="228"/>
                  </a:lnTo>
                  <a:lnTo>
                    <a:pt x="1140" y="238"/>
                  </a:lnTo>
                  <a:lnTo>
                    <a:pt x="1160" y="246"/>
                  </a:lnTo>
                  <a:lnTo>
                    <a:pt x="1178" y="258"/>
                  </a:lnTo>
                  <a:lnTo>
                    <a:pt x="1196" y="272"/>
                  </a:lnTo>
                  <a:lnTo>
                    <a:pt x="1204" y="280"/>
                  </a:lnTo>
                  <a:lnTo>
                    <a:pt x="1210" y="290"/>
                  </a:lnTo>
                  <a:lnTo>
                    <a:pt x="1214" y="300"/>
                  </a:lnTo>
                  <a:lnTo>
                    <a:pt x="1218" y="310"/>
                  </a:lnTo>
                  <a:lnTo>
                    <a:pt x="1216" y="322"/>
                  </a:lnTo>
                  <a:lnTo>
                    <a:pt x="1214" y="334"/>
                  </a:lnTo>
                  <a:lnTo>
                    <a:pt x="1214" y="342"/>
                  </a:lnTo>
                  <a:lnTo>
                    <a:pt x="1214" y="352"/>
                  </a:lnTo>
                  <a:lnTo>
                    <a:pt x="1212" y="362"/>
                  </a:lnTo>
                  <a:lnTo>
                    <a:pt x="1206" y="374"/>
                  </a:lnTo>
                  <a:lnTo>
                    <a:pt x="1198" y="386"/>
                  </a:lnTo>
                  <a:lnTo>
                    <a:pt x="1184" y="396"/>
                  </a:lnTo>
                  <a:lnTo>
                    <a:pt x="1174" y="402"/>
                  </a:lnTo>
                  <a:lnTo>
                    <a:pt x="1164" y="404"/>
                  </a:lnTo>
                  <a:lnTo>
                    <a:pt x="1144" y="410"/>
                  </a:lnTo>
                  <a:lnTo>
                    <a:pt x="1122" y="414"/>
                  </a:lnTo>
                  <a:lnTo>
                    <a:pt x="1086" y="418"/>
                  </a:lnTo>
                  <a:lnTo>
                    <a:pt x="1060" y="418"/>
                  </a:lnTo>
                  <a:lnTo>
                    <a:pt x="1048" y="416"/>
                  </a:lnTo>
                  <a:lnTo>
                    <a:pt x="1026" y="414"/>
                  </a:lnTo>
                  <a:lnTo>
                    <a:pt x="1016" y="410"/>
                  </a:lnTo>
                  <a:lnTo>
                    <a:pt x="1008" y="404"/>
                  </a:lnTo>
                  <a:lnTo>
                    <a:pt x="994" y="396"/>
                  </a:lnTo>
                  <a:lnTo>
                    <a:pt x="974" y="386"/>
                  </a:lnTo>
                  <a:lnTo>
                    <a:pt x="936" y="372"/>
                  </a:lnTo>
                  <a:lnTo>
                    <a:pt x="932" y="370"/>
                  </a:lnTo>
                  <a:lnTo>
                    <a:pt x="924" y="364"/>
                  </a:lnTo>
                  <a:lnTo>
                    <a:pt x="916" y="356"/>
                  </a:lnTo>
                  <a:lnTo>
                    <a:pt x="906" y="348"/>
                  </a:lnTo>
                  <a:lnTo>
                    <a:pt x="898" y="336"/>
                  </a:lnTo>
                  <a:lnTo>
                    <a:pt x="890" y="320"/>
                  </a:lnTo>
                  <a:lnTo>
                    <a:pt x="886" y="304"/>
                  </a:lnTo>
                  <a:lnTo>
                    <a:pt x="882" y="286"/>
                  </a:lnTo>
                  <a:lnTo>
                    <a:pt x="882" y="254"/>
                  </a:lnTo>
                  <a:lnTo>
                    <a:pt x="884" y="234"/>
                  </a:lnTo>
                  <a:lnTo>
                    <a:pt x="888" y="222"/>
                  </a:lnTo>
                  <a:lnTo>
                    <a:pt x="890" y="212"/>
                  </a:lnTo>
                  <a:lnTo>
                    <a:pt x="888" y="200"/>
                  </a:lnTo>
                  <a:lnTo>
                    <a:pt x="886" y="194"/>
                  </a:lnTo>
                  <a:lnTo>
                    <a:pt x="882" y="186"/>
                  </a:lnTo>
                  <a:lnTo>
                    <a:pt x="876" y="180"/>
                  </a:lnTo>
                  <a:lnTo>
                    <a:pt x="868" y="174"/>
                  </a:lnTo>
                  <a:lnTo>
                    <a:pt x="858" y="170"/>
                  </a:lnTo>
                  <a:lnTo>
                    <a:pt x="846" y="168"/>
                  </a:lnTo>
                  <a:lnTo>
                    <a:pt x="818" y="166"/>
                  </a:lnTo>
                  <a:lnTo>
                    <a:pt x="792" y="170"/>
                  </a:lnTo>
                  <a:lnTo>
                    <a:pt x="760" y="176"/>
                  </a:lnTo>
                  <a:lnTo>
                    <a:pt x="748" y="182"/>
                  </a:lnTo>
                  <a:lnTo>
                    <a:pt x="726" y="198"/>
                  </a:lnTo>
                  <a:lnTo>
                    <a:pt x="706" y="216"/>
                  </a:lnTo>
                  <a:lnTo>
                    <a:pt x="696" y="224"/>
                  </a:lnTo>
                  <a:lnTo>
                    <a:pt x="692" y="232"/>
                  </a:lnTo>
                  <a:lnTo>
                    <a:pt x="682" y="246"/>
                  </a:lnTo>
                  <a:lnTo>
                    <a:pt x="676" y="264"/>
                  </a:lnTo>
                  <a:lnTo>
                    <a:pt x="674" y="274"/>
                  </a:lnTo>
                  <a:lnTo>
                    <a:pt x="674" y="282"/>
                  </a:lnTo>
                  <a:lnTo>
                    <a:pt x="676" y="292"/>
                  </a:lnTo>
                  <a:lnTo>
                    <a:pt x="684" y="300"/>
                  </a:lnTo>
                  <a:lnTo>
                    <a:pt x="716" y="324"/>
                  </a:lnTo>
                  <a:lnTo>
                    <a:pt x="728" y="334"/>
                  </a:lnTo>
                  <a:lnTo>
                    <a:pt x="734" y="342"/>
                  </a:lnTo>
                  <a:lnTo>
                    <a:pt x="742" y="356"/>
                  </a:lnTo>
                  <a:lnTo>
                    <a:pt x="754" y="380"/>
                  </a:lnTo>
                  <a:lnTo>
                    <a:pt x="758" y="394"/>
                  </a:lnTo>
                  <a:lnTo>
                    <a:pt x="764" y="408"/>
                  </a:lnTo>
                  <a:lnTo>
                    <a:pt x="766" y="424"/>
                  </a:lnTo>
                  <a:lnTo>
                    <a:pt x="766" y="438"/>
                  </a:lnTo>
                  <a:lnTo>
                    <a:pt x="764" y="452"/>
                  </a:lnTo>
                  <a:lnTo>
                    <a:pt x="758" y="470"/>
                  </a:lnTo>
                  <a:lnTo>
                    <a:pt x="752" y="488"/>
                  </a:lnTo>
                  <a:lnTo>
                    <a:pt x="742" y="504"/>
                  </a:lnTo>
                  <a:lnTo>
                    <a:pt x="730" y="522"/>
                  </a:lnTo>
                  <a:lnTo>
                    <a:pt x="718" y="536"/>
                  </a:lnTo>
                  <a:lnTo>
                    <a:pt x="702" y="550"/>
                  </a:lnTo>
                  <a:lnTo>
                    <a:pt x="692" y="554"/>
                  </a:lnTo>
                  <a:lnTo>
                    <a:pt x="684" y="558"/>
                  </a:lnTo>
                  <a:lnTo>
                    <a:pt x="666" y="564"/>
                  </a:lnTo>
                  <a:lnTo>
                    <a:pt x="654" y="570"/>
                  </a:lnTo>
                  <a:lnTo>
                    <a:pt x="644" y="576"/>
                  </a:lnTo>
                  <a:lnTo>
                    <a:pt x="632" y="582"/>
                  </a:lnTo>
                  <a:lnTo>
                    <a:pt x="618" y="584"/>
                  </a:lnTo>
                  <a:lnTo>
                    <a:pt x="600" y="584"/>
                  </a:lnTo>
                  <a:lnTo>
                    <a:pt x="576" y="582"/>
                  </a:lnTo>
                  <a:lnTo>
                    <a:pt x="542" y="578"/>
                  </a:lnTo>
                  <a:lnTo>
                    <a:pt x="410" y="558"/>
                  </a:lnTo>
                  <a:lnTo>
                    <a:pt x="356" y="550"/>
                  </a:lnTo>
                  <a:lnTo>
                    <a:pt x="326" y="556"/>
                  </a:lnTo>
                  <a:lnTo>
                    <a:pt x="306" y="562"/>
                  </a:lnTo>
                  <a:lnTo>
                    <a:pt x="296" y="566"/>
                  </a:lnTo>
                  <a:lnTo>
                    <a:pt x="292" y="572"/>
                  </a:lnTo>
                  <a:lnTo>
                    <a:pt x="282" y="590"/>
                  </a:lnTo>
                  <a:lnTo>
                    <a:pt x="268" y="616"/>
                  </a:lnTo>
                  <a:lnTo>
                    <a:pt x="252" y="652"/>
                  </a:lnTo>
                  <a:lnTo>
                    <a:pt x="228" y="708"/>
                  </a:lnTo>
                  <a:lnTo>
                    <a:pt x="216" y="730"/>
                  </a:lnTo>
                  <a:lnTo>
                    <a:pt x="206" y="742"/>
                  </a:lnTo>
                  <a:lnTo>
                    <a:pt x="200" y="746"/>
                  </a:lnTo>
                  <a:lnTo>
                    <a:pt x="196" y="748"/>
                  </a:lnTo>
                  <a:lnTo>
                    <a:pt x="182" y="754"/>
                  </a:lnTo>
                  <a:lnTo>
                    <a:pt x="166" y="764"/>
                  </a:lnTo>
                  <a:lnTo>
                    <a:pt x="150" y="776"/>
                  </a:lnTo>
                  <a:lnTo>
                    <a:pt x="140" y="784"/>
                  </a:lnTo>
                  <a:lnTo>
                    <a:pt x="122" y="806"/>
                  </a:lnTo>
                  <a:lnTo>
                    <a:pt x="112" y="820"/>
                  </a:lnTo>
                  <a:lnTo>
                    <a:pt x="106" y="828"/>
                  </a:lnTo>
                  <a:lnTo>
                    <a:pt x="98" y="838"/>
                  </a:lnTo>
                  <a:lnTo>
                    <a:pt x="84" y="854"/>
                  </a:lnTo>
                  <a:lnTo>
                    <a:pt x="72" y="872"/>
                  </a:lnTo>
                  <a:lnTo>
                    <a:pt x="64" y="882"/>
                  </a:lnTo>
                  <a:lnTo>
                    <a:pt x="46" y="898"/>
                  </a:lnTo>
                  <a:lnTo>
                    <a:pt x="36" y="912"/>
                  </a:lnTo>
                  <a:lnTo>
                    <a:pt x="16" y="936"/>
                  </a:lnTo>
                  <a:lnTo>
                    <a:pt x="10" y="944"/>
                  </a:lnTo>
                  <a:lnTo>
                    <a:pt x="4" y="950"/>
                  </a:lnTo>
                  <a:lnTo>
                    <a:pt x="2" y="956"/>
                  </a:lnTo>
                  <a:lnTo>
                    <a:pt x="0" y="964"/>
                  </a:lnTo>
                  <a:lnTo>
                    <a:pt x="28" y="952"/>
                  </a:lnTo>
                  <a:lnTo>
                    <a:pt x="44" y="942"/>
                  </a:lnTo>
                  <a:lnTo>
                    <a:pt x="56" y="936"/>
                  </a:lnTo>
                  <a:lnTo>
                    <a:pt x="80" y="916"/>
                  </a:lnTo>
                  <a:lnTo>
                    <a:pt x="96" y="906"/>
                  </a:lnTo>
                  <a:lnTo>
                    <a:pt x="106" y="900"/>
                  </a:lnTo>
                </a:path>
              </a:pathLst>
            </a:custGeom>
            <a:noFill/>
            <a:ln w="9525">
              <a:solidFill>
                <a:srgbClr val="191919"/>
              </a:solidFill>
              <a:prstDash val="solid"/>
              <a:round/>
              <a:headEnd/>
              <a:tailEnd/>
            </a:ln>
          </p:spPr>
          <p:txBody>
            <a:bodyPr/>
            <a:lstStyle/>
            <a:p>
              <a:endParaRPr lang="en-US" dirty="0"/>
            </a:p>
          </p:txBody>
        </p:sp>
        <p:sp>
          <p:nvSpPr>
            <p:cNvPr id="157756" name="Freeform 60"/>
            <p:cNvSpPr>
              <a:spLocks/>
            </p:cNvSpPr>
            <p:nvPr/>
          </p:nvSpPr>
          <p:spPr bwMode="auto">
            <a:xfrm>
              <a:off x="2671" y="2757"/>
              <a:ext cx="156" cy="64"/>
            </a:xfrm>
            <a:custGeom>
              <a:avLst/>
              <a:gdLst/>
              <a:ahLst/>
              <a:cxnLst>
                <a:cxn ang="0">
                  <a:pos x="0" y="160"/>
                </a:cxn>
                <a:cxn ang="0">
                  <a:pos x="0" y="146"/>
                </a:cxn>
                <a:cxn ang="0">
                  <a:pos x="2" y="132"/>
                </a:cxn>
                <a:cxn ang="0">
                  <a:pos x="8" y="114"/>
                </a:cxn>
                <a:cxn ang="0">
                  <a:pos x="18" y="94"/>
                </a:cxn>
                <a:cxn ang="0">
                  <a:pos x="34" y="70"/>
                </a:cxn>
                <a:cxn ang="0">
                  <a:pos x="44" y="58"/>
                </a:cxn>
                <a:cxn ang="0">
                  <a:pos x="54" y="48"/>
                </a:cxn>
                <a:cxn ang="0">
                  <a:pos x="64" y="38"/>
                </a:cxn>
                <a:cxn ang="0">
                  <a:pos x="76" y="32"/>
                </a:cxn>
                <a:cxn ang="0">
                  <a:pos x="102" y="20"/>
                </a:cxn>
                <a:cxn ang="0">
                  <a:pos x="134" y="8"/>
                </a:cxn>
                <a:cxn ang="0">
                  <a:pos x="150" y="2"/>
                </a:cxn>
                <a:cxn ang="0">
                  <a:pos x="166" y="0"/>
                </a:cxn>
                <a:cxn ang="0">
                  <a:pos x="182" y="0"/>
                </a:cxn>
                <a:cxn ang="0">
                  <a:pos x="196" y="4"/>
                </a:cxn>
                <a:cxn ang="0">
                  <a:pos x="222" y="16"/>
                </a:cxn>
                <a:cxn ang="0">
                  <a:pos x="246" y="26"/>
                </a:cxn>
                <a:cxn ang="0">
                  <a:pos x="276" y="44"/>
                </a:cxn>
                <a:cxn ang="0">
                  <a:pos x="296" y="58"/>
                </a:cxn>
                <a:cxn ang="0">
                  <a:pos x="312" y="70"/>
                </a:cxn>
                <a:cxn ang="0">
                  <a:pos x="318" y="78"/>
                </a:cxn>
                <a:cxn ang="0">
                  <a:pos x="328" y="90"/>
                </a:cxn>
                <a:cxn ang="0">
                  <a:pos x="336" y="96"/>
                </a:cxn>
                <a:cxn ang="0">
                  <a:pos x="344" y="102"/>
                </a:cxn>
                <a:cxn ang="0">
                  <a:pos x="352" y="108"/>
                </a:cxn>
                <a:cxn ang="0">
                  <a:pos x="362" y="110"/>
                </a:cxn>
                <a:cxn ang="0">
                  <a:pos x="384" y="112"/>
                </a:cxn>
                <a:cxn ang="0">
                  <a:pos x="406" y="112"/>
                </a:cxn>
                <a:cxn ang="0">
                  <a:pos x="428" y="108"/>
                </a:cxn>
              </a:cxnLst>
              <a:rect l="0" t="0" r="r" b="b"/>
              <a:pathLst>
                <a:path w="428" h="160">
                  <a:moveTo>
                    <a:pt x="0" y="160"/>
                  </a:moveTo>
                  <a:lnTo>
                    <a:pt x="0" y="146"/>
                  </a:lnTo>
                  <a:lnTo>
                    <a:pt x="2" y="132"/>
                  </a:lnTo>
                  <a:lnTo>
                    <a:pt x="8" y="114"/>
                  </a:lnTo>
                  <a:lnTo>
                    <a:pt x="18" y="94"/>
                  </a:lnTo>
                  <a:lnTo>
                    <a:pt x="34" y="70"/>
                  </a:lnTo>
                  <a:lnTo>
                    <a:pt x="44" y="58"/>
                  </a:lnTo>
                  <a:lnTo>
                    <a:pt x="54" y="48"/>
                  </a:lnTo>
                  <a:lnTo>
                    <a:pt x="64" y="38"/>
                  </a:lnTo>
                  <a:lnTo>
                    <a:pt x="76" y="32"/>
                  </a:lnTo>
                  <a:lnTo>
                    <a:pt x="102" y="20"/>
                  </a:lnTo>
                  <a:lnTo>
                    <a:pt x="134" y="8"/>
                  </a:lnTo>
                  <a:lnTo>
                    <a:pt x="150" y="2"/>
                  </a:lnTo>
                  <a:lnTo>
                    <a:pt x="166" y="0"/>
                  </a:lnTo>
                  <a:lnTo>
                    <a:pt x="182" y="0"/>
                  </a:lnTo>
                  <a:lnTo>
                    <a:pt x="196" y="4"/>
                  </a:lnTo>
                  <a:lnTo>
                    <a:pt x="222" y="16"/>
                  </a:lnTo>
                  <a:lnTo>
                    <a:pt x="246" y="26"/>
                  </a:lnTo>
                  <a:lnTo>
                    <a:pt x="276" y="44"/>
                  </a:lnTo>
                  <a:lnTo>
                    <a:pt x="296" y="58"/>
                  </a:lnTo>
                  <a:lnTo>
                    <a:pt x="312" y="70"/>
                  </a:lnTo>
                  <a:lnTo>
                    <a:pt x="318" y="78"/>
                  </a:lnTo>
                  <a:lnTo>
                    <a:pt x="328" y="90"/>
                  </a:lnTo>
                  <a:lnTo>
                    <a:pt x="336" y="96"/>
                  </a:lnTo>
                  <a:lnTo>
                    <a:pt x="344" y="102"/>
                  </a:lnTo>
                  <a:lnTo>
                    <a:pt x="352" y="108"/>
                  </a:lnTo>
                  <a:lnTo>
                    <a:pt x="362" y="110"/>
                  </a:lnTo>
                  <a:lnTo>
                    <a:pt x="384" y="112"/>
                  </a:lnTo>
                  <a:lnTo>
                    <a:pt x="406" y="112"/>
                  </a:lnTo>
                  <a:lnTo>
                    <a:pt x="428" y="108"/>
                  </a:lnTo>
                </a:path>
              </a:pathLst>
            </a:custGeom>
            <a:noFill/>
            <a:ln w="9525">
              <a:solidFill>
                <a:srgbClr val="191919"/>
              </a:solidFill>
              <a:prstDash val="solid"/>
              <a:round/>
              <a:headEnd/>
              <a:tailEnd/>
            </a:ln>
          </p:spPr>
          <p:txBody>
            <a:bodyPr/>
            <a:lstStyle/>
            <a:p>
              <a:endParaRPr lang="en-US" dirty="0"/>
            </a:p>
          </p:txBody>
        </p:sp>
        <p:sp>
          <p:nvSpPr>
            <p:cNvPr id="157757" name="Freeform 61"/>
            <p:cNvSpPr>
              <a:spLocks/>
            </p:cNvSpPr>
            <p:nvPr/>
          </p:nvSpPr>
          <p:spPr bwMode="auto">
            <a:xfrm>
              <a:off x="2882" y="2751"/>
              <a:ext cx="53" cy="36"/>
            </a:xfrm>
            <a:custGeom>
              <a:avLst/>
              <a:gdLst/>
              <a:ahLst/>
              <a:cxnLst>
                <a:cxn ang="0">
                  <a:pos x="0" y="90"/>
                </a:cxn>
                <a:cxn ang="0">
                  <a:pos x="6" y="88"/>
                </a:cxn>
                <a:cxn ang="0">
                  <a:pos x="20" y="86"/>
                </a:cxn>
                <a:cxn ang="0">
                  <a:pos x="34" y="80"/>
                </a:cxn>
                <a:cxn ang="0">
                  <a:pos x="40" y="74"/>
                </a:cxn>
                <a:cxn ang="0">
                  <a:pos x="44" y="70"/>
                </a:cxn>
                <a:cxn ang="0">
                  <a:pos x="50" y="54"/>
                </a:cxn>
                <a:cxn ang="0">
                  <a:pos x="60" y="38"/>
                </a:cxn>
                <a:cxn ang="0">
                  <a:pos x="72" y="22"/>
                </a:cxn>
                <a:cxn ang="0">
                  <a:pos x="80" y="16"/>
                </a:cxn>
                <a:cxn ang="0">
                  <a:pos x="86" y="12"/>
                </a:cxn>
                <a:cxn ang="0">
                  <a:pos x="104" y="6"/>
                </a:cxn>
                <a:cxn ang="0">
                  <a:pos x="124" y="2"/>
                </a:cxn>
                <a:cxn ang="0">
                  <a:pos x="146" y="0"/>
                </a:cxn>
              </a:cxnLst>
              <a:rect l="0" t="0" r="r" b="b"/>
              <a:pathLst>
                <a:path w="146" h="90">
                  <a:moveTo>
                    <a:pt x="0" y="90"/>
                  </a:moveTo>
                  <a:lnTo>
                    <a:pt x="6" y="88"/>
                  </a:lnTo>
                  <a:lnTo>
                    <a:pt x="20" y="86"/>
                  </a:lnTo>
                  <a:lnTo>
                    <a:pt x="34" y="80"/>
                  </a:lnTo>
                  <a:lnTo>
                    <a:pt x="40" y="74"/>
                  </a:lnTo>
                  <a:lnTo>
                    <a:pt x="44" y="70"/>
                  </a:lnTo>
                  <a:lnTo>
                    <a:pt x="50" y="54"/>
                  </a:lnTo>
                  <a:lnTo>
                    <a:pt x="60" y="38"/>
                  </a:lnTo>
                  <a:lnTo>
                    <a:pt x="72" y="22"/>
                  </a:lnTo>
                  <a:lnTo>
                    <a:pt x="80" y="16"/>
                  </a:lnTo>
                  <a:lnTo>
                    <a:pt x="86" y="12"/>
                  </a:lnTo>
                  <a:lnTo>
                    <a:pt x="104" y="6"/>
                  </a:lnTo>
                  <a:lnTo>
                    <a:pt x="124" y="2"/>
                  </a:lnTo>
                  <a:lnTo>
                    <a:pt x="146" y="0"/>
                  </a:lnTo>
                </a:path>
              </a:pathLst>
            </a:custGeom>
            <a:noFill/>
            <a:ln w="9525">
              <a:solidFill>
                <a:srgbClr val="191919"/>
              </a:solidFill>
              <a:prstDash val="solid"/>
              <a:round/>
              <a:headEnd/>
              <a:tailEnd/>
            </a:ln>
          </p:spPr>
          <p:txBody>
            <a:bodyPr/>
            <a:lstStyle/>
            <a:p>
              <a:endParaRPr lang="en-US" dirty="0"/>
            </a:p>
          </p:txBody>
        </p:sp>
        <p:sp>
          <p:nvSpPr>
            <p:cNvPr id="157758" name="Freeform 62"/>
            <p:cNvSpPr>
              <a:spLocks/>
            </p:cNvSpPr>
            <p:nvPr/>
          </p:nvSpPr>
          <p:spPr bwMode="auto">
            <a:xfrm>
              <a:off x="2882" y="2757"/>
              <a:ext cx="55" cy="44"/>
            </a:xfrm>
            <a:custGeom>
              <a:avLst/>
              <a:gdLst/>
              <a:ahLst/>
              <a:cxnLst>
                <a:cxn ang="0">
                  <a:pos x="0" y="110"/>
                </a:cxn>
                <a:cxn ang="0">
                  <a:pos x="24" y="102"/>
                </a:cxn>
                <a:cxn ang="0">
                  <a:pos x="44" y="94"/>
                </a:cxn>
                <a:cxn ang="0">
                  <a:pos x="52" y="88"/>
                </a:cxn>
                <a:cxn ang="0">
                  <a:pos x="58" y="82"/>
                </a:cxn>
                <a:cxn ang="0">
                  <a:pos x="84" y="52"/>
                </a:cxn>
                <a:cxn ang="0">
                  <a:pos x="110" y="26"/>
                </a:cxn>
                <a:cxn ang="0">
                  <a:pos x="118" y="18"/>
                </a:cxn>
                <a:cxn ang="0">
                  <a:pos x="128" y="10"/>
                </a:cxn>
                <a:cxn ang="0">
                  <a:pos x="142" y="4"/>
                </a:cxn>
                <a:cxn ang="0">
                  <a:pos x="148" y="2"/>
                </a:cxn>
                <a:cxn ang="0">
                  <a:pos x="154" y="0"/>
                </a:cxn>
              </a:cxnLst>
              <a:rect l="0" t="0" r="r" b="b"/>
              <a:pathLst>
                <a:path w="154" h="110">
                  <a:moveTo>
                    <a:pt x="0" y="110"/>
                  </a:moveTo>
                  <a:lnTo>
                    <a:pt x="24" y="102"/>
                  </a:lnTo>
                  <a:lnTo>
                    <a:pt x="44" y="94"/>
                  </a:lnTo>
                  <a:lnTo>
                    <a:pt x="52" y="88"/>
                  </a:lnTo>
                  <a:lnTo>
                    <a:pt x="58" y="82"/>
                  </a:lnTo>
                  <a:lnTo>
                    <a:pt x="84" y="52"/>
                  </a:lnTo>
                  <a:lnTo>
                    <a:pt x="110" y="26"/>
                  </a:lnTo>
                  <a:lnTo>
                    <a:pt x="118" y="18"/>
                  </a:lnTo>
                  <a:lnTo>
                    <a:pt x="128" y="10"/>
                  </a:lnTo>
                  <a:lnTo>
                    <a:pt x="142" y="4"/>
                  </a:lnTo>
                  <a:lnTo>
                    <a:pt x="148" y="2"/>
                  </a:lnTo>
                  <a:lnTo>
                    <a:pt x="154" y="0"/>
                  </a:lnTo>
                </a:path>
              </a:pathLst>
            </a:custGeom>
            <a:noFill/>
            <a:ln w="9525">
              <a:solidFill>
                <a:srgbClr val="191919"/>
              </a:solidFill>
              <a:prstDash val="solid"/>
              <a:round/>
              <a:headEnd/>
              <a:tailEnd/>
            </a:ln>
          </p:spPr>
          <p:txBody>
            <a:bodyPr/>
            <a:lstStyle/>
            <a:p>
              <a:endParaRPr lang="en-US" dirty="0"/>
            </a:p>
          </p:txBody>
        </p:sp>
        <p:sp>
          <p:nvSpPr>
            <p:cNvPr id="157759" name="Freeform 63"/>
            <p:cNvSpPr>
              <a:spLocks/>
            </p:cNvSpPr>
            <p:nvPr/>
          </p:nvSpPr>
          <p:spPr bwMode="auto">
            <a:xfrm>
              <a:off x="2597" y="2736"/>
              <a:ext cx="367" cy="268"/>
            </a:xfrm>
            <a:custGeom>
              <a:avLst/>
              <a:gdLst/>
              <a:ahLst/>
              <a:cxnLst>
                <a:cxn ang="0">
                  <a:pos x="14" y="570"/>
                </a:cxn>
                <a:cxn ang="0">
                  <a:pos x="54" y="598"/>
                </a:cxn>
                <a:cxn ang="0">
                  <a:pos x="174" y="656"/>
                </a:cxn>
                <a:cxn ang="0">
                  <a:pos x="236" y="670"/>
                </a:cxn>
                <a:cxn ang="0">
                  <a:pos x="280" y="676"/>
                </a:cxn>
                <a:cxn ang="0">
                  <a:pos x="318" y="674"/>
                </a:cxn>
                <a:cxn ang="0">
                  <a:pos x="348" y="666"/>
                </a:cxn>
                <a:cxn ang="0">
                  <a:pos x="390" y="644"/>
                </a:cxn>
                <a:cxn ang="0">
                  <a:pos x="408" y="630"/>
                </a:cxn>
                <a:cxn ang="0">
                  <a:pos x="416" y="610"/>
                </a:cxn>
                <a:cxn ang="0">
                  <a:pos x="422" y="582"/>
                </a:cxn>
                <a:cxn ang="0">
                  <a:pos x="422" y="548"/>
                </a:cxn>
                <a:cxn ang="0">
                  <a:pos x="430" y="524"/>
                </a:cxn>
                <a:cxn ang="0">
                  <a:pos x="448" y="504"/>
                </a:cxn>
                <a:cxn ang="0">
                  <a:pos x="474" y="488"/>
                </a:cxn>
                <a:cxn ang="0">
                  <a:pos x="524" y="480"/>
                </a:cxn>
                <a:cxn ang="0">
                  <a:pos x="586" y="480"/>
                </a:cxn>
                <a:cxn ang="0">
                  <a:pos x="626" y="488"/>
                </a:cxn>
                <a:cxn ang="0">
                  <a:pos x="688" y="484"/>
                </a:cxn>
                <a:cxn ang="0">
                  <a:pos x="752" y="472"/>
                </a:cxn>
                <a:cxn ang="0">
                  <a:pos x="786" y="460"/>
                </a:cxn>
                <a:cxn ang="0">
                  <a:pos x="828" y="432"/>
                </a:cxn>
                <a:cxn ang="0">
                  <a:pos x="864" y="398"/>
                </a:cxn>
                <a:cxn ang="0">
                  <a:pos x="888" y="358"/>
                </a:cxn>
                <a:cxn ang="0">
                  <a:pos x="898" y="328"/>
                </a:cxn>
                <a:cxn ang="0">
                  <a:pos x="902" y="296"/>
                </a:cxn>
                <a:cxn ang="0">
                  <a:pos x="904" y="238"/>
                </a:cxn>
                <a:cxn ang="0">
                  <a:pos x="908" y="218"/>
                </a:cxn>
                <a:cxn ang="0">
                  <a:pos x="918" y="204"/>
                </a:cxn>
                <a:cxn ang="0">
                  <a:pos x="980" y="166"/>
                </a:cxn>
                <a:cxn ang="0">
                  <a:pos x="996" y="146"/>
                </a:cxn>
                <a:cxn ang="0">
                  <a:pos x="1008" y="118"/>
                </a:cxn>
                <a:cxn ang="0">
                  <a:pos x="1008" y="106"/>
                </a:cxn>
                <a:cxn ang="0">
                  <a:pos x="998" y="82"/>
                </a:cxn>
                <a:cxn ang="0">
                  <a:pos x="984" y="60"/>
                </a:cxn>
                <a:cxn ang="0">
                  <a:pos x="976" y="42"/>
                </a:cxn>
                <a:cxn ang="0">
                  <a:pos x="978" y="16"/>
                </a:cxn>
                <a:cxn ang="0">
                  <a:pos x="974" y="2"/>
                </a:cxn>
              </a:cxnLst>
              <a:rect l="0" t="0" r="r" b="b"/>
              <a:pathLst>
                <a:path w="1008" h="676">
                  <a:moveTo>
                    <a:pt x="0" y="556"/>
                  </a:moveTo>
                  <a:lnTo>
                    <a:pt x="14" y="570"/>
                  </a:lnTo>
                  <a:lnTo>
                    <a:pt x="32" y="584"/>
                  </a:lnTo>
                  <a:lnTo>
                    <a:pt x="54" y="598"/>
                  </a:lnTo>
                  <a:lnTo>
                    <a:pt x="122" y="632"/>
                  </a:lnTo>
                  <a:lnTo>
                    <a:pt x="174" y="656"/>
                  </a:lnTo>
                  <a:lnTo>
                    <a:pt x="196" y="662"/>
                  </a:lnTo>
                  <a:lnTo>
                    <a:pt x="236" y="670"/>
                  </a:lnTo>
                  <a:lnTo>
                    <a:pt x="258" y="674"/>
                  </a:lnTo>
                  <a:lnTo>
                    <a:pt x="280" y="676"/>
                  </a:lnTo>
                  <a:lnTo>
                    <a:pt x="302" y="676"/>
                  </a:lnTo>
                  <a:lnTo>
                    <a:pt x="318" y="674"/>
                  </a:lnTo>
                  <a:lnTo>
                    <a:pt x="332" y="670"/>
                  </a:lnTo>
                  <a:lnTo>
                    <a:pt x="348" y="666"/>
                  </a:lnTo>
                  <a:lnTo>
                    <a:pt x="378" y="652"/>
                  </a:lnTo>
                  <a:lnTo>
                    <a:pt x="390" y="644"/>
                  </a:lnTo>
                  <a:lnTo>
                    <a:pt x="400" y="636"/>
                  </a:lnTo>
                  <a:lnTo>
                    <a:pt x="408" y="630"/>
                  </a:lnTo>
                  <a:lnTo>
                    <a:pt x="412" y="622"/>
                  </a:lnTo>
                  <a:lnTo>
                    <a:pt x="416" y="610"/>
                  </a:lnTo>
                  <a:lnTo>
                    <a:pt x="420" y="598"/>
                  </a:lnTo>
                  <a:lnTo>
                    <a:pt x="422" y="582"/>
                  </a:lnTo>
                  <a:lnTo>
                    <a:pt x="422" y="560"/>
                  </a:lnTo>
                  <a:lnTo>
                    <a:pt x="422" y="548"/>
                  </a:lnTo>
                  <a:lnTo>
                    <a:pt x="424" y="536"/>
                  </a:lnTo>
                  <a:lnTo>
                    <a:pt x="430" y="524"/>
                  </a:lnTo>
                  <a:lnTo>
                    <a:pt x="438" y="514"/>
                  </a:lnTo>
                  <a:lnTo>
                    <a:pt x="448" y="504"/>
                  </a:lnTo>
                  <a:lnTo>
                    <a:pt x="460" y="496"/>
                  </a:lnTo>
                  <a:lnTo>
                    <a:pt x="474" y="488"/>
                  </a:lnTo>
                  <a:lnTo>
                    <a:pt x="490" y="484"/>
                  </a:lnTo>
                  <a:lnTo>
                    <a:pt x="524" y="480"/>
                  </a:lnTo>
                  <a:lnTo>
                    <a:pt x="556" y="478"/>
                  </a:lnTo>
                  <a:lnTo>
                    <a:pt x="586" y="480"/>
                  </a:lnTo>
                  <a:lnTo>
                    <a:pt x="612" y="486"/>
                  </a:lnTo>
                  <a:lnTo>
                    <a:pt x="626" y="488"/>
                  </a:lnTo>
                  <a:lnTo>
                    <a:pt x="644" y="488"/>
                  </a:lnTo>
                  <a:lnTo>
                    <a:pt x="688" y="484"/>
                  </a:lnTo>
                  <a:lnTo>
                    <a:pt x="732" y="478"/>
                  </a:lnTo>
                  <a:lnTo>
                    <a:pt x="752" y="472"/>
                  </a:lnTo>
                  <a:lnTo>
                    <a:pt x="770" y="466"/>
                  </a:lnTo>
                  <a:lnTo>
                    <a:pt x="786" y="460"/>
                  </a:lnTo>
                  <a:lnTo>
                    <a:pt x="800" y="452"/>
                  </a:lnTo>
                  <a:lnTo>
                    <a:pt x="828" y="432"/>
                  </a:lnTo>
                  <a:lnTo>
                    <a:pt x="850" y="414"/>
                  </a:lnTo>
                  <a:lnTo>
                    <a:pt x="864" y="398"/>
                  </a:lnTo>
                  <a:lnTo>
                    <a:pt x="876" y="382"/>
                  </a:lnTo>
                  <a:lnTo>
                    <a:pt x="888" y="358"/>
                  </a:lnTo>
                  <a:lnTo>
                    <a:pt x="894" y="344"/>
                  </a:lnTo>
                  <a:lnTo>
                    <a:pt x="898" y="328"/>
                  </a:lnTo>
                  <a:lnTo>
                    <a:pt x="900" y="312"/>
                  </a:lnTo>
                  <a:lnTo>
                    <a:pt x="902" y="296"/>
                  </a:lnTo>
                  <a:lnTo>
                    <a:pt x="902" y="266"/>
                  </a:lnTo>
                  <a:lnTo>
                    <a:pt x="904" y="238"/>
                  </a:lnTo>
                  <a:lnTo>
                    <a:pt x="906" y="228"/>
                  </a:lnTo>
                  <a:lnTo>
                    <a:pt x="908" y="218"/>
                  </a:lnTo>
                  <a:lnTo>
                    <a:pt x="912" y="210"/>
                  </a:lnTo>
                  <a:lnTo>
                    <a:pt x="918" y="204"/>
                  </a:lnTo>
                  <a:lnTo>
                    <a:pt x="952" y="184"/>
                  </a:lnTo>
                  <a:lnTo>
                    <a:pt x="980" y="166"/>
                  </a:lnTo>
                  <a:lnTo>
                    <a:pt x="988" y="158"/>
                  </a:lnTo>
                  <a:lnTo>
                    <a:pt x="996" y="146"/>
                  </a:lnTo>
                  <a:lnTo>
                    <a:pt x="1004" y="132"/>
                  </a:lnTo>
                  <a:lnTo>
                    <a:pt x="1008" y="118"/>
                  </a:lnTo>
                  <a:lnTo>
                    <a:pt x="1008" y="112"/>
                  </a:lnTo>
                  <a:lnTo>
                    <a:pt x="1008" y="106"/>
                  </a:lnTo>
                  <a:lnTo>
                    <a:pt x="1004" y="94"/>
                  </a:lnTo>
                  <a:lnTo>
                    <a:pt x="998" y="82"/>
                  </a:lnTo>
                  <a:lnTo>
                    <a:pt x="994" y="74"/>
                  </a:lnTo>
                  <a:lnTo>
                    <a:pt x="984" y="60"/>
                  </a:lnTo>
                  <a:lnTo>
                    <a:pt x="978" y="48"/>
                  </a:lnTo>
                  <a:lnTo>
                    <a:pt x="976" y="42"/>
                  </a:lnTo>
                  <a:lnTo>
                    <a:pt x="976" y="38"/>
                  </a:lnTo>
                  <a:lnTo>
                    <a:pt x="978" y="16"/>
                  </a:lnTo>
                  <a:lnTo>
                    <a:pt x="976" y="6"/>
                  </a:lnTo>
                  <a:lnTo>
                    <a:pt x="974" y="2"/>
                  </a:lnTo>
                  <a:lnTo>
                    <a:pt x="972" y="0"/>
                  </a:lnTo>
                </a:path>
              </a:pathLst>
            </a:custGeom>
            <a:noFill/>
            <a:ln w="9525">
              <a:solidFill>
                <a:srgbClr val="191919"/>
              </a:solidFill>
              <a:prstDash val="solid"/>
              <a:round/>
              <a:headEnd/>
              <a:tailEnd/>
            </a:ln>
          </p:spPr>
          <p:txBody>
            <a:bodyPr/>
            <a:lstStyle/>
            <a:p>
              <a:endParaRPr lang="en-US" dirty="0"/>
            </a:p>
          </p:txBody>
        </p:sp>
        <p:sp>
          <p:nvSpPr>
            <p:cNvPr id="157760" name="Freeform 64"/>
            <p:cNvSpPr>
              <a:spLocks/>
            </p:cNvSpPr>
            <p:nvPr/>
          </p:nvSpPr>
          <p:spPr bwMode="auto">
            <a:xfrm>
              <a:off x="2936" y="2654"/>
              <a:ext cx="78" cy="62"/>
            </a:xfrm>
            <a:custGeom>
              <a:avLst/>
              <a:gdLst/>
              <a:ahLst/>
              <a:cxnLst>
                <a:cxn ang="0">
                  <a:pos x="10" y="156"/>
                </a:cxn>
                <a:cxn ang="0">
                  <a:pos x="8" y="148"/>
                </a:cxn>
                <a:cxn ang="0">
                  <a:pos x="2" y="130"/>
                </a:cxn>
                <a:cxn ang="0">
                  <a:pos x="0" y="118"/>
                </a:cxn>
                <a:cxn ang="0">
                  <a:pos x="0" y="104"/>
                </a:cxn>
                <a:cxn ang="0">
                  <a:pos x="0" y="92"/>
                </a:cxn>
                <a:cxn ang="0">
                  <a:pos x="6" y="80"/>
                </a:cxn>
                <a:cxn ang="0">
                  <a:pos x="16" y="62"/>
                </a:cxn>
                <a:cxn ang="0">
                  <a:pos x="24" y="50"/>
                </a:cxn>
                <a:cxn ang="0">
                  <a:pos x="30" y="46"/>
                </a:cxn>
                <a:cxn ang="0">
                  <a:pos x="38" y="42"/>
                </a:cxn>
                <a:cxn ang="0">
                  <a:pos x="68" y="34"/>
                </a:cxn>
                <a:cxn ang="0">
                  <a:pos x="76" y="30"/>
                </a:cxn>
                <a:cxn ang="0">
                  <a:pos x="86" y="26"/>
                </a:cxn>
                <a:cxn ang="0">
                  <a:pos x="96" y="26"/>
                </a:cxn>
                <a:cxn ang="0">
                  <a:pos x="158" y="24"/>
                </a:cxn>
                <a:cxn ang="0">
                  <a:pos x="182" y="16"/>
                </a:cxn>
                <a:cxn ang="0">
                  <a:pos x="200" y="8"/>
                </a:cxn>
                <a:cxn ang="0">
                  <a:pos x="208" y="4"/>
                </a:cxn>
                <a:cxn ang="0">
                  <a:pos x="212" y="0"/>
                </a:cxn>
              </a:cxnLst>
              <a:rect l="0" t="0" r="r" b="b"/>
              <a:pathLst>
                <a:path w="212" h="156">
                  <a:moveTo>
                    <a:pt x="10" y="156"/>
                  </a:moveTo>
                  <a:lnTo>
                    <a:pt x="8" y="148"/>
                  </a:lnTo>
                  <a:lnTo>
                    <a:pt x="2" y="130"/>
                  </a:lnTo>
                  <a:lnTo>
                    <a:pt x="0" y="118"/>
                  </a:lnTo>
                  <a:lnTo>
                    <a:pt x="0" y="104"/>
                  </a:lnTo>
                  <a:lnTo>
                    <a:pt x="0" y="92"/>
                  </a:lnTo>
                  <a:lnTo>
                    <a:pt x="6" y="80"/>
                  </a:lnTo>
                  <a:lnTo>
                    <a:pt x="16" y="62"/>
                  </a:lnTo>
                  <a:lnTo>
                    <a:pt x="24" y="50"/>
                  </a:lnTo>
                  <a:lnTo>
                    <a:pt x="30" y="46"/>
                  </a:lnTo>
                  <a:lnTo>
                    <a:pt x="38" y="42"/>
                  </a:lnTo>
                  <a:lnTo>
                    <a:pt x="68" y="34"/>
                  </a:lnTo>
                  <a:lnTo>
                    <a:pt x="76" y="30"/>
                  </a:lnTo>
                  <a:lnTo>
                    <a:pt x="86" y="26"/>
                  </a:lnTo>
                  <a:lnTo>
                    <a:pt x="96" y="26"/>
                  </a:lnTo>
                  <a:lnTo>
                    <a:pt x="158" y="24"/>
                  </a:lnTo>
                  <a:lnTo>
                    <a:pt x="182" y="16"/>
                  </a:lnTo>
                  <a:lnTo>
                    <a:pt x="200" y="8"/>
                  </a:lnTo>
                  <a:lnTo>
                    <a:pt x="208" y="4"/>
                  </a:lnTo>
                  <a:lnTo>
                    <a:pt x="212" y="0"/>
                  </a:lnTo>
                </a:path>
              </a:pathLst>
            </a:custGeom>
            <a:noFill/>
            <a:ln w="9525">
              <a:solidFill>
                <a:srgbClr val="191919"/>
              </a:solidFill>
              <a:prstDash val="solid"/>
              <a:round/>
              <a:headEnd/>
              <a:tailEnd/>
            </a:ln>
          </p:spPr>
          <p:txBody>
            <a:bodyPr/>
            <a:lstStyle/>
            <a:p>
              <a:endParaRPr lang="en-US" dirty="0"/>
            </a:p>
          </p:txBody>
        </p:sp>
        <p:sp>
          <p:nvSpPr>
            <p:cNvPr id="157761" name="Freeform 65"/>
            <p:cNvSpPr>
              <a:spLocks/>
            </p:cNvSpPr>
            <p:nvPr/>
          </p:nvSpPr>
          <p:spPr bwMode="auto">
            <a:xfrm>
              <a:off x="3027" y="2616"/>
              <a:ext cx="54" cy="53"/>
            </a:xfrm>
            <a:custGeom>
              <a:avLst/>
              <a:gdLst/>
              <a:ahLst/>
              <a:cxnLst>
                <a:cxn ang="0">
                  <a:pos x="0" y="134"/>
                </a:cxn>
                <a:cxn ang="0">
                  <a:pos x="2" y="132"/>
                </a:cxn>
                <a:cxn ang="0">
                  <a:pos x="8" y="122"/>
                </a:cxn>
                <a:cxn ang="0">
                  <a:pos x="16" y="110"/>
                </a:cxn>
                <a:cxn ang="0">
                  <a:pos x="22" y="90"/>
                </a:cxn>
                <a:cxn ang="0">
                  <a:pos x="24" y="70"/>
                </a:cxn>
                <a:cxn ang="0">
                  <a:pos x="31" y="52"/>
                </a:cxn>
                <a:cxn ang="0">
                  <a:pos x="35" y="44"/>
                </a:cxn>
                <a:cxn ang="0">
                  <a:pos x="39" y="38"/>
                </a:cxn>
                <a:cxn ang="0">
                  <a:pos x="47" y="30"/>
                </a:cxn>
                <a:cxn ang="0">
                  <a:pos x="55" y="24"/>
                </a:cxn>
                <a:cxn ang="0">
                  <a:pos x="73" y="14"/>
                </a:cxn>
                <a:cxn ang="0">
                  <a:pos x="87" y="6"/>
                </a:cxn>
                <a:cxn ang="0">
                  <a:pos x="97" y="2"/>
                </a:cxn>
                <a:cxn ang="0">
                  <a:pos x="103" y="0"/>
                </a:cxn>
                <a:cxn ang="0">
                  <a:pos x="107" y="0"/>
                </a:cxn>
                <a:cxn ang="0">
                  <a:pos x="133" y="6"/>
                </a:cxn>
                <a:cxn ang="0">
                  <a:pos x="143" y="10"/>
                </a:cxn>
                <a:cxn ang="0">
                  <a:pos x="151" y="14"/>
                </a:cxn>
              </a:cxnLst>
              <a:rect l="0" t="0" r="r" b="b"/>
              <a:pathLst>
                <a:path w="151" h="134">
                  <a:moveTo>
                    <a:pt x="0" y="134"/>
                  </a:moveTo>
                  <a:lnTo>
                    <a:pt x="2" y="132"/>
                  </a:lnTo>
                  <a:lnTo>
                    <a:pt x="8" y="122"/>
                  </a:lnTo>
                  <a:lnTo>
                    <a:pt x="16" y="110"/>
                  </a:lnTo>
                  <a:lnTo>
                    <a:pt x="22" y="90"/>
                  </a:lnTo>
                  <a:lnTo>
                    <a:pt x="24" y="70"/>
                  </a:lnTo>
                  <a:lnTo>
                    <a:pt x="31" y="52"/>
                  </a:lnTo>
                  <a:lnTo>
                    <a:pt x="35" y="44"/>
                  </a:lnTo>
                  <a:lnTo>
                    <a:pt x="39" y="38"/>
                  </a:lnTo>
                  <a:lnTo>
                    <a:pt x="47" y="30"/>
                  </a:lnTo>
                  <a:lnTo>
                    <a:pt x="55" y="24"/>
                  </a:lnTo>
                  <a:lnTo>
                    <a:pt x="73" y="14"/>
                  </a:lnTo>
                  <a:lnTo>
                    <a:pt x="87" y="6"/>
                  </a:lnTo>
                  <a:lnTo>
                    <a:pt x="97" y="2"/>
                  </a:lnTo>
                  <a:lnTo>
                    <a:pt x="103" y="0"/>
                  </a:lnTo>
                  <a:lnTo>
                    <a:pt x="107" y="0"/>
                  </a:lnTo>
                  <a:lnTo>
                    <a:pt x="133" y="6"/>
                  </a:lnTo>
                  <a:lnTo>
                    <a:pt x="143" y="10"/>
                  </a:lnTo>
                  <a:lnTo>
                    <a:pt x="151" y="14"/>
                  </a:lnTo>
                </a:path>
              </a:pathLst>
            </a:custGeom>
            <a:noFill/>
            <a:ln w="9525">
              <a:solidFill>
                <a:srgbClr val="191919"/>
              </a:solidFill>
              <a:prstDash val="solid"/>
              <a:round/>
              <a:headEnd/>
              <a:tailEnd/>
            </a:ln>
          </p:spPr>
          <p:txBody>
            <a:bodyPr/>
            <a:lstStyle/>
            <a:p>
              <a:endParaRPr lang="en-US" dirty="0"/>
            </a:p>
          </p:txBody>
        </p:sp>
        <p:sp>
          <p:nvSpPr>
            <p:cNvPr id="157762" name="Freeform 66"/>
            <p:cNvSpPr>
              <a:spLocks/>
            </p:cNvSpPr>
            <p:nvPr/>
          </p:nvSpPr>
          <p:spPr bwMode="auto">
            <a:xfrm>
              <a:off x="3085" y="2571"/>
              <a:ext cx="42" cy="39"/>
            </a:xfrm>
            <a:custGeom>
              <a:avLst/>
              <a:gdLst/>
              <a:ahLst/>
              <a:cxnLst>
                <a:cxn ang="0">
                  <a:pos x="0" y="74"/>
                </a:cxn>
                <a:cxn ang="0">
                  <a:pos x="22" y="86"/>
                </a:cxn>
                <a:cxn ang="0">
                  <a:pos x="40" y="94"/>
                </a:cxn>
                <a:cxn ang="0">
                  <a:pos x="50" y="98"/>
                </a:cxn>
                <a:cxn ang="0">
                  <a:pos x="70" y="94"/>
                </a:cxn>
                <a:cxn ang="0">
                  <a:pos x="90" y="88"/>
                </a:cxn>
                <a:cxn ang="0">
                  <a:pos x="94" y="84"/>
                </a:cxn>
                <a:cxn ang="0">
                  <a:pos x="102" y="76"/>
                </a:cxn>
                <a:cxn ang="0">
                  <a:pos x="112" y="62"/>
                </a:cxn>
                <a:cxn ang="0">
                  <a:pos x="114" y="54"/>
                </a:cxn>
                <a:cxn ang="0">
                  <a:pos x="114" y="46"/>
                </a:cxn>
                <a:cxn ang="0">
                  <a:pos x="114" y="38"/>
                </a:cxn>
                <a:cxn ang="0">
                  <a:pos x="110" y="28"/>
                </a:cxn>
                <a:cxn ang="0">
                  <a:pos x="102" y="18"/>
                </a:cxn>
                <a:cxn ang="0">
                  <a:pos x="88" y="10"/>
                </a:cxn>
                <a:cxn ang="0">
                  <a:pos x="68" y="0"/>
                </a:cxn>
              </a:cxnLst>
              <a:rect l="0" t="0" r="r" b="b"/>
              <a:pathLst>
                <a:path w="114" h="98">
                  <a:moveTo>
                    <a:pt x="0" y="74"/>
                  </a:moveTo>
                  <a:lnTo>
                    <a:pt x="22" y="86"/>
                  </a:lnTo>
                  <a:lnTo>
                    <a:pt x="40" y="94"/>
                  </a:lnTo>
                  <a:lnTo>
                    <a:pt x="50" y="98"/>
                  </a:lnTo>
                  <a:lnTo>
                    <a:pt x="70" y="94"/>
                  </a:lnTo>
                  <a:lnTo>
                    <a:pt x="90" y="88"/>
                  </a:lnTo>
                  <a:lnTo>
                    <a:pt x="94" y="84"/>
                  </a:lnTo>
                  <a:lnTo>
                    <a:pt x="102" y="76"/>
                  </a:lnTo>
                  <a:lnTo>
                    <a:pt x="112" y="62"/>
                  </a:lnTo>
                  <a:lnTo>
                    <a:pt x="114" y="54"/>
                  </a:lnTo>
                  <a:lnTo>
                    <a:pt x="114" y="46"/>
                  </a:lnTo>
                  <a:lnTo>
                    <a:pt x="114" y="38"/>
                  </a:lnTo>
                  <a:lnTo>
                    <a:pt x="110" y="28"/>
                  </a:lnTo>
                  <a:lnTo>
                    <a:pt x="102" y="18"/>
                  </a:lnTo>
                  <a:lnTo>
                    <a:pt x="88" y="10"/>
                  </a:lnTo>
                  <a:lnTo>
                    <a:pt x="68" y="0"/>
                  </a:lnTo>
                </a:path>
              </a:pathLst>
            </a:custGeom>
            <a:noFill/>
            <a:ln w="9525">
              <a:solidFill>
                <a:srgbClr val="191919"/>
              </a:solidFill>
              <a:prstDash val="solid"/>
              <a:round/>
              <a:headEnd/>
              <a:tailEnd/>
            </a:ln>
          </p:spPr>
          <p:txBody>
            <a:bodyPr/>
            <a:lstStyle/>
            <a:p>
              <a:endParaRPr lang="en-US" dirty="0"/>
            </a:p>
          </p:txBody>
        </p:sp>
        <p:sp>
          <p:nvSpPr>
            <p:cNvPr id="157763" name="Freeform 67"/>
            <p:cNvSpPr>
              <a:spLocks/>
            </p:cNvSpPr>
            <p:nvPr/>
          </p:nvSpPr>
          <p:spPr bwMode="auto">
            <a:xfrm>
              <a:off x="3074" y="2568"/>
              <a:ext cx="38" cy="28"/>
            </a:xfrm>
            <a:custGeom>
              <a:avLst/>
              <a:gdLst/>
              <a:ahLst/>
              <a:cxnLst>
                <a:cxn ang="0">
                  <a:pos x="0" y="50"/>
                </a:cxn>
                <a:cxn ang="0">
                  <a:pos x="8" y="50"/>
                </a:cxn>
                <a:cxn ang="0">
                  <a:pos x="18" y="54"/>
                </a:cxn>
                <a:cxn ang="0">
                  <a:pos x="28" y="58"/>
                </a:cxn>
                <a:cxn ang="0">
                  <a:pos x="42" y="64"/>
                </a:cxn>
                <a:cxn ang="0">
                  <a:pos x="56" y="68"/>
                </a:cxn>
                <a:cxn ang="0">
                  <a:pos x="72" y="70"/>
                </a:cxn>
                <a:cxn ang="0">
                  <a:pos x="80" y="70"/>
                </a:cxn>
                <a:cxn ang="0">
                  <a:pos x="86" y="68"/>
                </a:cxn>
                <a:cxn ang="0">
                  <a:pos x="94" y="62"/>
                </a:cxn>
                <a:cxn ang="0">
                  <a:pos x="100" y="54"/>
                </a:cxn>
                <a:cxn ang="0">
                  <a:pos x="104" y="46"/>
                </a:cxn>
                <a:cxn ang="0">
                  <a:pos x="104" y="38"/>
                </a:cxn>
                <a:cxn ang="0">
                  <a:pos x="102" y="30"/>
                </a:cxn>
                <a:cxn ang="0">
                  <a:pos x="98" y="20"/>
                </a:cxn>
                <a:cxn ang="0">
                  <a:pos x="92" y="8"/>
                </a:cxn>
                <a:cxn ang="0">
                  <a:pos x="86" y="0"/>
                </a:cxn>
              </a:cxnLst>
              <a:rect l="0" t="0" r="r" b="b"/>
              <a:pathLst>
                <a:path w="104" h="70">
                  <a:moveTo>
                    <a:pt x="0" y="50"/>
                  </a:moveTo>
                  <a:lnTo>
                    <a:pt x="8" y="50"/>
                  </a:lnTo>
                  <a:lnTo>
                    <a:pt x="18" y="54"/>
                  </a:lnTo>
                  <a:lnTo>
                    <a:pt x="28" y="58"/>
                  </a:lnTo>
                  <a:lnTo>
                    <a:pt x="42" y="64"/>
                  </a:lnTo>
                  <a:lnTo>
                    <a:pt x="56" y="68"/>
                  </a:lnTo>
                  <a:lnTo>
                    <a:pt x="72" y="70"/>
                  </a:lnTo>
                  <a:lnTo>
                    <a:pt x="80" y="70"/>
                  </a:lnTo>
                  <a:lnTo>
                    <a:pt x="86" y="68"/>
                  </a:lnTo>
                  <a:lnTo>
                    <a:pt x="94" y="62"/>
                  </a:lnTo>
                  <a:lnTo>
                    <a:pt x="100" y="54"/>
                  </a:lnTo>
                  <a:lnTo>
                    <a:pt x="104" y="46"/>
                  </a:lnTo>
                  <a:lnTo>
                    <a:pt x="104" y="38"/>
                  </a:lnTo>
                  <a:lnTo>
                    <a:pt x="102" y="30"/>
                  </a:lnTo>
                  <a:lnTo>
                    <a:pt x="98" y="20"/>
                  </a:lnTo>
                  <a:lnTo>
                    <a:pt x="92" y="8"/>
                  </a:lnTo>
                  <a:lnTo>
                    <a:pt x="86" y="0"/>
                  </a:lnTo>
                </a:path>
              </a:pathLst>
            </a:custGeom>
            <a:noFill/>
            <a:ln w="9525">
              <a:solidFill>
                <a:srgbClr val="191919"/>
              </a:solidFill>
              <a:prstDash val="solid"/>
              <a:round/>
              <a:headEnd/>
              <a:tailEnd/>
            </a:ln>
          </p:spPr>
          <p:txBody>
            <a:bodyPr/>
            <a:lstStyle/>
            <a:p>
              <a:endParaRPr lang="en-US" dirty="0"/>
            </a:p>
          </p:txBody>
        </p:sp>
        <p:sp>
          <p:nvSpPr>
            <p:cNvPr id="157764" name="Freeform 68"/>
            <p:cNvSpPr>
              <a:spLocks/>
            </p:cNvSpPr>
            <p:nvPr/>
          </p:nvSpPr>
          <p:spPr bwMode="auto">
            <a:xfrm>
              <a:off x="3124" y="2524"/>
              <a:ext cx="38" cy="33"/>
            </a:xfrm>
            <a:custGeom>
              <a:avLst/>
              <a:gdLst/>
              <a:ahLst/>
              <a:cxnLst>
                <a:cxn ang="0">
                  <a:pos x="40" y="84"/>
                </a:cxn>
                <a:cxn ang="0">
                  <a:pos x="32" y="82"/>
                </a:cxn>
                <a:cxn ang="0">
                  <a:pos x="14" y="74"/>
                </a:cxn>
                <a:cxn ang="0">
                  <a:pos x="6" y="68"/>
                </a:cxn>
                <a:cxn ang="0">
                  <a:pos x="2" y="60"/>
                </a:cxn>
                <a:cxn ang="0">
                  <a:pos x="0" y="56"/>
                </a:cxn>
                <a:cxn ang="0">
                  <a:pos x="0" y="52"/>
                </a:cxn>
                <a:cxn ang="0">
                  <a:pos x="2" y="46"/>
                </a:cxn>
                <a:cxn ang="0">
                  <a:pos x="6" y="40"/>
                </a:cxn>
                <a:cxn ang="0">
                  <a:pos x="18" y="24"/>
                </a:cxn>
                <a:cxn ang="0">
                  <a:pos x="28" y="16"/>
                </a:cxn>
                <a:cxn ang="0">
                  <a:pos x="34" y="12"/>
                </a:cxn>
                <a:cxn ang="0">
                  <a:pos x="40" y="12"/>
                </a:cxn>
                <a:cxn ang="0">
                  <a:pos x="76" y="6"/>
                </a:cxn>
                <a:cxn ang="0">
                  <a:pos x="106" y="0"/>
                </a:cxn>
              </a:cxnLst>
              <a:rect l="0" t="0" r="r" b="b"/>
              <a:pathLst>
                <a:path w="106" h="84">
                  <a:moveTo>
                    <a:pt x="40" y="84"/>
                  </a:moveTo>
                  <a:lnTo>
                    <a:pt x="32" y="82"/>
                  </a:lnTo>
                  <a:lnTo>
                    <a:pt x="14" y="74"/>
                  </a:lnTo>
                  <a:lnTo>
                    <a:pt x="6" y="68"/>
                  </a:lnTo>
                  <a:lnTo>
                    <a:pt x="2" y="60"/>
                  </a:lnTo>
                  <a:lnTo>
                    <a:pt x="0" y="56"/>
                  </a:lnTo>
                  <a:lnTo>
                    <a:pt x="0" y="52"/>
                  </a:lnTo>
                  <a:lnTo>
                    <a:pt x="2" y="46"/>
                  </a:lnTo>
                  <a:lnTo>
                    <a:pt x="6" y="40"/>
                  </a:lnTo>
                  <a:lnTo>
                    <a:pt x="18" y="24"/>
                  </a:lnTo>
                  <a:lnTo>
                    <a:pt x="28" y="16"/>
                  </a:lnTo>
                  <a:lnTo>
                    <a:pt x="34" y="12"/>
                  </a:lnTo>
                  <a:lnTo>
                    <a:pt x="40" y="12"/>
                  </a:lnTo>
                  <a:lnTo>
                    <a:pt x="76" y="6"/>
                  </a:lnTo>
                  <a:lnTo>
                    <a:pt x="106" y="0"/>
                  </a:lnTo>
                </a:path>
              </a:pathLst>
            </a:custGeom>
            <a:noFill/>
            <a:ln w="9525">
              <a:solidFill>
                <a:srgbClr val="191919"/>
              </a:solidFill>
              <a:prstDash val="solid"/>
              <a:round/>
              <a:headEnd/>
              <a:tailEnd/>
            </a:ln>
          </p:spPr>
          <p:txBody>
            <a:bodyPr/>
            <a:lstStyle/>
            <a:p>
              <a:endParaRPr lang="en-US" dirty="0"/>
            </a:p>
          </p:txBody>
        </p:sp>
        <p:sp>
          <p:nvSpPr>
            <p:cNvPr id="157765" name="Freeform 69"/>
            <p:cNvSpPr>
              <a:spLocks/>
            </p:cNvSpPr>
            <p:nvPr/>
          </p:nvSpPr>
          <p:spPr bwMode="auto">
            <a:xfrm>
              <a:off x="3141" y="2526"/>
              <a:ext cx="36" cy="32"/>
            </a:xfrm>
            <a:custGeom>
              <a:avLst/>
              <a:gdLst/>
              <a:ahLst/>
              <a:cxnLst>
                <a:cxn ang="0">
                  <a:pos x="16" y="80"/>
                </a:cxn>
                <a:cxn ang="0">
                  <a:pos x="12" y="78"/>
                </a:cxn>
                <a:cxn ang="0">
                  <a:pos x="4" y="70"/>
                </a:cxn>
                <a:cxn ang="0">
                  <a:pos x="2" y="64"/>
                </a:cxn>
                <a:cxn ang="0">
                  <a:pos x="0" y="60"/>
                </a:cxn>
                <a:cxn ang="0">
                  <a:pos x="0" y="54"/>
                </a:cxn>
                <a:cxn ang="0">
                  <a:pos x="2" y="46"/>
                </a:cxn>
                <a:cxn ang="0">
                  <a:pos x="16" y="28"/>
                </a:cxn>
                <a:cxn ang="0">
                  <a:pos x="20" y="22"/>
                </a:cxn>
                <a:cxn ang="0">
                  <a:pos x="26" y="18"/>
                </a:cxn>
                <a:cxn ang="0">
                  <a:pos x="52" y="8"/>
                </a:cxn>
                <a:cxn ang="0">
                  <a:pos x="80" y="4"/>
                </a:cxn>
                <a:cxn ang="0">
                  <a:pos x="100" y="0"/>
                </a:cxn>
              </a:cxnLst>
              <a:rect l="0" t="0" r="r" b="b"/>
              <a:pathLst>
                <a:path w="100" h="80">
                  <a:moveTo>
                    <a:pt x="16" y="80"/>
                  </a:moveTo>
                  <a:lnTo>
                    <a:pt x="12" y="78"/>
                  </a:lnTo>
                  <a:lnTo>
                    <a:pt x="4" y="70"/>
                  </a:lnTo>
                  <a:lnTo>
                    <a:pt x="2" y="64"/>
                  </a:lnTo>
                  <a:lnTo>
                    <a:pt x="0" y="60"/>
                  </a:lnTo>
                  <a:lnTo>
                    <a:pt x="0" y="54"/>
                  </a:lnTo>
                  <a:lnTo>
                    <a:pt x="2" y="46"/>
                  </a:lnTo>
                  <a:lnTo>
                    <a:pt x="16" y="28"/>
                  </a:lnTo>
                  <a:lnTo>
                    <a:pt x="20" y="22"/>
                  </a:lnTo>
                  <a:lnTo>
                    <a:pt x="26" y="18"/>
                  </a:lnTo>
                  <a:lnTo>
                    <a:pt x="52" y="8"/>
                  </a:lnTo>
                  <a:lnTo>
                    <a:pt x="80" y="4"/>
                  </a:lnTo>
                  <a:lnTo>
                    <a:pt x="100" y="0"/>
                  </a:lnTo>
                </a:path>
              </a:pathLst>
            </a:custGeom>
            <a:noFill/>
            <a:ln w="9525">
              <a:solidFill>
                <a:srgbClr val="191919"/>
              </a:solidFill>
              <a:prstDash val="solid"/>
              <a:round/>
              <a:headEnd/>
              <a:tailEnd/>
            </a:ln>
          </p:spPr>
          <p:txBody>
            <a:bodyPr/>
            <a:lstStyle/>
            <a:p>
              <a:endParaRPr lang="en-US" dirty="0"/>
            </a:p>
          </p:txBody>
        </p:sp>
        <p:sp>
          <p:nvSpPr>
            <p:cNvPr id="157766" name="Freeform 70"/>
            <p:cNvSpPr>
              <a:spLocks/>
            </p:cNvSpPr>
            <p:nvPr/>
          </p:nvSpPr>
          <p:spPr bwMode="auto">
            <a:xfrm>
              <a:off x="3200" y="2465"/>
              <a:ext cx="34" cy="44"/>
            </a:xfrm>
            <a:custGeom>
              <a:avLst/>
              <a:gdLst/>
              <a:ahLst/>
              <a:cxnLst>
                <a:cxn ang="0">
                  <a:pos x="0" y="112"/>
                </a:cxn>
                <a:cxn ang="0">
                  <a:pos x="12" y="108"/>
                </a:cxn>
                <a:cxn ang="0">
                  <a:pos x="36" y="98"/>
                </a:cxn>
                <a:cxn ang="0">
                  <a:pos x="50" y="90"/>
                </a:cxn>
                <a:cxn ang="0">
                  <a:pos x="64" y="82"/>
                </a:cxn>
                <a:cxn ang="0">
                  <a:pos x="74" y="72"/>
                </a:cxn>
                <a:cxn ang="0">
                  <a:pos x="82" y="62"/>
                </a:cxn>
                <a:cxn ang="0">
                  <a:pos x="88" y="42"/>
                </a:cxn>
                <a:cxn ang="0">
                  <a:pos x="92" y="26"/>
                </a:cxn>
                <a:cxn ang="0">
                  <a:pos x="94" y="12"/>
                </a:cxn>
                <a:cxn ang="0">
                  <a:pos x="94" y="0"/>
                </a:cxn>
              </a:cxnLst>
              <a:rect l="0" t="0" r="r" b="b"/>
              <a:pathLst>
                <a:path w="94" h="112">
                  <a:moveTo>
                    <a:pt x="0" y="112"/>
                  </a:moveTo>
                  <a:lnTo>
                    <a:pt x="12" y="108"/>
                  </a:lnTo>
                  <a:lnTo>
                    <a:pt x="36" y="98"/>
                  </a:lnTo>
                  <a:lnTo>
                    <a:pt x="50" y="90"/>
                  </a:lnTo>
                  <a:lnTo>
                    <a:pt x="64" y="82"/>
                  </a:lnTo>
                  <a:lnTo>
                    <a:pt x="74" y="72"/>
                  </a:lnTo>
                  <a:lnTo>
                    <a:pt x="82" y="62"/>
                  </a:lnTo>
                  <a:lnTo>
                    <a:pt x="88" y="42"/>
                  </a:lnTo>
                  <a:lnTo>
                    <a:pt x="92" y="26"/>
                  </a:lnTo>
                  <a:lnTo>
                    <a:pt x="94" y="12"/>
                  </a:lnTo>
                  <a:lnTo>
                    <a:pt x="94" y="0"/>
                  </a:lnTo>
                </a:path>
              </a:pathLst>
            </a:custGeom>
            <a:noFill/>
            <a:ln w="9525">
              <a:solidFill>
                <a:srgbClr val="191919"/>
              </a:solidFill>
              <a:prstDash val="solid"/>
              <a:round/>
              <a:headEnd/>
              <a:tailEnd/>
            </a:ln>
          </p:spPr>
          <p:txBody>
            <a:bodyPr/>
            <a:lstStyle/>
            <a:p>
              <a:endParaRPr lang="en-US" dirty="0"/>
            </a:p>
          </p:txBody>
        </p:sp>
        <p:sp>
          <p:nvSpPr>
            <p:cNvPr id="157767" name="Freeform 71"/>
            <p:cNvSpPr>
              <a:spLocks/>
            </p:cNvSpPr>
            <p:nvPr/>
          </p:nvSpPr>
          <p:spPr bwMode="auto">
            <a:xfrm>
              <a:off x="3164" y="2462"/>
              <a:ext cx="69" cy="47"/>
            </a:xfrm>
            <a:custGeom>
              <a:avLst/>
              <a:gdLst/>
              <a:ahLst/>
              <a:cxnLst>
                <a:cxn ang="0">
                  <a:pos x="188" y="0"/>
                </a:cxn>
                <a:cxn ang="0">
                  <a:pos x="186" y="14"/>
                </a:cxn>
                <a:cxn ang="0">
                  <a:pos x="184" y="24"/>
                </a:cxn>
                <a:cxn ang="0">
                  <a:pos x="184" y="30"/>
                </a:cxn>
                <a:cxn ang="0">
                  <a:pos x="182" y="32"/>
                </a:cxn>
                <a:cxn ang="0">
                  <a:pos x="164" y="48"/>
                </a:cxn>
                <a:cxn ang="0">
                  <a:pos x="154" y="54"/>
                </a:cxn>
                <a:cxn ang="0">
                  <a:pos x="150" y="60"/>
                </a:cxn>
                <a:cxn ang="0">
                  <a:pos x="144" y="66"/>
                </a:cxn>
                <a:cxn ang="0">
                  <a:pos x="136" y="76"/>
                </a:cxn>
                <a:cxn ang="0">
                  <a:pos x="126" y="84"/>
                </a:cxn>
                <a:cxn ang="0">
                  <a:pos x="116" y="90"/>
                </a:cxn>
                <a:cxn ang="0">
                  <a:pos x="82" y="96"/>
                </a:cxn>
                <a:cxn ang="0">
                  <a:pos x="54" y="100"/>
                </a:cxn>
                <a:cxn ang="0">
                  <a:pos x="0" y="118"/>
                </a:cxn>
              </a:cxnLst>
              <a:rect l="0" t="0" r="r" b="b"/>
              <a:pathLst>
                <a:path w="188" h="118">
                  <a:moveTo>
                    <a:pt x="188" y="0"/>
                  </a:moveTo>
                  <a:lnTo>
                    <a:pt x="186" y="14"/>
                  </a:lnTo>
                  <a:lnTo>
                    <a:pt x="184" y="24"/>
                  </a:lnTo>
                  <a:lnTo>
                    <a:pt x="184" y="30"/>
                  </a:lnTo>
                  <a:lnTo>
                    <a:pt x="182" y="32"/>
                  </a:lnTo>
                  <a:lnTo>
                    <a:pt x="164" y="48"/>
                  </a:lnTo>
                  <a:lnTo>
                    <a:pt x="154" y="54"/>
                  </a:lnTo>
                  <a:lnTo>
                    <a:pt x="150" y="60"/>
                  </a:lnTo>
                  <a:lnTo>
                    <a:pt x="144" y="66"/>
                  </a:lnTo>
                  <a:lnTo>
                    <a:pt x="136" y="76"/>
                  </a:lnTo>
                  <a:lnTo>
                    <a:pt x="126" y="84"/>
                  </a:lnTo>
                  <a:lnTo>
                    <a:pt x="116" y="90"/>
                  </a:lnTo>
                  <a:lnTo>
                    <a:pt x="82" y="96"/>
                  </a:lnTo>
                  <a:lnTo>
                    <a:pt x="54" y="100"/>
                  </a:lnTo>
                  <a:lnTo>
                    <a:pt x="0" y="118"/>
                  </a:lnTo>
                </a:path>
              </a:pathLst>
            </a:custGeom>
            <a:noFill/>
            <a:ln w="9525">
              <a:solidFill>
                <a:srgbClr val="191919"/>
              </a:solidFill>
              <a:prstDash val="solid"/>
              <a:round/>
              <a:headEnd/>
              <a:tailEnd/>
            </a:ln>
          </p:spPr>
          <p:txBody>
            <a:bodyPr/>
            <a:lstStyle/>
            <a:p>
              <a:endParaRPr lang="en-US" dirty="0"/>
            </a:p>
          </p:txBody>
        </p:sp>
        <p:sp>
          <p:nvSpPr>
            <p:cNvPr id="157768" name="Freeform 72"/>
            <p:cNvSpPr>
              <a:spLocks/>
            </p:cNvSpPr>
            <p:nvPr/>
          </p:nvSpPr>
          <p:spPr bwMode="auto">
            <a:xfrm>
              <a:off x="3249" y="2424"/>
              <a:ext cx="48" cy="28"/>
            </a:xfrm>
            <a:custGeom>
              <a:avLst/>
              <a:gdLst/>
              <a:ahLst/>
              <a:cxnLst>
                <a:cxn ang="0">
                  <a:pos x="0" y="69"/>
                </a:cxn>
                <a:cxn ang="0">
                  <a:pos x="2" y="63"/>
                </a:cxn>
                <a:cxn ang="0">
                  <a:pos x="10" y="48"/>
                </a:cxn>
                <a:cxn ang="0">
                  <a:pos x="16" y="36"/>
                </a:cxn>
                <a:cxn ang="0">
                  <a:pos x="18" y="30"/>
                </a:cxn>
                <a:cxn ang="0">
                  <a:pos x="24" y="26"/>
                </a:cxn>
                <a:cxn ang="0">
                  <a:pos x="30" y="22"/>
                </a:cxn>
                <a:cxn ang="0">
                  <a:pos x="34" y="20"/>
                </a:cxn>
                <a:cxn ang="0">
                  <a:pos x="38" y="16"/>
                </a:cxn>
                <a:cxn ang="0">
                  <a:pos x="48" y="10"/>
                </a:cxn>
                <a:cxn ang="0">
                  <a:pos x="58" y="4"/>
                </a:cxn>
                <a:cxn ang="0">
                  <a:pos x="62" y="0"/>
                </a:cxn>
                <a:cxn ang="0">
                  <a:pos x="66" y="0"/>
                </a:cxn>
                <a:cxn ang="0">
                  <a:pos x="74" y="0"/>
                </a:cxn>
                <a:cxn ang="0">
                  <a:pos x="88" y="4"/>
                </a:cxn>
                <a:cxn ang="0">
                  <a:pos x="92" y="6"/>
                </a:cxn>
                <a:cxn ang="0">
                  <a:pos x="100" y="6"/>
                </a:cxn>
                <a:cxn ang="0">
                  <a:pos x="116" y="6"/>
                </a:cxn>
                <a:cxn ang="0">
                  <a:pos x="124" y="6"/>
                </a:cxn>
                <a:cxn ang="0">
                  <a:pos x="130" y="8"/>
                </a:cxn>
              </a:cxnLst>
              <a:rect l="0" t="0" r="r" b="b"/>
              <a:pathLst>
                <a:path w="130" h="69">
                  <a:moveTo>
                    <a:pt x="0" y="69"/>
                  </a:moveTo>
                  <a:lnTo>
                    <a:pt x="2" y="63"/>
                  </a:lnTo>
                  <a:lnTo>
                    <a:pt x="10" y="48"/>
                  </a:lnTo>
                  <a:lnTo>
                    <a:pt x="16" y="36"/>
                  </a:lnTo>
                  <a:lnTo>
                    <a:pt x="18" y="30"/>
                  </a:lnTo>
                  <a:lnTo>
                    <a:pt x="24" y="26"/>
                  </a:lnTo>
                  <a:lnTo>
                    <a:pt x="30" y="22"/>
                  </a:lnTo>
                  <a:lnTo>
                    <a:pt x="34" y="20"/>
                  </a:lnTo>
                  <a:lnTo>
                    <a:pt x="38" y="16"/>
                  </a:lnTo>
                  <a:lnTo>
                    <a:pt x="48" y="10"/>
                  </a:lnTo>
                  <a:lnTo>
                    <a:pt x="58" y="4"/>
                  </a:lnTo>
                  <a:lnTo>
                    <a:pt x="62" y="0"/>
                  </a:lnTo>
                  <a:lnTo>
                    <a:pt x="66" y="0"/>
                  </a:lnTo>
                  <a:lnTo>
                    <a:pt x="74" y="0"/>
                  </a:lnTo>
                  <a:lnTo>
                    <a:pt x="88" y="4"/>
                  </a:lnTo>
                  <a:lnTo>
                    <a:pt x="92" y="6"/>
                  </a:lnTo>
                  <a:lnTo>
                    <a:pt x="100" y="6"/>
                  </a:lnTo>
                  <a:lnTo>
                    <a:pt x="116" y="6"/>
                  </a:lnTo>
                  <a:lnTo>
                    <a:pt x="124" y="6"/>
                  </a:lnTo>
                  <a:lnTo>
                    <a:pt x="130" y="8"/>
                  </a:lnTo>
                </a:path>
              </a:pathLst>
            </a:custGeom>
            <a:noFill/>
            <a:ln w="9525">
              <a:solidFill>
                <a:srgbClr val="191919"/>
              </a:solidFill>
              <a:prstDash val="solid"/>
              <a:round/>
              <a:headEnd/>
              <a:tailEnd/>
            </a:ln>
          </p:spPr>
          <p:txBody>
            <a:bodyPr/>
            <a:lstStyle/>
            <a:p>
              <a:endParaRPr lang="en-US" dirty="0"/>
            </a:p>
          </p:txBody>
        </p:sp>
        <p:sp>
          <p:nvSpPr>
            <p:cNvPr id="157769" name="Freeform 73"/>
            <p:cNvSpPr>
              <a:spLocks/>
            </p:cNvSpPr>
            <p:nvPr/>
          </p:nvSpPr>
          <p:spPr bwMode="auto">
            <a:xfrm>
              <a:off x="3251" y="2354"/>
              <a:ext cx="93" cy="104"/>
            </a:xfrm>
            <a:custGeom>
              <a:avLst/>
              <a:gdLst/>
              <a:ahLst/>
              <a:cxnLst>
                <a:cxn ang="0">
                  <a:pos x="0" y="263"/>
                </a:cxn>
                <a:cxn ang="0">
                  <a:pos x="14" y="251"/>
                </a:cxn>
                <a:cxn ang="0">
                  <a:pos x="24" y="241"/>
                </a:cxn>
                <a:cxn ang="0">
                  <a:pos x="34" y="231"/>
                </a:cxn>
                <a:cxn ang="0">
                  <a:pos x="40" y="226"/>
                </a:cxn>
                <a:cxn ang="0">
                  <a:pos x="42" y="222"/>
                </a:cxn>
                <a:cxn ang="0">
                  <a:pos x="46" y="220"/>
                </a:cxn>
                <a:cxn ang="0">
                  <a:pos x="54" y="216"/>
                </a:cxn>
                <a:cxn ang="0">
                  <a:pos x="72" y="212"/>
                </a:cxn>
                <a:cxn ang="0">
                  <a:pos x="86" y="210"/>
                </a:cxn>
                <a:cxn ang="0">
                  <a:pos x="94" y="212"/>
                </a:cxn>
                <a:cxn ang="0">
                  <a:pos x="104" y="214"/>
                </a:cxn>
                <a:cxn ang="0">
                  <a:pos x="128" y="226"/>
                </a:cxn>
                <a:cxn ang="0">
                  <a:pos x="136" y="229"/>
                </a:cxn>
                <a:cxn ang="0">
                  <a:pos x="144" y="231"/>
                </a:cxn>
                <a:cxn ang="0">
                  <a:pos x="154" y="231"/>
                </a:cxn>
                <a:cxn ang="0">
                  <a:pos x="164" y="229"/>
                </a:cxn>
                <a:cxn ang="0">
                  <a:pos x="176" y="224"/>
                </a:cxn>
                <a:cxn ang="0">
                  <a:pos x="186" y="216"/>
                </a:cxn>
                <a:cxn ang="0">
                  <a:pos x="196" y="204"/>
                </a:cxn>
                <a:cxn ang="0">
                  <a:pos x="210" y="182"/>
                </a:cxn>
                <a:cxn ang="0">
                  <a:pos x="220" y="166"/>
                </a:cxn>
                <a:cxn ang="0">
                  <a:pos x="224" y="154"/>
                </a:cxn>
                <a:cxn ang="0">
                  <a:pos x="226" y="148"/>
                </a:cxn>
                <a:cxn ang="0">
                  <a:pos x="226" y="140"/>
                </a:cxn>
                <a:cxn ang="0">
                  <a:pos x="224" y="124"/>
                </a:cxn>
                <a:cxn ang="0">
                  <a:pos x="218" y="98"/>
                </a:cxn>
                <a:cxn ang="0">
                  <a:pos x="214" y="90"/>
                </a:cxn>
                <a:cxn ang="0">
                  <a:pos x="208" y="76"/>
                </a:cxn>
                <a:cxn ang="0">
                  <a:pos x="204" y="60"/>
                </a:cxn>
                <a:cxn ang="0">
                  <a:pos x="204" y="52"/>
                </a:cxn>
                <a:cxn ang="0">
                  <a:pos x="206" y="44"/>
                </a:cxn>
                <a:cxn ang="0">
                  <a:pos x="214" y="24"/>
                </a:cxn>
                <a:cxn ang="0">
                  <a:pos x="220" y="20"/>
                </a:cxn>
                <a:cxn ang="0">
                  <a:pos x="226" y="16"/>
                </a:cxn>
                <a:cxn ang="0">
                  <a:pos x="234" y="12"/>
                </a:cxn>
                <a:cxn ang="0">
                  <a:pos x="240" y="8"/>
                </a:cxn>
                <a:cxn ang="0">
                  <a:pos x="246" y="4"/>
                </a:cxn>
                <a:cxn ang="0">
                  <a:pos x="254" y="0"/>
                </a:cxn>
              </a:cxnLst>
              <a:rect l="0" t="0" r="r" b="b"/>
              <a:pathLst>
                <a:path w="254" h="263">
                  <a:moveTo>
                    <a:pt x="0" y="263"/>
                  </a:moveTo>
                  <a:lnTo>
                    <a:pt x="14" y="251"/>
                  </a:lnTo>
                  <a:lnTo>
                    <a:pt x="24" y="241"/>
                  </a:lnTo>
                  <a:lnTo>
                    <a:pt x="34" y="231"/>
                  </a:lnTo>
                  <a:lnTo>
                    <a:pt x="40" y="226"/>
                  </a:lnTo>
                  <a:lnTo>
                    <a:pt x="42" y="222"/>
                  </a:lnTo>
                  <a:lnTo>
                    <a:pt x="46" y="220"/>
                  </a:lnTo>
                  <a:lnTo>
                    <a:pt x="54" y="216"/>
                  </a:lnTo>
                  <a:lnTo>
                    <a:pt x="72" y="212"/>
                  </a:lnTo>
                  <a:lnTo>
                    <a:pt x="86" y="210"/>
                  </a:lnTo>
                  <a:lnTo>
                    <a:pt x="94" y="212"/>
                  </a:lnTo>
                  <a:lnTo>
                    <a:pt x="104" y="214"/>
                  </a:lnTo>
                  <a:lnTo>
                    <a:pt x="128" y="226"/>
                  </a:lnTo>
                  <a:lnTo>
                    <a:pt x="136" y="229"/>
                  </a:lnTo>
                  <a:lnTo>
                    <a:pt x="144" y="231"/>
                  </a:lnTo>
                  <a:lnTo>
                    <a:pt x="154" y="231"/>
                  </a:lnTo>
                  <a:lnTo>
                    <a:pt x="164" y="229"/>
                  </a:lnTo>
                  <a:lnTo>
                    <a:pt x="176" y="224"/>
                  </a:lnTo>
                  <a:lnTo>
                    <a:pt x="186" y="216"/>
                  </a:lnTo>
                  <a:lnTo>
                    <a:pt x="196" y="204"/>
                  </a:lnTo>
                  <a:lnTo>
                    <a:pt x="210" y="182"/>
                  </a:lnTo>
                  <a:lnTo>
                    <a:pt x="220" y="166"/>
                  </a:lnTo>
                  <a:lnTo>
                    <a:pt x="224" y="154"/>
                  </a:lnTo>
                  <a:lnTo>
                    <a:pt x="226" y="148"/>
                  </a:lnTo>
                  <a:lnTo>
                    <a:pt x="226" y="140"/>
                  </a:lnTo>
                  <a:lnTo>
                    <a:pt x="224" y="124"/>
                  </a:lnTo>
                  <a:lnTo>
                    <a:pt x="218" y="98"/>
                  </a:lnTo>
                  <a:lnTo>
                    <a:pt x="214" y="90"/>
                  </a:lnTo>
                  <a:lnTo>
                    <a:pt x="208" y="76"/>
                  </a:lnTo>
                  <a:lnTo>
                    <a:pt x="204" y="60"/>
                  </a:lnTo>
                  <a:lnTo>
                    <a:pt x="204" y="52"/>
                  </a:lnTo>
                  <a:lnTo>
                    <a:pt x="206" y="44"/>
                  </a:lnTo>
                  <a:lnTo>
                    <a:pt x="214" y="24"/>
                  </a:lnTo>
                  <a:lnTo>
                    <a:pt x="220" y="20"/>
                  </a:lnTo>
                  <a:lnTo>
                    <a:pt x="226" y="16"/>
                  </a:lnTo>
                  <a:lnTo>
                    <a:pt x="234" y="12"/>
                  </a:lnTo>
                  <a:lnTo>
                    <a:pt x="240" y="8"/>
                  </a:lnTo>
                  <a:lnTo>
                    <a:pt x="246" y="4"/>
                  </a:lnTo>
                  <a:lnTo>
                    <a:pt x="254" y="0"/>
                  </a:lnTo>
                </a:path>
              </a:pathLst>
            </a:custGeom>
            <a:noFill/>
            <a:ln w="9525">
              <a:solidFill>
                <a:srgbClr val="191919"/>
              </a:solidFill>
              <a:prstDash val="solid"/>
              <a:round/>
              <a:headEnd/>
              <a:tailEnd/>
            </a:ln>
          </p:spPr>
          <p:txBody>
            <a:bodyPr/>
            <a:lstStyle/>
            <a:p>
              <a:endParaRPr lang="en-US" dirty="0"/>
            </a:p>
          </p:txBody>
        </p:sp>
        <p:sp>
          <p:nvSpPr>
            <p:cNvPr id="157770" name="Freeform 74"/>
            <p:cNvSpPr>
              <a:spLocks/>
            </p:cNvSpPr>
            <p:nvPr/>
          </p:nvSpPr>
          <p:spPr bwMode="auto">
            <a:xfrm>
              <a:off x="2796" y="2818"/>
              <a:ext cx="105" cy="88"/>
            </a:xfrm>
            <a:custGeom>
              <a:avLst/>
              <a:gdLst/>
              <a:ahLst/>
              <a:cxnLst>
                <a:cxn ang="0">
                  <a:pos x="0" y="220"/>
                </a:cxn>
                <a:cxn ang="0">
                  <a:pos x="22" y="220"/>
                </a:cxn>
                <a:cxn ang="0">
                  <a:pos x="40" y="220"/>
                </a:cxn>
                <a:cxn ang="0">
                  <a:pos x="56" y="216"/>
                </a:cxn>
                <a:cxn ang="0">
                  <a:pos x="90" y="204"/>
                </a:cxn>
                <a:cxn ang="0">
                  <a:pos x="146" y="178"/>
                </a:cxn>
                <a:cxn ang="0">
                  <a:pos x="160" y="168"/>
                </a:cxn>
                <a:cxn ang="0">
                  <a:pos x="180" y="154"/>
                </a:cxn>
                <a:cxn ang="0">
                  <a:pos x="198" y="140"/>
                </a:cxn>
                <a:cxn ang="0">
                  <a:pos x="206" y="136"/>
                </a:cxn>
                <a:cxn ang="0">
                  <a:pos x="210" y="134"/>
                </a:cxn>
                <a:cxn ang="0">
                  <a:pos x="214" y="132"/>
                </a:cxn>
                <a:cxn ang="0">
                  <a:pos x="218" y="130"/>
                </a:cxn>
                <a:cxn ang="0">
                  <a:pos x="226" y="118"/>
                </a:cxn>
                <a:cxn ang="0">
                  <a:pos x="242" y="94"/>
                </a:cxn>
                <a:cxn ang="0">
                  <a:pos x="266" y="46"/>
                </a:cxn>
                <a:cxn ang="0">
                  <a:pos x="288" y="0"/>
                </a:cxn>
              </a:cxnLst>
              <a:rect l="0" t="0" r="r" b="b"/>
              <a:pathLst>
                <a:path w="288" h="220">
                  <a:moveTo>
                    <a:pt x="0" y="220"/>
                  </a:moveTo>
                  <a:lnTo>
                    <a:pt x="22" y="220"/>
                  </a:lnTo>
                  <a:lnTo>
                    <a:pt x="40" y="220"/>
                  </a:lnTo>
                  <a:lnTo>
                    <a:pt x="56" y="216"/>
                  </a:lnTo>
                  <a:lnTo>
                    <a:pt x="90" y="204"/>
                  </a:lnTo>
                  <a:lnTo>
                    <a:pt x="146" y="178"/>
                  </a:lnTo>
                  <a:lnTo>
                    <a:pt x="160" y="168"/>
                  </a:lnTo>
                  <a:lnTo>
                    <a:pt x="180" y="154"/>
                  </a:lnTo>
                  <a:lnTo>
                    <a:pt x="198" y="140"/>
                  </a:lnTo>
                  <a:lnTo>
                    <a:pt x="206" y="136"/>
                  </a:lnTo>
                  <a:lnTo>
                    <a:pt x="210" y="134"/>
                  </a:lnTo>
                  <a:lnTo>
                    <a:pt x="214" y="132"/>
                  </a:lnTo>
                  <a:lnTo>
                    <a:pt x="218" y="130"/>
                  </a:lnTo>
                  <a:lnTo>
                    <a:pt x="226" y="118"/>
                  </a:lnTo>
                  <a:lnTo>
                    <a:pt x="242" y="94"/>
                  </a:lnTo>
                  <a:lnTo>
                    <a:pt x="266" y="46"/>
                  </a:lnTo>
                  <a:lnTo>
                    <a:pt x="288" y="0"/>
                  </a:lnTo>
                </a:path>
              </a:pathLst>
            </a:custGeom>
            <a:noFill/>
            <a:ln w="9525">
              <a:solidFill>
                <a:srgbClr val="191919"/>
              </a:solidFill>
              <a:prstDash val="solid"/>
              <a:round/>
              <a:headEnd/>
              <a:tailEnd/>
            </a:ln>
          </p:spPr>
          <p:txBody>
            <a:bodyPr/>
            <a:lstStyle/>
            <a:p>
              <a:endParaRPr lang="en-US" dirty="0"/>
            </a:p>
          </p:txBody>
        </p:sp>
        <p:sp>
          <p:nvSpPr>
            <p:cNvPr id="157771" name="Freeform 75"/>
            <p:cNvSpPr>
              <a:spLocks/>
            </p:cNvSpPr>
            <p:nvPr/>
          </p:nvSpPr>
          <p:spPr bwMode="auto">
            <a:xfrm>
              <a:off x="2816" y="2828"/>
              <a:ext cx="80" cy="82"/>
            </a:xfrm>
            <a:custGeom>
              <a:avLst/>
              <a:gdLst/>
              <a:ahLst/>
              <a:cxnLst>
                <a:cxn ang="0">
                  <a:pos x="0" y="208"/>
                </a:cxn>
                <a:cxn ang="0">
                  <a:pos x="28" y="200"/>
                </a:cxn>
                <a:cxn ang="0">
                  <a:pos x="44" y="198"/>
                </a:cxn>
                <a:cxn ang="0">
                  <a:pos x="62" y="196"/>
                </a:cxn>
                <a:cxn ang="0">
                  <a:pos x="74" y="194"/>
                </a:cxn>
                <a:cxn ang="0">
                  <a:pos x="86" y="190"/>
                </a:cxn>
                <a:cxn ang="0">
                  <a:pos x="108" y="184"/>
                </a:cxn>
                <a:cxn ang="0">
                  <a:pos x="138" y="172"/>
                </a:cxn>
                <a:cxn ang="0">
                  <a:pos x="156" y="162"/>
                </a:cxn>
                <a:cxn ang="0">
                  <a:pos x="170" y="156"/>
                </a:cxn>
                <a:cxn ang="0">
                  <a:pos x="180" y="148"/>
                </a:cxn>
                <a:cxn ang="0">
                  <a:pos x="190" y="136"/>
                </a:cxn>
                <a:cxn ang="0">
                  <a:pos x="200" y="124"/>
                </a:cxn>
                <a:cxn ang="0">
                  <a:pos x="208" y="110"/>
                </a:cxn>
                <a:cxn ang="0">
                  <a:pos x="218" y="84"/>
                </a:cxn>
                <a:cxn ang="0">
                  <a:pos x="220" y="72"/>
                </a:cxn>
                <a:cxn ang="0">
                  <a:pos x="222" y="0"/>
                </a:cxn>
              </a:cxnLst>
              <a:rect l="0" t="0" r="r" b="b"/>
              <a:pathLst>
                <a:path w="222" h="208">
                  <a:moveTo>
                    <a:pt x="0" y="208"/>
                  </a:moveTo>
                  <a:lnTo>
                    <a:pt x="28" y="200"/>
                  </a:lnTo>
                  <a:lnTo>
                    <a:pt x="44" y="198"/>
                  </a:lnTo>
                  <a:lnTo>
                    <a:pt x="62" y="196"/>
                  </a:lnTo>
                  <a:lnTo>
                    <a:pt x="74" y="194"/>
                  </a:lnTo>
                  <a:lnTo>
                    <a:pt x="86" y="190"/>
                  </a:lnTo>
                  <a:lnTo>
                    <a:pt x="108" y="184"/>
                  </a:lnTo>
                  <a:lnTo>
                    <a:pt x="138" y="172"/>
                  </a:lnTo>
                  <a:lnTo>
                    <a:pt x="156" y="162"/>
                  </a:lnTo>
                  <a:lnTo>
                    <a:pt x="170" y="156"/>
                  </a:lnTo>
                  <a:lnTo>
                    <a:pt x="180" y="148"/>
                  </a:lnTo>
                  <a:lnTo>
                    <a:pt x="190" y="136"/>
                  </a:lnTo>
                  <a:lnTo>
                    <a:pt x="200" y="124"/>
                  </a:lnTo>
                  <a:lnTo>
                    <a:pt x="208" y="110"/>
                  </a:lnTo>
                  <a:lnTo>
                    <a:pt x="218" y="84"/>
                  </a:lnTo>
                  <a:lnTo>
                    <a:pt x="220" y="72"/>
                  </a:lnTo>
                  <a:lnTo>
                    <a:pt x="222" y="0"/>
                  </a:lnTo>
                </a:path>
              </a:pathLst>
            </a:custGeom>
            <a:noFill/>
            <a:ln w="9525">
              <a:solidFill>
                <a:srgbClr val="191919"/>
              </a:solidFill>
              <a:prstDash val="solid"/>
              <a:round/>
              <a:headEnd/>
              <a:tailEnd/>
            </a:ln>
          </p:spPr>
          <p:txBody>
            <a:bodyPr/>
            <a:lstStyle/>
            <a:p>
              <a:endParaRPr lang="en-US" dirty="0"/>
            </a:p>
          </p:txBody>
        </p:sp>
        <p:sp>
          <p:nvSpPr>
            <p:cNvPr id="157772" name="Freeform 76"/>
            <p:cNvSpPr>
              <a:spLocks/>
            </p:cNvSpPr>
            <p:nvPr/>
          </p:nvSpPr>
          <p:spPr bwMode="auto">
            <a:xfrm>
              <a:off x="2643" y="2936"/>
              <a:ext cx="81" cy="30"/>
            </a:xfrm>
            <a:custGeom>
              <a:avLst/>
              <a:gdLst/>
              <a:ahLst/>
              <a:cxnLst>
                <a:cxn ang="0">
                  <a:pos x="224" y="0"/>
                </a:cxn>
                <a:cxn ang="0">
                  <a:pos x="208" y="18"/>
                </a:cxn>
                <a:cxn ang="0">
                  <a:pos x="194" y="32"/>
                </a:cxn>
                <a:cxn ang="0">
                  <a:pos x="182" y="44"/>
                </a:cxn>
                <a:cxn ang="0">
                  <a:pos x="160" y="56"/>
                </a:cxn>
                <a:cxn ang="0">
                  <a:pos x="152" y="58"/>
                </a:cxn>
                <a:cxn ang="0">
                  <a:pos x="146" y="60"/>
                </a:cxn>
                <a:cxn ang="0">
                  <a:pos x="122" y="60"/>
                </a:cxn>
                <a:cxn ang="0">
                  <a:pos x="90" y="60"/>
                </a:cxn>
                <a:cxn ang="0">
                  <a:pos x="68" y="62"/>
                </a:cxn>
                <a:cxn ang="0">
                  <a:pos x="54" y="64"/>
                </a:cxn>
                <a:cxn ang="0">
                  <a:pos x="6" y="72"/>
                </a:cxn>
                <a:cxn ang="0">
                  <a:pos x="2" y="74"/>
                </a:cxn>
                <a:cxn ang="0">
                  <a:pos x="0" y="74"/>
                </a:cxn>
              </a:cxnLst>
              <a:rect l="0" t="0" r="r" b="b"/>
              <a:pathLst>
                <a:path w="224" h="74">
                  <a:moveTo>
                    <a:pt x="224" y="0"/>
                  </a:moveTo>
                  <a:lnTo>
                    <a:pt x="208" y="18"/>
                  </a:lnTo>
                  <a:lnTo>
                    <a:pt x="194" y="32"/>
                  </a:lnTo>
                  <a:lnTo>
                    <a:pt x="182" y="44"/>
                  </a:lnTo>
                  <a:lnTo>
                    <a:pt x="160" y="56"/>
                  </a:lnTo>
                  <a:lnTo>
                    <a:pt x="152" y="58"/>
                  </a:lnTo>
                  <a:lnTo>
                    <a:pt x="146" y="60"/>
                  </a:lnTo>
                  <a:lnTo>
                    <a:pt x="122" y="60"/>
                  </a:lnTo>
                  <a:lnTo>
                    <a:pt x="90" y="60"/>
                  </a:lnTo>
                  <a:lnTo>
                    <a:pt x="68" y="62"/>
                  </a:lnTo>
                  <a:lnTo>
                    <a:pt x="54" y="64"/>
                  </a:lnTo>
                  <a:lnTo>
                    <a:pt x="6" y="72"/>
                  </a:lnTo>
                  <a:lnTo>
                    <a:pt x="2" y="74"/>
                  </a:lnTo>
                  <a:lnTo>
                    <a:pt x="0" y="74"/>
                  </a:lnTo>
                </a:path>
              </a:pathLst>
            </a:custGeom>
            <a:noFill/>
            <a:ln w="9525">
              <a:solidFill>
                <a:srgbClr val="191919"/>
              </a:solidFill>
              <a:prstDash val="solid"/>
              <a:round/>
              <a:headEnd/>
              <a:tailEnd/>
            </a:ln>
          </p:spPr>
          <p:txBody>
            <a:bodyPr/>
            <a:lstStyle/>
            <a:p>
              <a:endParaRPr lang="en-US" dirty="0"/>
            </a:p>
          </p:txBody>
        </p:sp>
        <p:sp>
          <p:nvSpPr>
            <p:cNvPr id="157773" name="Freeform 77"/>
            <p:cNvSpPr>
              <a:spLocks/>
            </p:cNvSpPr>
            <p:nvPr/>
          </p:nvSpPr>
          <p:spPr bwMode="auto">
            <a:xfrm>
              <a:off x="2660" y="2944"/>
              <a:ext cx="65" cy="27"/>
            </a:xfrm>
            <a:custGeom>
              <a:avLst/>
              <a:gdLst/>
              <a:ahLst/>
              <a:cxnLst>
                <a:cxn ang="0">
                  <a:pos x="180" y="0"/>
                </a:cxn>
                <a:cxn ang="0">
                  <a:pos x="166" y="30"/>
                </a:cxn>
                <a:cxn ang="0">
                  <a:pos x="162" y="36"/>
                </a:cxn>
                <a:cxn ang="0">
                  <a:pos x="154" y="42"/>
                </a:cxn>
                <a:cxn ang="0">
                  <a:pos x="146" y="48"/>
                </a:cxn>
                <a:cxn ang="0">
                  <a:pos x="134" y="56"/>
                </a:cxn>
                <a:cxn ang="0">
                  <a:pos x="126" y="60"/>
                </a:cxn>
                <a:cxn ang="0">
                  <a:pos x="120" y="60"/>
                </a:cxn>
                <a:cxn ang="0">
                  <a:pos x="108" y="60"/>
                </a:cxn>
                <a:cxn ang="0">
                  <a:pos x="82" y="62"/>
                </a:cxn>
                <a:cxn ang="0">
                  <a:pos x="52" y="60"/>
                </a:cxn>
                <a:cxn ang="0">
                  <a:pos x="36" y="60"/>
                </a:cxn>
                <a:cxn ang="0">
                  <a:pos x="22" y="62"/>
                </a:cxn>
                <a:cxn ang="0">
                  <a:pos x="6" y="66"/>
                </a:cxn>
                <a:cxn ang="0">
                  <a:pos x="0" y="68"/>
                </a:cxn>
              </a:cxnLst>
              <a:rect l="0" t="0" r="r" b="b"/>
              <a:pathLst>
                <a:path w="180" h="68">
                  <a:moveTo>
                    <a:pt x="180" y="0"/>
                  </a:moveTo>
                  <a:lnTo>
                    <a:pt x="166" y="30"/>
                  </a:lnTo>
                  <a:lnTo>
                    <a:pt x="162" y="36"/>
                  </a:lnTo>
                  <a:lnTo>
                    <a:pt x="154" y="42"/>
                  </a:lnTo>
                  <a:lnTo>
                    <a:pt x="146" y="48"/>
                  </a:lnTo>
                  <a:lnTo>
                    <a:pt x="134" y="56"/>
                  </a:lnTo>
                  <a:lnTo>
                    <a:pt x="126" y="60"/>
                  </a:lnTo>
                  <a:lnTo>
                    <a:pt x="120" y="60"/>
                  </a:lnTo>
                  <a:lnTo>
                    <a:pt x="108" y="60"/>
                  </a:lnTo>
                  <a:lnTo>
                    <a:pt x="82" y="62"/>
                  </a:lnTo>
                  <a:lnTo>
                    <a:pt x="52" y="60"/>
                  </a:lnTo>
                  <a:lnTo>
                    <a:pt x="36" y="60"/>
                  </a:lnTo>
                  <a:lnTo>
                    <a:pt x="22" y="62"/>
                  </a:lnTo>
                  <a:lnTo>
                    <a:pt x="6" y="66"/>
                  </a:lnTo>
                  <a:lnTo>
                    <a:pt x="0" y="68"/>
                  </a:lnTo>
                </a:path>
              </a:pathLst>
            </a:custGeom>
            <a:noFill/>
            <a:ln w="9525">
              <a:solidFill>
                <a:srgbClr val="191919"/>
              </a:solidFill>
              <a:prstDash val="solid"/>
              <a:round/>
              <a:headEnd/>
              <a:tailEnd/>
            </a:ln>
          </p:spPr>
          <p:txBody>
            <a:bodyPr/>
            <a:lstStyle/>
            <a:p>
              <a:endParaRPr lang="en-US" dirty="0"/>
            </a:p>
          </p:txBody>
        </p:sp>
        <p:sp>
          <p:nvSpPr>
            <p:cNvPr id="157774" name="Freeform 78"/>
            <p:cNvSpPr>
              <a:spLocks/>
            </p:cNvSpPr>
            <p:nvPr/>
          </p:nvSpPr>
          <p:spPr bwMode="auto">
            <a:xfrm>
              <a:off x="2687" y="2775"/>
              <a:ext cx="139" cy="47"/>
            </a:xfrm>
            <a:custGeom>
              <a:avLst/>
              <a:gdLst/>
              <a:ahLst/>
              <a:cxnLst>
                <a:cxn ang="0">
                  <a:pos x="0" y="116"/>
                </a:cxn>
                <a:cxn ang="0">
                  <a:pos x="2" y="106"/>
                </a:cxn>
                <a:cxn ang="0">
                  <a:pos x="4" y="84"/>
                </a:cxn>
                <a:cxn ang="0">
                  <a:pos x="10" y="56"/>
                </a:cxn>
                <a:cxn ang="0">
                  <a:pos x="14" y="46"/>
                </a:cxn>
                <a:cxn ang="0">
                  <a:pos x="20" y="36"/>
                </a:cxn>
                <a:cxn ang="0">
                  <a:pos x="36" y="24"/>
                </a:cxn>
                <a:cxn ang="0">
                  <a:pos x="56" y="12"/>
                </a:cxn>
                <a:cxn ang="0">
                  <a:pos x="76" y="4"/>
                </a:cxn>
                <a:cxn ang="0">
                  <a:pos x="84" y="2"/>
                </a:cxn>
                <a:cxn ang="0">
                  <a:pos x="92" y="0"/>
                </a:cxn>
                <a:cxn ang="0">
                  <a:pos x="110" y="4"/>
                </a:cxn>
                <a:cxn ang="0">
                  <a:pos x="138" y="10"/>
                </a:cxn>
                <a:cxn ang="0">
                  <a:pos x="164" y="16"/>
                </a:cxn>
                <a:cxn ang="0">
                  <a:pos x="180" y="24"/>
                </a:cxn>
                <a:cxn ang="0">
                  <a:pos x="238" y="62"/>
                </a:cxn>
                <a:cxn ang="0">
                  <a:pos x="252" y="70"/>
                </a:cxn>
                <a:cxn ang="0">
                  <a:pos x="268" y="76"/>
                </a:cxn>
                <a:cxn ang="0">
                  <a:pos x="296" y="88"/>
                </a:cxn>
                <a:cxn ang="0">
                  <a:pos x="306" y="92"/>
                </a:cxn>
                <a:cxn ang="0">
                  <a:pos x="320" y="92"/>
                </a:cxn>
                <a:cxn ang="0">
                  <a:pos x="340" y="92"/>
                </a:cxn>
                <a:cxn ang="0">
                  <a:pos x="382" y="92"/>
                </a:cxn>
              </a:cxnLst>
              <a:rect l="0" t="0" r="r" b="b"/>
              <a:pathLst>
                <a:path w="382" h="116">
                  <a:moveTo>
                    <a:pt x="0" y="116"/>
                  </a:moveTo>
                  <a:lnTo>
                    <a:pt x="2" y="106"/>
                  </a:lnTo>
                  <a:lnTo>
                    <a:pt x="4" y="84"/>
                  </a:lnTo>
                  <a:lnTo>
                    <a:pt x="10" y="56"/>
                  </a:lnTo>
                  <a:lnTo>
                    <a:pt x="14" y="46"/>
                  </a:lnTo>
                  <a:lnTo>
                    <a:pt x="20" y="36"/>
                  </a:lnTo>
                  <a:lnTo>
                    <a:pt x="36" y="24"/>
                  </a:lnTo>
                  <a:lnTo>
                    <a:pt x="56" y="12"/>
                  </a:lnTo>
                  <a:lnTo>
                    <a:pt x="76" y="4"/>
                  </a:lnTo>
                  <a:lnTo>
                    <a:pt x="84" y="2"/>
                  </a:lnTo>
                  <a:lnTo>
                    <a:pt x="92" y="0"/>
                  </a:lnTo>
                  <a:lnTo>
                    <a:pt x="110" y="4"/>
                  </a:lnTo>
                  <a:lnTo>
                    <a:pt x="138" y="10"/>
                  </a:lnTo>
                  <a:lnTo>
                    <a:pt x="164" y="16"/>
                  </a:lnTo>
                  <a:lnTo>
                    <a:pt x="180" y="24"/>
                  </a:lnTo>
                  <a:lnTo>
                    <a:pt x="238" y="62"/>
                  </a:lnTo>
                  <a:lnTo>
                    <a:pt x="252" y="70"/>
                  </a:lnTo>
                  <a:lnTo>
                    <a:pt x="268" y="76"/>
                  </a:lnTo>
                  <a:lnTo>
                    <a:pt x="296" y="88"/>
                  </a:lnTo>
                  <a:lnTo>
                    <a:pt x="306" y="92"/>
                  </a:lnTo>
                  <a:lnTo>
                    <a:pt x="320" y="92"/>
                  </a:lnTo>
                  <a:lnTo>
                    <a:pt x="340" y="92"/>
                  </a:lnTo>
                  <a:lnTo>
                    <a:pt x="382" y="92"/>
                  </a:lnTo>
                </a:path>
              </a:pathLst>
            </a:custGeom>
            <a:noFill/>
            <a:ln w="9525">
              <a:solidFill>
                <a:srgbClr val="191919"/>
              </a:solidFill>
              <a:prstDash val="solid"/>
              <a:round/>
              <a:headEnd/>
              <a:tailEnd/>
            </a:ln>
          </p:spPr>
          <p:txBody>
            <a:bodyPr/>
            <a:lstStyle/>
            <a:p>
              <a:endParaRPr lang="en-US" dirty="0"/>
            </a:p>
          </p:txBody>
        </p:sp>
        <p:sp>
          <p:nvSpPr>
            <p:cNvPr id="157775" name="Freeform 79"/>
            <p:cNvSpPr>
              <a:spLocks/>
            </p:cNvSpPr>
            <p:nvPr/>
          </p:nvSpPr>
          <p:spPr bwMode="auto">
            <a:xfrm>
              <a:off x="2809" y="2764"/>
              <a:ext cx="18" cy="89"/>
            </a:xfrm>
            <a:custGeom>
              <a:avLst/>
              <a:gdLst/>
              <a:ahLst/>
              <a:cxnLst>
                <a:cxn ang="0">
                  <a:pos x="0" y="0"/>
                </a:cxn>
                <a:cxn ang="0">
                  <a:pos x="22" y="22"/>
                </a:cxn>
                <a:cxn ang="0">
                  <a:pos x="38" y="38"/>
                </a:cxn>
                <a:cxn ang="0">
                  <a:pos x="44" y="44"/>
                </a:cxn>
                <a:cxn ang="0">
                  <a:pos x="46" y="50"/>
                </a:cxn>
                <a:cxn ang="0">
                  <a:pos x="48" y="66"/>
                </a:cxn>
                <a:cxn ang="0">
                  <a:pos x="50" y="94"/>
                </a:cxn>
                <a:cxn ang="0">
                  <a:pos x="50" y="136"/>
                </a:cxn>
                <a:cxn ang="0">
                  <a:pos x="48" y="146"/>
                </a:cxn>
                <a:cxn ang="0">
                  <a:pos x="44" y="158"/>
                </a:cxn>
                <a:cxn ang="0">
                  <a:pos x="34" y="178"/>
                </a:cxn>
                <a:cxn ang="0">
                  <a:pos x="18" y="202"/>
                </a:cxn>
                <a:cxn ang="0">
                  <a:pos x="8" y="214"/>
                </a:cxn>
                <a:cxn ang="0">
                  <a:pos x="0" y="224"/>
                </a:cxn>
              </a:cxnLst>
              <a:rect l="0" t="0" r="r" b="b"/>
              <a:pathLst>
                <a:path w="50" h="224">
                  <a:moveTo>
                    <a:pt x="0" y="0"/>
                  </a:moveTo>
                  <a:lnTo>
                    <a:pt x="22" y="22"/>
                  </a:lnTo>
                  <a:lnTo>
                    <a:pt x="38" y="38"/>
                  </a:lnTo>
                  <a:lnTo>
                    <a:pt x="44" y="44"/>
                  </a:lnTo>
                  <a:lnTo>
                    <a:pt x="46" y="50"/>
                  </a:lnTo>
                  <a:lnTo>
                    <a:pt x="48" y="66"/>
                  </a:lnTo>
                  <a:lnTo>
                    <a:pt x="50" y="94"/>
                  </a:lnTo>
                  <a:lnTo>
                    <a:pt x="50" y="136"/>
                  </a:lnTo>
                  <a:lnTo>
                    <a:pt x="48" y="146"/>
                  </a:lnTo>
                  <a:lnTo>
                    <a:pt x="44" y="158"/>
                  </a:lnTo>
                  <a:lnTo>
                    <a:pt x="34" y="178"/>
                  </a:lnTo>
                  <a:lnTo>
                    <a:pt x="18" y="202"/>
                  </a:lnTo>
                  <a:lnTo>
                    <a:pt x="8" y="214"/>
                  </a:lnTo>
                  <a:lnTo>
                    <a:pt x="0" y="224"/>
                  </a:lnTo>
                </a:path>
              </a:pathLst>
            </a:custGeom>
            <a:noFill/>
            <a:ln w="9525">
              <a:solidFill>
                <a:srgbClr val="191919"/>
              </a:solidFill>
              <a:prstDash val="solid"/>
              <a:round/>
              <a:headEnd/>
              <a:tailEnd/>
            </a:ln>
          </p:spPr>
          <p:txBody>
            <a:bodyPr/>
            <a:lstStyle/>
            <a:p>
              <a:endParaRPr lang="en-US" dirty="0"/>
            </a:p>
          </p:txBody>
        </p:sp>
        <p:sp>
          <p:nvSpPr>
            <p:cNvPr id="157776" name="Freeform 80"/>
            <p:cNvSpPr>
              <a:spLocks/>
            </p:cNvSpPr>
            <p:nvPr/>
          </p:nvSpPr>
          <p:spPr bwMode="auto">
            <a:xfrm>
              <a:off x="2821" y="2774"/>
              <a:ext cx="16" cy="68"/>
            </a:xfrm>
            <a:custGeom>
              <a:avLst/>
              <a:gdLst/>
              <a:ahLst/>
              <a:cxnLst>
                <a:cxn ang="0">
                  <a:pos x="0" y="0"/>
                </a:cxn>
                <a:cxn ang="0">
                  <a:pos x="18" y="26"/>
                </a:cxn>
                <a:cxn ang="0">
                  <a:pos x="40" y="60"/>
                </a:cxn>
                <a:cxn ang="0">
                  <a:pos x="42" y="70"/>
                </a:cxn>
                <a:cxn ang="0">
                  <a:pos x="44" y="86"/>
                </a:cxn>
                <a:cxn ang="0">
                  <a:pos x="46" y="100"/>
                </a:cxn>
                <a:cxn ang="0">
                  <a:pos x="44" y="108"/>
                </a:cxn>
                <a:cxn ang="0">
                  <a:pos x="32" y="136"/>
                </a:cxn>
                <a:cxn ang="0">
                  <a:pos x="12" y="174"/>
                </a:cxn>
              </a:cxnLst>
              <a:rect l="0" t="0" r="r" b="b"/>
              <a:pathLst>
                <a:path w="46" h="174">
                  <a:moveTo>
                    <a:pt x="0" y="0"/>
                  </a:moveTo>
                  <a:lnTo>
                    <a:pt x="18" y="26"/>
                  </a:lnTo>
                  <a:lnTo>
                    <a:pt x="40" y="60"/>
                  </a:lnTo>
                  <a:lnTo>
                    <a:pt x="42" y="70"/>
                  </a:lnTo>
                  <a:lnTo>
                    <a:pt x="44" y="86"/>
                  </a:lnTo>
                  <a:lnTo>
                    <a:pt x="46" y="100"/>
                  </a:lnTo>
                  <a:lnTo>
                    <a:pt x="44" y="108"/>
                  </a:lnTo>
                  <a:lnTo>
                    <a:pt x="32" y="136"/>
                  </a:lnTo>
                  <a:lnTo>
                    <a:pt x="12" y="174"/>
                  </a:lnTo>
                </a:path>
              </a:pathLst>
            </a:custGeom>
            <a:noFill/>
            <a:ln w="9525">
              <a:solidFill>
                <a:srgbClr val="191919"/>
              </a:solidFill>
              <a:prstDash val="solid"/>
              <a:round/>
              <a:headEnd/>
              <a:tailEnd/>
            </a:ln>
          </p:spPr>
          <p:txBody>
            <a:bodyPr/>
            <a:lstStyle/>
            <a:p>
              <a:endParaRPr lang="en-US" dirty="0"/>
            </a:p>
          </p:txBody>
        </p:sp>
        <p:sp>
          <p:nvSpPr>
            <p:cNvPr id="157777" name="Freeform 81"/>
            <p:cNvSpPr>
              <a:spLocks/>
            </p:cNvSpPr>
            <p:nvPr/>
          </p:nvSpPr>
          <p:spPr bwMode="auto">
            <a:xfrm>
              <a:off x="2829" y="2776"/>
              <a:ext cx="18" cy="42"/>
            </a:xfrm>
            <a:custGeom>
              <a:avLst/>
              <a:gdLst/>
              <a:ahLst/>
              <a:cxnLst>
                <a:cxn ang="0">
                  <a:pos x="0" y="0"/>
                </a:cxn>
                <a:cxn ang="0">
                  <a:pos x="20" y="16"/>
                </a:cxn>
                <a:cxn ang="0">
                  <a:pos x="34" y="28"/>
                </a:cxn>
                <a:cxn ang="0">
                  <a:pos x="38" y="34"/>
                </a:cxn>
                <a:cxn ang="0">
                  <a:pos x="40" y="38"/>
                </a:cxn>
                <a:cxn ang="0">
                  <a:pos x="44" y="48"/>
                </a:cxn>
                <a:cxn ang="0">
                  <a:pos x="48" y="66"/>
                </a:cxn>
                <a:cxn ang="0">
                  <a:pos x="50" y="78"/>
                </a:cxn>
                <a:cxn ang="0">
                  <a:pos x="50" y="88"/>
                </a:cxn>
                <a:cxn ang="0">
                  <a:pos x="46" y="98"/>
                </a:cxn>
                <a:cxn ang="0">
                  <a:pos x="40" y="106"/>
                </a:cxn>
              </a:cxnLst>
              <a:rect l="0" t="0" r="r" b="b"/>
              <a:pathLst>
                <a:path w="50" h="106">
                  <a:moveTo>
                    <a:pt x="0" y="0"/>
                  </a:moveTo>
                  <a:lnTo>
                    <a:pt x="20" y="16"/>
                  </a:lnTo>
                  <a:lnTo>
                    <a:pt x="34" y="28"/>
                  </a:lnTo>
                  <a:lnTo>
                    <a:pt x="38" y="34"/>
                  </a:lnTo>
                  <a:lnTo>
                    <a:pt x="40" y="38"/>
                  </a:lnTo>
                  <a:lnTo>
                    <a:pt x="44" y="48"/>
                  </a:lnTo>
                  <a:lnTo>
                    <a:pt x="48" y="66"/>
                  </a:lnTo>
                  <a:lnTo>
                    <a:pt x="50" y="78"/>
                  </a:lnTo>
                  <a:lnTo>
                    <a:pt x="50" y="88"/>
                  </a:lnTo>
                  <a:lnTo>
                    <a:pt x="46" y="98"/>
                  </a:lnTo>
                  <a:lnTo>
                    <a:pt x="40" y="106"/>
                  </a:lnTo>
                </a:path>
              </a:pathLst>
            </a:custGeom>
            <a:noFill/>
            <a:ln w="9525">
              <a:solidFill>
                <a:srgbClr val="191919"/>
              </a:solidFill>
              <a:prstDash val="solid"/>
              <a:round/>
              <a:headEnd/>
              <a:tailEnd/>
            </a:ln>
          </p:spPr>
          <p:txBody>
            <a:bodyPr/>
            <a:lstStyle/>
            <a:p>
              <a:endParaRPr lang="en-US" dirty="0"/>
            </a:p>
          </p:txBody>
        </p:sp>
        <p:sp>
          <p:nvSpPr>
            <p:cNvPr id="157778" name="Freeform 82"/>
            <p:cNvSpPr>
              <a:spLocks/>
            </p:cNvSpPr>
            <p:nvPr/>
          </p:nvSpPr>
          <p:spPr bwMode="auto">
            <a:xfrm>
              <a:off x="2872" y="2735"/>
              <a:ext cx="31" cy="50"/>
            </a:xfrm>
            <a:custGeom>
              <a:avLst/>
              <a:gdLst/>
              <a:ahLst/>
              <a:cxnLst>
                <a:cxn ang="0">
                  <a:pos x="22" y="128"/>
                </a:cxn>
                <a:cxn ang="0">
                  <a:pos x="12" y="104"/>
                </a:cxn>
                <a:cxn ang="0">
                  <a:pos x="4" y="84"/>
                </a:cxn>
                <a:cxn ang="0">
                  <a:pos x="2" y="76"/>
                </a:cxn>
                <a:cxn ang="0">
                  <a:pos x="0" y="68"/>
                </a:cxn>
                <a:cxn ang="0">
                  <a:pos x="2" y="52"/>
                </a:cxn>
                <a:cxn ang="0">
                  <a:pos x="6" y="38"/>
                </a:cxn>
                <a:cxn ang="0">
                  <a:pos x="12" y="26"/>
                </a:cxn>
                <a:cxn ang="0">
                  <a:pos x="20" y="20"/>
                </a:cxn>
                <a:cxn ang="0">
                  <a:pos x="30" y="14"/>
                </a:cxn>
                <a:cxn ang="0">
                  <a:pos x="48" y="8"/>
                </a:cxn>
                <a:cxn ang="0">
                  <a:pos x="68" y="2"/>
                </a:cxn>
                <a:cxn ang="0">
                  <a:pos x="78" y="0"/>
                </a:cxn>
                <a:cxn ang="0">
                  <a:pos x="86" y="0"/>
                </a:cxn>
              </a:cxnLst>
              <a:rect l="0" t="0" r="r" b="b"/>
              <a:pathLst>
                <a:path w="86" h="128">
                  <a:moveTo>
                    <a:pt x="22" y="128"/>
                  </a:moveTo>
                  <a:lnTo>
                    <a:pt x="12" y="104"/>
                  </a:lnTo>
                  <a:lnTo>
                    <a:pt x="4" y="84"/>
                  </a:lnTo>
                  <a:lnTo>
                    <a:pt x="2" y="76"/>
                  </a:lnTo>
                  <a:lnTo>
                    <a:pt x="0" y="68"/>
                  </a:lnTo>
                  <a:lnTo>
                    <a:pt x="2" y="52"/>
                  </a:lnTo>
                  <a:lnTo>
                    <a:pt x="6" y="38"/>
                  </a:lnTo>
                  <a:lnTo>
                    <a:pt x="12" y="26"/>
                  </a:lnTo>
                  <a:lnTo>
                    <a:pt x="20" y="20"/>
                  </a:lnTo>
                  <a:lnTo>
                    <a:pt x="30" y="14"/>
                  </a:lnTo>
                  <a:lnTo>
                    <a:pt x="48" y="8"/>
                  </a:lnTo>
                  <a:lnTo>
                    <a:pt x="68" y="2"/>
                  </a:lnTo>
                  <a:lnTo>
                    <a:pt x="78" y="0"/>
                  </a:lnTo>
                  <a:lnTo>
                    <a:pt x="86" y="0"/>
                  </a:lnTo>
                </a:path>
              </a:pathLst>
            </a:custGeom>
            <a:noFill/>
            <a:ln w="9525">
              <a:solidFill>
                <a:srgbClr val="191919"/>
              </a:solidFill>
              <a:prstDash val="solid"/>
              <a:round/>
              <a:headEnd/>
              <a:tailEnd/>
            </a:ln>
          </p:spPr>
          <p:txBody>
            <a:bodyPr/>
            <a:lstStyle/>
            <a:p>
              <a:endParaRPr lang="en-US" dirty="0"/>
            </a:p>
          </p:txBody>
        </p:sp>
        <p:sp>
          <p:nvSpPr>
            <p:cNvPr id="157779" name="Freeform 83"/>
            <p:cNvSpPr>
              <a:spLocks/>
            </p:cNvSpPr>
            <p:nvPr/>
          </p:nvSpPr>
          <p:spPr bwMode="auto">
            <a:xfrm>
              <a:off x="2853" y="2731"/>
              <a:ext cx="31" cy="36"/>
            </a:xfrm>
            <a:custGeom>
              <a:avLst/>
              <a:gdLst/>
              <a:ahLst/>
              <a:cxnLst>
                <a:cxn ang="0">
                  <a:pos x="12" y="90"/>
                </a:cxn>
                <a:cxn ang="0">
                  <a:pos x="8" y="84"/>
                </a:cxn>
                <a:cxn ang="0">
                  <a:pos x="4" y="72"/>
                </a:cxn>
                <a:cxn ang="0">
                  <a:pos x="2" y="64"/>
                </a:cxn>
                <a:cxn ang="0">
                  <a:pos x="0" y="56"/>
                </a:cxn>
                <a:cxn ang="0">
                  <a:pos x="2" y="48"/>
                </a:cxn>
                <a:cxn ang="0">
                  <a:pos x="4" y="42"/>
                </a:cxn>
                <a:cxn ang="0">
                  <a:pos x="14" y="32"/>
                </a:cxn>
                <a:cxn ang="0">
                  <a:pos x="24" y="24"/>
                </a:cxn>
                <a:cxn ang="0">
                  <a:pos x="34" y="18"/>
                </a:cxn>
                <a:cxn ang="0">
                  <a:pos x="42" y="16"/>
                </a:cxn>
                <a:cxn ang="0">
                  <a:pos x="66" y="6"/>
                </a:cxn>
                <a:cxn ang="0">
                  <a:pos x="84" y="0"/>
                </a:cxn>
              </a:cxnLst>
              <a:rect l="0" t="0" r="r" b="b"/>
              <a:pathLst>
                <a:path w="84" h="90">
                  <a:moveTo>
                    <a:pt x="12" y="90"/>
                  </a:moveTo>
                  <a:lnTo>
                    <a:pt x="8" y="84"/>
                  </a:lnTo>
                  <a:lnTo>
                    <a:pt x="4" y="72"/>
                  </a:lnTo>
                  <a:lnTo>
                    <a:pt x="2" y="64"/>
                  </a:lnTo>
                  <a:lnTo>
                    <a:pt x="0" y="56"/>
                  </a:lnTo>
                  <a:lnTo>
                    <a:pt x="2" y="48"/>
                  </a:lnTo>
                  <a:lnTo>
                    <a:pt x="4" y="42"/>
                  </a:lnTo>
                  <a:lnTo>
                    <a:pt x="14" y="32"/>
                  </a:lnTo>
                  <a:lnTo>
                    <a:pt x="24" y="24"/>
                  </a:lnTo>
                  <a:lnTo>
                    <a:pt x="34" y="18"/>
                  </a:lnTo>
                  <a:lnTo>
                    <a:pt x="42" y="16"/>
                  </a:lnTo>
                  <a:lnTo>
                    <a:pt x="66" y="6"/>
                  </a:lnTo>
                  <a:lnTo>
                    <a:pt x="84" y="0"/>
                  </a:lnTo>
                </a:path>
              </a:pathLst>
            </a:custGeom>
            <a:noFill/>
            <a:ln w="9525">
              <a:solidFill>
                <a:srgbClr val="191919"/>
              </a:solidFill>
              <a:prstDash val="solid"/>
              <a:round/>
              <a:headEnd/>
              <a:tailEnd/>
            </a:ln>
          </p:spPr>
          <p:txBody>
            <a:bodyPr/>
            <a:lstStyle/>
            <a:p>
              <a:endParaRPr lang="en-US" dirty="0"/>
            </a:p>
          </p:txBody>
        </p:sp>
        <p:sp>
          <p:nvSpPr>
            <p:cNvPr id="157780" name="Freeform 84"/>
            <p:cNvSpPr>
              <a:spLocks/>
            </p:cNvSpPr>
            <p:nvPr/>
          </p:nvSpPr>
          <p:spPr bwMode="auto">
            <a:xfrm>
              <a:off x="2838" y="2731"/>
              <a:ext cx="30" cy="25"/>
            </a:xfrm>
            <a:custGeom>
              <a:avLst/>
              <a:gdLst/>
              <a:ahLst/>
              <a:cxnLst>
                <a:cxn ang="0">
                  <a:pos x="4" y="64"/>
                </a:cxn>
                <a:cxn ang="0">
                  <a:pos x="2" y="58"/>
                </a:cxn>
                <a:cxn ang="0">
                  <a:pos x="0" y="44"/>
                </a:cxn>
                <a:cxn ang="0">
                  <a:pos x="0" y="36"/>
                </a:cxn>
                <a:cxn ang="0">
                  <a:pos x="2" y="28"/>
                </a:cxn>
                <a:cxn ang="0">
                  <a:pos x="8" y="22"/>
                </a:cxn>
                <a:cxn ang="0">
                  <a:pos x="14" y="16"/>
                </a:cxn>
                <a:cxn ang="0">
                  <a:pos x="34" y="10"/>
                </a:cxn>
                <a:cxn ang="0">
                  <a:pos x="56" y="4"/>
                </a:cxn>
                <a:cxn ang="0">
                  <a:pos x="80" y="0"/>
                </a:cxn>
              </a:cxnLst>
              <a:rect l="0" t="0" r="r" b="b"/>
              <a:pathLst>
                <a:path w="80" h="64">
                  <a:moveTo>
                    <a:pt x="4" y="64"/>
                  </a:moveTo>
                  <a:lnTo>
                    <a:pt x="2" y="58"/>
                  </a:lnTo>
                  <a:lnTo>
                    <a:pt x="0" y="44"/>
                  </a:lnTo>
                  <a:lnTo>
                    <a:pt x="0" y="36"/>
                  </a:lnTo>
                  <a:lnTo>
                    <a:pt x="2" y="28"/>
                  </a:lnTo>
                  <a:lnTo>
                    <a:pt x="8" y="22"/>
                  </a:lnTo>
                  <a:lnTo>
                    <a:pt x="14" y="16"/>
                  </a:lnTo>
                  <a:lnTo>
                    <a:pt x="34" y="10"/>
                  </a:lnTo>
                  <a:lnTo>
                    <a:pt x="56" y="4"/>
                  </a:lnTo>
                  <a:lnTo>
                    <a:pt x="80" y="0"/>
                  </a:lnTo>
                </a:path>
              </a:pathLst>
            </a:custGeom>
            <a:solidFill>
              <a:srgbClr val="FFCC00"/>
            </a:solidFill>
            <a:ln w="9525">
              <a:solidFill>
                <a:srgbClr val="191919"/>
              </a:solidFill>
              <a:prstDash val="solid"/>
              <a:round/>
              <a:headEnd/>
              <a:tailEnd/>
            </a:ln>
          </p:spPr>
          <p:txBody>
            <a:bodyPr/>
            <a:lstStyle/>
            <a:p>
              <a:endParaRPr lang="en-US" dirty="0"/>
            </a:p>
          </p:txBody>
        </p:sp>
        <p:sp>
          <p:nvSpPr>
            <p:cNvPr id="157781" name="Freeform 85"/>
            <p:cNvSpPr>
              <a:spLocks/>
            </p:cNvSpPr>
            <p:nvPr/>
          </p:nvSpPr>
          <p:spPr bwMode="auto">
            <a:xfrm>
              <a:off x="2736" y="2688"/>
              <a:ext cx="29" cy="27"/>
            </a:xfrm>
            <a:custGeom>
              <a:avLst/>
              <a:gdLst/>
              <a:ahLst/>
              <a:cxnLst>
                <a:cxn ang="0">
                  <a:pos x="0" y="68"/>
                </a:cxn>
                <a:cxn ang="0">
                  <a:pos x="20" y="66"/>
                </a:cxn>
                <a:cxn ang="0">
                  <a:pos x="36" y="62"/>
                </a:cxn>
                <a:cxn ang="0">
                  <a:pos x="44" y="60"/>
                </a:cxn>
                <a:cxn ang="0">
                  <a:pos x="52" y="56"/>
                </a:cxn>
                <a:cxn ang="0">
                  <a:pos x="64" y="44"/>
                </a:cxn>
                <a:cxn ang="0">
                  <a:pos x="74" y="30"/>
                </a:cxn>
                <a:cxn ang="0">
                  <a:pos x="76" y="22"/>
                </a:cxn>
                <a:cxn ang="0">
                  <a:pos x="78" y="14"/>
                </a:cxn>
                <a:cxn ang="0">
                  <a:pos x="80" y="8"/>
                </a:cxn>
                <a:cxn ang="0">
                  <a:pos x="78" y="0"/>
                </a:cxn>
              </a:cxnLst>
              <a:rect l="0" t="0" r="r" b="b"/>
              <a:pathLst>
                <a:path w="80" h="68">
                  <a:moveTo>
                    <a:pt x="0" y="68"/>
                  </a:moveTo>
                  <a:lnTo>
                    <a:pt x="20" y="66"/>
                  </a:lnTo>
                  <a:lnTo>
                    <a:pt x="36" y="62"/>
                  </a:lnTo>
                  <a:lnTo>
                    <a:pt x="44" y="60"/>
                  </a:lnTo>
                  <a:lnTo>
                    <a:pt x="52" y="56"/>
                  </a:lnTo>
                  <a:lnTo>
                    <a:pt x="64" y="44"/>
                  </a:lnTo>
                  <a:lnTo>
                    <a:pt x="74" y="30"/>
                  </a:lnTo>
                  <a:lnTo>
                    <a:pt x="76" y="22"/>
                  </a:lnTo>
                  <a:lnTo>
                    <a:pt x="78" y="14"/>
                  </a:lnTo>
                  <a:lnTo>
                    <a:pt x="80" y="8"/>
                  </a:lnTo>
                  <a:lnTo>
                    <a:pt x="78" y="0"/>
                  </a:lnTo>
                </a:path>
              </a:pathLst>
            </a:custGeom>
            <a:noFill/>
            <a:ln w="9525">
              <a:solidFill>
                <a:srgbClr val="191919"/>
              </a:solidFill>
              <a:prstDash val="solid"/>
              <a:round/>
              <a:headEnd/>
              <a:tailEnd/>
            </a:ln>
          </p:spPr>
          <p:txBody>
            <a:bodyPr/>
            <a:lstStyle/>
            <a:p>
              <a:endParaRPr lang="en-US" dirty="0"/>
            </a:p>
          </p:txBody>
        </p:sp>
        <p:sp>
          <p:nvSpPr>
            <p:cNvPr id="157782" name="Freeform 86"/>
            <p:cNvSpPr>
              <a:spLocks/>
            </p:cNvSpPr>
            <p:nvPr/>
          </p:nvSpPr>
          <p:spPr bwMode="auto">
            <a:xfrm>
              <a:off x="2759" y="2693"/>
              <a:ext cx="14" cy="25"/>
            </a:xfrm>
            <a:custGeom>
              <a:avLst/>
              <a:gdLst/>
              <a:ahLst/>
              <a:cxnLst>
                <a:cxn ang="0">
                  <a:pos x="0" y="62"/>
                </a:cxn>
                <a:cxn ang="0">
                  <a:pos x="6" y="60"/>
                </a:cxn>
                <a:cxn ang="0">
                  <a:pos x="14" y="58"/>
                </a:cxn>
                <a:cxn ang="0">
                  <a:pos x="22" y="52"/>
                </a:cxn>
                <a:cxn ang="0">
                  <a:pos x="28" y="44"/>
                </a:cxn>
                <a:cxn ang="0">
                  <a:pos x="34" y="34"/>
                </a:cxn>
                <a:cxn ang="0">
                  <a:pos x="38" y="20"/>
                </a:cxn>
                <a:cxn ang="0">
                  <a:pos x="38" y="0"/>
                </a:cxn>
              </a:cxnLst>
              <a:rect l="0" t="0" r="r" b="b"/>
              <a:pathLst>
                <a:path w="38" h="62">
                  <a:moveTo>
                    <a:pt x="0" y="62"/>
                  </a:moveTo>
                  <a:lnTo>
                    <a:pt x="6" y="60"/>
                  </a:lnTo>
                  <a:lnTo>
                    <a:pt x="14" y="58"/>
                  </a:lnTo>
                  <a:lnTo>
                    <a:pt x="22" y="52"/>
                  </a:lnTo>
                  <a:lnTo>
                    <a:pt x="28" y="44"/>
                  </a:lnTo>
                  <a:lnTo>
                    <a:pt x="34" y="34"/>
                  </a:lnTo>
                  <a:lnTo>
                    <a:pt x="38" y="20"/>
                  </a:lnTo>
                  <a:lnTo>
                    <a:pt x="38" y="0"/>
                  </a:lnTo>
                </a:path>
              </a:pathLst>
            </a:custGeom>
            <a:noFill/>
            <a:ln w="9525">
              <a:solidFill>
                <a:srgbClr val="191919"/>
              </a:solidFill>
              <a:prstDash val="solid"/>
              <a:round/>
              <a:headEnd/>
              <a:tailEnd/>
            </a:ln>
          </p:spPr>
          <p:txBody>
            <a:bodyPr/>
            <a:lstStyle/>
            <a:p>
              <a:endParaRPr lang="en-US" dirty="0"/>
            </a:p>
          </p:txBody>
        </p:sp>
        <p:sp>
          <p:nvSpPr>
            <p:cNvPr id="157783" name="Freeform 87"/>
            <p:cNvSpPr>
              <a:spLocks/>
            </p:cNvSpPr>
            <p:nvPr/>
          </p:nvSpPr>
          <p:spPr bwMode="auto">
            <a:xfrm>
              <a:off x="2789" y="2666"/>
              <a:ext cx="19" cy="33"/>
            </a:xfrm>
            <a:custGeom>
              <a:avLst/>
              <a:gdLst/>
              <a:ahLst/>
              <a:cxnLst>
                <a:cxn ang="0">
                  <a:pos x="14" y="82"/>
                </a:cxn>
                <a:cxn ang="0">
                  <a:pos x="10" y="78"/>
                </a:cxn>
                <a:cxn ang="0">
                  <a:pos x="2" y="66"/>
                </a:cxn>
                <a:cxn ang="0">
                  <a:pos x="0" y="58"/>
                </a:cxn>
                <a:cxn ang="0">
                  <a:pos x="0" y="50"/>
                </a:cxn>
                <a:cxn ang="0">
                  <a:pos x="2" y="40"/>
                </a:cxn>
                <a:cxn ang="0">
                  <a:pos x="10" y="32"/>
                </a:cxn>
                <a:cxn ang="0">
                  <a:pos x="52" y="0"/>
                </a:cxn>
              </a:cxnLst>
              <a:rect l="0" t="0" r="r" b="b"/>
              <a:pathLst>
                <a:path w="52" h="82">
                  <a:moveTo>
                    <a:pt x="14" y="82"/>
                  </a:moveTo>
                  <a:lnTo>
                    <a:pt x="10" y="78"/>
                  </a:lnTo>
                  <a:lnTo>
                    <a:pt x="2" y="66"/>
                  </a:lnTo>
                  <a:lnTo>
                    <a:pt x="0" y="58"/>
                  </a:lnTo>
                  <a:lnTo>
                    <a:pt x="0" y="50"/>
                  </a:lnTo>
                  <a:lnTo>
                    <a:pt x="2" y="40"/>
                  </a:lnTo>
                  <a:lnTo>
                    <a:pt x="10" y="32"/>
                  </a:lnTo>
                  <a:lnTo>
                    <a:pt x="52" y="0"/>
                  </a:lnTo>
                </a:path>
              </a:pathLst>
            </a:custGeom>
            <a:noFill/>
            <a:ln w="9525">
              <a:solidFill>
                <a:srgbClr val="191919"/>
              </a:solidFill>
              <a:prstDash val="solid"/>
              <a:round/>
              <a:headEnd/>
              <a:tailEnd/>
            </a:ln>
          </p:spPr>
          <p:txBody>
            <a:bodyPr/>
            <a:lstStyle/>
            <a:p>
              <a:endParaRPr lang="en-US" dirty="0"/>
            </a:p>
          </p:txBody>
        </p:sp>
        <p:sp>
          <p:nvSpPr>
            <p:cNvPr id="157784" name="Freeform 88"/>
            <p:cNvSpPr>
              <a:spLocks/>
            </p:cNvSpPr>
            <p:nvPr/>
          </p:nvSpPr>
          <p:spPr bwMode="auto">
            <a:xfrm>
              <a:off x="2802" y="2665"/>
              <a:ext cx="24" cy="44"/>
            </a:xfrm>
            <a:custGeom>
              <a:avLst/>
              <a:gdLst/>
              <a:ahLst/>
              <a:cxnLst>
                <a:cxn ang="0">
                  <a:pos x="2" y="110"/>
                </a:cxn>
                <a:cxn ang="0">
                  <a:pos x="2" y="102"/>
                </a:cxn>
                <a:cxn ang="0">
                  <a:pos x="0" y="84"/>
                </a:cxn>
                <a:cxn ang="0">
                  <a:pos x="0" y="72"/>
                </a:cxn>
                <a:cxn ang="0">
                  <a:pos x="2" y="62"/>
                </a:cxn>
                <a:cxn ang="0">
                  <a:pos x="4" y="52"/>
                </a:cxn>
                <a:cxn ang="0">
                  <a:pos x="10" y="46"/>
                </a:cxn>
                <a:cxn ang="0">
                  <a:pos x="24" y="32"/>
                </a:cxn>
                <a:cxn ang="0">
                  <a:pos x="42" y="16"/>
                </a:cxn>
                <a:cxn ang="0">
                  <a:pos x="62" y="0"/>
                </a:cxn>
              </a:cxnLst>
              <a:rect l="0" t="0" r="r" b="b"/>
              <a:pathLst>
                <a:path w="62" h="110">
                  <a:moveTo>
                    <a:pt x="2" y="110"/>
                  </a:moveTo>
                  <a:lnTo>
                    <a:pt x="2" y="102"/>
                  </a:lnTo>
                  <a:lnTo>
                    <a:pt x="0" y="84"/>
                  </a:lnTo>
                  <a:lnTo>
                    <a:pt x="0" y="72"/>
                  </a:lnTo>
                  <a:lnTo>
                    <a:pt x="2" y="62"/>
                  </a:lnTo>
                  <a:lnTo>
                    <a:pt x="4" y="52"/>
                  </a:lnTo>
                  <a:lnTo>
                    <a:pt x="10" y="46"/>
                  </a:lnTo>
                  <a:lnTo>
                    <a:pt x="24" y="32"/>
                  </a:lnTo>
                  <a:lnTo>
                    <a:pt x="42" y="16"/>
                  </a:lnTo>
                  <a:lnTo>
                    <a:pt x="62" y="0"/>
                  </a:lnTo>
                </a:path>
              </a:pathLst>
            </a:custGeom>
            <a:noFill/>
            <a:ln w="9525">
              <a:solidFill>
                <a:srgbClr val="191919"/>
              </a:solidFill>
              <a:prstDash val="solid"/>
              <a:round/>
              <a:headEnd/>
              <a:tailEnd/>
            </a:ln>
          </p:spPr>
          <p:txBody>
            <a:bodyPr/>
            <a:lstStyle/>
            <a:p>
              <a:endParaRPr lang="en-US" dirty="0"/>
            </a:p>
          </p:txBody>
        </p:sp>
        <p:sp>
          <p:nvSpPr>
            <p:cNvPr id="157785" name="Freeform 89"/>
            <p:cNvSpPr>
              <a:spLocks/>
            </p:cNvSpPr>
            <p:nvPr/>
          </p:nvSpPr>
          <p:spPr bwMode="auto">
            <a:xfrm>
              <a:off x="2615" y="2736"/>
              <a:ext cx="9" cy="26"/>
            </a:xfrm>
            <a:custGeom>
              <a:avLst/>
              <a:gdLst/>
              <a:ahLst/>
              <a:cxnLst>
                <a:cxn ang="0">
                  <a:pos x="26" y="66"/>
                </a:cxn>
                <a:cxn ang="0">
                  <a:pos x="20" y="62"/>
                </a:cxn>
                <a:cxn ang="0">
                  <a:pos x="14" y="56"/>
                </a:cxn>
                <a:cxn ang="0">
                  <a:pos x="8" y="48"/>
                </a:cxn>
                <a:cxn ang="0">
                  <a:pos x="2" y="38"/>
                </a:cxn>
                <a:cxn ang="0">
                  <a:pos x="0" y="26"/>
                </a:cxn>
                <a:cxn ang="0">
                  <a:pos x="2" y="14"/>
                </a:cxn>
                <a:cxn ang="0">
                  <a:pos x="4" y="8"/>
                </a:cxn>
                <a:cxn ang="0">
                  <a:pos x="8" y="0"/>
                </a:cxn>
              </a:cxnLst>
              <a:rect l="0" t="0" r="r" b="b"/>
              <a:pathLst>
                <a:path w="26" h="66">
                  <a:moveTo>
                    <a:pt x="26" y="66"/>
                  </a:moveTo>
                  <a:lnTo>
                    <a:pt x="20" y="62"/>
                  </a:lnTo>
                  <a:lnTo>
                    <a:pt x="14" y="56"/>
                  </a:lnTo>
                  <a:lnTo>
                    <a:pt x="8" y="48"/>
                  </a:lnTo>
                  <a:lnTo>
                    <a:pt x="2" y="38"/>
                  </a:lnTo>
                  <a:lnTo>
                    <a:pt x="0" y="26"/>
                  </a:lnTo>
                  <a:lnTo>
                    <a:pt x="2" y="14"/>
                  </a:lnTo>
                  <a:lnTo>
                    <a:pt x="4" y="8"/>
                  </a:lnTo>
                  <a:lnTo>
                    <a:pt x="8" y="0"/>
                  </a:lnTo>
                </a:path>
              </a:pathLst>
            </a:custGeom>
            <a:noFill/>
            <a:ln w="9525">
              <a:solidFill>
                <a:srgbClr val="191919"/>
              </a:solidFill>
              <a:prstDash val="solid"/>
              <a:round/>
              <a:headEnd/>
              <a:tailEnd/>
            </a:ln>
          </p:spPr>
          <p:txBody>
            <a:bodyPr/>
            <a:lstStyle/>
            <a:p>
              <a:endParaRPr lang="en-US" dirty="0"/>
            </a:p>
          </p:txBody>
        </p:sp>
        <p:sp>
          <p:nvSpPr>
            <p:cNvPr id="157786" name="Freeform 90"/>
            <p:cNvSpPr>
              <a:spLocks/>
            </p:cNvSpPr>
            <p:nvPr/>
          </p:nvSpPr>
          <p:spPr bwMode="auto">
            <a:xfrm>
              <a:off x="2627" y="2728"/>
              <a:ext cx="43" cy="41"/>
            </a:xfrm>
            <a:custGeom>
              <a:avLst/>
              <a:gdLst/>
              <a:ahLst/>
              <a:cxnLst>
                <a:cxn ang="0">
                  <a:pos x="16" y="104"/>
                </a:cxn>
                <a:cxn ang="0">
                  <a:pos x="10" y="98"/>
                </a:cxn>
                <a:cxn ang="0">
                  <a:pos x="6" y="90"/>
                </a:cxn>
                <a:cxn ang="0">
                  <a:pos x="2" y="80"/>
                </a:cxn>
                <a:cxn ang="0">
                  <a:pos x="0" y="70"/>
                </a:cxn>
                <a:cxn ang="0">
                  <a:pos x="2" y="58"/>
                </a:cxn>
                <a:cxn ang="0">
                  <a:pos x="6" y="48"/>
                </a:cxn>
                <a:cxn ang="0">
                  <a:pos x="10" y="42"/>
                </a:cxn>
                <a:cxn ang="0">
                  <a:pos x="16" y="36"/>
                </a:cxn>
                <a:cxn ang="0">
                  <a:pos x="30" y="28"/>
                </a:cxn>
                <a:cxn ang="0">
                  <a:pos x="44" y="20"/>
                </a:cxn>
                <a:cxn ang="0">
                  <a:pos x="62" y="12"/>
                </a:cxn>
                <a:cxn ang="0">
                  <a:pos x="78" y="8"/>
                </a:cxn>
                <a:cxn ang="0">
                  <a:pos x="104" y="2"/>
                </a:cxn>
                <a:cxn ang="0">
                  <a:pos x="118" y="0"/>
                </a:cxn>
              </a:cxnLst>
              <a:rect l="0" t="0" r="r" b="b"/>
              <a:pathLst>
                <a:path w="118" h="104">
                  <a:moveTo>
                    <a:pt x="16" y="104"/>
                  </a:moveTo>
                  <a:lnTo>
                    <a:pt x="10" y="98"/>
                  </a:lnTo>
                  <a:lnTo>
                    <a:pt x="6" y="90"/>
                  </a:lnTo>
                  <a:lnTo>
                    <a:pt x="2" y="80"/>
                  </a:lnTo>
                  <a:lnTo>
                    <a:pt x="0" y="70"/>
                  </a:lnTo>
                  <a:lnTo>
                    <a:pt x="2" y="58"/>
                  </a:lnTo>
                  <a:lnTo>
                    <a:pt x="6" y="48"/>
                  </a:lnTo>
                  <a:lnTo>
                    <a:pt x="10" y="42"/>
                  </a:lnTo>
                  <a:lnTo>
                    <a:pt x="16" y="36"/>
                  </a:lnTo>
                  <a:lnTo>
                    <a:pt x="30" y="28"/>
                  </a:lnTo>
                  <a:lnTo>
                    <a:pt x="44" y="20"/>
                  </a:lnTo>
                  <a:lnTo>
                    <a:pt x="62" y="12"/>
                  </a:lnTo>
                  <a:lnTo>
                    <a:pt x="78" y="8"/>
                  </a:lnTo>
                  <a:lnTo>
                    <a:pt x="104" y="2"/>
                  </a:lnTo>
                  <a:lnTo>
                    <a:pt x="118" y="0"/>
                  </a:lnTo>
                </a:path>
              </a:pathLst>
            </a:custGeom>
            <a:noFill/>
            <a:ln w="9525">
              <a:solidFill>
                <a:srgbClr val="191919"/>
              </a:solidFill>
              <a:prstDash val="solid"/>
              <a:round/>
              <a:headEnd/>
              <a:tailEnd/>
            </a:ln>
          </p:spPr>
          <p:txBody>
            <a:bodyPr/>
            <a:lstStyle/>
            <a:p>
              <a:endParaRPr lang="en-US" dirty="0"/>
            </a:p>
          </p:txBody>
        </p:sp>
        <p:sp>
          <p:nvSpPr>
            <p:cNvPr id="157787" name="Freeform 91"/>
            <p:cNvSpPr>
              <a:spLocks/>
            </p:cNvSpPr>
            <p:nvPr/>
          </p:nvSpPr>
          <p:spPr bwMode="auto">
            <a:xfrm>
              <a:off x="2550" y="2763"/>
              <a:ext cx="35" cy="25"/>
            </a:xfrm>
            <a:custGeom>
              <a:avLst/>
              <a:gdLst/>
              <a:ahLst/>
              <a:cxnLst>
                <a:cxn ang="0">
                  <a:pos x="0" y="48"/>
                </a:cxn>
                <a:cxn ang="0">
                  <a:pos x="8" y="50"/>
                </a:cxn>
                <a:cxn ang="0">
                  <a:pos x="26" y="58"/>
                </a:cxn>
                <a:cxn ang="0">
                  <a:pos x="48" y="64"/>
                </a:cxn>
                <a:cxn ang="0">
                  <a:pos x="58" y="64"/>
                </a:cxn>
                <a:cxn ang="0">
                  <a:pos x="68" y="62"/>
                </a:cxn>
                <a:cxn ang="0">
                  <a:pos x="74" y="58"/>
                </a:cxn>
                <a:cxn ang="0">
                  <a:pos x="80" y="52"/>
                </a:cxn>
                <a:cxn ang="0">
                  <a:pos x="86" y="42"/>
                </a:cxn>
                <a:cxn ang="0">
                  <a:pos x="90" y="34"/>
                </a:cxn>
                <a:cxn ang="0">
                  <a:pos x="96" y="16"/>
                </a:cxn>
                <a:cxn ang="0">
                  <a:pos x="96" y="8"/>
                </a:cxn>
                <a:cxn ang="0">
                  <a:pos x="96" y="0"/>
                </a:cxn>
              </a:cxnLst>
              <a:rect l="0" t="0" r="r" b="b"/>
              <a:pathLst>
                <a:path w="96" h="64">
                  <a:moveTo>
                    <a:pt x="0" y="48"/>
                  </a:moveTo>
                  <a:lnTo>
                    <a:pt x="8" y="50"/>
                  </a:lnTo>
                  <a:lnTo>
                    <a:pt x="26" y="58"/>
                  </a:lnTo>
                  <a:lnTo>
                    <a:pt x="48" y="64"/>
                  </a:lnTo>
                  <a:lnTo>
                    <a:pt x="58" y="64"/>
                  </a:lnTo>
                  <a:lnTo>
                    <a:pt x="68" y="62"/>
                  </a:lnTo>
                  <a:lnTo>
                    <a:pt x="74" y="58"/>
                  </a:lnTo>
                  <a:lnTo>
                    <a:pt x="80" y="52"/>
                  </a:lnTo>
                  <a:lnTo>
                    <a:pt x="86" y="42"/>
                  </a:lnTo>
                  <a:lnTo>
                    <a:pt x="90" y="34"/>
                  </a:lnTo>
                  <a:lnTo>
                    <a:pt x="96" y="16"/>
                  </a:lnTo>
                  <a:lnTo>
                    <a:pt x="96" y="8"/>
                  </a:lnTo>
                  <a:lnTo>
                    <a:pt x="96" y="0"/>
                  </a:lnTo>
                </a:path>
              </a:pathLst>
            </a:custGeom>
            <a:noFill/>
            <a:ln w="9525">
              <a:solidFill>
                <a:srgbClr val="191919"/>
              </a:solidFill>
              <a:prstDash val="solid"/>
              <a:round/>
              <a:headEnd/>
              <a:tailEnd/>
            </a:ln>
          </p:spPr>
          <p:txBody>
            <a:bodyPr/>
            <a:lstStyle/>
            <a:p>
              <a:endParaRPr lang="en-US" dirty="0"/>
            </a:p>
          </p:txBody>
        </p:sp>
        <p:sp>
          <p:nvSpPr>
            <p:cNvPr id="157788" name="Freeform 92"/>
            <p:cNvSpPr>
              <a:spLocks/>
            </p:cNvSpPr>
            <p:nvPr/>
          </p:nvSpPr>
          <p:spPr bwMode="auto">
            <a:xfrm>
              <a:off x="2568" y="2768"/>
              <a:ext cx="27" cy="35"/>
            </a:xfrm>
            <a:custGeom>
              <a:avLst/>
              <a:gdLst/>
              <a:ahLst/>
              <a:cxnLst>
                <a:cxn ang="0">
                  <a:pos x="0" y="80"/>
                </a:cxn>
                <a:cxn ang="0">
                  <a:pos x="4" y="84"/>
                </a:cxn>
                <a:cxn ang="0">
                  <a:pos x="16" y="88"/>
                </a:cxn>
                <a:cxn ang="0">
                  <a:pos x="22" y="90"/>
                </a:cxn>
                <a:cxn ang="0">
                  <a:pos x="30" y="90"/>
                </a:cxn>
                <a:cxn ang="0">
                  <a:pos x="36" y="88"/>
                </a:cxn>
                <a:cxn ang="0">
                  <a:pos x="44" y="84"/>
                </a:cxn>
                <a:cxn ang="0">
                  <a:pos x="50" y="76"/>
                </a:cxn>
                <a:cxn ang="0">
                  <a:pos x="58" y="66"/>
                </a:cxn>
                <a:cxn ang="0">
                  <a:pos x="62" y="56"/>
                </a:cxn>
                <a:cxn ang="0">
                  <a:pos x="68" y="44"/>
                </a:cxn>
                <a:cxn ang="0">
                  <a:pos x="70" y="32"/>
                </a:cxn>
                <a:cxn ang="0">
                  <a:pos x="72" y="20"/>
                </a:cxn>
                <a:cxn ang="0">
                  <a:pos x="72" y="10"/>
                </a:cxn>
                <a:cxn ang="0">
                  <a:pos x="70" y="0"/>
                </a:cxn>
              </a:cxnLst>
              <a:rect l="0" t="0" r="r" b="b"/>
              <a:pathLst>
                <a:path w="72" h="90">
                  <a:moveTo>
                    <a:pt x="0" y="80"/>
                  </a:moveTo>
                  <a:lnTo>
                    <a:pt x="4" y="84"/>
                  </a:lnTo>
                  <a:lnTo>
                    <a:pt x="16" y="88"/>
                  </a:lnTo>
                  <a:lnTo>
                    <a:pt x="22" y="90"/>
                  </a:lnTo>
                  <a:lnTo>
                    <a:pt x="30" y="90"/>
                  </a:lnTo>
                  <a:lnTo>
                    <a:pt x="36" y="88"/>
                  </a:lnTo>
                  <a:lnTo>
                    <a:pt x="44" y="84"/>
                  </a:lnTo>
                  <a:lnTo>
                    <a:pt x="50" y="76"/>
                  </a:lnTo>
                  <a:lnTo>
                    <a:pt x="58" y="66"/>
                  </a:lnTo>
                  <a:lnTo>
                    <a:pt x="62" y="56"/>
                  </a:lnTo>
                  <a:lnTo>
                    <a:pt x="68" y="44"/>
                  </a:lnTo>
                  <a:lnTo>
                    <a:pt x="70" y="32"/>
                  </a:lnTo>
                  <a:lnTo>
                    <a:pt x="72" y="20"/>
                  </a:lnTo>
                  <a:lnTo>
                    <a:pt x="72" y="10"/>
                  </a:lnTo>
                  <a:lnTo>
                    <a:pt x="70" y="0"/>
                  </a:lnTo>
                </a:path>
              </a:pathLst>
            </a:custGeom>
            <a:noFill/>
            <a:ln w="9525">
              <a:solidFill>
                <a:srgbClr val="191919"/>
              </a:solidFill>
              <a:prstDash val="solid"/>
              <a:round/>
              <a:headEnd/>
              <a:tailEnd/>
            </a:ln>
          </p:spPr>
          <p:txBody>
            <a:bodyPr/>
            <a:lstStyle/>
            <a:p>
              <a:endParaRPr lang="en-US" dirty="0"/>
            </a:p>
          </p:txBody>
        </p:sp>
        <p:sp>
          <p:nvSpPr>
            <p:cNvPr id="157789" name="Freeform 93"/>
            <p:cNvSpPr>
              <a:spLocks/>
            </p:cNvSpPr>
            <p:nvPr/>
          </p:nvSpPr>
          <p:spPr bwMode="auto">
            <a:xfrm>
              <a:off x="2584" y="2772"/>
              <a:ext cx="26" cy="39"/>
            </a:xfrm>
            <a:custGeom>
              <a:avLst/>
              <a:gdLst/>
              <a:ahLst/>
              <a:cxnLst>
                <a:cxn ang="0">
                  <a:pos x="0" y="98"/>
                </a:cxn>
                <a:cxn ang="0">
                  <a:pos x="10" y="96"/>
                </a:cxn>
                <a:cxn ang="0">
                  <a:pos x="30" y="90"/>
                </a:cxn>
                <a:cxn ang="0">
                  <a:pos x="50" y="80"/>
                </a:cxn>
                <a:cxn ang="0">
                  <a:pos x="58" y="76"/>
                </a:cxn>
                <a:cxn ang="0">
                  <a:pos x="64" y="70"/>
                </a:cxn>
                <a:cxn ang="0">
                  <a:pos x="66" y="62"/>
                </a:cxn>
                <a:cxn ang="0">
                  <a:pos x="68" y="52"/>
                </a:cxn>
                <a:cxn ang="0">
                  <a:pos x="70" y="34"/>
                </a:cxn>
                <a:cxn ang="0">
                  <a:pos x="68" y="14"/>
                </a:cxn>
                <a:cxn ang="0">
                  <a:pos x="62" y="0"/>
                </a:cxn>
              </a:cxnLst>
              <a:rect l="0" t="0" r="r" b="b"/>
              <a:pathLst>
                <a:path w="70" h="98">
                  <a:moveTo>
                    <a:pt x="0" y="98"/>
                  </a:moveTo>
                  <a:lnTo>
                    <a:pt x="10" y="96"/>
                  </a:lnTo>
                  <a:lnTo>
                    <a:pt x="30" y="90"/>
                  </a:lnTo>
                  <a:lnTo>
                    <a:pt x="50" y="80"/>
                  </a:lnTo>
                  <a:lnTo>
                    <a:pt x="58" y="76"/>
                  </a:lnTo>
                  <a:lnTo>
                    <a:pt x="64" y="70"/>
                  </a:lnTo>
                  <a:lnTo>
                    <a:pt x="66" y="62"/>
                  </a:lnTo>
                  <a:lnTo>
                    <a:pt x="68" y="52"/>
                  </a:lnTo>
                  <a:lnTo>
                    <a:pt x="70" y="34"/>
                  </a:lnTo>
                  <a:lnTo>
                    <a:pt x="68" y="14"/>
                  </a:lnTo>
                  <a:lnTo>
                    <a:pt x="62" y="0"/>
                  </a:lnTo>
                </a:path>
              </a:pathLst>
            </a:custGeom>
            <a:noFill/>
            <a:ln w="9525">
              <a:solidFill>
                <a:srgbClr val="191919"/>
              </a:solidFill>
              <a:prstDash val="solid"/>
              <a:round/>
              <a:headEnd/>
              <a:tailEnd/>
            </a:ln>
          </p:spPr>
          <p:txBody>
            <a:bodyPr/>
            <a:lstStyle/>
            <a:p>
              <a:endParaRPr lang="en-US" dirty="0"/>
            </a:p>
          </p:txBody>
        </p:sp>
        <p:sp>
          <p:nvSpPr>
            <p:cNvPr id="157790" name="Freeform 94"/>
            <p:cNvSpPr>
              <a:spLocks/>
            </p:cNvSpPr>
            <p:nvPr/>
          </p:nvSpPr>
          <p:spPr bwMode="auto">
            <a:xfrm>
              <a:off x="2690" y="2784"/>
              <a:ext cx="73" cy="21"/>
            </a:xfrm>
            <a:custGeom>
              <a:avLst/>
              <a:gdLst/>
              <a:ahLst/>
              <a:cxnLst>
                <a:cxn ang="0">
                  <a:pos x="0" y="52"/>
                </a:cxn>
                <a:cxn ang="0">
                  <a:pos x="8" y="42"/>
                </a:cxn>
                <a:cxn ang="0">
                  <a:pos x="20" y="34"/>
                </a:cxn>
                <a:cxn ang="0">
                  <a:pos x="32" y="22"/>
                </a:cxn>
                <a:cxn ang="0">
                  <a:pos x="48" y="12"/>
                </a:cxn>
                <a:cxn ang="0">
                  <a:pos x="66" y="4"/>
                </a:cxn>
                <a:cxn ang="0">
                  <a:pos x="84" y="0"/>
                </a:cxn>
                <a:cxn ang="0">
                  <a:pos x="94" y="0"/>
                </a:cxn>
                <a:cxn ang="0">
                  <a:pos x="102" y="0"/>
                </a:cxn>
                <a:cxn ang="0">
                  <a:pos x="140" y="6"/>
                </a:cxn>
                <a:cxn ang="0">
                  <a:pos x="172" y="14"/>
                </a:cxn>
                <a:cxn ang="0">
                  <a:pos x="204" y="22"/>
                </a:cxn>
              </a:cxnLst>
              <a:rect l="0" t="0" r="r" b="b"/>
              <a:pathLst>
                <a:path w="204" h="52">
                  <a:moveTo>
                    <a:pt x="0" y="52"/>
                  </a:moveTo>
                  <a:lnTo>
                    <a:pt x="8" y="42"/>
                  </a:lnTo>
                  <a:lnTo>
                    <a:pt x="20" y="34"/>
                  </a:lnTo>
                  <a:lnTo>
                    <a:pt x="32" y="22"/>
                  </a:lnTo>
                  <a:lnTo>
                    <a:pt x="48" y="12"/>
                  </a:lnTo>
                  <a:lnTo>
                    <a:pt x="66" y="4"/>
                  </a:lnTo>
                  <a:lnTo>
                    <a:pt x="84" y="0"/>
                  </a:lnTo>
                  <a:lnTo>
                    <a:pt x="94" y="0"/>
                  </a:lnTo>
                  <a:lnTo>
                    <a:pt x="102" y="0"/>
                  </a:lnTo>
                  <a:lnTo>
                    <a:pt x="140" y="6"/>
                  </a:lnTo>
                  <a:lnTo>
                    <a:pt x="172" y="14"/>
                  </a:lnTo>
                  <a:lnTo>
                    <a:pt x="204" y="22"/>
                  </a:lnTo>
                </a:path>
              </a:pathLst>
            </a:custGeom>
            <a:noFill/>
            <a:ln w="9525">
              <a:solidFill>
                <a:srgbClr val="191919"/>
              </a:solidFill>
              <a:prstDash val="solid"/>
              <a:round/>
              <a:headEnd/>
              <a:tailEnd/>
            </a:ln>
          </p:spPr>
          <p:txBody>
            <a:bodyPr/>
            <a:lstStyle/>
            <a:p>
              <a:endParaRPr lang="en-US" dirty="0"/>
            </a:p>
          </p:txBody>
        </p:sp>
        <p:sp>
          <p:nvSpPr>
            <p:cNvPr id="157791" name="Freeform 95"/>
            <p:cNvSpPr>
              <a:spLocks/>
            </p:cNvSpPr>
            <p:nvPr/>
          </p:nvSpPr>
          <p:spPr bwMode="auto">
            <a:xfrm>
              <a:off x="2688" y="2799"/>
              <a:ext cx="92" cy="20"/>
            </a:xfrm>
            <a:custGeom>
              <a:avLst/>
              <a:gdLst/>
              <a:ahLst/>
              <a:cxnLst>
                <a:cxn ang="0">
                  <a:pos x="0" y="50"/>
                </a:cxn>
                <a:cxn ang="0">
                  <a:pos x="6" y="44"/>
                </a:cxn>
                <a:cxn ang="0">
                  <a:pos x="26" y="28"/>
                </a:cxn>
                <a:cxn ang="0">
                  <a:pos x="38" y="20"/>
                </a:cxn>
                <a:cxn ang="0">
                  <a:pos x="52" y="12"/>
                </a:cxn>
                <a:cxn ang="0">
                  <a:pos x="68" y="6"/>
                </a:cxn>
                <a:cxn ang="0">
                  <a:pos x="86" y="2"/>
                </a:cxn>
                <a:cxn ang="0">
                  <a:pos x="104" y="0"/>
                </a:cxn>
                <a:cxn ang="0">
                  <a:pos x="128" y="0"/>
                </a:cxn>
                <a:cxn ang="0">
                  <a:pos x="180" y="2"/>
                </a:cxn>
                <a:cxn ang="0">
                  <a:pos x="226" y="6"/>
                </a:cxn>
                <a:cxn ang="0">
                  <a:pos x="254" y="12"/>
                </a:cxn>
              </a:cxnLst>
              <a:rect l="0" t="0" r="r" b="b"/>
              <a:pathLst>
                <a:path w="254" h="50">
                  <a:moveTo>
                    <a:pt x="0" y="50"/>
                  </a:moveTo>
                  <a:lnTo>
                    <a:pt x="6" y="44"/>
                  </a:lnTo>
                  <a:lnTo>
                    <a:pt x="26" y="28"/>
                  </a:lnTo>
                  <a:lnTo>
                    <a:pt x="38" y="20"/>
                  </a:lnTo>
                  <a:lnTo>
                    <a:pt x="52" y="12"/>
                  </a:lnTo>
                  <a:lnTo>
                    <a:pt x="68" y="6"/>
                  </a:lnTo>
                  <a:lnTo>
                    <a:pt x="86" y="2"/>
                  </a:lnTo>
                  <a:lnTo>
                    <a:pt x="104" y="0"/>
                  </a:lnTo>
                  <a:lnTo>
                    <a:pt x="128" y="0"/>
                  </a:lnTo>
                  <a:lnTo>
                    <a:pt x="180" y="2"/>
                  </a:lnTo>
                  <a:lnTo>
                    <a:pt x="226" y="6"/>
                  </a:lnTo>
                  <a:lnTo>
                    <a:pt x="254" y="12"/>
                  </a:lnTo>
                </a:path>
              </a:pathLst>
            </a:custGeom>
            <a:noFill/>
            <a:ln w="9525">
              <a:solidFill>
                <a:srgbClr val="191919"/>
              </a:solidFill>
              <a:prstDash val="solid"/>
              <a:round/>
              <a:headEnd/>
              <a:tailEnd/>
            </a:ln>
          </p:spPr>
          <p:txBody>
            <a:bodyPr/>
            <a:lstStyle/>
            <a:p>
              <a:endParaRPr lang="en-US" dirty="0"/>
            </a:p>
          </p:txBody>
        </p:sp>
        <p:sp>
          <p:nvSpPr>
            <p:cNvPr id="157792" name="Freeform 96"/>
            <p:cNvSpPr>
              <a:spLocks/>
            </p:cNvSpPr>
            <p:nvPr/>
          </p:nvSpPr>
          <p:spPr bwMode="auto">
            <a:xfrm>
              <a:off x="2608" y="2856"/>
              <a:ext cx="45" cy="52"/>
            </a:xfrm>
            <a:custGeom>
              <a:avLst/>
              <a:gdLst/>
              <a:ahLst/>
              <a:cxnLst>
                <a:cxn ang="0">
                  <a:pos x="0" y="128"/>
                </a:cxn>
                <a:cxn ang="0">
                  <a:pos x="16" y="118"/>
                </a:cxn>
                <a:cxn ang="0">
                  <a:pos x="32" y="106"/>
                </a:cxn>
                <a:cxn ang="0">
                  <a:pos x="52" y="90"/>
                </a:cxn>
                <a:cxn ang="0">
                  <a:pos x="74" y="70"/>
                </a:cxn>
                <a:cxn ang="0">
                  <a:pos x="94" y="50"/>
                </a:cxn>
                <a:cxn ang="0">
                  <a:pos x="112" y="26"/>
                </a:cxn>
                <a:cxn ang="0">
                  <a:pos x="118" y="12"/>
                </a:cxn>
                <a:cxn ang="0">
                  <a:pos x="124" y="0"/>
                </a:cxn>
              </a:cxnLst>
              <a:rect l="0" t="0" r="r" b="b"/>
              <a:pathLst>
                <a:path w="124" h="128">
                  <a:moveTo>
                    <a:pt x="0" y="128"/>
                  </a:moveTo>
                  <a:lnTo>
                    <a:pt x="16" y="118"/>
                  </a:lnTo>
                  <a:lnTo>
                    <a:pt x="32" y="106"/>
                  </a:lnTo>
                  <a:lnTo>
                    <a:pt x="52" y="90"/>
                  </a:lnTo>
                  <a:lnTo>
                    <a:pt x="74" y="70"/>
                  </a:lnTo>
                  <a:lnTo>
                    <a:pt x="94" y="50"/>
                  </a:lnTo>
                  <a:lnTo>
                    <a:pt x="112" y="26"/>
                  </a:lnTo>
                  <a:lnTo>
                    <a:pt x="118" y="12"/>
                  </a:lnTo>
                  <a:lnTo>
                    <a:pt x="124" y="0"/>
                  </a:lnTo>
                </a:path>
              </a:pathLst>
            </a:custGeom>
            <a:noFill/>
            <a:ln w="9525">
              <a:solidFill>
                <a:srgbClr val="191919"/>
              </a:solidFill>
              <a:prstDash val="solid"/>
              <a:round/>
              <a:headEnd/>
              <a:tailEnd/>
            </a:ln>
          </p:spPr>
          <p:txBody>
            <a:bodyPr/>
            <a:lstStyle/>
            <a:p>
              <a:endParaRPr lang="en-US" dirty="0"/>
            </a:p>
          </p:txBody>
        </p:sp>
        <p:sp>
          <p:nvSpPr>
            <p:cNvPr id="157793" name="Freeform 97"/>
            <p:cNvSpPr>
              <a:spLocks/>
            </p:cNvSpPr>
            <p:nvPr/>
          </p:nvSpPr>
          <p:spPr bwMode="auto">
            <a:xfrm>
              <a:off x="2605" y="2853"/>
              <a:ext cx="58" cy="72"/>
            </a:xfrm>
            <a:custGeom>
              <a:avLst/>
              <a:gdLst/>
              <a:ahLst/>
              <a:cxnLst>
                <a:cxn ang="0">
                  <a:pos x="0" y="180"/>
                </a:cxn>
                <a:cxn ang="0">
                  <a:pos x="22" y="170"/>
                </a:cxn>
                <a:cxn ang="0">
                  <a:pos x="46" y="156"/>
                </a:cxn>
                <a:cxn ang="0">
                  <a:pos x="72" y="136"/>
                </a:cxn>
                <a:cxn ang="0">
                  <a:pos x="88" y="126"/>
                </a:cxn>
                <a:cxn ang="0">
                  <a:pos x="102" y="112"/>
                </a:cxn>
                <a:cxn ang="0">
                  <a:pos x="114" y="98"/>
                </a:cxn>
                <a:cxn ang="0">
                  <a:pos x="128" y="80"/>
                </a:cxn>
                <a:cxn ang="0">
                  <a:pos x="138" y="62"/>
                </a:cxn>
                <a:cxn ang="0">
                  <a:pos x="148" y="44"/>
                </a:cxn>
                <a:cxn ang="0">
                  <a:pos x="154" y="22"/>
                </a:cxn>
                <a:cxn ang="0">
                  <a:pos x="160" y="0"/>
                </a:cxn>
              </a:cxnLst>
              <a:rect l="0" t="0" r="r" b="b"/>
              <a:pathLst>
                <a:path w="160" h="180">
                  <a:moveTo>
                    <a:pt x="0" y="180"/>
                  </a:moveTo>
                  <a:lnTo>
                    <a:pt x="22" y="170"/>
                  </a:lnTo>
                  <a:lnTo>
                    <a:pt x="46" y="156"/>
                  </a:lnTo>
                  <a:lnTo>
                    <a:pt x="72" y="136"/>
                  </a:lnTo>
                  <a:lnTo>
                    <a:pt x="88" y="126"/>
                  </a:lnTo>
                  <a:lnTo>
                    <a:pt x="102" y="112"/>
                  </a:lnTo>
                  <a:lnTo>
                    <a:pt x="114" y="98"/>
                  </a:lnTo>
                  <a:lnTo>
                    <a:pt x="128" y="80"/>
                  </a:lnTo>
                  <a:lnTo>
                    <a:pt x="138" y="62"/>
                  </a:lnTo>
                  <a:lnTo>
                    <a:pt x="148" y="44"/>
                  </a:lnTo>
                  <a:lnTo>
                    <a:pt x="154" y="22"/>
                  </a:lnTo>
                  <a:lnTo>
                    <a:pt x="160" y="0"/>
                  </a:lnTo>
                </a:path>
              </a:pathLst>
            </a:custGeom>
            <a:noFill/>
            <a:ln w="9525">
              <a:solidFill>
                <a:srgbClr val="191919"/>
              </a:solidFill>
              <a:prstDash val="solid"/>
              <a:round/>
              <a:headEnd/>
              <a:tailEnd/>
            </a:ln>
          </p:spPr>
          <p:txBody>
            <a:bodyPr/>
            <a:lstStyle/>
            <a:p>
              <a:endParaRPr lang="en-US" dirty="0"/>
            </a:p>
          </p:txBody>
        </p:sp>
        <p:sp>
          <p:nvSpPr>
            <p:cNvPr id="157794" name="Freeform 98"/>
            <p:cNvSpPr>
              <a:spLocks/>
            </p:cNvSpPr>
            <p:nvPr/>
          </p:nvSpPr>
          <p:spPr bwMode="auto">
            <a:xfrm>
              <a:off x="2605" y="2852"/>
              <a:ext cx="65" cy="79"/>
            </a:xfrm>
            <a:custGeom>
              <a:avLst/>
              <a:gdLst/>
              <a:ahLst/>
              <a:cxnLst>
                <a:cxn ang="0">
                  <a:pos x="0" y="200"/>
                </a:cxn>
                <a:cxn ang="0">
                  <a:pos x="6" y="198"/>
                </a:cxn>
                <a:cxn ang="0">
                  <a:pos x="24" y="196"/>
                </a:cxn>
                <a:cxn ang="0">
                  <a:pos x="48" y="188"/>
                </a:cxn>
                <a:cxn ang="0">
                  <a:pos x="64" y="182"/>
                </a:cxn>
                <a:cxn ang="0">
                  <a:pos x="78" y="172"/>
                </a:cxn>
                <a:cxn ang="0">
                  <a:pos x="94" y="162"/>
                </a:cxn>
                <a:cxn ang="0">
                  <a:pos x="110" y="148"/>
                </a:cxn>
                <a:cxn ang="0">
                  <a:pos x="124" y="132"/>
                </a:cxn>
                <a:cxn ang="0">
                  <a:pos x="138" y="114"/>
                </a:cxn>
                <a:cxn ang="0">
                  <a:pos x="152" y="90"/>
                </a:cxn>
                <a:cxn ang="0">
                  <a:pos x="164" y="64"/>
                </a:cxn>
                <a:cxn ang="0">
                  <a:pos x="172" y="34"/>
                </a:cxn>
                <a:cxn ang="0">
                  <a:pos x="180" y="0"/>
                </a:cxn>
              </a:cxnLst>
              <a:rect l="0" t="0" r="r" b="b"/>
              <a:pathLst>
                <a:path w="180" h="200">
                  <a:moveTo>
                    <a:pt x="0" y="200"/>
                  </a:moveTo>
                  <a:lnTo>
                    <a:pt x="6" y="198"/>
                  </a:lnTo>
                  <a:lnTo>
                    <a:pt x="24" y="196"/>
                  </a:lnTo>
                  <a:lnTo>
                    <a:pt x="48" y="188"/>
                  </a:lnTo>
                  <a:lnTo>
                    <a:pt x="64" y="182"/>
                  </a:lnTo>
                  <a:lnTo>
                    <a:pt x="78" y="172"/>
                  </a:lnTo>
                  <a:lnTo>
                    <a:pt x="94" y="162"/>
                  </a:lnTo>
                  <a:lnTo>
                    <a:pt x="110" y="148"/>
                  </a:lnTo>
                  <a:lnTo>
                    <a:pt x="124" y="132"/>
                  </a:lnTo>
                  <a:lnTo>
                    <a:pt x="138" y="114"/>
                  </a:lnTo>
                  <a:lnTo>
                    <a:pt x="152" y="90"/>
                  </a:lnTo>
                  <a:lnTo>
                    <a:pt x="164" y="64"/>
                  </a:lnTo>
                  <a:lnTo>
                    <a:pt x="172" y="34"/>
                  </a:lnTo>
                  <a:lnTo>
                    <a:pt x="180" y="0"/>
                  </a:lnTo>
                </a:path>
              </a:pathLst>
            </a:custGeom>
            <a:noFill/>
            <a:ln w="9525">
              <a:solidFill>
                <a:srgbClr val="191919"/>
              </a:solidFill>
              <a:prstDash val="solid"/>
              <a:round/>
              <a:headEnd/>
              <a:tailEnd/>
            </a:ln>
          </p:spPr>
          <p:txBody>
            <a:bodyPr/>
            <a:lstStyle/>
            <a:p>
              <a:endParaRPr lang="en-US" dirty="0"/>
            </a:p>
          </p:txBody>
        </p:sp>
        <p:sp>
          <p:nvSpPr>
            <p:cNvPr id="157795" name="Freeform 99"/>
            <p:cNvSpPr>
              <a:spLocks/>
            </p:cNvSpPr>
            <p:nvPr/>
          </p:nvSpPr>
          <p:spPr bwMode="auto">
            <a:xfrm>
              <a:off x="2607" y="2851"/>
              <a:ext cx="75" cy="88"/>
            </a:xfrm>
            <a:custGeom>
              <a:avLst/>
              <a:gdLst/>
              <a:ahLst/>
              <a:cxnLst>
                <a:cxn ang="0">
                  <a:pos x="204" y="0"/>
                </a:cxn>
                <a:cxn ang="0">
                  <a:pos x="202" y="26"/>
                </a:cxn>
                <a:cxn ang="0">
                  <a:pos x="200" y="52"/>
                </a:cxn>
                <a:cxn ang="0">
                  <a:pos x="192" y="84"/>
                </a:cxn>
                <a:cxn ang="0">
                  <a:pos x="186" y="100"/>
                </a:cxn>
                <a:cxn ang="0">
                  <a:pos x="178" y="118"/>
                </a:cxn>
                <a:cxn ang="0">
                  <a:pos x="170" y="134"/>
                </a:cxn>
                <a:cxn ang="0">
                  <a:pos x="158" y="150"/>
                </a:cxn>
                <a:cxn ang="0">
                  <a:pos x="146" y="164"/>
                </a:cxn>
                <a:cxn ang="0">
                  <a:pos x="130" y="176"/>
                </a:cxn>
                <a:cxn ang="0">
                  <a:pos x="112" y="186"/>
                </a:cxn>
                <a:cxn ang="0">
                  <a:pos x="90" y="194"/>
                </a:cxn>
                <a:cxn ang="0">
                  <a:pos x="0" y="222"/>
                </a:cxn>
              </a:cxnLst>
              <a:rect l="0" t="0" r="r" b="b"/>
              <a:pathLst>
                <a:path w="204" h="222">
                  <a:moveTo>
                    <a:pt x="204" y="0"/>
                  </a:moveTo>
                  <a:lnTo>
                    <a:pt x="202" y="26"/>
                  </a:lnTo>
                  <a:lnTo>
                    <a:pt x="200" y="52"/>
                  </a:lnTo>
                  <a:lnTo>
                    <a:pt x="192" y="84"/>
                  </a:lnTo>
                  <a:lnTo>
                    <a:pt x="186" y="100"/>
                  </a:lnTo>
                  <a:lnTo>
                    <a:pt x="178" y="118"/>
                  </a:lnTo>
                  <a:lnTo>
                    <a:pt x="170" y="134"/>
                  </a:lnTo>
                  <a:lnTo>
                    <a:pt x="158" y="150"/>
                  </a:lnTo>
                  <a:lnTo>
                    <a:pt x="146" y="164"/>
                  </a:lnTo>
                  <a:lnTo>
                    <a:pt x="130" y="176"/>
                  </a:lnTo>
                  <a:lnTo>
                    <a:pt x="112" y="186"/>
                  </a:lnTo>
                  <a:lnTo>
                    <a:pt x="90" y="194"/>
                  </a:lnTo>
                  <a:lnTo>
                    <a:pt x="0" y="222"/>
                  </a:lnTo>
                </a:path>
              </a:pathLst>
            </a:custGeom>
            <a:noFill/>
            <a:ln w="9525">
              <a:solidFill>
                <a:srgbClr val="191919"/>
              </a:solidFill>
              <a:prstDash val="solid"/>
              <a:round/>
              <a:headEnd/>
              <a:tailEnd/>
            </a:ln>
          </p:spPr>
          <p:txBody>
            <a:bodyPr/>
            <a:lstStyle/>
            <a:p>
              <a:endParaRPr lang="en-US" dirty="0"/>
            </a:p>
          </p:txBody>
        </p:sp>
        <p:sp>
          <p:nvSpPr>
            <p:cNvPr id="157796" name="Freeform 100"/>
            <p:cNvSpPr>
              <a:spLocks/>
            </p:cNvSpPr>
            <p:nvPr/>
          </p:nvSpPr>
          <p:spPr bwMode="auto">
            <a:xfrm>
              <a:off x="2461" y="2753"/>
              <a:ext cx="59" cy="43"/>
            </a:xfrm>
            <a:custGeom>
              <a:avLst/>
              <a:gdLst/>
              <a:ahLst/>
              <a:cxnLst>
                <a:cxn ang="0">
                  <a:pos x="12" y="110"/>
                </a:cxn>
                <a:cxn ang="0">
                  <a:pos x="8" y="104"/>
                </a:cxn>
                <a:cxn ang="0">
                  <a:pos x="4" y="100"/>
                </a:cxn>
                <a:cxn ang="0">
                  <a:pos x="2" y="92"/>
                </a:cxn>
                <a:cxn ang="0">
                  <a:pos x="0" y="82"/>
                </a:cxn>
                <a:cxn ang="0">
                  <a:pos x="2" y="72"/>
                </a:cxn>
                <a:cxn ang="0">
                  <a:pos x="6" y="62"/>
                </a:cxn>
                <a:cxn ang="0">
                  <a:pos x="16" y="50"/>
                </a:cxn>
                <a:cxn ang="0">
                  <a:pos x="44" y="18"/>
                </a:cxn>
                <a:cxn ang="0">
                  <a:pos x="52" y="12"/>
                </a:cxn>
                <a:cxn ang="0">
                  <a:pos x="58" y="10"/>
                </a:cxn>
                <a:cxn ang="0">
                  <a:pos x="80" y="4"/>
                </a:cxn>
                <a:cxn ang="0">
                  <a:pos x="94" y="0"/>
                </a:cxn>
                <a:cxn ang="0">
                  <a:pos x="98" y="0"/>
                </a:cxn>
                <a:cxn ang="0">
                  <a:pos x="104" y="2"/>
                </a:cxn>
                <a:cxn ang="0">
                  <a:pos x="126" y="10"/>
                </a:cxn>
                <a:cxn ang="0">
                  <a:pos x="136" y="16"/>
                </a:cxn>
                <a:cxn ang="0">
                  <a:pos x="144" y="20"/>
                </a:cxn>
                <a:cxn ang="0">
                  <a:pos x="148" y="22"/>
                </a:cxn>
                <a:cxn ang="0">
                  <a:pos x="154" y="24"/>
                </a:cxn>
                <a:cxn ang="0">
                  <a:pos x="162" y="26"/>
                </a:cxn>
              </a:cxnLst>
              <a:rect l="0" t="0" r="r" b="b"/>
              <a:pathLst>
                <a:path w="162" h="110">
                  <a:moveTo>
                    <a:pt x="12" y="110"/>
                  </a:moveTo>
                  <a:lnTo>
                    <a:pt x="8" y="104"/>
                  </a:lnTo>
                  <a:lnTo>
                    <a:pt x="4" y="100"/>
                  </a:lnTo>
                  <a:lnTo>
                    <a:pt x="2" y="92"/>
                  </a:lnTo>
                  <a:lnTo>
                    <a:pt x="0" y="82"/>
                  </a:lnTo>
                  <a:lnTo>
                    <a:pt x="2" y="72"/>
                  </a:lnTo>
                  <a:lnTo>
                    <a:pt x="6" y="62"/>
                  </a:lnTo>
                  <a:lnTo>
                    <a:pt x="16" y="50"/>
                  </a:lnTo>
                  <a:lnTo>
                    <a:pt x="44" y="18"/>
                  </a:lnTo>
                  <a:lnTo>
                    <a:pt x="52" y="12"/>
                  </a:lnTo>
                  <a:lnTo>
                    <a:pt x="58" y="10"/>
                  </a:lnTo>
                  <a:lnTo>
                    <a:pt x="80" y="4"/>
                  </a:lnTo>
                  <a:lnTo>
                    <a:pt x="94" y="0"/>
                  </a:lnTo>
                  <a:lnTo>
                    <a:pt x="98" y="0"/>
                  </a:lnTo>
                  <a:lnTo>
                    <a:pt x="104" y="2"/>
                  </a:lnTo>
                  <a:lnTo>
                    <a:pt x="126" y="10"/>
                  </a:lnTo>
                  <a:lnTo>
                    <a:pt x="136" y="16"/>
                  </a:lnTo>
                  <a:lnTo>
                    <a:pt x="144" y="20"/>
                  </a:lnTo>
                  <a:lnTo>
                    <a:pt x="148" y="22"/>
                  </a:lnTo>
                  <a:lnTo>
                    <a:pt x="154" y="24"/>
                  </a:lnTo>
                  <a:lnTo>
                    <a:pt x="162" y="26"/>
                  </a:lnTo>
                </a:path>
              </a:pathLst>
            </a:custGeom>
            <a:noFill/>
            <a:ln w="9525">
              <a:solidFill>
                <a:srgbClr val="191919"/>
              </a:solidFill>
              <a:prstDash val="solid"/>
              <a:round/>
              <a:headEnd/>
              <a:tailEnd/>
            </a:ln>
          </p:spPr>
          <p:txBody>
            <a:bodyPr/>
            <a:lstStyle/>
            <a:p>
              <a:endParaRPr lang="en-US" dirty="0"/>
            </a:p>
          </p:txBody>
        </p:sp>
        <p:sp>
          <p:nvSpPr>
            <p:cNvPr id="157797" name="Freeform 101"/>
            <p:cNvSpPr>
              <a:spLocks/>
            </p:cNvSpPr>
            <p:nvPr/>
          </p:nvSpPr>
          <p:spPr bwMode="auto">
            <a:xfrm>
              <a:off x="2453" y="2736"/>
              <a:ext cx="67" cy="53"/>
            </a:xfrm>
            <a:custGeom>
              <a:avLst/>
              <a:gdLst/>
              <a:ahLst/>
              <a:cxnLst>
                <a:cxn ang="0">
                  <a:pos x="184" y="58"/>
                </a:cxn>
                <a:cxn ang="0">
                  <a:pos x="178" y="50"/>
                </a:cxn>
                <a:cxn ang="0">
                  <a:pos x="166" y="30"/>
                </a:cxn>
                <a:cxn ang="0">
                  <a:pos x="158" y="20"/>
                </a:cxn>
                <a:cxn ang="0">
                  <a:pos x="148" y="12"/>
                </a:cxn>
                <a:cxn ang="0">
                  <a:pos x="138" y="4"/>
                </a:cxn>
                <a:cxn ang="0">
                  <a:pos x="126" y="2"/>
                </a:cxn>
                <a:cxn ang="0">
                  <a:pos x="116" y="0"/>
                </a:cxn>
                <a:cxn ang="0">
                  <a:pos x="102" y="2"/>
                </a:cxn>
                <a:cxn ang="0">
                  <a:pos x="76" y="10"/>
                </a:cxn>
                <a:cxn ang="0">
                  <a:pos x="54" y="18"/>
                </a:cxn>
                <a:cxn ang="0">
                  <a:pos x="42" y="26"/>
                </a:cxn>
                <a:cxn ang="0">
                  <a:pos x="24" y="48"/>
                </a:cxn>
                <a:cxn ang="0">
                  <a:pos x="6" y="70"/>
                </a:cxn>
                <a:cxn ang="0">
                  <a:pos x="2" y="78"/>
                </a:cxn>
                <a:cxn ang="0">
                  <a:pos x="0" y="94"/>
                </a:cxn>
                <a:cxn ang="0">
                  <a:pos x="0" y="104"/>
                </a:cxn>
                <a:cxn ang="0">
                  <a:pos x="2" y="114"/>
                </a:cxn>
                <a:cxn ang="0">
                  <a:pos x="6" y="124"/>
                </a:cxn>
                <a:cxn ang="0">
                  <a:pos x="12" y="136"/>
                </a:cxn>
              </a:cxnLst>
              <a:rect l="0" t="0" r="r" b="b"/>
              <a:pathLst>
                <a:path w="184" h="136">
                  <a:moveTo>
                    <a:pt x="184" y="58"/>
                  </a:moveTo>
                  <a:lnTo>
                    <a:pt x="178" y="50"/>
                  </a:lnTo>
                  <a:lnTo>
                    <a:pt x="166" y="30"/>
                  </a:lnTo>
                  <a:lnTo>
                    <a:pt x="158" y="20"/>
                  </a:lnTo>
                  <a:lnTo>
                    <a:pt x="148" y="12"/>
                  </a:lnTo>
                  <a:lnTo>
                    <a:pt x="138" y="4"/>
                  </a:lnTo>
                  <a:lnTo>
                    <a:pt x="126" y="2"/>
                  </a:lnTo>
                  <a:lnTo>
                    <a:pt x="116" y="0"/>
                  </a:lnTo>
                  <a:lnTo>
                    <a:pt x="102" y="2"/>
                  </a:lnTo>
                  <a:lnTo>
                    <a:pt x="76" y="10"/>
                  </a:lnTo>
                  <a:lnTo>
                    <a:pt x="54" y="18"/>
                  </a:lnTo>
                  <a:lnTo>
                    <a:pt x="42" y="26"/>
                  </a:lnTo>
                  <a:lnTo>
                    <a:pt x="24" y="48"/>
                  </a:lnTo>
                  <a:lnTo>
                    <a:pt x="6" y="70"/>
                  </a:lnTo>
                  <a:lnTo>
                    <a:pt x="2" y="78"/>
                  </a:lnTo>
                  <a:lnTo>
                    <a:pt x="0" y="94"/>
                  </a:lnTo>
                  <a:lnTo>
                    <a:pt x="0" y="104"/>
                  </a:lnTo>
                  <a:lnTo>
                    <a:pt x="2" y="114"/>
                  </a:lnTo>
                  <a:lnTo>
                    <a:pt x="6" y="124"/>
                  </a:lnTo>
                  <a:lnTo>
                    <a:pt x="12" y="136"/>
                  </a:lnTo>
                </a:path>
              </a:pathLst>
            </a:custGeom>
            <a:noFill/>
            <a:ln w="9525">
              <a:solidFill>
                <a:srgbClr val="191919"/>
              </a:solidFill>
              <a:prstDash val="solid"/>
              <a:round/>
              <a:headEnd/>
              <a:tailEnd/>
            </a:ln>
          </p:spPr>
          <p:txBody>
            <a:bodyPr/>
            <a:lstStyle/>
            <a:p>
              <a:endParaRPr lang="en-US" dirty="0"/>
            </a:p>
          </p:txBody>
        </p:sp>
        <p:sp>
          <p:nvSpPr>
            <p:cNvPr id="157798" name="Freeform 102"/>
            <p:cNvSpPr>
              <a:spLocks/>
            </p:cNvSpPr>
            <p:nvPr/>
          </p:nvSpPr>
          <p:spPr bwMode="auto">
            <a:xfrm>
              <a:off x="2394" y="2815"/>
              <a:ext cx="51" cy="61"/>
            </a:xfrm>
            <a:custGeom>
              <a:avLst/>
              <a:gdLst/>
              <a:ahLst/>
              <a:cxnLst>
                <a:cxn ang="0">
                  <a:pos x="0" y="154"/>
                </a:cxn>
                <a:cxn ang="0">
                  <a:pos x="16" y="150"/>
                </a:cxn>
                <a:cxn ang="0">
                  <a:pos x="36" y="148"/>
                </a:cxn>
                <a:cxn ang="0">
                  <a:pos x="48" y="146"/>
                </a:cxn>
                <a:cxn ang="0">
                  <a:pos x="68" y="140"/>
                </a:cxn>
                <a:cxn ang="0">
                  <a:pos x="90" y="134"/>
                </a:cxn>
                <a:cxn ang="0">
                  <a:pos x="100" y="130"/>
                </a:cxn>
                <a:cxn ang="0">
                  <a:pos x="106" y="124"/>
                </a:cxn>
                <a:cxn ang="0">
                  <a:pos x="118" y="110"/>
                </a:cxn>
                <a:cxn ang="0">
                  <a:pos x="128" y="92"/>
                </a:cxn>
                <a:cxn ang="0">
                  <a:pos x="138" y="70"/>
                </a:cxn>
                <a:cxn ang="0">
                  <a:pos x="140" y="58"/>
                </a:cxn>
                <a:cxn ang="0">
                  <a:pos x="140" y="48"/>
                </a:cxn>
                <a:cxn ang="0">
                  <a:pos x="138" y="30"/>
                </a:cxn>
                <a:cxn ang="0">
                  <a:pos x="132" y="14"/>
                </a:cxn>
                <a:cxn ang="0">
                  <a:pos x="124" y="0"/>
                </a:cxn>
              </a:cxnLst>
              <a:rect l="0" t="0" r="r" b="b"/>
              <a:pathLst>
                <a:path w="140" h="154">
                  <a:moveTo>
                    <a:pt x="0" y="154"/>
                  </a:moveTo>
                  <a:lnTo>
                    <a:pt x="16" y="150"/>
                  </a:lnTo>
                  <a:lnTo>
                    <a:pt x="36" y="148"/>
                  </a:lnTo>
                  <a:lnTo>
                    <a:pt x="48" y="146"/>
                  </a:lnTo>
                  <a:lnTo>
                    <a:pt x="68" y="140"/>
                  </a:lnTo>
                  <a:lnTo>
                    <a:pt x="90" y="134"/>
                  </a:lnTo>
                  <a:lnTo>
                    <a:pt x="100" y="130"/>
                  </a:lnTo>
                  <a:lnTo>
                    <a:pt x="106" y="124"/>
                  </a:lnTo>
                  <a:lnTo>
                    <a:pt x="118" y="110"/>
                  </a:lnTo>
                  <a:lnTo>
                    <a:pt x="128" y="92"/>
                  </a:lnTo>
                  <a:lnTo>
                    <a:pt x="138" y="70"/>
                  </a:lnTo>
                  <a:lnTo>
                    <a:pt x="140" y="58"/>
                  </a:lnTo>
                  <a:lnTo>
                    <a:pt x="140" y="48"/>
                  </a:lnTo>
                  <a:lnTo>
                    <a:pt x="138" y="30"/>
                  </a:lnTo>
                  <a:lnTo>
                    <a:pt x="132" y="14"/>
                  </a:lnTo>
                  <a:lnTo>
                    <a:pt x="124" y="0"/>
                  </a:lnTo>
                </a:path>
              </a:pathLst>
            </a:custGeom>
            <a:noFill/>
            <a:ln w="9525">
              <a:solidFill>
                <a:srgbClr val="191919"/>
              </a:solidFill>
              <a:prstDash val="solid"/>
              <a:round/>
              <a:headEnd/>
              <a:tailEnd/>
            </a:ln>
          </p:spPr>
          <p:txBody>
            <a:bodyPr/>
            <a:lstStyle/>
            <a:p>
              <a:endParaRPr lang="en-US" dirty="0"/>
            </a:p>
          </p:txBody>
        </p:sp>
        <p:sp>
          <p:nvSpPr>
            <p:cNvPr id="157799" name="Freeform 103"/>
            <p:cNvSpPr>
              <a:spLocks/>
            </p:cNvSpPr>
            <p:nvPr/>
          </p:nvSpPr>
          <p:spPr bwMode="auto">
            <a:xfrm>
              <a:off x="2374" y="2804"/>
              <a:ext cx="61" cy="68"/>
            </a:xfrm>
            <a:custGeom>
              <a:avLst/>
              <a:gdLst/>
              <a:ahLst/>
              <a:cxnLst>
                <a:cxn ang="0">
                  <a:pos x="0" y="172"/>
                </a:cxn>
                <a:cxn ang="0">
                  <a:pos x="36" y="170"/>
                </a:cxn>
                <a:cxn ang="0">
                  <a:pos x="88" y="164"/>
                </a:cxn>
                <a:cxn ang="0">
                  <a:pos x="104" y="160"/>
                </a:cxn>
                <a:cxn ang="0">
                  <a:pos x="114" y="156"/>
                </a:cxn>
                <a:cxn ang="0">
                  <a:pos x="124" y="152"/>
                </a:cxn>
                <a:cxn ang="0">
                  <a:pos x="132" y="146"/>
                </a:cxn>
                <a:cxn ang="0">
                  <a:pos x="142" y="138"/>
                </a:cxn>
                <a:cxn ang="0">
                  <a:pos x="148" y="128"/>
                </a:cxn>
                <a:cxn ang="0">
                  <a:pos x="152" y="116"/>
                </a:cxn>
                <a:cxn ang="0">
                  <a:pos x="164" y="80"/>
                </a:cxn>
                <a:cxn ang="0">
                  <a:pos x="168" y="68"/>
                </a:cxn>
                <a:cxn ang="0">
                  <a:pos x="168" y="60"/>
                </a:cxn>
                <a:cxn ang="0">
                  <a:pos x="168" y="40"/>
                </a:cxn>
                <a:cxn ang="0">
                  <a:pos x="166" y="32"/>
                </a:cxn>
                <a:cxn ang="0">
                  <a:pos x="164" y="28"/>
                </a:cxn>
                <a:cxn ang="0">
                  <a:pos x="152" y="0"/>
                </a:cxn>
              </a:cxnLst>
              <a:rect l="0" t="0" r="r" b="b"/>
              <a:pathLst>
                <a:path w="168" h="172">
                  <a:moveTo>
                    <a:pt x="0" y="172"/>
                  </a:moveTo>
                  <a:lnTo>
                    <a:pt x="36" y="170"/>
                  </a:lnTo>
                  <a:lnTo>
                    <a:pt x="88" y="164"/>
                  </a:lnTo>
                  <a:lnTo>
                    <a:pt x="104" y="160"/>
                  </a:lnTo>
                  <a:lnTo>
                    <a:pt x="114" y="156"/>
                  </a:lnTo>
                  <a:lnTo>
                    <a:pt x="124" y="152"/>
                  </a:lnTo>
                  <a:lnTo>
                    <a:pt x="132" y="146"/>
                  </a:lnTo>
                  <a:lnTo>
                    <a:pt x="142" y="138"/>
                  </a:lnTo>
                  <a:lnTo>
                    <a:pt x="148" y="128"/>
                  </a:lnTo>
                  <a:lnTo>
                    <a:pt x="152" y="116"/>
                  </a:lnTo>
                  <a:lnTo>
                    <a:pt x="164" y="80"/>
                  </a:lnTo>
                  <a:lnTo>
                    <a:pt x="168" y="68"/>
                  </a:lnTo>
                  <a:lnTo>
                    <a:pt x="168" y="60"/>
                  </a:lnTo>
                  <a:lnTo>
                    <a:pt x="168" y="40"/>
                  </a:lnTo>
                  <a:lnTo>
                    <a:pt x="166" y="32"/>
                  </a:lnTo>
                  <a:lnTo>
                    <a:pt x="164" y="28"/>
                  </a:lnTo>
                  <a:lnTo>
                    <a:pt x="152" y="0"/>
                  </a:lnTo>
                </a:path>
              </a:pathLst>
            </a:custGeom>
            <a:noFill/>
            <a:ln w="9525">
              <a:solidFill>
                <a:srgbClr val="191919"/>
              </a:solidFill>
              <a:prstDash val="solid"/>
              <a:round/>
              <a:headEnd/>
              <a:tailEnd/>
            </a:ln>
          </p:spPr>
          <p:txBody>
            <a:bodyPr/>
            <a:lstStyle/>
            <a:p>
              <a:endParaRPr lang="en-US" dirty="0"/>
            </a:p>
          </p:txBody>
        </p:sp>
        <p:sp>
          <p:nvSpPr>
            <p:cNvPr id="157800" name="Freeform 104"/>
            <p:cNvSpPr>
              <a:spLocks/>
            </p:cNvSpPr>
            <p:nvPr/>
          </p:nvSpPr>
          <p:spPr bwMode="auto">
            <a:xfrm>
              <a:off x="2564" y="3011"/>
              <a:ext cx="191" cy="33"/>
            </a:xfrm>
            <a:custGeom>
              <a:avLst/>
              <a:gdLst/>
              <a:ahLst/>
              <a:cxnLst>
                <a:cxn ang="0">
                  <a:pos x="0" y="52"/>
                </a:cxn>
                <a:cxn ang="0">
                  <a:pos x="26" y="54"/>
                </a:cxn>
                <a:cxn ang="0">
                  <a:pos x="48" y="56"/>
                </a:cxn>
                <a:cxn ang="0">
                  <a:pos x="68" y="58"/>
                </a:cxn>
                <a:cxn ang="0">
                  <a:pos x="96" y="60"/>
                </a:cxn>
                <a:cxn ang="0">
                  <a:pos x="136" y="62"/>
                </a:cxn>
                <a:cxn ang="0">
                  <a:pos x="178" y="64"/>
                </a:cxn>
                <a:cxn ang="0">
                  <a:pos x="196" y="66"/>
                </a:cxn>
                <a:cxn ang="0">
                  <a:pos x="210" y="68"/>
                </a:cxn>
                <a:cxn ang="0">
                  <a:pos x="236" y="74"/>
                </a:cxn>
                <a:cxn ang="0">
                  <a:pos x="266" y="80"/>
                </a:cxn>
                <a:cxn ang="0">
                  <a:pos x="292" y="84"/>
                </a:cxn>
                <a:cxn ang="0">
                  <a:pos x="314" y="84"/>
                </a:cxn>
                <a:cxn ang="0">
                  <a:pos x="336" y="80"/>
                </a:cxn>
                <a:cxn ang="0">
                  <a:pos x="368" y="74"/>
                </a:cxn>
                <a:cxn ang="0">
                  <a:pos x="426" y="58"/>
                </a:cxn>
                <a:cxn ang="0">
                  <a:pos x="446" y="50"/>
                </a:cxn>
                <a:cxn ang="0">
                  <a:pos x="466" y="40"/>
                </a:cxn>
                <a:cxn ang="0">
                  <a:pos x="484" y="28"/>
                </a:cxn>
                <a:cxn ang="0">
                  <a:pos x="522" y="0"/>
                </a:cxn>
              </a:cxnLst>
              <a:rect l="0" t="0" r="r" b="b"/>
              <a:pathLst>
                <a:path w="522" h="84">
                  <a:moveTo>
                    <a:pt x="0" y="52"/>
                  </a:moveTo>
                  <a:lnTo>
                    <a:pt x="26" y="54"/>
                  </a:lnTo>
                  <a:lnTo>
                    <a:pt x="48" y="56"/>
                  </a:lnTo>
                  <a:lnTo>
                    <a:pt x="68" y="58"/>
                  </a:lnTo>
                  <a:lnTo>
                    <a:pt x="96" y="60"/>
                  </a:lnTo>
                  <a:lnTo>
                    <a:pt x="136" y="62"/>
                  </a:lnTo>
                  <a:lnTo>
                    <a:pt x="178" y="64"/>
                  </a:lnTo>
                  <a:lnTo>
                    <a:pt x="196" y="66"/>
                  </a:lnTo>
                  <a:lnTo>
                    <a:pt x="210" y="68"/>
                  </a:lnTo>
                  <a:lnTo>
                    <a:pt x="236" y="74"/>
                  </a:lnTo>
                  <a:lnTo>
                    <a:pt x="266" y="80"/>
                  </a:lnTo>
                  <a:lnTo>
                    <a:pt x="292" y="84"/>
                  </a:lnTo>
                  <a:lnTo>
                    <a:pt x="314" y="84"/>
                  </a:lnTo>
                  <a:lnTo>
                    <a:pt x="336" y="80"/>
                  </a:lnTo>
                  <a:lnTo>
                    <a:pt x="368" y="74"/>
                  </a:lnTo>
                  <a:lnTo>
                    <a:pt x="426" y="58"/>
                  </a:lnTo>
                  <a:lnTo>
                    <a:pt x="446" y="50"/>
                  </a:lnTo>
                  <a:lnTo>
                    <a:pt x="466" y="40"/>
                  </a:lnTo>
                  <a:lnTo>
                    <a:pt x="484" y="28"/>
                  </a:lnTo>
                  <a:lnTo>
                    <a:pt x="522" y="0"/>
                  </a:lnTo>
                </a:path>
              </a:pathLst>
            </a:custGeom>
            <a:noFill/>
            <a:ln w="9525">
              <a:solidFill>
                <a:srgbClr val="191919"/>
              </a:solidFill>
              <a:prstDash val="solid"/>
              <a:round/>
              <a:headEnd/>
              <a:tailEnd/>
            </a:ln>
          </p:spPr>
          <p:txBody>
            <a:bodyPr/>
            <a:lstStyle/>
            <a:p>
              <a:endParaRPr lang="en-US" dirty="0"/>
            </a:p>
          </p:txBody>
        </p:sp>
        <p:sp>
          <p:nvSpPr>
            <p:cNvPr id="157801" name="Freeform 105"/>
            <p:cNvSpPr>
              <a:spLocks/>
            </p:cNvSpPr>
            <p:nvPr/>
          </p:nvSpPr>
          <p:spPr bwMode="auto">
            <a:xfrm>
              <a:off x="2249" y="2847"/>
              <a:ext cx="322" cy="162"/>
            </a:xfrm>
            <a:custGeom>
              <a:avLst/>
              <a:gdLst/>
              <a:ahLst/>
              <a:cxnLst>
                <a:cxn ang="0">
                  <a:pos x="0" y="408"/>
                </a:cxn>
                <a:cxn ang="0">
                  <a:pos x="16" y="400"/>
                </a:cxn>
                <a:cxn ang="0">
                  <a:pos x="32" y="392"/>
                </a:cxn>
                <a:cxn ang="0">
                  <a:pos x="44" y="384"/>
                </a:cxn>
                <a:cxn ang="0">
                  <a:pos x="74" y="356"/>
                </a:cxn>
                <a:cxn ang="0">
                  <a:pos x="92" y="340"/>
                </a:cxn>
                <a:cxn ang="0">
                  <a:pos x="106" y="328"/>
                </a:cxn>
                <a:cxn ang="0">
                  <a:pos x="130" y="312"/>
                </a:cxn>
                <a:cxn ang="0">
                  <a:pos x="150" y="300"/>
                </a:cxn>
                <a:cxn ang="0">
                  <a:pos x="168" y="296"/>
                </a:cxn>
                <a:cxn ang="0">
                  <a:pos x="180" y="292"/>
                </a:cxn>
                <a:cxn ang="0">
                  <a:pos x="194" y="284"/>
                </a:cxn>
                <a:cxn ang="0">
                  <a:pos x="208" y="276"/>
                </a:cxn>
                <a:cxn ang="0">
                  <a:pos x="220" y="274"/>
                </a:cxn>
                <a:cxn ang="0">
                  <a:pos x="230" y="272"/>
                </a:cxn>
                <a:cxn ang="0">
                  <a:pos x="238" y="272"/>
                </a:cxn>
                <a:cxn ang="0">
                  <a:pos x="290" y="278"/>
                </a:cxn>
                <a:cxn ang="0">
                  <a:pos x="348" y="270"/>
                </a:cxn>
                <a:cxn ang="0">
                  <a:pos x="396" y="254"/>
                </a:cxn>
                <a:cxn ang="0">
                  <a:pos x="414" y="248"/>
                </a:cxn>
                <a:cxn ang="0">
                  <a:pos x="428" y="240"/>
                </a:cxn>
                <a:cxn ang="0">
                  <a:pos x="434" y="234"/>
                </a:cxn>
                <a:cxn ang="0">
                  <a:pos x="438" y="232"/>
                </a:cxn>
                <a:cxn ang="0">
                  <a:pos x="442" y="230"/>
                </a:cxn>
                <a:cxn ang="0">
                  <a:pos x="456" y="226"/>
                </a:cxn>
                <a:cxn ang="0">
                  <a:pos x="470" y="216"/>
                </a:cxn>
                <a:cxn ang="0">
                  <a:pos x="474" y="212"/>
                </a:cxn>
                <a:cxn ang="0">
                  <a:pos x="478" y="208"/>
                </a:cxn>
                <a:cxn ang="0">
                  <a:pos x="484" y="206"/>
                </a:cxn>
                <a:cxn ang="0">
                  <a:pos x="500" y="200"/>
                </a:cxn>
                <a:cxn ang="0">
                  <a:pos x="508" y="194"/>
                </a:cxn>
                <a:cxn ang="0">
                  <a:pos x="534" y="174"/>
                </a:cxn>
                <a:cxn ang="0">
                  <a:pos x="560" y="156"/>
                </a:cxn>
                <a:cxn ang="0">
                  <a:pos x="590" y="136"/>
                </a:cxn>
                <a:cxn ang="0">
                  <a:pos x="624" y="116"/>
                </a:cxn>
                <a:cxn ang="0">
                  <a:pos x="642" y="108"/>
                </a:cxn>
                <a:cxn ang="0">
                  <a:pos x="652" y="104"/>
                </a:cxn>
                <a:cxn ang="0">
                  <a:pos x="660" y="100"/>
                </a:cxn>
                <a:cxn ang="0">
                  <a:pos x="674" y="86"/>
                </a:cxn>
                <a:cxn ang="0">
                  <a:pos x="692" y="80"/>
                </a:cxn>
                <a:cxn ang="0">
                  <a:pos x="716" y="70"/>
                </a:cxn>
                <a:cxn ang="0">
                  <a:pos x="734" y="64"/>
                </a:cxn>
                <a:cxn ang="0">
                  <a:pos x="748" y="60"/>
                </a:cxn>
                <a:cxn ang="0">
                  <a:pos x="760" y="58"/>
                </a:cxn>
                <a:cxn ang="0">
                  <a:pos x="778" y="54"/>
                </a:cxn>
                <a:cxn ang="0">
                  <a:pos x="804" y="48"/>
                </a:cxn>
                <a:cxn ang="0">
                  <a:pos x="838" y="32"/>
                </a:cxn>
                <a:cxn ang="0">
                  <a:pos x="866" y="18"/>
                </a:cxn>
                <a:cxn ang="0">
                  <a:pos x="884" y="0"/>
                </a:cxn>
              </a:cxnLst>
              <a:rect l="0" t="0" r="r" b="b"/>
              <a:pathLst>
                <a:path w="884" h="408">
                  <a:moveTo>
                    <a:pt x="0" y="408"/>
                  </a:moveTo>
                  <a:lnTo>
                    <a:pt x="16" y="400"/>
                  </a:lnTo>
                  <a:lnTo>
                    <a:pt x="32" y="392"/>
                  </a:lnTo>
                  <a:lnTo>
                    <a:pt x="44" y="384"/>
                  </a:lnTo>
                  <a:lnTo>
                    <a:pt x="74" y="356"/>
                  </a:lnTo>
                  <a:lnTo>
                    <a:pt x="92" y="340"/>
                  </a:lnTo>
                  <a:lnTo>
                    <a:pt x="106" y="328"/>
                  </a:lnTo>
                  <a:lnTo>
                    <a:pt x="130" y="312"/>
                  </a:lnTo>
                  <a:lnTo>
                    <a:pt x="150" y="300"/>
                  </a:lnTo>
                  <a:lnTo>
                    <a:pt x="168" y="296"/>
                  </a:lnTo>
                  <a:lnTo>
                    <a:pt x="180" y="292"/>
                  </a:lnTo>
                  <a:lnTo>
                    <a:pt x="194" y="284"/>
                  </a:lnTo>
                  <a:lnTo>
                    <a:pt x="208" y="276"/>
                  </a:lnTo>
                  <a:lnTo>
                    <a:pt x="220" y="274"/>
                  </a:lnTo>
                  <a:lnTo>
                    <a:pt x="230" y="272"/>
                  </a:lnTo>
                  <a:lnTo>
                    <a:pt x="238" y="272"/>
                  </a:lnTo>
                  <a:lnTo>
                    <a:pt x="290" y="278"/>
                  </a:lnTo>
                  <a:lnTo>
                    <a:pt x="348" y="270"/>
                  </a:lnTo>
                  <a:lnTo>
                    <a:pt x="396" y="254"/>
                  </a:lnTo>
                  <a:lnTo>
                    <a:pt x="414" y="248"/>
                  </a:lnTo>
                  <a:lnTo>
                    <a:pt x="428" y="240"/>
                  </a:lnTo>
                  <a:lnTo>
                    <a:pt x="434" y="234"/>
                  </a:lnTo>
                  <a:lnTo>
                    <a:pt x="438" y="232"/>
                  </a:lnTo>
                  <a:lnTo>
                    <a:pt x="442" y="230"/>
                  </a:lnTo>
                  <a:lnTo>
                    <a:pt x="456" y="226"/>
                  </a:lnTo>
                  <a:lnTo>
                    <a:pt x="470" y="216"/>
                  </a:lnTo>
                  <a:lnTo>
                    <a:pt x="474" y="212"/>
                  </a:lnTo>
                  <a:lnTo>
                    <a:pt x="478" y="208"/>
                  </a:lnTo>
                  <a:lnTo>
                    <a:pt x="484" y="206"/>
                  </a:lnTo>
                  <a:lnTo>
                    <a:pt x="500" y="200"/>
                  </a:lnTo>
                  <a:lnTo>
                    <a:pt x="508" y="194"/>
                  </a:lnTo>
                  <a:lnTo>
                    <a:pt x="534" y="174"/>
                  </a:lnTo>
                  <a:lnTo>
                    <a:pt x="560" y="156"/>
                  </a:lnTo>
                  <a:lnTo>
                    <a:pt x="590" y="136"/>
                  </a:lnTo>
                  <a:lnTo>
                    <a:pt x="624" y="116"/>
                  </a:lnTo>
                  <a:lnTo>
                    <a:pt x="642" y="108"/>
                  </a:lnTo>
                  <a:lnTo>
                    <a:pt x="652" y="104"/>
                  </a:lnTo>
                  <a:lnTo>
                    <a:pt x="660" y="100"/>
                  </a:lnTo>
                  <a:lnTo>
                    <a:pt x="674" y="86"/>
                  </a:lnTo>
                  <a:lnTo>
                    <a:pt x="692" y="80"/>
                  </a:lnTo>
                  <a:lnTo>
                    <a:pt x="716" y="70"/>
                  </a:lnTo>
                  <a:lnTo>
                    <a:pt x="734" y="64"/>
                  </a:lnTo>
                  <a:lnTo>
                    <a:pt x="748" y="60"/>
                  </a:lnTo>
                  <a:lnTo>
                    <a:pt x="760" y="58"/>
                  </a:lnTo>
                  <a:lnTo>
                    <a:pt x="778" y="54"/>
                  </a:lnTo>
                  <a:lnTo>
                    <a:pt x="804" y="48"/>
                  </a:lnTo>
                  <a:lnTo>
                    <a:pt x="838" y="32"/>
                  </a:lnTo>
                  <a:lnTo>
                    <a:pt x="866" y="18"/>
                  </a:lnTo>
                  <a:lnTo>
                    <a:pt x="884" y="0"/>
                  </a:lnTo>
                </a:path>
              </a:pathLst>
            </a:custGeom>
            <a:noFill/>
            <a:ln w="9525">
              <a:solidFill>
                <a:srgbClr val="191919"/>
              </a:solidFill>
              <a:prstDash val="solid"/>
              <a:round/>
              <a:headEnd/>
              <a:tailEnd/>
            </a:ln>
          </p:spPr>
          <p:txBody>
            <a:bodyPr/>
            <a:lstStyle/>
            <a:p>
              <a:endParaRPr lang="en-US" dirty="0"/>
            </a:p>
          </p:txBody>
        </p:sp>
        <p:sp>
          <p:nvSpPr>
            <p:cNvPr id="157802" name="Freeform 106"/>
            <p:cNvSpPr>
              <a:spLocks/>
            </p:cNvSpPr>
            <p:nvPr/>
          </p:nvSpPr>
          <p:spPr bwMode="auto">
            <a:xfrm>
              <a:off x="2288" y="2914"/>
              <a:ext cx="129" cy="61"/>
            </a:xfrm>
            <a:custGeom>
              <a:avLst/>
              <a:gdLst/>
              <a:ahLst/>
              <a:cxnLst>
                <a:cxn ang="0">
                  <a:pos x="0" y="154"/>
                </a:cxn>
                <a:cxn ang="0">
                  <a:pos x="8" y="138"/>
                </a:cxn>
                <a:cxn ang="0">
                  <a:pos x="20" y="110"/>
                </a:cxn>
                <a:cxn ang="0">
                  <a:pos x="30" y="96"/>
                </a:cxn>
                <a:cxn ang="0">
                  <a:pos x="42" y="78"/>
                </a:cxn>
                <a:cxn ang="0">
                  <a:pos x="58" y="62"/>
                </a:cxn>
                <a:cxn ang="0">
                  <a:pos x="80" y="46"/>
                </a:cxn>
                <a:cxn ang="0">
                  <a:pos x="102" y="32"/>
                </a:cxn>
                <a:cxn ang="0">
                  <a:pos x="118" y="24"/>
                </a:cxn>
                <a:cxn ang="0">
                  <a:pos x="136" y="16"/>
                </a:cxn>
                <a:cxn ang="0">
                  <a:pos x="160" y="6"/>
                </a:cxn>
                <a:cxn ang="0">
                  <a:pos x="180" y="2"/>
                </a:cxn>
                <a:cxn ang="0">
                  <a:pos x="196" y="0"/>
                </a:cxn>
                <a:cxn ang="0">
                  <a:pos x="210" y="2"/>
                </a:cxn>
                <a:cxn ang="0">
                  <a:pos x="224" y="8"/>
                </a:cxn>
                <a:cxn ang="0">
                  <a:pos x="240" y="14"/>
                </a:cxn>
                <a:cxn ang="0">
                  <a:pos x="270" y="16"/>
                </a:cxn>
                <a:cxn ang="0">
                  <a:pos x="274" y="18"/>
                </a:cxn>
                <a:cxn ang="0">
                  <a:pos x="278" y="20"/>
                </a:cxn>
                <a:cxn ang="0">
                  <a:pos x="284" y="28"/>
                </a:cxn>
                <a:cxn ang="0">
                  <a:pos x="290" y="34"/>
                </a:cxn>
                <a:cxn ang="0">
                  <a:pos x="294" y="38"/>
                </a:cxn>
                <a:cxn ang="0">
                  <a:pos x="304" y="38"/>
                </a:cxn>
                <a:cxn ang="0">
                  <a:pos x="326" y="38"/>
                </a:cxn>
                <a:cxn ang="0">
                  <a:pos x="336" y="36"/>
                </a:cxn>
                <a:cxn ang="0">
                  <a:pos x="356" y="46"/>
                </a:cxn>
              </a:cxnLst>
              <a:rect l="0" t="0" r="r" b="b"/>
              <a:pathLst>
                <a:path w="356" h="154">
                  <a:moveTo>
                    <a:pt x="0" y="154"/>
                  </a:moveTo>
                  <a:lnTo>
                    <a:pt x="8" y="138"/>
                  </a:lnTo>
                  <a:lnTo>
                    <a:pt x="20" y="110"/>
                  </a:lnTo>
                  <a:lnTo>
                    <a:pt x="30" y="96"/>
                  </a:lnTo>
                  <a:lnTo>
                    <a:pt x="42" y="78"/>
                  </a:lnTo>
                  <a:lnTo>
                    <a:pt x="58" y="62"/>
                  </a:lnTo>
                  <a:lnTo>
                    <a:pt x="80" y="46"/>
                  </a:lnTo>
                  <a:lnTo>
                    <a:pt x="102" y="32"/>
                  </a:lnTo>
                  <a:lnTo>
                    <a:pt x="118" y="24"/>
                  </a:lnTo>
                  <a:lnTo>
                    <a:pt x="136" y="16"/>
                  </a:lnTo>
                  <a:lnTo>
                    <a:pt x="160" y="6"/>
                  </a:lnTo>
                  <a:lnTo>
                    <a:pt x="180" y="2"/>
                  </a:lnTo>
                  <a:lnTo>
                    <a:pt x="196" y="0"/>
                  </a:lnTo>
                  <a:lnTo>
                    <a:pt x="210" y="2"/>
                  </a:lnTo>
                  <a:lnTo>
                    <a:pt x="224" y="8"/>
                  </a:lnTo>
                  <a:lnTo>
                    <a:pt x="240" y="14"/>
                  </a:lnTo>
                  <a:lnTo>
                    <a:pt x="270" y="16"/>
                  </a:lnTo>
                  <a:lnTo>
                    <a:pt x="274" y="18"/>
                  </a:lnTo>
                  <a:lnTo>
                    <a:pt x="278" y="20"/>
                  </a:lnTo>
                  <a:lnTo>
                    <a:pt x="284" y="28"/>
                  </a:lnTo>
                  <a:lnTo>
                    <a:pt x="290" y="34"/>
                  </a:lnTo>
                  <a:lnTo>
                    <a:pt x="294" y="38"/>
                  </a:lnTo>
                  <a:lnTo>
                    <a:pt x="304" y="38"/>
                  </a:lnTo>
                  <a:lnTo>
                    <a:pt x="326" y="38"/>
                  </a:lnTo>
                  <a:lnTo>
                    <a:pt x="336" y="36"/>
                  </a:lnTo>
                  <a:lnTo>
                    <a:pt x="356" y="46"/>
                  </a:lnTo>
                </a:path>
              </a:pathLst>
            </a:custGeom>
            <a:noFill/>
            <a:ln w="9525">
              <a:solidFill>
                <a:srgbClr val="191919"/>
              </a:solidFill>
              <a:prstDash val="solid"/>
              <a:round/>
              <a:headEnd/>
              <a:tailEnd/>
            </a:ln>
          </p:spPr>
          <p:txBody>
            <a:bodyPr/>
            <a:lstStyle/>
            <a:p>
              <a:endParaRPr lang="en-US" dirty="0"/>
            </a:p>
          </p:txBody>
        </p:sp>
        <p:sp>
          <p:nvSpPr>
            <p:cNvPr id="157803" name="Freeform 107"/>
            <p:cNvSpPr>
              <a:spLocks/>
            </p:cNvSpPr>
            <p:nvPr/>
          </p:nvSpPr>
          <p:spPr bwMode="auto">
            <a:xfrm>
              <a:off x="2477" y="2814"/>
              <a:ext cx="94" cy="76"/>
            </a:xfrm>
            <a:custGeom>
              <a:avLst/>
              <a:gdLst/>
              <a:ahLst/>
              <a:cxnLst>
                <a:cxn ang="0">
                  <a:pos x="0" y="192"/>
                </a:cxn>
                <a:cxn ang="0">
                  <a:pos x="18" y="166"/>
                </a:cxn>
                <a:cxn ang="0">
                  <a:pos x="34" y="144"/>
                </a:cxn>
                <a:cxn ang="0">
                  <a:pos x="44" y="126"/>
                </a:cxn>
                <a:cxn ang="0">
                  <a:pos x="50" y="102"/>
                </a:cxn>
                <a:cxn ang="0">
                  <a:pos x="52" y="90"/>
                </a:cxn>
                <a:cxn ang="0">
                  <a:pos x="52" y="68"/>
                </a:cxn>
                <a:cxn ang="0">
                  <a:pos x="52" y="52"/>
                </a:cxn>
                <a:cxn ang="0">
                  <a:pos x="56" y="28"/>
                </a:cxn>
                <a:cxn ang="0">
                  <a:pos x="60" y="12"/>
                </a:cxn>
                <a:cxn ang="0">
                  <a:pos x="62" y="6"/>
                </a:cxn>
                <a:cxn ang="0">
                  <a:pos x="66" y="2"/>
                </a:cxn>
                <a:cxn ang="0">
                  <a:pos x="72" y="0"/>
                </a:cxn>
                <a:cxn ang="0">
                  <a:pos x="82" y="2"/>
                </a:cxn>
                <a:cxn ang="0">
                  <a:pos x="92" y="4"/>
                </a:cxn>
                <a:cxn ang="0">
                  <a:pos x="102" y="4"/>
                </a:cxn>
                <a:cxn ang="0">
                  <a:pos x="110" y="2"/>
                </a:cxn>
                <a:cxn ang="0">
                  <a:pos x="118" y="2"/>
                </a:cxn>
                <a:cxn ang="0">
                  <a:pos x="128" y="6"/>
                </a:cxn>
                <a:cxn ang="0">
                  <a:pos x="140" y="12"/>
                </a:cxn>
                <a:cxn ang="0">
                  <a:pos x="170" y="30"/>
                </a:cxn>
                <a:cxn ang="0">
                  <a:pos x="188" y="42"/>
                </a:cxn>
                <a:cxn ang="0">
                  <a:pos x="200" y="54"/>
                </a:cxn>
                <a:cxn ang="0">
                  <a:pos x="208" y="58"/>
                </a:cxn>
                <a:cxn ang="0">
                  <a:pos x="216" y="62"/>
                </a:cxn>
                <a:cxn ang="0">
                  <a:pos x="228" y="68"/>
                </a:cxn>
                <a:cxn ang="0">
                  <a:pos x="238" y="72"/>
                </a:cxn>
                <a:cxn ang="0">
                  <a:pos x="260" y="78"/>
                </a:cxn>
              </a:cxnLst>
              <a:rect l="0" t="0" r="r" b="b"/>
              <a:pathLst>
                <a:path w="260" h="192">
                  <a:moveTo>
                    <a:pt x="0" y="192"/>
                  </a:moveTo>
                  <a:lnTo>
                    <a:pt x="18" y="166"/>
                  </a:lnTo>
                  <a:lnTo>
                    <a:pt x="34" y="144"/>
                  </a:lnTo>
                  <a:lnTo>
                    <a:pt x="44" y="126"/>
                  </a:lnTo>
                  <a:lnTo>
                    <a:pt x="50" y="102"/>
                  </a:lnTo>
                  <a:lnTo>
                    <a:pt x="52" y="90"/>
                  </a:lnTo>
                  <a:lnTo>
                    <a:pt x="52" y="68"/>
                  </a:lnTo>
                  <a:lnTo>
                    <a:pt x="52" y="52"/>
                  </a:lnTo>
                  <a:lnTo>
                    <a:pt x="56" y="28"/>
                  </a:lnTo>
                  <a:lnTo>
                    <a:pt x="60" y="12"/>
                  </a:lnTo>
                  <a:lnTo>
                    <a:pt x="62" y="6"/>
                  </a:lnTo>
                  <a:lnTo>
                    <a:pt x="66" y="2"/>
                  </a:lnTo>
                  <a:lnTo>
                    <a:pt x="72" y="0"/>
                  </a:lnTo>
                  <a:lnTo>
                    <a:pt x="82" y="2"/>
                  </a:lnTo>
                  <a:lnTo>
                    <a:pt x="92" y="4"/>
                  </a:lnTo>
                  <a:lnTo>
                    <a:pt x="102" y="4"/>
                  </a:lnTo>
                  <a:lnTo>
                    <a:pt x="110" y="2"/>
                  </a:lnTo>
                  <a:lnTo>
                    <a:pt x="118" y="2"/>
                  </a:lnTo>
                  <a:lnTo>
                    <a:pt x="128" y="6"/>
                  </a:lnTo>
                  <a:lnTo>
                    <a:pt x="140" y="12"/>
                  </a:lnTo>
                  <a:lnTo>
                    <a:pt x="170" y="30"/>
                  </a:lnTo>
                  <a:lnTo>
                    <a:pt x="188" y="42"/>
                  </a:lnTo>
                  <a:lnTo>
                    <a:pt x="200" y="54"/>
                  </a:lnTo>
                  <a:lnTo>
                    <a:pt x="208" y="58"/>
                  </a:lnTo>
                  <a:lnTo>
                    <a:pt x="216" y="62"/>
                  </a:lnTo>
                  <a:lnTo>
                    <a:pt x="228" y="68"/>
                  </a:lnTo>
                  <a:lnTo>
                    <a:pt x="238" y="72"/>
                  </a:lnTo>
                  <a:lnTo>
                    <a:pt x="260" y="78"/>
                  </a:lnTo>
                </a:path>
              </a:pathLst>
            </a:custGeom>
            <a:noFill/>
            <a:ln w="9525">
              <a:solidFill>
                <a:srgbClr val="191919"/>
              </a:solidFill>
              <a:prstDash val="solid"/>
              <a:round/>
              <a:headEnd/>
              <a:tailEnd/>
            </a:ln>
          </p:spPr>
          <p:txBody>
            <a:bodyPr/>
            <a:lstStyle/>
            <a:p>
              <a:endParaRPr lang="en-US" dirty="0"/>
            </a:p>
          </p:txBody>
        </p:sp>
        <p:sp>
          <p:nvSpPr>
            <p:cNvPr id="157804" name="Freeform 108"/>
            <p:cNvSpPr>
              <a:spLocks/>
            </p:cNvSpPr>
            <p:nvPr/>
          </p:nvSpPr>
          <p:spPr bwMode="auto">
            <a:xfrm>
              <a:off x="2854" y="2302"/>
              <a:ext cx="514" cy="354"/>
            </a:xfrm>
            <a:custGeom>
              <a:avLst/>
              <a:gdLst/>
              <a:ahLst/>
              <a:cxnLst>
                <a:cxn ang="0">
                  <a:pos x="1391" y="14"/>
                </a:cxn>
                <a:cxn ang="0">
                  <a:pos x="1355" y="40"/>
                </a:cxn>
                <a:cxn ang="0">
                  <a:pos x="1337" y="60"/>
                </a:cxn>
                <a:cxn ang="0">
                  <a:pos x="1315" y="74"/>
                </a:cxn>
                <a:cxn ang="0">
                  <a:pos x="1297" y="92"/>
                </a:cxn>
                <a:cxn ang="0">
                  <a:pos x="1287" y="116"/>
                </a:cxn>
                <a:cxn ang="0">
                  <a:pos x="1269" y="136"/>
                </a:cxn>
                <a:cxn ang="0">
                  <a:pos x="1251" y="152"/>
                </a:cxn>
                <a:cxn ang="0">
                  <a:pos x="1225" y="176"/>
                </a:cxn>
                <a:cxn ang="0">
                  <a:pos x="1191" y="210"/>
                </a:cxn>
                <a:cxn ang="0">
                  <a:pos x="1171" y="222"/>
                </a:cxn>
                <a:cxn ang="0">
                  <a:pos x="1133" y="234"/>
                </a:cxn>
                <a:cxn ang="0">
                  <a:pos x="1115" y="240"/>
                </a:cxn>
                <a:cxn ang="0">
                  <a:pos x="1073" y="282"/>
                </a:cxn>
                <a:cxn ang="0">
                  <a:pos x="1041" y="304"/>
                </a:cxn>
                <a:cxn ang="0">
                  <a:pos x="1025" y="324"/>
                </a:cxn>
                <a:cxn ang="0">
                  <a:pos x="1009" y="352"/>
                </a:cxn>
                <a:cxn ang="0">
                  <a:pos x="989" y="367"/>
                </a:cxn>
                <a:cxn ang="0">
                  <a:pos x="983" y="375"/>
                </a:cxn>
                <a:cxn ang="0">
                  <a:pos x="949" y="377"/>
                </a:cxn>
                <a:cxn ang="0">
                  <a:pos x="933" y="385"/>
                </a:cxn>
                <a:cxn ang="0">
                  <a:pos x="893" y="415"/>
                </a:cxn>
                <a:cxn ang="0">
                  <a:pos x="859" y="433"/>
                </a:cxn>
                <a:cxn ang="0">
                  <a:pos x="831" y="461"/>
                </a:cxn>
                <a:cxn ang="0">
                  <a:pos x="789" y="499"/>
                </a:cxn>
                <a:cxn ang="0">
                  <a:pos x="765" y="513"/>
                </a:cxn>
                <a:cxn ang="0">
                  <a:pos x="759" y="525"/>
                </a:cxn>
                <a:cxn ang="0">
                  <a:pos x="743" y="533"/>
                </a:cxn>
                <a:cxn ang="0">
                  <a:pos x="715" y="541"/>
                </a:cxn>
                <a:cxn ang="0">
                  <a:pos x="703" y="545"/>
                </a:cxn>
                <a:cxn ang="0">
                  <a:pos x="673" y="559"/>
                </a:cxn>
                <a:cxn ang="0">
                  <a:pos x="637" y="581"/>
                </a:cxn>
                <a:cxn ang="0">
                  <a:pos x="613" y="591"/>
                </a:cxn>
                <a:cxn ang="0">
                  <a:pos x="593" y="607"/>
                </a:cxn>
                <a:cxn ang="0">
                  <a:pos x="573" y="627"/>
                </a:cxn>
                <a:cxn ang="0">
                  <a:pos x="557" y="639"/>
                </a:cxn>
                <a:cxn ang="0">
                  <a:pos x="543" y="659"/>
                </a:cxn>
                <a:cxn ang="0">
                  <a:pos x="523" y="683"/>
                </a:cxn>
                <a:cxn ang="0">
                  <a:pos x="502" y="703"/>
                </a:cxn>
                <a:cxn ang="0">
                  <a:pos x="488" y="719"/>
                </a:cxn>
                <a:cxn ang="0">
                  <a:pos x="480" y="731"/>
                </a:cxn>
                <a:cxn ang="0">
                  <a:pos x="432" y="751"/>
                </a:cxn>
                <a:cxn ang="0">
                  <a:pos x="396" y="769"/>
                </a:cxn>
                <a:cxn ang="0">
                  <a:pos x="372" y="787"/>
                </a:cxn>
                <a:cxn ang="0">
                  <a:pos x="358" y="795"/>
                </a:cxn>
                <a:cxn ang="0">
                  <a:pos x="342" y="813"/>
                </a:cxn>
                <a:cxn ang="0">
                  <a:pos x="330" y="821"/>
                </a:cxn>
                <a:cxn ang="0">
                  <a:pos x="286" y="837"/>
                </a:cxn>
                <a:cxn ang="0">
                  <a:pos x="258" y="859"/>
                </a:cxn>
                <a:cxn ang="0">
                  <a:pos x="170" y="851"/>
                </a:cxn>
                <a:cxn ang="0">
                  <a:pos x="82" y="859"/>
                </a:cxn>
                <a:cxn ang="0">
                  <a:pos x="30" y="875"/>
                </a:cxn>
                <a:cxn ang="0">
                  <a:pos x="34" y="867"/>
                </a:cxn>
                <a:cxn ang="0">
                  <a:pos x="58" y="853"/>
                </a:cxn>
              </a:cxnLst>
              <a:rect l="0" t="0" r="r" b="b"/>
              <a:pathLst>
                <a:path w="1411" h="893">
                  <a:moveTo>
                    <a:pt x="1411" y="0"/>
                  </a:moveTo>
                  <a:lnTo>
                    <a:pt x="1391" y="14"/>
                  </a:lnTo>
                  <a:lnTo>
                    <a:pt x="1375" y="28"/>
                  </a:lnTo>
                  <a:lnTo>
                    <a:pt x="1355" y="40"/>
                  </a:lnTo>
                  <a:lnTo>
                    <a:pt x="1345" y="52"/>
                  </a:lnTo>
                  <a:lnTo>
                    <a:pt x="1337" y="60"/>
                  </a:lnTo>
                  <a:lnTo>
                    <a:pt x="1327" y="66"/>
                  </a:lnTo>
                  <a:lnTo>
                    <a:pt x="1315" y="74"/>
                  </a:lnTo>
                  <a:lnTo>
                    <a:pt x="1303" y="84"/>
                  </a:lnTo>
                  <a:lnTo>
                    <a:pt x="1297" y="92"/>
                  </a:lnTo>
                  <a:lnTo>
                    <a:pt x="1293" y="102"/>
                  </a:lnTo>
                  <a:lnTo>
                    <a:pt x="1287" y="116"/>
                  </a:lnTo>
                  <a:lnTo>
                    <a:pt x="1277" y="130"/>
                  </a:lnTo>
                  <a:lnTo>
                    <a:pt x="1269" y="136"/>
                  </a:lnTo>
                  <a:lnTo>
                    <a:pt x="1263" y="142"/>
                  </a:lnTo>
                  <a:lnTo>
                    <a:pt x="1251" y="152"/>
                  </a:lnTo>
                  <a:lnTo>
                    <a:pt x="1243" y="160"/>
                  </a:lnTo>
                  <a:lnTo>
                    <a:pt x="1225" y="176"/>
                  </a:lnTo>
                  <a:lnTo>
                    <a:pt x="1201" y="200"/>
                  </a:lnTo>
                  <a:lnTo>
                    <a:pt x="1191" y="210"/>
                  </a:lnTo>
                  <a:lnTo>
                    <a:pt x="1181" y="218"/>
                  </a:lnTo>
                  <a:lnTo>
                    <a:pt x="1171" y="222"/>
                  </a:lnTo>
                  <a:lnTo>
                    <a:pt x="1155" y="228"/>
                  </a:lnTo>
                  <a:lnTo>
                    <a:pt x="1133" y="234"/>
                  </a:lnTo>
                  <a:lnTo>
                    <a:pt x="1125" y="236"/>
                  </a:lnTo>
                  <a:lnTo>
                    <a:pt x="1115" y="240"/>
                  </a:lnTo>
                  <a:lnTo>
                    <a:pt x="1101" y="250"/>
                  </a:lnTo>
                  <a:lnTo>
                    <a:pt x="1073" y="282"/>
                  </a:lnTo>
                  <a:lnTo>
                    <a:pt x="1059" y="294"/>
                  </a:lnTo>
                  <a:lnTo>
                    <a:pt x="1041" y="304"/>
                  </a:lnTo>
                  <a:lnTo>
                    <a:pt x="1033" y="312"/>
                  </a:lnTo>
                  <a:lnTo>
                    <a:pt x="1025" y="324"/>
                  </a:lnTo>
                  <a:lnTo>
                    <a:pt x="1015" y="342"/>
                  </a:lnTo>
                  <a:lnTo>
                    <a:pt x="1009" y="352"/>
                  </a:lnTo>
                  <a:lnTo>
                    <a:pt x="995" y="361"/>
                  </a:lnTo>
                  <a:lnTo>
                    <a:pt x="989" y="367"/>
                  </a:lnTo>
                  <a:lnTo>
                    <a:pt x="985" y="371"/>
                  </a:lnTo>
                  <a:lnTo>
                    <a:pt x="983" y="375"/>
                  </a:lnTo>
                  <a:lnTo>
                    <a:pt x="957" y="375"/>
                  </a:lnTo>
                  <a:lnTo>
                    <a:pt x="949" y="377"/>
                  </a:lnTo>
                  <a:lnTo>
                    <a:pt x="943" y="379"/>
                  </a:lnTo>
                  <a:lnTo>
                    <a:pt x="933" y="385"/>
                  </a:lnTo>
                  <a:lnTo>
                    <a:pt x="905" y="407"/>
                  </a:lnTo>
                  <a:lnTo>
                    <a:pt x="893" y="415"/>
                  </a:lnTo>
                  <a:lnTo>
                    <a:pt x="871" y="425"/>
                  </a:lnTo>
                  <a:lnTo>
                    <a:pt x="859" y="433"/>
                  </a:lnTo>
                  <a:lnTo>
                    <a:pt x="847" y="443"/>
                  </a:lnTo>
                  <a:lnTo>
                    <a:pt x="831" y="461"/>
                  </a:lnTo>
                  <a:lnTo>
                    <a:pt x="807" y="483"/>
                  </a:lnTo>
                  <a:lnTo>
                    <a:pt x="789" y="499"/>
                  </a:lnTo>
                  <a:lnTo>
                    <a:pt x="773" y="509"/>
                  </a:lnTo>
                  <a:lnTo>
                    <a:pt x="765" y="513"/>
                  </a:lnTo>
                  <a:lnTo>
                    <a:pt x="761" y="517"/>
                  </a:lnTo>
                  <a:lnTo>
                    <a:pt x="759" y="525"/>
                  </a:lnTo>
                  <a:lnTo>
                    <a:pt x="757" y="527"/>
                  </a:lnTo>
                  <a:lnTo>
                    <a:pt x="743" y="533"/>
                  </a:lnTo>
                  <a:lnTo>
                    <a:pt x="725" y="537"/>
                  </a:lnTo>
                  <a:lnTo>
                    <a:pt x="715" y="541"/>
                  </a:lnTo>
                  <a:lnTo>
                    <a:pt x="709" y="545"/>
                  </a:lnTo>
                  <a:lnTo>
                    <a:pt x="703" y="545"/>
                  </a:lnTo>
                  <a:lnTo>
                    <a:pt x="689" y="551"/>
                  </a:lnTo>
                  <a:lnTo>
                    <a:pt x="673" y="559"/>
                  </a:lnTo>
                  <a:lnTo>
                    <a:pt x="649" y="573"/>
                  </a:lnTo>
                  <a:lnTo>
                    <a:pt x="637" y="581"/>
                  </a:lnTo>
                  <a:lnTo>
                    <a:pt x="621" y="587"/>
                  </a:lnTo>
                  <a:lnTo>
                    <a:pt x="613" y="591"/>
                  </a:lnTo>
                  <a:lnTo>
                    <a:pt x="605" y="599"/>
                  </a:lnTo>
                  <a:lnTo>
                    <a:pt x="593" y="607"/>
                  </a:lnTo>
                  <a:lnTo>
                    <a:pt x="583" y="619"/>
                  </a:lnTo>
                  <a:lnTo>
                    <a:pt x="573" y="627"/>
                  </a:lnTo>
                  <a:lnTo>
                    <a:pt x="565" y="633"/>
                  </a:lnTo>
                  <a:lnTo>
                    <a:pt x="557" y="639"/>
                  </a:lnTo>
                  <a:lnTo>
                    <a:pt x="549" y="647"/>
                  </a:lnTo>
                  <a:lnTo>
                    <a:pt x="543" y="659"/>
                  </a:lnTo>
                  <a:lnTo>
                    <a:pt x="535" y="667"/>
                  </a:lnTo>
                  <a:lnTo>
                    <a:pt x="523" y="683"/>
                  </a:lnTo>
                  <a:lnTo>
                    <a:pt x="511" y="693"/>
                  </a:lnTo>
                  <a:lnTo>
                    <a:pt x="502" y="703"/>
                  </a:lnTo>
                  <a:lnTo>
                    <a:pt x="498" y="711"/>
                  </a:lnTo>
                  <a:lnTo>
                    <a:pt x="488" y="719"/>
                  </a:lnTo>
                  <a:lnTo>
                    <a:pt x="484" y="725"/>
                  </a:lnTo>
                  <a:lnTo>
                    <a:pt x="480" y="731"/>
                  </a:lnTo>
                  <a:lnTo>
                    <a:pt x="476" y="735"/>
                  </a:lnTo>
                  <a:lnTo>
                    <a:pt x="432" y="751"/>
                  </a:lnTo>
                  <a:lnTo>
                    <a:pt x="412" y="761"/>
                  </a:lnTo>
                  <a:lnTo>
                    <a:pt x="396" y="769"/>
                  </a:lnTo>
                  <a:lnTo>
                    <a:pt x="384" y="779"/>
                  </a:lnTo>
                  <a:lnTo>
                    <a:pt x="372" y="787"/>
                  </a:lnTo>
                  <a:lnTo>
                    <a:pt x="364" y="793"/>
                  </a:lnTo>
                  <a:lnTo>
                    <a:pt x="358" y="795"/>
                  </a:lnTo>
                  <a:lnTo>
                    <a:pt x="354" y="799"/>
                  </a:lnTo>
                  <a:lnTo>
                    <a:pt x="342" y="813"/>
                  </a:lnTo>
                  <a:lnTo>
                    <a:pt x="336" y="819"/>
                  </a:lnTo>
                  <a:lnTo>
                    <a:pt x="330" y="821"/>
                  </a:lnTo>
                  <a:lnTo>
                    <a:pt x="298" y="831"/>
                  </a:lnTo>
                  <a:lnTo>
                    <a:pt x="286" y="837"/>
                  </a:lnTo>
                  <a:lnTo>
                    <a:pt x="278" y="843"/>
                  </a:lnTo>
                  <a:lnTo>
                    <a:pt x="258" y="859"/>
                  </a:lnTo>
                  <a:lnTo>
                    <a:pt x="218" y="855"/>
                  </a:lnTo>
                  <a:lnTo>
                    <a:pt x="170" y="851"/>
                  </a:lnTo>
                  <a:lnTo>
                    <a:pt x="122" y="855"/>
                  </a:lnTo>
                  <a:lnTo>
                    <a:pt x="82" y="859"/>
                  </a:lnTo>
                  <a:lnTo>
                    <a:pt x="46" y="871"/>
                  </a:lnTo>
                  <a:lnTo>
                    <a:pt x="30" y="875"/>
                  </a:lnTo>
                  <a:lnTo>
                    <a:pt x="0" y="893"/>
                  </a:lnTo>
                  <a:lnTo>
                    <a:pt x="34" y="867"/>
                  </a:lnTo>
                  <a:lnTo>
                    <a:pt x="50" y="859"/>
                  </a:lnTo>
                  <a:lnTo>
                    <a:pt x="58" y="853"/>
                  </a:lnTo>
                </a:path>
              </a:pathLst>
            </a:custGeom>
            <a:noFill/>
            <a:ln w="9525">
              <a:solidFill>
                <a:srgbClr val="191919"/>
              </a:solidFill>
              <a:prstDash val="solid"/>
              <a:round/>
              <a:headEnd/>
              <a:tailEnd/>
            </a:ln>
          </p:spPr>
          <p:txBody>
            <a:bodyPr/>
            <a:lstStyle/>
            <a:p>
              <a:endParaRPr lang="en-US" dirty="0"/>
            </a:p>
          </p:txBody>
        </p:sp>
        <p:sp>
          <p:nvSpPr>
            <p:cNvPr id="157805" name="Line 109"/>
            <p:cNvSpPr>
              <a:spLocks noChangeShapeType="1"/>
            </p:cNvSpPr>
            <p:nvPr/>
          </p:nvSpPr>
          <p:spPr bwMode="auto">
            <a:xfrm flipV="1">
              <a:off x="2954" y="2740"/>
              <a:ext cx="30" cy="7"/>
            </a:xfrm>
            <a:prstGeom prst="line">
              <a:avLst/>
            </a:prstGeom>
            <a:noFill/>
            <a:ln w="9525">
              <a:solidFill>
                <a:srgbClr val="191919"/>
              </a:solidFill>
              <a:round/>
              <a:headEnd/>
              <a:tailEnd/>
            </a:ln>
          </p:spPr>
          <p:txBody>
            <a:bodyPr/>
            <a:lstStyle/>
            <a:p>
              <a:endParaRPr lang="en-US" dirty="0"/>
            </a:p>
          </p:txBody>
        </p:sp>
        <p:sp>
          <p:nvSpPr>
            <p:cNvPr id="157806" name="Line 110"/>
            <p:cNvSpPr>
              <a:spLocks noChangeShapeType="1"/>
            </p:cNvSpPr>
            <p:nvPr/>
          </p:nvSpPr>
          <p:spPr bwMode="auto">
            <a:xfrm flipV="1">
              <a:off x="2954" y="2752"/>
              <a:ext cx="26" cy="3"/>
            </a:xfrm>
            <a:prstGeom prst="line">
              <a:avLst/>
            </a:prstGeom>
            <a:noFill/>
            <a:ln w="9525">
              <a:solidFill>
                <a:srgbClr val="191919"/>
              </a:solidFill>
              <a:round/>
              <a:headEnd/>
              <a:tailEnd/>
            </a:ln>
          </p:spPr>
          <p:txBody>
            <a:bodyPr/>
            <a:lstStyle/>
            <a:p>
              <a:endParaRPr lang="en-US" dirty="0"/>
            </a:p>
          </p:txBody>
        </p:sp>
        <p:sp>
          <p:nvSpPr>
            <p:cNvPr id="157807" name="Freeform 111"/>
            <p:cNvSpPr>
              <a:spLocks/>
            </p:cNvSpPr>
            <p:nvPr/>
          </p:nvSpPr>
          <p:spPr bwMode="auto">
            <a:xfrm>
              <a:off x="2997" y="2273"/>
              <a:ext cx="402" cy="463"/>
            </a:xfrm>
            <a:custGeom>
              <a:avLst/>
              <a:gdLst/>
              <a:ahLst/>
              <a:cxnLst>
                <a:cxn ang="0">
                  <a:pos x="40" y="1143"/>
                </a:cxn>
                <a:cxn ang="0">
                  <a:pos x="76" y="1117"/>
                </a:cxn>
                <a:cxn ang="0">
                  <a:pos x="108" y="1087"/>
                </a:cxn>
                <a:cxn ang="0">
                  <a:pos x="141" y="1053"/>
                </a:cxn>
                <a:cxn ang="0">
                  <a:pos x="171" y="1021"/>
                </a:cxn>
                <a:cxn ang="0">
                  <a:pos x="221" y="989"/>
                </a:cxn>
                <a:cxn ang="0">
                  <a:pos x="279" y="951"/>
                </a:cxn>
                <a:cxn ang="0">
                  <a:pos x="321" y="937"/>
                </a:cxn>
                <a:cxn ang="0">
                  <a:pos x="347" y="931"/>
                </a:cxn>
                <a:cxn ang="0">
                  <a:pos x="387" y="925"/>
                </a:cxn>
                <a:cxn ang="0">
                  <a:pos x="431" y="909"/>
                </a:cxn>
                <a:cxn ang="0">
                  <a:pos x="463" y="883"/>
                </a:cxn>
                <a:cxn ang="0">
                  <a:pos x="487" y="859"/>
                </a:cxn>
                <a:cxn ang="0">
                  <a:pos x="507" y="823"/>
                </a:cxn>
                <a:cxn ang="0">
                  <a:pos x="515" y="813"/>
                </a:cxn>
                <a:cxn ang="0">
                  <a:pos x="517" y="815"/>
                </a:cxn>
                <a:cxn ang="0">
                  <a:pos x="521" y="801"/>
                </a:cxn>
                <a:cxn ang="0">
                  <a:pos x="531" y="791"/>
                </a:cxn>
                <a:cxn ang="0">
                  <a:pos x="547" y="769"/>
                </a:cxn>
                <a:cxn ang="0">
                  <a:pos x="581" y="711"/>
                </a:cxn>
                <a:cxn ang="0">
                  <a:pos x="607" y="689"/>
                </a:cxn>
                <a:cxn ang="0">
                  <a:pos x="637" y="681"/>
                </a:cxn>
                <a:cxn ang="0">
                  <a:pos x="671" y="661"/>
                </a:cxn>
                <a:cxn ang="0">
                  <a:pos x="685" y="647"/>
                </a:cxn>
                <a:cxn ang="0">
                  <a:pos x="705" y="639"/>
                </a:cxn>
                <a:cxn ang="0">
                  <a:pos x="733" y="615"/>
                </a:cxn>
                <a:cxn ang="0">
                  <a:pos x="783" y="557"/>
                </a:cxn>
                <a:cxn ang="0">
                  <a:pos x="801" y="529"/>
                </a:cxn>
                <a:cxn ang="0">
                  <a:pos x="811" y="517"/>
                </a:cxn>
                <a:cxn ang="0">
                  <a:pos x="843" y="499"/>
                </a:cxn>
                <a:cxn ang="0">
                  <a:pos x="855" y="477"/>
                </a:cxn>
                <a:cxn ang="0">
                  <a:pos x="869" y="455"/>
                </a:cxn>
                <a:cxn ang="0">
                  <a:pos x="891" y="433"/>
                </a:cxn>
                <a:cxn ang="0">
                  <a:pos x="909" y="400"/>
                </a:cxn>
                <a:cxn ang="0">
                  <a:pos x="927" y="358"/>
                </a:cxn>
                <a:cxn ang="0">
                  <a:pos x="947" y="314"/>
                </a:cxn>
                <a:cxn ang="0">
                  <a:pos x="967" y="280"/>
                </a:cxn>
                <a:cxn ang="0">
                  <a:pos x="989" y="242"/>
                </a:cxn>
                <a:cxn ang="0">
                  <a:pos x="1011" y="186"/>
                </a:cxn>
                <a:cxn ang="0">
                  <a:pos x="1029" y="140"/>
                </a:cxn>
                <a:cxn ang="0">
                  <a:pos x="1041" y="116"/>
                </a:cxn>
                <a:cxn ang="0">
                  <a:pos x="1061" y="94"/>
                </a:cxn>
                <a:cxn ang="0">
                  <a:pos x="1093" y="46"/>
                </a:cxn>
                <a:cxn ang="0">
                  <a:pos x="1105" y="0"/>
                </a:cxn>
              </a:cxnLst>
              <a:rect l="0" t="0" r="r" b="b"/>
              <a:pathLst>
                <a:path w="1105" h="1167">
                  <a:moveTo>
                    <a:pt x="0" y="1167"/>
                  </a:moveTo>
                  <a:lnTo>
                    <a:pt x="40" y="1143"/>
                  </a:lnTo>
                  <a:lnTo>
                    <a:pt x="62" y="1127"/>
                  </a:lnTo>
                  <a:lnTo>
                    <a:pt x="76" y="1117"/>
                  </a:lnTo>
                  <a:lnTo>
                    <a:pt x="94" y="1101"/>
                  </a:lnTo>
                  <a:lnTo>
                    <a:pt x="108" y="1087"/>
                  </a:lnTo>
                  <a:lnTo>
                    <a:pt x="117" y="1079"/>
                  </a:lnTo>
                  <a:lnTo>
                    <a:pt x="141" y="1053"/>
                  </a:lnTo>
                  <a:lnTo>
                    <a:pt x="163" y="1029"/>
                  </a:lnTo>
                  <a:lnTo>
                    <a:pt x="171" y="1021"/>
                  </a:lnTo>
                  <a:lnTo>
                    <a:pt x="189" y="1011"/>
                  </a:lnTo>
                  <a:lnTo>
                    <a:pt x="221" y="989"/>
                  </a:lnTo>
                  <a:lnTo>
                    <a:pt x="257" y="965"/>
                  </a:lnTo>
                  <a:lnTo>
                    <a:pt x="279" y="951"/>
                  </a:lnTo>
                  <a:lnTo>
                    <a:pt x="295" y="945"/>
                  </a:lnTo>
                  <a:lnTo>
                    <a:pt x="321" y="937"/>
                  </a:lnTo>
                  <a:lnTo>
                    <a:pt x="335" y="933"/>
                  </a:lnTo>
                  <a:lnTo>
                    <a:pt x="347" y="931"/>
                  </a:lnTo>
                  <a:lnTo>
                    <a:pt x="363" y="929"/>
                  </a:lnTo>
                  <a:lnTo>
                    <a:pt x="387" y="925"/>
                  </a:lnTo>
                  <a:lnTo>
                    <a:pt x="421" y="915"/>
                  </a:lnTo>
                  <a:lnTo>
                    <a:pt x="431" y="909"/>
                  </a:lnTo>
                  <a:lnTo>
                    <a:pt x="453" y="895"/>
                  </a:lnTo>
                  <a:lnTo>
                    <a:pt x="463" y="883"/>
                  </a:lnTo>
                  <a:lnTo>
                    <a:pt x="475" y="871"/>
                  </a:lnTo>
                  <a:lnTo>
                    <a:pt x="487" y="859"/>
                  </a:lnTo>
                  <a:lnTo>
                    <a:pt x="495" y="843"/>
                  </a:lnTo>
                  <a:lnTo>
                    <a:pt x="507" y="823"/>
                  </a:lnTo>
                  <a:lnTo>
                    <a:pt x="513" y="815"/>
                  </a:lnTo>
                  <a:lnTo>
                    <a:pt x="515" y="813"/>
                  </a:lnTo>
                  <a:lnTo>
                    <a:pt x="515" y="815"/>
                  </a:lnTo>
                  <a:lnTo>
                    <a:pt x="517" y="815"/>
                  </a:lnTo>
                  <a:lnTo>
                    <a:pt x="517" y="807"/>
                  </a:lnTo>
                  <a:lnTo>
                    <a:pt x="521" y="801"/>
                  </a:lnTo>
                  <a:lnTo>
                    <a:pt x="525" y="797"/>
                  </a:lnTo>
                  <a:lnTo>
                    <a:pt x="531" y="791"/>
                  </a:lnTo>
                  <a:lnTo>
                    <a:pt x="539" y="781"/>
                  </a:lnTo>
                  <a:lnTo>
                    <a:pt x="547" y="769"/>
                  </a:lnTo>
                  <a:lnTo>
                    <a:pt x="557" y="741"/>
                  </a:lnTo>
                  <a:lnTo>
                    <a:pt x="581" y="711"/>
                  </a:lnTo>
                  <a:lnTo>
                    <a:pt x="597" y="691"/>
                  </a:lnTo>
                  <a:lnTo>
                    <a:pt x="607" y="689"/>
                  </a:lnTo>
                  <a:lnTo>
                    <a:pt x="625" y="685"/>
                  </a:lnTo>
                  <a:lnTo>
                    <a:pt x="637" y="681"/>
                  </a:lnTo>
                  <a:lnTo>
                    <a:pt x="653" y="671"/>
                  </a:lnTo>
                  <a:lnTo>
                    <a:pt x="671" y="661"/>
                  </a:lnTo>
                  <a:lnTo>
                    <a:pt x="681" y="653"/>
                  </a:lnTo>
                  <a:lnTo>
                    <a:pt x="685" y="647"/>
                  </a:lnTo>
                  <a:lnTo>
                    <a:pt x="693" y="645"/>
                  </a:lnTo>
                  <a:lnTo>
                    <a:pt x="705" y="639"/>
                  </a:lnTo>
                  <a:lnTo>
                    <a:pt x="721" y="625"/>
                  </a:lnTo>
                  <a:lnTo>
                    <a:pt x="733" y="615"/>
                  </a:lnTo>
                  <a:lnTo>
                    <a:pt x="769" y="571"/>
                  </a:lnTo>
                  <a:lnTo>
                    <a:pt x="783" y="557"/>
                  </a:lnTo>
                  <a:lnTo>
                    <a:pt x="793" y="543"/>
                  </a:lnTo>
                  <a:lnTo>
                    <a:pt x="801" y="529"/>
                  </a:lnTo>
                  <a:lnTo>
                    <a:pt x="807" y="521"/>
                  </a:lnTo>
                  <a:lnTo>
                    <a:pt x="811" y="517"/>
                  </a:lnTo>
                  <a:lnTo>
                    <a:pt x="837" y="503"/>
                  </a:lnTo>
                  <a:lnTo>
                    <a:pt x="843" y="499"/>
                  </a:lnTo>
                  <a:lnTo>
                    <a:pt x="847" y="495"/>
                  </a:lnTo>
                  <a:lnTo>
                    <a:pt x="855" y="477"/>
                  </a:lnTo>
                  <a:lnTo>
                    <a:pt x="861" y="465"/>
                  </a:lnTo>
                  <a:lnTo>
                    <a:pt x="869" y="455"/>
                  </a:lnTo>
                  <a:lnTo>
                    <a:pt x="883" y="441"/>
                  </a:lnTo>
                  <a:lnTo>
                    <a:pt x="891" y="433"/>
                  </a:lnTo>
                  <a:lnTo>
                    <a:pt x="897" y="426"/>
                  </a:lnTo>
                  <a:lnTo>
                    <a:pt x="909" y="400"/>
                  </a:lnTo>
                  <a:lnTo>
                    <a:pt x="919" y="378"/>
                  </a:lnTo>
                  <a:lnTo>
                    <a:pt x="927" y="358"/>
                  </a:lnTo>
                  <a:lnTo>
                    <a:pt x="941" y="330"/>
                  </a:lnTo>
                  <a:lnTo>
                    <a:pt x="947" y="314"/>
                  </a:lnTo>
                  <a:lnTo>
                    <a:pt x="955" y="302"/>
                  </a:lnTo>
                  <a:lnTo>
                    <a:pt x="967" y="280"/>
                  </a:lnTo>
                  <a:lnTo>
                    <a:pt x="981" y="258"/>
                  </a:lnTo>
                  <a:lnTo>
                    <a:pt x="989" y="242"/>
                  </a:lnTo>
                  <a:lnTo>
                    <a:pt x="993" y="230"/>
                  </a:lnTo>
                  <a:lnTo>
                    <a:pt x="1011" y="186"/>
                  </a:lnTo>
                  <a:lnTo>
                    <a:pt x="1021" y="160"/>
                  </a:lnTo>
                  <a:lnTo>
                    <a:pt x="1029" y="140"/>
                  </a:lnTo>
                  <a:lnTo>
                    <a:pt x="1035" y="126"/>
                  </a:lnTo>
                  <a:lnTo>
                    <a:pt x="1041" y="116"/>
                  </a:lnTo>
                  <a:lnTo>
                    <a:pt x="1049" y="108"/>
                  </a:lnTo>
                  <a:lnTo>
                    <a:pt x="1061" y="94"/>
                  </a:lnTo>
                  <a:lnTo>
                    <a:pt x="1073" y="76"/>
                  </a:lnTo>
                  <a:lnTo>
                    <a:pt x="1093" y="46"/>
                  </a:lnTo>
                  <a:lnTo>
                    <a:pt x="1103" y="26"/>
                  </a:lnTo>
                  <a:lnTo>
                    <a:pt x="1105" y="0"/>
                  </a:lnTo>
                </a:path>
              </a:pathLst>
            </a:custGeom>
            <a:noFill/>
            <a:ln w="9525">
              <a:solidFill>
                <a:srgbClr val="191919"/>
              </a:solidFill>
              <a:prstDash val="solid"/>
              <a:round/>
              <a:headEnd/>
              <a:tailEnd/>
            </a:ln>
          </p:spPr>
          <p:txBody>
            <a:bodyPr/>
            <a:lstStyle/>
            <a:p>
              <a:endParaRPr lang="en-US" dirty="0"/>
            </a:p>
          </p:txBody>
        </p:sp>
        <p:sp>
          <p:nvSpPr>
            <p:cNvPr id="157808" name="Freeform 112"/>
            <p:cNvSpPr>
              <a:spLocks/>
            </p:cNvSpPr>
            <p:nvPr/>
          </p:nvSpPr>
          <p:spPr bwMode="auto">
            <a:xfrm>
              <a:off x="3225" y="2039"/>
              <a:ext cx="231" cy="346"/>
            </a:xfrm>
            <a:custGeom>
              <a:avLst/>
              <a:gdLst/>
              <a:ahLst/>
              <a:cxnLst>
                <a:cxn ang="0">
                  <a:pos x="636" y="0"/>
                </a:cxn>
                <a:cxn ang="0">
                  <a:pos x="604" y="42"/>
                </a:cxn>
                <a:cxn ang="0">
                  <a:pos x="600" y="46"/>
                </a:cxn>
                <a:cxn ang="0">
                  <a:pos x="594" y="48"/>
                </a:cxn>
                <a:cxn ang="0">
                  <a:pos x="588" y="52"/>
                </a:cxn>
                <a:cxn ang="0">
                  <a:pos x="586" y="56"/>
                </a:cxn>
                <a:cxn ang="0">
                  <a:pos x="582" y="66"/>
                </a:cxn>
                <a:cxn ang="0">
                  <a:pos x="580" y="70"/>
                </a:cxn>
                <a:cxn ang="0">
                  <a:pos x="578" y="72"/>
                </a:cxn>
                <a:cxn ang="0">
                  <a:pos x="552" y="94"/>
                </a:cxn>
                <a:cxn ang="0">
                  <a:pos x="522" y="130"/>
                </a:cxn>
                <a:cxn ang="0">
                  <a:pos x="500" y="158"/>
                </a:cxn>
                <a:cxn ang="0">
                  <a:pos x="490" y="164"/>
                </a:cxn>
                <a:cxn ang="0">
                  <a:pos x="484" y="168"/>
                </a:cxn>
                <a:cxn ang="0">
                  <a:pos x="480" y="172"/>
                </a:cxn>
                <a:cxn ang="0">
                  <a:pos x="474" y="184"/>
                </a:cxn>
                <a:cxn ang="0">
                  <a:pos x="470" y="192"/>
                </a:cxn>
                <a:cxn ang="0">
                  <a:pos x="446" y="216"/>
                </a:cxn>
                <a:cxn ang="0">
                  <a:pos x="426" y="240"/>
                </a:cxn>
                <a:cxn ang="0">
                  <a:pos x="386" y="278"/>
                </a:cxn>
                <a:cxn ang="0">
                  <a:pos x="364" y="300"/>
                </a:cxn>
                <a:cxn ang="0">
                  <a:pos x="350" y="314"/>
                </a:cxn>
                <a:cxn ang="0">
                  <a:pos x="338" y="322"/>
                </a:cxn>
                <a:cxn ang="0">
                  <a:pos x="326" y="334"/>
                </a:cxn>
                <a:cxn ang="0">
                  <a:pos x="308" y="352"/>
                </a:cxn>
                <a:cxn ang="0">
                  <a:pos x="290" y="370"/>
                </a:cxn>
                <a:cxn ang="0">
                  <a:pos x="282" y="382"/>
                </a:cxn>
                <a:cxn ang="0">
                  <a:pos x="244" y="448"/>
                </a:cxn>
                <a:cxn ang="0">
                  <a:pos x="214" y="500"/>
                </a:cxn>
                <a:cxn ang="0">
                  <a:pos x="198" y="528"/>
                </a:cxn>
                <a:cxn ang="0">
                  <a:pos x="182" y="556"/>
                </a:cxn>
                <a:cxn ang="0">
                  <a:pos x="154" y="592"/>
                </a:cxn>
                <a:cxn ang="0">
                  <a:pos x="140" y="612"/>
                </a:cxn>
                <a:cxn ang="0">
                  <a:pos x="130" y="630"/>
                </a:cxn>
                <a:cxn ang="0">
                  <a:pos x="114" y="654"/>
                </a:cxn>
                <a:cxn ang="0">
                  <a:pos x="104" y="670"/>
                </a:cxn>
                <a:cxn ang="0">
                  <a:pos x="100" y="680"/>
                </a:cxn>
                <a:cxn ang="0">
                  <a:pos x="88" y="712"/>
                </a:cxn>
                <a:cxn ang="0">
                  <a:pos x="78" y="738"/>
                </a:cxn>
                <a:cxn ang="0">
                  <a:pos x="58" y="776"/>
                </a:cxn>
                <a:cxn ang="0">
                  <a:pos x="50" y="794"/>
                </a:cxn>
                <a:cxn ang="0">
                  <a:pos x="38" y="812"/>
                </a:cxn>
                <a:cxn ang="0">
                  <a:pos x="18" y="840"/>
                </a:cxn>
                <a:cxn ang="0">
                  <a:pos x="6" y="860"/>
                </a:cxn>
                <a:cxn ang="0">
                  <a:pos x="0" y="872"/>
                </a:cxn>
              </a:cxnLst>
              <a:rect l="0" t="0" r="r" b="b"/>
              <a:pathLst>
                <a:path w="636" h="872">
                  <a:moveTo>
                    <a:pt x="636" y="0"/>
                  </a:moveTo>
                  <a:lnTo>
                    <a:pt x="604" y="42"/>
                  </a:lnTo>
                  <a:lnTo>
                    <a:pt x="600" y="46"/>
                  </a:lnTo>
                  <a:lnTo>
                    <a:pt x="594" y="48"/>
                  </a:lnTo>
                  <a:lnTo>
                    <a:pt x="588" y="52"/>
                  </a:lnTo>
                  <a:lnTo>
                    <a:pt x="586" y="56"/>
                  </a:lnTo>
                  <a:lnTo>
                    <a:pt x="582" y="66"/>
                  </a:lnTo>
                  <a:lnTo>
                    <a:pt x="580" y="70"/>
                  </a:lnTo>
                  <a:lnTo>
                    <a:pt x="578" y="72"/>
                  </a:lnTo>
                  <a:lnTo>
                    <a:pt x="552" y="94"/>
                  </a:lnTo>
                  <a:lnTo>
                    <a:pt x="522" y="130"/>
                  </a:lnTo>
                  <a:lnTo>
                    <a:pt x="500" y="158"/>
                  </a:lnTo>
                  <a:lnTo>
                    <a:pt x="490" y="164"/>
                  </a:lnTo>
                  <a:lnTo>
                    <a:pt x="484" y="168"/>
                  </a:lnTo>
                  <a:lnTo>
                    <a:pt x="480" y="172"/>
                  </a:lnTo>
                  <a:lnTo>
                    <a:pt x="474" y="184"/>
                  </a:lnTo>
                  <a:lnTo>
                    <a:pt x="470" y="192"/>
                  </a:lnTo>
                  <a:lnTo>
                    <a:pt x="446" y="216"/>
                  </a:lnTo>
                  <a:lnTo>
                    <a:pt x="426" y="240"/>
                  </a:lnTo>
                  <a:lnTo>
                    <a:pt x="386" y="278"/>
                  </a:lnTo>
                  <a:lnTo>
                    <a:pt x="364" y="300"/>
                  </a:lnTo>
                  <a:lnTo>
                    <a:pt x="350" y="314"/>
                  </a:lnTo>
                  <a:lnTo>
                    <a:pt x="338" y="322"/>
                  </a:lnTo>
                  <a:lnTo>
                    <a:pt x="326" y="334"/>
                  </a:lnTo>
                  <a:lnTo>
                    <a:pt x="308" y="352"/>
                  </a:lnTo>
                  <a:lnTo>
                    <a:pt x="290" y="370"/>
                  </a:lnTo>
                  <a:lnTo>
                    <a:pt x="282" y="382"/>
                  </a:lnTo>
                  <a:lnTo>
                    <a:pt x="244" y="448"/>
                  </a:lnTo>
                  <a:lnTo>
                    <a:pt x="214" y="500"/>
                  </a:lnTo>
                  <a:lnTo>
                    <a:pt x="198" y="528"/>
                  </a:lnTo>
                  <a:lnTo>
                    <a:pt x="182" y="556"/>
                  </a:lnTo>
                  <a:lnTo>
                    <a:pt x="154" y="592"/>
                  </a:lnTo>
                  <a:lnTo>
                    <a:pt x="140" y="612"/>
                  </a:lnTo>
                  <a:lnTo>
                    <a:pt x="130" y="630"/>
                  </a:lnTo>
                  <a:lnTo>
                    <a:pt x="114" y="654"/>
                  </a:lnTo>
                  <a:lnTo>
                    <a:pt x="104" y="670"/>
                  </a:lnTo>
                  <a:lnTo>
                    <a:pt x="100" y="680"/>
                  </a:lnTo>
                  <a:lnTo>
                    <a:pt x="88" y="712"/>
                  </a:lnTo>
                  <a:lnTo>
                    <a:pt x="78" y="738"/>
                  </a:lnTo>
                  <a:lnTo>
                    <a:pt x="58" y="776"/>
                  </a:lnTo>
                  <a:lnTo>
                    <a:pt x="50" y="794"/>
                  </a:lnTo>
                  <a:lnTo>
                    <a:pt x="38" y="812"/>
                  </a:lnTo>
                  <a:lnTo>
                    <a:pt x="18" y="840"/>
                  </a:lnTo>
                  <a:lnTo>
                    <a:pt x="6" y="860"/>
                  </a:lnTo>
                  <a:lnTo>
                    <a:pt x="0" y="872"/>
                  </a:lnTo>
                </a:path>
              </a:pathLst>
            </a:custGeom>
            <a:noFill/>
            <a:ln w="9525">
              <a:solidFill>
                <a:srgbClr val="191919"/>
              </a:solidFill>
              <a:prstDash val="solid"/>
              <a:round/>
              <a:headEnd/>
              <a:tailEnd/>
            </a:ln>
          </p:spPr>
          <p:txBody>
            <a:bodyPr/>
            <a:lstStyle/>
            <a:p>
              <a:endParaRPr lang="en-US" dirty="0"/>
            </a:p>
          </p:txBody>
        </p:sp>
        <p:sp>
          <p:nvSpPr>
            <p:cNvPr id="157809" name="Freeform 113"/>
            <p:cNvSpPr>
              <a:spLocks/>
            </p:cNvSpPr>
            <p:nvPr/>
          </p:nvSpPr>
          <p:spPr bwMode="auto">
            <a:xfrm>
              <a:off x="3337" y="2159"/>
              <a:ext cx="65" cy="18"/>
            </a:xfrm>
            <a:custGeom>
              <a:avLst/>
              <a:gdLst/>
              <a:ahLst/>
              <a:cxnLst>
                <a:cxn ang="0">
                  <a:pos x="0" y="46"/>
                </a:cxn>
                <a:cxn ang="0">
                  <a:pos x="6" y="46"/>
                </a:cxn>
                <a:cxn ang="0">
                  <a:pos x="14" y="46"/>
                </a:cxn>
                <a:cxn ang="0">
                  <a:pos x="24" y="42"/>
                </a:cxn>
                <a:cxn ang="0">
                  <a:pos x="42" y="34"/>
                </a:cxn>
                <a:cxn ang="0">
                  <a:pos x="58" y="26"/>
                </a:cxn>
                <a:cxn ang="0">
                  <a:pos x="72" y="16"/>
                </a:cxn>
                <a:cxn ang="0">
                  <a:pos x="86" y="8"/>
                </a:cxn>
                <a:cxn ang="0">
                  <a:pos x="98" y="2"/>
                </a:cxn>
                <a:cxn ang="0">
                  <a:pos x="114" y="0"/>
                </a:cxn>
                <a:cxn ang="0">
                  <a:pos x="124" y="2"/>
                </a:cxn>
                <a:cxn ang="0">
                  <a:pos x="134" y="4"/>
                </a:cxn>
                <a:cxn ang="0">
                  <a:pos x="148" y="14"/>
                </a:cxn>
                <a:cxn ang="0">
                  <a:pos x="162" y="22"/>
                </a:cxn>
                <a:cxn ang="0">
                  <a:pos x="174" y="34"/>
                </a:cxn>
                <a:cxn ang="0">
                  <a:pos x="178" y="38"/>
                </a:cxn>
              </a:cxnLst>
              <a:rect l="0" t="0" r="r" b="b"/>
              <a:pathLst>
                <a:path w="178" h="46">
                  <a:moveTo>
                    <a:pt x="0" y="46"/>
                  </a:moveTo>
                  <a:lnTo>
                    <a:pt x="6" y="46"/>
                  </a:lnTo>
                  <a:lnTo>
                    <a:pt x="14" y="46"/>
                  </a:lnTo>
                  <a:lnTo>
                    <a:pt x="24" y="42"/>
                  </a:lnTo>
                  <a:lnTo>
                    <a:pt x="42" y="34"/>
                  </a:lnTo>
                  <a:lnTo>
                    <a:pt x="58" y="26"/>
                  </a:lnTo>
                  <a:lnTo>
                    <a:pt x="72" y="16"/>
                  </a:lnTo>
                  <a:lnTo>
                    <a:pt x="86" y="8"/>
                  </a:lnTo>
                  <a:lnTo>
                    <a:pt x="98" y="2"/>
                  </a:lnTo>
                  <a:lnTo>
                    <a:pt x="114" y="0"/>
                  </a:lnTo>
                  <a:lnTo>
                    <a:pt x="124" y="2"/>
                  </a:lnTo>
                  <a:lnTo>
                    <a:pt x="134" y="4"/>
                  </a:lnTo>
                  <a:lnTo>
                    <a:pt x="148" y="14"/>
                  </a:lnTo>
                  <a:lnTo>
                    <a:pt x="162" y="22"/>
                  </a:lnTo>
                  <a:lnTo>
                    <a:pt x="174" y="34"/>
                  </a:lnTo>
                  <a:lnTo>
                    <a:pt x="178" y="38"/>
                  </a:lnTo>
                </a:path>
              </a:pathLst>
            </a:custGeom>
            <a:noFill/>
            <a:ln w="9525">
              <a:solidFill>
                <a:srgbClr val="191919"/>
              </a:solidFill>
              <a:prstDash val="solid"/>
              <a:round/>
              <a:headEnd/>
              <a:tailEnd/>
            </a:ln>
          </p:spPr>
          <p:txBody>
            <a:bodyPr/>
            <a:lstStyle/>
            <a:p>
              <a:endParaRPr lang="en-US" dirty="0"/>
            </a:p>
          </p:txBody>
        </p:sp>
        <p:sp>
          <p:nvSpPr>
            <p:cNvPr id="157810" name="Freeform 114"/>
            <p:cNvSpPr>
              <a:spLocks/>
            </p:cNvSpPr>
            <p:nvPr/>
          </p:nvSpPr>
          <p:spPr bwMode="auto">
            <a:xfrm>
              <a:off x="3416" y="2187"/>
              <a:ext cx="21" cy="3"/>
            </a:xfrm>
            <a:custGeom>
              <a:avLst/>
              <a:gdLst/>
              <a:ahLst/>
              <a:cxnLst>
                <a:cxn ang="0">
                  <a:pos x="0" y="0"/>
                </a:cxn>
                <a:cxn ang="0">
                  <a:pos x="6" y="4"/>
                </a:cxn>
                <a:cxn ang="0">
                  <a:pos x="16" y="6"/>
                </a:cxn>
                <a:cxn ang="0">
                  <a:pos x="26" y="8"/>
                </a:cxn>
                <a:cxn ang="0">
                  <a:pos x="48" y="8"/>
                </a:cxn>
                <a:cxn ang="0">
                  <a:pos x="58" y="6"/>
                </a:cxn>
              </a:cxnLst>
              <a:rect l="0" t="0" r="r" b="b"/>
              <a:pathLst>
                <a:path w="58" h="8">
                  <a:moveTo>
                    <a:pt x="0" y="0"/>
                  </a:moveTo>
                  <a:lnTo>
                    <a:pt x="6" y="4"/>
                  </a:lnTo>
                  <a:lnTo>
                    <a:pt x="16" y="6"/>
                  </a:lnTo>
                  <a:lnTo>
                    <a:pt x="26" y="8"/>
                  </a:lnTo>
                  <a:lnTo>
                    <a:pt x="48" y="8"/>
                  </a:lnTo>
                  <a:lnTo>
                    <a:pt x="58" y="6"/>
                  </a:lnTo>
                </a:path>
              </a:pathLst>
            </a:custGeom>
            <a:noFill/>
            <a:ln w="9525">
              <a:solidFill>
                <a:srgbClr val="191919"/>
              </a:solidFill>
              <a:prstDash val="solid"/>
              <a:round/>
              <a:headEnd/>
              <a:tailEnd/>
            </a:ln>
          </p:spPr>
          <p:txBody>
            <a:bodyPr/>
            <a:lstStyle/>
            <a:p>
              <a:endParaRPr lang="en-US" dirty="0"/>
            </a:p>
          </p:txBody>
        </p:sp>
        <p:sp>
          <p:nvSpPr>
            <p:cNvPr id="157811" name="Freeform 115"/>
            <p:cNvSpPr>
              <a:spLocks/>
            </p:cNvSpPr>
            <p:nvPr/>
          </p:nvSpPr>
          <p:spPr bwMode="auto">
            <a:xfrm>
              <a:off x="3311" y="2201"/>
              <a:ext cx="86" cy="31"/>
            </a:xfrm>
            <a:custGeom>
              <a:avLst/>
              <a:gdLst/>
              <a:ahLst/>
              <a:cxnLst>
                <a:cxn ang="0">
                  <a:pos x="0" y="46"/>
                </a:cxn>
                <a:cxn ang="0">
                  <a:pos x="8" y="46"/>
                </a:cxn>
                <a:cxn ang="0">
                  <a:pos x="16" y="44"/>
                </a:cxn>
                <a:cxn ang="0">
                  <a:pos x="26" y="38"/>
                </a:cxn>
                <a:cxn ang="0">
                  <a:pos x="64" y="14"/>
                </a:cxn>
                <a:cxn ang="0">
                  <a:pos x="88" y="6"/>
                </a:cxn>
                <a:cxn ang="0">
                  <a:pos x="114" y="0"/>
                </a:cxn>
                <a:cxn ang="0">
                  <a:pos x="122" y="0"/>
                </a:cxn>
                <a:cxn ang="0">
                  <a:pos x="132" y="4"/>
                </a:cxn>
                <a:cxn ang="0">
                  <a:pos x="144" y="8"/>
                </a:cxn>
                <a:cxn ang="0">
                  <a:pos x="150" y="12"/>
                </a:cxn>
                <a:cxn ang="0">
                  <a:pos x="170" y="30"/>
                </a:cxn>
                <a:cxn ang="0">
                  <a:pos x="186" y="44"/>
                </a:cxn>
                <a:cxn ang="0">
                  <a:pos x="208" y="64"/>
                </a:cxn>
                <a:cxn ang="0">
                  <a:pos x="214" y="70"/>
                </a:cxn>
                <a:cxn ang="0">
                  <a:pos x="224" y="76"/>
                </a:cxn>
                <a:cxn ang="0">
                  <a:pos x="228" y="78"/>
                </a:cxn>
                <a:cxn ang="0">
                  <a:pos x="232" y="78"/>
                </a:cxn>
                <a:cxn ang="0">
                  <a:pos x="236" y="78"/>
                </a:cxn>
              </a:cxnLst>
              <a:rect l="0" t="0" r="r" b="b"/>
              <a:pathLst>
                <a:path w="236" h="78">
                  <a:moveTo>
                    <a:pt x="0" y="46"/>
                  </a:moveTo>
                  <a:lnTo>
                    <a:pt x="8" y="46"/>
                  </a:lnTo>
                  <a:lnTo>
                    <a:pt x="16" y="44"/>
                  </a:lnTo>
                  <a:lnTo>
                    <a:pt x="26" y="38"/>
                  </a:lnTo>
                  <a:lnTo>
                    <a:pt x="64" y="14"/>
                  </a:lnTo>
                  <a:lnTo>
                    <a:pt x="88" y="6"/>
                  </a:lnTo>
                  <a:lnTo>
                    <a:pt x="114" y="0"/>
                  </a:lnTo>
                  <a:lnTo>
                    <a:pt x="122" y="0"/>
                  </a:lnTo>
                  <a:lnTo>
                    <a:pt x="132" y="4"/>
                  </a:lnTo>
                  <a:lnTo>
                    <a:pt x="144" y="8"/>
                  </a:lnTo>
                  <a:lnTo>
                    <a:pt x="150" y="12"/>
                  </a:lnTo>
                  <a:lnTo>
                    <a:pt x="170" y="30"/>
                  </a:lnTo>
                  <a:lnTo>
                    <a:pt x="186" y="44"/>
                  </a:lnTo>
                  <a:lnTo>
                    <a:pt x="208" y="64"/>
                  </a:lnTo>
                  <a:lnTo>
                    <a:pt x="214" y="70"/>
                  </a:lnTo>
                  <a:lnTo>
                    <a:pt x="224" y="76"/>
                  </a:lnTo>
                  <a:lnTo>
                    <a:pt x="228" y="78"/>
                  </a:lnTo>
                  <a:lnTo>
                    <a:pt x="232" y="78"/>
                  </a:lnTo>
                  <a:lnTo>
                    <a:pt x="236" y="78"/>
                  </a:lnTo>
                </a:path>
              </a:pathLst>
            </a:custGeom>
            <a:noFill/>
            <a:ln w="9525">
              <a:solidFill>
                <a:srgbClr val="191919"/>
              </a:solidFill>
              <a:prstDash val="solid"/>
              <a:round/>
              <a:headEnd/>
              <a:tailEnd/>
            </a:ln>
          </p:spPr>
          <p:txBody>
            <a:bodyPr/>
            <a:lstStyle/>
            <a:p>
              <a:endParaRPr lang="en-US" dirty="0"/>
            </a:p>
          </p:txBody>
        </p:sp>
        <p:sp>
          <p:nvSpPr>
            <p:cNvPr id="157812" name="Freeform 116"/>
            <p:cNvSpPr>
              <a:spLocks/>
            </p:cNvSpPr>
            <p:nvPr/>
          </p:nvSpPr>
          <p:spPr bwMode="auto">
            <a:xfrm>
              <a:off x="3417" y="2208"/>
              <a:ext cx="98" cy="28"/>
            </a:xfrm>
            <a:custGeom>
              <a:avLst/>
              <a:gdLst/>
              <a:ahLst/>
              <a:cxnLst>
                <a:cxn ang="0">
                  <a:pos x="0" y="72"/>
                </a:cxn>
                <a:cxn ang="0">
                  <a:pos x="16" y="66"/>
                </a:cxn>
                <a:cxn ang="0">
                  <a:pos x="34" y="58"/>
                </a:cxn>
                <a:cxn ang="0">
                  <a:pos x="64" y="38"/>
                </a:cxn>
                <a:cxn ang="0">
                  <a:pos x="100" y="12"/>
                </a:cxn>
                <a:cxn ang="0">
                  <a:pos x="112" y="6"/>
                </a:cxn>
                <a:cxn ang="0">
                  <a:pos x="124" y="2"/>
                </a:cxn>
                <a:cxn ang="0">
                  <a:pos x="140" y="0"/>
                </a:cxn>
                <a:cxn ang="0">
                  <a:pos x="154" y="2"/>
                </a:cxn>
                <a:cxn ang="0">
                  <a:pos x="164" y="4"/>
                </a:cxn>
                <a:cxn ang="0">
                  <a:pos x="180" y="10"/>
                </a:cxn>
                <a:cxn ang="0">
                  <a:pos x="198" y="22"/>
                </a:cxn>
                <a:cxn ang="0">
                  <a:pos x="212" y="32"/>
                </a:cxn>
                <a:cxn ang="0">
                  <a:pos x="226" y="42"/>
                </a:cxn>
                <a:cxn ang="0">
                  <a:pos x="242" y="50"/>
                </a:cxn>
                <a:cxn ang="0">
                  <a:pos x="256" y="54"/>
                </a:cxn>
                <a:cxn ang="0">
                  <a:pos x="268" y="56"/>
                </a:cxn>
              </a:cxnLst>
              <a:rect l="0" t="0" r="r" b="b"/>
              <a:pathLst>
                <a:path w="268" h="72">
                  <a:moveTo>
                    <a:pt x="0" y="72"/>
                  </a:moveTo>
                  <a:lnTo>
                    <a:pt x="16" y="66"/>
                  </a:lnTo>
                  <a:lnTo>
                    <a:pt x="34" y="58"/>
                  </a:lnTo>
                  <a:lnTo>
                    <a:pt x="64" y="38"/>
                  </a:lnTo>
                  <a:lnTo>
                    <a:pt x="100" y="12"/>
                  </a:lnTo>
                  <a:lnTo>
                    <a:pt x="112" y="6"/>
                  </a:lnTo>
                  <a:lnTo>
                    <a:pt x="124" y="2"/>
                  </a:lnTo>
                  <a:lnTo>
                    <a:pt x="140" y="0"/>
                  </a:lnTo>
                  <a:lnTo>
                    <a:pt x="154" y="2"/>
                  </a:lnTo>
                  <a:lnTo>
                    <a:pt x="164" y="4"/>
                  </a:lnTo>
                  <a:lnTo>
                    <a:pt x="180" y="10"/>
                  </a:lnTo>
                  <a:lnTo>
                    <a:pt x="198" y="22"/>
                  </a:lnTo>
                  <a:lnTo>
                    <a:pt x="212" y="32"/>
                  </a:lnTo>
                  <a:lnTo>
                    <a:pt x="226" y="42"/>
                  </a:lnTo>
                  <a:lnTo>
                    <a:pt x="242" y="50"/>
                  </a:lnTo>
                  <a:lnTo>
                    <a:pt x="256" y="54"/>
                  </a:lnTo>
                  <a:lnTo>
                    <a:pt x="268" y="56"/>
                  </a:lnTo>
                </a:path>
              </a:pathLst>
            </a:custGeom>
            <a:noFill/>
            <a:ln w="9525">
              <a:solidFill>
                <a:srgbClr val="191919"/>
              </a:solidFill>
              <a:prstDash val="solid"/>
              <a:round/>
              <a:headEnd/>
              <a:tailEnd/>
            </a:ln>
          </p:spPr>
          <p:txBody>
            <a:bodyPr/>
            <a:lstStyle/>
            <a:p>
              <a:endParaRPr lang="en-US" dirty="0"/>
            </a:p>
          </p:txBody>
        </p:sp>
        <p:sp>
          <p:nvSpPr>
            <p:cNvPr id="157813" name="Freeform 117"/>
            <p:cNvSpPr>
              <a:spLocks/>
            </p:cNvSpPr>
            <p:nvPr/>
          </p:nvSpPr>
          <p:spPr bwMode="auto">
            <a:xfrm>
              <a:off x="3297" y="2247"/>
              <a:ext cx="81" cy="35"/>
            </a:xfrm>
            <a:custGeom>
              <a:avLst/>
              <a:gdLst/>
              <a:ahLst/>
              <a:cxnLst>
                <a:cxn ang="0">
                  <a:pos x="0" y="26"/>
                </a:cxn>
                <a:cxn ang="0">
                  <a:pos x="32" y="10"/>
                </a:cxn>
                <a:cxn ang="0">
                  <a:pos x="46" y="6"/>
                </a:cxn>
                <a:cxn ang="0">
                  <a:pos x="62" y="2"/>
                </a:cxn>
                <a:cxn ang="0">
                  <a:pos x="74" y="0"/>
                </a:cxn>
                <a:cxn ang="0">
                  <a:pos x="80" y="0"/>
                </a:cxn>
                <a:cxn ang="0">
                  <a:pos x="88" y="0"/>
                </a:cxn>
                <a:cxn ang="0">
                  <a:pos x="102" y="8"/>
                </a:cxn>
                <a:cxn ang="0">
                  <a:pos x="118" y="16"/>
                </a:cxn>
                <a:cxn ang="0">
                  <a:pos x="130" y="30"/>
                </a:cxn>
                <a:cxn ang="0">
                  <a:pos x="140" y="44"/>
                </a:cxn>
                <a:cxn ang="0">
                  <a:pos x="150" y="58"/>
                </a:cxn>
                <a:cxn ang="0">
                  <a:pos x="162" y="70"/>
                </a:cxn>
                <a:cxn ang="0">
                  <a:pos x="172" y="78"/>
                </a:cxn>
                <a:cxn ang="0">
                  <a:pos x="180" y="82"/>
                </a:cxn>
                <a:cxn ang="0">
                  <a:pos x="190" y="84"/>
                </a:cxn>
                <a:cxn ang="0">
                  <a:pos x="210" y="88"/>
                </a:cxn>
                <a:cxn ang="0">
                  <a:pos x="222" y="88"/>
                </a:cxn>
              </a:cxnLst>
              <a:rect l="0" t="0" r="r" b="b"/>
              <a:pathLst>
                <a:path w="222" h="88">
                  <a:moveTo>
                    <a:pt x="0" y="26"/>
                  </a:moveTo>
                  <a:lnTo>
                    <a:pt x="32" y="10"/>
                  </a:lnTo>
                  <a:lnTo>
                    <a:pt x="46" y="6"/>
                  </a:lnTo>
                  <a:lnTo>
                    <a:pt x="62" y="2"/>
                  </a:lnTo>
                  <a:lnTo>
                    <a:pt x="74" y="0"/>
                  </a:lnTo>
                  <a:lnTo>
                    <a:pt x="80" y="0"/>
                  </a:lnTo>
                  <a:lnTo>
                    <a:pt x="88" y="0"/>
                  </a:lnTo>
                  <a:lnTo>
                    <a:pt x="102" y="8"/>
                  </a:lnTo>
                  <a:lnTo>
                    <a:pt x="118" y="16"/>
                  </a:lnTo>
                  <a:lnTo>
                    <a:pt x="130" y="30"/>
                  </a:lnTo>
                  <a:lnTo>
                    <a:pt x="140" y="44"/>
                  </a:lnTo>
                  <a:lnTo>
                    <a:pt x="150" y="58"/>
                  </a:lnTo>
                  <a:lnTo>
                    <a:pt x="162" y="70"/>
                  </a:lnTo>
                  <a:lnTo>
                    <a:pt x="172" y="78"/>
                  </a:lnTo>
                  <a:lnTo>
                    <a:pt x="180" y="82"/>
                  </a:lnTo>
                  <a:lnTo>
                    <a:pt x="190" y="84"/>
                  </a:lnTo>
                  <a:lnTo>
                    <a:pt x="210" y="88"/>
                  </a:lnTo>
                  <a:lnTo>
                    <a:pt x="222" y="88"/>
                  </a:lnTo>
                </a:path>
              </a:pathLst>
            </a:custGeom>
            <a:noFill/>
            <a:ln w="9525">
              <a:solidFill>
                <a:srgbClr val="191919"/>
              </a:solidFill>
              <a:prstDash val="solid"/>
              <a:round/>
              <a:headEnd/>
              <a:tailEnd/>
            </a:ln>
          </p:spPr>
          <p:txBody>
            <a:bodyPr/>
            <a:lstStyle/>
            <a:p>
              <a:endParaRPr lang="en-US" dirty="0"/>
            </a:p>
          </p:txBody>
        </p:sp>
        <p:sp>
          <p:nvSpPr>
            <p:cNvPr id="157814" name="Freeform 118"/>
            <p:cNvSpPr>
              <a:spLocks/>
            </p:cNvSpPr>
            <p:nvPr/>
          </p:nvSpPr>
          <p:spPr bwMode="auto">
            <a:xfrm>
              <a:off x="3405" y="2264"/>
              <a:ext cx="78" cy="22"/>
            </a:xfrm>
            <a:custGeom>
              <a:avLst/>
              <a:gdLst/>
              <a:ahLst/>
              <a:cxnLst>
                <a:cxn ang="0">
                  <a:pos x="0" y="26"/>
                </a:cxn>
                <a:cxn ang="0">
                  <a:pos x="16" y="18"/>
                </a:cxn>
                <a:cxn ang="0">
                  <a:pos x="38" y="10"/>
                </a:cxn>
                <a:cxn ang="0">
                  <a:pos x="62" y="2"/>
                </a:cxn>
                <a:cxn ang="0">
                  <a:pos x="88" y="0"/>
                </a:cxn>
                <a:cxn ang="0">
                  <a:pos x="94" y="2"/>
                </a:cxn>
                <a:cxn ang="0">
                  <a:pos x="102" y="6"/>
                </a:cxn>
                <a:cxn ang="0">
                  <a:pos x="120" y="16"/>
                </a:cxn>
                <a:cxn ang="0">
                  <a:pos x="134" y="26"/>
                </a:cxn>
                <a:cxn ang="0">
                  <a:pos x="148" y="32"/>
                </a:cxn>
                <a:cxn ang="0">
                  <a:pos x="178" y="46"/>
                </a:cxn>
                <a:cxn ang="0">
                  <a:pos x="214" y="56"/>
                </a:cxn>
              </a:cxnLst>
              <a:rect l="0" t="0" r="r" b="b"/>
              <a:pathLst>
                <a:path w="214" h="56">
                  <a:moveTo>
                    <a:pt x="0" y="26"/>
                  </a:moveTo>
                  <a:lnTo>
                    <a:pt x="16" y="18"/>
                  </a:lnTo>
                  <a:lnTo>
                    <a:pt x="38" y="10"/>
                  </a:lnTo>
                  <a:lnTo>
                    <a:pt x="62" y="2"/>
                  </a:lnTo>
                  <a:lnTo>
                    <a:pt x="88" y="0"/>
                  </a:lnTo>
                  <a:lnTo>
                    <a:pt x="94" y="2"/>
                  </a:lnTo>
                  <a:lnTo>
                    <a:pt x="102" y="6"/>
                  </a:lnTo>
                  <a:lnTo>
                    <a:pt x="120" y="16"/>
                  </a:lnTo>
                  <a:lnTo>
                    <a:pt x="134" y="26"/>
                  </a:lnTo>
                  <a:lnTo>
                    <a:pt x="148" y="32"/>
                  </a:lnTo>
                  <a:lnTo>
                    <a:pt x="178" y="46"/>
                  </a:lnTo>
                  <a:lnTo>
                    <a:pt x="214" y="56"/>
                  </a:lnTo>
                </a:path>
              </a:pathLst>
            </a:custGeom>
            <a:noFill/>
            <a:ln w="9525">
              <a:solidFill>
                <a:srgbClr val="191919"/>
              </a:solidFill>
              <a:prstDash val="solid"/>
              <a:round/>
              <a:headEnd/>
              <a:tailEnd/>
            </a:ln>
          </p:spPr>
          <p:txBody>
            <a:bodyPr/>
            <a:lstStyle/>
            <a:p>
              <a:endParaRPr lang="en-US" dirty="0"/>
            </a:p>
          </p:txBody>
        </p:sp>
        <p:sp>
          <p:nvSpPr>
            <p:cNvPr id="157815" name="Freeform 119"/>
            <p:cNvSpPr>
              <a:spLocks/>
            </p:cNvSpPr>
            <p:nvPr/>
          </p:nvSpPr>
          <p:spPr bwMode="auto">
            <a:xfrm>
              <a:off x="3262" y="2308"/>
              <a:ext cx="49" cy="14"/>
            </a:xfrm>
            <a:custGeom>
              <a:avLst/>
              <a:gdLst/>
              <a:ahLst/>
              <a:cxnLst>
                <a:cxn ang="0">
                  <a:pos x="0" y="16"/>
                </a:cxn>
                <a:cxn ang="0">
                  <a:pos x="18" y="8"/>
                </a:cxn>
                <a:cxn ang="0">
                  <a:pos x="32" y="2"/>
                </a:cxn>
                <a:cxn ang="0">
                  <a:pos x="46" y="0"/>
                </a:cxn>
                <a:cxn ang="0">
                  <a:pos x="72" y="2"/>
                </a:cxn>
                <a:cxn ang="0">
                  <a:pos x="86" y="4"/>
                </a:cxn>
                <a:cxn ang="0">
                  <a:pos x="98" y="6"/>
                </a:cxn>
                <a:cxn ang="0">
                  <a:pos x="126" y="24"/>
                </a:cxn>
                <a:cxn ang="0">
                  <a:pos x="134" y="32"/>
                </a:cxn>
              </a:cxnLst>
              <a:rect l="0" t="0" r="r" b="b"/>
              <a:pathLst>
                <a:path w="134" h="32">
                  <a:moveTo>
                    <a:pt x="0" y="16"/>
                  </a:moveTo>
                  <a:lnTo>
                    <a:pt x="18" y="8"/>
                  </a:lnTo>
                  <a:lnTo>
                    <a:pt x="32" y="2"/>
                  </a:lnTo>
                  <a:lnTo>
                    <a:pt x="46" y="0"/>
                  </a:lnTo>
                  <a:lnTo>
                    <a:pt x="72" y="2"/>
                  </a:lnTo>
                  <a:lnTo>
                    <a:pt x="86" y="4"/>
                  </a:lnTo>
                  <a:lnTo>
                    <a:pt x="98" y="6"/>
                  </a:lnTo>
                  <a:lnTo>
                    <a:pt x="126" y="24"/>
                  </a:lnTo>
                  <a:lnTo>
                    <a:pt x="134" y="32"/>
                  </a:lnTo>
                </a:path>
              </a:pathLst>
            </a:custGeom>
            <a:noFill/>
            <a:ln w="9525">
              <a:solidFill>
                <a:srgbClr val="191919"/>
              </a:solidFill>
              <a:prstDash val="solid"/>
              <a:round/>
              <a:headEnd/>
              <a:tailEnd/>
            </a:ln>
          </p:spPr>
          <p:txBody>
            <a:bodyPr/>
            <a:lstStyle/>
            <a:p>
              <a:endParaRPr lang="en-US" dirty="0"/>
            </a:p>
          </p:txBody>
        </p:sp>
        <p:sp>
          <p:nvSpPr>
            <p:cNvPr id="157816" name="Freeform 120"/>
            <p:cNvSpPr>
              <a:spLocks/>
            </p:cNvSpPr>
            <p:nvPr/>
          </p:nvSpPr>
          <p:spPr bwMode="auto">
            <a:xfrm>
              <a:off x="3392" y="2318"/>
              <a:ext cx="47" cy="17"/>
            </a:xfrm>
            <a:custGeom>
              <a:avLst/>
              <a:gdLst/>
              <a:ahLst/>
              <a:cxnLst>
                <a:cxn ang="0">
                  <a:pos x="0" y="14"/>
                </a:cxn>
                <a:cxn ang="0">
                  <a:pos x="14" y="6"/>
                </a:cxn>
                <a:cxn ang="0">
                  <a:pos x="26" y="2"/>
                </a:cxn>
                <a:cxn ang="0">
                  <a:pos x="38" y="0"/>
                </a:cxn>
                <a:cxn ang="0">
                  <a:pos x="48" y="2"/>
                </a:cxn>
                <a:cxn ang="0">
                  <a:pos x="62" y="6"/>
                </a:cxn>
                <a:cxn ang="0">
                  <a:pos x="74" y="10"/>
                </a:cxn>
                <a:cxn ang="0">
                  <a:pos x="82" y="14"/>
                </a:cxn>
                <a:cxn ang="0">
                  <a:pos x="106" y="32"/>
                </a:cxn>
                <a:cxn ang="0">
                  <a:pos x="128" y="44"/>
                </a:cxn>
              </a:cxnLst>
              <a:rect l="0" t="0" r="r" b="b"/>
              <a:pathLst>
                <a:path w="128" h="44">
                  <a:moveTo>
                    <a:pt x="0" y="14"/>
                  </a:moveTo>
                  <a:lnTo>
                    <a:pt x="14" y="6"/>
                  </a:lnTo>
                  <a:lnTo>
                    <a:pt x="26" y="2"/>
                  </a:lnTo>
                  <a:lnTo>
                    <a:pt x="38" y="0"/>
                  </a:lnTo>
                  <a:lnTo>
                    <a:pt x="48" y="2"/>
                  </a:lnTo>
                  <a:lnTo>
                    <a:pt x="62" y="6"/>
                  </a:lnTo>
                  <a:lnTo>
                    <a:pt x="74" y="10"/>
                  </a:lnTo>
                  <a:lnTo>
                    <a:pt x="82" y="14"/>
                  </a:lnTo>
                  <a:lnTo>
                    <a:pt x="106" y="32"/>
                  </a:lnTo>
                  <a:lnTo>
                    <a:pt x="128" y="44"/>
                  </a:lnTo>
                </a:path>
              </a:pathLst>
            </a:custGeom>
            <a:noFill/>
            <a:ln w="9525">
              <a:solidFill>
                <a:srgbClr val="191919"/>
              </a:solidFill>
              <a:prstDash val="solid"/>
              <a:round/>
              <a:headEnd/>
              <a:tailEnd/>
            </a:ln>
          </p:spPr>
          <p:txBody>
            <a:bodyPr/>
            <a:lstStyle/>
            <a:p>
              <a:endParaRPr lang="en-US" dirty="0"/>
            </a:p>
          </p:txBody>
        </p:sp>
        <p:sp>
          <p:nvSpPr>
            <p:cNvPr id="157817" name="Freeform 121"/>
            <p:cNvSpPr>
              <a:spLocks/>
            </p:cNvSpPr>
            <p:nvPr/>
          </p:nvSpPr>
          <p:spPr bwMode="auto">
            <a:xfrm>
              <a:off x="3361" y="2385"/>
              <a:ext cx="21" cy="5"/>
            </a:xfrm>
            <a:custGeom>
              <a:avLst/>
              <a:gdLst/>
              <a:ahLst/>
              <a:cxnLst>
                <a:cxn ang="0">
                  <a:pos x="0" y="2"/>
                </a:cxn>
                <a:cxn ang="0">
                  <a:pos x="6" y="2"/>
                </a:cxn>
                <a:cxn ang="0">
                  <a:pos x="20" y="0"/>
                </a:cxn>
                <a:cxn ang="0">
                  <a:pos x="30" y="0"/>
                </a:cxn>
                <a:cxn ang="0">
                  <a:pos x="38" y="2"/>
                </a:cxn>
                <a:cxn ang="0">
                  <a:pos x="48" y="6"/>
                </a:cxn>
                <a:cxn ang="0">
                  <a:pos x="56" y="12"/>
                </a:cxn>
              </a:cxnLst>
              <a:rect l="0" t="0" r="r" b="b"/>
              <a:pathLst>
                <a:path w="56" h="12">
                  <a:moveTo>
                    <a:pt x="0" y="2"/>
                  </a:moveTo>
                  <a:lnTo>
                    <a:pt x="6" y="2"/>
                  </a:lnTo>
                  <a:lnTo>
                    <a:pt x="20" y="0"/>
                  </a:lnTo>
                  <a:lnTo>
                    <a:pt x="30" y="0"/>
                  </a:lnTo>
                  <a:lnTo>
                    <a:pt x="38" y="2"/>
                  </a:lnTo>
                  <a:lnTo>
                    <a:pt x="48" y="6"/>
                  </a:lnTo>
                  <a:lnTo>
                    <a:pt x="56" y="12"/>
                  </a:lnTo>
                </a:path>
              </a:pathLst>
            </a:custGeom>
            <a:noFill/>
            <a:ln w="9525">
              <a:solidFill>
                <a:srgbClr val="191919"/>
              </a:solidFill>
              <a:prstDash val="solid"/>
              <a:round/>
              <a:headEnd/>
              <a:tailEnd/>
            </a:ln>
          </p:spPr>
          <p:txBody>
            <a:bodyPr/>
            <a:lstStyle/>
            <a:p>
              <a:endParaRPr lang="en-US" dirty="0"/>
            </a:p>
          </p:txBody>
        </p:sp>
        <p:sp>
          <p:nvSpPr>
            <p:cNvPr id="157818" name="Line 122"/>
            <p:cNvSpPr>
              <a:spLocks noChangeShapeType="1"/>
            </p:cNvSpPr>
            <p:nvPr/>
          </p:nvSpPr>
          <p:spPr bwMode="auto">
            <a:xfrm>
              <a:off x="3485" y="1983"/>
              <a:ext cx="4" cy="18"/>
            </a:xfrm>
            <a:prstGeom prst="line">
              <a:avLst/>
            </a:prstGeom>
            <a:noFill/>
            <a:ln w="9525">
              <a:solidFill>
                <a:srgbClr val="191919"/>
              </a:solidFill>
              <a:round/>
              <a:headEnd/>
              <a:tailEnd/>
            </a:ln>
          </p:spPr>
          <p:txBody>
            <a:bodyPr/>
            <a:lstStyle/>
            <a:p>
              <a:endParaRPr lang="en-US" dirty="0"/>
            </a:p>
          </p:txBody>
        </p:sp>
        <p:sp>
          <p:nvSpPr>
            <p:cNvPr id="157819" name="Freeform 123"/>
            <p:cNvSpPr>
              <a:spLocks/>
            </p:cNvSpPr>
            <p:nvPr/>
          </p:nvSpPr>
          <p:spPr bwMode="auto">
            <a:xfrm>
              <a:off x="3460" y="2030"/>
              <a:ext cx="42" cy="46"/>
            </a:xfrm>
            <a:custGeom>
              <a:avLst/>
              <a:gdLst/>
              <a:ahLst/>
              <a:cxnLst>
                <a:cxn ang="0">
                  <a:pos x="0" y="0"/>
                </a:cxn>
                <a:cxn ang="0">
                  <a:pos x="8" y="28"/>
                </a:cxn>
                <a:cxn ang="0">
                  <a:pos x="22" y="62"/>
                </a:cxn>
                <a:cxn ang="0">
                  <a:pos x="28" y="72"/>
                </a:cxn>
                <a:cxn ang="0">
                  <a:pos x="40" y="82"/>
                </a:cxn>
                <a:cxn ang="0">
                  <a:pos x="52" y="94"/>
                </a:cxn>
                <a:cxn ang="0">
                  <a:pos x="64" y="100"/>
                </a:cxn>
                <a:cxn ang="0">
                  <a:pos x="90" y="112"/>
                </a:cxn>
                <a:cxn ang="0">
                  <a:pos x="112" y="118"/>
                </a:cxn>
              </a:cxnLst>
              <a:rect l="0" t="0" r="r" b="b"/>
              <a:pathLst>
                <a:path w="112" h="118">
                  <a:moveTo>
                    <a:pt x="0" y="0"/>
                  </a:moveTo>
                  <a:lnTo>
                    <a:pt x="8" y="28"/>
                  </a:lnTo>
                  <a:lnTo>
                    <a:pt x="22" y="62"/>
                  </a:lnTo>
                  <a:lnTo>
                    <a:pt x="28" y="72"/>
                  </a:lnTo>
                  <a:lnTo>
                    <a:pt x="40" y="82"/>
                  </a:lnTo>
                  <a:lnTo>
                    <a:pt x="52" y="94"/>
                  </a:lnTo>
                  <a:lnTo>
                    <a:pt x="64" y="100"/>
                  </a:lnTo>
                  <a:lnTo>
                    <a:pt x="90" y="112"/>
                  </a:lnTo>
                  <a:lnTo>
                    <a:pt x="112" y="118"/>
                  </a:lnTo>
                </a:path>
              </a:pathLst>
            </a:custGeom>
            <a:noFill/>
            <a:ln w="9525">
              <a:solidFill>
                <a:srgbClr val="191919"/>
              </a:solidFill>
              <a:prstDash val="solid"/>
              <a:round/>
              <a:headEnd/>
              <a:tailEnd/>
            </a:ln>
          </p:spPr>
          <p:txBody>
            <a:bodyPr/>
            <a:lstStyle/>
            <a:p>
              <a:endParaRPr lang="en-US" dirty="0"/>
            </a:p>
          </p:txBody>
        </p:sp>
        <p:sp>
          <p:nvSpPr>
            <p:cNvPr id="157820" name="Freeform 124"/>
            <p:cNvSpPr>
              <a:spLocks/>
            </p:cNvSpPr>
            <p:nvPr/>
          </p:nvSpPr>
          <p:spPr bwMode="auto">
            <a:xfrm>
              <a:off x="3425" y="2075"/>
              <a:ext cx="10" cy="3"/>
            </a:xfrm>
            <a:custGeom>
              <a:avLst/>
              <a:gdLst/>
              <a:ahLst/>
              <a:cxnLst>
                <a:cxn ang="0">
                  <a:pos x="0" y="8"/>
                </a:cxn>
                <a:cxn ang="0">
                  <a:pos x="16" y="2"/>
                </a:cxn>
                <a:cxn ang="0">
                  <a:pos x="22" y="0"/>
                </a:cxn>
                <a:cxn ang="0">
                  <a:pos x="26" y="0"/>
                </a:cxn>
                <a:cxn ang="0">
                  <a:pos x="28" y="2"/>
                </a:cxn>
              </a:cxnLst>
              <a:rect l="0" t="0" r="r" b="b"/>
              <a:pathLst>
                <a:path w="28" h="8">
                  <a:moveTo>
                    <a:pt x="0" y="8"/>
                  </a:moveTo>
                  <a:lnTo>
                    <a:pt x="16" y="2"/>
                  </a:lnTo>
                  <a:lnTo>
                    <a:pt x="22" y="0"/>
                  </a:lnTo>
                  <a:lnTo>
                    <a:pt x="26" y="0"/>
                  </a:lnTo>
                  <a:lnTo>
                    <a:pt x="28" y="2"/>
                  </a:lnTo>
                </a:path>
              </a:pathLst>
            </a:custGeom>
            <a:noFill/>
            <a:ln w="9525">
              <a:solidFill>
                <a:srgbClr val="191919"/>
              </a:solidFill>
              <a:prstDash val="solid"/>
              <a:round/>
              <a:headEnd/>
              <a:tailEnd/>
            </a:ln>
          </p:spPr>
          <p:txBody>
            <a:bodyPr/>
            <a:lstStyle/>
            <a:p>
              <a:endParaRPr lang="en-US" dirty="0"/>
            </a:p>
          </p:txBody>
        </p:sp>
        <p:sp>
          <p:nvSpPr>
            <p:cNvPr id="157821" name="Freeform 125"/>
            <p:cNvSpPr>
              <a:spLocks/>
            </p:cNvSpPr>
            <p:nvPr/>
          </p:nvSpPr>
          <p:spPr bwMode="auto">
            <a:xfrm>
              <a:off x="3440" y="2069"/>
              <a:ext cx="48" cy="32"/>
            </a:xfrm>
            <a:custGeom>
              <a:avLst/>
              <a:gdLst/>
              <a:ahLst/>
              <a:cxnLst>
                <a:cxn ang="0">
                  <a:pos x="0" y="0"/>
                </a:cxn>
                <a:cxn ang="0">
                  <a:pos x="10" y="8"/>
                </a:cxn>
                <a:cxn ang="0">
                  <a:pos x="20" y="14"/>
                </a:cxn>
                <a:cxn ang="0">
                  <a:pos x="26" y="20"/>
                </a:cxn>
                <a:cxn ang="0">
                  <a:pos x="42" y="42"/>
                </a:cxn>
                <a:cxn ang="0">
                  <a:pos x="66" y="52"/>
                </a:cxn>
                <a:cxn ang="0">
                  <a:pos x="96" y="66"/>
                </a:cxn>
                <a:cxn ang="0">
                  <a:pos x="108" y="72"/>
                </a:cxn>
                <a:cxn ang="0">
                  <a:pos x="132" y="80"/>
                </a:cxn>
              </a:cxnLst>
              <a:rect l="0" t="0" r="r" b="b"/>
              <a:pathLst>
                <a:path w="132" h="80">
                  <a:moveTo>
                    <a:pt x="0" y="0"/>
                  </a:moveTo>
                  <a:lnTo>
                    <a:pt x="10" y="8"/>
                  </a:lnTo>
                  <a:lnTo>
                    <a:pt x="20" y="14"/>
                  </a:lnTo>
                  <a:lnTo>
                    <a:pt x="26" y="20"/>
                  </a:lnTo>
                  <a:lnTo>
                    <a:pt x="42" y="42"/>
                  </a:lnTo>
                  <a:lnTo>
                    <a:pt x="66" y="52"/>
                  </a:lnTo>
                  <a:lnTo>
                    <a:pt x="96" y="66"/>
                  </a:lnTo>
                  <a:lnTo>
                    <a:pt x="108" y="72"/>
                  </a:lnTo>
                  <a:lnTo>
                    <a:pt x="132" y="80"/>
                  </a:lnTo>
                </a:path>
              </a:pathLst>
            </a:custGeom>
            <a:noFill/>
            <a:ln w="9525">
              <a:solidFill>
                <a:srgbClr val="191919"/>
              </a:solidFill>
              <a:prstDash val="solid"/>
              <a:round/>
              <a:headEnd/>
              <a:tailEnd/>
            </a:ln>
          </p:spPr>
          <p:txBody>
            <a:bodyPr/>
            <a:lstStyle/>
            <a:p>
              <a:endParaRPr lang="en-US" dirty="0"/>
            </a:p>
          </p:txBody>
        </p:sp>
        <p:sp>
          <p:nvSpPr>
            <p:cNvPr id="157822" name="Freeform 126"/>
            <p:cNvSpPr>
              <a:spLocks/>
            </p:cNvSpPr>
            <p:nvPr/>
          </p:nvSpPr>
          <p:spPr bwMode="auto">
            <a:xfrm>
              <a:off x="3383" y="2125"/>
              <a:ext cx="31" cy="8"/>
            </a:xfrm>
            <a:custGeom>
              <a:avLst/>
              <a:gdLst/>
              <a:ahLst/>
              <a:cxnLst>
                <a:cxn ang="0">
                  <a:pos x="0" y="12"/>
                </a:cxn>
                <a:cxn ang="0">
                  <a:pos x="8" y="14"/>
                </a:cxn>
                <a:cxn ang="0">
                  <a:pos x="16" y="14"/>
                </a:cxn>
                <a:cxn ang="0">
                  <a:pos x="24" y="12"/>
                </a:cxn>
                <a:cxn ang="0">
                  <a:pos x="48" y="2"/>
                </a:cxn>
                <a:cxn ang="0">
                  <a:pos x="66" y="0"/>
                </a:cxn>
                <a:cxn ang="0">
                  <a:pos x="74" y="8"/>
                </a:cxn>
                <a:cxn ang="0">
                  <a:pos x="82" y="14"/>
                </a:cxn>
                <a:cxn ang="0">
                  <a:pos x="88" y="20"/>
                </a:cxn>
              </a:cxnLst>
              <a:rect l="0" t="0" r="r" b="b"/>
              <a:pathLst>
                <a:path w="88" h="20">
                  <a:moveTo>
                    <a:pt x="0" y="12"/>
                  </a:moveTo>
                  <a:lnTo>
                    <a:pt x="8" y="14"/>
                  </a:lnTo>
                  <a:lnTo>
                    <a:pt x="16" y="14"/>
                  </a:lnTo>
                  <a:lnTo>
                    <a:pt x="24" y="12"/>
                  </a:lnTo>
                  <a:lnTo>
                    <a:pt x="48" y="2"/>
                  </a:lnTo>
                  <a:lnTo>
                    <a:pt x="66" y="0"/>
                  </a:lnTo>
                  <a:lnTo>
                    <a:pt x="74" y="8"/>
                  </a:lnTo>
                  <a:lnTo>
                    <a:pt x="82" y="14"/>
                  </a:lnTo>
                  <a:lnTo>
                    <a:pt x="88" y="20"/>
                  </a:lnTo>
                </a:path>
              </a:pathLst>
            </a:custGeom>
            <a:noFill/>
            <a:ln w="9525">
              <a:solidFill>
                <a:srgbClr val="191919"/>
              </a:solidFill>
              <a:prstDash val="solid"/>
              <a:round/>
              <a:headEnd/>
              <a:tailEnd/>
            </a:ln>
          </p:spPr>
          <p:txBody>
            <a:bodyPr/>
            <a:lstStyle/>
            <a:p>
              <a:endParaRPr lang="en-US" dirty="0"/>
            </a:p>
          </p:txBody>
        </p:sp>
        <p:sp>
          <p:nvSpPr>
            <p:cNvPr id="157823" name="Freeform 127"/>
            <p:cNvSpPr>
              <a:spLocks/>
            </p:cNvSpPr>
            <p:nvPr/>
          </p:nvSpPr>
          <p:spPr bwMode="auto">
            <a:xfrm>
              <a:off x="3425" y="2105"/>
              <a:ext cx="30" cy="37"/>
            </a:xfrm>
            <a:custGeom>
              <a:avLst/>
              <a:gdLst/>
              <a:ahLst/>
              <a:cxnLst>
                <a:cxn ang="0">
                  <a:pos x="0" y="0"/>
                </a:cxn>
                <a:cxn ang="0">
                  <a:pos x="2" y="10"/>
                </a:cxn>
                <a:cxn ang="0">
                  <a:pos x="4" y="18"/>
                </a:cxn>
                <a:cxn ang="0">
                  <a:pos x="8" y="24"/>
                </a:cxn>
                <a:cxn ang="0">
                  <a:pos x="24" y="46"/>
                </a:cxn>
                <a:cxn ang="0">
                  <a:pos x="30" y="54"/>
                </a:cxn>
                <a:cxn ang="0">
                  <a:pos x="40" y="62"/>
                </a:cxn>
                <a:cxn ang="0">
                  <a:pos x="60" y="82"/>
                </a:cxn>
                <a:cxn ang="0">
                  <a:pos x="66" y="88"/>
                </a:cxn>
                <a:cxn ang="0">
                  <a:pos x="70" y="90"/>
                </a:cxn>
                <a:cxn ang="0">
                  <a:pos x="84" y="94"/>
                </a:cxn>
              </a:cxnLst>
              <a:rect l="0" t="0" r="r" b="b"/>
              <a:pathLst>
                <a:path w="84" h="94">
                  <a:moveTo>
                    <a:pt x="0" y="0"/>
                  </a:moveTo>
                  <a:lnTo>
                    <a:pt x="2" y="10"/>
                  </a:lnTo>
                  <a:lnTo>
                    <a:pt x="4" y="18"/>
                  </a:lnTo>
                  <a:lnTo>
                    <a:pt x="8" y="24"/>
                  </a:lnTo>
                  <a:lnTo>
                    <a:pt x="24" y="46"/>
                  </a:lnTo>
                  <a:lnTo>
                    <a:pt x="30" y="54"/>
                  </a:lnTo>
                  <a:lnTo>
                    <a:pt x="40" y="62"/>
                  </a:lnTo>
                  <a:lnTo>
                    <a:pt x="60" y="82"/>
                  </a:lnTo>
                  <a:lnTo>
                    <a:pt x="66" y="88"/>
                  </a:lnTo>
                  <a:lnTo>
                    <a:pt x="70" y="90"/>
                  </a:lnTo>
                  <a:lnTo>
                    <a:pt x="84" y="94"/>
                  </a:lnTo>
                </a:path>
              </a:pathLst>
            </a:custGeom>
            <a:noFill/>
            <a:ln w="9525">
              <a:solidFill>
                <a:srgbClr val="191919"/>
              </a:solidFill>
              <a:prstDash val="solid"/>
              <a:round/>
              <a:headEnd/>
              <a:tailEnd/>
            </a:ln>
          </p:spPr>
          <p:txBody>
            <a:bodyPr/>
            <a:lstStyle/>
            <a:p>
              <a:endParaRPr lang="en-US" dirty="0"/>
            </a:p>
          </p:txBody>
        </p:sp>
        <p:sp>
          <p:nvSpPr>
            <p:cNvPr id="157824" name="Freeform 128"/>
            <p:cNvSpPr>
              <a:spLocks/>
            </p:cNvSpPr>
            <p:nvPr/>
          </p:nvSpPr>
          <p:spPr bwMode="auto">
            <a:xfrm>
              <a:off x="2957" y="2607"/>
              <a:ext cx="7" cy="19"/>
            </a:xfrm>
            <a:custGeom>
              <a:avLst/>
              <a:gdLst/>
              <a:ahLst/>
              <a:cxnLst>
                <a:cxn ang="0">
                  <a:pos x="0" y="0"/>
                </a:cxn>
                <a:cxn ang="0">
                  <a:pos x="6" y="28"/>
                </a:cxn>
                <a:cxn ang="0">
                  <a:pos x="8" y="36"/>
                </a:cxn>
                <a:cxn ang="0">
                  <a:pos x="12" y="44"/>
                </a:cxn>
                <a:cxn ang="0">
                  <a:pos x="16" y="48"/>
                </a:cxn>
                <a:cxn ang="0">
                  <a:pos x="18" y="48"/>
                </a:cxn>
              </a:cxnLst>
              <a:rect l="0" t="0" r="r" b="b"/>
              <a:pathLst>
                <a:path w="18" h="48">
                  <a:moveTo>
                    <a:pt x="0" y="0"/>
                  </a:moveTo>
                  <a:lnTo>
                    <a:pt x="6" y="28"/>
                  </a:lnTo>
                  <a:lnTo>
                    <a:pt x="8" y="36"/>
                  </a:lnTo>
                  <a:lnTo>
                    <a:pt x="12" y="44"/>
                  </a:lnTo>
                  <a:lnTo>
                    <a:pt x="16" y="48"/>
                  </a:lnTo>
                  <a:lnTo>
                    <a:pt x="18" y="48"/>
                  </a:lnTo>
                </a:path>
              </a:pathLst>
            </a:custGeom>
            <a:noFill/>
            <a:ln w="9525">
              <a:solidFill>
                <a:srgbClr val="191919"/>
              </a:solidFill>
              <a:prstDash val="solid"/>
              <a:round/>
              <a:headEnd/>
              <a:tailEnd/>
            </a:ln>
          </p:spPr>
          <p:txBody>
            <a:bodyPr/>
            <a:lstStyle/>
            <a:p>
              <a:endParaRPr lang="en-US" dirty="0"/>
            </a:p>
          </p:txBody>
        </p:sp>
        <p:sp>
          <p:nvSpPr>
            <p:cNvPr id="157825" name="Freeform 129"/>
            <p:cNvSpPr>
              <a:spLocks/>
            </p:cNvSpPr>
            <p:nvPr/>
          </p:nvSpPr>
          <p:spPr bwMode="auto">
            <a:xfrm>
              <a:off x="2948" y="2619"/>
              <a:ext cx="4" cy="15"/>
            </a:xfrm>
            <a:custGeom>
              <a:avLst/>
              <a:gdLst/>
              <a:ahLst/>
              <a:cxnLst>
                <a:cxn ang="0">
                  <a:pos x="0" y="0"/>
                </a:cxn>
                <a:cxn ang="0">
                  <a:pos x="2" y="18"/>
                </a:cxn>
                <a:cxn ang="0">
                  <a:pos x="4" y="28"/>
                </a:cxn>
                <a:cxn ang="0">
                  <a:pos x="6" y="34"/>
                </a:cxn>
                <a:cxn ang="0">
                  <a:pos x="10" y="38"/>
                </a:cxn>
              </a:cxnLst>
              <a:rect l="0" t="0" r="r" b="b"/>
              <a:pathLst>
                <a:path w="10" h="38">
                  <a:moveTo>
                    <a:pt x="0" y="0"/>
                  </a:moveTo>
                  <a:lnTo>
                    <a:pt x="2" y="18"/>
                  </a:lnTo>
                  <a:lnTo>
                    <a:pt x="4" y="28"/>
                  </a:lnTo>
                  <a:lnTo>
                    <a:pt x="6" y="34"/>
                  </a:lnTo>
                  <a:lnTo>
                    <a:pt x="10" y="38"/>
                  </a:lnTo>
                </a:path>
              </a:pathLst>
            </a:custGeom>
            <a:noFill/>
            <a:ln w="9525">
              <a:solidFill>
                <a:srgbClr val="191919"/>
              </a:solidFill>
              <a:prstDash val="solid"/>
              <a:round/>
              <a:headEnd/>
              <a:tailEnd/>
            </a:ln>
          </p:spPr>
          <p:txBody>
            <a:bodyPr/>
            <a:lstStyle/>
            <a:p>
              <a:endParaRPr lang="en-US" dirty="0"/>
            </a:p>
          </p:txBody>
        </p:sp>
        <p:sp>
          <p:nvSpPr>
            <p:cNvPr id="157826" name="Freeform 130"/>
            <p:cNvSpPr>
              <a:spLocks/>
            </p:cNvSpPr>
            <p:nvPr/>
          </p:nvSpPr>
          <p:spPr bwMode="auto">
            <a:xfrm>
              <a:off x="2941" y="2630"/>
              <a:ext cx="4" cy="9"/>
            </a:xfrm>
            <a:custGeom>
              <a:avLst/>
              <a:gdLst/>
              <a:ahLst/>
              <a:cxnLst>
                <a:cxn ang="0">
                  <a:pos x="0" y="0"/>
                </a:cxn>
                <a:cxn ang="0">
                  <a:pos x="4" y="8"/>
                </a:cxn>
                <a:cxn ang="0">
                  <a:pos x="8" y="16"/>
                </a:cxn>
                <a:cxn ang="0">
                  <a:pos x="12" y="20"/>
                </a:cxn>
              </a:cxnLst>
              <a:rect l="0" t="0" r="r" b="b"/>
              <a:pathLst>
                <a:path w="12" h="20">
                  <a:moveTo>
                    <a:pt x="0" y="0"/>
                  </a:moveTo>
                  <a:lnTo>
                    <a:pt x="4" y="8"/>
                  </a:lnTo>
                  <a:lnTo>
                    <a:pt x="8" y="16"/>
                  </a:lnTo>
                  <a:lnTo>
                    <a:pt x="12" y="20"/>
                  </a:lnTo>
                </a:path>
              </a:pathLst>
            </a:custGeom>
            <a:noFill/>
            <a:ln w="9525">
              <a:solidFill>
                <a:srgbClr val="191919"/>
              </a:solidFill>
              <a:prstDash val="solid"/>
              <a:round/>
              <a:headEnd/>
              <a:tailEnd/>
            </a:ln>
          </p:spPr>
          <p:txBody>
            <a:bodyPr/>
            <a:lstStyle/>
            <a:p>
              <a:endParaRPr lang="en-US" dirty="0"/>
            </a:p>
          </p:txBody>
        </p:sp>
        <p:sp>
          <p:nvSpPr>
            <p:cNvPr id="157827" name="Freeform 131"/>
            <p:cNvSpPr>
              <a:spLocks/>
            </p:cNvSpPr>
            <p:nvPr/>
          </p:nvSpPr>
          <p:spPr bwMode="auto">
            <a:xfrm>
              <a:off x="3024" y="2569"/>
              <a:ext cx="6" cy="14"/>
            </a:xfrm>
            <a:custGeom>
              <a:avLst/>
              <a:gdLst/>
              <a:ahLst/>
              <a:cxnLst>
                <a:cxn ang="0">
                  <a:pos x="0" y="0"/>
                </a:cxn>
                <a:cxn ang="0">
                  <a:pos x="0" y="6"/>
                </a:cxn>
                <a:cxn ang="0">
                  <a:pos x="2" y="16"/>
                </a:cxn>
                <a:cxn ang="0">
                  <a:pos x="6" y="26"/>
                </a:cxn>
                <a:cxn ang="0">
                  <a:pos x="10" y="32"/>
                </a:cxn>
                <a:cxn ang="0">
                  <a:pos x="16" y="34"/>
                </a:cxn>
              </a:cxnLst>
              <a:rect l="0" t="0" r="r" b="b"/>
              <a:pathLst>
                <a:path w="16" h="34">
                  <a:moveTo>
                    <a:pt x="0" y="0"/>
                  </a:moveTo>
                  <a:lnTo>
                    <a:pt x="0" y="6"/>
                  </a:lnTo>
                  <a:lnTo>
                    <a:pt x="2" y="16"/>
                  </a:lnTo>
                  <a:lnTo>
                    <a:pt x="6" y="26"/>
                  </a:lnTo>
                  <a:lnTo>
                    <a:pt x="10" y="32"/>
                  </a:lnTo>
                  <a:lnTo>
                    <a:pt x="16" y="34"/>
                  </a:lnTo>
                </a:path>
              </a:pathLst>
            </a:custGeom>
            <a:noFill/>
            <a:ln w="9525">
              <a:solidFill>
                <a:srgbClr val="191919"/>
              </a:solidFill>
              <a:prstDash val="solid"/>
              <a:round/>
              <a:headEnd/>
              <a:tailEnd/>
            </a:ln>
          </p:spPr>
          <p:txBody>
            <a:bodyPr/>
            <a:lstStyle/>
            <a:p>
              <a:endParaRPr lang="en-US" dirty="0"/>
            </a:p>
          </p:txBody>
        </p:sp>
        <p:sp>
          <p:nvSpPr>
            <p:cNvPr id="157828" name="Freeform 132"/>
            <p:cNvSpPr>
              <a:spLocks/>
            </p:cNvSpPr>
            <p:nvPr/>
          </p:nvSpPr>
          <p:spPr bwMode="auto">
            <a:xfrm>
              <a:off x="3033" y="2547"/>
              <a:ext cx="9" cy="18"/>
            </a:xfrm>
            <a:custGeom>
              <a:avLst/>
              <a:gdLst/>
              <a:ahLst/>
              <a:cxnLst>
                <a:cxn ang="0">
                  <a:pos x="0" y="0"/>
                </a:cxn>
                <a:cxn ang="0">
                  <a:pos x="6" y="14"/>
                </a:cxn>
                <a:cxn ang="0">
                  <a:pos x="15" y="34"/>
                </a:cxn>
                <a:cxn ang="0">
                  <a:pos x="21" y="42"/>
                </a:cxn>
                <a:cxn ang="0">
                  <a:pos x="27" y="46"/>
                </a:cxn>
              </a:cxnLst>
              <a:rect l="0" t="0" r="r" b="b"/>
              <a:pathLst>
                <a:path w="27" h="46">
                  <a:moveTo>
                    <a:pt x="0" y="0"/>
                  </a:moveTo>
                  <a:lnTo>
                    <a:pt x="6" y="14"/>
                  </a:lnTo>
                  <a:lnTo>
                    <a:pt x="15" y="34"/>
                  </a:lnTo>
                  <a:lnTo>
                    <a:pt x="21" y="42"/>
                  </a:lnTo>
                  <a:lnTo>
                    <a:pt x="27" y="46"/>
                  </a:lnTo>
                </a:path>
              </a:pathLst>
            </a:custGeom>
            <a:noFill/>
            <a:ln w="9525">
              <a:solidFill>
                <a:srgbClr val="191919"/>
              </a:solidFill>
              <a:prstDash val="solid"/>
              <a:round/>
              <a:headEnd/>
              <a:tailEnd/>
            </a:ln>
          </p:spPr>
          <p:txBody>
            <a:bodyPr/>
            <a:lstStyle/>
            <a:p>
              <a:endParaRPr lang="en-US" dirty="0"/>
            </a:p>
          </p:txBody>
        </p:sp>
        <p:sp>
          <p:nvSpPr>
            <p:cNvPr id="157829" name="Freeform 133"/>
            <p:cNvSpPr>
              <a:spLocks/>
            </p:cNvSpPr>
            <p:nvPr/>
          </p:nvSpPr>
          <p:spPr bwMode="auto">
            <a:xfrm>
              <a:off x="3082" y="2507"/>
              <a:ext cx="4" cy="19"/>
            </a:xfrm>
            <a:custGeom>
              <a:avLst/>
              <a:gdLst/>
              <a:ahLst/>
              <a:cxnLst>
                <a:cxn ang="0">
                  <a:pos x="0" y="0"/>
                </a:cxn>
                <a:cxn ang="0">
                  <a:pos x="0" y="16"/>
                </a:cxn>
                <a:cxn ang="0">
                  <a:pos x="4" y="32"/>
                </a:cxn>
                <a:cxn ang="0">
                  <a:pos x="10" y="48"/>
                </a:cxn>
              </a:cxnLst>
              <a:rect l="0" t="0" r="r" b="b"/>
              <a:pathLst>
                <a:path w="10" h="48">
                  <a:moveTo>
                    <a:pt x="0" y="0"/>
                  </a:moveTo>
                  <a:lnTo>
                    <a:pt x="0" y="16"/>
                  </a:lnTo>
                  <a:lnTo>
                    <a:pt x="4" y="32"/>
                  </a:lnTo>
                  <a:lnTo>
                    <a:pt x="10" y="48"/>
                  </a:lnTo>
                </a:path>
              </a:pathLst>
            </a:custGeom>
            <a:noFill/>
            <a:ln w="9525">
              <a:solidFill>
                <a:srgbClr val="191919"/>
              </a:solidFill>
              <a:prstDash val="solid"/>
              <a:round/>
              <a:headEnd/>
              <a:tailEnd/>
            </a:ln>
          </p:spPr>
          <p:txBody>
            <a:bodyPr/>
            <a:lstStyle/>
            <a:p>
              <a:endParaRPr lang="en-US" dirty="0"/>
            </a:p>
          </p:txBody>
        </p:sp>
        <p:sp>
          <p:nvSpPr>
            <p:cNvPr id="157830" name="Freeform 134"/>
            <p:cNvSpPr>
              <a:spLocks/>
            </p:cNvSpPr>
            <p:nvPr/>
          </p:nvSpPr>
          <p:spPr bwMode="auto">
            <a:xfrm>
              <a:off x="3095" y="2503"/>
              <a:ext cx="5" cy="14"/>
            </a:xfrm>
            <a:custGeom>
              <a:avLst/>
              <a:gdLst/>
              <a:ahLst/>
              <a:cxnLst>
                <a:cxn ang="0">
                  <a:pos x="0" y="0"/>
                </a:cxn>
                <a:cxn ang="0">
                  <a:pos x="0" y="4"/>
                </a:cxn>
                <a:cxn ang="0">
                  <a:pos x="0" y="12"/>
                </a:cxn>
                <a:cxn ang="0">
                  <a:pos x="2" y="24"/>
                </a:cxn>
                <a:cxn ang="0">
                  <a:pos x="6" y="32"/>
                </a:cxn>
                <a:cxn ang="0">
                  <a:pos x="10" y="36"/>
                </a:cxn>
              </a:cxnLst>
              <a:rect l="0" t="0" r="r" b="b"/>
              <a:pathLst>
                <a:path w="10" h="36">
                  <a:moveTo>
                    <a:pt x="0" y="0"/>
                  </a:moveTo>
                  <a:lnTo>
                    <a:pt x="0" y="4"/>
                  </a:lnTo>
                  <a:lnTo>
                    <a:pt x="0" y="12"/>
                  </a:lnTo>
                  <a:lnTo>
                    <a:pt x="2" y="24"/>
                  </a:lnTo>
                  <a:lnTo>
                    <a:pt x="6" y="32"/>
                  </a:lnTo>
                  <a:lnTo>
                    <a:pt x="10" y="36"/>
                  </a:lnTo>
                </a:path>
              </a:pathLst>
            </a:custGeom>
            <a:noFill/>
            <a:ln w="9525">
              <a:solidFill>
                <a:srgbClr val="191919"/>
              </a:solidFill>
              <a:prstDash val="solid"/>
              <a:round/>
              <a:headEnd/>
              <a:tailEnd/>
            </a:ln>
          </p:spPr>
          <p:txBody>
            <a:bodyPr/>
            <a:lstStyle/>
            <a:p>
              <a:endParaRPr lang="en-US" dirty="0"/>
            </a:p>
          </p:txBody>
        </p:sp>
        <p:sp>
          <p:nvSpPr>
            <p:cNvPr id="157831" name="Freeform 135"/>
            <p:cNvSpPr>
              <a:spLocks/>
            </p:cNvSpPr>
            <p:nvPr/>
          </p:nvSpPr>
          <p:spPr bwMode="auto">
            <a:xfrm>
              <a:off x="3107" y="2498"/>
              <a:ext cx="4" cy="15"/>
            </a:xfrm>
            <a:custGeom>
              <a:avLst/>
              <a:gdLst/>
              <a:ahLst/>
              <a:cxnLst>
                <a:cxn ang="0">
                  <a:pos x="0" y="0"/>
                </a:cxn>
                <a:cxn ang="0">
                  <a:pos x="2" y="16"/>
                </a:cxn>
                <a:cxn ang="0">
                  <a:pos x="6" y="30"/>
                </a:cxn>
                <a:cxn ang="0">
                  <a:pos x="8" y="36"/>
                </a:cxn>
                <a:cxn ang="0">
                  <a:pos x="12" y="38"/>
                </a:cxn>
              </a:cxnLst>
              <a:rect l="0" t="0" r="r" b="b"/>
              <a:pathLst>
                <a:path w="12" h="38">
                  <a:moveTo>
                    <a:pt x="0" y="0"/>
                  </a:moveTo>
                  <a:lnTo>
                    <a:pt x="2" y="16"/>
                  </a:lnTo>
                  <a:lnTo>
                    <a:pt x="6" y="30"/>
                  </a:lnTo>
                  <a:lnTo>
                    <a:pt x="8" y="36"/>
                  </a:lnTo>
                  <a:lnTo>
                    <a:pt x="12" y="38"/>
                  </a:lnTo>
                </a:path>
              </a:pathLst>
            </a:custGeom>
            <a:noFill/>
            <a:ln w="9525">
              <a:solidFill>
                <a:srgbClr val="191919"/>
              </a:solidFill>
              <a:prstDash val="solid"/>
              <a:round/>
              <a:headEnd/>
              <a:tailEnd/>
            </a:ln>
          </p:spPr>
          <p:txBody>
            <a:bodyPr/>
            <a:lstStyle/>
            <a:p>
              <a:endParaRPr lang="en-US" dirty="0"/>
            </a:p>
          </p:txBody>
        </p:sp>
        <p:sp>
          <p:nvSpPr>
            <p:cNvPr id="157832" name="Freeform 136"/>
            <p:cNvSpPr>
              <a:spLocks/>
            </p:cNvSpPr>
            <p:nvPr/>
          </p:nvSpPr>
          <p:spPr bwMode="auto">
            <a:xfrm>
              <a:off x="3177" y="2436"/>
              <a:ext cx="9" cy="24"/>
            </a:xfrm>
            <a:custGeom>
              <a:avLst/>
              <a:gdLst/>
              <a:ahLst/>
              <a:cxnLst>
                <a:cxn ang="0">
                  <a:pos x="0" y="0"/>
                </a:cxn>
                <a:cxn ang="0">
                  <a:pos x="2" y="14"/>
                </a:cxn>
                <a:cxn ang="0">
                  <a:pos x="6" y="27"/>
                </a:cxn>
                <a:cxn ang="0">
                  <a:pos x="8" y="37"/>
                </a:cxn>
                <a:cxn ang="0">
                  <a:pos x="14" y="45"/>
                </a:cxn>
                <a:cxn ang="0">
                  <a:pos x="20" y="53"/>
                </a:cxn>
                <a:cxn ang="0">
                  <a:pos x="26" y="61"/>
                </a:cxn>
              </a:cxnLst>
              <a:rect l="0" t="0" r="r" b="b"/>
              <a:pathLst>
                <a:path w="26" h="61">
                  <a:moveTo>
                    <a:pt x="0" y="0"/>
                  </a:moveTo>
                  <a:lnTo>
                    <a:pt x="2" y="14"/>
                  </a:lnTo>
                  <a:lnTo>
                    <a:pt x="6" y="27"/>
                  </a:lnTo>
                  <a:lnTo>
                    <a:pt x="8" y="37"/>
                  </a:lnTo>
                  <a:lnTo>
                    <a:pt x="14" y="45"/>
                  </a:lnTo>
                  <a:lnTo>
                    <a:pt x="20" y="53"/>
                  </a:lnTo>
                  <a:lnTo>
                    <a:pt x="26" y="61"/>
                  </a:lnTo>
                </a:path>
              </a:pathLst>
            </a:custGeom>
            <a:noFill/>
            <a:ln w="9525">
              <a:solidFill>
                <a:srgbClr val="191919"/>
              </a:solidFill>
              <a:prstDash val="solid"/>
              <a:round/>
              <a:headEnd/>
              <a:tailEnd/>
            </a:ln>
          </p:spPr>
          <p:txBody>
            <a:bodyPr/>
            <a:lstStyle/>
            <a:p>
              <a:endParaRPr lang="en-US" dirty="0"/>
            </a:p>
          </p:txBody>
        </p:sp>
        <p:sp>
          <p:nvSpPr>
            <p:cNvPr id="157833" name="Freeform 137"/>
            <p:cNvSpPr>
              <a:spLocks/>
            </p:cNvSpPr>
            <p:nvPr/>
          </p:nvSpPr>
          <p:spPr bwMode="auto">
            <a:xfrm>
              <a:off x="3196" y="2429"/>
              <a:ext cx="10" cy="20"/>
            </a:xfrm>
            <a:custGeom>
              <a:avLst/>
              <a:gdLst/>
              <a:ahLst/>
              <a:cxnLst>
                <a:cxn ang="0">
                  <a:pos x="0" y="0"/>
                </a:cxn>
                <a:cxn ang="0">
                  <a:pos x="10" y="22"/>
                </a:cxn>
                <a:cxn ang="0">
                  <a:pos x="18" y="39"/>
                </a:cxn>
                <a:cxn ang="0">
                  <a:pos x="24" y="45"/>
                </a:cxn>
                <a:cxn ang="0">
                  <a:pos x="30" y="49"/>
                </a:cxn>
              </a:cxnLst>
              <a:rect l="0" t="0" r="r" b="b"/>
              <a:pathLst>
                <a:path w="30" h="49">
                  <a:moveTo>
                    <a:pt x="0" y="0"/>
                  </a:moveTo>
                  <a:lnTo>
                    <a:pt x="10" y="22"/>
                  </a:lnTo>
                  <a:lnTo>
                    <a:pt x="18" y="39"/>
                  </a:lnTo>
                  <a:lnTo>
                    <a:pt x="24" y="45"/>
                  </a:lnTo>
                  <a:lnTo>
                    <a:pt x="30" y="49"/>
                  </a:lnTo>
                </a:path>
              </a:pathLst>
            </a:custGeom>
            <a:noFill/>
            <a:ln w="9525">
              <a:solidFill>
                <a:srgbClr val="191919"/>
              </a:solidFill>
              <a:prstDash val="solid"/>
              <a:round/>
              <a:headEnd/>
              <a:tailEnd/>
            </a:ln>
          </p:spPr>
          <p:txBody>
            <a:bodyPr/>
            <a:lstStyle/>
            <a:p>
              <a:endParaRPr lang="en-US" dirty="0"/>
            </a:p>
          </p:txBody>
        </p:sp>
        <p:sp>
          <p:nvSpPr>
            <p:cNvPr id="157834" name="Freeform 138"/>
            <p:cNvSpPr>
              <a:spLocks/>
            </p:cNvSpPr>
            <p:nvPr/>
          </p:nvSpPr>
          <p:spPr bwMode="auto">
            <a:xfrm>
              <a:off x="3204" y="2409"/>
              <a:ext cx="11" cy="31"/>
            </a:xfrm>
            <a:custGeom>
              <a:avLst/>
              <a:gdLst/>
              <a:ahLst/>
              <a:cxnLst>
                <a:cxn ang="0">
                  <a:pos x="0" y="0"/>
                </a:cxn>
                <a:cxn ang="0">
                  <a:pos x="12" y="54"/>
                </a:cxn>
                <a:cxn ang="0">
                  <a:pos x="14" y="62"/>
                </a:cxn>
                <a:cxn ang="0">
                  <a:pos x="20" y="70"/>
                </a:cxn>
                <a:cxn ang="0">
                  <a:pos x="26" y="76"/>
                </a:cxn>
                <a:cxn ang="0">
                  <a:pos x="30" y="80"/>
                </a:cxn>
              </a:cxnLst>
              <a:rect l="0" t="0" r="r" b="b"/>
              <a:pathLst>
                <a:path w="30" h="80">
                  <a:moveTo>
                    <a:pt x="0" y="0"/>
                  </a:moveTo>
                  <a:lnTo>
                    <a:pt x="12" y="54"/>
                  </a:lnTo>
                  <a:lnTo>
                    <a:pt x="14" y="62"/>
                  </a:lnTo>
                  <a:lnTo>
                    <a:pt x="20" y="70"/>
                  </a:lnTo>
                  <a:lnTo>
                    <a:pt x="26" y="76"/>
                  </a:lnTo>
                  <a:lnTo>
                    <a:pt x="30" y="80"/>
                  </a:lnTo>
                </a:path>
              </a:pathLst>
            </a:custGeom>
            <a:noFill/>
            <a:ln w="9525">
              <a:solidFill>
                <a:srgbClr val="191919"/>
              </a:solidFill>
              <a:prstDash val="solid"/>
              <a:round/>
              <a:headEnd/>
              <a:tailEnd/>
            </a:ln>
          </p:spPr>
          <p:txBody>
            <a:bodyPr/>
            <a:lstStyle/>
            <a:p>
              <a:endParaRPr lang="en-US" dirty="0"/>
            </a:p>
          </p:txBody>
        </p:sp>
        <p:sp>
          <p:nvSpPr>
            <p:cNvPr id="157835" name="Freeform 139"/>
            <p:cNvSpPr>
              <a:spLocks/>
            </p:cNvSpPr>
            <p:nvPr/>
          </p:nvSpPr>
          <p:spPr bwMode="auto">
            <a:xfrm>
              <a:off x="3213" y="2396"/>
              <a:ext cx="7" cy="32"/>
            </a:xfrm>
            <a:custGeom>
              <a:avLst/>
              <a:gdLst/>
              <a:ahLst/>
              <a:cxnLst>
                <a:cxn ang="0">
                  <a:pos x="0" y="0"/>
                </a:cxn>
                <a:cxn ang="0">
                  <a:pos x="6" y="44"/>
                </a:cxn>
                <a:cxn ang="0">
                  <a:pos x="12" y="62"/>
                </a:cxn>
                <a:cxn ang="0">
                  <a:pos x="16" y="72"/>
                </a:cxn>
                <a:cxn ang="0">
                  <a:pos x="20" y="80"/>
                </a:cxn>
              </a:cxnLst>
              <a:rect l="0" t="0" r="r" b="b"/>
              <a:pathLst>
                <a:path w="20" h="80">
                  <a:moveTo>
                    <a:pt x="0" y="0"/>
                  </a:moveTo>
                  <a:lnTo>
                    <a:pt x="6" y="44"/>
                  </a:lnTo>
                  <a:lnTo>
                    <a:pt x="12" y="62"/>
                  </a:lnTo>
                  <a:lnTo>
                    <a:pt x="16" y="72"/>
                  </a:lnTo>
                  <a:lnTo>
                    <a:pt x="20" y="80"/>
                  </a:lnTo>
                </a:path>
              </a:pathLst>
            </a:custGeom>
            <a:noFill/>
            <a:ln w="9525">
              <a:solidFill>
                <a:srgbClr val="191919"/>
              </a:solidFill>
              <a:prstDash val="solid"/>
              <a:round/>
              <a:headEnd/>
              <a:tailEnd/>
            </a:ln>
          </p:spPr>
          <p:txBody>
            <a:bodyPr/>
            <a:lstStyle/>
            <a:p>
              <a:endParaRPr lang="en-US" dirty="0"/>
            </a:p>
          </p:txBody>
        </p:sp>
        <p:sp>
          <p:nvSpPr>
            <p:cNvPr id="157836" name="Freeform 140"/>
            <p:cNvSpPr>
              <a:spLocks/>
            </p:cNvSpPr>
            <p:nvPr/>
          </p:nvSpPr>
          <p:spPr bwMode="auto">
            <a:xfrm>
              <a:off x="3223" y="2388"/>
              <a:ext cx="10" cy="30"/>
            </a:xfrm>
            <a:custGeom>
              <a:avLst/>
              <a:gdLst/>
              <a:ahLst/>
              <a:cxnLst>
                <a:cxn ang="0">
                  <a:pos x="0" y="0"/>
                </a:cxn>
                <a:cxn ang="0">
                  <a:pos x="2" y="14"/>
                </a:cxn>
                <a:cxn ang="0">
                  <a:pos x="6" y="28"/>
                </a:cxn>
                <a:cxn ang="0">
                  <a:pos x="10" y="40"/>
                </a:cxn>
                <a:cxn ang="0">
                  <a:pos x="18" y="62"/>
                </a:cxn>
                <a:cxn ang="0">
                  <a:pos x="22" y="70"/>
                </a:cxn>
                <a:cxn ang="0">
                  <a:pos x="26" y="74"/>
                </a:cxn>
              </a:cxnLst>
              <a:rect l="0" t="0" r="r" b="b"/>
              <a:pathLst>
                <a:path w="26" h="74">
                  <a:moveTo>
                    <a:pt x="0" y="0"/>
                  </a:moveTo>
                  <a:lnTo>
                    <a:pt x="2" y="14"/>
                  </a:lnTo>
                  <a:lnTo>
                    <a:pt x="6" y="28"/>
                  </a:lnTo>
                  <a:lnTo>
                    <a:pt x="10" y="40"/>
                  </a:lnTo>
                  <a:lnTo>
                    <a:pt x="18" y="62"/>
                  </a:lnTo>
                  <a:lnTo>
                    <a:pt x="22" y="70"/>
                  </a:lnTo>
                  <a:lnTo>
                    <a:pt x="26" y="74"/>
                  </a:lnTo>
                </a:path>
              </a:pathLst>
            </a:custGeom>
            <a:noFill/>
            <a:ln w="9525">
              <a:solidFill>
                <a:srgbClr val="191919"/>
              </a:solidFill>
              <a:prstDash val="solid"/>
              <a:round/>
              <a:headEnd/>
              <a:tailEnd/>
            </a:ln>
          </p:spPr>
          <p:txBody>
            <a:bodyPr/>
            <a:lstStyle/>
            <a:p>
              <a:endParaRPr lang="en-US" dirty="0"/>
            </a:p>
          </p:txBody>
        </p:sp>
        <p:sp>
          <p:nvSpPr>
            <p:cNvPr id="157837" name="Freeform 141"/>
            <p:cNvSpPr>
              <a:spLocks/>
            </p:cNvSpPr>
            <p:nvPr/>
          </p:nvSpPr>
          <p:spPr bwMode="auto">
            <a:xfrm>
              <a:off x="3236" y="2379"/>
              <a:ext cx="8" cy="26"/>
            </a:xfrm>
            <a:custGeom>
              <a:avLst/>
              <a:gdLst/>
              <a:ahLst/>
              <a:cxnLst>
                <a:cxn ang="0">
                  <a:pos x="0" y="0"/>
                </a:cxn>
                <a:cxn ang="0">
                  <a:pos x="0" y="8"/>
                </a:cxn>
                <a:cxn ang="0">
                  <a:pos x="4" y="28"/>
                </a:cxn>
                <a:cxn ang="0">
                  <a:pos x="6" y="40"/>
                </a:cxn>
                <a:cxn ang="0">
                  <a:pos x="10" y="50"/>
                </a:cxn>
                <a:cxn ang="0">
                  <a:pos x="16" y="60"/>
                </a:cxn>
                <a:cxn ang="0">
                  <a:pos x="24" y="68"/>
                </a:cxn>
              </a:cxnLst>
              <a:rect l="0" t="0" r="r" b="b"/>
              <a:pathLst>
                <a:path w="24" h="68">
                  <a:moveTo>
                    <a:pt x="0" y="0"/>
                  </a:moveTo>
                  <a:lnTo>
                    <a:pt x="0" y="8"/>
                  </a:lnTo>
                  <a:lnTo>
                    <a:pt x="4" y="28"/>
                  </a:lnTo>
                  <a:lnTo>
                    <a:pt x="6" y="40"/>
                  </a:lnTo>
                  <a:lnTo>
                    <a:pt x="10" y="50"/>
                  </a:lnTo>
                  <a:lnTo>
                    <a:pt x="16" y="60"/>
                  </a:lnTo>
                  <a:lnTo>
                    <a:pt x="24" y="68"/>
                  </a:lnTo>
                </a:path>
              </a:pathLst>
            </a:custGeom>
            <a:noFill/>
            <a:ln w="9525">
              <a:solidFill>
                <a:srgbClr val="191919"/>
              </a:solidFill>
              <a:prstDash val="solid"/>
              <a:round/>
              <a:headEnd/>
              <a:tailEnd/>
            </a:ln>
          </p:spPr>
          <p:txBody>
            <a:bodyPr/>
            <a:lstStyle/>
            <a:p>
              <a:endParaRPr lang="en-US" dirty="0"/>
            </a:p>
          </p:txBody>
        </p:sp>
        <p:sp>
          <p:nvSpPr>
            <p:cNvPr id="157838" name="Freeform 142"/>
            <p:cNvSpPr>
              <a:spLocks/>
            </p:cNvSpPr>
            <p:nvPr/>
          </p:nvSpPr>
          <p:spPr bwMode="auto">
            <a:xfrm>
              <a:off x="3248" y="2373"/>
              <a:ext cx="6" cy="21"/>
            </a:xfrm>
            <a:custGeom>
              <a:avLst/>
              <a:gdLst/>
              <a:ahLst/>
              <a:cxnLst>
                <a:cxn ang="0">
                  <a:pos x="0" y="0"/>
                </a:cxn>
                <a:cxn ang="0">
                  <a:pos x="6" y="22"/>
                </a:cxn>
                <a:cxn ang="0">
                  <a:pos x="12" y="38"/>
                </a:cxn>
                <a:cxn ang="0">
                  <a:pos x="18" y="52"/>
                </a:cxn>
              </a:cxnLst>
              <a:rect l="0" t="0" r="r" b="b"/>
              <a:pathLst>
                <a:path w="18" h="52">
                  <a:moveTo>
                    <a:pt x="0" y="0"/>
                  </a:moveTo>
                  <a:lnTo>
                    <a:pt x="6" y="22"/>
                  </a:lnTo>
                  <a:lnTo>
                    <a:pt x="12" y="38"/>
                  </a:lnTo>
                  <a:lnTo>
                    <a:pt x="18" y="52"/>
                  </a:lnTo>
                </a:path>
              </a:pathLst>
            </a:custGeom>
            <a:noFill/>
            <a:ln w="9525">
              <a:solidFill>
                <a:srgbClr val="191919"/>
              </a:solidFill>
              <a:prstDash val="solid"/>
              <a:round/>
              <a:headEnd/>
              <a:tailEnd/>
            </a:ln>
          </p:spPr>
          <p:txBody>
            <a:bodyPr/>
            <a:lstStyle/>
            <a:p>
              <a:endParaRPr lang="en-US" dirty="0"/>
            </a:p>
          </p:txBody>
        </p:sp>
        <p:sp>
          <p:nvSpPr>
            <p:cNvPr id="157839" name="Freeform 143"/>
            <p:cNvSpPr>
              <a:spLocks/>
            </p:cNvSpPr>
            <p:nvPr/>
          </p:nvSpPr>
          <p:spPr bwMode="auto">
            <a:xfrm>
              <a:off x="3268" y="2371"/>
              <a:ext cx="6" cy="19"/>
            </a:xfrm>
            <a:custGeom>
              <a:avLst/>
              <a:gdLst/>
              <a:ahLst/>
              <a:cxnLst>
                <a:cxn ang="0">
                  <a:pos x="0" y="0"/>
                </a:cxn>
                <a:cxn ang="0">
                  <a:pos x="6" y="20"/>
                </a:cxn>
                <a:cxn ang="0">
                  <a:pos x="10" y="38"/>
                </a:cxn>
                <a:cxn ang="0">
                  <a:pos x="14" y="44"/>
                </a:cxn>
                <a:cxn ang="0">
                  <a:pos x="16" y="48"/>
                </a:cxn>
              </a:cxnLst>
              <a:rect l="0" t="0" r="r" b="b"/>
              <a:pathLst>
                <a:path w="16" h="48">
                  <a:moveTo>
                    <a:pt x="0" y="0"/>
                  </a:moveTo>
                  <a:lnTo>
                    <a:pt x="6" y="20"/>
                  </a:lnTo>
                  <a:lnTo>
                    <a:pt x="10" y="38"/>
                  </a:lnTo>
                  <a:lnTo>
                    <a:pt x="14" y="44"/>
                  </a:lnTo>
                  <a:lnTo>
                    <a:pt x="16" y="48"/>
                  </a:lnTo>
                </a:path>
              </a:pathLst>
            </a:custGeom>
            <a:noFill/>
            <a:ln w="9525">
              <a:solidFill>
                <a:srgbClr val="191919"/>
              </a:solidFill>
              <a:prstDash val="solid"/>
              <a:round/>
              <a:headEnd/>
              <a:tailEnd/>
            </a:ln>
          </p:spPr>
          <p:txBody>
            <a:bodyPr/>
            <a:lstStyle/>
            <a:p>
              <a:endParaRPr lang="en-US" dirty="0"/>
            </a:p>
          </p:txBody>
        </p:sp>
        <p:sp>
          <p:nvSpPr>
            <p:cNvPr id="157840" name="Freeform 144"/>
            <p:cNvSpPr>
              <a:spLocks/>
            </p:cNvSpPr>
            <p:nvPr/>
          </p:nvSpPr>
          <p:spPr bwMode="auto">
            <a:xfrm>
              <a:off x="3258" y="2370"/>
              <a:ext cx="8" cy="19"/>
            </a:xfrm>
            <a:custGeom>
              <a:avLst/>
              <a:gdLst/>
              <a:ahLst/>
              <a:cxnLst>
                <a:cxn ang="0">
                  <a:pos x="0" y="0"/>
                </a:cxn>
                <a:cxn ang="0">
                  <a:pos x="6" y="20"/>
                </a:cxn>
                <a:cxn ang="0">
                  <a:pos x="12" y="36"/>
                </a:cxn>
                <a:cxn ang="0">
                  <a:pos x="20" y="48"/>
                </a:cxn>
              </a:cxnLst>
              <a:rect l="0" t="0" r="r" b="b"/>
              <a:pathLst>
                <a:path w="20" h="48">
                  <a:moveTo>
                    <a:pt x="0" y="0"/>
                  </a:moveTo>
                  <a:lnTo>
                    <a:pt x="6" y="20"/>
                  </a:lnTo>
                  <a:lnTo>
                    <a:pt x="12" y="36"/>
                  </a:lnTo>
                  <a:lnTo>
                    <a:pt x="20" y="48"/>
                  </a:lnTo>
                </a:path>
              </a:pathLst>
            </a:custGeom>
            <a:noFill/>
            <a:ln w="9525">
              <a:solidFill>
                <a:srgbClr val="191919"/>
              </a:solidFill>
              <a:prstDash val="solid"/>
              <a:round/>
              <a:headEnd/>
              <a:tailEnd/>
            </a:ln>
          </p:spPr>
          <p:txBody>
            <a:bodyPr/>
            <a:lstStyle/>
            <a:p>
              <a:endParaRPr lang="en-US" dirty="0"/>
            </a:p>
          </p:txBody>
        </p:sp>
        <p:sp>
          <p:nvSpPr>
            <p:cNvPr id="157841" name="Freeform 145"/>
            <p:cNvSpPr>
              <a:spLocks/>
            </p:cNvSpPr>
            <p:nvPr/>
          </p:nvSpPr>
          <p:spPr bwMode="auto">
            <a:xfrm>
              <a:off x="3273" y="2355"/>
              <a:ext cx="10" cy="25"/>
            </a:xfrm>
            <a:custGeom>
              <a:avLst/>
              <a:gdLst/>
              <a:ahLst/>
              <a:cxnLst>
                <a:cxn ang="0">
                  <a:pos x="0" y="0"/>
                </a:cxn>
                <a:cxn ang="0">
                  <a:pos x="10" y="28"/>
                </a:cxn>
                <a:cxn ang="0">
                  <a:pos x="18" y="50"/>
                </a:cxn>
                <a:cxn ang="0">
                  <a:pos x="24" y="58"/>
                </a:cxn>
                <a:cxn ang="0">
                  <a:pos x="28" y="64"/>
                </a:cxn>
              </a:cxnLst>
              <a:rect l="0" t="0" r="r" b="b"/>
              <a:pathLst>
                <a:path w="28" h="64">
                  <a:moveTo>
                    <a:pt x="0" y="0"/>
                  </a:moveTo>
                  <a:lnTo>
                    <a:pt x="10" y="28"/>
                  </a:lnTo>
                  <a:lnTo>
                    <a:pt x="18" y="50"/>
                  </a:lnTo>
                  <a:lnTo>
                    <a:pt x="24" y="58"/>
                  </a:lnTo>
                  <a:lnTo>
                    <a:pt x="28" y="64"/>
                  </a:lnTo>
                </a:path>
              </a:pathLst>
            </a:custGeom>
            <a:noFill/>
            <a:ln w="9525">
              <a:solidFill>
                <a:srgbClr val="191919"/>
              </a:solidFill>
              <a:prstDash val="solid"/>
              <a:round/>
              <a:headEnd/>
              <a:tailEnd/>
            </a:ln>
          </p:spPr>
          <p:txBody>
            <a:bodyPr/>
            <a:lstStyle/>
            <a:p>
              <a:endParaRPr lang="en-US" dirty="0"/>
            </a:p>
          </p:txBody>
        </p:sp>
        <p:sp>
          <p:nvSpPr>
            <p:cNvPr id="157842" name="Freeform 146"/>
            <p:cNvSpPr>
              <a:spLocks/>
            </p:cNvSpPr>
            <p:nvPr/>
          </p:nvSpPr>
          <p:spPr bwMode="auto">
            <a:xfrm>
              <a:off x="3283" y="2341"/>
              <a:ext cx="9" cy="29"/>
            </a:xfrm>
            <a:custGeom>
              <a:avLst/>
              <a:gdLst/>
              <a:ahLst/>
              <a:cxnLst>
                <a:cxn ang="0">
                  <a:pos x="0" y="0"/>
                </a:cxn>
                <a:cxn ang="0">
                  <a:pos x="6" y="34"/>
                </a:cxn>
                <a:cxn ang="0">
                  <a:pos x="14" y="58"/>
                </a:cxn>
                <a:cxn ang="0">
                  <a:pos x="18" y="68"/>
                </a:cxn>
                <a:cxn ang="0">
                  <a:pos x="22" y="74"/>
                </a:cxn>
              </a:cxnLst>
              <a:rect l="0" t="0" r="r" b="b"/>
              <a:pathLst>
                <a:path w="22" h="74">
                  <a:moveTo>
                    <a:pt x="0" y="0"/>
                  </a:moveTo>
                  <a:lnTo>
                    <a:pt x="6" y="34"/>
                  </a:lnTo>
                  <a:lnTo>
                    <a:pt x="14" y="58"/>
                  </a:lnTo>
                  <a:lnTo>
                    <a:pt x="18" y="68"/>
                  </a:lnTo>
                  <a:lnTo>
                    <a:pt x="22" y="74"/>
                  </a:lnTo>
                </a:path>
              </a:pathLst>
            </a:custGeom>
            <a:noFill/>
            <a:ln w="9525">
              <a:solidFill>
                <a:srgbClr val="191919"/>
              </a:solidFill>
              <a:prstDash val="solid"/>
              <a:round/>
              <a:headEnd/>
              <a:tailEnd/>
            </a:ln>
          </p:spPr>
          <p:txBody>
            <a:bodyPr/>
            <a:lstStyle/>
            <a:p>
              <a:endParaRPr lang="en-US" dirty="0"/>
            </a:p>
          </p:txBody>
        </p:sp>
        <p:sp>
          <p:nvSpPr>
            <p:cNvPr id="157843" name="Freeform 147"/>
            <p:cNvSpPr>
              <a:spLocks/>
            </p:cNvSpPr>
            <p:nvPr/>
          </p:nvSpPr>
          <p:spPr bwMode="auto">
            <a:xfrm>
              <a:off x="3294" y="2331"/>
              <a:ext cx="6" cy="26"/>
            </a:xfrm>
            <a:custGeom>
              <a:avLst/>
              <a:gdLst/>
              <a:ahLst/>
              <a:cxnLst>
                <a:cxn ang="0">
                  <a:pos x="0" y="0"/>
                </a:cxn>
                <a:cxn ang="0">
                  <a:pos x="4" y="24"/>
                </a:cxn>
                <a:cxn ang="0">
                  <a:pos x="8" y="46"/>
                </a:cxn>
                <a:cxn ang="0">
                  <a:pos x="12" y="56"/>
                </a:cxn>
                <a:cxn ang="0">
                  <a:pos x="16" y="66"/>
                </a:cxn>
              </a:cxnLst>
              <a:rect l="0" t="0" r="r" b="b"/>
              <a:pathLst>
                <a:path w="16" h="66">
                  <a:moveTo>
                    <a:pt x="0" y="0"/>
                  </a:moveTo>
                  <a:lnTo>
                    <a:pt x="4" y="24"/>
                  </a:lnTo>
                  <a:lnTo>
                    <a:pt x="8" y="46"/>
                  </a:lnTo>
                  <a:lnTo>
                    <a:pt x="12" y="56"/>
                  </a:lnTo>
                  <a:lnTo>
                    <a:pt x="16" y="66"/>
                  </a:lnTo>
                </a:path>
              </a:pathLst>
            </a:custGeom>
            <a:noFill/>
            <a:ln w="9525">
              <a:solidFill>
                <a:srgbClr val="191919"/>
              </a:solidFill>
              <a:prstDash val="solid"/>
              <a:round/>
              <a:headEnd/>
              <a:tailEnd/>
            </a:ln>
          </p:spPr>
          <p:txBody>
            <a:bodyPr/>
            <a:lstStyle/>
            <a:p>
              <a:endParaRPr lang="en-US" dirty="0"/>
            </a:p>
          </p:txBody>
        </p:sp>
        <p:sp>
          <p:nvSpPr>
            <p:cNvPr id="157844" name="Freeform 148"/>
            <p:cNvSpPr>
              <a:spLocks/>
            </p:cNvSpPr>
            <p:nvPr/>
          </p:nvSpPr>
          <p:spPr bwMode="auto">
            <a:xfrm>
              <a:off x="3304" y="2326"/>
              <a:ext cx="11" cy="30"/>
            </a:xfrm>
            <a:custGeom>
              <a:avLst/>
              <a:gdLst/>
              <a:ahLst/>
              <a:cxnLst>
                <a:cxn ang="0">
                  <a:pos x="0" y="0"/>
                </a:cxn>
                <a:cxn ang="0">
                  <a:pos x="2" y="10"/>
                </a:cxn>
                <a:cxn ang="0">
                  <a:pos x="8" y="32"/>
                </a:cxn>
                <a:cxn ang="0">
                  <a:pos x="12" y="44"/>
                </a:cxn>
                <a:cxn ang="0">
                  <a:pos x="18" y="56"/>
                </a:cxn>
                <a:cxn ang="0">
                  <a:pos x="24" y="66"/>
                </a:cxn>
                <a:cxn ang="0">
                  <a:pos x="32" y="74"/>
                </a:cxn>
              </a:cxnLst>
              <a:rect l="0" t="0" r="r" b="b"/>
              <a:pathLst>
                <a:path w="32" h="74">
                  <a:moveTo>
                    <a:pt x="0" y="0"/>
                  </a:moveTo>
                  <a:lnTo>
                    <a:pt x="2" y="10"/>
                  </a:lnTo>
                  <a:lnTo>
                    <a:pt x="8" y="32"/>
                  </a:lnTo>
                  <a:lnTo>
                    <a:pt x="12" y="44"/>
                  </a:lnTo>
                  <a:lnTo>
                    <a:pt x="18" y="56"/>
                  </a:lnTo>
                  <a:lnTo>
                    <a:pt x="24" y="66"/>
                  </a:lnTo>
                  <a:lnTo>
                    <a:pt x="32" y="74"/>
                  </a:lnTo>
                </a:path>
              </a:pathLst>
            </a:custGeom>
            <a:noFill/>
            <a:ln w="9525">
              <a:solidFill>
                <a:srgbClr val="191919"/>
              </a:solidFill>
              <a:prstDash val="solid"/>
              <a:round/>
              <a:headEnd/>
              <a:tailEnd/>
            </a:ln>
          </p:spPr>
          <p:txBody>
            <a:bodyPr/>
            <a:lstStyle/>
            <a:p>
              <a:endParaRPr lang="en-US" dirty="0"/>
            </a:p>
          </p:txBody>
        </p:sp>
        <p:sp>
          <p:nvSpPr>
            <p:cNvPr id="157845" name="Freeform 149"/>
            <p:cNvSpPr>
              <a:spLocks/>
            </p:cNvSpPr>
            <p:nvPr/>
          </p:nvSpPr>
          <p:spPr bwMode="auto">
            <a:xfrm>
              <a:off x="3034" y="2700"/>
              <a:ext cx="15" cy="7"/>
            </a:xfrm>
            <a:custGeom>
              <a:avLst/>
              <a:gdLst/>
              <a:ahLst/>
              <a:cxnLst>
                <a:cxn ang="0">
                  <a:pos x="0" y="18"/>
                </a:cxn>
                <a:cxn ang="0">
                  <a:pos x="17" y="10"/>
                </a:cxn>
                <a:cxn ang="0">
                  <a:pos x="31" y="4"/>
                </a:cxn>
                <a:cxn ang="0">
                  <a:pos x="41" y="0"/>
                </a:cxn>
              </a:cxnLst>
              <a:rect l="0" t="0" r="r" b="b"/>
              <a:pathLst>
                <a:path w="41" h="18">
                  <a:moveTo>
                    <a:pt x="0" y="18"/>
                  </a:moveTo>
                  <a:lnTo>
                    <a:pt x="17" y="10"/>
                  </a:lnTo>
                  <a:lnTo>
                    <a:pt x="31" y="4"/>
                  </a:lnTo>
                  <a:lnTo>
                    <a:pt x="41" y="0"/>
                  </a:lnTo>
                </a:path>
              </a:pathLst>
            </a:custGeom>
            <a:noFill/>
            <a:ln w="9525">
              <a:solidFill>
                <a:srgbClr val="191919"/>
              </a:solidFill>
              <a:prstDash val="solid"/>
              <a:round/>
              <a:headEnd/>
              <a:tailEnd/>
            </a:ln>
          </p:spPr>
          <p:txBody>
            <a:bodyPr/>
            <a:lstStyle/>
            <a:p>
              <a:endParaRPr lang="en-US" dirty="0"/>
            </a:p>
          </p:txBody>
        </p:sp>
        <p:sp>
          <p:nvSpPr>
            <p:cNvPr id="157846" name="Freeform 150"/>
            <p:cNvSpPr>
              <a:spLocks/>
            </p:cNvSpPr>
            <p:nvPr/>
          </p:nvSpPr>
          <p:spPr bwMode="auto">
            <a:xfrm>
              <a:off x="3051" y="2686"/>
              <a:ext cx="10" cy="2"/>
            </a:xfrm>
            <a:custGeom>
              <a:avLst/>
              <a:gdLst/>
              <a:ahLst/>
              <a:cxnLst>
                <a:cxn ang="0">
                  <a:pos x="0" y="6"/>
                </a:cxn>
                <a:cxn ang="0">
                  <a:pos x="10" y="4"/>
                </a:cxn>
                <a:cxn ang="0">
                  <a:pos x="28" y="0"/>
                </a:cxn>
              </a:cxnLst>
              <a:rect l="0" t="0" r="r" b="b"/>
              <a:pathLst>
                <a:path w="28" h="6">
                  <a:moveTo>
                    <a:pt x="0" y="6"/>
                  </a:moveTo>
                  <a:lnTo>
                    <a:pt x="10" y="4"/>
                  </a:lnTo>
                  <a:lnTo>
                    <a:pt x="28" y="0"/>
                  </a:lnTo>
                </a:path>
              </a:pathLst>
            </a:custGeom>
            <a:noFill/>
            <a:ln w="9525">
              <a:solidFill>
                <a:srgbClr val="191919"/>
              </a:solidFill>
              <a:prstDash val="solid"/>
              <a:round/>
              <a:headEnd/>
              <a:tailEnd/>
            </a:ln>
          </p:spPr>
          <p:txBody>
            <a:bodyPr/>
            <a:lstStyle/>
            <a:p>
              <a:endParaRPr lang="en-US" dirty="0"/>
            </a:p>
          </p:txBody>
        </p:sp>
        <p:sp>
          <p:nvSpPr>
            <p:cNvPr id="157847" name="Freeform 151"/>
            <p:cNvSpPr>
              <a:spLocks/>
            </p:cNvSpPr>
            <p:nvPr/>
          </p:nvSpPr>
          <p:spPr bwMode="auto">
            <a:xfrm>
              <a:off x="3356" y="2363"/>
              <a:ext cx="16" cy="11"/>
            </a:xfrm>
            <a:custGeom>
              <a:avLst/>
              <a:gdLst/>
              <a:ahLst/>
              <a:cxnLst>
                <a:cxn ang="0">
                  <a:pos x="0" y="26"/>
                </a:cxn>
                <a:cxn ang="0">
                  <a:pos x="4" y="24"/>
                </a:cxn>
                <a:cxn ang="0">
                  <a:pos x="18" y="20"/>
                </a:cxn>
                <a:cxn ang="0">
                  <a:pos x="32" y="12"/>
                </a:cxn>
                <a:cxn ang="0">
                  <a:pos x="38" y="6"/>
                </a:cxn>
                <a:cxn ang="0">
                  <a:pos x="42" y="0"/>
                </a:cxn>
              </a:cxnLst>
              <a:rect l="0" t="0" r="r" b="b"/>
              <a:pathLst>
                <a:path w="42" h="26">
                  <a:moveTo>
                    <a:pt x="0" y="26"/>
                  </a:moveTo>
                  <a:lnTo>
                    <a:pt x="4" y="24"/>
                  </a:lnTo>
                  <a:lnTo>
                    <a:pt x="18" y="20"/>
                  </a:lnTo>
                  <a:lnTo>
                    <a:pt x="32" y="12"/>
                  </a:lnTo>
                  <a:lnTo>
                    <a:pt x="38" y="6"/>
                  </a:lnTo>
                  <a:lnTo>
                    <a:pt x="42" y="0"/>
                  </a:lnTo>
                </a:path>
              </a:pathLst>
            </a:custGeom>
            <a:noFill/>
            <a:ln w="9525">
              <a:solidFill>
                <a:srgbClr val="191919"/>
              </a:solidFill>
              <a:prstDash val="solid"/>
              <a:round/>
              <a:headEnd/>
              <a:tailEnd/>
            </a:ln>
          </p:spPr>
          <p:txBody>
            <a:bodyPr/>
            <a:lstStyle/>
            <a:p>
              <a:endParaRPr lang="en-US" dirty="0"/>
            </a:p>
          </p:txBody>
        </p:sp>
        <p:sp>
          <p:nvSpPr>
            <p:cNvPr id="157848" name="Freeform 152"/>
            <p:cNvSpPr>
              <a:spLocks/>
            </p:cNvSpPr>
            <p:nvPr/>
          </p:nvSpPr>
          <p:spPr bwMode="auto">
            <a:xfrm>
              <a:off x="3349" y="2380"/>
              <a:ext cx="16" cy="6"/>
            </a:xfrm>
            <a:custGeom>
              <a:avLst/>
              <a:gdLst/>
              <a:ahLst/>
              <a:cxnLst>
                <a:cxn ang="0">
                  <a:pos x="0" y="16"/>
                </a:cxn>
                <a:cxn ang="0">
                  <a:pos x="6" y="16"/>
                </a:cxn>
                <a:cxn ang="0">
                  <a:pos x="18" y="14"/>
                </a:cxn>
                <a:cxn ang="0">
                  <a:pos x="32" y="10"/>
                </a:cxn>
                <a:cxn ang="0">
                  <a:pos x="38" y="6"/>
                </a:cxn>
                <a:cxn ang="0">
                  <a:pos x="44" y="0"/>
                </a:cxn>
              </a:cxnLst>
              <a:rect l="0" t="0" r="r" b="b"/>
              <a:pathLst>
                <a:path w="44" h="16">
                  <a:moveTo>
                    <a:pt x="0" y="16"/>
                  </a:moveTo>
                  <a:lnTo>
                    <a:pt x="6" y="16"/>
                  </a:lnTo>
                  <a:lnTo>
                    <a:pt x="18" y="14"/>
                  </a:lnTo>
                  <a:lnTo>
                    <a:pt x="32" y="10"/>
                  </a:lnTo>
                  <a:lnTo>
                    <a:pt x="38" y="6"/>
                  </a:lnTo>
                  <a:lnTo>
                    <a:pt x="44" y="0"/>
                  </a:lnTo>
                </a:path>
              </a:pathLst>
            </a:custGeom>
            <a:noFill/>
            <a:ln w="9525">
              <a:solidFill>
                <a:srgbClr val="191919"/>
              </a:solidFill>
              <a:prstDash val="solid"/>
              <a:round/>
              <a:headEnd/>
              <a:tailEnd/>
            </a:ln>
          </p:spPr>
          <p:txBody>
            <a:bodyPr/>
            <a:lstStyle/>
            <a:p>
              <a:endParaRPr lang="en-US" dirty="0"/>
            </a:p>
          </p:txBody>
        </p:sp>
        <p:sp>
          <p:nvSpPr>
            <p:cNvPr id="157849" name="Freeform 153"/>
            <p:cNvSpPr>
              <a:spLocks/>
            </p:cNvSpPr>
            <p:nvPr/>
          </p:nvSpPr>
          <p:spPr bwMode="auto">
            <a:xfrm>
              <a:off x="3332" y="2413"/>
              <a:ext cx="16" cy="11"/>
            </a:xfrm>
            <a:custGeom>
              <a:avLst/>
              <a:gdLst/>
              <a:ahLst/>
              <a:cxnLst>
                <a:cxn ang="0">
                  <a:pos x="0" y="30"/>
                </a:cxn>
                <a:cxn ang="0">
                  <a:pos x="4" y="28"/>
                </a:cxn>
                <a:cxn ang="0">
                  <a:pos x="18" y="24"/>
                </a:cxn>
                <a:cxn ang="0">
                  <a:pos x="26" y="20"/>
                </a:cxn>
                <a:cxn ang="0">
                  <a:pos x="34" y="16"/>
                </a:cxn>
                <a:cxn ang="0">
                  <a:pos x="40" y="10"/>
                </a:cxn>
                <a:cxn ang="0">
                  <a:pos x="44" y="0"/>
                </a:cxn>
              </a:cxnLst>
              <a:rect l="0" t="0" r="r" b="b"/>
              <a:pathLst>
                <a:path w="44" h="30">
                  <a:moveTo>
                    <a:pt x="0" y="30"/>
                  </a:moveTo>
                  <a:lnTo>
                    <a:pt x="4" y="28"/>
                  </a:lnTo>
                  <a:lnTo>
                    <a:pt x="18" y="24"/>
                  </a:lnTo>
                  <a:lnTo>
                    <a:pt x="26" y="20"/>
                  </a:lnTo>
                  <a:lnTo>
                    <a:pt x="34" y="16"/>
                  </a:lnTo>
                  <a:lnTo>
                    <a:pt x="40" y="10"/>
                  </a:lnTo>
                  <a:lnTo>
                    <a:pt x="44" y="0"/>
                  </a:lnTo>
                </a:path>
              </a:pathLst>
            </a:custGeom>
            <a:noFill/>
            <a:ln w="9525">
              <a:solidFill>
                <a:srgbClr val="191919"/>
              </a:solidFill>
              <a:prstDash val="solid"/>
              <a:round/>
              <a:headEnd/>
              <a:tailEnd/>
            </a:ln>
          </p:spPr>
          <p:txBody>
            <a:bodyPr/>
            <a:lstStyle/>
            <a:p>
              <a:endParaRPr lang="en-US" dirty="0"/>
            </a:p>
          </p:txBody>
        </p:sp>
        <p:sp>
          <p:nvSpPr>
            <p:cNvPr id="157850" name="Freeform 154"/>
            <p:cNvSpPr>
              <a:spLocks/>
            </p:cNvSpPr>
            <p:nvPr/>
          </p:nvSpPr>
          <p:spPr bwMode="auto">
            <a:xfrm>
              <a:off x="3339" y="2401"/>
              <a:ext cx="11" cy="6"/>
            </a:xfrm>
            <a:custGeom>
              <a:avLst/>
              <a:gdLst/>
              <a:ahLst/>
              <a:cxnLst>
                <a:cxn ang="0">
                  <a:pos x="0" y="14"/>
                </a:cxn>
                <a:cxn ang="0">
                  <a:pos x="12" y="12"/>
                </a:cxn>
                <a:cxn ang="0">
                  <a:pos x="22" y="8"/>
                </a:cxn>
                <a:cxn ang="0">
                  <a:pos x="26" y="4"/>
                </a:cxn>
                <a:cxn ang="0">
                  <a:pos x="30" y="0"/>
                </a:cxn>
              </a:cxnLst>
              <a:rect l="0" t="0" r="r" b="b"/>
              <a:pathLst>
                <a:path w="30" h="14">
                  <a:moveTo>
                    <a:pt x="0" y="14"/>
                  </a:moveTo>
                  <a:lnTo>
                    <a:pt x="12" y="12"/>
                  </a:lnTo>
                  <a:lnTo>
                    <a:pt x="22" y="8"/>
                  </a:lnTo>
                  <a:lnTo>
                    <a:pt x="26" y="4"/>
                  </a:lnTo>
                  <a:lnTo>
                    <a:pt x="30" y="0"/>
                  </a:lnTo>
                </a:path>
              </a:pathLst>
            </a:custGeom>
            <a:noFill/>
            <a:ln w="9525">
              <a:solidFill>
                <a:srgbClr val="191919"/>
              </a:solidFill>
              <a:prstDash val="solid"/>
              <a:round/>
              <a:headEnd/>
              <a:tailEnd/>
            </a:ln>
          </p:spPr>
          <p:txBody>
            <a:bodyPr/>
            <a:lstStyle/>
            <a:p>
              <a:endParaRPr lang="en-US" dirty="0"/>
            </a:p>
          </p:txBody>
        </p:sp>
        <p:sp>
          <p:nvSpPr>
            <p:cNvPr id="157851" name="Freeform 155"/>
            <p:cNvSpPr>
              <a:spLocks/>
            </p:cNvSpPr>
            <p:nvPr/>
          </p:nvSpPr>
          <p:spPr bwMode="auto">
            <a:xfrm>
              <a:off x="3325" y="2431"/>
              <a:ext cx="20" cy="9"/>
            </a:xfrm>
            <a:custGeom>
              <a:avLst/>
              <a:gdLst/>
              <a:ahLst/>
              <a:cxnLst>
                <a:cxn ang="0">
                  <a:pos x="0" y="24"/>
                </a:cxn>
                <a:cxn ang="0">
                  <a:pos x="8" y="24"/>
                </a:cxn>
                <a:cxn ang="0">
                  <a:pos x="24" y="20"/>
                </a:cxn>
                <a:cxn ang="0">
                  <a:pos x="34" y="16"/>
                </a:cxn>
                <a:cxn ang="0">
                  <a:pos x="42" y="12"/>
                </a:cxn>
                <a:cxn ang="0">
                  <a:pos x="50" y="6"/>
                </a:cxn>
                <a:cxn ang="0">
                  <a:pos x="56" y="0"/>
                </a:cxn>
              </a:cxnLst>
              <a:rect l="0" t="0" r="r" b="b"/>
              <a:pathLst>
                <a:path w="56" h="24">
                  <a:moveTo>
                    <a:pt x="0" y="24"/>
                  </a:moveTo>
                  <a:lnTo>
                    <a:pt x="8" y="24"/>
                  </a:lnTo>
                  <a:lnTo>
                    <a:pt x="24" y="20"/>
                  </a:lnTo>
                  <a:lnTo>
                    <a:pt x="34" y="16"/>
                  </a:lnTo>
                  <a:lnTo>
                    <a:pt x="42" y="12"/>
                  </a:lnTo>
                  <a:lnTo>
                    <a:pt x="50" y="6"/>
                  </a:lnTo>
                  <a:lnTo>
                    <a:pt x="56" y="0"/>
                  </a:lnTo>
                </a:path>
              </a:pathLst>
            </a:custGeom>
            <a:noFill/>
            <a:ln w="9525">
              <a:solidFill>
                <a:srgbClr val="191919"/>
              </a:solidFill>
              <a:prstDash val="solid"/>
              <a:round/>
              <a:headEnd/>
              <a:tailEnd/>
            </a:ln>
          </p:spPr>
          <p:txBody>
            <a:bodyPr/>
            <a:lstStyle/>
            <a:p>
              <a:endParaRPr lang="en-US" dirty="0"/>
            </a:p>
          </p:txBody>
        </p:sp>
        <p:sp>
          <p:nvSpPr>
            <p:cNvPr id="157852" name="Freeform 156"/>
            <p:cNvSpPr>
              <a:spLocks/>
            </p:cNvSpPr>
            <p:nvPr/>
          </p:nvSpPr>
          <p:spPr bwMode="auto">
            <a:xfrm>
              <a:off x="3312" y="2450"/>
              <a:ext cx="22" cy="5"/>
            </a:xfrm>
            <a:custGeom>
              <a:avLst/>
              <a:gdLst/>
              <a:ahLst/>
              <a:cxnLst>
                <a:cxn ang="0">
                  <a:pos x="0" y="12"/>
                </a:cxn>
                <a:cxn ang="0">
                  <a:pos x="6" y="12"/>
                </a:cxn>
                <a:cxn ang="0">
                  <a:pos x="24" y="12"/>
                </a:cxn>
                <a:cxn ang="0">
                  <a:pos x="44" y="10"/>
                </a:cxn>
                <a:cxn ang="0">
                  <a:pos x="54" y="6"/>
                </a:cxn>
                <a:cxn ang="0">
                  <a:pos x="62" y="0"/>
                </a:cxn>
              </a:cxnLst>
              <a:rect l="0" t="0" r="r" b="b"/>
              <a:pathLst>
                <a:path w="62" h="12">
                  <a:moveTo>
                    <a:pt x="0" y="12"/>
                  </a:moveTo>
                  <a:lnTo>
                    <a:pt x="6" y="12"/>
                  </a:lnTo>
                  <a:lnTo>
                    <a:pt x="24" y="12"/>
                  </a:lnTo>
                  <a:lnTo>
                    <a:pt x="44" y="10"/>
                  </a:lnTo>
                  <a:lnTo>
                    <a:pt x="54" y="6"/>
                  </a:lnTo>
                  <a:lnTo>
                    <a:pt x="62" y="0"/>
                  </a:lnTo>
                </a:path>
              </a:pathLst>
            </a:custGeom>
            <a:noFill/>
            <a:ln w="9525">
              <a:solidFill>
                <a:srgbClr val="191919"/>
              </a:solidFill>
              <a:prstDash val="solid"/>
              <a:round/>
              <a:headEnd/>
              <a:tailEnd/>
            </a:ln>
          </p:spPr>
          <p:txBody>
            <a:bodyPr/>
            <a:lstStyle/>
            <a:p>
              <a:endParaRPr lang="en-US" dirty="0"/>
            </a:p>
          </p:txBody>
        </p:sp>
        <p:sp>
          <p:nvSpPr>
            <p:cNvPr id="157853" name="Freeform 157"/>
            <p:cNvSpPr>
              <a:spLocks/>
            </p:cNvSpPr>
            <p:nvPr/>
          </p:nvSpPr>
          <p:spPr bwMode="auto">
            <a:xfrm>
              <a:off x="3302" y="2471"/>
              <a:ext cx="19" cy="2"/>
            </a:xfrm>
            <a:custGeom>
              <a:avLst/>
              <a:gdLst/>
              <a:ahLst/>
              <a:cxnLst>
                <a:cxn ang="0">
                  <a:pos x="0" y="6"/>
                </a:cxn>
                <a:cxn ang="0">
                  <a:pos x="22" y="6"/>
                </a:cxn>
                <a:cxn ang="0">
                  <a:pos x="40" y="4"/>
                </a:cxn>
                <a:cxn ang="0">
                  <a:pos x="52" y="0"/>
                </a:cxn>
              </a:cxnLst>
              <a:rect l="0" t="0" r="r" b="b"/>
              <a:pathLst>
                <a:path w="52" h="6">
                  <a:moveTo>
                    <a:pt x="0" y="6"/>
                  </a:moveTo>
                  <a:lnTo>
                    <a:pt x="22" y="6"/>
                  </a:lnTo>
                  <a:lnTo>
                    <a:pt x="40" y="4"/>
                  </a:lnTo>
                  <a:lnTo>
                    <a:pt x="52" y="0"/>
                  </a:lnTo>
                </a:path>
              </a:pathLst>
            </a:custGeom>
            <a:noFill/>
            <a:ln w="9525">
              <a:solidFill>
                <a:srgbClr val="191919"/>
              </a:solidFill>
              <a:prstDash val="solid"/>
              <a:round/>
              <a:headEnd/>
              <a:tailEnd/>
            </a:ln>
          </p:spPr>
          <p:txBody>
            <a:bodyPr/>
            <a:lstStyle/>
            <a:p>
              <a:endParaRPr lang="en-US" dirty="0"/>
            </a:p>
          </p:txBody>
        </p:sp>
        <p:sp>
          <p:nvSpPr>
            <p:cNvPr id="157854" name="Freeform 158"/>
            <p:cNvSpPr>
              <a:spLocks/>
            </p:cNvSpPr>
            <p:nvPr/>
          </p:nvSpPr>
          <p:spPr bwMode="auto">
            <a:xfrm>
              <a:off x="3287" y="2484"/>
              <a:ext cx="18" cy="3"/>
            </a:xfrm>
            <a:custGeom>
              <a:avLst/>
              <a:gdLst/>
              <a:ahLst/>
              <a:cxnLst>
                <a:cxn ang="0">
                  <a:pos x="0" y="6"/>
                </a:cxn>
                <a:cxn ang="0">
                  <a:pos x="18" y="8"/>
                </a:cxn>
                <a:cxn ang="0">
                  <a:pos x="34" y="6"/>
                </a:cxn>
                <a:cxn ang="0">
                  <a:pos x="40" y="4"/>
                </a:cxn>
                <a:cxn ang="0">
                  <a:pos x="46" y="0"/>
                </a:cxn>
              </a:cxnLst>
              <a:rect l="0" t="0" r="r" b="b"/>
              <a:pathLst>
                <a:path w="46" h="8">
                  <a:moveTo>
                    <a:pt x="0" y="6"/>
                  </a:moveTo>
                  <a:lnTo>
                    <a:pt x="18" y="8"/>
                  </a:lnTo>
                  <a:lnTo>
                    <a:pt x="34" y="6"/>
                  </a:lnTo>
                  <a:lnTo>
                    <a:pt x="40" y="4"/>
                  </a:lnTo>
                  <a:lnTo>
                    <a:pt x="46" y="0"/>
                  </a:lnTo>
                </a:path>
              </a:pathLst>
            </a:custGeom>
            <a:noFill/>
            <a:ln w="9525">
              <a:solidFill>
                <a:srgbClr val="191919"/>
              </a:solidFill>
              <a:prstDash val="solid"/>
              <a:round/>
              <a:headEnd/>
              <a:tailEnd/>
            </a:ln>
          </p:spPr>
          <p:txBody>
            <a:bodyPr/>
            <a:lstStyle/>
            <a:p>
              <a:endParaRPr lang="en-US" dirty="0"/>
            </a:p>
          </p:txBody>
        </p:sp>
        <p:sp>
          <p:nvSpPr>
            <p:cNvPr id="157855" name="Freeform 159"/>
            <p:cNvSpPr>
              <a:spLocks/>
            </p:cNvSpPr>
            <p:nvPr/>
          </p:nvSpPr>
          <p:spPr bwMode="auto">
            <a:xfrm>
              <a:off x="3277" y="2497"/>
              <a:ext cx="18" cy="4"/>
            </a:xfrm>
            <a:custGeom>
              <a:avLst/>
              <a:gdLst/>
              <a:ahLst/>
              <a:cxnLst>
                <a:cxn ang="0">
                  <a:pos x="0" y="10"/>
                </a:cxn>
                <a:cxn ang="0">
                  <a:pos x="6" y="10"/>
                </a:cxn>
                <a:cxn ang="0">
                  <a:pos x="22" y="10"/>
                </a:cxn>
                <a:cxn ang="0">
                  <a:pos x="38" y="8"/>
                </a:cxn>
                <a:cxn ang="0">
                  <a:pos x="44" y="6"/>
                </a:cxn>
                <a:cxn ang="0">
                  <a:pos x="50" y="0"/>
                </a:cxn>
              </a:cxnLst>
              <a:rect l="0" t="0" r="r" b="b"/>
              <a:pathLst>
                <a:path w="50" h="10">
                  <a:moveTo>
                    <a:pt x="0" y="10"/>
                  </a:moveTo>
                  <a:lnTo>
                    <a:pt x="6" y="10"/>
                  </a:lnTo>
                  <a:lnTo>
                    <a:pt x="22" y="10"/>
                  </a:lnTo>
                  <a:lnTo>
                    <a:pt x="38" y="8"/>
                  </a:lnTo>
                  <a:lnTo>
                    <a:pt x="44" y="6"/>
                  </a:lnTo>
                  <a:lnTo>
                    <a:pt x="50" y="0"/>
                  </a:lnTo>
                </a:path>
              </a:pathLst>
            </a:custGeom>
            <a:noFill/>
            <a:ln w="9525">
              <a:solidFill>
                <a:srgbClr val="191919"/>
              </a:solidFill>
              <a:prstDash val="solid"/>
              <a:round/>
              <a:headEnd/>
              <a:tailEnd/>
            </a:ln>
          </p:spPr>
          <p:txBody>
            <a:bodyPr/>
            <a:lstStyle/>
            <a:p>
              <a:endParaRPr lang="en-US" dirty="0"/>
            </a:p>
          </p:txBody>
        </p:sp>
        <p:sp>
          <p:nvSpPr>
            <p:cNvPr id="157856" name="Freeform 160"/>
            <p:cNvSpPr>
              <a:spLocks/>
            </p:cNvSpPr>
            <p:nvPr/>
          </p:nvSpPr>
          <p:spPr bwMode="auto">
            <a:xfrm>
              <a:off x="3268" y="2509"/>
              <a:ext cx="19" cy="4"/>
            </a:xfrm>
            <a:custGeom>
              <a:avLst/>
              <a:gdLst/>
              <a:ahLst/>
              <a:cxnLst>
                <a:cxn ang="0">
                  <a:pos x="0" y="8"/>
                </a:cxn>
                <a:cxn ang="0">
                  <a:pos x="6" y="8"/>
                </a:cxn>
                <a:cxn ang="0">
                  <a:pos x="18" y="10"/>
                </a:cxn>
                <a:cxn ang="0">
                  <a:pos x="34" y="8"/>
                </a:cxn>
                <a:cxn ang="0">
                  <a:pos x="42" y="4"/>
                </a:cxn>
                <a:cxn ang="0">
                  <a:pos x="52" y="0"/>
                </a:cxn>
              </a:cxnLst>
              <a:rect l="0" t="0" r="r" b="b"/>
              <a:pathLst>
                <a:path w="52" h="10">
                  <a:moveTo>
                    <a:pt x="0" y="8"/>
                  </a:moveTo>
                  <a:lnTo>
                    <a:pt x="6" y="8"/>
                  </a:lnTo>
                  <a:lnTo>
                    <a:pt x="18" y="10"/>
                  </a:lnTo>
                  <a:lnTo>
                    <a:pt x="34" y="8"/>
                  </a:lnTo>
                  <a:lnTo>
                    <a:pt x="42" y="4"/>
                  </a:lnTo>
                  <a:lnTo>
                    <a:pt x="52" y="0"/>
                  </a:lnTo>
                </a:path>
              </a:pathLst>
            </a:custGeom>
            <a:noFill/>
            <a:ln w="9525">
              <a:solidFill>
                <a:srgbClr val="191919"/>
              </a:solidFill>
              <a:prstDash val="solid"/>
              <a:round/>
              <a:headEnd/>
              <a:tailEnd/>
            </a:ln>
          </p:spPr>
          <p:txBody>
            <a:bodyPr/>
            <a:lstStyle/>
            <a:p>
              <a:endParaRPr lang="en-US" dirty="0"/>
            </a:p>
          </p:txBody>
        </p:sp>
        <p:sp>
          <p:nvSpPr>
            <p:cNvPr id="157857" name="Freeform 161"/>
            <p:cNvSpPr>
              <a:spLocks/>
            </p:cNvSpPr>
            <p:nvPr/>
          </p:nvSpPr>
          <p:spPr bwMode="auto">
            <a:xfrm>
              <a:off x="3258" y="2520"/>
              <a:ext cx="20" cy="4"/>
            </a:xfrm>
            <a:custGeom>
              <a:avLst/>
              <a:gdLst/>
              <a:ahLst/>
              <a:cxnLst>
                <a:cxn ang="0">
                  <a:pos x="0" y="8"/>
                </a:cxn>
                <a:cxn ang="0">
                  <a:pos x="6" y="8"/>
                </a:cxn>
                <a:cxn ang="0">
                  <a:pos x="22" y="10"/>
                </a:cxn>
                <a:cxn ang="0">
                  <a:pos x="40" y="8"/>
                </a:cxn>
                <a:cxn ang="0">
                  <a:pos x="48" y="6"/>
                </a:cxn>
                <a:cxn ang="0">
                  <a:pos x="56" y="0"/>
                </a:cxn>
              </a:cxnLst>
              <a:rect l="0" t="0" r="r" b="b"/>
              <a:pathLst>
                <a:path w="56" h="10">
                  <a:moveTo>
                    <a:pt x="0" y="8"/>
                  </a:moveTo>
                  <a:lnTo>
                    <a:pt x="6" y="8"/>
                  </a:lnTo>
                  <a:lnTo>
                    <a:pt x="22" y="10"/>
                  </a:lnTo>
                  <a:lnTo>
                    <a:pt x="40" y="8"/>
                  </a:lnTo>
                  <a:lnTo>
                    <a:pt x="48" y="6"/>
                  </a:lnTo>
                  <a:lnTo>
                    <a:pt x="56" y="0"/>
                  </a:lnTo>
                </a:path>
              </a:pathLst>
            </a:custGeom>
            <a:noFill/>
            <a:ln w="9525">
              <a:solidFill>
                <a:srgbClr val="191919"/>
              </a:solidFill>
              <a:prstDash val="solid"/>
              <a:round/>
              <a:headEnd/>
              <a:tailEnd/>
            </a:ln>
          </p:spPr>
          <p:txBody>
            <a:bodyPr/>
            <a:lstStyle/>
            <a:p>
              <a:endParaRPr lang="en-US" dirty="0"/>
            </a:p>
          </p:txBody>
        </p:sp>
        <p:sp>
          <p:nvSpPr>
            <p:cNvPr id="157858" name="Line 162"/>
            <p:cNvSpPr>
              <a:spLocks noChangeShapeType="1"/>
            </p:cNvSpPr>
            <p:nvPr/>
          </p:nvSpPr>
          <p:spPr bwMode="auto">
            <a:xfrm flipV="1">
              <a:off x="3206" y="2558"/>
              <a:ext cx="9" cy="3"/>
            </a:xfrm>
            <a:prstGeom prst="line">
              <a:avLst/>
            </a:prstGeom>
            <a:noFill/>
            <a:ln w="9525">
              <a:solidFill>
                <a:srgbClr val="191919"/>
              </a:solidFill>
              <a:round/>
              <a:headEnd/>
              <a:tailEnd/>
            </a:ln>
          </p:spPr>
          <p:txBody>
            <a:bodyPr/>
            <a:lstStyle/>
            <a:p>
              <a:endParaRPr lang="en-US" dirty="0"/>
            </a:p>
          </p:txBody>
        </p:sp>
        <p:sp>
          <p:nvSpPr>
            <p:cNvPr id="157859" name="Line 163"/>
            <p:cNvSpPr>
              <a:spLocks noChangeShapeType="1"/>
            </p:cNvSpPr>
            <p:nvPr/>
          </p:nvSpPr>
          <p:spPr bwMode="auto">
            <a:xfrm flipV="1">
              <a:off x="3199" y="2567"/>
              <a:ext cx="13" cy="4"/>
            </a:xfrm>
            <a:prstGeom prst="line">
              <a:avLst/>
            </a:prstGeom>
            <a:noFill/>
            <a:ln w="9525">
              <a:solidFill>
                <a:srgbClr val="191919"/>
              </a:solidFill>
              <a:round/>
              <a:headEnd/>
              <a:tailEnd/>
            </a:ln>
          </p:spPr>
          <p:txBody>
            <a:bodyPr/>
            <a:lstStyle/>
            <a:p>
              <a:endParaRPr lang="en-US" dirty="0"/>
            </a:p>
          </p:txBody>
        </p:sp>
        <p:sp>
          <p:nvSpPr>
            <p:cNvPr id="157860" name="Freeform 164"/>
            <p:cNvSpPr>
              <a:spLocks/>
            </p:cNvSpPr>
            <p:nvPr/>
          </p:nvSpPr>
          <p:spPr bwMode="auto">
            <a:xfrm>
              <a:off x="3191" y="2584"/>
              <a:ext cx="12" cy="3"/>
            </a:xfrm>
            <a:custGeom>
              <a:avLst/>
              <a:gdLst/>
              <a:ahLst/>
              <a:cxnLst>
                <a:cxn ang="0">
                  <a:pos x="0" y="8"/>
                </a:cxn>
                <a:cxn ang="0">
                  <a:pos x="10" y="6"/>
                </a:cxn>
                <a:cxn ang="0">
                  <a:pos x="20" y="2"/>
                </a:cxn>
                <a:cxn ang="0">
                  <a:pos x="32" y="0"/>
                </a:cxn>
              </a:cxnLst>
              <a:rect l="0" t="0" r="r" b="b"/>
              <a:pathLst>
                <a:path w="32" h="8">
                  <a:moveTo>
                    <a:pt x="0" y="8"/>
                  </a:moveTo>
                  <a:lnTo>
                    <a:pt x="10" y="6"/>
                  </a:lnTo>
                  <a:lnTo>
                    <a:pt x="20" y="2"/>
                  </a:lnTo>
                  <a:lnTo>
                    <a:pt x="32" y="0"/>
                  </a:lnTo>
                </a:path>
              </a:pathLst>
            </a:custGeom>
            <a:noFill/>
            <a:ln w="9525">
              <a:solidFill>
                <a:srgbClr val="191919"/>
              </a:solidFill>
              <a:prstDash val="solid"/>
              <a:round/>
              <a:headEnd/>
              <a:tailEnd/>
            </a:ln>
          </p:spPr>
          <p:txBody>
            <a:bodyPr/>
            <a:lstStyle/>
            <a:p>
              <a:endParaRPr lang="en-US" dirty="0"/>
            </a:p>
          </p:txBody>
        </p:sp>
        <p:sp>
          <p:nvSpPr>
            <p:cNvPr id="157861" name="Freeform 165"/>
            <p:cNvSpPr>
              <a:spLocks/>
            </p:cNvSpPr>
            <p:nvPr/>
          </p:nvSpPr>
          <p:spPr bwMode="auto">
            <a:xfrm>
              <a:off x="3180" y="2597"/>
              <a:ext cx="15" cy="6"/>
            </a:xfrm>
            <a:custGeom>
              <a:avLst/>
              <a:gdLst/>
              <a:ahLst/>
              <a:cxnLst>
                <a:cxn ang="0">
                  <a:pos x="0" y="16"/>
                </a:cxn>
                <a:cxn ang="0">
                  <a:pos x="18" y="8"/>
                </a:cxn>
                <a:cxn ang="0">
                  <a:pos x="32" y="4"/>
                </a:cxn>
                <a:cxn ang="0">
                  <a:pos x="42" y="0"/>
                </a:cxn>
              </a:cxnLst>
              <a:rect l="0" t="0" r="r" b="b"/>
              <a:pathLst>
                <a:path w="42" h="16">
                  <a:moveTo>
                    <a:pt x="0" y="16"/>
                  </a:moveTo>
                  <a:lnTo>
                    <a:pt x="18" y="8"/>
                  </a:lnTo>
                  <a:lnTo>
                    <a:pt x="32" y="4"/>
                  </a:lnTo>
                  <a:lnTo>
                    <a:pt x="42" y="0"/>
                  </a:lnTo>
                </a:path>
              </a:pathLst>
            </a:custGeom>
            <a:noFill/>
            <a:ln w="9525">
              <a:solidFill>
                <a:srgbClr val="191919"/>
              </a:solidFill>
              <a:prstDash val="solid"/>
              <a:round/>
              <a:headEnd/>
              <a:tailEnd/>
            </a:ln>
          </p:spPr>
          <p:txBody>
            <a:bodyPr/>
            <a:lstStyle/>
            <a:p>
              <a:endParaRPr lang="en-US" dirty="0"/>
            </a:p>
          </p:txBody>
        </p:sp>
        <p:sp>
          <p:nvSpPr>
            <p:cNvPr id="157862" name="Line 166"/>
            <p:cNvSpPr>
              <a:spLocks noChangeShapeType="1"/>
            </p:cNvSpPr>
            <p:nvPr/>
          </p:nvSpPr>
          <p:spPr bwMode="auto">
            <a:xfrm>
              <a:off x="3173" y="2614"/>
              <a:ext cx="10" cy="1"/>
            </a:xfrm>
            <a:prstGeom prst="line">
              <a:avLst/>
            </a:prstGeom>
            <a:noFill/>
            <a:ln w="9525">
              <a:solidFill>
                <a:srgbClr val="191919"/>
              </a:solidFill>
              <a:round/>
              <a:headEnd/>
              <a:tailEnd/>
            </a:ln>
          </p:spPr>
          <p:txBody>
            <a:bodyPr/>
            <a:lstStyle/>
            <a:p>
              <a:endParaRPr lang="en-US" dirty="0"/>
            </a:p>
          </p:txBody>
        </p:sp>
        <p:sp>
          <p:nvSpPr>
            <p:cNvPr id="157863" name="Line 167"/>
            <p:cNvSpPr>
              <a:spLocks noChangeShapeType="1"/>
            </p:cNvSpPr>
            <p:nvPr/>
          </p:nvSpPr>
          <p:spPr bwMode="auto">
            <a:xfrm>
              <a:off x="3167" y="2624"/>
              <a:ext cx="6" cy="1"/>
            </a:xfrm>
            <a:prstGeom prst="line">
              <a:avLst/>
            </a:prstGeom>
            <a:noFill/>
            <a:ln w="9525">
              <a:solidFill>
                <a:srgbClr val="191919"/>
              </a:solidFill>
              <a:round/>
              <a:headEnd/>
              <a:tailEnd/>
            </a:ln>
          </p:spPr>
          <p:txBody>
            <a:bodyPr/>
            <a:lstStyle/>
            <a:p>
              <a:endParaRPr lang="en-US" dirty="0"/>
            </a:p>
          </p:txBody>
        </p:sp>
        <p:sp>
          <p:nvSpPr>
            <p:cNvPr id="157864" name="Line 168"/>
            <p:cNvSpPr>
              <a:spLocks noChangeShapeType="1"/>
            </p:cNvSpPr>
            <p:nvPr/>
          </p:nvSpPr>
          <p:spPr bwMode="auto">
            <a:xfrm>
              <a:off x="3157" y="2633"/>
              <a:ext cx="3" cy="5"/>
            </a:xfrm>
            <a:prstGeom prst="line">
              <a:avLst/>
            </a:prstGeom>
            <a:noFill/>
            <a:ln w="12700">
              <a:solidFill>
                <a:srgbClr val="191919"/>
              </a:solidFill>
              <a:round/>
              <a:headEnd/>
              <a:tailEnd/>
            </a:ln>
          </p:spPr>
          <p:txBody>
            <a:bodyPr/>
            <a:lstStyle/>
            <a:p>
              <a:endParaRPr lang="en-US" dirty="0"/>
            </a:p>
          </p:txBody>
        </p:sp>
        <p:sp>
          <p:nvSpPr>
            <p:cNvPr id="157865" name="Line 169"/>
            <p:cNvSpPr>
              <a:spLocks noChangeShapeType="1"/>
            </p:cNvSpPr>
            <p:nvPr/>
          </p:nvSpPr>
          <p:spPr bwMode="auto">
            <a:xfrm>
              <a:off x="3145" y="2638"/>
              <a:ext cx="2" cy="6"/>
            </a:xfrm>
            <a:prstGeom prst="line">
              <a:avLst/>
            </a:prstGeom>
            <a:noFill/>
            <a:ln w="9525">
              <a:solidFill>
                <a:srgbClr val="191919"/>
              </a:solidFill>
              <a:round/>
              <a:headEnd/>
              <a:tailEnd/>
            </a:ln>
          </p:spPr>
          <p:txBody>
            <a:bodyPr/>
            <a:lstStyle/>
            <a:p>
              <a:endParaRPr lang="en-US" dirty="0"/>
            </a:p>
          </p:txBody>
        </p:sp>
        <p:sp>
          <p:nvSpPr>
            <p:cNvPr id="157866" name="Line 170"/>
            <p:cNvSpPr>
              <a:spLocks noChangeShapeType="1"/>
            </p:cNvSpPr>
            <p:nvPr/>
          </p:nvSpPr>
          <p:spPr bwMode="auto">
            <a:xfrm flipH="1">
              <a:off x="3127" y="2642"/>
              <a:ext cx="2" cy="7"/>
            </a:xfrm>
            <a:prstGeom prst="line">
              <a:avLst/>
            </a:prstGeom>
            <a:noFill/>
            <a:ln w="9525">
              <a:solidFill>
                <a:srgbClr val="191919"/>
              </a:solidFill>
              <a:round/>
              <a:headEnd/>
              <a:tailEnd/>
            </a:ln>
          </p:spPr>
          <p:txBody>
            <a:bodyPr/>
            <a:lstStyle/>
            <a:p>
              <a:endParaRPr lang="en-US" dirty="0"/>
            </a:p>
          </p:txBody>
        </p:sp>
        <p:sp>
          <p:nvSpPr>
            <p:cNvPr id="157867" name="Line 171"/>
            <p:cNvSpPr>
              <a:spLocks noChangeShapeType="1"/>
            </p:cNvSpPr>
            <p:nvPr/>
          </p:nvSpPr>
          <p:spPr bwMode="auto">
            <a:xfrm flipH="1">
              <a:off x="3109" y="2645"/>
              <a:ext cx="3" cy="9"/>
            </a:xfrm>
            <a:prstGeom prst="line">
              <a:avLst/>
            </a:prstGeom>
            <a:noFill/>
            <a:ln w="9525">
              <a:solidFill>
                <a:srgbClr val="191919"/>
              </a:solidFill>
              <a:round/>
              <a:headEnd/>
              <a:tailEnd/>
            </a:ln>
          </p:spPr>
          <p:txBody>
            <a:bodyPr/>
            <a:lstStyle/>
            <a:p>
              <a:endParaRPr lang="en-US" dirty="0"/>
            </a:p>
          </p:txBody>
        </p:sp>
        <p:sp>
          <p:nvSpPr>
            <p:cNvPr id="157868" name="Freeform 172"/>
            <p:cNvSpPr>
              <a:spLocks/>
            </p:cNvSpPr>
            <p:nvPr/>
          </p:nvSpPr>
          <p:spPr bwMode="auto">
            <a:xfrm>
              <a:off x="3239" y="2536"/>
              <a:ext cx="22" cy="1"/>
            </a:xfrm>
            <a:custGeom>
              <a:avLst/>
              <a:gdLst/>
              <a:ahLst/>
              <a:cxnLst>
                <a:cxn ang="0">
                  <a:pos x="0" y="0"/>
                </a:cxn>
                <a:cxn ang="0">
                  <a:pos x="28" y="2"/>
                </a:cxn>
                <a:cxn ang="0">
                  <a:pos x="48" y="2"/>
                </a:cxn>
                <a:cxn ang="0">
                  <a:pos x="56" y="2"/>
                </a:cxn>
                <a:cxn ang="0">
                  <a:pos x="60" y="0"/>
                </a:cxn>
              </a:cxnLst>
              <a:rect l="0" t="0" r="r" b="b"/>
              <a:pathLst>
                <a:path w="60" h="2">
                  <a:moveTo>
                    <a:pt x="0" y="0"/>
                  </a:moveTo>
                  <a:lnTo>
                    <a:pt x="28" y="2"/>
                  </a:lnTo>
                  <a:lnTo>
                    <a:pt x="48" y="2"/>
                  </a:lnTo>
                  <a:lnTo>
                    <a:pt x="56" y="2"/>
                  </a:lnTo>
                  <a:lnTo>
                    <a:pt x="60" y="0"/>
                  </a:lnTo>
                </a:path>
              </a:pathLst>
            </a:custGeom>
            <a:noFill/>
            <a:ln w="9525">
              <a:solidFill>
                <a:srgbClr val="191919"/>
              </a:solidFill>
              <a:prstDash val="solid"/>
              <a:round/>
              <a:headEnd/>
              <a:tailEnd/>
            </a:ln>
          </p:spPr>
          <p:txBody>
            <a:bodyPr/>
            <a:lstStyle/>
            <a:p>
              <a:endParaRPr lang="en-US" dirty="0"/>
            </a:p>
          </p:txBody>
        </p:sp>
        <p:sp>
          <p:nvSpPr>
            <p:cNvPr id="157869" name="Line 173"/>
            <p:cNvSpPr>
              <a:spLocks noChangeShapeType="1"/>
            </p:cNvSpPr>
            <p:nvPr/>
          </p:nvSpPr>
          <p:spPr bwMode="auto">
            <a:xfrm>
              <a:off x="3234" y="2543"/>
              <a:ext cx="5" cy="5"/>
            </a:xfrm>
            <a:prstGeom prst="line">
              <a:avLst/>
            </a:prstGeom>
            <a:noFill/>
            <a:ln w="12700">
              <a:solidFill>
                <a:srgbClr val="191919"/>
              </a:solidFill>
              <a:round/>
              <a:headEnd/>
              <a:tailEnd/>
            </a:ln>
          </p:spPr>
          <p:txBody>
            <a:bodyPr/>
            <a:lstStyle/>
            <a:p>
              <a:endParaRPr lang="en-US" dirty="0"/>
            </a:p>
          </p:txBody>
        </p:sp>
        <p:sp>
          <p:nvSpPr>
            <p:cNvPr id="157870" name="Freeform 174"/>
            <p:cNvSpPr>
              <a:spLocks/>
            </p:cNvSpPr>
            <p:nvPr/>
          </p:nvSpPr>
          <p:spPr bwMode="auto">
            <a:xfrm>
              <a:off x="3047" y="2529"/>
              <a:ext cx="9" cy="25"/>
            </a:xfrm>
            <a:custGeom>
              <a:avLst/>
              <a:gdLst/>
              <a:ahLst/>
              <a:cxnLst>
                <a:cxn ang="0">
                  <a:pos x="0" y="0"/>
                </a:cxn>
                <a:cxn ang="0">
                  <a:pos x="0" y="10"/>
                </a:cxn>
                <a:cxn ang="0">
                  <a:pos x="0" y="28"/>
                </a:cxn>
                <a:cxn ang="0">
                  <a:pos x="2" y="40"/>
                </a:cxn>
                <a:cxn ang="0">
                  <a:pos x="6" y="50"/>
                </a:cxn>
                <a:cxn ang="0">
                  <a:pos x="12" y="58"/>
                </a:cxn>
                <a:cxn ang="0">
                  <a:pos x="16" y="60"/>
                </a:cxn>
                <a:cxn ang="0">
                  <a:pos x="22" y="62"/>
                </a:cxn>
              </a:cxnLst>
              <a:rect l="0" t="0" r="r" b="b"/>
              <a:pathLst>
                <a:path w="22" h="62">
                  <a:moveTo>
                    <a:pt x="0" y="0"/>
                  </a:moveTo>
                  <a:lnTo>
                    <a:pt x="0" y="10"/>
                  </a:lnTo>
                  <a:lnTo>
                    <a:pt x="0" y="28"/>
                  </a:lnTo>
                  <a:lnTo>
                    <a:pt x="2" y="40"/>
                  </a:lnTo>
                  <a:lnTo>
                    <a:pt x="6" y="50"/>
                  </a:lnTo>
                  <a:lnTo>
                    <a:pt x="12" y="58"/>
                  </a:lnTo>
                  <a:lnTo>
                    <a:pt x="16" y="60"/>
                  </a:lnTo>
                  <a:lnTo>
                    <a:pt x="22" y="62"/>
                  </a:lnTo>
                </a:path>
              </a:pathLst>
            </a:custGeom>
            <a:noFill/>
            <a:ln w="12700">
              <a:solidFill>
                <a:srgbClr val="191919"/>
              </a:solidFill>
              <a:prstDash val="solid"/>
              <a:round/>
              <a:headEnd/>
              <a:tailEnd/>
            </a:ln>
          </p:spPr>
          <p:txBody>
            <a:bodyPr/>
            <a:lstStyle/>
            <a:p>
              <a:endParaRPr lang="en-US" dirty="0"/>
            </a:p>
          </p:txBody>
        </p:sp>
        <p:sp>
          <p:nvSpPr>
            <p:cNvPr id="157871" name="Freeform 175"/>
            <p:cNvSpPr>
              <a:spLocks/>
            </p:cNvSpPr>
            <p:nvPr/>
          </p:nvSpPr>
          <p:spPr bwMode="auto">
            <a:xfrm>
              <a:off x="3066" y="2517"/>
              <a:ext cx="7" cy="22"/>
            </a:xfrm>
            <a:custGeom>
              <a:avLst/>
              <a:gdLst/>
              <a:ahLst/>
              <a:cxnLst>
                <a:cxn ang="0">
                  <a:pos x="0" y="0"/>
                </a:cxn>
                <a:cxn ang="0">
                  <a:pos x="0" y="8"/>
                </a:cxn>
                <a:cxn ang="0">
                  <a:pos x="2" y="26"/>
                </a:cxn>
                <a:cxn ang="0">
                  <a:pos x="4" y="36"/>
                </a:cxn>
                <a:cxn ang="0">
                  <a:pos x="6" y="44"/>
                </a:cxn>
                <a:cxn ang="0">
                  <a:pos x="12" y="52"/>
                </a:cxn>
                <a:cxn ang="0">
                  <a:pos x="20" y="56"/>
                </a:cxn>
              </a:cxnLst>
              <a:rect l="0" t="0" r="r" b="b"/>
              <a:pathLst>
                <a:path w="20" h="56">
                  <a:moveTo>
                    <a:pt x="0" y="0"/>
                  </a:moveTo>
                  <a:lnTo>
                    <a:pt x="0" y="8"/>
                  </a:lnTo>
                  <a:lnTo>
                    <a:pt x="2" y="26"/>
                  </a:lnTo>
                  <a:lnTo>
                    <a:pt x="4" y="36"/>
                  </a:lnTo>
                  <a:lnTo>
                    <a:pt x="6" y="44"/>
                  </a:lnTo>
                  <a:lnTo>
                    <a:pt x="12" y="52"/>
                  </a:lnTo>
                  <a:lnTo>
                    <a:pt x="20" y="56"/>
                  </a:lnTo>
                </a:path>
              </a:pathLst>
            </a:custGeom>
            <a:noFill/>
            <a:ln w="12700">
              <a:solidFill>
                <a:srgbClr val="191919"/>
              </a:solidFill>
              <a:prstDash val="solid"/>
              <a:round/>
              <a:headEnd/>
              <a:tailEnd/>
            </a:ln>
          </p:spPr>
          <p:txBody>
            <a:bodyPr/>
            <a:lstStyle/>
            <a:p>
              <a:endParaRPr lang="en-US" dirty="0"/>
            </a:p>
          </p:txBody>
        </p:sp>
        <p:sp>
          <p:nvSpPr>
            <p:cNvPr id="157872" name="Freeform 176"/>
            <p:cNvSpPr>
              <a:spLocks/>
            </p:cNvSpPr>
            <p:nvPr/>
          </p:nvSpPr>
          <p:spPr bwMode="auto">
            <a:xfrm>
              <a:off x="2995" y="2583"/>
              <a:ext cx="9" cy="17"/>
            </a:xfrm>
            <a:custGeom>
              <a:avLst/>
              <a:gdLst/>
              <a:ahLst/>
              <a:cxnLst>
                <a:cxn ang="0">
                  <a:pos x="0" y="0"/>
                </a:cxn>
                <a:cxn ang="0">
                  <a:pos x="6" y="18"/>
                </a:cxn>
                <a:cxn ang="0">
                  <a:pos x="14" y="30"/>
                </a:cxn>
                <a:cxn ang="0">
                  <a:pos x="18" y="36"/>
                </a:cxn>
                <a:cxn ang="0">
                  <a:pos x="24" y="42"/>
                </a:cxn>
              </a:cxnLst>
              <a:rect l="0" t="0" r="r" b="b"/>
              <a:pathLst>
                <a:path w="24" h="42">
                  <a:moveTo>
                    <a:pt x="0" y="0"/>
                  </a:moveTo>
                  <a:lnTo>
                    <a:pt x="6" y="18"/>
                  </a:lnTo>
                  <a:lnTo>
                    <a:pt x="14" y="30"/>
                  </a:lnTo>
                  <a:lnTo>
                    <a:pt x="18" y="36"/>
                  </a:lnTo>
                  <a:lnTo>
                    <a:pt x="24" y="42"/>
                  </a:lnTo>
                </a:path>
              </a:pathLst>
            </a:custGeom>
            <a:noFill/>
            <a:ln w="12700">
              <a:solidFill>
                <a:srgbClr val="191919"/>
              </a:solidFill>
              <a:prstDash val="solid"/>
              <a:round/>
              <a:headEnd/>
              <a:tailEnd/>
            </a:ln>
          </p:spPr>
          <p:txBody>
            <a:bodyPr/>
            <a:lstStyle/>
            <a:p>
              <a:endParaRPr lang="en-US" dirty="0"/>
            </a:p>
          </p:txBody>
        </p:sp>
        <p:sp>
          <p:nvSpPr>
            <p:cNvPr id="157873" name="Freeform 177"/>
            <p:cNvSpPr>
              <a:spLocks/>
            </p:cNvSpPr>
            <p:nvPr/>
          </p:nvSpPr>
          <p:spPr bwMode="auto">
            <a:xfrm>
              <a:off x="2983" y="2590"/>
              <a:ext cx="6" cy="17"/>
            </a:xfrm>
            <a:custGeom>
              <a:avLst/>
              <a:gdLst/>
              <a:ahLst/>
              <a:cxnLst>
                <a:cxn ang="0">
                  <a:pos x="0" y="0"/>
                </a:cxn>
                <a:cxn ang="0">
                  <a:pos x="4" y="18"/>
                </a:cxn>
                <a:cxn ang="0">
                  <a:pos x="10" y="34"/>
                </a:cxn>
                <a:cxn ang="0">
                  <a:pos x="14" y="40"/>
                </a:cxn>
                <a:cxn ang="0">
                  <a:pos x="20" y="44"/>
                </a:cxn>
              </a:cxnLst>
              <a:rect l="0" t="0" r="r" b="b"/>
              <a:pathLst>
                <a:path w="20" h="44">
                  <a:moveTo>
                    <a:pt x="0" y="0"/>
                  </a:moveTo>
                  <a:lnTo>
                    <a:pt x="4" y="18"/>
                  </a:lnTo>
                  <a:lnTo>
                    <a:pt x="10" y="34"/>
                  </a:lnTo>
                  <a:lnTo>
                    <a:pt x="14" y="40"/>
                  </a:lnTo>
                  <a:lnTo>
                    <a:pt x="20" y="44"/>
                  </a:lnTo>
                </a:path>
              </a:pathLst>
            </a:custGeom>
            <a:noFill/>
            <a:ln w="12700">
              <a:solidFill>
                <a:srgbClr val="191919"/>
              </a:solidFill>
              <a:prstDash val="solid"/>
              <a:round/>
              <a:headEnd/>
              <a:tailEnd/>
            </a:ln>
          </p:spPr>
          <p:txBody>
            <a:bodyPr/>
            <a:lstStyle/>
            <a:p>
              <a:endParaRPr lang="en-US" dirty="0"/>
            </a:p>
          </p:txBody>
        </p:sp>
        <p:sp>
          <p:nvSpPr>
            <p:cNvPr id="157874" name="Freeform 178"/>
            <p:cNvSpPr>
              <a:spLocks/>
            </p:cNvSpPr>
            <p:nvPr/>
          </p:nvSpPr>
          <p:spPr bwMode="auto">
            <a:xfrm>
              <a:off x="2968" y="2599"/>
              <a:ext cx="7" cy="20"/>
            </a:xfrm>
            <a:custGeom>
              <a:avLst/>
              <a:gdLst/>
              <a:ahLst/>
              <a:cxnLst>
                <a:cxn ang="0">
                  <a:pos x="0" y="0"/>
                </a:cxn>
                <a:cxn ang="0">
                  <a:pos x="2" y="6"/>
                </a:cxn>
                <a:cxn ang="0">
                  <a:pos x="4" y="22"/>
                </a:cxn>
                <a:cxn ang="0">
                  <a:pos x="10" y="38"/>
                </a:cxn>
                <a:cxn ang="0">
                  <a:pos x="14" y="46"/>
                </a:cxn>
                <a:cxn ang="0">
                  <a:pos x="20" y="50"/>
                </a:cxn>
              </a:cxnLst>
              <a:rect l="0" t="0" r="r" b="b"/>
              <a:pathLst>
                <a:path w="20" h="50">
                  <a:moveTo>
                    <a:pt x="0" y="0"/>
                  </a:moveTo>
                  <a:lnTo>
                    <a:pt x="2" y="6"/>
                  </a:lnTo>
                  <a:lnTo>
                    <a:pt x="4" y="22"/>
                  </a:lnTo>
                  <a:lnTo>
                    <a:pt x="10" y="38"/>
                  </a:lnTo>
                  <a:lnTo>
                    <a:pt x="14" y="46"/>
                  </a:lnTo>
                  <a:lnTo>
                    <a:pt x="20" y="50"/>
                  </a:lnTo>
                </a:path>
              </a:pathLst>
            </a:custGeom>
            <a:noFill/>
            <a:ln w="12700">
              <a:solidFill>
                <a:srgbClr val="191919"/>
              </a:solidFill>
              <a:prstDash val="solid"/>
              <a:round/>
              <a:headEnd/>
              <a:tailEnd/>
            </a:ln>
          </p:spPr>
          <p:txBody>
            <a:bodyPr/>
            <a:lstStyle/>
            <a:p>
              <a:endParaRPr lang="en-US" dirty="0"/>
            </a:p>
          </p:txBody>
        </p:sp>
        <p:sp>
          <p:nvSpPr>
            <p:cNvPr id="157875" name="Freeform 179"/>
            <p:cNvSpPr>
              <a:spLocks/>
            </p:cNvSpPr>
            <p:nvPr/>
          </p:nvSpPr>
          <p:spPr bwMode="auto">
            <a:xfrm>
              <a:off x="3012" y="2577"/>
              <a:ext cx="7" cy="13"/>
            </a:xfrm>
            <a:custGeom>
              <a:avLst/>
              <a:gdLst/>
              <a:ahLst/>
              <a:cxnLst>
                <a:cxn ang="0">
                  <a:pos x="0" y="0"/>
                </a:cxn>
                <a:cxn ang="0">
                  <a:pos x="4" y="14"/>
                </a:cxn>
                <a:cxn ang="0">
                  <a:pos x="10" y="24"/>
                </a:cxn>
                <a:cxn ang="0">
                  <a:pos x="14" y="30"/>
                </a:cxn>
                <a:cxn ang="0">
                  <a:pos x="20" y="32"/>
                </a:cxn>
              </a:cxnLst>
              <a:rect l="0" t="0" r="r" b="b"/>
              <a:pathLst>
                <a:path w="20" h="32">
                  <a:moveTo>
                    <a:pt x="0" y="0"/>
                  </a:moveTo>
                  <a:lnTo>
                    <a:pt x="4" y="14"/>
                  </a:lnTo>
                  <a:lnTo>
                    <a:pt x="10" y="24"/>
                  </a:lnTo>
                  <a:lnTo>
                    <a:pt x="14" y="30"/>
                  </a:lnTo>
                  <a:lnTo>
                    <a:pt x="20" y="32"/>
                  </a:lnTo>
                </a:path>
              </a:pathLst>
            </a:custGeom>
            <a:noFill/>
            <a:ln w="12700">
              <a:solidFill>
                <a:srgbClr val="191919"/>
              </a:solidFill>
              <a:prstDash val="solid"/>
              <a:round/>
              <a:headEnd/>
              <a:tailEnd/>
            </a:ln>
          </p:spPr>
          <p:txBody>
            <a:bodyPr/>
            <a:lstStyle/>
            <a:p>
              <a:endParaRPr lang="en-US" dirty="0"/>
            </a:p>
          </p:txBody>
        </p:sp>
        <p:sp>
          <p:nvSpPr>
            <p:cNvPr id="157876" name="Freeform 180"/>
            <p:cNvSpPr>
              <a:spLocks/>
            </p:cNvSpPr>
            <p:nvPr/>
          </p:nvSpPr>
          <p:spPr bwMode="auto">
            <a:xfrm>
              <a:off x="3121" y="2479"/>
              <a:ext cx="11" cy="21"/>
            </a:xfrm>
            <a:custGeom>
              <a:avLst/>
              <a:gdLst/>
              <a:ahLst/>
              <a:cxnLst>
                <a:cxn ang="0">
                  <a:pos x="0" y="0"/>
                </a:cxn>
                <a:cxn ang="0">
                  <a:pos x="0" y="8"/>
                </a:cxn>
                <a:cxn ang="0">
                  <a:pos x="4" y="24"/>
                </a:cxn>
                <a:cxn ang="0">
                  <a:pos x="8" y="34"/>
                </a:cxn>
                <a:cxn ang="0">
                  <a:pos x="14" y="42"/>
                </a:cxn>
                <a:cxn ang="0">
                  <a:pos x="20" y="50"/>
                </a:cxn>
                <a:cxn ang="0">
                  <a:pos x="28" y="54"/>
                </a:cxn>
              </a:cxnLst>
              <a:rect l="0" t="0" r="r" b="b"/>
              <a:pathLst>
                <a:path w="28" h="54">
                  <a:moveTo>
                    <a:pt x="0" y="0"/>
                  </a:moveTo>
                  <a:lnTo>
                    <a:pt x="0" y="8"/>
                  </a:lnTo>
                  <a:lnTo>
                    <a:pt x="4" y="24"/>
                  </a:lnTo>
                  <a:lnTo>
                    <a:pt x="8" y="34"/>
                  </a:lnTo>
                  <a:lnTo>
                    <a:pt x="14" y="42"/>
                  </a:lnTo>
                  <a:lnTo>
                    <a:pt x="20" y="50"/>
                  </a:lnTo>
                  <a:lnTo>
                    <a:pt x="28" y="54"/>
                  </a:lnTo>
                </a:path>
              </a:pathLst>
            </a:custGeom>
            <a:noFill/>
            <a:ln w="12700">
              <a:solidFill>
                <a:srgbClr val="191919"/>
              </a:solidFill>
              <a:prstDash val="solid"/>
              <a:round/>
              <a:headEnd/>
              <a:tailEnd/>
            </a:ln>
          </p:spPr>
          <p:txBody>
            <a:bodyPr/>
            <a:lstStyle/>
            <a:p>
              <a:endParaRPr lang="en-US" dirty="0"/>
            </a:p>
          </p:txBody>
        </p:sp>
        <p:sp>
          <p:nvSpPr>
            <p:cNvPr id="157877" name="Freeform 181"/>
            <p:cNvSpPr>
              <a:spLocks/>
            </p:cNvSpPr>
            <p:nvPr/>
          </p:nvSpPr>
          <p:spPr bwMode="auto">
            <a:xfrm>
              <a:off x="3133" y="2463"/>
              <a:ext cx="11" cy="27"/>
            </a:xfrm>
            <a:custGeom>
              <a:avLst/>
              <a:gdLst/>
              <a:ahLst/>
              <a:cxnLst>
                <a:cxn ang="0">
                  <a:pos x="0" y="0"/>
                </a:cxn>
                <a:cxn ang="0">
                  <a:pos x="0" y="10"/>
                </a:cxn>
                <a:cxn ang="0">
                  <a:pos x="4" y="30"/>
                </a:cxn>
                <a:cxn ang="0">
                  <a:pos x="6" y="42"/>
                </a:cxn>
                <a:cxn ang="0">
                  <a:pos x="12" y="54"/>
                </a:cxn>
                <a:cxn ang="0">
                  <a:pos x="18" y="62"/>
                </a:cxn>
                <a:cxn ang="0">
                  <a:pos x="28" y="68"/>
                </a:cxn>
              </a:cxnLst>
              <a:rect l="0" t="0" r="r" b="b"/>
              <a:pathLst>
                <a:path w="28" h="68">
                  <a:moveTo>
                    <a:pt x="0" y="0"/>
                  </a:moveTo>
                  <a:lnTo>
                    <a:pt x="0" y="10"/>
                  </a:lnTo>
                  <a:lnTo>
                    <a:pt x="4" y="30"/>
                  </a:lnTo>
                  <a:lnTo>
                    <a:pt x="6" y="42"/>
                  </a:lnTo>
                  <a:lnTo>
                    <a:pt x="12" y="54"/>
                  </a:lnTo>
                  <a:lnTo>
                    <a:pt x="18" y="62"/>
                  </a:lnTo>
                  <a:lnTo>
                    <a:pt x="28" y="68"/>
                  </a:lnTo>
                </a:path>
              </a:pathLst>
            </a:custGeom>
            <a:noFill/>
            <a:ln w="12700">
              <a:solidFill>
                <a:srgbClr val="191919"/>
              </a:solidFill>
              <a:prstDash val="solid"/>
              <a:round/>
              <a:headEnd/>
              <a:tailEnd/>
            </a:ln>
          </p:spPr>
          <p:txBody>
            <a:bodyPr/>
            <a:lstStyle/>
            <a:p>
              <a:endParaRPr lang="en-US" dirty="0"/>
            </a:p>
          </p:txBody>
        </p:sp>
        <p:sp>
          <p:nvSpPr>
            <p:cNvPr id="157878" name="Freeform 182"/>
            <p:cNvSpPr>
              <a:spLocks/>
            </p:cNvSpPr>
            <p:nvPr/>
          </p:nvSpPr>
          <p:spPr bwMode="auto">
            <a:xfrm>
              <a:off x="3155" y="2448"/>
              <a:ext cx="9" cy="24"/>
            </a:xfrm>
            <a:custGeom>
              <a:avLst/>
              <a:gdLst/>
              <a:ahLst/>
              <a:cxnLst>
                <a:cxn ang="0">
                  <a:pos x="2" y="0"/>
                </a:cxn>
                <a:cxn ang="0">
                  <a:pos x="0" y="6"/>
                </a:cxn>
                <a:cxn ang="0">
                  <a:pos x="0" y="12"/>
                </a:cxn>
                <a:cxn ang="0">
                  <a:pos x="0" y="20"/>
                </a:cxn>
                <a:cxn ang="0">
                  <a:pos x="2" y="28"/>
                </a:cxn>
                <a:cxn ang="0">
                  <a:pos x="6" y="40"/>
                </a:cxn>
                <a:cxn ang="0">
                  <a:pos x="14" y="52"/>
                </a:cxn>
                <a:cxn ang="0">
                  <a:pos x="24" y="64"/>
                </a:cxn>
              </a:cxnLst>
              <a:rect l="0" t="0" r="r" b="b"/>
              <a:pathLst>
                <a:path w="24" h="64">
                  <a:moveTo>
                    <a:pt x="2" y="0"/>
                  </a:moveTo>
                  <a:lnTo>
                    <a:pt x="0" y="6"/>
                  </a:lnTo>
                  <a:lnTo>
                    <a:pt x="0" y="12"/>
                  </a:lnTo>
                  <a:lnTo>
                    <a:pt x="0" y="20"/>
                  </a:lnTo>
                  <a:lnTo>
                    <a:pt x="2" y="28"/>
                  </a:lnTo>
                  <a:lnTo>
                    <a:pt x="6" y="40"/>
                  </a:lnTo>
                  <a:lnTo>
                    <a:pt x="14" y="52"/>
                  </a:lnTo>
                  <a:lnTo>
                    <a:pt x="24" y="64"/>
                  </a:lnTo>
                </a:path>
              </a:pathLst>
            </a:custGeom>
            <a:noFill/>
            <a:ln w="12700">
              <a:solidFill>
                <a:srgbClr val="191919"/>
              </a:solidFill>
              <a:prstDash val="solid"/>
              <a:round/>
              <a:headEnd/>
              <a:tailEnd/>
            </a:ln>
          </p:spPr>
          <p:txBody>
            <a:bodyPr/>
            <a:lstStyle/>
            <a:p>
              <a:endParaRPr lang="en-US" dirty="0"/>
            </a:p>
          </p:txBody>
        </p:sp>
        <p:sp>
          <p:nvSpPr>
            <p:cNvPr id="157879" name="Freeform 183"/>
            <p:cNvSpPr>
              <a:spLocks/>
            </p:cNvSpPr>
            <p:nvPr/>
          </p:nvSpPr>
          <p:spPr bwMode="auto">
            <a:xfrm>
              <a:off x="3015" y="2716"/>
              <a:ext cx="19" cy="7"/>
            </a:xfrm>
            <a:custGeom>
              <a:avLst/>
              <a:gdLst/>
              <a:ahLst/>
              <a:cxnLst>
                <a:cxn ang="0">
                  <a:pos x="0" y="18"/>
                </a:cxn>
                <a:cxn ang="0">
                  <a:pos x="22" y="10"/>
                </a:cxn>
                <a:cxn ang="0">
                  <a:pos x="40" y="2"/>
                </a:cxn>
                <a:cxn ang="0">
                  <a:pos x="52" y="0"/>
                </a:cxn>
              </a:cxnLst>
              <a:rect l="0" t="0" r="r" b="b"/>
              <a:pathLst>
                <a:path w="52" h="18">
                  <a:moveTo>
                    <a:pt x="0" y="18"/>
                  </a:moveTo>
                  <a:lnTo>
                    <a:pt x="22" y="10"/>
                  </a:lnTo>
                  <a:lnTo>
                    <a:pt x="40" y="2"/>
                  </a:lnTo>
                  <a:lnTo>
                    <a:pt x="52" y="0"/>
                  </a:lnTo>
                </a:path>
              </a:pathLst>
            </a:custGeom>
            <a:noFill/>
            <a:ln w="12700">
              <a:solidFill>
                <a:srgbClr val="191919"/>
              </a:solidFill>
              <a:prstDash val="solid"/>
              <a:round/>
              <a:headEnd/>
              <a:tailEnd/>
            </a:ln>
          </p:spPr>
          <p:txBody>
            <a:bodyPr/>
            <a:lstStyle/>
            <a:p>
              <a:endParaRPr lang="en-US" dirty="0"/>
            </a:p>
          </p:txBody>
        </p:sp>
        <p:sp>
          <p:nvSpPr>
            <p:cNvPr id="157880" name="Freeform 184"/>
            <p:cNvSpPr>
              <a:spLocks/>
            </p:cNvSpPr>
            <p:nvPr/>
          </p:nvSpPr>
          <p:spPr bwMode="auto">
            <a:xfrm>
              <a:off x="2995" y="2728"/>
              <a:ext cx="28" cy="17"/>
            </a:xfrm>
            <a:custGeom>
              <a:avLst/>
              <a:gdLst/>
              <a:ahLst/>
              <a:cxnLst>
                <a:cxn ang="0">
                  <a:pos x="0" y="44"/>
                </a:cxn>
                <a:cxn ang="0">
                  <a:pos x="6" y="38"/>
                </a:cxn>
                <a:cxn ang="0">
                  <a:pos x="24" y="26"/>
                </a:cxn>
                <a:cxn ang="0">
                  <a:pos x="34" y="18"/>
                </a:cxn>
                <a:cxn ang="0">
                  <a:pos x="48" y="10"/>
                </a:cxn>
                <a:cxn ang="0">
                  <a:pos x="60" y="4"/>
                </a:cxn>
                <a:cxn ang="0">
                  <a:pos x="76" y="0"/>
                </a:cxn>
              </a:cxnLst>
              <a:rect l="0" t="0" r="r" b="b"/>
              <a:pathLst>
                <a:path w="76" h="44">
                  <a:moveTo>
                    <a:pt x="0" y="44"/>
                  </a:moveTo>
                  <a:lnTo>
                    <a:pt x="6" y="38"/>
                  </a:lnTo>
                  <a:lnTo>
                    <a:pt x="24" y="26"/>
                  </a:lnTo>
                  <a:lnTo>
                    <a:pt x="34" y="18"/>
                  </a:lnTo>
                  <a:lnTo>
                    <a:pt x="48" y="10"/>
                  </a:lnTo>
                  <a:lnTo>
                    <a:pt x="60" y="4"/>
                  </a:lnTo>
                  <a:lnTo>
                    <a:pt x="76" y="0"/>
                  </a:lnTo>
                </a:path>
              </a:pathLst>
            </a:custGeom>
            <a:noFill/>
            <a:ln w="12700">
              <a:solidFill>
                <a:srgbClr val="191919"/>
              </a:solidFill>
              <a:prstDash val="solid"/>
              <a:round/>
              <a:headEnd/>
              <a:tailEnd/>
            </a:ln>
          </p:spPr>
          <p:txBody>
            <a:bodyPr/>
            <a:lstStyle/>
            <a:p>
              <a:endParaRPr lang="en-US" dirty="0"/>
            </a:p>
          </p:txBody>
        </p:sp>
        <p:sp>
          <p:nvSpPr>
            <p:cNvPr id="157881" name="Freeform 185"/>
            <p:cNvSpPr>
              <a:spLocks/>
            </p:cNvSpPr>
            <p:nvPr/>
          </p:nvSpPr>
          <p:spPr bwMode="auto">
            <a:xfrm>
              <a:off x="2999" y="2737"/>
              <a:ext cx="19" cy="25"/>
            </a:xfrm>
            <a:custGeom>
              <a:avLst/>
              <a:gdLst/>
              <a:ahLst/>
              <a:cxnLst>
                <a:cxn ang="0">
                  <a:pos x="0" y="62"/>
                </a:cxn>
                <a:cxn ang="0">
                  <a:pos x="4" y="52"/>
                </a:cxn>
                <a:cxn ang="0">
                  <a:pos x="14" y="28"/>
                </a:cxn>
                <a:cxn ang="0">
                  <a:pos x="20" y="16"/>
                </a:cxn>
                <a:cxn ang="0">
                  <a:pos x="30" y="6"/>
                </a:cxn>
                <a:cxn ang="0">
                  <a:pos x="38" y="0"/>
                </a:cxn>
                <a:cxn ang="0">
                  <a:pos x="44" y="0"/>
                </a:cxn>
                <a:cxn ang="0">
                  <a:pos x="50" y="0"/>
                </a:cxn>
              </a:cxnLst>
              <a:rect l="0" t="0" r="r" b="b"/>
              <a:pathLst>
                <a:path w="50" h="62">
                  <a:moveTo>
                    <a:pt x="0" y="62"/>
                  </a:moveTo>
                  <a:lnTo>
                    <a:pt x="4" y="52"/>
                  </a:lnTo>
                  <a:lnTo>
                    <a:pt x="14" y="28"/>
                  </a:lnTo>
                  <a:lnTo>
                    <a:pt x="20" y="16"/>
                  </a:lnTo>
                  <a:lnTo>
                    <a:pt x="30" y="6"/>
                  </a:lnTo>
                  <a:lnTo>
                    <a:pt x="38" y="0"/>
                  </a:lnTo>
                  <a:lnTo>
                    <a:pt x="44" y="0"/>
                  </a:lnTo>
                  <a:lnTo>
                    <a:pt x="50" y="0"/>
                  </a:lnTo>
                </a:path>
              </a:pathLst>
            </a:custGeom>
            <a:noFill/>
            <a:ln w="12700">
              <a:solidFill>
                <a:srgbClr val="191919"/>
              </a:solidFill>
              <a:prstDash val="solid"/>
              <a:round/>
              <a:headEnd/>
              <a:tailEnd/>
            </a:ln>
          </p:spPr>
          <p:txBody>
            <a:bodyPr/>
            <a:lstStyle/>
            <a:p>
              <a:endParaRPr lang="en-US" dirty="0"/>
            </a:p>
          </p:txBody>
        </p:sp>
        <p:sp>
          <p:nvSpPr>
            <p:cNvPr id="157882" name="Freeform 186"/>
            <p:cNvSpPr>
              <a:spLocks/>
            </p:cNvSpPr>
            <p:nvPr/>
          </p:nvSpPr>
          <p:spPr bwMode="auto">
            <a:xfrm>
              <a:off x="1968" y="2983"/>
              <a:ext cx="246" cy="188"/>
            </a:xfrm>
            <a:custGeom>
              <a:avLst/>
              <a:gdLst/>
              <a:ahLst/>
              <a:cxnLst>
                <a:cxn ang="0">
                  <a:pos x="674" y="0"/>
                </a:cxn>
                <a:cxn ang="0">
                  <a:pos x="652" y="14"/>
                </a:cxn>
                <a:cxn ang="0">
                  <a:pos x="620" y="34"/>
                </a:cxn>
                <a:cxn ang="0">
                  <a:pos x="598" y="50"/>
                </a:cxn>
                <a:cxn ang="0">
                  <a:pos x="576" y="64"/>
                </a:cxn>
                <a:cxn ang="0">
                  <a:pos x="536" y="84"/>
                </a:cxn>
                <a:cxn ang="0">
                  <a:pos x="508" y="96"/>
                </a:cxn>
                <a:cxn ang="0">
                  <a:pos x="488" y="104"/>
                </a:cxn>
                <a:cxn ang="0">
                  <a:pos x="474" y="108"/>
                </a:cxn>
                <a:cxn ang="0">
                  <a:pos x="462" y="114"/>
                </a:cxn>
                <a:cxn ang="0">
                  <a:pos x="450" y="120"/>
                </a:cxn>
                <a:cxn ang="0">
                  <a:pos x="442" y="124"/>
                </a:cxn>
                <a:cxn ang="0">
                  <a:pos x="424" y="148"/>
                </a:cxn>
                <a:cxn ang="0">
                  <a:pos x="406" y="166"/>
                </a:cxn>
                <a:cxn ang="0">
                  <a:pos x="392" y="182"/>
                </a:cxn>
                <a:cxn ang="0">
                  <a:pos x="382" y="194"/>
                </a:cxn>
                <a:cxn ang="0">
                  <a:pos x="370" y="206"/>
                </a:cxn>
                <a:cxn ang="0">
                  <a:pos x="336" y="234"/>
                </a:cxn>
                <a:cxn ang="0">
                  <a:pos x="328" y="244"/>
                </a:cxn>
                <a:cxn ang="0">
                  <a:pos x="316" y="260"/>
                </a:cxn>
                <a:cxn ang="0">
                  <a:pos x="298" y="274"/>
                </a:cxn>
                <a:cxn ang="0">
                  <a:pos x="278" y="290"/>
                </a:cxn>
                <a:cxn ang="0">
                  <a:pos x="246" y="306"/>
                </a:cxn>
                <a:cxn ang="0">
                  <a:pos x="216" y="326"/>
                </a:cxn>
                <a:cxn ang="0">
                  <a:pos x="208" y="338"/>
                </a:cxn>
                <a:cxn ang="0">
                  <a:pos x="176" y="344"/>
                </a:cxn>
                <a:cxn ang="0">
                  <a:pos x="154" y="352"/>
                </a:cxn>
                <a:cxn ang="0">
                  <a:pos x="142" y="358"/>
                </a:cxn>
                <a:cxn ang="0">
                  <a:pos x="130" y="364"/>
                </a:cxn>
                <a:cxn ang="0">
                  <a:pos x="124" y="368"/>
                </a:cxn>
                <a:cxn ang="0">
                  <a:pos x="108" y="382"/>
                </a:cxn>
                <a:cxn ang="0">
                  <a:pos x="102" y="392"/>
                </a:cxn>
                <a:cxn ang="0">
                  <a:pos x="98" y="400"/>
                </a:cxn>
                <a:cxn ang="0">
                  <a:pos x="90" y="416"/>
                </a:cxn>
                <a:cxn ang="0">
                  <a:pos x="84" y="426"/>
                </a:cxn>
                <a:cxn ang="0">
                  <a:pos x="76" y="436"/>
                </a:cxn>
                <a:cxn ang="0">
                  <a:pos x="70" y="440"/>
                </a:cxn>
                <a:cxn ang="0">
                  <a:pos x="64" y="444"/>
                </a:cxn>
                <a:cxn ang="0">
                  <a:pos x="48" y="448"/>
                </a:cxn>
                <a:cxn ang="0">
                  <a:pos x="40" y="450"/>
                </a:cxn>
                <a:cxn ang="0">
                  <a:pos x="30" y="454"/>
                </a:cxn>
                <a:cxn ang="0">
                  <a:pos x="0" y="474"/>
                </a:cxn>
              </a:cxnLst>
              <a:rect l="0" t="0" r="r" b="b"/>
              <a:pathLst>
                <a:path w="674" h="474">
                  <a:moveTo>
                    <a:pt x="674" y="0"/>
                  </a:moveTo>
                  <a:lnTo>
                    <a:pt x="652" y="14"/>
                  </a:lnTo>
                  <a:lnTo>
                    <a:pt x="620" y="34"/>
                  </a:lnTo>
                  <a:lnTo>
                    <a:pt x="598" y="50"/>
                  </a:lnTo>
                  <a:lnTo>
                    <a:pt x="576" y="64"/>
                  </a:lnTo>
                  <a:lnTo>
                    <a:pt x="536" y="84"/>
                  </a:lnTo>
                  <a:lnTo>
                    <a:pt x="508" y="96"/>
                  </a:lnTo>
                  <a:lnTo>
                    <a:pt x="488" y="104"/>
                  </a:lnTo>
                  <a:lnTo>
                    <a:pt x="474" y="108"/>
                  </a:lnTo>
                  <a:lnTo>
                    <a:pt x="462" y="114"/>
                  </a:lnTo>
                  <a:lnTo>
                    <a:pt x="450" y="120"/>
                  </a:lnTo>
                  <a:lnTo>
                    <a:pt x="442" y="124"/>
                  </a:lnTo>
                  <a:lnTo>
                    <a:pt x="424" y="148"/>
                  </a:lnTo>
                  <a:lnTo>
                    <a:pt x="406" y="166"/>
                  </a:lnTo>
                  <a:lnTo>
                    <a:pt x="392" y="182"/>
                  </a:lnTo>
                  <a:lnTo>
                    <a:pt x="382" y="194"/>
                  </a:lnTo>
                  <a:lnTo>
                    <a:pt x="370" y="206"/>
                  </a:lnTo>
                  <a:lnTo>
                    <a:pt x="336" y="234"/>
                  </a:lnTo>
                  <a:lnTo>
                    <a:pt x="328" y="244"/>
                  </a:lnTo>
                  <a:lnTo>
                    <a:pt x="316" y="260"/>
                  </a:lnTo>
                  <a:lnTo>
                    <a:pt x="298" y="274"/>
                  </a:lnTo>
                  <a:lnTo>
                    <a:pt x="278" y="290"/>
                  </a:lnTo>
                  <a:lnTo>
                    <a:pt x="246" y="306"/>
                  </a:lnTo>
                  <a:lnTo>
                    <a:pt x="216" y="326"/>
                  </a:lnTo>
                  <a:lnTo>
                    <a:pt x="208" y="338"/>
                  </a:lnTo>
                  <a:lnTo>
                    <a:pt x="176" y="344"/>
                  </a:lnTo>
                  <a:lnTo>
                    <a:pt x="154" y="352"/>
                  </a:lnTo>
                  <a:lnTo>
                    <a:pt x="142" y="358"/>
                  </a:lnTo>
                  <a:lnTo>
                    <a:pt x="130" y="364"/>
                  </a:lnTo>
                  <a:lnTo>
                    <a:pt x="124" y="368"/>
                  </a:lnTo>
                  <a:lnTo>
                    <a:pt x="108" y="382"/>
                  </a:lnTo>
                  <a:lnTo>
                    <a:pt x="102" y="392"/>
                  </a:lnTo>
                  <a:lnTo>
                    <a:pt x="98" y="400"/>
                  </a:lnTo>
                  <a:lnTo>
                    <a:pt x="90" y="416"/>
                  </a:lnTo>
                  <a:lnTo>
                    <a:pt x="84" y="426"/>
                  </a:lnTo>
                  <a:lnTo>
                    <a:pt x="76" y="436"/>
                  </a:lnTo>
                  <a:lnTo>
                    <a:pt x="70" y="440"/>
                  </a:lnTo>
                  <a:lnTo>
                    <a:pt x="64" y="444"/>
                  </a:lnTo>
                  <a:lnTo>
                    <a:pt x="48" y="448"/>
                  </a:lnTo>
                  <a:lnTo>
                    <a:pt x="40" y="450"/>
                  </a:lnTo>
                  <a:lnTo>
                    <a:pt x="30" y="454"/>
                  </a:lnTo>
                  <a:lnTo>
                    <a:pt x="0" y="474"/>
                  </a:lnTo>
                </a:path>
              </a:pathLst>
            </a:custGeom>
            <a:noFill/>
            <a:ln w="6350">
              <a:solidFill>
                <a:srgbClr val="191919"/>
              </a:solidFill>
              <a:prstDash val="solid"/>
              <a:round/>
              <a:headEnd/>
              <a:tailEnd/>
            </a:ln>
          </p:spPr>
          <p:txBody>
            <a:bodyPr/>
            <a:lstStyle/>
            <a:p>
              <a:endParaRPr lang="en-US" dirty="0"/>
            </a:p>
          </p:txBody>
        </p:sp>
        <p:sp>
          <p:nvSpPr>
            <p:cNvPr id="157883" name="Freeform 187"/>
            <p:cNvSpPr>
              <a:spLocks/>
            </p:cNvSpPr>
            <p:nvPr/>
          </p:nvSpPr>
          <p:spPr bwMode="auto">
            <a:xfrm>
              <a:off x="1985" y="3129"/>
              <a:ext cx="25" cy="14"/>
            </a:xfrm>
            <a:custGeom>
              <a:avLst/>
              <a:gdLst/>
              <a:ahLst/>
              <a:cxnLst>
                <a:cxn ang="0">
                  <a:pos x="0" y="34"/>
                </a:cxn>
                <a:cxn ang="0">
                  <a:pos x="6" y="32"/>
                </a:cxn>
                <a:cxn ang="0">
                  <a:pos x="22" y="22"/>
                </a:cxn>
                <a:cxn ang="0">
                  <a:pos x="36" y="14"/>
                </a:cxn>
                <a:cxn ang="0">
                  <a:pos x="42" y="10"/>
                </a:cxn>
                <a:cxn ang="0">
                  <a:pos x="70" y="0"/>
                </a:cxn>
              </a:cxnLst>
              <a:rect l="0" t="0" r="r" b="b"/>
              <a:pathLst>
                <a:path w="70" h="34">
                  <a:moveTo>
                    <a:pt x="0" y="34"/>
                  </a:moveTo>
                  <a:lnTo>
                    <a:pt x="6" y="32"/>
                  </a:lnTo>
                  <a:lnTo>
                    <a:pt x="22" y="22"/>
                  </a:lnTo>
                  <a:lnTo>
                    <a:pt x="36" y="14"/>
                  </a:lnTo>
                  <a:lnTo>
                    <a:pt x="42" y="10"/>
                  </a:lnTo>
                  <a:lnTo>
                    <a:pt x="70" y="0"/>
                  </a:lnTo>
                </a:path>
              </a:pathLst>
            </a:custGeom>
            <a:noFill/>
            <a:ln w="6350">
              <a:solidFill>
                <a:srgbClr val="191919"/>
              </a:solidFill>
              <a:prstDash val="solid"/>
              <a:round/>
              <a:headEnd/>
              <a:tailEnd/>
            </a:ln>
          </p:spPr>
          <p:txBody>
            <a:bodyPr/>
            <a:lstStyle/>
            <a:p>
              <a:endParaRPr lang="en-US" dirty="0"/>
            </a:p>
          </p:txBody>
        </p:sp>
        <p:sp>
          <p:nvSpPr>
            <p:cNvPr id="157884" name="Freeform 188"/>
            <p:cNvSpPr>
              <a:spLocks/>
            </p:cNvSpPr>
            <p:nvPr/>
          </p:nvSpPr>
          <p:spPr bwMode="auto">
            <a:xfrm>
              <a:off x="1938" y="3085"/>
              <a:ext cx="147" cy="36"/>
            </a:xfrm>
            <a:custGeom>
              <a:avLst/>
              <a:gdLst/>
              <a:ahLst/>
              <a:cxnLst>
                <a:cxn ang="0">
                  <a:pos x="402" y="0"/>
                </a:cxn>
                <a:cxn ang="0">
                  <a:pos x="376" y="6"/>
                </a:cxn>
                <a:cxn ang="0">
                  <a:pos x="356" y="8"/>
                </a:cxn>
                <a:cxn ang="0">
                  <a:pos x="340" y="6"/>
                </a:cxn>
                <a:cxn ang="0">
                  <a:pos x="328" y="4"/>
                </a:cxn>
                <a:cxn ang="0">
                  <a:pos x="314" y="4"/>
                </a:cxn>
                <a:cxn ang="0">
                  <a:pos x="256" y="16"/>
                </a:cxn>
                <a:cxn ang="0">
                  <a:pos x="218" y="28"/>
                </a:cxn>
                <a:cxn ang="0">
                  <a:pos x="202" y="36"/>
                </a:cxn>
                <a:cxn ang="0">
                  <a:pos x="188" y="44"/>
                </a:cxn>
                <a:cxn ang="0">
                  <a:pos x="176" y="48"/>
                </a:cxn>
                <a:cxn ang="0">
                  <a:pos x="162" y="52"/>
                </a:cxn>
                <a:cxn ang="0">
                  <a:pos x="138" y="60"/>
                </a:cxn>
                <a:cxn ang="0">
                  <a:pos x="112" y="68"/>
                </a:cxn>
                <a:cxn ang="0">
                  <a:pos x="92" y="76"/>
                </a:cxn>
                <a:cxn ang="0">
                  <a:pos x="82" y="80"/>
                </a:cxn>
                <a:cxn ang="0">
                  <a:pos x="70" y="84"/>
                </a:cxn>
                <a:cxn ang="0">
                  <a:pos x="38" y="88"/>
                </a:cxn>
                <a:cxn ang="0">
                  <a:pos x="0" y="92"/>
                </a:cxn>
              </a:cxnLst>
              <a:rect l="0" t="0" r="r" b="b"/>
              <a:pathLst>
                <a:path w="402" h="92">
                  <a:moveTo>
                    <a:pt x="402" y="0"/>
                  </a:moveTo>
                  <a:lnTo>
                    <a:pt x="376" y="6"/>
                  </a:lnTo>
                  <a:lnTo>
                    <a:pt x="356" y="8"/>
                  </a:lnTo>
                  <a:lnTo>
                    <a:pt x="340" y="6"/>
                  </a:lnTo>
                  <a:lnTo>
                    <a:pt x="328" y="4"/>
                  </a:lnTo>
                  <a:lnTo>
                    <a:pt x="314" y="4"/>
                  </a:lnTo>
                  <a:lnTo>
                    <a:pt x="256" y="16"/>
                  </a:lnTo>
                  <a:lnTo>
                    <a:pt x="218" y="28"/>
                  </a:lnTo>
                  <a:lnTo>
                    <a:pt x="202" y="36"/>
                  </a:lnTo>
                  <a:lnTo>
                    <a:pt x="188" y="44"/>
                  </a:lnTo>
                  <a:lnTo>
                    <a:pt x="176" y="48"/>
                  </a:lnTo>
                  <a:lnTo>
                    <a:pt x="162" y="52"/>
                  </a:lnTo>
                  <a:lnTo>
                    <a:pt x="138" y="60"/>
                  </a:lnTo>
                  <a:lnTo>
                    <a:pt x="112" y="68"/>
                  </a:lnTo>
                  <a:lnTo>
                    <a:pt x="92" y="76"/>
                  </a:lnTo>
                  <a:lnTo>
                    <a:pt x="82" y="80"/>
                  </a:lnTo>
                  <a:lnTo>
                    <a:pt x="70" y="84"/>
                  </a:lnTo>
                  <a:lnTo>
                    <a:pt x="38" y="88"/>
                  </a:lnTo>
                  <a:lnTo>
                    <a:pt x="0" y="92"/>
                  </a:lnTo>
                </a:path>
              </a:pathLst>
            </a:custGeom>
            <a:noFill/>
            <a:ln w="6350">
              <a:solidFill>
                <a:srgbClr val="191919"/>
              </a:solidFill>
              <a:prstDash val="solid"/>
              <a:round/>
              <a:headEnd/>
              <a:tailEnd/>
            </a:ln>
          </p:spPr>
          <p:txBody>
            <a:bodyPr/>
            <a:lstStyle/>
            <a:p>
              <a:endParaRPr lang="en-US" dirty="0"/>
            </a:p>
          </p:txBody>
        </p:sp>
        <p:sp>
          <p:nvSpPr>
            <p:cNvPr id="157885" name="Freeform 189"/>
            <p:cNvSpPr>
              <a:spLocks/>
            </p:cNvSpPr>
            <p:nvPr/>
          </p:nvSpPr>
          <p:spPr bwMode="auto">
            <a:xfrm>
              <a:off x="1905" y="3043"/>
              <a:ext cx="217" cy="72"/>
            </a:xfrm>
            <a:custGeom>
              <a:avLst/>
              <a:gdLst/>
              <a:ahLst/>
              <a:cxnLst>
                <a:cxn ang="0">
                  <a:pos x="596" y="0"/>
                </a:cxn>
                <a:cxn ang="0">
                  <a:pos x="588" y="4"/>
                </a:cxn>
                <a:cxn ang="0">
                  <a:pos x="570" y="12"/>
                </a:cxn>
                <a:cxn ang="0">
                  <a:pos x="558" y="18"/>
                </a:cxn>
                <a:cxn ang="0">
                  <a:pos x="544" y="22"/>
                </a:cxn>
                <a:cxn ang="0">
                  <a:pos x="528" y="28"/>
                </a:cxn>
                <a:cxn ang="0">
                  <a:pos x="506" y="34"/>
                </a:cxn>
                <a:cxn ang="0">
                  <a:pos x="466" y="38"/>
                </a:cxn>
                <a:cxn ang="0">
                  <a:pos x="406" y="38"/>
                </a:cxn>
                <a:cxn ang="0">
                  <a:pos x="372" y="36"/>
                </a:cxn>
                <a:cxn ang="0">
                  <a:pos x="350" y="36"/>
                </a:cxn>
                <a:cxn ang="0">
                  <a:pos x="324" y="36"/>
                </a:cxn>
                <a:cxn ang="0">
                  <a:pos x="296" y="38"/>
                </a:cxn>
                <a:cxn ang="0">
                  <a:pos x="280" y="40"/>
                </a:cxn>
                <a:cxn ang="0">
                  <a:pos x="270" y="42"/>
                </a:cxn>
                <a:cxn ang="0">
                  <a:pos x="254" y="50"/>
                </a:cxn>
                <a:cxn ang="0">
                  <a:pos x="242" y="54"/>
                </a:cxn>
                <a:cxn ang="0">
                  <a:pos x="234" y="56"/>
                </a:cxn>
                <a:cxn ang="0">
                  <a:pos x="212" y="62"/>
                </a:cxn>
                <a:cxn ang="0">
                  <a:pos x="196" y="66"/>
                </a:cxn>
                <a:cxn ang="0">
                  <a:pos x="162" y="76"/>
                </a:cxn>
                <a:cxn ang="0">
                  <a:pos x="116" y="96"/>
                </a:cxn>
                <a:cxn ang="0">
                  <a:pos x="86" y="110"/>
                </a:cxn>
                <a:cxn ang="0">
                  <a:pos x="56" y="126"/>
                </a:cxn>
                <a:cxn ang="0">
                  <a:pos x="40" y="138"/>
                </a:cxn>
                <a:cxn ang="0">
                  <a:pos x="26" y="152"/>
                </a:cxn>
                <a:cxn ang="0">
                  <a:pos x="0" y="182"/>
                </a:cxn>
              </a:cxnLst>
              <a:rect l="0" t="0" r="r" b="b"/>
              <a:pathLst>
                <a:path w="596" h="182">
                  <a:moveTo>
                    <a:pt x="596" y="0"/>
                  </a:moveTo>
                  <a:lnTo>
                    <a:pt x="588" y="4"/>
                  </a:lnTo>
                  <a:lnTo>
                    <a:pt x="570" y="12"/>
                  </a:lnTo>
                  <a:lnTo>
                    <a:pt x="558" y="18"/>
                  </a:lnTo>
                  <a:lnTo>
                    <a:pt x="544" y="22"/>
                  </a:lnTo>
                  <a:lnTo>
                    <a:pt x="528" y="28"/>
                  </a:lnTo>
                  <a:lnTo>
                    <a:pt x="506" y="34"/>
                  </a:lnTo>
                  <a:lnTo>
                    <a:pt x="466" y="38"/>
                  </a:lnTo>
                  <a:lnTo>
                    <a:pt x="406" y="38"/>
                  </a:lnTo>
                  <a:lnTo>
                    <a:pt x="372" y="36"/>
                  </a:lnTo>
                  <a:lnTo>
                    <a:pt x="350" y="36"/>
                  </a:lnTo>
                  <a:lnTo>
                    <a:pt x="324" y="36"/>
                  </a:lnTo>
                  <a:lnTo>
                    <a:pt x="296" y="38"/>
                  </a:lnTo>
                  <a:lnTo>
                    <a:pt x="280" y="40"/>
                  </a:lnTo>
                  <a:lnTo>
                    <a:pt x="270" y="42"/>
                  </a:lnTo>
                  <a:lnTo>
                    <a:pt x="254" y="50"/>
                  </a:lnTo>
                  <a:lnTo>
                    <a:pt x="242" y="54"/>
                  </a:lnTo>
                  <a:lnTo>
                    <a:pt x="234" y="56"/>
                  </a:lnTo>
                  <a:lnTo>
                    <a:pt x="212" y="62"/>
                  </a:lnTo>
                  <a:lnTo>
                    <a:pt x="196" y="66"/>
                  </a:lnTo>
                  <a:lnTo>
                    <a:pt x="162" y="76"/>
                  </a:lnTo>
                  <a:lnTo>
                    <a:pt x="116" y="96"/>
                  </a:lnTo>
                  <a:lnTo>
                    <a:pt x="86" y="110"/>
                  </a:lnTo>
                  <a:lnTo>
                    <a:pt x="56" y="126"/>
                  </a:lnTo>
                  <a:lnTo>
                    <a:pt x="40" y="138"/>
                  </a:lnTo>
                  <a:lnTo>
                    <a:pt x="26" y="152"/>
                  </a:lnTo>
                  <a:lnTo>
                    <a:pt x="0" y="182"/>
                  </a:lnTo>
                </a:path>
              </a:pathLst>
            </a:custGeom>
            <a:noFill/>
            <a:ln w="6350">
              <a:solidFill>
                <a:srgbClr val="191919"/>
              </a:solidFill>
              <a:prstDash val="solid"/>
              <a:round/>
              <a:headEnd/>
              <a:tailEnd/>
            </a:ln>
          </p:spPr>
          <p:txBody>
            <a:bodyPr/>
            <a:lstStyle/>
            <a:p>
              <a:endParaRPr lang="en-US" dirty="0"/>
            </a:p>
          </p:txBody>
        </p:sp>
        <p:sp>
          <p:nvSpPr>
            <p:cNvPr id="157886" name="Freeform 190"/>
            <p:cNvSpPr>
              <a:spLocks/>
            </p:cNvSpPr>
            <p:nvPr/>
          </p:nvSpPr>
          <p:spPr bwMode="auto">
            <a:xfrm>
              <a:off x="1830" y="3053"/>
              <a:ext cx="135" cy="26"/>
            </a:xfrm>
            <a:custGeom>
              <a:avLst/>
              <a:gdLst/>
              <a:ahLst/>
              <a:cxnLst>
                <a:cxn ang="0">
                  <a:pos x="371" y="46"/>
                </a:cxn>
                <a:cxn ang="0">
                  <a:pos x="351" y="54"/>
                </a:cxn>
                <a:cxn ang="0">
                  <a:pos x="335" y="60"/>
                </a:cxn>
                <a:cxn ang="0">
                  <a:pos x="323" y="62"/>
                </a:cxn>
                <a:cxn ang="0">
                  <a:pos x="279" y="64"/>
                </a:cxn>
                <a:cxn ang="0">
                  <a:pos x="251" y="64"/>
                </a:cxn>
                <a:cxn ang="0">
                  <a:pos x="235" y="62"/>
                </a:cxn>
                <a:cxn ang="0">
                  <a:pos x="219" y="58"/>
                </a:cxn>
                <a:cxn ang="0">
                  <a:pos x="169" y="46"/>
                </a:cxn>
                <a:cxn ang="0">
                  <a:pos x="129" y="38"/>
                </a:cxn>
                <a:cxn ang="0">
                  <a:pos x="91" y="30"/>
                </a:cxn>
                <a:cxn ang="0">
                  <a:pos x="75" y="24"/>
                </a:cxn>
                <a:cxn ang="0">
                  <a:pos x="47" y="16"/>
                </a:cxn>
                <a:cxn ang="0">
                  <a:pos x="35" y="14"/>
                </a:cxn>
                <a:cxn ang="0">
                  <a:pos x="27" y="10"/>
                </a:cxn>
                <a:cxn ang="0">
                  <a:pos x="15" y="4"/>
                </a:cxn>
                <a:cxn ang="0">
                  <a:pos x="0" y="0"/>
                </a:cxn>
              </a:cxnLst>
              <a:rect l="0" t="0" r="r" b="b"/>
              <a:pathLst>
                <a:path w="371" h="64">
                  <a:moveTo>
                    <a:pt x="371" y="46"/>
                  </a:moveTo>
                  <a:lnTo>
                    <a:pt x="351" y="54"/>
                  </a:lnTo>
                  <a:lnTo>
                    <a:pt x="335" y="60"/>
                  </a:lnTo>
                  <a:lnTo>
                    <a:pt x="323" y="62"/>
                  </a:lnTo>
                  <a:lnTo>
                    <a:pt x="279" y="64"/>
                  </a:lnTo>
                  <a:lnTo>
                    <a:pt x="251" y="64"/>
                  </a:lnTo>
                  <a:lnTo>
                    <a:pt x="235" y="62"/>
                  </a:lnTo>
                  <a:lnTo>
                    <a:pt x="219" y="58"/>
                  </a:lnTo>
                  <a:lnTo>
                    <a:pt x="169" y="46"/>
                  </a:lnTo>
                  <a:lnTo>
                    <a:pt x="129" y="38"/>
                  </a:lnTo>
                  <a:lnTo>
                    <a:pt x="91" y="30"/>
                  </a:lnTo>
                  <a:lnTo>
                    <a:pt x="75" y="24"/>
                  </a:lnTo>
                  <a:lnTo>
                    <a:pt x="47" y="16"/>
                  </a:lnTo>
                  <a:lnTo>
                    <a:pt x="35" y="14"/>
                  </a:lnTo>
                  <a:lnTo>
                    <a:pt x="27" y="10"/>
                  </a:lnTo>
                  <a:lnTo>
                    <a:pt x="15" y="4"/>
                  </a:lnTo>
                  <a:lnTo>
                    <a:pt x="0" y="0"/>
                  </a:lnTo>
                </a:path>
              </a:pathLst>
            </a:custGeom>
            <a:noFill/>
            <a:ln w="6350">
              <a:solidFill>
                <a:srgbClr val="191919"/>
              </a:solidFill>
              <a:prstDash val="solid"/>
              <a:round/>
              <a:headEnd/>
              <a:tailEnd/>
            </a:ln>
          </p:spPr>
          <p:txBody>
            <a:bodyPr/>
            <a:lstStyle/>
            <a:p>
              <a:endParaRPr lang="en-US" dirty="0"/>
            </a:p>
          </p:txBody>
        </p:sp>
        <p:sp>
          <p:nvSpPr>
            <p:cNvPr id="157887" name="Freeform 191"/>
            <p:cNvSpPr>
              <a:spLocks/>
            </p:cNvSpPr>
            <p:nvPr/>
          </p:nvSpPr>
          <p:spPr bwMode="auto">
            <a:xfrm>
              <a:off x="1796" y="2972"/>
              <a:ext cx="245" cy="63"/>
            </a:xfrm>
            <a:custGeom>
              <a:avLst/>
              <a:gdLst/>
              <a:ahLst/>
              <a:cxnLst>
                <a:cxn ang="0">
                  <a:pos x="675" y="30"/>
                </a:cxn>
                <a:cxn ang="0">
                  <a:pos x="649" y="22"/>
                </a:cxn>
                <a:cxn ang="0">
                  <a:pos x="625" y="18"/>
                </a:cxn>
                <a:cxn ang="0">
                  <a:pos x="603" y="16"/>
                </a:cxn>
                <a:cxn ang="0">
                  <a:pos x="551" y="16"/>
                </a:cxn>
                <a:cxn ang="0">
                  <a:pos x="507" y="14"/>
                </a:cxn>
                <a:cxn ang="0">
                  <a:pos x="437" y="6"/>
                </a:cxn>
                <a:cxn ang="0">
                  <a:pos x="409" y="4"/>
                </a:cxn>
                <a:cxn ang="0">
                  <a:pos x="387" y="4"/>
                </a:cxn>
                <a:cxn ang="0">
                  <a:pos x="329" y="0"/>
                </a:cxn>
                <a:cxn ang="0">
                  <a:pos x="293" y="4"/>
                </a:cxn>
                <a:cxn ang="0">
                  <a:pos x="259" y="12"/>
                </a:cxn>
                <a:cxn ang="0">
                  <a:pos x="197" y="28"/>
                </a:cxn>
                <a:cxn ang="0">
                  <a:pos x="137" y="48"/>
                </a:cxn>
                <a:cxn ang="0">
                  <a:pos x="96" y="66"/>
                </a:cxn>
                <a:cxn ang="0">
                  <a:pos x="72" y="80"/>
                </a:cxn>
                <a:cxn ang="0">
                  <a:pos x="48" y="94"/>
                </a:cxn>
                <a:cxn ang="0">
                  <a:pos x="12" y="112"/>
                </a:cxn>
                <a:cxn ang="0">
                  <a:pos x="6" y="120"/>
                </a:cxn>
                <a:cxn ang="0">
                  <a:pos x="0" y="130"/>
                </a:cxn>
                <a:cxn ang="0">
                  <a:pos x="0" y="142"/>
                </a:cxn>
                <a:cxn ang="0">
                  <a:pos x="2" y="152"/>
                </a:cxn>
                <a:cxn ang="0">
                  <a:pos x="6" y="158"/>
                </a:cxn>
              </a:cxnLst>
              <a:rect l="0" t="0" r="r" b="b"/>
              <a:pathLst>
                <a:path w="675" h="158">
                  <a:moveTo>
                    <a:pt x="675" y="30"/>
                  </a:moveTo>
                  <a:lnTo>
                    <a:pt x="649" y="22"/>
                  </a:lnTo>
                  <a:lnTo>
                    <a:pt x="625" y="18"/>
                  </a:lnTo>
                  <a:lnTo>
                    <a:pt x="603" y="16"/>
                  </a:lnTo>
                  <a:lnTo>
                    <a:pt x="551" y="16"/>
                  </a:lnTo>
                  <a:lnTo>
                    <a:pt x="507" y="14"/>
                  </a:lnTo>
                  <a:lnTo>
                    <a:pt x="437" y="6"/>
                  </a:lnTo>
                  <a:lnTo>
                    <a:pt x="409" y="4"/>
                  </a:lnTo>
                  <a:lnTo>
                    <a:pt x="387" y="4"/>
                  </a:lnTo>
                  <a:lnTo>
                    <a:pt x="329" y="0"/>
                  </a:lnTo>
                  <a:lnTo>
                    <a:pt x="293" y="4"/>
                  </a:lnTo>
                  <a:lnTo>
                    <a:pt x="259" y="12"/>
                  </a:lnTo>
                  <a:lnTo>
                    <a:pt x="197" y="28"/>
                  </a:lnTo>
                  <a:lnTo>
                    <a:pt x="137" y="48"/>
                  </a:lnTo>
                  <a:lnTo>
                    <a:pt x="96" y="66"/>
                  </a:lnTo>
                  <a:lnTo>
                    <a:pt x="72" y="80"/>
                  </a:lnTo>
                  <a:lnTo>
                    <a:pt x="48" y="94"/>
                  </a:lnTo>
                  <a:lnTo>
                    <a:pt x="12" y="112"/>
                  </a:lnTo>
                  <a:lnTo>
                    <a:pt x="6" y="120"/>
                  </a:lnTo>
                  <a:lnTo>
                    <a:pt x="0" y="130"/>
                  </a:lnTo>
                  <a:lnTo>
                    <a:pt x="0" y="142"/>
                  </a:lnTo>
                  <a:lnTo>
                    <a:pt x="2" y="152"/>
                  </a:lnTo>
                  <a:lnTo>
                    <a:pt x="6" y="158"/>
                  </a:lnTo>
                </a:path>
              </a:pathLst>
            </a:custGeom>
            <a:noFill/>
            <a:ln w="6350">
              <a:solidFill>
                <a:srgbClr val="191919"/>
              </a:solidFill>
              <a:prstDash val="solid"/>
              <a:round/>
              <a:headEnd/>
              <a:tailEnd/>
            </a:ln>
          </p:spPr>
          <p:txBody>
            <a:bodyPr/>
            <a:lstStyle/>
            <a:p>
              <a:endParaRPr lang="en-US" dirty="0"/>
            </a:p>
          </p:txBody>
        </p:sp>
        <p:sp>
          <p:nvSpPr>
            <p:cNvPr id="157888" name="Freeform 192"/>
            <p:cNvSpPr>
              <a:spLocks/>
            </p:cNvSpPr>
            <p:nvPr/>
          </p:nvSpPr>
          <p:spPr bwMode="auto">
            <a:xfrm>
              <a:off x="1816" y="3011"/>
              <a:ext cx="103" cy="12"/>
            </a:xfrm>
            <a:custGeom>
              <a:avLst/>
              <a:gdLst/>
              <a:ahLst/>
              <a:cxnLst>
                <a:cxn ang="0">
                  <a:pos x="0" y="30"/>
                </a:cxn>
                <a:cxn ang="0">
                  <a:pos x="26" y="20"/>
                </a:cxn>
                <a:cxn ang="0">
                  <a:pos x="44" y="14"/>
                </a:cxn>
                <a:cxn ang="0">
                  <a:pos x="61" y="10"/>
                </a:cxn>
                <a:cxn ang="0">
                  <a:pos x="75" y="8"/>
                </a:cxn>
                <a:cxn ang="0">
                  <a:pos x="87" y="10"/>
                </a:cxn>
                <a:cxn ang="0">
                  <a:pos x="115" y="10"/>
                </a:cxn>
                <a:cxn ang="0">
                  <a:pos x="137" y="8"/>
                </a:cxn>
                <a:cxn ang="0">
                  <a:pos x="159" y="6"/>
                </a:cxn>
                <a:cxn ang="0">
                  <a:pos x="183" y="0"/>
                </a:cxn>
                <a:cxn ang="0">
                  <a:pos x="195" y="0"/>
                </a:cxn>
                <a:cxn ang="0">
                  <a:pos x="213" y="0"/>
                </a:cxn>
                <a:cxn ang="0">
                  <a:pos x="239" y="6"/>
                </a:cxn>
                <a:cxn ang="0">
                  <a:pos x="251" y="10"/>
                </a:cxn>
                <a:cxn ang="0">
                  <a:pos x="267" y="14"/>
                </a:cxn>
                <a:cxn ang="0">
                  <a:pos x="285" y="22"/>
                </a:cxn>
              </a:cxnLst>
              <a:rect l="0" t="0" r="r" b="b"/>
              <a:pathLst>
                <a:path w="285" h="30">
                  <a:moveTo>
                    <a:pt x="0" y="30"/>
                  </a:moveTo>
                  <a:lnTo>
                    <a:pt x="26" y="20"/>
                  </a:lnTo>
                  <a:lnTo>
                    <a:pt x="44" y="14"/>
                  </a:lnTo>
                  <a:lnTo>
                    <a:pt x="61" y="10"/>
                  </a:lnTo>
                  <a:lnTo>
                    <a:pt x="75" y="8"/>
                  </a:lnTo>
                  <a:lnTo>
                    <a:pt x="87" y="10"/>
                  </a:lnTo>
                  <a:lnTo>
                    <a:pt x="115" y="10"/>
                  </a:lnTo>
                  <a:lnTo>
                    <a:pt x="137" y="8"/>
                  </a:lnTo>
                  <a:lnTo>
                    <a:pt x="159" y="6"/>
                  </a:lnTo>
                  <a:lnTo>
                    <a:pt x="183" y="0"/>
                  </a:lnTo>
                  <a:lnTo>
                    <a:pt x="195" y="0"/>
                  </a:lnTo>
                  <a:lnTo>
                    <a:pt x="213" y="0"/>
                  </a:lnTo>
                  <a:lnTo>
                    <a:pt x="239" y="6"/>
                  </a:lnTo>
                  <a:lnTo>
                    <a:pt x="251" y="10"/>
                  </a:lnTo>
                  <a:lnTo>
                    <a:pt x="267" y="14"/>
                  </a:lnTo>
                  <a:lnTo>
                    <a:pt x="285" y="22"/>
                  </a:lnTo>
                </a:path>
              </a:pathLst>
            </a:custGeom>
            <a:noFill/>
            <a:ln w="6350">
              <a:solidFill>
                <a:srgbClr val="191919"/>
              </a:solidFill>
              <a:prstDash val="solid"/>
              <a:round/>
              <a:headEnd/>
              <a:tailEnd/>
            </a:ln>
          </p:spPr>
          <p:txBody>
            <a:bodyPr/>
            <a:lstStyle/>
            <a:p>
              <a:endParaRPr lang="en-US" dirty="0"/>
            </a:p>
          </p:txBody>
        </p:sp>
        <p:sp>
          <p:nvSpPr>
            <p:cNvPr id="157889" name="Freeform 193"/>
            <p:cNvSpPr>
              <a:spLocks/>
            </p:cNvSpPr>
            <p:nvPr/>
          </p:nvSpPr>
          <p:spPr bwMode="auto">
            <a:xfrm>
              <a:off x="1923" y="3025"/>
              <a:ext cx="28" cy="4"/>
            </a:xfrm>
            <a:custGeom>
              <a:avLst/>
              <a:gdLst/>
              <a:ahLst/>
              <a:cxnLst>
                <a:cxn ang="0">
                  <a:pos x="78" y="2"/>
                </a:cxn>
                <a:cxn ang="0">
                  <a:pos x="76" y="4"/>
                </a:cxn>
                <a:cxn ang="0">
                  <a:pos x="72" y="4"/>
                </a:cxn>
                <a:cxn ang="0">
                  <a:pos x="66" y="4"/>
                </a:cxn>
                <a:cxn ang="0">
                  <a:pos x="48" y="2"/>
                </a:cxn>
                <a:cxn ang="0">
                  <a:pos x="36" y="0"/>
                </a:cxn>
                <a:cxn ang="0">
                  <a:pos x="26" y="2"/>
                </a:cxn>
                <a:cxn ang="0">
                  <a:pos x="0" y="10"/>
                </a:cxn>
              </a:cxnLst>
              <a:rect l="0" t="0" r="r" b="b"/>
              <a:pathLst>
                <a:path w="78" h="10">
                  <a:moveTo>
                    <a:pt x="78" y="2"/>
                  </a:moveTo>
                  <a:lnTo>
                    <a:pt x="76" y="4"/>
                  </a:lnTo>
                  <a:lnTo>
                    <a:pt x="72" y="4"/>
                  </a:lnTo>
                  <a:lnTo>
                    <a:pt x="66" y="4"/>
                  </a:lnTo>
                  <a:lnTo>
                    <a:pt x="48" y="2"/>
                  </a:lnTo>
                  <a:lnTo>
                    <a:pt x="36" y="0"/>
                  </a:lnTo>
                  <a:lnTo>
                    <a:pt x="26" y="2"/>
                  </a:lnTo>
                  <a:lnTo>
                    <a:pt x="0" y="10"/>
                  </a:lnTo>
                </a:path>
              </a:pathLst>
            </a:custGeom>
            <a:noFill/>
            <a:ln w="6350">
              <a:solidFill>
                <a:srgbClr val="191919"/>
              </a:solidFill>
              <a:prstDash val="solid"/>
              <a:round/>
              <a:headEnd/>
              <a:tailEnd/>
            </a:ln>
          </p:spPr>
          <p:txBody>
            <a:bodyPr/>
            <a:lstStyle/>
            <a:p>
              <a:endParaRPr lang="en-US" dirty="0"/>
            </a:p>
          </p:txBody>
        </p:sp>
        <p:sp>
          <p:nvSpPr>
            <p:cNvPr id="157890" name="Freeform 194"/>
            <p:cNvSpPr>
              <a:spLocks/>
            </p:cNvSpPr>
            <p:nvPr/>
          </p:nvSpPr>
          <p:spPr bwMode="auto">
            <a:xfrm>
              <a:off x="1880" y="3041"/>
              <a:ext cx="33" cy="6"/>
            </a:xfrm>
            <a:custGeom>
              <a:avLst/>
              <a:gdLst/>
              <a:ahLst/>
              <a:cxnLst>
                <a:cxn ang="0">
                  <a:pos x="92" y="10"/>
                </a:cxn>
                <a:cxn ang="0">
                  <a:pos x="82" y="6"/>
                </a:cxn>
                <a:cxn ang="0">
                  <a:pos x="68" y="2"/>
                </a:cxn>
                <a:cxn ang="0">
                  <a:pos x="60" y="0"/>
                </a:cxn>
                <a:cxn ang="0">
                  <a:pos x="56" y="2"/>
                </a:cxn>
                <a:cxn ang="0">
                  <a:pos x="26" y="10"/>
                </a:cxn>
                <a:cxn ang="0">
                  <a:pos x="0" y="16"/>
                </a:cxn>
              </a:cxnLst>
              <a:rect l="0" t="0" r="r" b="b"/>
              <a:pathLst>
                <a:path w="92" h="16">
                  <a:moveTo>
                    <a:pt x="92" y="10"/>
                  </a:moveTo>
                  <a:lnTo>
                    <a:pt x="82" y="6"/>
                  </a:lnTo>
                  <a:lnTo>
                    <a:pt x="68" y="2"/>
                  </a:lnTo>
                  <a:lnTo>
                    <a:pt x="60" y="0"/>
                  </a:lnTo>
                  <a:lnTo>
                    <a:pt x="56" y="2"/>
                  </a:lnTo>
                  <a:lnTo>
                    <a:pt x="26" y="10"/>
                  </a:lnTo>
                  <a:lnTo>
                    <a:pt x="0" y="16"/>
                  </a:lnTo>
                </a:path>
              </a:pathLst>
            </a:custGeom>
            <a:noFill/>
            <a:ln w="6350">
              <a:solidFill>
                <a:srgbClr val="191919"/>
              </a:solidFill>
              <a:prstDash val="solid"/>
              <a:round/>
              <a:headEnd/>
              <a:tailEnd/>
            </a:ln>
          </p:spPr>
          <p:txBody>
            <a:bodyPr/>
            <a:lstStyle/>
            <a:p>
              <a:endParaRPr lang="en-US" dirty="0"/>
            </a:p>
          </p:txBody>
        </p:sp>
        <p:sp>
          <p:nvSpPr>
            <p:cNvPr id="157891" name="Freeform 195"/>
            <p:cNvSpPr>
              <a:spLocks/>
            </p:cNvSpPr>
            <p:nvPr/>
          </p:nvSpPr>
          <p:spPr bwMode="auto">
            <a:xfrm>
              <a:off x="1878" y="2980"/>
              <a:ext cx="319" cy="23"/>
            </a:xfrm>
            <a:custGeom>
              <a:avLst/>
              <a:gdLst/>
              <a:ahLst/>
              <a:cxnLst>
                <a:cxn ang="0">
                  <a:pos x="878" y="0"/>
                </a:cxn>
                <a:cxn ang="0">
                  <a:pos x="838" y="18"/>
                </a:cxn>
                <a:cxn ang="0">
                  <a:pos x="818" y="24"/>
                </a:cxn>
                <a:cxn ang="0">
                  <a:pos x="814" y="22"/>
                </a:cxn>
                <a:cxn ang="0">
                  <a:pos x="808" y="22"/>
                </a:cxn>
                <a:cxn ang="0">
                  <a:pos x="790" y="24"/>
                </a:cxn>
                <a:cxn ang="0">
                  <a:pos x="768" y="30"/>
                </a:cxn>
                <a:cxn ang="0">
                  <a:pos x="744" y="32"/>
                </a:cxn>
                <a:cxn ang="0">
                  <a:pos x="718" y="34"/>
                </a:cxn>
                <a:cxn ang="0">
                  <a:pos x="694" y="36"/>
                </a:cxn>
                <a:cxn ang="0">
                  <a:pos x="678" y="40"/>
                </a:cxn>
                <a:cxn ang="0">
                  <a:pos x="634" y="50"/>
                </a:cxn>
                <a:cxn ang="0">
                  <a:pos x="598" y="54"/>
                </a:cxn>
                <a:cxn ang="0">
                  <a:pos x="592" y="58"/>
                </a:cxn>
                <a:cxn ang="0">
                  <a:pos x="586" y="58"/>
                </a:cxn>
                <a:cxn ang="0">
                  <a:pos x="582" y="58"/>
                </a:cxn>
                <a:cxn ang="0">
                  <a:pos x="580" y="54"/>
                </a:cxn>
                <a:cxn ang="0">
                  <a:pos x="568" y="42"/>
                </a:cxn>
                <a:cxn ang="0">
                  <a:pos x="562" y="38"/>
                </a:cxn>
                <a:cxn ang="0">
                  <a:pos x="556" y="36"/>
                </a:cxn>
                <a:cxn ang="0">
                  <a:pos x="530" y="32"/>
                </a:cxn>
                <a:cxn ang="0">
                  <a:pos x="514" y="30"/>
                </a:cxn>
                <a:cxn ang="0">
                  <a:pos x="498" y="30"/>
                </a:cxn>
                <a:cxn ang="0">
                  <a:pos x="482" y="30"/>
                </a:cxn>
                <a:cxn ang="0">
                  <a:pos x="458" y="28"/>
                </a:cxn>
                <a:cxn ang="0">
                  <a:pos x="434" y="26"/>
                </a:cxn>
                <a:cxn ang="0">
                  <a:pos x="420" y="26"/>
                </a:cxn>
                <a:cxn ang="0">
                  <a:pos x="324" y="36"/>
                </a:cxn>
                <a:cxn ang="0">
                  <a:pos x="278" y="46"/>
                </a:cxn>
                <a:cxn ang="0">
                  <a:pos x="242" y="52"/>
                </a:cxn>
                <a:cxn ang="0">
                  <a:pos x="220" y="56"/>
                </a:cxn>
                <a:cxn ang="0">
                  <a:pos x="208" y="56"/>
                </a:cxn>
                <a:cxn ang="0">
                  <a:pos x="156" y="46"/>
                </a:cxn>
                <a:cxn ang="0">
                  <a:pos x="140" y="42"/>
                </a:cxn>
                <a:cxn ang="0">
                  <a:pos x="132" y="40"/>
                </a:cxn>
                <a:cxn ang="0">
                  <a:pos x="120" y="40"/>
                </a:cxn>
                <a:cxn ang="0">
                  <a:pos x="66" y="42"/>
                </a:cxn>
                <a:cxn ang="0">
                  <a:pos x="28" y="42"/>
                </a:cxn>
                <a:cxn ang="0">
                  <a:pos x="0" y="44"/>
                </a:cxn>
              </a:cxnLst>
              <a:rect l="0" t="0" r="r" b="b"/>
              <a:pathLst>
                <a:path w="878" h="58">
                  <a:moveTo>
                    <a:pt x="878" y="0"/>
                  </a:moveTo>
                  <a:lnTo>
                    <a:pt x="838" y="18"/>
                  </a:lnTo>
                  <a:lnTo>
                    <a:pt x="818" y="24"/>
                  </a:lnTo>
                  <a:lnTo>
                    <a:pt x="814" y="22"/>
                  </a:lnTo>
                  <a:lnTo>
                    <a:pt x="808" y="22"/>
                  </a:lnTo>
                  <a:lnTo>
                    <a:pt x="790" y="24"/>
                  </a:lnTo>
                  <a:lnTo>
                    <a:pt x="768" y="30"/>
                  </a:lnTo>
                  <a:lnTo>
                    <a:pt x="744" y="32"/>
                  </a:lnTo>
                  <a:lnTo>
                    <a:pt x="718" y="34"/>
                  </a:lnTo>
                  <a:lnTo>
                    <a:pt x="694" y="36"/>
                  </a:lnTo>
                  <a:lnTo>
                    <a:pt x="678" y="40"/>
                  </a:lnTo>
                  <a:lnTo>
                    <a:pt x="634" y="50"/>
                  </a:lnTo>
                  <a:lnTo>
                    <a:pt x="598" y="54"/>
                  </a:lnTo>
                  <a:lnTo>
                    <a:pt x="592" y="58"/>
                  </a:lnTo>
                  <a:lnTo>
                    <a:pt x="586" y="58"/>
                  </a:lnTo>
                  <a:lnTo>
                    <a:pt x="582" y="58"/>
                  </a:lnTo>
                  <a:lnTo>
                    <a:pt x="580" y="54"/>
                  </a:lnTo>
                  <a:lnTo>
                    <a:pt x="568" y="42"/>
                  </a:lnTo>
                  <a:lnTo>
                    <a:pt x="562" y="38"/>
                  </a:lnTo>
                  <a:lnTo>
                    <a:pt x="556" y="36"/>
                  </a:lnTo>
                  <a:lnTo>
                    <a:pt x="530" y="32"/>
                  </a:lnTo>
                  <a:lnTo>
                    <a:pt x="514" y="30"/>
                  </a:lnTo>
                  <a:lnTo>
                    <a:pt x="498" y="30"/>
                  </a:lnTo>
                  <a:lnTo>
                    <a:pt x="482" y="30"/>
                  </a:lnTo>
                  <a:lnTo>
                    <a:pt x="458" y="28"/>
                  </a:lnTo>
                  <a:lnTo>
                    <a:pt x="434" y="26"/>
                  </a:lnTo>
                  <a:lnTo>
                    <a:pt x="420" y="26"/>
                  </a:lnTo>
                  <a:lnTo>
                    <a:pt x="324" y="36"/>
                  </a:lnTo>
                  <a:lnTo>
                    <a:pt x="278" y="46"/>
                  </a:lnTo>
                  <a:lnTo>
                    <a:pt x="242" y="52"/>
                  </a:lnTo>
                  <a:lnTo>
                    <a:pt x="220" y="56"/>
                  </a:lnTo>
                  <a:lnTo>
                    <a:pt x="208" y="56"/>
                  </a:lnTo>
                  <a:lnTo>
                    <a:pt x="156" y="46"/>
                  </a:lnTo>
                  <a:lnTo>
                    <a:pt x="140" y="42"/>
                  </a:lnTo>
                  <a:lnTo>
                    <a:pt x="132" y="40"/>
                  </a:lnTo>
                  <a:lnTo>
                    <a:pt x="120" y="40"/>
                  </a:lnTo>
                  <a:lnTo>
                    <a:pt x="66" y="42"/>
                  </a:lnTo>
                  <a:lnTo>
                    <a:pt x="28" y="42"/>
                  </a:lnTo>
                  <a:lnTo>
                    <a:pt x="0" y="44"/>
                  </a:lnTo>
                </a:path>
              </a:pathLst>
            </a:custGeom>
            <a:noFill/>
            <a:ln w="6350">
              <a:solidFill>
                <a:srgbClr val="191919"/>
              </a:solidFill>
              <a:prstDash val="solid"/>
              <a:round/>
              <a:headEnd/>
              <a:tailEnd/>
            </a:ln>
          </p:spPr>
          <p:txBody>
            <a:bodyPr/>
            <a:lstStyle/>
            <a:p>
              <a:endParaRPr lang="en-US" dirty="0"/>
            </a:p>
          </p:txBody>
        </p:sp>
        <p:sp>
          <p:nvSpPr>
            <p:cNvPr id="157892" name="Freeform 196"/>
            <p:cNvSpPr>
              <a:spLocks/>
            </p:cNvSpPr>
            <p:nvPr/>
          </p:nvSpPr>
          <p:spPr bwMode="auto">
            <a:xfrm>
              <a:off x="1870" y="2995"/>
              <a:ext cx="144" cy="66"/>
            </a:xfrm>
            <a:custGeom>
              <a:avLst/>
              <a:gdLst/>
              <a:ahLst/>
              <a:cxnLst>
                <a:cxn ang="0">
                  <a:pos x="394" y="0"/>
                </a:cxn>
                <a:cxn ang="0">
                  <a:pos x="326" y="20"/>
                </a:cxn>
                <a:cxn ang="0">
                  <a:pos x="268" y="44"/>
                </a:cxn>
                <a:cxn ang="0">
                  <a:pos x="244" y="56"/>
                </a:cxn>
                <a:cxn ang="0">
                  <a:pos x="228" y="70"/>
                </a:cxn>
                <a:cxn ang="0">
                  <a:pos x="216" y="82"/>
                </a:cxn>
                <a:cxn ang="0">
                  <a:pos x="200" y="96"/>
                </a:cxn>
                <a:cxn ang="0">
                  <a:pos x="176" y="108"/>
                </a:cxn>
                <a:cxn ang="0">
                  <a:pos x="162" y="116"/>
                </a:cxn>
                <a:cxn ang="0">
                  <a:pos x="152" y="118"/>
                </a:cxn>
                <a:cxn ang="0">
                  <a:pos x="116" y="126"/>
                </a:cxn>
                <a:cxn ang="0">
                  <a:pos x="84" y="136"/>
                </a:cxn>
                <a:cxn ang="0">
                  <a:pos x="38" y="152"/>
                </a:cxn>
                <a:cxn ang="0">
                  <a:pos x="0" y="166"/>
                </a:cxn>
              </a:cxnLst>
              <a:rect l="0" t="0" r="r" b="b"/>
              <a:pathLst>
                <a:path w="394" h="166">
                  <a:moveTo>
                    <a:pt x="394" y="0"/>
                  </a:moveTo>
                  <a:lnTo>
                    <a:pt x="326" y="20"/>
                  </a:lnTo>
                  <a:lnTo>
                    <a:pt x="268" y="44"/>
                  </a:lnTo>
                  <a:lnTo>
                    <a:pt x="244" y="56"/>
                  </a:lnTo>
                  <a:lnTo>
                    <a:pt x="228" y="70"/>
                  </a:lnTo>
                  <a:lnTo>
                    <a:pt x="216" y="82"/>
                  </a:lnTo>
                  <a:lnTo>
                    <a:pt x="200" y="96"/>
                  </a:lnTo>
                  <a:lnTo>
                    <a:pt x="176" y="108"/>
                  </a:lnTo>
                  <a:lnTo>
                    <a:pt x="162" y="116"/>
                  </a:lnTo>
                  <a:lnTo>
                    <a:pt x="152" y="118"/>
                  </a:lnTo>
                  <a:lnTo>
                    <a:pt x="116" y="126"/>
                  </a:lnTo>
                  <a:lnTo>
                    <a:pt x="84" y="136"/>
                  </a:lnTo>
                  <a:lnTo>
                    <a:pt x="38" y="152"/>
                  </a:lnTo>
                  <a:lnTo>
                    <a:pt x="0" y="166"/>
                  </a:lnTo>
                </a:path>
              </a:pathLst>
            </a:custGeom>
            <a:noFill/>
            <a:ln w="6350">
              <a:solidFill>
                <a:srgbClr val="191919"/>
              </a:solidFill>
              <a:prstDash val="solid"/>
              <a:round/>
              <a:headEnd/>
              <a:tailEnd/>
            </a:ln>
          </p:spPr>
          <p:txBody>
            <a:bodyPr/>
            <a:lstStyle/>
            <a:p>
              <a:endParaRPr lang="en-US" dirty="0"/>
            </a:p>
          </p:txBody>
        </p:sp>
        <p:sp>
          <p:nvSpPr>
            <p:cNvPr id="157893" name="Freeform 197"/>
            <p:cNvSpPr>
              <a:spLocks/>
            </p:cNvSpPr>
            <p:nvPr/>
          </p:nvSpPr>
          <p:spPr bwMode="auto">
            <a:xfrm>
              <a:off x="2280" y="2889"/>
              <a:ext cx="310" cy="142"/>
            </a:xfrm>
            <a:custGeom>
              <a:avLst/>
              <a:gdLst/>
              <a:ahLst/>
              <a:cxnLst>
                <a:cxn ang="0">
                  <a:pos x="850" y="0"/>
                </a:cxn>
                <a:cxn ang="0">
                  <a:pos x="832" y="14"/>
                </a:cxn>
                <a:cxn ang="0">
                  <a:pos x="820" y="24"/>
                </a:cxn>
                <a:cxn ang="0">
                  <a:pos x="814" y="30"/>
                </a:cxn>
                <a:cxn ang="0">
                  <a:pos x="812" y="34"/>
                </a:cxn>
                <a:cxn ang="0">
                  <a:pos x="808" y="44"/>
                </a:cxn>
                <a:cxn ang="0">
                  <a:pos x="802" y="56"/>
                </a:cxn>
                <a:cxn ang="0">
                  <a:pos x="794" y="70"/>
                </a:cxn>
                <a:cxn ang="0">
                  <a:pos x="782" y="98"/>
                </a:cxn>
                <a:cxn ang="0">
                  <a:pos x="778" y="112"/>
                </a:cxn>
                <a:cxn ang="0">
                  <a:pos x="774" y="124"/>
                </a:cxn>
                <a:cxn ang="0">
                  <a:pos x="766" y="136"/>
                </a:cxn>
                <a:cxn ang="0">
                  <a:pos x="732" y="170"/>
                </a:cxn>
                <a:cxn ang="0">
                  <a:pos x="712" y="188"/>
                </a:cxn>
                <a:cxn ang="0">
                  <a:pos x="698" y="198"/>
                </a:cxn>
                <a:cxn ang="0">
                  <a:pos x="648" y="228"/>
                </a:cxn>
                <a:cxn ang="0">
                  <a:pos x="616" y="244"/>
                </a:cxn>
                <a:cxn ang="0">
                  <a:pos x="598" y="254"/>
                </a:cxn>
                <a:cxn ang="0">
                  <a:pos x="536" y="278"/>
                </a:cxn>
                <a:cxn ang="0">
                  <a:pos x="496" y="292"/>
                </a:cxn>
                <a:cxn ang="0">
                  <a:pos x="480" y="296"/>
                </a:cxn>
                <a:cxn ang="0">
                  <a:pos x="470" y="298"/>
                </a:cxn>
                <a:cxn ang="0">
                  <a:pos x="448" y="300"/>
                </a:cxn>
                <a:cxn ang="0">
                  <a:pos x="414" y="304"/>
                </a:cxn>
                <a:cxn ang="0">
                  <a:pos x="364" y="310"/>
                </a:cxn>
                <a:cxn ang="0">
                  <a:pos x="326" y="312"/>
                </a:cxn>
                <a:cxn ang="0">
                  <a:pos x="292" y="318"/>
                </a:cxn>
                <a:cxn ang="0">
                  <a:pos x="206" y="330"/>
                </a:cxn>
                <a:cxn ang="0">
                  <a:pos x="182" y="336"/>
                </a:cxn>
                <a:cxn ang="0">
                  <a:pos x="158" y="342"/>
                </a:cxn>
                <a:cxn ang="0">
                  <a:pos x="146" y="346"/>
                </a:cxn>
                <a:cxn ang="0">
                  <a:pos x="134" y="350"/>
                </a:cxn>
                <a:cxn ang="0">
                  <a:pos x="122" y="354"/>
                </a:cxn>
                <a:cxn ang="0">
                  <a:pos x="110" y="356"/>
                </a:cxn>
                <a:cxn ang="0">
                  <a:pos x="88" y="354"/>
                </a:cxn>
                <a:cxn ang="0">
                  <a:pos x="76" y="354"/>
                </a:cxn>
                <a:cxn ang="0">
                  <a:pos x="36" y="354"/>
                </a:cxn>
                <a:cxn ang="0">
                  <a:pos x="24" y="354"/>
                </a:cxn>
                <a:cxn ang="0">
                  <a:pos x="0" y="358"/>
                </a:cxn>
              </a:cxnLst>
              <a:rect l="0" t="0" r="r" b="b"/>
              <a:pathLst>
                <a:path w="850" h="358">
                  <a:moveTo>
                    <a:pt x="850" y="0"/>
                  </a:moveTo>
                  <a:lnTo>
                    <a:pt x="832" y="14"/>
                  </a:lnTo>
                  <a:lnTo>
                    <a:pt x="820" y="24"/>
                  </a:lnTo>
                  <a:lnTo>
                    <a:pt x="814" y="30"/>
                  </a:lnTo>
                  <a:lnTo>
                    <a:pt x="812" y="34"/>
                  </a:lnTo>
                  <a:lnTo>
                    <a:pt x="808" y="44"/>
                  </a:lnTo>
                  <a:lnTo>
                    <a:pt x="802" y="56"/>
                  </a:lnTo>
                  <a:lnTo>
                    <a:pt x="794" y="70"/>
                  </a:lnTo>
                  <a:lnTo>
                    <a:pt x="782" y="98"/>
                  </a:lnTo>
                  <a:lnTo>
                    <a:pt x="778" y="112"/>
                  </a:lnTo>
                  <a:lnTo>
                    <a:pt x="774" y="124"/>
                  </a:lnTo>
                  <a:lnTo>
                    <a:pt x="766" y="136"/>
                  </a:lnTo>
                  <a:lnTo>
                    <a:pt x="732" y="170"/>
                  </a:lnTo>
                  <a:lnTo>
                    <a:pt x="712" y="188"/>
                  </a:lnTo>
                  <a:lnTo>
                    <a:pt x="698" y="198"/>
                  </a:lnTo>
                  <a:lnTo>
                    <a:pt x="648" y="228"/>
                  </a:lnTo>
                  <a:lnTo>
                    <a:pt x="616" y="244"/>
                  </a:lnTo>
                  <a:lnTo>
                    <a:pt x="598" y="254"/>
                  </a:lnTo>
                  <a:lnTo>
                    <a:pt x="536" y="278"/>
                  </a:lnTo>
                  <a:lnTo>
                    <a:pt x="496" y="292"/>
                  </a:lnTo>
                  <a:lnTo>
                    <a:pt x="480" y="296"/>
                  </a:lnTo>
                  <a:lnTo>
                    <a:pt x="470" y="298"/>
                  </a:lnTo>
                  <a:lnTo>
                    <a:pt x="448" y="300"/>
                  </a:lnTo>
                  <a:lnTo>
                    <a:pt x="414" y="304"/>
                  </a:lnTo>
                  <a:lnTo>
                    <a:pt x="364" y="310"/>
                  </a:lnTo>
                  <a:lnTo>
                    <a:pt x="326" y="312"/>
                  </a:lnTo>
                  <a:lnTo>
                    <a:pt x="292" y="318"/>
                  </a:lnTo>
                  <a:lnTo>
                    <a:pt x="206" y="330"/>
                  </a:lnTo>
                  <a:lnTo>
                    <a:pt x="182" y="336"/>
                  </a:lnTo>
                  <a:lnTo>
                    <a:pt x="158" y="342"/>
                  </a:lnTo>
                  <a:lnTo>
                    <a:pt x="146" y="346"/>
                  </a:lnTo>
                  <a:lnTo>
                    <a:pt x="134" y="350"/>
                  </a:lnTo>
                  <a:lnTo>
                    <a:pt x="122" y="354"/>
                  </a:lnTo>
                  <a:lnTo>
                    <a:pt x="110" y="356"/>
                  </a:lnTo>
                  <a:lnTo>
                    <a:pt x="88" y="354"/>
                  </a:lnTo>
                  <a:lnTo>
                    <a:pt x="76" y="354"/>
                  </a:lnTo>
                  <a:lnTo>
                    <a:pt x="36" y="354"/>
                  </a:lnTo>
                  <a:lnTo>
                    <a:pt x="24" y="354"/>
                  </a:lnTo>
                  <a:lnTo>
                    <a:pt x="0" y="358"/>
                  </a:lnTo>
                </a:path>
              </a:pathLst>
            </a:custGeom>
            <a:noFill/>
            <a:ln w="6350">
              <a:solidFill>
                <a:srgbClr val="191919"/>
              </a:solidFill>
              <a:prstDash val="solid"/>
              <a:round/>
              <a:headEnd/>
              <a:tailEnd/>
            </a:ln>
          </p:spPr>
          <p:txBody>
            <a:bodyPr/>
            <a:lstStyle/>
            <a:p>
              <a:endParaRPr lang="en-US" dirty="0"/>
            </a:p>
          </p:txBody>
        </p:sp>
        <p:sp>
          <p:nvSpPr>
            <p:cNvPr id="157894" name="Freeform 198"/>
            <p:cNvSpPr>
              <a:spLocks/>
            </p:cNvSpPr>
            <p:nvPr/>
          </p:nvSpPr>
          <p:spPr bwMode="auto">
            <a:xfrm>
              <a:off x="2271" y="3003"/>
              <a:ext cx="68" cy="15"/>
            </a:xfrm>
            <a:custGeom>
              <a:avLst/>
              <a:gdLst/>
              <a:ahLst/>
              <a:cxnLst>
                <a:cxn ang="0">
                  <a:pos x="188" y="10"/>
                </a:cxn>
                <a:cxn ang="0">
                  <a:pos x="172" y="4"/>
                </a:cxn>
                <a:cxn ang="0">
                  <a:pos x="160" y="0"/>
                </a:cxn>
                <a:cxn ang="0">
                  <a:pos x="152" y="0"/>
                </a:cxn>
                <a:cxn ang="0">
                  <a:pos x="116" y="2"/>
                </a:cxn>
                <a:cxn ang="0">
                  <a:pos x="94" y="4"/>
                </a:cxn>
                <a:cxn ang="0">
                  <a:pos x="66" y="8"/>
                </a:cxn>
                <a:cxn ang="0">
                  <a:pos x="42" y="14"/>
                </a:cxn>
                <a:cxn ang="0">
                  <a:pos x="26" y="18"/>
                </a:cxn>
                <a:cxn ang="0">
                  <a:pos x="0" y="38"/>
                </a:cxn>
              </a:cxnLst>
              <a:rect l="0" t="0" r="r" b="b"/>
              <a:pathLst>
                <a:path w="188" h="38">
                  <a:moveTo>
                    <a:pt x="188" y="10"/>
                  </a:moveTo>
                  <a:lnTo>
                    <a:pt x="172" y="4"/>
                  </a:lnTo>
                  <a:lnTo>
                    <a:pt x="160" y="0"/>
                  </a:lnTo>
                  <a:lnTo>
                    <a:pt x="152" y="0"/>
                  </a:lnTo>
                  <a:lnTo>
                    <a:pt x="116" y="2"/>
                  </a:lnTo>
                  <a:lnTo>
                    <a:pt x="94" y="4"/>
                  </a:lnTo>
                  <a:lnTo>
                    <a:pt x="66" y="8"/>
                  </a:lnTo>
                  <a:lnTo>
                    <a:pt x="42" y="14"/>
                  </a:lnTo>
                  <a:lnTo>
                    <a:pt x="26" y="18"/>
                  </a:lnTo>
                  <a:lnTo>
                    <a:pt x="0" y="38"/>
                  </a:lnTo>
                </a:path>
              </a:pathLst>
            </a:custGeom>
            <a:noFill/>
            <a:ln w="6350">
              <a:solidFill>
                <a:srgbClr val="191919"/>
              </a:solidFill>
              <a:prstDash val="solid"/>
              <a:round/>
              <a:headEnd/>
              <a:tailEnd/>
            </a:ln>
          </p:spPr>
          <p:txBody>
            <a:bodyPr/>
            <a:lstStyle/>
            <a:p>
              <a:endParaRPr lang="en-US" dirty="0"/>
            </a:p>
          </p:txBody>
        </p:sp>
        <p:sp>
          <p:nvSpPr>
            <p:cNvPr id="157895" name="Freeform 199"/>
            <p:cNvSpPr>
              <a:spLocks/>
            </p:cNvSpPr>
            <p:nvPr/>
          </p:nvSpPr>
          <p:spPr bwMode="auto">
            <a:xfrm>
              <a:off x="2225" y="3029"/>
              <a:ext cx="68" cy="34"/>
            </a:xfrm>
            <a:custGeom>
              <a:avLst/>
              <a:gdLst/>
              <a:ahLst/>
              <a:cxnLst>
                <a:cxn ang="0">
                  <a:pos x="186" y="0"/>
                </a:cxn>
                <a:cxn ang="0">
                  <a:pos x="168" y="16"/>
                </a:cxn>
                <a:cxn ang="0">
                  <a:pos x="164" y="24"/>
                </a:cxn>
                <a:cxn ang="0">
                  <a:pos x="158" y="28"/>
                </a:cxn>
                <a:cxn ang="0">
                  <a:pos x="148" y="32"/>
                </a:cxn>
                <a:cxn ang="0">
                  <a:pos x="106" y="46"/>
                </a:cxn>
                <a:cxn ang="0">
                  <a:pos x="76" y="56"/>
                </a:cxn>
                <a:cxn ang="0">
                  <a:pos x="56" y="66"/>
                </a:cxn>
                <a:cxn ang="0">
                  <a:pos x="30" y="78"/>
                </a:cxn>
                <a:cxn ang="0">
                  <a:pos x="0" y="86"/>
                </a:cxn>
              </a:cxnLst>
              <a:rect l="0" t="0" r="r" b="b"/>
              <a:pathLst>
                <a:path w="186" h="86">
                  <a:moveTo>
                    <a:pt x="186" y="0"/>
                  </a:moveTo>
                  <a:lnTo>
                    <a:pt x="168" y="16"/>
                  </a:lnTo>
                  <a:lnTo>
                    <a:pt x="164" y="24"/>
                  </a:lnTo>
                  <a:lnTo>
                    <a:pt x="158" y="28"/>
                  </a:lnTo>
                  <a:lnTo>
                    <a:pt x="148" y="32"/>
                  </a:lnTo>
                  <a:lnTo>
                    <a:pt x="106" y="46"/>
                  </a:lnTo>
                  <a:lnTo>
                    <a:pt x="76" y="56"/>
                  </a:lnTo>
                  <a:lnTo>
                    <a:pt x="56" y="66"/>
                  </a:lnTo>
                  <a:lnTo>
                    <a:pt x="30" y="78"/>
                  </a:lnTo>
                  <a:lnTo>
                    <a:pt x="0" y="86"/>
                  </a:lnTo>
                </a:path>
              </a:pathLst>
            </a:custGeom>
            <a:noFill/>
            <a:ln w="6350">
              <a:solidFill>
                <a:srgbClr val="191919"/>
              </a:solidFill>
              <a:prstDash val="solid"/>
              <a:round/>
              <a:headEnd/>
              <a:tailEnd/>
            </a:ln>
          </p:spPr>
          <p:txBody>
            <a:bodyPr/>
            <a:lstStyle/>
            <a:p>
              <a:endParaRPr lang="en-US" dirty="0"/>
            </a:p>
          </p:txBody>
        </p:sp>
        <p:sp>
          <p:nvSpPr>
            <p:cNvPr id="157896" name="Freeform 200"/>
            <p:cNvSpPr>
              <a:spLocks/>
            </p:cNvSpPr>
            <p:nvPr/>
          </p:nvSpPr>
          <p:spPr bwMode="auto">
            <a:xfrm>
              <a:off x="2258" y="3023"/>
              <a:ext cx="87" cy="39"/>
            </a:xfrm>
            <a:custGeom>
              <a:avLst/>
              <a:gdLst/>
              <a:ahLst/>
              <a:cxnLst>
                <a:cxn ang="0">
                  <a:pos x="240" y="0"/>
                </a:cxn>
                <a:cxn ang="0">
                  <a:pos x="238" y="8"/>
                </a:cxn>
                <a:cxn ang="0">
                  <a:pos x="236" y="14"/>
                </a:cxn>
                <a:cxn ang="0">
                  <a:pos x="232" y="18"/>
                </a:cxn>
                <a:cxn ang="0">
                  <a:pos x="224" y="24"/>
                </a:cxn>
                <a:cxn ang="0">
                  <a:pos x="212" y="30"/>
                </a:cxn>
                <a:cxn ang="0">
                  <a:pos x="192" y="40"/>
                </a:cxn>
                <a:cxn ang="0">
                  <a:pos x="156" y="54"/>
                </a:cxn>
                <a:cxn ang="0">
                  <a:pos x="118" y="66"/>
                </a:cxn>
                <a:cxn ang="0">
                  <a:pos x="72" y="78"/>
                </a:cxn>
                <a:cxn ang="0">
                  <a:pos x="28" y="88"/>
                </a:cxn>
                <a:cxn ang="0">
                  <a:pos x="0" y="98"/>
                </a:cxn>
              </a:cxnLst>
              <a:rect l="0" t="0" r="r" b="b"/>
              <a:pathLst>
                <a:path w="240" h="98">
                  <a:moveTo>
                    <a:pt x="240" y="0"/>
                  </a:moveTo>
                  <a:lnTo>
                    <a:pt x="238" y="8"/>
                  </a:lnTo>
                  <a:lnTo>
                    <a:pt x="236" y="14"/>
                  </a:lnTo>
                  <a:lnTo>
                    <a:pt x="232" y="18"/>
                  </a:lnTo>
                  <a:lnTo>
                    <a:pt x="224" y="24"/>
                  </a:lnTo>
                  <a:lnTo>
                    <a:pt x="212" y="30"/>
                  </a:lnTo>
                  <a:lnTo>
                    <a:pt x="192" y="40"/>
                  </a:lnTo>
                  <a:lnTo>
                    <a:pt x="156" y="54"/>
                  </a:lnTo>
                  <a:lnTo>
                    <a:pt x="118" y="66"/>
                  </a:lnTo>
                  <a:lnTo>
                    <a:pt x="72" y="78"/>
                  </a:lnTo>
                  <a:lnTo>
                    <a:pt x="28" y="88"/>
                  </a:lnTo>
                  <a:lnTo>
                    <a:pt x="0" y="98"/>
                  </a:lnTo>
                </a:path>
              </a:pathLst>
            </a:custGeom>
            <a:noFill/>
            <a:ln w="6350">
              <a:solidFill>
                <a:srgbClr val="191919"/>
              </a:solidFill>
              <a:prstDash val="solid"/>
              <a:round/>
              <a:headEnd/>
              <a:tailEnd/>
            </a:ln>
          </p:spPr>
          <p:txBody>
            <a:bodyPr/>
            <a:lstStyle/>
            <a:p>
              <a:endParaRPr lang="en-US" dirty="0"/>
            </a:p>
          </p:txBody>
        </p:sp>
        <p:sp>
          <p:nvSpPr>
            <p:cNvPr id="157897" name="Freeform 201"/>
            <p:cNvSpPr>
              <a:spLocks/>
            </p:cNvSpPr>
            <p:nvPr/>
          </p:nvSpPr>
          <p:spPr bwMode="auto">
            <a:xfrm>
              <a:off x="2264" y="3012"/>
              <a:ext cx="145" cy="109"/>
            </a:xfrm>
            <a:custGeom>
              <a:avLst/>
              <a:gdLst/>
              <a:ahLst/>
              <a:cxnLst>
                <a:cxn ang="0">
                  <a:pos x="398" y="0"/>
                </a:cxn>
                <a:cxn ang="0">
                  <a:pos x="380" y="6"/>
                </a:cxn>
                <a:cxn ang="0">
                  <a:pos x="348" y="18"/>
                </a:cxn>
                <a:cxn ang="0">
                  <a:pos x="340" y="22"/>
                </a:cxn>
                <a:cxn ang="0">
                  <a:pos x="332" y="28"/>
                </a:cxn>
                <a:cxn ang="0">
                  <a:pos x="314" y="42"/>
                </a:cxn>
                <a:cxn ang="0">
                  <a:pos x="296" y="56"/>
                </a:cxn>
                <a:cxn ang="0">
                  <a:pos x="284" y="66"/>
                </a:cxn>
                <a:cxn ang="0">
                  <a:pos x="272" y="74"/>
                </a:cxn>
                <a:cxn ang="0">
                  <a:pos x="256" y="86"/>
                </a:cxn>
                <a:cxn ang="0">
                  <a:pos x="242" y="98"/>
                </a:cxn>
                <a:cxn ang="0">
                  <a:pos x="230" y="104"/>
                </a:cxn>
                <a:cxn ang="0">
                  <a:pos x="220" y="110"/>
                </a:cxn>
                <a:cxn ang="0">
                  <a:pos x="210" y="118"/>
                </a:cxn>
                <a:cxn ang="0">
                  <a:pos x="200" y="128"/>
                </a:cxn>
                <a:cxn ang="0">
                  <a:pos x="194" y="134"/>
                </a:cxn>
                <a:cxn ang="0">
                  <a:pos x="194" y="146"/>
                </a:cxn>
                <a:cxn ang="0">
                  <a:pos x="194" y="158"/>
                </a:cxn>
                <a:cxn ang="0">
                  <a:pos x="192" y="172"/>
                </a:cxn>
                <a:cxn ang="0">
                  <a:pos x="188" y="180"/>
                </a:cxn>
                <a:cxn ang="0">
                  <a:pos x="184" y="184"/>
                </a:cxn>
                <a:cxn ang="0">
                  <a:pos x="178" y="188"/>
                </a:cxn>
                <a:cxn ang="0">
                  <a:pos x="90" y="232"/>
                </a:cxn>
                <a:cxn ang="0">
                  <a:pos x="0" y="274"/>
                </a:cxn>
              </a:cxnLst>
              <a:rect l="0" t="0" r="r" b="b"/>
              <a:pathLst>
                <a:path w="398" h="274">
                  <a:moveTo>
                    <a:pt x="398" y="0"/>
                  </a:moveTo>
                  <a:lnTo>
                    <a:pt x="380" y="6"/>
                  </a:lnTo>
                  <a:lnTo>
                    <a:pt x="348" y="18"/>
                  </a:lnTo>
                  <a:lnTo>
                    <a:pt x="340" y="22"/>
                  </a:lnTo>
                  <a:lnTo>
                    <a:pt x="332" y="28"/>
                  </a:lnTo>
                  <a:lnTo>
                    <a:pt x="314" y="42"/>
                  </a:lnTo>
                  <a:lnTo>
                    <a:pt x="296" y="56"/>
                  </a:lnTo>
                  <a:lnTo>
                    <a:pt x="284" y="66"/>
                  </a:lnTo>
                  <a:lnTo>
                    <a:pt x="272" y="74"/>
                  </a:lnTo>
                  <a:lnTo>
                    <a:pt x="256" y="86"/>
                  </a:lnTo>
                  <a:lnTo>
                    <a:pt x="242" y="98"/>
                  </a:lnTo>
                  <a:lnTo>
                    <a:pt x="230" y="104"/>
                  </a:lnTo>
                  <a:lnTo>
                    <a:pt x="220" y="110"/>
                  </a:lnTo>
                  <a:lnTo>
                    <a:pt x="210" y="118"/>
                  </a:lnTo>
                  <a:lnTo>
                    <a:pt x="200" y="128"/>
                  </a:lnTo>
                  <a:lnTo>
                    <a:pt x="194" y="134"/>
                  </a:lnTo>
                  <a:lnTo>
                    <a:pt x="194" y="146"/>
                  </a:lnTo>
                  <a:lnTo>
                    <a:pt x="194" y="158"/>
                  </a:lnTo>
                  <a:lnTo>
                    <a:pt x="192" y="172"/>
                  </a:lnTo>
                  <a:lnTo>
                    <a:pt x="188" y="180"/>
                  </a:lnTo>
                  <a:lnTo>
                    <a:pt x="184" y="184"/>
                  </a:lnTo>
                  <a:lnTo>
                    <a:pt x="178" y="188"/>
                  </a:lnTo>
                  <a:lnTo>
                    <a:pt x="90" y="232"/>
                  </a:lnTo>
                  <a:lnTo>
                    <a:pt x="0" y="274"/>
                  </a:lnTo>
                </a:path>
              </a:pathLst>
            </a:custGeom>
            <a:noFill/>
            <a:ln w="6350">
              <a:solidFill>
                <a:srgbClr val="191919"/>
              </a:solidFill>
              <a:prstDash val="solid"/>
              <a:round/>
              <a:headEnd/>
              <a:tailEnd/>
            </a:ln>
          </p:spPr>
          <p:txBody>
            <a:bodyPr/>
            <a:lstStyle/>
            <a:p>
              <a:endParaRPr lang="en-US" dirty="0"/>
            </a:p>
          </p:txBody>
        </p:sp>
        <p:sp>
          <p:nvSpPr>
            <p:cNvPr id="157898" name="Freeform 202"/>
            <p:cNvSpPr>
              <a:spLocks/>
            </p:cNvSpPr>
            <p:nvPr/>
          </p:nvSpPr>
          <p:spPr bwMode="auto">
            <a:xfrm>
              <a:off x="2335" y="3006"/>
              <a:ext cx="121" cy="137"/>
            </a:xfrm>
            <a:custGeom>
              <a:avLst/>
              <a:gdLst/>
              <a:ahLst/>
              <a:cxnLst>
                <a:cxn ang="0">
                  <a:pos x="330" y="0"/>
                </a:cxn>
                <a:cxn ang="0">
                  <a:pos x="294" y="30"/>
                </a:cxn>
                <a:cxn ang="0">
                  <a:pos x="280" y="46"/>
                </a:cxn>
                <a:cxn ang="0">
                  <a:pos x="254" y="70"/>
                </a:cxn>
                <a:cxn ang="0">
                  <a:pos x="216" y="108"/>
                </a:cxn>
                <a:cxn ang="0">
                  <a:pos x="200" y="126"/>
                </a:cxn>
                <a:cxn ang="0">
                  <a:pos x="186" y="140"/>
                </a:cxn>
                <a:cxn ang="0">
                  <a:pos x="166" y="172"/>
                </a:cxn>
                <a:cxn ang="0">
                  <a:pos x="148" y="204"/>
                </a:cxn>
                <a:cxn ang="0">
                  <a:pos x="132" y="222"/>
                </a:cxn>
                <a:cxn ang="0">
                  <a:pos x="118" y="234"/>
                </a:cxn>
                <a:cxn ang="0">
                  <a:pos x="106" y="244"/>
                </a:cxn>
                <a:cxn ang="0">
                  <a:pos x="96" y="250"/>
                </a:cxn>
                <a:cxn ang="0">
                  <a:pos x="88" y="258"/>
                </a:cxn>
                <a:cxn ang="0">
                  <a:pos x="78" y="268"/>
                </a:cxn>
                <a:cxn ang="0">
                  <a:pos x="42" y="294"/>
                </a:cxn>
                <a:cxn ang="0">
                  <a:pos x="22" y="316"/>
                </a:cxn>
                <a:cxn ang="0">
                  <a:pos x="0" y="344"/>
                </a:cxn>
              </a:cxnLst>
              <a:rect l="0" t="0" r="r" b="b"/>
              <a:pathLst>
                <a:path w="330" h="344">
                  <a:moveTo>
                    <a:pt x="330" y="0"/>
                  </a:moveTo>
                  <a:lnTo>
                    <a:pt x="294" y="30"/>
                  </a:lnTo>
                  <a:lnTo>
                    <a:pt x="280" y="46"/>
                  </a:lnTo>
                  <a:lnTo>
                    <a:pt x="254" y="70"/>
                  </a:lnTo>
                  <a:lnTo>
                    <a:pt x="216" y="108"/>
                  </a:lnTo>
                  <a:lnTo>
                    <a:pt x="200" y="126"/>
                  </a:lnTo>
                  <a:lnTo>
                    <a:pt x="186" y="140"/>
                  </a:lnTo>
                  <a:lnTo>
                    <a:pt x="166" y="172"/>
                  </a:lnTo>
                  <a:lnTo>
                    <a:pt x="148" y="204"/>
                  </a:lnTo>
                  <a:lnTo>
                    <a:pt x="132" y="222"/>
                  </a:lnTo>
                  <a:lnTo>
                    <a:pt x="118" y="234"/>
                  </a:lnTo>
                  <a:lnTo>
                    <a:pt x="106" y="244"/>
                  </a:lnTo>
                  <a:lnTo>
                    <a:pt x="96" y="250"/>
                  </a:lnTo>
                  <a:lnTo>
                    <a:pt x="88" y="258"/>
                  </a:lnTo>
                  <a:lnTo>
                    <a:pt x="78" y="268"/>
                  </a:lnTo>
                  <a:lnTo>
                    <a:pt x="42" y="294"/>
                  </a:lnTo>
                  <a:lnTo>
                    <a:pt x="22" y="316"/>
                  </a:lnTo>
                  <a:lnTo>
                    <a:pt x="0" y="344"/>
                  </a:lnTo>
                </a:path>
              </a:pathLst>
            </a:custGeom>
            <a:noFill/>
            <a:ln w="6350">
              <a:solidFill>
                <a:srgbClr val="191919"/>
              </a:solidFill>
              <a:prstDash val="solid"/>
              <a:round/>
              <a:headEnd/>
              <a:tailEnd/>
            </a:ln>
          </p:spPr>
          <p:txBody>
            <a:bodyPr/>
            <a:lstStyle/>
            <a:p>
              <a:endParaRPr lang="en-US" dirty="0"/>
            </a:p>
          </p:txBody>
        </p:sp>
        <p:sp>
          <p:nvSpPr>
            <p:cNvPr id="157899" name="Freeform 203"/>
            <p:cNvSpPr>
              <a:spLocks/>
            </p:cNvSpPr>
            <p:nvPr/>
          </p:nvSpPr>
          <p:spPr bwMode="auto">
            <a:xfrm>
              <a:off x="2326" y="3158"/>
              <a:ext cx="43" cy="67"/>
            </a:xfrm>
            <a:custGeom>
              <a:avLst/>
              <a:gdLst/>
              <a:ahLst/>
              <a:cxnLst>
                <a:cxn ang="0">
                  <a:pos x="8" y="0"/>
                </a:cxn>
                <a:cxn ang="0">
                  <a:pos x="4" y="24"/>
                </a:cxn>
                <a:cxn ang="0">
                  <a:pos x="0" y="42"/>
                </a:cxn>
                <a:cxn ang="0">
                  <a:pos x="0" y="56"/>
                </a:cxn>
                <a:cxn ang="0">
                  <a:pos x="4" y="68"/>
                </a:cxn>
                <a:cxn ang="0">
                  <a:pos x="12" y="86"/>
                </a:cxn>
                <a:cxn ang="0">
                  <a:pos x="20" y="102"/>
                </a:cxn>
                <a:cxn ang="0">
                  <a:pos x="28" y="110"/>
                </a:cxn>
                <a:cxn ang="0">
                  <a:pos x="90" y="154"/>
                </a:cxn>
                <a:cxn ang="0">
                  <a:pos x="122" y="172"/>
                </a:cxn>
              </a:cxnLst>
              <a:rect l="0" t="0" r="r" b="b"/>
              <a:pathLst>
                <a:path w="122" h="172">
                  <a:moveTo>
                    <a:pt x="8" y="0"/>
                  </a:moveTo>
                  <a:lnTo>
                    <a:pt x="4" y="24"/>
                  </a:lnTo>
                  <a:lnTo>
                    <a:pt x="0" y="42"/>
                  </a:lnTo>
                  <a:lnTo>
                    <a:pt x="0" y="56"/>
                  </a:lnTo>
                  <a:lnTo>
                    <a:pt x="4" y="68"/>
                  </a:lnTo>
                  <a:lnTo>
                    <a:pt x="12" y="86"/>
                  </a:lnTo>
                  <a:lnTo>
                    <a:pt x="20" y="102"/>
                  </a:lnTo>
                  <a:lnTo>
                    <a:pt x="28" y="110"/>
                  </a:lnTo>
                  <a:lnTo>
                    <a:pt x="90" y="154"/>
                  </a:lnTo>
                  <a:lnTo>
                    <a:pt x="122" y="172"/>
                  </a:lnTo>
                </a:path>
              </a:pathLst>
            </a:custGeom>
            <a:noFill/>
            <a:ln w="6350">
              <a:solidFill>
                <a:srgbClr val="191919"/>
              </a:solidFill>
              <a:prstDash val="solid"/>
              <a:round/>
              <a:headEnd/>
              <a:tailEnd/>
            </a:ln>
          </p:spPr>
          <p:txBody>
            <a:bodyPr/>
            <a:lstStyle/>
            <a:p>
              <a:endParaRPr lang="en-US" dirty="0"/>
            </a:p>
          </p:txBody>
        </p:sp>
        <p:sp>
          <p:nvSpPr>
            <p:cNvPr id="157900" name="Freeform 204"/>
            <p:cNvSpPr>
              <a:spLocks/>
            </p:cNvSpPr>
            <p:nvPr/>
          </p:nvSpPr>
          <p:spPr bwMode="auto">
            <a:xfrm>
              <a:off x="2248" y="3014"/>
              <a:ext cx="192" cy="157"/>
            </a:xfrm>
            <a:custGeom>
              <a:avLst/>
              <a:gdLst/>
              <a:ahLst/>
              <a:cxnLst>
                <a:cxn ang="0">
                  <a:pos x="528" y="0"/>
                </a:cxn>
                <a:cxn ang="0">
                  <a:pos x="502" y="10"/>
                </a:cxn>
                <a:cxn ang="0">
                  <a:pos x="482" y="16"/>
                </a:cxn>
                <a:cxn ang="0">
                  <a:pos x="468" y="22"/>
                </a:cxn>
                <a:cxn ang="0">
                  <a:pos x="454" y="32"/>
                </a:cxn>
                <a:cxn ang="0">
                  <a:pos x="432" y="50"/>
                </a:cxn>
                <a:cxn ang="0">
                  <a:pos x="412" y="68"/>
                </a:cxn>
                <a:cxn ang="0">
                  <a:pos x="400" y="82"/>
                </a:cxn>
                <a:cxn ang="0">
                  <a:pos x="368" y="118"/>
                </a:cxn>
                <a:cxn ang="0">
                  <a:pos x="342" y="148"/>
                </a:cxn>
                <a:cxn ang="0">
                  <a:pos x="272" y="234"/>
                </a:cxn>
                <a:cxn ang="0">
                  <a:pos x="242" y="264"/>
                </a:cxn>
                <a:cxn ang="0">
                  <a:pos x="218" y="286"/>
                </a:cxn>
                <a:cxn ang="0">
                  <a:pos x="204" y="298"/>
                </a:cxn>
                <a:cxn ang="0">
                  <a:pos x="122" y="346"/>
                </a:cxn>
                <a:cxn ang="0">
                  <a:pos x="76" y="366"/>
                </a:cxn>
                <a:cxn ang="0">
                  <a:pos x="26" y="388"/>
                </a:cxn>
                <a:cxn ang="0">
                  <a:pos x="0" y="396"/>
                </a:cxn>
              </a:cxnLst>
              <a:rect l="0" t="0" r="r" b="b"/>
              <a:pathLst>
                <a:path w="528" h="396">
                  <a:moveTo>
                    <a:pt x="528" y="0"/>
                  </a:moveTo>
                  <a:lnTo>
                    <a:pt x="502" y="10"/>
                  </a:lnTo>
                  <a:lnTo>
                    <a:pt x="482" y="16"/>
                  </a:lnTo>
                  <a:lnTo>
                    <a:pt x="468" y="22"/>
                  </a:lnTo>
                  <a:lnTo>
                    <a:pt x="454" y="32"/>
                  </a:lnTo>
                  <a:lnTo>
                    <a:pt x="432" y="50"/>
                  </a:lnTo>
                  <a:lnTo>
                    <a:pt x="412" y="68"/>
                  </a:lnTo>
                  <a:lnTo>
                    <a:pt x="400" y="82"/>
                  </a:lnTo>
                  <a:lnTo>
                    <a:pt x="368" y="118"/>
                  </a:lnTo>
                  <a:lnTo>
                    <a:pt x="342" y="148"/>
                  </a:lnTo>
                  <a:lnTo>
                    <a:pt x="272" y="234"/>
                  </a:lnTo>
                  <a:lnTo>
                    <a:pt x="242" y="264"/>
                  </a:lnTo>
                  <a:lnTo>
                    <a:pt x="218" y="286"/>
                  </a:lnTo>
                  <a:lnTo>
                    <a:pt x="204" y="298"/>
                  </a:lnTo>
                  <a:lnTo>
                    <a:pt x="122" y="346"/>
                  </a:lnTo>
                  <a:lnTo>
                    <a:pt x="76" y="366"/>
                  </a:lnTo>
                  <a:lnTo>
                    <a:pt x="26" y="388"/>
                  </a:lnTo>
                  <a:lnTo>
                    <a:pt x="0" y="396"/>
                  </a:lnTo>
                </a:path>
              </a:pathLst>
            </a:custGeom>
            <a:noFill/>
            <a:ln w="6350">
              <a:solidFill>
                <a:srgbClr val="191919"/>
              </a:solidFill>
              <a:prstDash val="solid"/>
              <a:round/>
              <a:headEnd/>
              <a:tailEnd/>
            </a:ln>
          </p:spPr>
          <p:txBody>
            <a:bodyPr/>
            <a:lstStyle/>
            <a:p>
              <a:endParaRPr lang="en-US" dirty="0"/>
            </a:p>
          </p:txBody>
        </p:sp>
        <p:sp>
          <p:nvSpPr>
            <p:cNvPr id="157901" name="Freeform 205"/>
            <p:cNvSpPr>
              <a:spLocks/>
            </p:cNvSpPr>
            <p:nvPr/>
          </p:nvSpPr>
          <p:spPr bwMode="auto">
            <a:xfrm>
              <a:off x="2281" y="3147"/>
              <a:ext cx="16" cy="91"/>
            </a:xfrm>
            <a:custGeom>
              <a:avLst/>
              <a:gdLst/>
              <a:ahLst/>
              <a:cxnLst>
                <a:cxn ang="0">
                  <a:pos x="44" y="0"/>
                </a:cxn>
                <a:cxn ang="0">
                  <a:pos x="42" y="38"/>
                </a:cxn>
                <a:cxn ang="0">
                  <a:pos x="38" y="56"/>
                </a:cxn>
                <a:cxn ang="0">
                  <a:pos x="32" y="70"/>
                </a:cxn>
                <a:cxn ang="0">
                  <a:pos x="16" y="116"/>
                </a:cxn>
                <a:cxn ang="0">
                  <a:pos x="6" y="164"/>
                </a:cxn>
                <a:cxn ang="0">
                  <a:pos x="6" y="178"/>
                </a:cxn>
                <a:cxn ang="0">
                  <a:pos x="6" y="190"/>
                </a:cxn>
                <a:cxn ang="0">
                  <a:pos x="8" y="200"/>
                </a:cxn>
                <a:cxn ang="0">
                  <a:pos x="8" y="204"/>
                </a:cxn>
                <a:cxn ang="0">
                  <a:pos x="6" y="212"/>
                </a:cxn>
                <a:cxn ang="0">
                  <a:pos x="0" y="230"/>
                </a:cxn>
              </a:cxnLst>
              <a:rect l="0" t="0" r="r" b="b"/>
              <a:pathLst>
                <a:path w="44" h="230">
                  <a:moveTo>
                    <a:pt x="44" y="0"/>
                  </a:moveTo>
                  <a:lnTo>
                    <a:pt x="42" y="38"/>
                  </a:lnTo>
                  <a:lnTo>
                    <a:pt x="38" y="56"/>
                  </a:lnTo>
                  <a:lnTo>
                    <a:pt x="32" y="70"/>
                  </a:lnTo>
                  <a:lnTo>
                    <a:pt x="16" y="116"/>
                  </a:lnTo>
                  <a:lnTo>
                    <a:pt x="6" y="164"/>
                  </a:lnTo>
                  <a:lnTo>
                    <a:pt x="6" y="178"/>
                  </a:lnTo>
                  <a:lnTo>
                    <a:pt x="6" y="190"/>
                  </a:lnTo>
                  <a:lnTo>
                    <a:pt x="8" y="200"/>
                  </a:lnTo>
                  <a:lnTo>
                    <a:pt x="8" y="204"/>
                  </a:lnTo>
                  <a:lnTo>
                    <a:pt x="6" y="212"/>
                  </a:lnTo>
                  <a:lnTo>
                    <a:pt x="0" y="230"/>
                  </a:lnTo>
                </a:path>
              </a:pathLst>
            </a:custGeom>
            <a:noFill/>
            <a:ln w="6350">
              <a:solidFill>
                <a:srgbClr val="191919"/>
              </a:solidFill>
              <a:prstDash val="solid"/>
              <a:round/>
              <a:headEnd/>
              <a:tailEnd/>
            </a:ln>
          </p:spPr>
          <p:txBody>
            <a:bodyPr/>
            <a:lstStyle/>
            <a:p>
              <a:endParaRPr lang="en-US" dirty="0"/>
            </a:p>
          </p:txBody>
        </p:sp>
        <p:sp>
          <p:nvSpPr>
            <p:cNvPr id="157902" name="Freeform 206"/>
            <p:cNvSpPr>
              <a:spLocks/>
            </p:cNvSpPr>
            <p:nvPr/>
          </p:nvSpPr>
          <p:spPr bwMode="auto">
            <a:xfrm>
              <a:off x="2223" y="3167"/>
              <a:ext cx="41" cy="47"/>
            </a:xfrm>
            <a:custGeom>
              <a:avLst/>
              <a:gdLst/>
              <a:ahLst/>
              <a:cxnLst>
                <a:cxn ang="0">
                  <a:pos x="112" y="0"/>
                </a:cxn>
                <a:cxn ang="0">
                  <a:pos x="52" y="50"/>
                </a:cxn>
                <a:cxn ang="0">
                  <a:pos x="32" y="70"/>
                </a:cxn>
                <a:cxn ang="0">
                  <a:pos x="18" y="86"/>
                </a:cxn>
                <a:cxn ang="0">
                  <a:pos x="0" y="116"/>
                </a:cxn>
              </a:cxnLst>
              <a:rect l="0" t="0" r="r" b="b"/>
              <a:pathLst>
                <a:path w="112" h="116">
                  <a:moveTo>
                    <a:pt x="112" y="0"/>
                  </a:moveTo>
                  <a:lnTo>
                    <a:pt x="52" y="50"/>
                  </a:lnTo>
                  <a:lnTo>
                    <a:pt x="32" y="70"/>
                  </a:lnTo>
                  <a:lnTo>
                    <a:pt x="18" y="86"/>
                  </a:lnTo>
                  <a:lnTo>
                    <a:pt x="0" y="116"/>
                  </a:lnTo>
                </a:path>
              </a:pathLst>
            </a:custGeom>
            <a:noFill/>
            <a:ln w="6350">
              <a:solidFill>
                <a:srgbClr val="191919"/>
              </a:solidFill>
              <a:prstDash val="solid"/>
              <a:round/>
              <a:headEnd/>
              <a:tailEnd/>
            </a:ln>
          </p:spPr>
          <p:txBody>
            <a:bodyPr/>
            <a:lstStyle/>
            <a:p>
              <a:endParaRPr lang="en-US" dirty="0"/>
            </a:p>
          </p:txBody>
        </p:sp>
        <p:sp>
          <p:nvSpPr>
            <p:cNvPr id="157903" name="Freeform 207"/>
            <p:cNvSpPr>
              <a:spLocks/>
            </p:cNvSpPr>
            <p:nvPr/>
          </p:nvSpPr>
          <p:spPr bwMode="auto">
            <a:xfrm>
              <a:off x="2200" y="3186"/>
              <a:ext cx="44" cy="12"/>
            </a:xfrm>
            <a:custGeom>
              <a:avLst/>
              <a:gdLst/>
              <a:ahLst/>
              <a:cxnLst>
                <a:cxn ang="0">
                  <a:pos x="118" y="0"/>
                </a:cxn>
                <a:cxn ang="0">
                  <a:pos x="80" y="12"/>
                </a:cxn>
                <a:cxn ang="0">
                  <a:pos x="62" y="20"/>
                </a:cxn>
                <a:cxn ang="0">
                  <a:pos x="50" y="24"/>
                </a:cxn>
                <a:cxn ang="0">
                  <a:pos x="38" y="26"/>
                </a:cxn>
                <a:cxn ang="0">
                  <a:pos x="0" y="32"/>
                </a:cxn>
              </a:cxnLst>
              <a:rect l="0" t="0" r="r" b="b"/>
              <a:pathLst>
                <a:path w="118" h="32">
                  <a:moveTo>
                    <a:pt x="118" y="0"/>
                  </a:moveTo>
                  <a:lnTo>
                    <a:pt x="80" y="12"/>
                  </a:lnTo>
                  <a:lnTo>
                    <a:pt x="62" y="20"/>
                  </a:lnTo>
                  <a:lnTo>
                    <a:pt x="50" y="24"/>
                  </a:lnTo>
                  <a:lnTo>
                    <a:pt x="38" y="26"/>
                  </a:lnTo>
                  <a:lnTo>
                    <a:pt x="0" y="32"/>
                  </a:lnTo>
                </a:path>
              </a:pathLst>
            </a:custGeom>
            <a:noFill/>
            <a:ln w="6350">
              <a:solidFill>
                <a:srgbClr val="191919"/>
              </a:solidFill>
              <a:prstDash val="solid"/>
              <a:round/>
              <a:headEnd/>
              <a:tailEnd/>
            </a:ln>
          </p:spPr>
          <p:txBody>
            <a:bodyPr/>
            <a:lstStyle/>
            <a:p>
              <a:endParaRPr lang="en-US" dirty="0"/>
            </a:p>
          </p:txBody>
        </p:sp>
        <p:sp>
          <p:nvSpPr>
            <p:cNvPr id="157904" name="Freeform 208"/>
            <p:cNvSpPr>
              <a:spLocks/>
            </p:cNvSpPr>
            <p:nvPr/>
          </p:nvSpPr>
          <p:spPr bwMode="auto">
            <a:xfrm>
              <a:off x="2225" y="3214"/>
              <a:ext cx="13" cy="31"/>
            </a:xfrm>
            <a:custGeom>
              <a:avLst/>
              <a:gdLst/>
              <a:ahLst/>
              <a:cxnLst>
                <a:cxn ang="0">
                  <a:pos x="36" y="0"/>
                </a:cxn>
                <a:cxn ang="0">
                  <a:pos x="26" y="12"/>
                </a:cxn>
                <a:cxn ang="0">
                  <a:pos x="20" y="20"/>
                </a:cxn>
                <a:cxn ang="0">
                  <a:pos x="16" y="28"/>
                </a:cxn>
                <a:cxn ang="0">
                  <a:pos x="6" y="56"/>
                </a:cxn>
                <a:cxn ang="0">
                  <a:pos x="0" y="80"/>
                </a:cxn>
              </a:cxnLst>
              <a:rect l="0" t="0" r="r" b="b"/>
              <a:pathLst>
                <a:path w="36" h="80">
                  <a:moveTo>
                    <a:pt x="36" y="0"/>
                  </a:moveTo>
                  <a:lnTo>
                    <a:pt x="26" y="12"/>
                  </a:lnTo>
                  <a:lnTo>
                    <a:pt x="20" y="20"/>
                  </a:lnTo>
                  <a:lnTo>
                    <a:pt x="16" y="28"/>
                  </a:lnTo>
                  <a:lnTo>
                    <a:pt x="6" y="56"/>
                  </a:lnTo>
                  <a:lnTo>
                    <a:pt x="0" y="80"/>
                  </a:lnTo>
                </a:path>
              </a:pathLst>
            </a:custGeom>
            <a:noFill/>
            <a:ln w="6350">
              <a:solidFill>
                <a:srgbClr val="191919"/>
              </a:solidFill>
              <a:prstDash val="solid"/>
              <a:round/>
              <a:headEnd/>
              <a:tailEnd/>
            </a:ln>
          </p:spPr>
          <p:txBody>
            <a:bodyPr/>
            <a:lstStyle/>
            <a:p>
              <a:endParaRPr lang="en-US" dirty="0"/>
            </a:p>
          </p:txBody>
        </p:sp>
        <p:sp>
          <p:nvSpPr>
            <p:cNvPr id="157905" name="Freeform 209"/>
            <p:cNvSpPr>
              <a:spLocks/>
            </p:cNvSpPr>
            <p:nvPr/>
          </p:nvSpPr>
          <p:spPr bwMode="auto">
            <a:xfrm>
              <a:off x="2357" y="2988"/>
              <a:ext cx="145" cy="151"/>
            </a:xfrm>
            <a:custGeom>
              <a:avLst/>
              <a:gdLst/>
              <a:ahLst/>
              <a:cxnLst>
                <a:cxn ang="0">
                  <a:pos x="398" y="0"/>
                </a:cxn>
                <a:cxn ang="0">
                  <a:pos x="332" y="36"/>
                </a:cxn>
                <a:cxn ang="0">
                  <a:pos x="322" y="42"/>
                </a:cxn>
                <a:cxn ang="0">
                  <a:pos x="308" y="52"/>
                </a:cxn>
                <a:cxn ang="0">
                  <a:pos x="286" y="70"/>
                </a:cxn>
                <a:cxn ang="0">
                  <a:pos x="278" y="76"/>
                </a:cxn>
                <a:cxn ang="0">
                  <a:pos x="266" y="86"/>
                </a:cxn>
                <a:cxn ang="0">
                  <a:pos x="256" y="96"/>
                </a:cxn>
                <a:cxn ang="0">
                  <a:pos x="254" y="102"/>
                </a:cxn>
                <a:cxn ang="0">
                  <a:pos x="252" y="106"/>
                </a:cxn>
                <a:cxn ang="0">
                  <a:pos x="254" y="116"/>
                </a:cxn>
                <a:cxn ang="0">
                  <a:pos x="256" y="126"/>
                </a:cxn>
                <a:cxn ang="0">
                  <a:pos x="254" y="138"/>
                </a:cxn>
                <a:cxn ang="0">
                  <a:pos x="252" y="144"/>
                </a:cxn>
                <a:cxn ang="0">
                  <a:pos x="248" y="148"/>
                </a:cxn>
                <a:cxn ang="0">
                  <a:pos x="224" y="170"/>
                </a:cxn>
                <a:cxn ang="0">
                  <a:pos x="210" y="182"/>
                </a:cxn>
                <a:cxn ang="0">
                  <a:pos x="200" y="188"/>
                </a:cxn>
                <a:cxn ang="0">
                  <a:pos x="192" y="192"/>
                </a:cxn>
                <a:cxn ang="0">
                  <a:pos x="186" y="198"/>
                </a:cxn>
                <a:cxn ang="0">
                  <a:pos x="184" y="206"/>
                </a:cxn>
                <a:cxn ang="0">
                  <a:pos x="182" y="210"/>
                </a:cxn>
                <a:cxn ang="0">
                  <a:pos x="184" y="222"/>
                </a:cxn>
                <a:cxn ang="0">
                  <a:pos x="186" y="228"/>
                </a:cxn>
                <a:cxn ang="0">
                  <a:pos x="184" y="234"/>
                </a:cxn>
                <a:cxn ang="0">
                  <a:pos x="168" y="252"/>
                </a:cxn>
                <a:cxn ang="0">
                  <a:pos x="158" y="260"/>
                </a:cxn>
                <a:cxn ang="0">
                  <a:pos x="150" y="266"/>
                </a:cxn>
                <a:cxn ang="0">
                  <a:pos x="136" y="272"/>
                </a:cxn>
                <a:cxn ang="0">
                  <a:pos x="116" y="282"/>
                </a:cxn>
                <a:cxn ang="0">
                  <a:pos x="84" y="300"/>
                </a:cxn>
                <a:cxn ang="0">
                  <a:pos x="68" y="308"/>
                </a:cxn>
                <a:cxn ang="0">
                  <a:pos x="42" y="326"/>
                </a:cxn>
                <a:cxn ang="0">
                  <a:pos x="28" y="338"/>
                </a:cxn>
                <a:cxn ang="0">
                  <a:pos x="16" y="352"/>
                </a:cxn>
                <a:cxn ang="0">
                  <a:pos x="6" y="366"/>
                </a:cxn>
                <a:cxn ang="0">
                  <a:pos x="4" y="372"/>
                </a:cxn>
                <a:cxn ang="0">
                  <a:pos x="0" y="380"/>
                </a:cxn>
              </a:cxnLst>
              <a:rect l="0" t="0" r="r" b="b"/>
              <a:pathLst>
                <a:path w="398" h="380">
                  <a:moveTo>
                    <a:pt x="398" y="0"/>
                  </a:moveTo>
                  <a:lnTo>
                    <a:pt x="332" y="36"/>
                  </a:lnTo>
                  <a:lnTo>
                    <a:pt x="322" y="42"/>
                  </a:lnTo>
                  <a:lnTo>
                    <a:pt x="308" y="52"/>
                  </a:lnTo>
                  <a:lnTo>
                    <a:pt x="286" y="70"/>
                  </a:lnTo>
                  <a:lnTo>
                    <a:pt x="278" y="76"/>
                  </a:lnTo>
                  <a:lnTo>
                    <a:pt x="266" y="86"/>
                  </a:lnTo>
                  <a:lnTo>
                    <a:pt x="256" y="96"/>
                  </a:lnTo>
                  <a:lnTo>
                    <a:pt x="254" y="102"/>
                  </a:lnTo>
                  <a:lnTo>
                    <a:pt x="252" y="106"/>
                  </a:lnTo>
                  <a:lnTo>
                    <a:pt x="254" y="116"/>
                  </a:lnTo>
                  <a:lnTo>
                    <a:pt x="256" y="126"/>
                  </a:lnTo>
                  <a:lnTo>
                    <a:pt x="254" y="138"/>
                  </a:lnTo>
                  <a:lnTo>
                    <a:pt x="252" y="144"/>
                  </a:lnTo>
                  <a:lnTo>
                    <a:pt x="248" y="148"/>
                  </a:lnTo>
                  <a:lnTo>
                    <a:pt x="224" y="170"/>
                  </a:lnTo>
                  <a:lnTo>
                    <a:pt x="210" y="182"/>
                  </a:lnTo>
                  <a:lnTo>
                    <a:pt x="200" y="188"/>
                  </a:lnTo>
                  <a:lnTo>
                    <a:pt x="192" y="192"/>
                  </a:lnTo>
                  <a:lnTo>
                    <a:pt x="186" y="198"/>
                  </a:lnTo>
                  <a:lnTo>
                    <a:pt x="184" y="206"/>
                  </a:lnTo>
                  <a:lnTo>
                    <a:pt x="182" y="210"/>
                  </a:lnTo>
                  <a:lnTo>
                    <a:pt x="184" y="222"/>
                  </a:lnTo>
                  <a:lnTo>
                    <a:pt x="186" y="228"/>
                  </a:lnTo>
                  <a:lnTo>
                    <a:pt x="184" y="234"/>
                  </a:lnTo>
                  <a:lnTo>
                    <a:pt x="168" y="252"/>
                  </a:lnTo>
                  <a:lnTo>
                    <a:pt x="158" y="260"/>
                  </a:lnTo>
                  <a:lnTo>
                    <a:pt x="150" y="266"/>
                  </a:lnTo>
                  <a:lnTo>
                    <a:pt x="136" y="272"/>
                  </a:lnTo>
                  <a:lnTo>
                    <a:pt x="116" y="282"/>
                  </a:lnTo>
                  <a:lnTo>
                    <a:pt x="84" y="300"/>
                  </a:lnTo>
                  <a:lnTo>
                    <a:pt x="68" y="308"/>
                  </a:lnTo>
                  <a:lnTo>
                    <a:pt x="42" y="326"/>
                  </a:lnTo>
                  <a:lnTo>
                    <a:pt x="28" y="338"/>
                  </a:lnTo>
                  <a:lnTo>
                    <a:pt x="16" y="352"/>
                  </a:lnTo>
                  <a:lnTo>
                    <a:pt x="6" y="366"/>
                  </a:lnTo>
                  <a:lnTo>
                    <a:pt x="4" y="372"/>
                  </a:lnTo>
                  <a:lnTo>
                    <a:pt x="0" y="380"/>
                  </a:lnTo>
                </a:path>
              </a:pathLst>
            </a:custGeom>
            <a:noFill/>
            <a:ln w="6350">
              <a:solidFill>
                <a:srgbClr val="191919"/>
              </a:solidFill>
              <a:prstDash val="solid"/>
              <a:round/>
              <a:headEnd/>
              <a:tailEnd/>
            </a:ln>
          </p:spPr>
          <p:txBody>
            <a:bodyPr/>
            <a:lstStyle/>
            <a:p>
              <a:endParaRPr lang="en-US" dirty="0"/>
            </a:p>
          </p:txBody>
        </p:sp>
        <p:sp>
          <p:nvSpPr>
            <p:cNvPr id="157906" name="Freeform 210"/>
            <p:cNvSpPr>
              <a:spLocks/>
            </p:cNvSpPr>
            <p:nvPr/>
          </p:nvSpPr>
          <p:spPr bwMode="auto">
            <a:xfrm>
              <a:off x="2384" y="3105"/>
              <a:ext cx="21" cy="81"/>
            </a:xfrm>
            <a:custGeom>
              <a:avLst/>
              <a:gdLst/>
              <a:ahLst/>
              <a:cxnLst>
                <a:cxn ang="0">
                  <a:pos x="60" y="0"/>
                </a:cxn>
                <a:cxn ang="0">
                  <a:pos x="42" y="42"/>
                </a:cxn>
                <a:cxn ang="0">
                  <a:pos x="20" y="88"/>
                </a:cxn>
                <a:cxn ang="0">
                  <a:pos x="14" y="104"/>
                </a:cxn>
                <a:cxn ang="0">
                  <a:pos x="10" y="114"/>
                </a:cxn>
                <a:cxn ang="0">
                  <a:pos x="8" y="124"/>
                </a:cxn>
                <a:cxn ang="0">
                  <a:pos x="10" y="142"/>
                </a:cxn>
                <a:cxn ang="0">
                  <a:pos x="10" y="150"/>
                </a:cxn>
                <a:cxn ang="0">
                  <a:pos x="10" y="156"/>
                </a:cxn>
                <a:cxn ang="0">
                  <a:pos x="0" y="202"/>
                </a:cxn>
              </a:cxnLst>
              <a:rect l="0" t="0" r="r" b="b"/>
              <a:pathLst>
                <a:path w="60" h="202">
                  <a:moveTo>
                    <a:pt x="60" y="0"/>
                  </a:moveTo>
                  <a:lnTo>
                    <a:pt x="42" y="42"/>
                  </a:lnTo>
                  <a:lnTo>
                    <a:pt x="20" y="88"/>
                  </a:lnTo>
                  <a:lnTo>
                    <a:pt x="14" y="104"/>
                  </a:lnTo>
                  <a:lnTo>
                    <a:pt x="10" y="114"/>
                  </a:lnTo>
                  <a:lnTo>
                    <a:pt x="8" y="124"/>
                  </a:lnTo>
                  <a:lnTo>
                    <a:pt x="10" y="142"/>
                  </a:lnTo>
                  <a:lnTo>
                    <a:pt x="10" y="150"/>
                  </a:lnTo>
                  <a:lnTo>
                    <a:pt x="10" y="156"/>
                  </a:lnTo>
                  <a:lnTo>
                    <a:pt x="0" y="202"/>
                  </a:lnTo>
                </a:path>
              </a:pathLst>
            </a:custGeom>
            <a:noFill/>
            <a:ln w="6350">
              <a:solidFill>
                <a:srgbClr val="191919"/>
              </a:solidFill>
              <a:prstDash val="solid"/>
              <a:round/>
              <a:headEnd/>
              <a:tailEnd/>
            </a:ln>
          </p:spPr>
          <p:txBody>
            <a:bodyPr/>
            <a:lstStyle/>
            <a:p>
              <a:endParaRPr lang="en-US" dirty="0"/>
            </a:p>
          </p:txBody>
        </p:sp>
        <p:sp>
          <p:nvSpPr>
            <p:cNvPr id="157907" name="Freeform 211"/>
            <p:cNvSpPr>
              <a:spLocks/>
            </p:cNvSpPr>
            <p:nvPr/>
          </p:nvSpPr>
          <p:spPr bwMode="auto">
            <a:xfrm>
              <a:off x="2431" y="2976"/>
              <a:ext cx="91" cy="208"/>
            </a:xfrm>
            <a:custGeom>
              <a:avLst/>
              <a:gdLst/>
              <a:ahLst/>
              <a:cxnLst>
                <a:cxn ang="0">
                  <a:pos x="250" y="0"/>
                </a:cxn>
                <a:cxn ang="0">
                  <a:pos x="224" y="30"/>
                </a:cxn>
                <a:cxn ang="0">
                  <a:pos x="168" y="98"/>
                </a:cxn>
                <a:cxn ang="0">
                  <a:pos x="154" y="122"/>
                </a:cxn>
                <a:cxn ang="0">
                  <a:pos x="144" y="140"/>
                </a:cxn>
                <a:cxn ang="0">
                  <a:pos x="136" y="154"/>
                </a:cxn>
                <a:cxn ang="0">
                  <a:pos x="132" y="174"/>
                </a:cxn>
                <a:cxn ang="0">
                  <a:pos x="132" y="184"/>
                </a:cxn>
                <a:cxn ang="0">
                  <a:pos x="132" y="192"/>
                </a:cxn>
                <a:cxn ang="0">
                  <a:pos x="134" y="204"/>
                </a:cxn>
                <a:cxn ang="0">
                  <a:pos x="134" y="220"/>
                </a:cxn>
                <a:cxn ang="0">
                  <a:pos x="132" y="238"/>
                </a:cxn>
                <a:cxn ang="0">
                  <a:pos x="130" y="246"/>
                </a:cxn>
                <a:cxn ang="0">
                  <a:pos x="126" y="254"/>
                </a:cxn>
                <a:cxn ang="0">
                  <a:pos x="106" y="286"/>
                </a:cxn>
                <a:cxn ang="0">
                  <a:pos x="88" y="312"/>
                </a:cxn>
                <a:cxn ang="0">
                  <a:pos x="76" y="332"/>
                </a:cxn>
                <a:cxn ang="0">
                  <a:pos x="68" y="354"/>
                </a:cxn>
                <a:cxn ang="0">
                  <a:pos x="70" y="372"/>
                </a:cxn>
                <a:cxn ang="0">
                  <a:pos x="70" y="390"/>
                </a:cxn>
                <a:cxn ang="0">
                  <a:pos x="70" y="404"/>
                </a:cxn>
                <a:cxn ang="0">
                  <a:pos x="68" y="418"/>
                </a:cxn>
                <a:cxn ang="0">
                  <a:pos x="66" y="430"/>
                </a:cxn>
                <a:cxn ang="0">
                  <a:pos x="60" y="444"/>
                </a:cxn>
                <a:cxn ang="0">
                  <a:pos x="54" y="460"/>
                </a:cxn>
                <a:cxn ang="0">
                  <a:pos x="42" y="478"/>
                </a:cxn>
                <a:cxn ang="0">
                  <a:pos x="24" y="500"/>
                </a:cxn>
                <a:cxn ang="0">
                  <a:pos x="0" y="524"/>
                </a:cxn>
              </a:cxnLst>
              <a:rect l="0" t="0" r="r" b="b"/>
              <a:pathLst>
                <a:path w="250" h="524">
                  <a:moveTo>
                    <a:pt x="250" y="0"/>
                  </a:moveTo>
                  <a:lnTo>
                    <a:pt x="224" y="30"/>
                  </a:lnTo>
                  <a:lnTo>
                    <a:pt x="168" y="98"/>
                  </a:lnTo>
                  <a:lnTo>
                    <a:pt x="154" y="122"/>
                  </a:lnTo>
                  <a:lnTo>
                    <a:pt x="144" y="140"/>
                  </a:lnTo>
                  <a:lnTo>
                    <a:pt x="136" y="154"/>
                  </a:lnTo>
                  <a:lnTo>
                    <a:pt x="132" y="174"/>
                  </a:lnTo>
                  <a:lnTo>
                    <a:pt x="132" y="184"/>
                  </a:lnTo>
                  <a:lnTo>
                    <a:pt x="132" y="192"/>
                  </a:lnTo>
                  <a:lnTo>
                    <a:pt x="134" y="204"/>
                  </a:lnTo>
                  <a:lnTo>
                    <a:pt x="134" y="220"/>
                  </a:lnTo>
                  <a:lnTo>
                    <a:pt x="132" y="238"/>
                  </a:lnTo>
                  <a:lnTo>
                    <a:pt x="130" y="246"/>
                  </a:lnTo>
                  <a:lnTo>
                    <a:pt x="126" y="254"/>
                  </a:lnTo>
                  <a:lnTo>
                    <a:pt x="106" y="286"/>
                  </a:lnTo>
                  <a:lnTo>
                    <a:pt x="88" y="312"/>
                  </a:lnTo>
                  <a:lnTo>
                    <a:pt x="76" y="332"/>
                  </a:lnTo>
                  <a:lnTo>
                    <a:pt x="68" y="354"/>
                  </a:lnTo>
                  <a:lnTo>
                    <a:pt x="70" y="372"/>
                  </a:lnTo>
                  <a:lnTo>
                    <a:pt x="70" y="390"/>
                  </a:lnTo>
                  <a:lnTo>
                    <a:pt x="70" y="404"/>
                  </a:lnTo>
                  <a:lnTo>
                    <a:pt x="68" y="418"/>
                  </a:lnTo>
                  <a:lnTo>
                    <a:pt x="66" y="430"/>
                  </a:lnTo>
                  <a:lnTo>
                    <a:pt x="60" y="444"/>
                  </a:lnTo>
                  <a:lnTo>
                    <a:pt x="54" y="460"/>
                  </a:lnTo>
                  <a:lnTo>
                    <a:pt x="42" y="478"/>
                  </a:lnTo>
                  <a:lnTo>
                    <a:pt x="24" y="500"/>
                  </a:lnTo>
                  <a:lnTo>
                    <a:pt x="0" y="524"/>
                  </a:lnTo>
                </a:path>
              </a:pathLst>
            </a:custGeom>
            <a:noFill/>
            <a:ln w="6350">
              <a:solidFill>
                <a:srgbClr val="191919"/>
              </a:solidFill>
              <a:prstDash val="solid"/>
              <a:round/>
              <a:headEnd/>
              <a:tailEnd/>
            </a:ln>
          </p:spPr>
          <p:txBody>
            <a:bodyPr/>
            <a:lstStyle/>
            <a:p>
              <a:endParaRPr lang="en-US" dirty="0"/>
            </a:p>
          </p:txBody>
        </p:sp>
        <p:sp>
          <p:nvSpPr>
            <p:cNvPr id="157908" name="Freeform 212"/>
            <p:cNvSpPr>
              <a:spLocks/>
            </p:cNvSpPr>
            <p:nvPr/>
          </p:nvSpPr>
          <p:spPr bwMode="auto">
            <a:xfrm>
              <a:off x="2437" y="3126"/>
              <a:ext cx="19" cy="19"/>
            </a:xfrm>
            <a:custGeom>
              <a:avLst/>
              <a:gdLst/>
              <a:ahLst/>
              <a:cxnLst>
                <a:cxn ang="0">
                  <a:pos x="54" y="0"/>
                </a:cxn>
                <a:cxn ang="0">
                  <a:pos x="46" y="6"/>
                </a:cxn>
                <a:cxn ang="0">
                  <a:pos x="32" y="14"/>
                </a:cxn>
                <a:cxn ang="0">
                  <a:pos x="0" y="48"/>
                </a:cxn>
              </a:cxnLst>
              <a:rect l="0" t="0" r="r" b="b"/>
              <a:pathLst>
                <a:path w="54" h="48">
                  <a:moveTo>
                    <a:pt x="54" y="0"/>
                  </a:moveTo>
                  <a:lnTo>
                    <a:pt x="46" y="6"/>
                  </a:lnTo>
                  <a:lnTo>
                    <a:pt x="32" y="14"/>
                  </a:lnTo>
                  <a:lnTo>
                    <a:pt x="0" y="48"/>
                  </a:lnTo>
                </a:path>
              </a:pathLst>
            </a:custGeom>
            <a:noFill/>
            <a:ln w="6350">
              <a:solidFill>
                <a:srgbClr val="191919"/>
              </a:solidFill>
              <a:prstDash val="solid"/>
              <a:round/>
              <a:headEnd/>
              <a:tailEnd/>
            </a:ln>
          </p:spPr>
          <p:txBody>
            <a:bodyPr/>
            <a:lstStyle/>
            <a:p>
              <a:endParaRPr lang="en-US" dirty="0"/>
            </a:p>
          </p:txBody>
        </p:sp>
        <p:sp>
          <p:nvSpPr>
            <p:cNvPr id="157909" name="Freeform 213"/>
            <p:cNvSpPr>
              <a:spLocks/>
            </p:cNvSpPr>
            <p:nvPr/>
          </p:nvSpPr>
          <p:spPr bwMode="auto">
            <a:xfrm>
              <a:off x="2481" y="2970"/>
              <a:ext cx="64" cy="197"/>
            </a:xfrm>
            <a:custGeom>
              <a:avLst/>
              <a:gdLst/>
              <a:ahLst/>
              <a:cxnLst>
                <a:cxn ang="0">
                  <a:pos x="174" y="0"/>
                </a:cxn>
                <a:cxn ang="0">
                  <a:pos x="148" y="50"/>
                </a:cxn>
                <a:cxn ang="0">
                  <a:pos x="118" y="104"/>
                </a:cxn>
                <a:cxn ang="0">
                  <a:pos x="108" y="122"/>
                </a:cxn>
                <a:cxn ang="0">
                  <a:pos x="92" y="156"/>
                </a:cxn>
                <a:cxn ang="0">
                  <a:pos x="66" y="210"/>
                </a:cxn>
                <a:cxn ang="0">
                  <a:pos x="58" y="236"/>
                </a:cxn>
                <a:cxn ang="0">
                  <a:pos x="50" y="266"/>
                </a:cxn>
                <a:cxn ang="0">
                  <a:pos x="44" y="306"/>
                </a:cxn>
                <a:cxn ang="0">
                  <a:pos x="34" y="322"/>
                </a:cxn>
                <a:cxn ang="0">
                  <a:pos x="28" y="334"/>
                </a:cxn>
                <a:cxn ang="0">
                  <a:pos x="26" y="344"/>
                </a:cxn>
                <a:cxn ang="0">
                  <a:pos x="24" y="370"/>
                </a:cxn>
                <a:cxn ang="0">
                  <a:pos x="20" y="398"/>
                </a:cxn>
                <a:cxn ang="0">
                  <a:pos x="18" y="440"/>
                </a:cxn>
                <a:cxn ang="0">
                  <a:pos x="10" y="466"/>
                </a:cxn>
                <a:cxn ang="0">
                  <a:pos x="4" y="484"/>
                </a:cxn>
                <a:cxn ang="0">
                  <a:pos x="0" y="498"/>
                </a:cxn>
              </a:cxnLst>
              <a:rect l="0" t="0" r="r" b="b"/>
              <a:pathLst>
                <a:path w="174" h="498">
                  <a:moveTo>
                    <a:pt x="174" y="0"/>
                  </a:moveTo>
                  <a:lnTo>
                    <a:pt x="148" y="50"/>
                  </a:lnTo>
                  <a:lnTo>
                    <a:pt x="118" y="104"/>
                  </a:lnTo>
                  <a:lnTo>
                    <a:pt x="108" y="122"/>
                  </a:lnTo>
                  <a:lnTo>
                    <a:pt x="92" y="156"/>
                  </a:lnTo>
                  <a:lnTo>
                    <a:pt x="66" y="210"/>
                  </a:lnTo>
                  <a:lnTo>
                    <a:pt x="58" y="236"/>
                  </a:lnTo>
                  <a:lnTo>
                    <a:pt x="50" y="266"/>
                  </a:lnTo>
                  <a:lnTo>
                    <a:pt x="44" y="306"/>
                  </a:lnTo>
                  <a:lnTo>
                    <a:pt x="34" y="322"/>
                  </a:lnTo>
                  <a:lnTo>
                    <a:pt x="28" y="334"/>
                  </a:lnTo>
                  <a:lnTo>
                    <a:pt x="26" y="344"/>
                  </a:lnTo>
                  <a:lnTo>
                    <a:pt x="24" y="370"/>
                  </a:lnTo>
                  <a:lnTo>
                    <a:pt x="20" y="398"/>
                  </a:lnTo>
                  <a:lnTo>
                    <a:pt x="18" y="440"/>
                  </a:lnTo>
                  <a:lnTo>
                    <a:pt x="10" y="466"/>
                  </a:lnTo>
                  <a:lnTo>
                    <a:pt x="4" y="484"/>
                  </a:lnTo>
                  <a:lnTo>
                    <a:pt x="0" y="498"/>
                  </a:lnTo>
                </a:path>
              </a:pathLst>
            </a:custGeom>
            <a:noFill/>
            <a:ln w="6350">
              <a:solidFill>
                <a:srgbClr val="191919"/>
              </a:solidFill>
              <a:prstDash val="solid"/>
              <a:round/>
              <a:headEnd/>
              <a:tailEnd/>
            </a:ln>
          </p:spPr>
          <p:txBody>
            <a:bodyPr/>
            <a:lstStyle/>
            <a:p>
              <a:endParaRPr lang="en-US" dirty="0"/>
            </a:p>
          </p:txBody>
        </p:sp>
        <p:sp>
          <p:nvSpPr>
            <p:cNvPr id="157910" name="Freeform 214"/>
            <p:cNvSpPr>
              <a:spLocks/>
            </p:cNvSpPr>
            <p:nvPr/>
          </p:nvSpPr>
          <p:spPr bwMode="auto">
            <a:xfrm>
              <a:off x="2405" y="3198"/>
              <a:ext cx="51" cy="34"/>
            </a:xfrm>
            <a:custGeom>
              <a:avLst/>
              <a:gdLst/>
              <a:ahLst/>
              <a:cxnLst>
                <a:cxn ang="0">
                  <a:pos x="136" y="0"/>
                </a:cxn>
                <a:cxn ang="0">
                  <a:pos x="68" y="48"/>
                </a:cxn>
                <a:cxn ang="0">
                  <a:pos x="56" y="56"/>
                </a:cxn>
                <a:cxn ang="0">
                  <a:pos x="44" y="64"/>
                </a:cxn>
                <a:cxn ang="0">
                  <a:pos x="20" y="76"/>
                </a:cxn>
                <a:cxn ang="0">
                  <a:pos x="4" y="84"/>
                </a:cxn>
                <a:cxn ang="0">
                  <a:pos x="0" y="84"/>
                </a:cxn>
              </a:cxnLst>
              <a:rect l="0" t="0" r="r" b="b"/>
              <a:pathLst>
                <a:path w="136" h="84">
                  <a:moveTo>
                    <a:pt x="136" y="0"/>
                  </a:moveTo>
                  <a:lnTo>
                    <a:pt x="68" y="48"/>
                  </a:lnTo>
                  <a:lnTo>
                    <a:pt x="56" y="56"/>
                  </a:lnTo>
                  <a:lnTo>
                    <a:pt x="44" y="64"/>
                  </a:lnTo>
                  <a:lnTo>
                    <a:pt x="20" y="76"/>
                  </a:lnTo>
                  <a:lnTo>
                    <a:pt x="4" y="84"/>
                  </a:lnTo>
                  <a:lnTo>
                    <a:pt x="0" y="84"/>
                  </a:lnTo>
                </a:path>
              </a:pathLst>
            </a:custGeom>
            <a:noFill/>
            <a:ln w="6350">
              <a:solidFill>
                <a:srgbClr val="191919"/>
              </a:solidFill>
              <a:prstDash val="solid"/>
              <a:round/>
              <a:headEnd/>
              <a:tailEnd/>
            </a:ln>
          </p:spPr>
          <p:txBody>
            <a:bodyPr/>
            <a:lstStyle/>
            <a:p>
              <a:endParaRPr lang="en-US" dirty="0"/>
            </a:p>
          </p:txBody>
        </p:sp>
        <p:sp>
          <p:nvSpPr>
            <p:cNvPr id="157911" name="Freeform 215"/>
            <p:cNvSpPr>
              <a:spLocks/>
            </p:cNvSpPr>
            <p:nvPr/>
          </p:nvSpPr>
          <p:spPr bwMode="auto">
            <a:xfrm>
              <a:off x="2525" y="3196"/>
              <a:ext cx="53" cy="41"/>
            </a:xfrm>
            <a:custGeom>
              <a:avLst/>
              <a:gdLst/>
              <a:ahLst/>
              <a:cxnLst>
                <a:cxn ang="0">
                  <a:pos x="0" y="104"/>
                </a:cxn>
                <a:cxn ang="0">
                  <a:pos x="8" y="100"/>
                </a:cxn>
                <a:cxn ang="0">
                  <a:pos x="14" y="92"/>
                </a:cxn>
                <a:cxn ang="0">
                  <a:pos x="24" y="80"/>
                </a:cxn>
                <a:cxn ang="0">
                  <a:pos x="32" y="68"/>
                </a:cxn>
                <a:cxn ang="0">
                  <a:pos x="42" y="54"/>
                </a:cxn>
                <a:cxn ang="0">
                  <a:pos x="54" y="44"/>
                </a:cxn>
                <a:cxn ang="0">
                  <a:pos x="70" y="36"/>
                </a:cxn>
                <a:cxn ang="0">
                  <a:pos x="96" y="26"/>
                </a:cxn>
                <a:cxn ang="0">
                  <a:pos x="108" y="20"/>
                </a:cxn>
                <a:cxn ang="0">
                  <a:pos x="124" y="10"/>
                </a:cxn>
                <a:cxn ang="0">
                  <a:pos x="146" y="0"/>
                </a:cxn>
              </a:cxnLst>
              <a:rect l="0" t="0" r="r" b="b"/>
              <a:pathLst>
                <a:path w="146" h="104">
                  <a:moveTo>
                    <a:pt x="0" y="104"/>
                  </a:moveTo>
                  <a:lnTo>
                    <a:pt x="8" y="100"/>
                  </a:lnTo>
                  <a:lnTo>
                    <a:pt x="14" y="92"/>
                  </a:lnTo>
                  <a:lnTo>
                    <a:pt x="24" y="80"/>
                  </a:lnTo>
                  <a:lnTo>
                    <a:pt x="32" y="68"/>
                  </a:lnTo>
                  <a:lnTo>
                    <a:pt x="42" y="54"/>
                  </a:lnTo>
                  <a:lnTo>
                    <a:pt x="54" y="44"/>
                  </a:lnTo>
                  <a:lnTo>
                    <a:pt x="70" y="36"/>
                  </a:lnTo>
                  <a:lnTo>
                    <a:pt x="96" y="26"/>
                  </a:lnTo>
                  <a:lnTo>
                    <a:pt x="108" y="20"/>
                  </a:lnTo>
                  <a:lnTo>
                    <a:pt x="124" y="10"/>
                  </a:lnTo>
                  <a:lnTo>
                    <a:pt x="146" y="0"/>
                  </a:lnTo>
                </a:path>
              </a:pathLst>
            </a:custGeom>
            <a:noFill/>
            <a:ln w="6350">
              <a:solidFill>
                <a:srgbClr val="191919"/>
              </a:solidFill>
              <a:prstDash val="solid"/>
              <a:round/>
              <a:headEnd/>
              <a:tailEnd/>
            </a:ln>
          </p:spPr>
          <p:txBody>
            <a:bodyPr/>
            <a:lstStyle/>
            <a:p>
              <a:endParaRPr lang="en-US" dirty="0"/>
            </a:p>
          </p:txBody>
        </p:sp>
        <p:sp>
          <p:nvSpPr>
            <p:cNvPr id="157912" name="Freeform 216"/>
            <p:cNvSpPr>
              <a:spLocks/>
            </p:cNvSpPr>
            <p:nvPr/>
          </p:nvSpPr>
          <p:spPr bwMode="auto">
            <a:xfrm>
              <a:off x="2557" y="3155"/>
              <a:ext cx="45" cy="23"/>
            </a:xfrm>
            <a:custGeom>
              <a:avLst/>
              <a:gdLst/>
              <a:ahLst/>
              <a:cxnLst>
                <a:cxn ang="0">
                  <a:pos x="0" y="60"/>
                </a:cxn>
                <a:cxn ang="0">
                  <a:pos x="8" y="56"/>
                </a:cxn>
                <a:cxn ang="0">
                  <a:pos x="16" y="52"/>
                </a:cxn>
                <a:cxn ang="0">
                  <a:pos x="22" y="44"/>
                </a:cxn>
                <a:cxn ang="0">
                  <a:pos x="28" y="38"/>
                </a:cxn>
                <a:cxn ang="0">
                  <a:pos x="34" y="34"/>
                </a:cxn>
                <a:cxn ang="0">
                  <a:pos x="40" y="30"/>
                </a:cxn>
                <a:cxn ang="0">
                  <a:pos x="48" y="30"/>
                </a:cxn>
                <a:cxn ang="0">
                  <a:pos x="54" y="28"/>
                </a:cxn>
                <a:cxn ang="0">
                  <a:pos x="64" y="24"/>
                </a:cxn>
                <a:cxn ang="0">
                  <a:pos x="94" y="12"/>
                </a:cxn>
                <a:cxn ang="0">
                  <a:pos x="104" y="4"/>
                </a:cxn>
                <a:cxn ang="0">
                  <a:pos x="122" y="0"/>
                </a:cxn>
              </a:cxnLst>
              <a:rect l="0" t="0" r="r" b="b"/>
              <a:pathLst>
                <a:path w="122" h="60">
                  <a:moveTo>
                    <a:pt x="0" y="60"/>
                  </a:moveTo>
                  <a:lnTo>
                    <a:pt x="8" y="56"/>
                  </a:lnTo>
                  <a:lnTo>
                    <a:pt x="16" y="52"/>
                  </a:lnTo>
                  <a:lnTo>
                    <a:pt x="22" y="44"/>
                  </a:lnTo>
                  <a:lnTo>
                    <a:pt x="28" y="38"/>
                  </a:lnTo>
                  <a:lnTo>
                    <a:pt x="34" y="34"/>
                  </a:lnTo>
                  <a:lnTo>
                    <a:pt x="40" y="30"/>
                  </a:lnTo>
                  <a:lnTo>
                    <a:pt x="48" y="30"/>
                  </a:lnTo>
                  <a:lnTo>
                    <a:pt x="54" y="28"/>
                  </a:lnTo>
                  <a:lnTo>
                    <a:pt x="64" y="24"/>
                  </a:lnTo>
                  <a:lnTo>
                    <a:pt x="94" y="12"/>
                  </a:lnTo>
                  <a:lnTo>
                    <a:pt x="104" y="4"/>
                  </a:lnTo>
                  <a:lnTo>
                    <a:pt x="122" y="0"/>
                  </a:lnTo>
                </a:path>
              </a:pathLst>
            </a:custGeom>
            <a:noFill/>
            <a:ln w="6350">
              <a:solidFill>
                <a:srgbClr val="191919"/>
              </a:solidFill>
              <a:prstDash val="solid"/>
              <a:round/>
              <a:headEnd/>
              <a:tailEnd/>
            </a:ln>
          </p:spPr>
          <p:txBody>
            <a:bodyPr/>
            <a:lstStyle/>
            <a:p>
              <a:endParaRPr lang="en-US" dirty="0"/>
            </a:p>
          </p:txBody>
        </p:sp>
        <p:sp>
          <p:nvSpPr>
            <p:cNvPr id="157913" name="Freeform 217"/>
            <p:cNvSpPr>
              <a:spLocks/>
            </p:cNvSpPr>
            <p:nvPr/>
          </p:nvSpPr>
          <p:spPr bwMode="auto">
            <a:xfrm>
              <a:off x="2551" y="3067"/>
              <a:ext cx="106" cy="64"/>
            </a:xfrm>
            <a:custGeom>
              <a:avLst/>
              <a:gdLst/>
              <a:ahLst/>
              <a:cxnLst>
                <a:cxn ang="0">
                  <a:pos x="292" y="0"/>
                </a:cxn>
                <a:cxn ang="0">
                  <a:pos x="290" y="0"/>
                </a:cxn>
                <a:cxn ang="0">
                  <a:pos x="270" y="12"/>
                </a:cxn>
                <a:cxn ang="0">
                  <a:pos x="260" y="16"/>
                </a:cxn>
                <a:cxn ang="0">
                  <a:pos x="254" y="20"/>
                </a:cxn>
                <a:cxn ang="0">
                  <a:pos x="214" y="30"/>
                </a:cxn>
                <a:cxn ang="0">
                  <a:pos x="172" y="44"/>
                </a:cxn>
                <a:cxn ang="0">
                  <a:pos x="164" y="50"/>
                </a:cxn>
                <a:cxn ang="0">
                  <a:pos x="154" y="58"/>
                </a:cxn>
                <a:cxn ang="0">
                  <a:pos x="140" y="70"/>
                </a:cxn>
                <a:cxn ang="0">
                  <a:pos x="120" y="82"/>
                </a:cxn>
                <a:cxn ang="0">
                  <a:pos x="104" y="92"/>
                </a:cxn>
                <a:cxn ang="0">
                  <a:pos x="84" y="102"/>
                </a:cxn>
                <a:cxn ang="0">
                  <a:pos x="72" y="110"/>
                </a:cxn>
                <a:cxn ang="0">
                  <a:pos x="66" y="116"/>
                </a:cxn>
                <a:cxn ang="0">
                  <a:pos x="62" y="124"/>
                </a:cxn>
                <a:cxn ang="0">
                  <a:pos x="58" y="130"/>
                </a:cxn>
                <a:cxn ang="0">
                  <a:pos x="52" y="136"/>
                </a:cxn>
                <a:cxn ang="0">
                  <a:pos x="40" y="142"/>
                </a:cxn>
                <a:cxn ang="0">
                  <a:pos x="26" y="148"/>
                </a:cxn>
                <a:cxn ang="0">
                  <a:pos x="8" y="152"/>
                </a:cxn>
                <a:cxn ang="0">
                  <a:pos x="0" y="160"/>
                </a:cxn>
              </a:cxnLst>
              <a:rect l="0" t="0" r="r" b="b"/>
              <a:pathLst>
                <a:path w="292" h="160">
                  <a:moveTo>
                    <a:pt x="292" y="0"/>
                  </a:moveTo>
                  <a:lnTo>
                    <a:pt x="290" y="0"/>
                  </a:lnTo>
                  <a:lnTo>
                    <a:pt x="270" y="12"/>
                  </a:lnTo>
                  <a:lnTo>
                    <a:pt x="260" y="16"/>
                  </a:lnTo>
                  <a:lnTo>
                    <a:pt x="254" y="20"/>
                  </a:lnTo>
                  <a:lnTo>
                    <a:pt x="214" y="30"/>
                  </a:lnTo>
                  <a:lnTo>
                    <a:pt x="172" y="44"/>
                  </a:lnTo>
                  <a:lnTo>
                    <a:pt x="164" y="50"/>
                  </a:lnTo>
                  <a:lnTo>
                    <a:pt x="154" y="58"/>
                  </a:lnTo>
                  <a:lnTo>
                    <a:pt x="140" y="70"/>
                  </a:lnTo>
                  <a:lnTo>
                    <a:pt x="120" y="82"/>
                  </a:lnTo>
                  <a:lnTo>
                    <a:pt x="104" y="92"/>
                  </a:lnTo>
                  <a:lnTo>
                    <a:pt x="84" y="102"/>
                  </a:lnTo>
                  <a:lnTo>
                    <a:pt x="72" y="110"/>
                  </a:lnTo>
                  <a:lnTo>
                    <a:pt x="66" y="116"/>
                  </a:lnTo>
                  <a:lnTo>
                    <a:pt x="62" y="124"/>
                  </a:lnTo>
                  <a:lnTo>
                    <a:pt x="58" y="130"/>
                  </a:lnTo>
                  <a:lnTo>
                    <a:pt x="52" y="136"/>
                  </a:lnTo>
                  <a:lnTo>
                    <a:pt x="40" y="142"/>
                  </a:lnTo>
                  <a:lnTo>
                    <a:pt x="26" y="148"/>
                  </a:lnTo>
                  <a:lnTo>
                    <a:pt x="8" y="152"/>
                  </a:lnTo>
                  <a:lnTo>
                    <a:pt x="0" y="160"/>
                  </a:lnTo>
                </a:path>
              </a:pathLst>
            </a:custGeom>
            <a:noFill/>
            <a:ln w="6350">
              <a:solidFill>
                <a:srgbClr val="191919"/>
              </a:solidFill>
              <a:prstDash val="solid"/>
              <a:round/>
              <a:headEnd/>
              <a:tailEnd/>
            </a:ln>
          </p:spPr>
          <p:txBody>
            <a:bodyPr/>
            <a:lstStyle/>
            <a:p>
              <a:endParaRPr lang="en-US" dirty="0"/>
            </a:p>
          </p:txBody>
        </p:sp>
        <p:sp>
          <p:nvSpPr>
            <p:cNvPr id="157914" name="Freeform 218"/>
            <p:cNvSpPr>
              <a:spLocks/>
            </p:cNvSpPr>
            <p:nvPr/>
          </p:nvSpPr>
          <p:spPr bwMode="auto">
            <a:xfrm>
              <a:off x="2537" y="3135"/>
              <a:ext cx="31" cy="41"/>
            </a:xfrm>
            <a:custGeom>
              <a:avLst/>
              <a:gdLst/>
              <a:ahLst/>
              <a:cxnLst>
                <a:cxn ang="0">
                  <a:pos x="88" y="0"/>
                </a:cxn>
                <a:cxn ang="0">
                  <a:pos x="60" y="30"/>
                </a:cxn>
                <a:cxn ang="0">
                  <a:pos x="44" y="46"/>
                </a:cxn>
                <a:cxn ang="0">
                  <a:pos x="34" y="56"/>
                </a:cxn>
                <a:cxn ang="0">
                  <a:pos x="28" y="64"/>
                </a:cxn>
                <a:cxn ang="0">
                  <a:pos x="12" y="88"/>
                </a:cxn>
                <a:cxn ang="0">
                  <a:pos x="0" y="102"/>
                </a:cxn>
              </a:cxnLst>
              <a:rect l="0" t="0" r="r" b="b"/>
              <a:pathLst>
                <a:path w="88" h="102">
                  <a:moveTo>
                    <a:pt x="88" y="0"/>
                  </a:moveTo>
                  <a:lnTo>
                    <a:pt x="60" y="30"/>
                  </a:lnTo>
                  <a:lnTo>
                    <a:pt x="44" y="46"/>
                  </a:lnTo>
                  <a:lnTo>
                    <a:pt x="34" y="56"/>
                  </a:lnTo>
                  <a:lnTo>
                    <a:pt x="28" y="64"/>
                  </a:lnTo>
                  <a:lnTo>
                    <a:pt x="12" y="88"/>
                  </a:lnTo>
                  <a:lnTo>
                    <a:pt x="0" y="102"/>
                  </a:lnTo>
                </a:path>
              </a:pathLst>
            </a:custGeom>
            <a:noFill/>
            <a:ln w="6350">
              <a:solidFill>
                <a:srgbClr val="191919"/>
              </a:solidFill>
              <a:prstDash val="solid"/>
              <a:round/>
              <a:headEnd/>
              <a:tailEnd/>
            </a:ln>
          </p:spPr>
          <p:txBody>
            <a:bodyPr/>
            <a:lstStyle/>
            <a:p>
              <a:endParaRPr lang="en-US" dirty="0"/>
            </a:p>
          </p:txBody>
        </p:sp>
        <p:sp>
          <p:nvSpPr>
            <p:cNvPr id="157915" name="Freeform 219"/>
            <p:cNvSpPr>
              <a:spLocks/>
            </p:cNvSpPr>
            <p:nvPr/>
          </p:nvSpPr>
          <p:spPr bwMode="auto">
            <a:xfrm>
              <a:off x="2565" y="3049"/>
              <a:ext cx="162" cy="186"/>
            </a:xfrm>
            <a:custGeom>
              <a:avLst/>
              <a:gdLst/>
              <a:ahLst/>
              <a:cxnLst>
                <a:cxn ang="0">
                  <a:pos x="0" y="466"/>
                </a:cxn>
                <a:cxn ang="0">
                  <a:pos x="6" y="442"/>
                </a:cxn>
                <a:cxn ang="0">
                  <a:pos x="12" y="424"/>
                </a:cxn>
                <a:cxn ang="0">
                  <a:pos x="18" y="412"/>
                </a:cxn>
                <a:cxn ang="0">
                  <a:pos x="24" y="402"/>
                </a:cxn>
                <a:cxn ang="0">
                  <a:pos x="30" y="392"/>
                </a:cxn>
                <a:cxn ang="0">
                  <a:pos x="50" y="354"/>
                </a:cxn>
                <a:cxn ang="0">
                  <a:pos x="76" y="304"/>
                </a:cxn>
                <a:cxn ang="0">
                  <a:pos x="92" y="278"/>
                </a:cxn>
                <a:cxn ang="0">
                  <a:pos x="106" y="258"/>
                </a:cxn>
                <a:cxn ang="0">
                  <a:pos x="116" y="248"/>
                </a:cxn>
                <a:cxn ang="0">
                  <a:pos x="122" y="242"/>
                </a:cxn>
                <a:cxn ang="0">
                  <a:pos x="128" y="236"/>
                </a:cxn>
                <a:cxn ang="0">
                  <a:pos x="132" y="230"/>
                </a:cxn>
                <a:cxn ang="0">
                  <a:pos x="144" y="216"/>
                </a:cxn>
                <a:cxn ang="0">
                  <a:pos x="156" y="210"/>
                </a:cxn>
                <a:cxn ang="0">
                  <a:pos x="172" y="202"/>
                </a:cxn>
                <a:cxn ang="0">
                  <a:pos x="192" y="186"/>
                </a:cxn>
                <a:cxn ang="0">
                  <a:pos x="204" y="172"/>
                </a:cxn>
                <a:cxn ang="0">
                  <a:pos x="208" y="170"/>
                </a:cxn>
                <a:cxn ang="0">
                  <a:pos x="218" y="158"/>
                </a:cxn>
                <a:cxn ang="0">
                  <a:pos x="238" y="142"/>
                </a:cxn>
                <a:cxn ang="0">
                  <a:pos x="262" y="118"/>
                </a:cxn>
                <a:cxn ang="0">
                  <a:pos x="292" y="86"/>
                </a:cxn>
                <a:cxn ang="0">
                  <a:pos x="320" y="68"/>
                </a:cxn>
                <a:cxn ang="0">
                  <a:pos x="338" y="56"/>
                </a:cxn>
                <a:cxn ang="0">
                  <a:pos x="378" y="38"/>
                </a:cxn>
                <a:cxn ang="0">
                  <a:pos x="408" y="20"/>
                </a:cxn>
                <a:cxn ang="0">
                  <a:pos x="444" y="0"/>
                </a:cxn>
              </a:cxnLst>
              <a:rect l="0" t="0" r="r" b="b"/>
              <a:pathLst>
                <a:path w="444" h="466">
                  <a:moveTo>
                    <a:pt x="0" y="466"/>
                  </a:moveTo>
                  <a:lnTo>
                    <a:pt x="6" y="442"/>
                  </a:lnTo>
                  <a:lnTo>
                    <a:pt x="12" y="424"/>
                  </a:lnTo>
                  <a:lnTo>
                    <a:pt x="18" y="412"/>
                  </a:lnTo>
                  <a:lnTo>
                    <a:pt x="24" y="402"/>
                  </a:lnTo>
                  <a:lnTo>
                    <a:pt x="30" y="392"/>
                  </a:lnTo>
                  <a:lnTo>
                    <a:pt x="50" y="354"/>
                  </a:lnTo>
                  <a:lnTo>
                    <a:pt x="76" y="304"/>
                  </a:lnTo>
                  <a:lnTo>
                    <a:pt x="92" y="278"/>
                  </a:lnTo>
                  <a:lnTo>
                    <a:pt x="106" y="258"/>
                  </a:lnTo>
                  <a:lnTo>
                    <a:pt x="116" y="248"/>
                  </a:lnTo>
                  <a:lnTo>
                    <a:pt x="122" y="242"/>
                  </a:lnTo>
                  <a:lnTo>
                    <a:pt x="128" y="236"/>
                  </a:lnTo>
                  <a:lnTo>
                    <a:pt x="132" y="230"/>
                  </a:lnTo>
                  <a:lnTo>
                    <a:pt x="144" y="216"/>
                  </a:lnTo>
                  <a:lnTo>
                    <a:pt x="156" y="210"/>
                  </a:lnTo>
                  <a:lnTo>
                    <a:pt x="172" y="202"/>
                  </a:lnTo>
                  <a:lnTo>
                    <a:pt x="192" y="186"/>
                  </a:lnTo>
                  <a:lnTo>
                    <a:pt x="204" y="172"/>
                  </a:lnTo>
                  <a:lnTo>
                    <a:pt x="208" y="170"/>
                  </a:lnTo>
                  <a:lnTo>
                    <a:pt x="218" y="158"/>
                  </a:lnTo>
                  <a:lnTo>
                    <a:pt x="238" y="142"/>
                  </a:lnTo>
                  <a:lnTo>
                    <a:pt x="262" y="118"/>
                  </a:lnTo>
                  <a:lnTo>
                    <a:pt x="292" y="86"/>
                  </a:lnTo>
                  <a:lnTo>
                    <a:pt x="320" y="68"/>
                  </a:lnTo>
                  <a:lnTo>
                    <a:pt x="338" y="56"/>
                  </a:lnTo>
                  <a:lnTo>
                    <a:pt x="378" y="38"/>
                  </a:lnTo>
                  <a:lnTo>
                    <a:pt x="408" y="20"/>
                  </a:lnTo>
                  <a:lnTo>
                    <a:pt x="444" y="0"/>
                  </a:lnTo>
                </a:path>
              </a:pathLst>
            </a:custGeom>
            <a:noFill/>
            <a:ln w="6350">
              <a:solidFill>
                <a:srgbClr val="191919"/>
              </a:solidFill>
              <a:prstDash val="solid"/>
              <a:round/>
              <a:headEnd/>
              <a:tailEnd/>
            </a:ln>
          </p:spPr>
          <p:txBody>
            <a:bodyPr/>
            <a:lstStyle/>
            <a:p>
              <a:endParaRPr lang="en-US" dirty="0"/>
            </a:p>
          </p:txBody>
        </p:sp>
        <p:sp>
          <p:nvSpPr>
            <p:cNvPr id="157916" name="Freeform 220"/>
            <p:cNvSpPr>
              <a:spLocks/>
            </p:cNvSpPr>
            <p:nvPr/>
          </p:nvSpPr>
          <p:spPr bwMode="auto">
            <a:xfrm>
              <a:off x="2599" y="3049"/>
              <a:ext cx="124" cy="30"/>
            </a:xfrm>
            <a:custGeom>
              <a:avLst/>
              <a:gdLst/>
              <a:ahLst/>
              <a:cxnLst>
                <a:cxn ang="0">
                  <a:pos x="340" y="0"/>
                </a:cxn>
                <a:cxn ang="0">
                  <a:pos x="306" y="14"/>
                </a:cxn>
                <a:cxn ang="0">
                  <a:pos x="278" y="26"/>
                </a:cxn>
                <a:cxn ang="0">
                  <a:pos x="258" y="32"/>
                </a:cxn>
                <a:cxn ang="0">
                  <a:pos x="244" y="36"/>
                </a:cxn>
                <a:cxn ang="0">
                  <a:pos x="210" y="34"/>
                </a:cxn>
                <a:cxn ang="0">
                  <a:pos x="192" y="36"/>
                </a:cxn>
                <a:cxn ang="0">
                  <a:pos x="188" y="36"/>
                </a:cxn>
                <a:cxn ang="0">
                  <a:pos x="180" y="40"/>
                </a:cxn>
                <a:cxn ang="0">
                  <a:pos x="174" y="42"/>
                </a:cxn>
                <a:cxn ang="0">
                  <a:pos x="172" y="42"/>
                </a:cxn>
                <a:cxn ang="0">
                  <a:pos x="164" y="44"/>
                </a:cxn>
                <a:cxn ang="0">
                  <a:pos x="152" y="44"/>
                </a:cxn>
                <a:cxn ang="0">
                  <a:pos x="144" y="42"/>
                </a:cxn>
                <a:cxn ang="0">
                  <a:pos x="134" y="42"/>
                </a:cxn>
                <a:cxn ang="0">
                  <a:pos x="128" y="42"/>
                </a:cxn>
                <a:cxn ang="0">
                  <a:pos x="114" y="48"/>
                </a:cxn>
                <a:cxn ang="0">
                  <a:pos x="94" y="54"/>
                </a:cxn>
                <a:cxn ang="0">
                  <a:pos x="84" y="58"/>
                </a:cxn>
                <a:cxn ang="0">
                  <a:pos x="76" y="60"/>
                </a:cxn>
                <a:cxn ang="0">
                  <a:pos x="66" y="62"/>
                </a:cxn>
                <a:cxn ang="0">
                  <a:pos x="28" y="68"/>
                </a:cxn>
                <a:cxn ang="0">
                  <a:pos x="0" y="74"/>
                </a:cxn>
              </a:cxnLst>
              <a:rect l="0" t="0" r="r" b="b"/>
              <a:pathLst>
                <a:path w="340" h="74">
                  <a:moveTo>
                    <a:pt x="340" y="0"/>
                  </a:moveTo>
                  <a:lnTo>
                    <a:pt x="306" y="14"/>
                  </a:lnTo>
                  <a:lnTo>
                    <a:pt x="278" y="26"/>
                  </a:lnTo>
                  <a:lnTo>
                    <a:pt x="258" y="32"/>
                  </a:lnTo>
                  <a:lnTo>
                    <a:pt x="244" y="36"/>
                  </a:lnTo>
                  <a:lnTo>
                    <a:pt x="210" y="34"/>
                  </a:lnTo>
                  <a:lnTo>
                    <a:pt x="192" y="36"/>
                  </a:lnTo>
                  <a:lnTo>
                    <a:pt x="188" y="36"/>
                  </a:lnTo>
                  <a:lnTo>
                    <a:pt x="180" y="40"/>
                  </a:lnTo>
                  <a:lnTo>
                    <a:pt x="174" y="42"/>
                  </a:lnTo>
                  <a:lnTo>
                    <a:pt x="172" y="42"/>
                  </a:lnTo>
                  <a:lnTo>
                    <a:pt x="164" y="44"/>
                  </a:lnTo>
                  <a:lnTo>
                    <a:pt x="152" y="44"/>
                  </a:lnTo>
                  <a:lnTo>
                    <a:pt x="144" y="42"/>
                  </a:lnTo>
                  <a:lnTo>
                    <a:pt x="134" y="42"/>
                  </a:lnTo>
                  <a:lnTo>
                    <a:pt x="128" y="42"/>
                  </a:lnTo>
                  <a:lnTo>
                    <a:pt x="114" y="48"/>
                  </a:lnTo>
                  <a:lnTo>
                    <a:pt x="94" y="54"/>
                  </a:lnTo>
                  <a:lnTo>
                    <a:pt x="84" y="58"/>
                  </a:lnTo>
                  <a:lnTo>
                    <a:pt x="76" y="60"/>
                  </a:lnTo>
                  <a:lnTo>
                    <a:pt x="66" y="62"/>
                  </a:lnTo>
                  <a:lnTo>
                    <a:pt x="28" y="68"/>
                  </a:lnTo>
                  <a:lnTo>
                    <a:pt x="0" y="74"/>
                  </a:lnTo>
                </a:path>
              </a:pathLst>
            </a:custGeom>
            <a:noFill/>
            <a:ln w="6350">
              <a:solidFill>
                <a:srgbClr val="191919"/>
              </a:solidFill>
              <a:prstDash val="solid"/>
              <a:round/>
              <a:headEnd/>
              <a:tailEnd/>
            </a:ln>
          </p:spPr>
          <p:txBody>
            <a:bodyPr/>
            <a:lstStyle/>
            <a:p>
              <a:endParaRPr lang="en-US" dirty="0"/>
            </a:p>
          </p:txBody>
        </p:sp>
        <p:sp>
          <p:nvSpPr>
            <p:cNvPr id="157917" name="Freeform 221"/>
            <p:cNvSpPr>
              <a:spLocks/>
            </p:cNvSpPr>
            <p:nvPr/>
          </p:nvSpPr>
          <p:spPr bwMode="auto">
            <a:xfrm>
              <a:off x="2212" y="3134"/>
              <a:ext cx="47" cy="18"/>
            </a:xfrm>
            <a:custGeom>
              <a:avLst/>
              <a:gdLst/>
              <a:ahLst/>
              <a:cxnLst>
                <a:cxn ang="0">
                  <a:pos x="132" y="0"/>
                </a:cxn>
                <a:cxn ang="0">
                  <a:pos x="94" y="16"/>
                </a:cxn>
                <a:cxn ang="0">
                  <a:pos x="88" y="20"/>
                </a:cxn>
                <a:cxn ang="0">
                  <a:pos x="82" y="24"/>
                </a:cxn>
                <a:cxn ang="0">
                  <a:pos x="74" y="30"/>
                </a:cxn>
                <a:cxn ang="0">
                  <a:pos x="60" y="34"/>
                </a:cxn>
                <a:cxn ang="0">
                  <a:pos x="28" y="40"/>
                </a:cxn>
                <a:cxn ang="0">
                  <a:pos x="12" y="42"/>
                </a:cxn>
                <a:cxn ang="0">
                  <a:pos x="0" y="44"/>
                </a:cxn>
              </a:cxnLst>
              <a:rect l="0" t="0" r="r" b="b"/>
              <a:pathLst>
                <a:path w="132" h="44">
                  <a:moveTo>
                    <a:pt x="132" y="0"/>
                  </a:moveTo>
                  <a:lnTo>
                    <a:pt x="94" y="16"/>
                  </a:lnTo>
                  <a:lnTo>
                    <a:pt x="88" y="20"/>
                  </a:lnTo>
                  <a:lnTo>
                    <a:pt x="82" y="24"/>
                  </a:lnTo>
                  <a:lnTo>
                    <a:pt x="74" y="30"/>
                  </a:lnTo>
                  <a:lnTo>
                    <a:pt x="60" y="34"/>
                  </a:lnTo>
                  <a:lnTo>
                    <a:pt x="28" y="40"/>
                  </a:lnTo>
                  <a:lnTo>
                    <a:pt x="12" y="42"/>
                  </a:lnTo>
                  <a:lnTo>
                    <a:pt x="0" y="44"/>
                  </a:lnTo>
                </a:path>
              </a:pathLst>
            </a:custGeom>
            <a:noFill/>
            <a:ln w="6350">
              <a:solidFill>
                <a:srgbClr val="191919"/>
              </a:solidFill>
              <a:prstDash val="solid"/>
              <a:round/>
              <a:headEnd/>
              <a:tailEnd/>
            </a:ln>
          </p:spPr>
          <p:txBody>
            <a:bodyPr/>
            <a:lstStyle/>
            <a:p>
              <a:endParaRPr lang="en-US" dirty="0"/>
            </a:p>
          </p:txBody>
        </p:sp>
        <p:sp>
          <p:nvSpPr>
            <p:cNvPr id="157918" name="Freeform 222"/>
            <p:cNvSpPr>
              <a:spLocks/>
            </p:cNvSpPr>
            <p:nvPr/>
          </p:nvSpPr>
          <p:spPr bwMode="auto">
            <a:xfrm>
              <a:off x="2213" y="3102"/>
              <a:ext cx="40" cy="14"/>
            </a:xfrm>
            <a:custGeom>
              <a:avLst/>
              <a:gdLst/>
              <a:ahLst/>
              <a:cxnLst>
                <a:cxn ang="0">
                  <a:pos x="108" y="0"/>
                </a:cxn>
                <a:cxn ang="0">
                  <a:pos x="88" y="6"/>
                </a:cxn>
                <a:cxn ang="0">
                  <a:pos x="56" y="16"/>
                </a:cxn>
                <a:cxn ang="0">
                  <a:pos x="36" y="24"/>
                </a:cxn>
                <a:cxn ang="0">
                  <a:pos x="20" y="30"/>
                </a:cxn>
                <a:cxn ang="0">
                  <a:pos x="0" y="34"/>
                </a:cxn>
              </a:cxnLst>
              <a:rect l="0" t="0" r="r" b="b"/>
              <a:pathLst>
                <a:path w="108" h="34">
                  <a:moveTo>
                    <a:pt x="108" y="0"/>
                  </a:moveTo>
                  <a:lnTo>
                    <a:pt x="88" y="6"/>
                  </a:lnTo>
                  <a:lnTo>
                    <a:pt x="56" y="16"/>
                  </a:lnTo>
                  <a:lnTo>
                    <a:pt x="36" y="24"/>
                  </a:lnTo>
                  <a:lnTo>
                    <a:pt x="20" y="30"/>
                  </a:lnTo>
                  <a:lnTo>
                    <a:pt x="0" y="34"/>
                  </a:lnTo>
                </a:path>
              </a:pathLst>
            </a:custGeom>
            <a:noFill/>
            <a:ln w="6350">
              <a:solidFill>
                <a:srgbClr val="191919"/>
              </a:solidFill>
              <a:prstDash val="solid"/>
              <a:round/>
              <a:headEnd/>
              <a:tailEnd/>
            </a:ln>
          </p:spPr>
          <p:txBody>
            <a:bodyPr/>
            <a:lstStyle/>
            <a:p>
              <a:endParaRPr lang="en-US" dirty="0"/>
            </a:p>
          </p:txBody>
        </p:sp>
        <p:sp>
          <p:nvSpPr>
            <p:cNvPr id="157919" name="Freeform 223"/>
            <p:cNvSpPr>
              <a:spLocks/>
            </p:cNvSpPr>
            <p:nvPr/>
          </p:nvSpPr>
          <p:spPr bwMode="auto">
            <a:xfrm>
              <a:off x="2159" y="3127"/>
              <a:ext cx="14" cy="2"/>
            </a:xfrm>
            <a:custGeom>
              <a:avLst/>
              <a:gdLst/>
              <a:ahLst/>
              <a:cxnLst>
                <a:cxn ang="0">
                  <a:pos x="38" y="4"/>
                </a:cxn>
                <a:cxn ang="0">
                  <a:pos x="28" y="2"/>
                </a:cxn>
                <a:cxn ang="0">
                  <a:pos x="20" y="0"/>
                </a:cxn>
                <a:cxn ang="0">
                  <a:pos x="14" y="0"/>
                </a:cxn>
                <a:cxn ang="0">
                  <a:pos x="4" y="0"/>
                </a:cxn>
                <a:cxn ang="0">
                  <a:pos x="0" y="0"/>
                </a:cxn>
              </a:cxnLst>
              <a:rect l="0" t="0" r="r" b="b"/>
              <a:pathLst>
                <a:path w="38" h="4">
                  <a:moveTo>
                    <a:pt x="38" y="4"/>
                  </a:moveTo>
                  <a:lnTo>
                    <a:pt x="28" y="2"/>
                  </a:lnTo>
                  <a:lnTo>
                    <a:pt x="20" y="0"/>
                  </a:lnTo>
                  <a:lnTo>
                    <a:pt x="14" y="0"/>
                  </a:lnTo>
                  <a:lnTo>
                    <a:pt x="4" y="0"/>
                  </a:lnTo>
                  <a:lnTo>
                    <a:pt x="0" y="0"/>
                  </a:lnTo>
                </a:path>
              </a:pathLst>
            </a:custGeom>
            <a:noFill/>
            <a:ln w="6350">
              <a:solidFill>
                <a:srgbClr val="191919"/>
              </a:solidFill>
              <a:prstDash val="solid"/>
              <a:round/>
              <a:headEnd/>
              <a:tailEnd/>
            </a:ln>
          </p:spPr>
          <p:txBody>
            <a:bodyPr/>
            <a:lstStyle/>
            <a:p>
              <a:endParaRPr lang="en-US" dirty="0"/>
            </a:p>
          </p:txBody>
        </p:sp>
        <p:sp>
          <p:nvSpPr>
            <p:cNvPr id="157920" name="Freeform 224"/>
            <p:cNvSpPr>
              <a:spLocks/>
            </p:cNvSpPr>
            <p:nvPr/>
          </p:nvSpPr>
          <p:spPr bwMode="auto">
            <a:xfrm>
              <a:off x="2542" y="2973"/>
              <a:ext cx="15" cy="54"/>
            </a:xfrm>
            <a:custGeom>
              <a:avLst/>
              <a:gdLst/>
              <a:ahLst/>
              <a:cxnLst>
                <a:cxn ang="0">
                  <a:pos x="40" y="0"/>
                </a:cxn>
                <a:cxn ang="0">
                  <a:pos x="38" y="4"/>
                </a:cxn>
                <a:cxn ang="0">
                  <a:pos x="36" y="14"/>
                </a:cxn>
                <a:cxn ang="0">
                  <a:pos x="30" y="36"/>
                </a:cxn>
                <a:cxn ang="0">
                  <a:pos x="14" y="72"/>
                </a:cxn>
                <a:cxn ang="0">
                  <a:pos x="8" y="90"/>
                </a:cxn>
                <a:cxn ang="0">
                  <a:pos x="4" y="102"/>
                </a:cxn>
                <a:cxn ang="0">
                  <a:pos x="2" y="114"/>
                </a:cxn>
                <a:cxn ang="0">
                  <a:pos x="0" y="136"/>
                </a:cxn>
              </a:cxnLst>
              <a:rect l="0" t="0" r="r" b="b"/>
              <a:pathLst>
                <a:path w="40" h="136">
                  <a:moveTo>
                    <a:pt x="40" y="0"/>
                  </a:moveTo>
                  <a:lnTo>
                    <a:pt x="38" y="4"/>
                  </a:lnTo>
                  <a:lnTo>
                    <a:pt x="36" y="14"/>
                  </a:lnTo>
                  <a:lnTo>
                    <a:pt x="30" y="36"/>
                  </a:lnTo>
                  <a:lnTo>
                    <a:pt x="14" y="72"/>
                  </a:lnTo>
                  <a:lnTo>
                    <a:pt x="8" y="90"/>
                  </a:lnTo>
                  <a:lnTo>
                    <a:pt x="4" y="102"/>
                  </a:lnTo>
                  <a:lnTo>
                    <a:pt x="2" y="114"/>
                  </a:lnTo>
                  <a:lnTo>
                    <a:pt x="0" y="136"/>
                  </a:lnTo>
                </a:path>
              </a:pathLst>
            </a:custGeom>
            <a:noFill/>
            <a:ln w="6350">
              <a:solidFill>
                <a:srgbClr val="191919"/>
              </a:solidFill>
              <a:prstDash val="solid"/>
              <a:round/>
              <a:headEnd/>
              <a:tailEnd/>
            </a:ln>
          </p:spPr>
          <p:txBody>
            <a:bodyPr/>
            <a:lstStyle/>
            <a:p>
              <a:endParaRPr lang="en-US" dirty="0"/>
            </a:p>
          </p:txBody>
        </p:sp>
        <p:sp>
          <p:nvSpPr>
            <p:cNvPr id="157921" name="Freeform 225"/>
            <p:cNvSpPr>
              <a:spLocks/>
            </p:cNvSpPr>
            <p:nvPr/>
          </p:nvSpPr>
          <p:spPr bwMode="auto">
            <a:xfrm>
              <a:off x="2438" y="2954"/>
              <a:ext cx="80" cy="16"/>
            </a:xfrm>
            <a:custGeom>
              <a:avLst/>
              <a:gdLst/>
              <a:ahLst/>
              <a:cxnLst>
                <a:cxn ang="0">
                  <a:pos x="218" y="0"/>
                </a:cxn>
                <a:cxn ang="0">
                  <a:pos x="204" y="10"/>
                </a:cxn>
                <a:cxn ang="0">
                  <a:pos x="194" y="14"/>
                </a:cxn>
                <a:cxn ang="0">
                  <a:pos x="184" y="18"/>
                </a:cxn>
                <a:cxn ang="0">
                  <a:pos x="166" y="18"/>
                </a:cxn>
                <a:cxn ang="0">
                  <a:pos x="158" y="18"/>
                </a:cxn>
                <a:cxn ang="0">
                  <a:pos x="148" y="18"/>
                </a:cxn>
                <a:cxn ang="0">
                  <a:pos x="120" y="24"/>
                </a:cxn>
                <a:cxn ang="0">
                  <a:pos x="110" y="24"/>
                </a:cxn>
                <a:cxn ang="0">
                  <a:pos x="100" y="22"/>
                </a:cxn>
                <a:cxn ang="0">
                  <a:pos x="88" y="20"/>
                </a:cxn>
                <a:cxn ang="0">
                  <a:pos x="76" y="20"/>
                </a:cxn>
                <a:cxn ang="0">
                  <a:pos x="52" y="24"/>
                </a:cxn>
                <a:cxn ang="0">
                  <a:pos x="36" y="28"/>
                </a:cxn>
                <a:cxn ang="0">
                  <a:pos x="0" y="40"/>
                </a:cxn>
              </a:cxnLst>
              <a:rect l="0" t="0" r="r" b="b"/>
              <a:pathLst>
                <a:path w="218" h="40">
                  <a:moveTo>
                    <a:pt x="218" y="0"/>
                  </a:moveTo>
                  <a:lnTo>
                    <a:pt x="204" y="10"/>
                  </a:lnTo>
                  <a:lnTo>
                    <a:pt x="194" y="14"/>
                  </a:lnTo>
                  <a:lnTo>
                    <a:pt x="184" y="18"/>
                  </a:lnTo>
                  <a:lnTo>
                    <a:pt x="166" y="18"/>
                  </a:lnTo>
                  <a:lnTo>
                    <a:pt x="158" y="18"/>
                  </a:lnTo>
                  <a:lnTo>
                    <a:pt x="148" y="18"/>
                  </a:lnTo>
                  <a:lnTo>
                    <a:pt x="120" y="24"/>
                  </a:lnTo>
                  <a:lnTo>
                    <a:pt x="110" y="24"/>
                  </a:lnTo>
                  <a:lnTo>
                    <a:pt x="100" y="22"/>
                  </a:lnTo>
                  <a:lnTo>
                    <a:pt x="88" y="20"/>
                  </a:lnTo>
                  <a:lnTo>
                    <a:pt x="76" y="20"/>
                  </a:lnTo>
                  <a:lnTo>
                    <a:pt x="52" y="24"/>
                  </a:lnTo>
                  <a:lnTo>
                    <a:pt x="36" y="28"/>
                  </a:lnTo>
                  <a:lnTo>
                    <a:pt x="0" y="40"/>
                  </a:lnTo>
                </a:path>
              </a:pathLst>
            </a:custGeom>
            <a:noFill/>
            <a:ln w="6350">
              <a:solidFill>
                <a:srgbClr val="191919"/>
              </a:solidFill>
              <a:prstDash val="solid"/>
              <a:round/>
              <a:headEnd/>
              <a:tailEnd/>
            </a:ln>
          </p:spPr>
          <p:txBody>
            <a:bodyPr/>
            <a:lstStyle/>
            <a:p>
              <a:endParaRPr lang="en-US" dirty="0"/>
            </a:p>
          </p:txBody>
        </p:sp>
        <p:sp>
          <p:nvSpPr>
            <p:cNvPr id="157922" name="Freeform 226"/>
            <p:cNvSpPr>
              <a:spLocks/>
            </p:cNvSpPr>
            <p:nvPr/>
          </p:nvSpPr>
          <p:spPr bwMode="auto">
            <a:xfrm>
              <a:off x="2434" y="2976"/>
              <a:ext cx="44" cy="9"/>
            </a:xfrm>
            <a:custGeom>
              <a:avLst/>
              <a:gdLst/>
              <a:ahLst/>
              <a:cxnLst>
                <a:cxn ang="0">
                  <a:pos x="122" y="0"/>
                </a:cxn>
                <a:cxn ang="0">
                  <a:pos x="98" y="2"/>
                </a:cxn>
                <a:cxn ang="0">
                  <a:pos x="86" y="4"/>
                </a:cxn>
                <a:cxn ang="0">
                  <a:pos x="68" y="8"/>
                </a:cxn>
                <a:cxn ang="0">
                  <a:pos x="30" y="14"/>
                </a:cxn>
                <a:cxn ang="0">
                  <a:pos x="0" y="22"/>
                </a:cxn>
              </a:cxnLst>
              <a:rect l="0" t="0" r="r" b="b"/>
              <a:pathLst>
                <a:path w="122" h="22">
                  <a:moveTo>
                    <a:pt x="122" y="0"/>
                  </a:moveTo>
                  <a:lnTo>
                    <a:pt x="98" y="2"/>
                  </a:lnTo>
                  <a:lnTo>
                    <a:pt x="86" y="4"/>
                  </a:lnTo>
                  <a:lnTo>
                    <a:pt x="68" y="8"/>
                  </a:lnTo>
                  <a:lnTo>
                    <a:pt x="30" y="14"/>
                  </a:lnTo>
                  <a:lnTo>
                    <a:pt x="0" y="22"/>
                  </a:lnTo>
                </a:path>
              </a:pathLst>
            </a:custGeom>
            <a:noFill/>
            <a:ln w="6350">
              <a:solidFill>
                <a:srgbClr val="191919"/>
              </a:solidFill>
              <a:prstDash val="solid"/>
              <a:round/>
              <a:headEnd/>
              <a:tailEnd/>
            </a:ln>
          </p:spPr>
          <p:txBody>
            <a:bodyPr/>
            <a:lstStyle/>
            <a:p>
              <a:endParaRPr lang="en-US" dirty="0"/>
            </a:p>
          </p:txBody>
        </p:sp>
        <p:sp>
          <p:nvSpPr>
            <p:cNvPr id="157923" name="Freeform 227"/>
            <p:cNvSpPr>
              <a:spLocks/>
            </p:cNvSpPr>
            <p:nvPr/>
          </p:nvSpPr>
          <p:spPr bwMode="auto">
            <a:xfrm>
              <a:off x="2600" y="3045"/>
              <a:ext cx="143" cy="153"/>
            </a:xfrm>
            <a:custGeom>
              <a:avLst/>
              <a:gdLst/>
              <a:ahLst/>
              <a:cxnLst>
                <a:cxn ang="0">
                  <a:pos x="162" y="198"/>
                </a:cxn>
                <a:cxn ang="0">
                  <a:pos x="138" y="216"/>
                </a:cxn>
                <a:cxn ang="0">
                  <a:pos x="122" y="228"/>
                </a:cxn>
                <a:cxn ang="0">
                  <a:pos x="102" y="244"/>
                </a:cxn>
                <a:cxn ang="0">
                  <a:pos x="84" y="274"/>
                </a:cxn>
                <a:cxn ang="0">
                  <a:pos x="78" y="282"/>
                </a:cxn>
                <a:cxn ang="0">
                  <a:pos x="72" y="288"/>
                </a:cxn>
                <a:cxn ang="0">
                  <a:pos x="66" y="292"/>
                </a:cxn>
                <a:cxn ang="0">
                  <a:pos x="56" y="302"/>
                </a:cxn>
                <a:cxn ang="0">
                  <a:pos x="44" y="320"/>
                </a:cxn>
                <a:cxn ang="0">
                  <a:pos x="28" y="344"/>
                </a:cxn>
                <a:cxn ang="0">
                  <a:pos x="0" y="386"/>
                </a:cxn>
                <a:cxn ang="0">
                  <a:pos x="34" y="332"/>
                </a:cxn>
                <a:cxn ang="0">
                  <a:pos x="44" y="308"/>
                </a:cxn>
                <a:cxn ang="0">
                  <a:pos x="44" y="282"/>
                </a:cxn>
                <a:cxn ang="0">
                  <a:pos x="52" y="272"/>
                </a:cxn>
                <a:cxn ang="0">
                  <a:pos x="74" y="248"/>
                </a:cxn>
                <a:cxn ang="0">
                  <a:pos x="92" y="228"/>
                </a:cxn>
                <a:cxn ang="0">
                  <a:pos x="138" y="170"/>
                </a:cxn>
                <a:cxn ang="0">
                  <a:pos x="160" y="148"/>
                </a:cxn>
                <a:cxn ang="0">
                  <a:pos x="176" y="132"/>
                </a:cxn>
                <a:cxn ang="0">
                  <a:pos x="186" y="124"/>
                </a:cxn>
                <a:cxn ang="0">
                  <a:pos x="192" y="120"/>
                </a:cxn>
                <a:cxn ang="0">
                  <a:pos x="200" y="116"/>
                </a:cxn>
                <a:cxn ang="0">
                  <a:pos x="208" y="110"/>
                </a:cxn>
                <a:cxn ang="0">
                  <a:pos x="258" y="72"/>
                </a:cxn>
                <a:cxn ang="0">
                  <a:pos x="276" y="60"/>
                </a:cxn>
                <a:cxn ang="0">
                  <a:pos x="324" y="34"/>
                </a:cxn>
                <a:cxn ang="0">
                  <a:pos x="336" y="34"/>
                </a:cxn>
                <a:cxn ang="0">
                  <a:pos x="346" y="32"/>
                </a:cxn>
                <a:cxn ang="0">
                  <a:pos x="354" y="30"/>
                </a:cxn>
                <a:cxn ang="0">
                  <a:pos x="370" y="20"/>
                </a:cxn>
                <a:cxn ang="0">
                  <a:pos x="378" y="14"/>
                </a:cxn>
                <a:cxn ang="0">
                  <a:pos x="390" y="0"/>
                </a:cxn>
              </a:cxnLst>
              <a:rect l="0" t="0" r="r" b="b"/>
              <a:pathLst>
                <a:path w="390" h="386">
                  <a:moveTo>
                    <a:pt x="162" y="198"/>
                  </a:moveTo>
                  <a:lnTo>
                    <a:pt x="138" y="216"/>
                  </a:lnTo>
                  <a:lnTo>
                    <a:pt x="122" y="228"/>
                  </a:lnTo>
                  <a:lnTo>
                    <a:pt x="102" y="244"/>
                  </a:lnTo>
                  <a:lnTo>
                    <a:pt x="84" y="274"/>
                  </a:lnTo>
                  <a:lnTo>
                    <a:pt x="78" y="282"/>
                  </a:lnTo>
                  <a:lnTo>
                    <a:pt x="72" y="288"/>
                  </a:lnTo>
                  <a:lnTo>
                    <a:pt x="66" y="292"/>
                  </a:lnTo>
                  <a:lnTo>
                    <a:pt x="56" y="302"/>
                  </a:lnTo>
                  <a:lnTo>
                    <a:pt x="44" y="320"/>
                  </a:lnTo>
                  <a:lnTo>
                    <a:pt x="28" y="344"/>
                  </a:lnTo>
                  <a:lnTo>
                    <a:pt x="0" y="386"/>
                  </a:lnTo>
                  <a:lnTo>
                    <a:pt x="34" y="332"/>
                  </a:lnTo>
                  <a:lnTo>
                    <a:pt x="44" y="308"/>
                  </a:lnTo>
                  <a:lnTo>
                    <a:pt x="44" y="282"/>
                  </a:lnTo>
                  <a:lnTo>
                    <a:pt x="52" y="272"/>
                  </a:lnTo>
                  <a:lnTo>
                    <a:pt x="74" y="248"/>
                  </a:lnTo>
                  <a:lnTo>
                    <a:pt x="92" y="228"/>
                  </a:lnTo>
                  <a:lnTo>
                    <a:pt x="138" y="170"/>
                  </a:lnTo>
                  <a:lnTo>
                    <a:pt x="160" y="148"/>
                  </a:lnTo>
                  <a:lnTo>
                    <a:pt x="176" y="132"/>
                  </a:lnTo>
                  <a:lnTo>
                    <a:pt x="186" y="124"/>
                  </a:lnTo>
                  <a:lnTo>
                    <a:pt x="192" y="120"/>
                  </a:lnTo>
                  <a:lnTo>
                    <a:pt x="200" y="116"/>
                  </a:lnTo>
                  <a:lnTo>
                    <a:pt x="208" y="110"/>
                  </a:lnTo>
                  <a:lnTo>
                    <a:pt x="258" y="72"/>
                  </a:lnTo>
                  <a:lnTo>
                    <a:pt x="276" y="60"/>
                  </a:lnTo>
                  <a:lnTo>
                    <a:pt x="324" y="34"/>
                  </a:lnTo>
                  <a:lnTo>
                    <a:pt x="336" y="34"/>
                  </a:lnTo>
                  <a:lnTo>
                    <a:pt x="346" y="32"/>
                  </a:lnTo>
                  <a:lnTo>
                    <a:pt x="354" y="30"/>
                  </a:lnTo>
                  <a:lnTo>
                    <a:pt x="370" y="20"/>
                  </a:lnTo>
                  <a:lnTo>
                    <a:pt x="378" y="14"/>
                  </a:lnTo>
                  <a:lnTo>
                    <a:pt x="390" y="0"/>
                  </a:lnTo>
                </a:path>
              </a:pathLst>
            </a:custGeom>
            <a:noFill/>
            <a:ln w="6350">
              <a:solidFill>
                <a:srgbClr val="191919"/>
              </a:solidFill>
              <a:prstDash val="solid"/>
              <a:round/>
              <a:headEnd/>
              <a:tailEnd/>
            </a:ln>
          </p:spPr>
          <p:txBody>
            <a:bodyPr/>
            <a:lstStyle/>
            <a:p>
              <a:endParaRPr lang="en-US" dirty="0"/>
            </a:p>
          </p:txBody>
        </p:sp>
        <p:sp>
          <p:nvSpPr>
            <p:cNvPr id="157924" name="Freeform 228"/>
            <p:cNvSpPr>
              <a:spLocks/>
            </p:cNvSpPr>
            <p:nvPr/>
          </p:nvSpPr>
          <p:spPr bwMode="auto">
            <a:xfrm>
              <a:off x="2660" y="2741"/>
              <a:ext cx="67" cy="62"/>
            </a:xfrm>
            <a:custGeom>
              <a:avLst/>
              <a:gdLst/>
              <a:ahLst/>
              <a:cxnLst>
                <a:cxn ang="0">
                  <a:pos x="184" y="2"/>
                </a:cxn>
                <a:cxn ang="0">
                  <a:pos x="176" y="0"/>
                </a:cxn>
                <a:cxn ang="0">
                  <a:pos x="166" y="2"/>
                </a:cxn>
                <a:cxn ang="0">
                  <a:pos x="152" y="6"/>
                </a:cxn>
                <a:cxn ang="0">
                  <a:pos x="142" y="10"/>
                </a:cxn>
                <a:cxn ang="0">
                  <a:pos x="138" y="12"/>
                </a:cxn>
                <a:cxn ang="0">
                  <a:pos x="134" y="14"/>
                </a:cxn>
                <a:cxn ang="0">
                  <a:pos x="122" y="16"/>
                </a:cxn>
                <a:cxn ang="0">
                  <a:pos x="82" y="20"/>
                </a:cxn>
                <a:cxn ang="0">
                  <a:pos x="62" y="26"/>
                </a:cxn>
                <a:cxn ang="0">
                  <a:pos x="56" y="28"/>
                </a:cxn>
                <a:cxn ang="0">
                  <a:pos x="50" y="32"/>
                </a:cxn>
                <a:cxn ang="0">
                  <a:pos x="24" y="72"/>
                </a:cxn>
                <a:cxn ang="0">
                  <a:pos x="14" y="112"/>
                </a:cxn>
                <a:cxn ang="0">
                  <a:pos x="0" y="154"/>
                </a:cxn>
              </a:cxnLst>
              <a:rect l="0" t="0" r="r" b="b"/>
              <a:pathLst>
                <a:path w="184" h="154">
                  <a:moveTo>
                    <a:pt x="184" y="2"/>
                  </a:moveTo>
                  <a:lnTo>
                    <a:pt x="176" y="0"/>
                  </a:lnTo>
                  <a:lnTo>
                    <a:pt x="166" y="2"/>
                  </a:lnTo>
                  <a:lnTo>
                    <a:pt x="152" y="6"/>
                  </a:lnTo>
                  <a:lnTo>
                    <a:pt x="142" y="10"/>
                  </a:lnTo>
                  <a:lnTo>
                    <a:pt x="138" y="12"/>
                  </a:lnTo>
                  <a:lnTo>
                    <a:pt x="134" y="14"/>
                  </a:lnTo>
                  <a:lnTo>
                    <a:pt x="122" y="16"/>
                  </a:lnTo>
                  <a:lnTo>
                    <a:pt x="82" y="20"/>
                  </a:lnTo>
                  <a:lnTo>
                    <a:pt x="62" y="26"/>
                  </a:lnTo>
                  <a:lnTo>
                    <a:pt x="56" y="28"/>
                  </a:lnTo>
                  <a:lnTo>
                    <a:pt x="50" y="32"/>
                  </a:lnTo>
                  <a:lnTo>
                    <a:pt x="24" y="72"/>
                  </a:lnTo>
                  <a:lnTo>
                    <a:pt x="14" y="112"/>
                  </a:lnTo>
                  <a:lnTo>
                    <a:pt x="0" y="154"/>
                  </a:lnTo>
                </a:path>
              </a:pathLst>
            </a:custGeom>
            <a:noFill/>
            <a:ln w="9525">
              <a:solidFill>
                <a:srgbClr val="191919"/>
              </a:solidFill>
              <a:prstDash val="solid"/>
              <a:round/>
              <a:headEnd/>
              <a:tailEnd/>
            </a:ln>
          </p:spPr>
          <p:txBody>
            <a:bodyPr/>
            <a:lstStyle/>
            <a:p>
              <a:endParaRPr lang="en-US" dirty="0"/>
            </a:p>
          </p:txBody>
        </p:sp>
        <p:sp>
          <p:nvSpPr>
            <p:cNvPr id="157925" name="Freeform 229"/>
            <p:cNvSpPr>
              <a:spLocks/>
            </p:cNvSpPr>
            <p:nvPr/>
          </p:nvSpPr>
          <p:spPr bwMode="auto">
            <a:xfrm>
              <a:off x="2750" y="2926"/>
              <a:ext cx="58" cy="31"/>
            </a:xfrm>
            <a:custGeom>
              <a:avLst/>
              <a:gdLst/>
              <a:ahLst/>
              <a:cxnLst>
                <a:cxn ang="0">
                  <a:pos x="0" y="80"/>
                </a:cxn>
                <a:cxn ang="0">
                  <a:pos x="12" y="64"/>
                </a:cxn>
                <a:cxn ang="0">
                  <a:pos x="22" y="50"/>
                </a:cxn>
                <a:cxn ang="0">
                  <a:pos x="34" y="40"/>
                </a:cxn>
                <a:cxn ang="0">
                  <a:pos x="46" y="32"/>
                </a:cxn>
                <a:cxn ang="0">
                  <a:pos x="54" y="24"/>
                </a:cxn>
                <a:cxn ang="0">
                  <a:pos x="64" y="18"/>
                </a:cxn>
                <a:cxn ang="0">
                  <a:pos x="74" y="14"/>
                </a:cxn>
                <a:cxn ang="0">
                  <a:pos x="98" y="10"/>
                </a:cxn>
                <a:cxn ang="0">
                  <a:pos x="126" y="4"/>
                </a:cxn>
                <a:cxn ang="0">
                  <a:pos x="144" y="0"/>
                </a:cxn>
                <a:cxn ang="0">
                  <a:pos x="158" y="0"/>
                </a:cxn>
              </a:cxnLst>
              <a:rect l="0" t="0" r="r" b="b"/>
              <a:pathLst>
                <a:path w="158" h="80">
                  <a:moveTo>
                    <a:pt x="0" y="80"/>
                  </a:moveTo>
                  <a:lnTo>
                    <a:pt x="12" y="64"/>
                  </a:lnTo>
                  <a:lnTo>
                    <a:pt x="22" y="50"/>
                  </a:lnTo>
                  <a:lnTo>
                    <a:pt x="34" y="40"/>
                  </a:lnTo>
                  <a:lnTo>
                    <a:pt x="46" y="32"/>
                  </a:lnTo>
                  <a:lnTo>
                    <a:pt x="54" y="24"/>
                  </a:lnTo>
                  <a:lnTo>
                    <a:pt x="64" y="18"/>
                  </a:lnTo>
                  <a:lnTo>
                    <a:pt x="74" y="14"/>
                  </a:lnTo>
                  <a:lnTo>
                    <a:pt x="98" y="10"/>
                  </a:lnTo>
                  <a:lnTo>
                    <a:pt x="126" y="4"/>
                  </a:lnTo>
                  <a:lnTo>
                    <a:pt x="144" y="0"/>
                  </a:lnTo>
                  <a:lnTo>
                    <a:pt x="158" y="0"/>
                  </a:lnTo>
                </a:path>
              </a:pathLst>
            </a:custGeom>
            <a:noFill/>
            <a:ln w="9525">
              <a:solidFill>
                <a:srgbClr val="191919"/>
              </a:solidFill>
              <a:prstDash val="solid"/>
              <a:round/>
              <a:headEnd/>
              <a:tailEnd/>
            </a:ln>
          </p:spPr>
          <p:txBody>
            <a:bodyPr/>
            <a:lstStyle/>
            <a:p>
              <a:endParaRPr lang="en-US" dirty="0"/>
            </a:p>
          </p:txBody>
        </p:sp>
        <p:sp>
          <p:nvSpPr>
            <p:cNvPr id="157926" name="Freeform 230"/>
            <p:cNvSpPr>
              <a:spLocks/>
            </p:cNvSpPr>
            <p:nvPr/>
          </p:nvSpPr>
          <p:spPr bwMode="auto">
            <a:xfrm>
              <a:off x="2750" y="2928"/>
              <a:ext cx="70" cy="41"/>
            </a:xfrm>
            <a:custGeom>
              <a:avLst/>
              <a:gdLst/>
              <a:ahLst/>
              <a:cxnLst>
                <a:cxn ang="0">
                  <a:pos x="0" y="104"/>
                </a:cxn>
                <a:cxn ang="0">
                  <a:pos x="26" y="80"/>
                </a:cxn>
                <a:cxn ang="0">
                  <a:pos x="48" y="62"/>
                </a:cxn>
                <a:cxn ang="0">
                  <a:pos x="60" y="54"/>
                </a:cxn>
                <a:cxn ang="0">
                  <a:pos x="72" y="48"/>
                </a:cxn>
                <a:cxn ang="0">
                  <a:pos x="112" y="30"/>
                </a:cxn>
                <a:cxn ang="0">
                  <a:pos x="130" y="24"/>
                </a:cxn>
                <a:cxn ang="0">
                  <a:pos x="156" y="12"/>
                </a:cxn>
                <a:cxn ang="0">
                  <a:pos x="176" y="2"/>
                </a:cxn>
                <a:cxn ang="0">
                  <a:pos x="184" y="0"/>
                </a:cxn>
                <a:cxn ang="0">
                  <a:pos x="190" y="0"/>
                </a:cxn>
              </a:cxnLst>
              <a:rect l="0" t="0" r="r" b="b"/>
              <a:pathLst>
                <a:path w="190" h="104">
                  <a:moveTo>
                    <a:pt x="0" y="104"/>
                  </a:moveTo>
                  <a:lnTo>
                    <a:pt x="26" y="80"/>
                  </a:lnTo>
                  <a:lnTo>
                    <a:pt x="48" y="62"/>
                  </a:lnTo>
                  <a:lnTo>
                    <a:pt x="60" y="54"/>
                  </a:lnTo>
                  <a:lnTo>
                    <a:pt x="72" y="48"/>
                  </a:lnTo>
                  <a:lnTo>
                    <a:pt x="112" y="30"/>
                  </a:lnTo>
                  <a:lnTo>
                    <a:pt x="130" y="24"/>
                  </a:lnTo>
                  <a:lnTo>
                    <a:pt x="156" y="12"/>
                  </a:lnTo>
                  <a:lnTo>
                    <a:pt x="176" y="2"/>
                  </a:lnTo>
                  <a:lnTo>
                    <a:pt x="184" y="0"/>
                  </a:lnTo>
                  <a:lnTo>
                    <a:pt x="190" y="0"/>
                  </a:lnTo>
                </a:path>
              </a:pathLst>
            </a:custGeom>
            <a:noFill/>
            <a:ln w="9525">
              <a:solidFill>
                <a:srgbClr val="191919"/>
              </a:solidFill>
              <a:prstDash val="solid"/>
              <a:round/>
              <a:headEnd/>
              <a:tailEnd/>
            </a:ln>
          </p:spPr>
          <p:txBody>
            <a:bodyPr/>
            <a:lstStyle/>
            <a:p>
              <a:endParaRPr lang="en-US" dirty="0"/>
            </a:p>
          </p:txBody>
        </p:sp>
        <p:sp>
          <p:nvSpPr>
            <p:cNvPr id="157927" name="Freeform 231"/>
            <p:cNvSpPr>
              <a:spLocks/>
            </p:cNvSpPr>
            <p:nvPr/>
          </p:nvSpPr>
          <p:spPr bwMode="auto">
            <a:xfrm>
              <a:off x="1233" y="3157"/>
              <a:ext cx="1077" cy="394"/>
            </a:xfrm>
            <a:custGeom>
              <a:avLst/>
              <a:gdLst/>
              <a:ahLst/>
              <a:cxnLst>
                <a:cxn ang="0">
                  <a:pos x="0" y="0"/>
                </a:cxn>
                <a:cxn ang="0">
                  <a:pos x="2957" y="552"/>
                </a:cxn>
                <a:cxn ang="0">
                  <a:pos x="2957" y="996"/>
                </a:cxn>
                <a:cxn ang="0">
                  <a:pos x="0" y="444"/>
                </a:cxn>
                <a:cxn ang="0">
                  <a:pos x="0" y="0"/>
                </a:cxn>
              </a:cxnLst>
              <a:rect l="0" t="0" r="r" b="b"/>
              <a:pathLst>
                <a:path w="2957" h="996">
                  <a:moveTo>
                    <a:pt x="0" y="0"/>
                  </a:moveTo>
                  <a:lnTo>
                    <a:pt x="2957" y="552"/>
                  </a:lnTo>
                  <a:lnTo>
                    <a:pt x="2957" y="996"/>
                  </a:lnTo>
                  <a:lnTo>
                    <a:pt x="0" y="444"/>
                  </a:lnTo>
                  <a:lnTo>
                    <a:pt x="0" y="0"/>
                  </a:lnTo>
                  <a:close/>
                </a:path>
              </a:pathLst>
            </a:custGeom>
            <a:solidFill>
              <a:srgbClr val="969696"/>
            </a:solidFill>
            <a:ln w="9525">
              <a:noFill/>
              <a:round/>
              <a:headEnd/>
              <a:tailEnd/>
            </a:ln>
          </p:spPr>
          <p:txBody>
            <a:bodyPr/>
            <a:lstStyle/>
            <a:p>
              <a:endParaRPr lang="en-US" dirty="0"/>
            </a:p>
          </p:txBody>
        </p:sp>
        <p:sp>
          <p:nvSpPr>
            <p:cNvPr id="157928" name="Freeform 232"/>
            <p:cNvSpPr>
              <a:spLocks/>
            </p:cNvSpPr>
            <p:nvPr/>
          </p:nvSpPr>
          <p:spPr bwMode="auto">
            <a:xfrm>
              <a:off x="2475" y="2814"/>
              <a:ext cx="95" cy="76"/>
            </a:xfrm>
            <a:custGeom>
              <a:avLst/>
              <a:gdLst/>
              <a:ahLst/>
              <a:cxnLst>
                <a:cxn ang="0">
                  <a:pos x="216" y="62"/>
                </a:cxn>
                <a:cxn ang="0">
                  <a:pos x="210" y="58"/>
                </a:cxn>
                <a:cxn ang="0">
                  <a:pos x="202" y="52"/>
                </a:cxn>
                <a:cxn ang="0">
                  <a:pos x="190" y="42"/>
                </a:cxn>
                <a:cxn ang="0">
                  <a:pos x="170" y="30"/>
                </a:cxn>
                <a:cxn ang="0">
                  <a:pos x="142" y="12"/>
                </a:cxn>
                <a:cxn ang="0">
                  <a:pos x="130" y="6"/>
                </a:cxn>
                <a:cxn ang="0">
                  <a:pos x="120" y="2"/>
                </a:cxn>
                <a:cxn ang="0">
                  <a:pos x="112" y="2"/>
                </a:cxn>
                <a:cxn ang="0">
                  <a:pos x="104" y="4"/>
                </a:cxn>
                <a:cxn ang="0">
                  <a:pos x="94" y="4"/>
                </a:cxn>
                <a:cxn ang="0">
                  <a:pos x="84" y="2"/>
                </a:cxn>
                <a:cxn ang="0">
                  <a:pos x="74" y="0"/>
                </a:cxn>
                <a:cxn ang="0">
                  <a:pos x="68" y="2"/>
                </a:cxn>
                <a:cxn ang="0">
                  <a:pos x="64" y="4"/>
                </a:cxn>
                <a:cxn ang="0">
                  <a:pos x="60" y="12"/>
                </a:cxn>
                <a:cxn ang="0">
                  <a:pos x="56" y="28"/>
                </a:cxn>
                <a:cxn ang="0">
                  <a:pos x="54" y="52"/>
                </a:cxn>
                <a:cxn ang="0">
                  <a:pos x="52" y="68"/>
                </a:cxn>
                <a:cxn ang="0">
                  <a:pos x="54" y="90"/>
                </a:cxn>
                <a:cxn ang="0">
                  <a:pos x="52" y="102"/>
                </a:cxn>
                <a:cxn ang="0">
                  <a:pos x="44" y="126"/>
                </a:cxn>
                <a:cxn ang="0">
                  <a:pos x="36" y="144"/>
                </a:cxn>
                <a:cxn ang="0">
                  <a:pos x="20" y="166"/>
                </a:cxn>
                <a:cxn ang="0">
                  <a:pos x="0" y="192"/>
                </a:cxn>
                <a:cxn ang="0">
                  <a:pos x="4" y="194"/>
                </a:cxn>
                <a:cxn ang="0">
                  <a:pos x="22" y="188"/>
                </a:cxn>
                <a:cxn ang="0">
                  <a:pos x="32" y="182"/>
                </a:cxn>
                <a:cxn ang="0">
                  <a:pos x="48" y="168"/>
                </a:cxn>
                <a:cxn ang="0">
                  <a:pos x="66" y="162"/>
                </a:cxn>
                <a:cxn ang="0">
                  <a:pos x="90" y="152"/>
                </a:cxn>
                <a:cxn ang="0">
                  <a:pos x="108" y="146"/>
                </a:cxn>
                <a:cxn ang="0">
                  <a:pos x="120" y="142"/>
                </a:cxn>
                <a:cxn ang="0">
                  <a:pos x="134" y="140"/>
                </a:cxn>
                <a:cxn ang="0">
                  <a:pos x="152" y="136"/>
                </a:cxn>
                <a:cxn ang="0">
                  <a:pos x="178" y="130"/>
                </a:cxn>
                <a:cxn ang="0">
                  <a:pos x="210" y="114"/>
                </a:cxn>
                <a:cxn ang="0">
                  <a:pos x="240" y="100"/>
                </a:cxn>
                <a:cxn ang="0">
                  <a:pos x="256" y="82"/>
                </a:cxn>
                <a:cxn ang="0">
                  <a:pos x="258" y="78"/>
                </a:cxn>
                <a:cxn ang="0">
                  <a:pos x="240" y="72"/>
                </a:cxn>
                <a:cxn ang="0">
                  <a:pos x="230" y="68"/>
                </a:cxn>
                <a:cxn ang="0">
                  <a:pos x="216" y="62"/>
                </a:cxn>
              </a:cxnLst>
              <a:rect l="0" t="0" r="r" b="b"/>
              <a:pathLst>
                <a:path w="258" h="194">
                  <a:moveTo>
                    <a:pt x="216" y="62"/>
                  </a:moveTo>
                  <a:lnTo>
                    <a:pt x="210" y="58"/>
                  </a:lnTo>
                  <a:lnTo>
                    <a:pt x="202" y="52"/>
                  </a:lnTo>
                  <a:lnTo>
                    <a:pt x="190" y="42"/>
                  </a:lnTo>
                  <a:lnTo>
                    <a:pt x="170" y="30"/>
                  </a:lnTo>
                  <a:lnTo>
                    <a:pt x="142" y="12"/>
                  </a:lnTo>
                  <a:lnTo>
                    <a:pt x="130" y="6"/>
                  </a:lnTo>
                  <a:lnTo>
                    <a:pt x="120" y="2"/>
                  </a:lnTo>
                  <a:lnTo>
                    <a:pt x="112" y="2"/>
                  </a:lnTo>
                  <a:lnTo>
                    <a:pt x="104" y="4"/>
                  </a:lnTo>
                  <a:lnTo>
                    <a:pt x="94" y="4"/>
                  </a:lnTo>
                  <a:lnTo>
                    <a:pt x="84" y="2"/>
                  </a:lnTo>
                  <a:lnTo>
                    <a:pt x="74" y="0"/>
                  </a:lnTo>
                  <a:lnTo>
                    <a:pt x="68" y="2"/>
                  </a:lnTo>
                  <a:lnTo>
                    <a:pt x="64" y="4"/>
                  </a:lnTo>
                  <a:lnTo>
                    <a:pt x="60" y="12"/>
                  </a:lnTo>
                  <a:lnTo>
                    <a:pt x="56" y="28"/>
                  </a:lnTo>
                  <a:lnTo>
                    <a:pt x="54" y="52"/>
                  </a:lnTo>
                  <a:lnTo>
                    <a:pt x="52" y="68"/>
                  </a:lnTo>
                  <a:lnTo>
                    <a:pt x="54" y="90"/>
                  </a:lnTo>
                  <a:lnTo>
                    <a:pt x="52" y="102"/>
                  </a:lnTo>
                  <a:lnTo>
                    <a:pt x="44" y="126"/>
                  </a:lnTo>
                  <a:lnTo>
                    <a:pt x="36" y="144"/>
                  </a:lnTo>
                  <a:lnTo>
                    <a:pt x="20" y="166"/>
                  </a:lnTo>
                  <a:lnTo>
                    <a:pt x="0" y="192"/>
                  </a:lnTo>
                  <a:lnTo>
                    <a:pt x="4" y="194"/>
                  </a:lnTo>
                  <a:lnTo>
                    <a:pt x="22" y="188"/>
                  </a:lnTo>
                  <a:lnTo>
                    <a:pt x="32" y="182"/>
                  </a:lnTo>
                  <a:lnTo>
                    <a:pt x="48" y="168"/>
                  </a:lnTo>
                  <a:lnTo>
                    <a:pt x="66" y="162"/>
                  </a:lnTo>
                  <a:lnTo>
                    <a:pt x="90" y="152"/>
                  </a:lnTo>
                  <a:lnTo>
                    <a:pt x="108" y="146"/>
                  </a:lnTo>
                  <a:lnTo>
                    <a:pt x="120" y="142"/>
                  </a:lnTo>
                  <a:lnTo>
                    <a:pt x="134" y="140"/>
                  </a:lnTo>
                  <a:lnTo>
                    <a:pt x="152" y="136"/>
                  </a:lnTo>
                  <a:lnTo>
                    <a:pt x="178" y="130"/>
                  </a:lnTo>
                  <a:lnTo>
                    <a:pt x="210" y="114"/>
                  </a:lnTo>
                  <a:lnTo>
                    <a:pt x="240" y="100"/>
                  </a:lnTo>
                  <a:lnTo>
                    <a:pt x="256" y="82"/>
                  </a:lnTo>
                  <a:lnTo>
                    <a:pt x="258" y="78"/>
                  </a:lnTo>
                  <a:lnTo>
                    <a:pt x="240" y="72"/>
                  </a:lnTo>
                  <a:lnTo>
                    <a:pt x="230" y="68"/>
                  </a:lnTo>
                  <a:lnTo>
                    <a:pt x="216" y="62"/>
                  </a:lnTo>
                  <a:close/>
                </a:path>
              </a:pathLst>
            </a:custGeom>
            <a:solidFill>
              <a:srgbClr val="CC9900"/>
            </a:solidFill>
            <a:ln w="9525">
              <a:noFill/>
              <a:round/>
              <a:headEnd/>
              <a:tailEnd/>
            </a:ln>
          </p:spPr>
          <p:txBody>
            <a:bodyPr/>
            <a:lstStyle/>
            <a:p>
              <a:endParaRPr lang="en-US" dirty="0"/>
            </a:p>
          </p:txBody>
        </p:sp>
        <p:sp>
          <p:nvSpPr>
            <p:cNvPr id="157929" name="Freeform 233"/>
            <p:cNvSpPr>
              <a:spLocks/>
            </p:cNvSpPr>
            <p:nvPr/>
          </p:nvSpPr>
          <p:spPr bwMode="auto">
            <a:xfrm>
              <a:off x="2287" y="2913"/>
              <a:ext cx="130" cy="62"/>
            </a:xfrm>
            <a:custGeom>
              <a:avLst/>
              <a:gdLst/>
              <a:ahLst/>
              <a:cxnLst>
                <a:cxn ang="0">
                  <a:pos x="334" y="36"/>
                </a:cxn>
                <a:cxn ang="0">
                  <a:pos x="324" y="38"/>
                </a:cxn>
                <a:cxn ang="0">
                  <a:pos x="302" y="38"/>
                </a:cxn>
                <a:cxn ang="0">
                  <a:pos x="294" y="38"/>
                </a:cxn>
                <a:cxn ang="0">
                  <a:pos x="290" y="34"/>
                </a:cxn>
                <a:cxn ang="0">
                  <a:pos x="284" y="28"/>
                </a:cxn>
                <a:cxn ang="0">
                  <a:pos x="276" y="20"/>
                </a:cxn>
                <a:cxn ang="0">
                  <a:pos x="272" y="18"/>
                </a:cxn>
                <a:cxn ang="0">
                  <a:pos x="270" y="16"/>
                </a:cxn>
                <a:cxn ang="0">
                  <a:pos x="240" y="14"/>
                </a:cxn>
                <a:cxn ang="0">
                  <a:pos x="224" y="6"/>
                </a:cxn>
                <a:cxn ang="0">
                  <a:pos x="210" y="2"/>
                </a:cxn>
                <a:cxn ang="0">
                  <a:pos x="194" y="0"/>
                </a:cxn>
                <a:cxn ang="0">
                  <a:pos x="178" y="2"/>
                </a:cxn>
                <a:cxn ang="0">
                  <a:pos x="160" y="6"/>
                </a:cxn>
                <a:cxn ang="0">
                  <a:pos x="134" y="16"/>
                </a:cxn>
                <a:cxn ang="0">
                  <a:pos x="118" y="24"/>
                </a:cxn>
                <a:cxn ang="0">
                  <a:pos x="100" y="32"/>
                </a:cxn>
                <a:cxn ang="0">
                  <a:pos x="78" y="46"/>
                </a:cxn>
                <a:cxn ang="0">
                  <a:pos x="58" y="62"/>
                </a:cxn>
                <a:cxn ang="0">
                  <a:pos x="42" y="78"/>
                </a:cxn>
                <a:cxn ang="0">
                  <a:pos x="28" y="94"/>
                </a:cxn>
                <a:cxn ang="0">
                  <a:pos x="20" y="110"/>
                </a:cxn>
                <a:cxn ang="0">
                  <a:pos x="6" y="138"/>
                </a:cxn>
                <a:cxn ang="0">
                  <a:pos x="0" y="154"/>
                </a:cxn>
                <a:cxn ang="0">
                  <a:pos x="0" y="156"/>
                </a:cxn>
                <a:cxn ang="0">
                  <a:pos x="22" y="142"/>
                </a:cxn>
                <a:cxn ang="0">
                  <a:pos x="42" y="130"/>
                </a:cxn>
                <a:cxn ang="0">
                  <a:pos x="58" y="124"/>
                </a:cxn>
                <a:cxn ang="0">
                  <a:pos x="70" y="122"/>
                </a:cxn>
                <a:cxn ang="0">
                  <a:pos x="84" y="114"/>
                </a:cxn>
                <a:cxn ang="0">
                  <a:pos x="98" y="106"/>
                </a:cxn>
                <a:cxn ang="0">
                  <a:pos x="112" y="102"/>
                </a:cxn>
                <a:cxn ang="0">
                  <a:pos x="122" y="102"/>
                </a:cxn>
                <a:cxn ang="0">
                  <a:pos x="130" y="102"/>
                </a:cxn>
                <a:cxn ang="0">
                  <a:pos x="182" y="108"/>
                </a:cxn>
                <a:cxn ang="0">
                  <a:pos x="238" y="100"/>
                </a:cxn>
                <a:cxn ang="0">
                  <a:pos x="288" y="84"/>
                </a:cxn>
                <a:cxn ang="0">
                  <a:pos x="306" y="78"/>
                </a:cxn>
                <a:cxn ang="0">
                  <a:pos x="320" y="70"/>
                </a:cxn>
                <a:cxn ang="0">
                  <a:pos x="326" y="64"/>
                </a:cxn>
                <a:cxn ang="0">
                  <a:pos x="330" y="62"/>
                </a:cxn>
                <a:cxn ang="0">
                  <a:pos x="334" y="60"/>
                </a:cxn>
                <a:cxn ang="0">
                  <a:pos x="346" y="56"/>
                </a:cxn>
                <a:cxn ang="0">
                  <a:pos x="358" y="48"/>
                </a:cxn>
                <a:cxn ang="0">
                  <a:pos x="356" y="46"/>
                </a:cxn>
                <a:cxn ang="0">
                  <a:pos x="334" y="36"/>
                </a:cxn>
              </a:cxnLst>
              <a:rect l="0" t="0" r="r" b="b"/>
              <a:pathLst>
                <a:path w="358" h="156">
                  <a:moveTo>
                    <a:pt x="334" y="36"/>
                  </a:moveTo>
                  <a:lnTo>
                    <a:pt x="324" y="38"/>
                  </a:lnTo>
                  <a:lnTo>
                    <a:pt x="302" y="38"/>
                  </a:lnTo>
                  <a:lnTo>
                    <a:pt x="294" y="38"/>
                  </a:lnTo>
                  <a:lnTo>
                    <a:pt x="290" y="34"/>
                  </a:lnTo>
                  <a:lnTo>
                    <a:pt x="284" y="28"/>
                  </a:lnTo>
                  <a:lnTo>
                    <a:pt x="276" y="20"/>
                  </a:lnTo>
                  <a:lnTo>
                    <a:pt x="272" y="18"/>
                  </a:lnTo>
                  <a:lnTo>
                    <a:pt x="270" y="16"/>
                  </a:lnTo>
                  <a:lnTo>
                    <a:pt x="240" y="14"/>
                  </a:lnTo>
                  <a:lnTo>
                    <a:pt x="224" y="6"/>
                  </a:lnTo>
                  <a:lnTo>
                    <a:pt x="210" y="2"/>
                  </a:lnTo>
                  <a:lnTo>
                    <a:pt x="194" y="0"/>
                  </a:lnTo>
                  <a:lnTo>
                    <a:pt x="178" y="2"/>
                  </a:lnTo>
                  <a:lnTo>
                    <a:pt x="160" y="6"/>
                  </a:lnTo>
                  <a:lnTo>
                    <a:pt x="134" y="16"/>
                  </a:lnTo>
                  <a:lnTo>
                    <a:pt x="118" y="24"/>
                  </a:lnTo>
                  <a:lnTo>
                    <a:pt x="100" y="32"/>
                  </a:lnTo>
                  <a:lnTo>
                    <a:pt x="78" y="46"/>
                  </a:lnTo>
                  <a:lnTo>
                    <a:pt x="58" y="62"/>
                  </a:lnTo>
                  <a:lnTo>
                    <a:pt x="42" y="78"/>
                  </a:lnTo>
                  <a:lnTo>
                    <a:pt x="28" y="94"/>
                  </a:lnTo>
                  <a:lnTo>
                    <a:pt x="20" y="110"/>
                  </a:lnTo>
                  <a:lnTo>
                    <a:pt x="6" y="138"/>
                  </a:lnTo>
                  <a:lnTo>
                    <a:pt x="0" y="154"/>
                  </a:lnTo>
                  <a:lnTo>
                    <a:pt x="0" y="156"/>
                  </a:lnTo>
                  <a:lnTo>
                    <a:pt x="22" y="142"/>
                  </a:lnTo>
                  <a:lnTo>
                    <a:pt x="42" y="130"/>
                  </a:lnTo>
                  <a:lnTo>
                    <a:pt x="58" y="124"/>
                  </a:lnTo>
                  <a:lnTo>
                    <a:pt x="70" y="122"/>
                  </a:lnTo>
                  <a:lnTo>
                    <a:pt x="84" y="114"/>
                  </a:lnTo>
                  <a:lnTo>
                    <a:pt x="98" y="106"/>
                  </a:lnTo>
                  <a:lnTo>
                    <a:pt x="112" y="102"/>
                  </a:lnTo>
                  <a:lnTo>
                    <a:pt x="122" y="102"/>
                  </a:lnTo>
                  <a:lnTo>
                    <a:pt x="130" y="102"/>
                  </a:lnTo>
                  <a:lnTo>
                    <a:pt x="182" y="108"/>
                  </a:lnTo>
                  <a:lnTo>
                    <a:pt x="238" y="100"/>
                  </a:lnTo>
                  <a:lnTo>
                    <a:pt x="288" y="84"/>
                  </a:lnTo>
                  <a:lnTo>
                    <a:pt x="306" y="78"/>
                  </a:lnTo>
                  <a:lnTo>
                    <a:pt x="320" y="70"/>
                  </a:lnTo>
                  <a:lnTo>
                    <a:pt x="326" y="64"/>
                  </a:lnTo>
                  <a:lnTo>
                    <a:pt x="330" y="62"/>
                  </a:lnTo>
                  <a:lnTo>
                    <a:pt x="334" y="60"/>
                  </a:lnTo>
                  <a:lnTo>
                    <a:pt x="346" y="56"/>
                  </a:lnTo>
                  <a:lnTo>
                    <a:pt x="358" y="48"/>
                  </a:lnTo>
                  <a:lnTo>
                    <a:pt x="356" y="46"/>
                  </a:lnTo>
                  <a:lnTo>
                    <a:pt x="334" y="36"/>
                  </a:lnTo>
                  <a:close/>
                </a:path>
              </a:pathLst>
            </a:custGeom>
            <a:solidFill>
              <a:srgbClr val="CC9900"/>
            </a:solidFill>
            <a:ln w="9525">
              <a:noFill/>
              <a:round/>
              <a:headEnd/>
              <a:tailEnd/>
            </a:ln>
          </p:spPr>
          <p:txBody>
            <a:bodyPr/>
            <a:lstStyle/>
            <a:p>
              <a:endParaRPr lang="en-US" dirty="0"/>
            </a:p>
          </p:txBody>
        </p:sp>
        <p:sp>
          <p:nvSpPr>
            <p:cNvPr id="157930" name="Freeform 234"/>
            <p:cNvSpPr>
              <a:spLocks/>
            </p:cNvSpPr>
            <p:nvPr/>
          </p:nvSpPr>
          <p:spPr bwMode="auto">
            <a:xfrm>
              <a:off x="3026" y="2606"/>
              <a:ext cx="56" cy="62"/>
            </a:xfrm>
            <a:custGeom>
              <a:avLst/>
              <a:gdLst/>
              <a:ahLst/>
              <a:cxnLst>
                <a:cxn ang="0">
                  <a:pos x="0" y="156"/>
                </a:cxn>
                <a:cxn ang="0">
                  <a:pos x="2" y="152"/>
                </a:cxn>
                <a:cxn ang="0">
                  <a:pos x="8" y="144"/>
                </a:cxn>
                <a:cxn ang="0">
                  <a:pos x="16" y="132"/>
                </a:cxn>
                <a:cxn ang="0">
                  <a:pos x="22" y="112"/>
                </a:cxn>
                <a:cxn ang="0">
                  <a:pos x="24" y="92"/>
                </a:cxn>
                <a:cxn ang="0">
                  <a:pos x="30" y="74"/>
                </a:cxn>
                <a:cxn ang="0">
                  <a:pos x="35" y="66"/>
                </a:cxn>
                <a:cxn ang="0">
                  <a:pos x="39" y="60"/>
                </a:cxn>
                <a:cxn ang="0">
                  <a:pos x="47" y="52"/>
                </a:cxn>
                <a:cxn ang="0">
                  <a:pos x="55" y="46"/>
                </a:cxn>
                <a:cxn ang="0">
                  <a:pos x="73" y="36"/>
                </a:cxn>
                <a:cxn ang="0">
                  <a:pos x="87" y="28"/>
                </a:cxn>
                <a:cxn ang="0">
                  <a:pos x="97" y="22"/>
                </a:cxn>
                <a:cxn ang="0">
                  <a:pos x="103" y="22"/>
                </a:cxn>
                <a:cxn ang="0">
                  <a:pos x="107" y="22"/>
                </a:cxn>
                <a:cxn ang="0">
                  <a:pos x="133" y="26"/>
                </a:cxn>
                <a:cxn ang="0">
                  <a:pos x="145" y="30"/>
                </a:cxn>
                <a:cxn ang="0">
                  <a:pos x="151" y="36"/>
                </a:cxn>
                <a:cxn ang="0">
                  <a:pos x="155" y="38"/>
                </a:cxn>
                <a:cxn ang="0">
                  <a:pos x="141" y="20"/>
                </a:cxn>
                <a:cxn ang="0">
                  <a:pos x="135" y="12"/>
                </a:cxn>
                <a:cxn ang="0">
                  <a:pos x="129" y="6"/>
                </a:cxn>
                <a:cxn ang="0">
                  <a:pos x="123" y="2"/>
                </a:cxn>
                <a:cxn ang="0">
                  <a:pos x="115" y="2"/>
                </a:cxn>
                <a:cxn ang="0">
                  <a:pos x="97" y="0"/>
                </a:cxn>
                <a:cxn ang="0">
                  <a:pos x="77" y="4"/>
                </a:cxn>
                <a:cxn ang="0">
                  <a:pos x="69" y="6"/>
                </a:cxn>
                <a:cxn ang="0">
                  <a:pos x="63" y="10"/>
                </a:cxn>
                <a:cxn ang="0">
                  <a:pos x="43" y="28"/>
                </a:cxn>
                <a:cxn ang="0">
                  <a:pos x="33" y="38"/>
                </a:cxn>
                <a:cxn ang="0">
                  <a:pos x="22" y="54"/>
                </a:cxn>
                <a:cxn ang="0">
                  <a:pos x="12" y="70"/>
                </a:cxn>
                <a:cxn ang="0">
                  <a:pos x="8" y="86"/>
                </a:cxn>
                <a:cxn ang="0">
                  <a:pos x="6" y="106"/>
                </a:cxn>
                <a:cxn ang="0">
                  <a:pos x="2" y="152"/>
                </a:cxn>
                <a:cxn ang="0">
                  <a:pos x="0" y="156"/>
                </a:cxn>
              </a:cxnLst>
              <a:rect l="0" t="0" r="r" b="b"/>
              <a:pathLst>
                <a:path w="155" h="156">
                  <a:moveTo>
                    <a:pt x="0" y="156"/>
                  </a:moveTo>
                  <a:lnTo>
                    <a:pt x="2" y="152"/>
                  </a:lnTo>
                  <a:lnTo>
                    <a:pt x="8" y="144"/>
                  </a:lnTo>
                  <a:lnTo>
                    <a:pt x="16" y="132"/>
                  </a:lnTo>
                  <a:lnTo>
                    <a:pt x="22" y="112"/>
                  </a:lnTo>
                  <a:lnTo>
                    <a:pt x="24" y="92"/>
                  </a:lnTo>
                  <a:lnTo>
                    <a:pt x="30" y="74"/>
                  </a:lnTo>
                  <a:lnTo>
                    <a:pt x="35" y="66"/>
                  </a:lnTo>
                  <a:lnTo>
                    <a:pt x="39" y="60"/>
                  </a:lnTo>
                  <a:lnTo>
                    <a:pt x="47" y="52"/>
                  </a:lnTo>
                  <a:lnTo>
                    <a:pt x="55" y="46"/>
                  </a:lnTo>
                  <a:lnTo>
                    <a:pt x="73" y="36"/>
                  </a:lnTo>
                  <a:lnTo>
                    <a:pt x="87" y="28"/>
                  </a:lnTo>
                  <a:lnTo>
                    <a:pt x="97" y="22"/>
                  </a:lnTo>
                  <a:lnTo>
                    <a:pt x="103" y="22"/>
                  </a:lnTo>
                  <a:lnTo>
                    <a:pt x="107" y="22"/>
                  </a:lnTo>
                  <a:lnTo>
                    <a:pt x="133" y="26"/>
                  </a:lnTo>
                  <a:lnTo>
                    <a:pt x="145" y="30"/>
                  </a:lnTo>
                  <a:lnTo>
                    <a:pt x="151" y="36"/>
                  </a:lnTo>
                  <a:lnTo>
                    <a:pt x="155" y="38"/>
                  </a:lnTo>
                  <a:lnTo>
                    <a:pt x="141" y="20"/>
                  </a:lnTo>
                  <a:lnTo>
                    <a:pt x="135" y="12"/>
                  </a:lnTo>
                  <a:lnTo>
                    <a:pt x="129" y="6"/>
                  </a:lnTo>
                  <a:lnTo>
                    <a:pt x="123" y="2"/>
                  </a:lnTo>
                  <a:lnTo>
                    <a:pt x="115" y="2"/>
                  </a:lnTo>
                  <a:lnTo>
                    <a:pt x="97" y="0"/>
                  </a:lnTo>
                  <a:lnTo>
                    <a:pt x="77" y="4"/>
                  </a:lnTo>
                  <a:lnTo>
                    <a:pt x="69" y="6"/>
                  </a:lnTo>
                  <a:lnTo>
                    <a:pt x="63" y="10"/>
                  </a:lnTo>
                  <a:lnTo>
                    <a:pt x="43" y="28"/>
                  </a:lnTo>
                  <a:lnTo>
                    <a:pt x="33" y="38"/>
                  </a:lnTo>
                  <a:lnTo>
                    <a:pt x="22" y="54"/>
                  </a:lnTo>
                  <a:lnTo>
                    <a:pt x="12" y="70"/>
                  </a:lnTo>
                  <a:lnTo>
                    <a:pt x="8" y="86"/>
                  </a:lnTo>
                  <a:lnTo>
                    <a:pt x="6" y="106"/>
                  </a:lnTo>
                  <a:lnTo>
                    <a:pt x="2" y="152"/>
                  </a:lnTo>
                  <a:lnTo>
                    <a:pt x="0" y="156"/>
                  </a:lnTo>
                  <a:close/>
                </a:path>
              </a:pathLst>
            </a:custGeom>
            <a:solidFill>
              <a:srgbClr val="F0C730"/>
            </a:solidFill>
            <a:ln w="9525">
              <a:noFill/>
              <a:round/>
              <a:headEnd/>
              <a:tailEnd/>
            </a:ln>
          </p:spPr>
          <p:txBody>
            <a:bodyPr/>
            <a:lstStyle/>
            <a:p>
              <a:endParaRPr lang="en-US" dirty="0"/>
            </a:p>
          </p:txBody>
        </p:sp>
        <p:sp>
          <p:nvSpPr>
            <p:cNvPr id="157931" name="Freeform 235"/>
            <p:cNvSpPr>
              <a:spLocks/>
            </p:cNvSpPr>
            <p:nvPr/>
          </p:nvSpPr>
          <p:spPr bwMode="auto">
            <a:xfrm>
              <a:off x="2604" y="2726"/>
              <a:ext cx="63" cy="42"/>
            </a:xfrm>
            <a:custGeom>
              <a:avLst/>
              <a:gdLst/>
              <a:ahLst/>
              <a:cxnLst>
                <a:cxn ang="0">
                  <a:pos x="10" y="34"/>
                </a:cxn>
                <a:cxn ang="0">
                  <a:pos x="6" y="38"/>
                </a:cxn>
                <a:cxn ang="0">
                  <a:pos x="2" y="42"/>
                </a:cxn>
                <a:cxn ang="0">
                  <a:pos x="0" y="48"/>
                </a:cxn>
                <a:cxn ang="0">
                  <a:pos x="0" y="52"/>
                </a:cxn>
                <a:cxn ang="0">
                  <a:pos x="2" y="60"/>
                </a:cxn>
                <a:cxn ang="0">
                  <a:pos x="6" y="66"/>
                </a:cxn>
                <a:cxn ang="0">
                  <a:pos x="34" y="78"/>
                </a:cxn>
                <a:cxn ang="0">
                  <a:pos x="56" y="90"/>
                </a:cxn>
                <a:cxn ang="0">
                  <a:pos x="68" y="96"/>
                </a:cxn>
                <a:cxn ang="0">
                  <a:pos x="78" y="104"/>
                </a:cxn>
                <a:cxn ang="0">
                  <a:pos x="82" y="104"/>
                </a:cxn>
                <a:cxn ang="0">
                  <a:pos x="76" y="98"/>
                </a:cxn>
                <a:cxn ang="0">
                  <a:pos x="72" y="90"/>
                </a:cxn>
                <a:cxn ang="0">
                  <a:pos x="68" y="82"/>
                </a:cxn>
                <a:cxn ang="0">
                  <a:pos x="64" y="72"/>
                </a:cxn>
                <a:cxn ang="0">
                  <a:pos x="64" y="60"/>
                </a:cxn>
                <a:cxn ang="0">
                  <a:pos x="70" y="50"/>
                </a:cxn>
                <a:cxn ang="0">
                  <a:pos x="74" y="44"/>
                </a:cxn>
                <a:cxn ang="0">
                  <a:pos x="78" y="38"/>
                </a:cxn>
                <a:cxn ang="0">
                  <a:pos x="90" y="30"/>
                </a:cxn>
                <a:cxn ang="0">
                  <a:pos x="102" y="24"/>
                </a:cxn>
                <a:cxn ang="0">
                  <a:pos x="130" y="12"/>
                </a:cxn>
                <a:cxn ang="0">
                  <a:pos x="156" y="4"/>
                </a:cxn>
                <a:cxn ang="0">
                  <a:pos x="174" y="0"/>
                </a:cxn>
                <a:cxn ang="0">
                  <a:pos x="102" y="0"/>
                </a:cxn>
                <a:cxn ang="0">
                  <a:pos x="62" y="12"/>
                </a:cxn>
                <a:cxn ang="0">
                  <a:pos x="32" y="24"/>
                </a:cxn>
                <a:cxn ang="0">
                  <a:pos x="10" y="34"/>
                </a:cxn>
              </a:cxnLst>
              <a:rect l="0" t="0" r="r" b="b"/>
              <a:pathLst>
                <a:path w="174" h="104">
                  <a:moveTo>
                    <a:pt x="10" y="34"/>
                  </a:moveTo>
                  <a:lnTo>
                    <a:pt x="6" y="38"/>
                  </a:lnTo>
                  <a:lnTo>
                    <a:pt x="2" y="42"/>
                  </a:lnTo>
                  <a:lnTo>
                    <a:pt x="0" y="48"/>
                  </a:lnTo>
                  <a:lnTo>
                    <a:pt x="0" y="52"/>
                  </a:lnTo>
                  <a:lnTo>
                    <a:pt x="2" y="60"/>
                  </a:lnTo>
                  <a:lnTo>
                    <a:pt x="6" y="66"/>
                  </a:lnTo>
                  <a:lnTo>
                    <a:pt x="34" y="78"/>
                  </a:lnTo>
                  <a:lnTo>
                    <a:pt x="56" y="90"/>
                  </a:lnTo>
                  <a:lnTo>
                    <a:pt x="68" y="96"/>
                  </a:lnTo>
                  <a:lnTo>
                    <a:pt x="78" y="104"/>
                  </a:lnTo>
                  <a:lnTo>
                    <a:pt x="82" y="104"/>
                  </a:lnTo>
                  <a:lnTo>
                    <a:pt x="76" y="98"/>
                  </a:lnTo>
                  <a:lnTo>
                    <a:pt x="72" y="90"/>
                  </a:lnTo>
                  <a:lnTo>
                    <a:pt x="68" y="82"/>
                  </a:lnTo>
                  <a:lnTo>
                    <a:pt x="64" y="72"/>
                  </a:lnTo>
                  <a:lnTo>
                    <a:pt x="64" y="60"/>
                  </a:lnTo>
                  <a:lnTo>
                    <a:pt x="70" y="50"/>
                  </a:lnTo>
                  <a:lnTo>
                    <a:pt x="74" y="44"/>
                  </a:lnTo>
                  <a:lnTo>
                    <a:pt x="78" y="38"/>
                  </a:lnTo>
                  <a:lnTo>
                    <a:pt x="90" y="30"/>
                  </a:lnTo>
                  <a:lnTo>
                    <a:pt x="102" y="24"/>
                  </a:lnTo>
                  <a:lnTo>
                    <a:pt x="130" y="12"/>
                  </a:lnTo>
                  <a:lnTo>
                    <a:pt x="156" y="4"/>
                  </a:lnTo>
                  <a:lnTo>
                    <a:pt x="174" y="0"/>
                  </a:lnTo>
                  <a:lnTo>
                    <a:pt x="102" y="0"/>
                  </a:lnTo>
                  <a:lnTo>
                    <a:pt x="62" y="12"/>
                  </a:lnTo>
                  <a:lnTo>
                    <a:pt x="32" y="24"/>
                  </a:lnTo>
                  <a:lnTo>
                    <a:pt x="10" y="34"/>
                  </a:lnTo>
                  <a:close/>
                </a:path>
              </a:pathLst>
            </a:custGeom>
            <a:solidFill>
              <a:srgbClr val="F0C730"/>
            </a:solidFill>
            <a:ln w="9525">
              <a:noFill/>
              <a:round/>
              <a:headEnd/>
              <a:tailEnd/>
            </a:ln>
          </p:spPr>
          <p:txBody>
            <a:bodyPr/>
            <a:lstStyle/>
            <a:p>
              <a:endParaRPr lang="en-US" dirty="0"/>
            </a:p>
          </p:txBody>
        </p:sp>
        <p:sp>
          <p:nvSpPr>
            <p:cNvPr id="157932" name="Freeform 236"/>
            <p:cNvSpPr>
              <a:spLocks/>
            </p:cNvSpPr>
            <p:nvPr/>
          </p:nvSpPr>
          <p:spPr bwMode="auto">
            <a:xfrm>
              <a:off x="1485" y="2709"/>
              <a:ext cx="1490" cy="666"/>
            </a:xfrm>
            <a:custGeom>
              <a:avLst/>
              <a:gdLst/>
              <a:ahLst/>
              <a:cxnLst>
                <a:cxn ang="0">
                  <a:pos x="3641" y="608"/>
                </a:cxn>
                <a:cxn ang="0">
                  <a:pos x="3421" y="840"/>
                </a:cxn>
                <a:cxn ang="0">
                  <a:pos x="2921" y="912"/>
                </a:cxn>
                <a:cxn ang="0">
                  <a:pos x="3063" y="634"/>
                </a:cxn>
                <a:cxn ang="0">
                  <a:pos x="3427" y="716"/>
                </a:cxn>
                <a:cxn ang="0">
                  <a:pos x="3497" y="568"/>
                </a:cxn>
                <a:cxn ang="0">
                  <a:pos x="3819" y="530"/>
                </a:cxn>
                <a:cxn ang="0">
                  <a:pos x="3879" y="416"/>
                </a:cxn>
                <a:cxn ang="0">
                  <a:pos x="3581" y="492"/>
                </a:cxn>
                <a:cxn ang="0">
                  <a:pos x="3407" y="600"/>
                </a:cxn>
                <a:cxn ang="0">
                  <a:pos x="3289" y="680"/>
                </a:cxn>
                <a:cxn ang="0">
                  <a:pos x="3073" y="548"/>
                </a:cxn>
                <a:cxn ang="0">
                  <a:pos x="3221" y="362"/>
                </a:cxn>
                <a:cxn ang="0">
                  <a:pos x="3463" y="460"/>
                </a:cxn>
                <a:cxn ang="0">
                  <a:pos x="3691" y="402"/>
                </a:cxn>
                <a:cxn ang="0">
                  <a:pos x="3599" y="378"/>
                </a:cxn>
                <a:cxn ang="0">
                  <a:pos x="3381" y="342"/>
                </a:cxn>
                <a:cxn ang="0">
                  <a:pos x="3333" y="190"/>
                </a:cxn>
                <a:cxn ang="0">
                  <a:pos x="3603" y="258"/>
                </a:cxn>
                <a:cxn ang="0">
                  <a:pos x="3565" y="190"/>
                </a:cxn>
                <a:cxn ang="0">
                  <a:pos x="3307" y="168"/>
                </a:cxn>
                <a:cxn ang="0">
                  <a:pos x="3115" y="324"/>
                </a:cxn>
                <a:cxn ang="0">
                  <a:pos x="2919" y="558"/>
                </a:cxn>
                <a:cxn ang="0">
                  <a:pos x="2575" y="638"/>
                </a:cxn>
                <a:cxn ang="0">
                  <a:pos x="2181" y="724"/>
                </a:cxn>
                <a:cxn ang="0">
                  <a:pos x="1959" y="838"/>
                </a:cxn>
                <a:cxn ang="0">
                  <a:pos x="2097" y="664"/>
                </a:cxn>
                <a:cxn ang="0">
                  <a:pos x="2253" y="448"/>
                </a:cxn>
                <a:cxn ang="0">
                  <a:pos x="2641" y="440"/>
                </a:cxn>
                <a:cxn ang="0">
                  <a:pos x="2711" y="262"/>
                </a:cxn>
                <a:cxn ang="0">
                  <a:pos x="2663" y="98"/>
                </a:cxn>
                <a:cxn ang="0">
                  <a:pos x="2847" y="94"/>
                </a:cxn>
                <a:cxn ang="0">
                  <a:pos x="2931" y="268"/>
                </a:cxn>
                <a:cxn ang="0">
                  <a:pos x="3155" y="268"/>
                </a:cxn>
                <a:cxn ang="0">
                  <a:pos x="3117" y="128"/>
                </a:cxn>
                <a:cxn ang="0">
                  <a:pos x="3335" y="50"/>
                </a:cxn>
                <a:cxn ang="0">
                  <a:pos x="3339" y="4"/>
                </a:cxn>
                <a:cxn ang="0">
                  <a:pos x="3015" y="42"/>
                </a:cxn>
                <a:cxn ang="0">
                  <a:pos x="3081" y="160"/>
                </a:cxn>
                <a:cxn ang="0">
                  <a:pos x="3049" y="260"/>
                </a:cxn>
                <a:cxn ang="0">
                  <a:pos x="2895" y="118"/>
                </a:cxn>
                <a:cxn ang="0">
                  <a:pos x="2847" y="10"/>
                </a:cxn>
                <a:cxn ang="0">
                  <a:pos x="2585" y="84"/>
                </a:cxn>
                <a:cxn ang="0">
                  <a:pos x="2645" y="292"/>
                </a:cxn>
                <a:cxn ang="0">
                  <a:pos x="2529" y="426"/>
                </a:cxn>
                <a:cxn ang="0">
                  <a:pos x="2219" y="428"/>
                </a:cxn>
                <a:cxn ang="0">
                  <a:pos x="2003" y="612"/>
                </a:cxn>
                <a:cxn ang="0">
                  <a:pos x="1665" y="640"/>
                </a:cxn>
                <a:cxn ang="0">
                  <a:pos x="1357" y="564"/>
                </a:cxn>
                <a:cxn ang="0">
                  <a:pos x="1019" y="644"/>
                </a:cxn>
                <a:cxn ang="0">
                  <a:pos x="614" y="686"/>
                </a:cxn>
                <a:cxn ang="0">
                  <a:pos x="0" y="1008"/>
                </a:cxn>
                <a:cxn ang="0">
                  <a:pos x="186" y="1244"/>
                </a:cxn>
                <a:cxn ang="0">
                  <a:pos x="496" y="1338"/>
                </a:cxn>
                <a:cxn ang="0">
                  <a:pos x="3051" y="1254"/>
                </a:cxn>
                <a:cxn ang="0">
                  <a:pos x="3203" y="1058"/>
                </a:cxn>
                <a:cxn ang="0">
                  <a:pos x="3483" y="884"/>
                </a:cxn>
                <a:cxn ang="0">
                  <a:pos x="3617" y="702"/>
                </a:cxn>
                <a:cxn ang="0">
                  <a:pos x="3977" y="640"/>
                </a:cxn>
              </a:cxnLst>
              <a:rect l="0" t="0" r="r" b="b"/>
              <a:pathLst>
                <a:path w="4087" h="1680">
                  <a:moveTo>
                    <a:pt x="4023" y="488"/>
                  </a:moveTo>
                  <a:lnTo>
                    <a:pt x="4003" y="512"/>
                  </a:lnTo>
                  <a:lnTo>
                    <a:pt x="3989" y="528"/>
                  </a:lnTo>
                  <a:lnTo>
                    <a:pt x="3975" y="542"/>
                  </a:lnTo>
                  <a:lnTo>
                    <a:pt x="3957" y="556"/>
                  </a:lnTo>
                  <a:lnTo>
                    <a:pt x="3935" y="568"/>
                  </a:lnTo>
                  <a:lnTo>
                    <a:pt x="3911" y="576"/>
                  </a:lnTo>
                  <a:lnTo>
                    <a:pt x="3897" y="580"/>
                  </a:lnTo>
                  <a:lnTo>
                    <a:pt x="3881" y="582"/>
                  </a:lnTo>
                  <a:lnTo>
                    <a:pt x="3749" y="594"/>
                  </a:lnTo>
                  <a:lnTo>
                    <a:pt x="3691" y="598"/>
                  </a:lnTo>
                  <a:lnTo>
                    <a:pt x="3655" y="602"/>
                  </a:lnTo>
                  <a:lnTo>
                    <a:pt x="3641" y="608"/>
                  </a:lnTo>
                  <a:lnTo>
                    <a:pt x="3623" y="616"/>
                  </a:lnTo>
                  <a:lnTo>
                    <a:pt x="3601" y="628"/>
                  </a:lnTo>
                  <a:lnTo>
                    <a:pt x="3579" y="642"/>
                  </a:lnTo>
                  <a:lnTo>
                    <a:pt x="3555" y="660"/>
                  </a:lnTo>
                  <a:lnTo>
                    <a:pt x="3533" y="676"/>
                  </a:lnTo>
                  <a:lnTo>
                    <a:pt x="3515" y="692"/>
                  </a:lnTo>
                  <a:lnTo>
                    <a:pt x="3505" y="706"/>
                  </a:lnTo>
                  <a:lnTo>
                    <a:pt x="3491" y="740"/>
                  </a:lnTo>
                  <a:lnTo>
                    <a:pt x="3481" y="762"/>
                  </a:lnTo>
                  <a:lnTo>
                    <a:pt x="3467" y="786"/>
                  </a:lnTo>
                  <a:lnTo>
                    <a:pt x="3451" y="810"/>
                  </a:lnTo>
                  <a:lnTo>
                    <a:pt x="3433" y="830"/>
                  </a:lnTo>
                  <a:lnTo>
                    <a:pt x="3421" y="840"/>
                  </a:lnTo>
                  <a:lnTo>
                    <a:pt x="3409" y="848"/>
                  </a:lnTo>
                  <a:lnTo>
                    <a:pt x="3397" y="856"/>
                  </a:lnTo>
                  <a:lnTo>
                    <a:pt x="3383" y="862"/>
                  </a:lnTo>
                  <a:lnTo>
                    <a:pt x="3353" y="870"/>
                  </a:lnTo>
                  <a:lnTo>
                    <a:pt x="3321" y="878"/>
                  </a:lnTo>
                  <a:lnTo>
                    <a:pt x="3257" y="892"/>
                  </a:lnTo>
                  <a:lnTo>
                    <a:pt x="3203" y="898"/>
                  </a:lnTo>
                  <a:lnTo>
                    <a:pt x="3183" y="898"/>
                  </a:lnTo>
                  <a:lnTo>
                    <a:pt x="3169" y="898"/>
                  </a:lnTo>
                  <a:lnTo>
                    <a:pt x="3135" y="898"/>
                  </a:lnTo>
                  <a:lnTo>
                    <a:pt x="3083" y="900"/>
                  </a:lnTo>
                  <a:lnTo>
                    <a:pt x="3017" y="904"/>
                  </a:lnTo>
                  <a:lnTo>
                    <a:pt x="2921" y="912"/>
                  </a:lnTo>
                  <a:lnTo>
                    <a:pt x="2919" y="912"/>
                  </a:lnTo>
                  <a:lnTo>
                    <a:pt x="2941" y="864"/>
                  </a:lnTo>
                  <a:lnTo>
                    <a:pt x="2949" y="842"/>
                  </a:lnTo>
                  <a:lnTo>
                    <a:pt x="2953" y="824"/>
                  </a:lnTo>
                  <a:lnTo>
                    <a:pt x="2963" y="794"/>
                  </a:lnTo>
                  <a:lnTo>
                    <a:pt x="2977" y="754"/>
                  </a:lnTo>
                  <a:lnTo>
                    <a:pt x="2995" y="718"/>
                  </a:lnTo>
                  <a:lnTo>
                    <a:pt x="3003" y="702"/>
                  </a:lnTo>
                  <a:lnTo>
                    <a:pt x="3013" y="690"/>
                  </a:lnTo>
                  <a:lnTo>
                    <a:pt x="3023" y="676"/>
                  </a:lnTo>
                  <a:lnTo>
                    <a:pt x="3031" y="660"/>
                  </a:lnTo>
                  <a:lnTo>
                    <a:pt x="3049" y="620"/>
                  </a:lnTo>
                  <a:lnTo>
                    <a:pt x="3063" y="634"/>
                  </a:lnTo>
                  <a:lnTo>
                    <a:pt x="3081" y="648"/>
                  </a:lnTo>
                  <a:lnTo>
                    <a:pt x="3103" y="662"/>
                  </a:lnTo>
                  <a:lnTo>
                    <a:pt x="3171" y="696"/>
                  </a:lnTo>
                  <a:lnTo>
                    <a:pt x="3223" y="720"/>
                  </a:lnTo>
                  <a:lnTo>
                    <a:pt x="3245" y="726"/>
                  </a:lnTo>
                  <a:lnTo>
                    <a:pt x="3285" y="734"/>
                  </a:lnTo>
                  <a:lnTo>
                    <a:pt x="3307" y="738"/>
                  </a:lnTo>
                  <a:lnTo>
                    <a:pt x="3329" y="740"/>
                  </a:lnTo>
                  <a:lnTo>
                    <a:pt x="3351" y="740"/>
                  </a:lnTo>
                  <a:lnTo>
                    <a:pt x="3367" y="738"/>
                  </a:lnTo>
                  <a:lnTo>
                    <a:pt x="3381" y="736"/>
                  </a:lnTo>
                  <a:lnTo>
                    <a:pt x="3397" y="730"/>
                  </a:lnTo>
                  <a:lnTo>
                    <a:pt x="3427" y="716"/>
                  </a:lnTo>
                  <a:lnTo>
                    <a:pt x="3439" y="708"/>
                  </a:lnTo>
                  <a:lnTo>
                    <a:pt x="3449" y="700"/>
                  </a:lnTo>
                  <a:lnTo>
                    <a:pt x="3457" y="694"/>
                  </a:lnTo>
                  <a:lnTo>
                    <a:pt x="3461" y="686"/>
                  </a:lnTo>
                  <a:lnTo>
                    <a:pt x="3465" y="674"/>
                  </a:lnTo>
                  <a:lnTo>
                    <a:pt x="3469" y="662"/>
                  </a:lnTo>
                  <a:lnTo>
                    <a:pt x="3471" y="646"/>
                  </a:lnTo>
                  <a:lnTo>
                    <a:pt x="3471" y="624"/>
                  </a:lnTo>
                  <a:lnTo>
                    <a:pt x="3471" y="612"/>
                  </a:lnTo>
                  <a:lnTo>
                    <a:pt x="3473" y="600"/>
                  </a:lnTo>
                  <a:lnTo>
                    <a:pt x="3479" y="588"/>
                  </a:lnTo>
                  <a:lnTo>
                    <a:pt x="3487" y="578"/>
                  </a:lnTo>
                  <a:lnTo>
                    <a:pt x="3497" y="568"/>
                  </a:lnTo>
                  <a:lnTo>
                    <a:pt x="3509" y="560"/>
                  </a:lnTo>
                  <a:lnTo>
                    <a:pt x="3523" y="552"/>
                  </a:lnTo>
                  <a:lnTo>
                    <a:pt x="3539" y="548"/>
                  </a:lnTo>
                  <a:lnTo>
                    <a:pt x="3573" y="544"/>
                  </a:lnTo>
                  <a:lnTo>
                    <a:pt x="3605" y="542"/>
                  </a:lnTo>
                  <a:lnTo>
                    <a:pt x="3635" y="544"/>
                  </a:lnTo>
                  <a:lnTo>
                    <a:pt x="3661" y="550"/>
                  </a:lnTo>
                  <a:lnTo>
                    <a:pt x="3675" y="552"/>
                  </a:lnTo>
                  <a:lnTo>
                    <a:pt x="3693" y="552"/>
                  </a:lnTo>
                  <a:lnTo>
                    <a:pt x="3737" y="550"/>
                  </a:lnTo>
                  <a:lnTo>
                    <a:pt x="3781" y="542"/>
                  </a:lnTo>
                  <a:lnTo>
                    <a:pt x="3801" y="536"/>
                  </a:lnTo>
                  <a:lnTo>
                    <a:pt x="3819" y="530"/>
                  </a:lnTo>
                  <a:lnTo>
                    <a:pt x="3835" y="524"/>
                  </a:lnTo>
                  <a:lnTo>
                    <a:pt x="3849" y="516"/>
                  </a:lnTo>
                  <a:lnTo>
                    <a:pt x="3877" y="496"/>
                  </a:lnTo>
                  <a:lnTo>
                    <a:pt x="3899" y="478"/>
                  </a:lnTo>
                  <a:lnTo>
                    <a:pt x="3913" y="462"/>
                  </a:lnTo>
                  <a:lnTo>
                    <a:pt x="3921" y="454"/>
                  </a:lnTo>
                  <a:lnTo>
                    <a:pt x="3929" y="440"/>
                  </a:lnTo>
                  <a:lnTo>
                    <a:pt x="3937" y="424"/>
                  </a:lnTo>
                  <a:lnTo>
                    <a:pt x="3943" y="406"/>
                  </a:lnTo>
                  <a:lnTo>
                    <a:pt x="3883" y="354"/>
                  </a:lnTo>
                  <a:lnTo>
                    <a:pt x="3883" y="384"/>
                  </a:lnTo>
                  <a:lnTo>
                    <a:pt x="3881" y="408"/>
                  </a:lnTo>
                  <a:lnTo>
                    <a:pt x="3879" y="416"/>
                  </a:lnTo>
                  <a:lnTo>
                    <a:pt x="3873" y="424"/>
                  </a:lnTo>
                  <a:lnTo>
                    <a:pt x="3859" y="444"/>
                  </a:lnTo>
                  <a:lnTo>
                    <a:pt x="3837" y="466"/>
                  </a:lnTo>
                  <a:lnTo>
                    <a:pt x="3811" y="486"/>
                  </a:lnTo>
                  <a:lnTo>
                    <a:pt x="3795" y="496"/>
                  </a:lnTo>
                  <a:lnTo>
                    <a:pt x="3777" y="504"/>
                  </a:lnTo>
                  <a:lnTo>
                    <a:pt x="3757" y="508"/>
                  </a:lnTo>
                  <a:lnTo>
                    <a:pt x="3737" y="512"/>
                  </a:lnTo>
                  <a:lnTo>
                    <a:pt x="3719" y="514"/>
                  </a:lnTo>
                  <a:lnTo>
                    <a:pt x="3701" y="514"/>
                  </a:lnTo>
                  <a:lnTo>
                    <a:pt x="3687" y="512"/>
                  </a:lnTo>
                  <a:lnTo>
                    <a:pt x="3675" y="510"/>
                  </a:lnTo>
                  <a:lnTo>
                    <a:pt x="3581" y="492"/>
                  </a:lnTo>
                  <a:lnTo>
                    <a:pt x="3565" y="492"/>
                  </a:lnTo>
                  <a:lnTo>
                    <a:pt x="3537" y="492"/>
                  </a:lnTo>
                  <a:lnTo>
                    <a:pt x="3507" y="494"/>
                  </a:lnTo>
                  <a:lnTo>
                    <a:pt x="3481" y="498"/>
                  </a:lnTo>
                  <a:lnTo>
                    <a:pt x="3459" y="506"/>
                  </a:lnTo>
                  <a:lnTo>
                    <a:pt x="3441" y="518"/>
                  </a:lnTo>
                  <a:lnTo>
                    <a:pt x="3423" y="530"/>
                  </a:lnTo>
                  <a:lnTo>
                    <a:pt x="3409" y="544"/>
                  </a:lnTo>
                  <a:lnTo>
                    <a:pt x="3403" y="552"/>
                  </a:lnTo>
                  <a:lnTo>
                    <a:pt x="3401" y="560"/>
                  </a:lnTo>
                  <a:lnTo>
                    <a:pt x="3401" y="570"/>
                  </a:lnTo>
                  <a:lnTo>
                    <a:pt x="3401" y="580"/>
                  </a:lnTo>
                  <a:lnTo>
                    <a:pt x="3407" y="600"/>
                  </a:lnTo>
                  <a:lnTo>
                    <a:pt x="3413" y="614"/>
                  </a:lnTo>
                  <a:lnTo>
                    <a:pt x="3413" y="620"/>
                  </a:lnTo>
                  <a:lnTo>
                    <a:pt x="3413" y="626"/>
                  </a:lnTo>
                  <a:lnTo>
                    <a:pt x="3411" y="632"/>
                  </a:lnTo>
                  <a:lnTo>
                    <a:pt x="3407" y="638"/>
                  </a:lnTo>
                  <a:lnTo>
                    <a:pt x="3397" y="648"/>
                  </a:lnTo>
                  <a:lnTo>
                    <a:pt x="3381" y="662"/>
                  </a:lnTo>
                  <a:lnTo>
                    <a:pt x="3371" y="668"/>
                  </a:lnTo>
                  <a:lnTo>
                    <a:pt x="3359" y="672"/>
                  </a:lnTo>
                  <a:lnTo>
                    <a:pt x="3343" y="676"/>
                  </a:lnTo>
                  <a:lnTo>
                    <a:pt x="3329" y="678"/>
                  </a:lnTo>
                  <a:lnTo>
                    <a:pt x="3301" y="680"/>
                  </a:lnTo>
                  <a:lnTo>
                    <a:pt x="3289" y="680"/>
                  </a:lnTo>
                  <a:lnTo>
                    <a:pt x="3281" y="678"/>
                  </a:lnTo>
                  <a:lnTo>
                    <a:pt x="3243" y="664"/>
                  </a:lnTo>
                  <a:lnTo>
                    <a:pt x="3197" y="650"/>
                  </a:lnTo>
                  <a:lnTo>
                    <a:pt x="3165" y="642"/>
                  </a:lnTo>
                  <a:lnTo>
                    <a:pt x="3137" y="634"/>
                  </a:lnTo>
                  <a:lnTo>
                    <a:pt x="3117" y="626"/>
                  </a:lnTo>
                  <a:lnTo>
                    <a:pt x="3101" y="614"/>
                  </a:lnTo>
                  <a:lnTo>
                    <a:pt x="3087" y="602"/>
                  </a:lnTo>
                  <a:lnTo>
                    <a:pt x="3083" y="596"/>
                  </a:lnTo>
                  <a:lnTo>
                    <a:pt x="3079" y="588"/>
                  </a:lnTo>
                  <a:lnTo>
                    <a:pt x="3077" y="580"/>
                  </a:lnTo>
                  <a:lnTo>
                    <a:pt x="3075" y="570"/>
                  </a:lnTo>
                  <a:lnTo>
                    <a:pt x="3073" y="548"/>
                  </a:lnTo>
                  <a:lnTo>
                    <a:pt x="3073" y="522"/>
                  </a:lnTo>
                  <a:lnTo>
                    <a:pt x="3071" y="522"/>
                  </a:lnTo>
                  <a:lnTo>
                    <a:pt x="3075" y="506"/>
                  </a:lnTo>
                  <a:lnTo>
                    <a:pt x="3079" y="490"/>
                  </a:lnTo>
                  <a:lnTo>
                    <a:pt x="3085" y="476"/>
                  </a:lnTo>
                  <a:lnTo>
                    <a:pt x="3097" y="458"/>
                  </a:lnTo>
                  <a:lnTo>
                    <a:pt x="3111" y="440"/>
                  </a:lnTo>
                  <a:lnTo>
                    <a:pt x="3129" y="420"/>
                  </a:lnTo>
                  <a:lnTo>
                    <a:pt x="3149" y="400"/>
                  </a:lnTo>
                  <a:lnTo>
                    <a:pt x="3171" y="384"/>
                  </a:lnTo>
                  <a:lnTo>
                    <a:pt x="3195" y="370"/>
                  </a:lnTo>
                  <a:lnTo>
                    <a:pt x="3207" y="366"/>
                  </a:lnTo>
                  <a:lnTo>
                    <a:pt x="3221" y="362"/>
                  </a:lnTo>
                  <a:lnTo>
                    <a:pt x="3261" y="356"/>
                  </a:lnTo>
                  <a:lnTo>
                    <a:pt x="3297" y="354"/>
                  </a:lnTo>
                  <a:lnTo>
                    <a:pt x="3313" y="354"/>
                  </a:lnTo>
                  <a:lnTo>
                    <a:pt x="3329" y="358"/>
                  </a:lnTo>
                  <a:lnTo>
                    <a:pt x="3339" y="362"/>
                  </a:lnTo>
                  <a:lnTo>
                    <a:pt x="3345" y="368"/>
                  </a:lnTo>
                  <a:lnTo>
                    <a:pt x="3367" y="400"/>
                  </a:lnTo>
                  <a:lnTo>
                    <a:pt x="3381" y="418"/>
                  </a:lnTo>
                  <a:lnTo>
                    <a:pt x="3389" y="426"/>
                  </a:lnTo>
                  <a:lnTo>
                    <a:pt x="3399" y="434"/>
                  </a:lnTo>
                  <a:lnTo>
                    <a:pt x="3421" y="446"/>
                  </a:lnTo>
                  <a:lnTo>
                    <a:pt x="3443" y="456"/>
                  </a:lnTo>
                  <a:lnTo>
                    <a:pt x="3463" y="460"/>
                  </a:lnTo>
                  <a:lnTo>
                    <a:pt x="3477" y="460"/>
                  </a:lnTo>
                  <a:lnTo>
                    <a:pt x="3487" y="458"/>
                  </a:lnTo>
                  <a:lnTo>
                    <a:pt x="3497" y="454"/>
                  </a:lnTo>
                  <a:lnTo>
                    <a:pt x="3507" y="450"/>
                  </a:lnTo>
                  <a:lnTo>
                    <a:pt x="3515" y="448"/>
                  </a:lnTo>
                  <a:lnTo>
                    <a:pt x="3549" y="452"/>
                  </a:lnTo>
                  <a:lnTo>
                    <a:pt x="3571" y="454"/>
                  </a:lnTo>
                  <a:lnTo>
                    <a:pt x="3585" y="454"/>
                  </a:lnTo>
                  <a:lnTo>
                    <a:pt x="3599" y="448"/>
                  </a:lnTo>
                  <a:lnTo>
                    <a:pt x="3623" y="440"/>
                  </a:lnTo>
                  <a:lnTo>
                    <a:pt x="3665" y="420"/>
                  </a:lnTo>
                  <a:lnTo>
                    <a:pt x="3675" y="412"/>
                  </a:lnTo>
                  <a:lnTo>
                    <a:pt x="3691" y="402"/>
                  </a:lnTo>
                  <a:lnTo>
                    <a:pt x="3727" y="370"/>
                  </a:lnTo>
                  <a:lnTo>
                    <a:pt x="3763" y="336"/>
                  </a:lnTo>
                  <a:lnTo>
                    <a:pt x="3775" y="322"/>
                  </a:lnTo>
                  <a:lnTo>
                    <a:pt x="3783" y="314"/>
                  </a:lnTo>
                  <a:lnTo>
                    <a:pt x="3803" y="284"/>
                  </a:lnTo>
                  <a:lnTo>
                    <a:pt x="3753" y="240"/>
                  </a:lnTo>
                  <a:lnTo>
                    <a:pt x="3735" y="266"/>
                  </a:lnTo>
                  <a:lnTo>
                    <a:pt x="3711" y="296"/>
                  </a:lnTo>
                  <a:lnTo>
                    <a:pt x="3689" y="320"/>
                  </a:lnTo>
                  <a:lnTo>
                    <a:pt x="3677" y="332"/>
                  </a:lnTo>
                  <a:lnTo>
                    <a:pt x="3657" y="346"/>
                  </a:lnTo>
                  <a:lnTo>
                    <a:pt x="3627" y="362"/>
                  </a:lnTo>
                  <a:lnTo>
                    <a:pt x="3599" y="378"/>
                  </a:lnTo>
                  <a:lnTo>
                    <a:pt x="3581" y="386"/>
                  </a:lnTo>
                  <a:lnTo>
                    <a:pt x="3553" y="396"/>
                  </a:lnTo>
                  <a:lnTo>
                    <a:pt x="3533" y="402"/>
                  </a:lnTo>
                  <a:lnTo>
                    <a:pt x="3513" y="404"/>
                  </a:lnTo>
                  <a:lnTo>
                    <a:pt x="3499" y="404"/>
                  </a:lnTo>
                  <a:lnTo>
                    <a:pt x="3485" y="400"/>
                  </a:lnTo>
                  <a:lnTo>
                    <a:pt x="3467" y="392"/>
                  </a:lnTo>
                  <a:lnTo>
                    <a:pt x="3441" y="384"/>
                  </a:lnTo>
                  <a:lnTo>
                    <a:pt x="3427" y="378"/>
                  </a:lnTo>
                  <a:lnTo>
                    <a:pt x="3413" y="370"/>
                  </a:lnTo>
                  <a:lnTo>
                    <a:pt x="3403" y="362"/>
                  </a:lnTo>
                  <a:lnTo>
                    <a:pt x="3393" y="354"/>
                  </a:lnTo>
                  <a:lnTo>
                    <a:pt x="3381" y="342"/>
                  </a:lnTo>
                  <a:lnTo>
                    <a:pt x="3377" y="336"/>
                  </a:lnTo>
                  <a:lnTo>
                    <a:pt x="3359" y="322"/>
                  </a:lnTo>
                  <a:lnTo>
                    <a:pt x="3343" y="312"/>
                  </a:lnTo>
                  <a:lnTo>
                    <a:pt x="3333" y="304"/>
                  </a:lnTo>
                  <a:lnTo>
                    <a:pt x="3317" y="294"/>
                  </a:lnTo>
                  <a:lnTo>
                    <a:pt x="3297" y="284"/>
                  </a:lnTo>
                  <a:lnTo>
                    <a:pt x="3297" y="280"/>
                  </a:lnTo>
                  <a:lnTo>
                    <a:pt x="3299" y="272"/>
                  </a:lnTo>
                  <a:lnTo>
                    <a:pt x="3301" y="248"/>
                  </a:lnTo>
                  <a:lnTo>
                    <a:pt x="3307" y="222"/>
                  </a:lnTo>
                  <a:lnTo>
                    <a:pt x="3311" y="212"/>
                  </a:lnTo>
                  <a:lnTo>
                    <a:pt x="3317" y="204"/>
                  </a:lnTo>
                  <a:lnTo>
                    <a:pt x="3333" y="190"/>
                  </a:lnTo>
                  <a:lnTo>
                    <a:pt x="3353" y="178"/>
                  </a:lnTo>
                  <a:lnTo>
                    <a:pt x="3373" y="170"/>
                  </a:lnTo>
                  <a:lnTo>
                    <a:pt x="3381" y="168"/>
                  </a:lnTo>
                  <a:lnTo>
                    <a:pt x="3389" y="168"/>
                  </a:lnTo>
                  <a:lnTo>
                    <a:pt x="3407" y="170"/>
                  </a:lnTo>
                  <a:lnTo>
                    <a:pt x="3435" y="176"/>
                  </a:lnTo>
                  <a:lnTo>
                    <a:pt x="3461" y="184"/>
                  </a:lnTo>
                  <a:lnTo>
                    <a:pt x="3477" y="190"/>
                  </a:lnTo>
                  <a:lnTo>
                    <a:pt x="3535" y="228"/>
                  </a:lnTo>
                  <a:lnTo>
                    <a:pt x="3549" y="236"/>
                  </a:lnTo>
                  <a:lnTo>
                    <a:pt x="3565" y="244"/>
                  </a:lnTo>
                  <a:lnTo>
                    <a:pt x="3593" y="256"/>
                  </a:lnTo>
                  <a:lnTo>
                    <a:pt x="3603" y="258"/>
                  </a:lnTo>
                  <a:lnTo>
                    <a:pt x="3617" y="260"/>
                  </a:lnTo>
                  <a:lnTo>
                    <a:pt x="3637" y="260"/>
                  </a:lnTo>
                  <a:lnTo>
                    <a:pt x="3679" y="258"/>
                  </a:lnTo>
                  <a:lnTo>
                    <a:pt x="3681" y="228"/>
                  </a:lnTo>
                  <a:lnTo>
                    <a:pt x="3659" y="232"/>
                  </a:lnTo>
                  <a:lnTo>
                    <a:pt x="3637" y="234"/>
                  </a:lnTo>
                  <a:lnTo>
                    <a:pt x="3615" y="232"/>
                  </a:lnTo>
                  <a:lnTo>
                    <a:pt x="3605" y="228"/>
                  </a:lnTo>
                  <a:lnTo>
                    <a:pt x="3597" y="224"/>
                  </a:lnTo>
                  <a:lnTo>
                    <a:pt x="3589" y="218"/>
                  </a:lnTo>
                  <a:lnTo>
                    <a:pt x="3581" y="210"/>
                  </a:lnTo>
                  <a:lnTo>
                    <a:pt x="3571" y="198"/>
                  </a:lnTo>
                  <a:lnTo>
                    <a:pt x="3565" y="190"/>
                  </a:lnTo>
                  <a:lnTo>
                    <a:pt x="3549" y="178"/>
                  </a:lnTo>
                  <a:lnTo>
                    <a:pt x="3529" y="164"/>
                  </a:lnTo>
                  <a:lnTo>
                    <a:pt x="3499" y="148"/>
                  </a:lnTo>
                  <a:lnTo>
                    <a:pt x="3475" y="136"/>
                  </a:lnTo>
                  <a:lnTo>
                    <a:pt x="3449" y="124"/>
                  </a:lnTo>
                  <a:lnTo>
                    <a:pt x="3435" y="122"/>
                  </a:lnTo>
                  <a:lnTo>
                    <a:pt x="3419" y="122"/>
                  </a:lnTo>
                  <a:lnTo>
                    <a:pt x="3403" y="124"/>
                  </a:lnTo>
                  <a:lnTo>
                    <a:pt x="3387" y="128"/>
                  </a:lnTo>
                  <a:lnTo>
                    <a:pt x="3355" y="140"/>
                  </a:lnTo>
                  <a:lnTo>
                    <a:pt x="3329" y="152"/>
                  </a:lnTo>
                  <a:lnTo>
                    <a:pt x="3317" y="160"/>
                  </a:lnTo>
                  <a:lnTo>
                    <a:pt x="3307" y="168"/>
                  </a:lnTo>
                  <a:lnTo>
                    <a:pt x="3297" y="178"/>
                  </a:lnTo>
                  <a:lnTo>
                    <a:pt x="3287" y="190"/>
                  </a:lnTo>
                  <a:lnTo>
                    <a:pt x="3271" y="214"/>
                  </a:lnTo>
                  <a:lnTo>
                    <a:pt x="3261" y="236"/>
                  </a:lnTo>
                  <a:lnTo>
                    <a:pt x="3255" y="252"/>
                  </a:lnTo>
                  <a:lnTo>
                    <a:pt x="3253" y="264"/>
                  </a:lnTo>
                  <a:lnTo>
                    <a:pt x="3253" y="276"/>
                  </a:lnTo>
                  <a:lnTo>
                    <a:pt x="3251" y="282"/>
                  </a:lnTo>
                  <a:lnTo>
                    <a:pt x="3227" y="286"/>
                  </a:lnTo>
                  <a:lnTo>
                    <a:pt x="3195" y="290"/>
                  </a:lnTo>
                  <a:lnTo>
                    <a:pt x="3173" y="296"/>
                  </a:lnTo>
                  <a:lnTo>
                    <a:pt x="3149" y="306"/>
                  </a:lnTo>
                  <a:lnTo>
                    <a:pt x="3115" y="324"/>
                  </a:lnTo>
                  <a:lnTo>
                    <a:pt x="3073" y="350"/>
                  </a:lnTo>
                  <a:lnTo>
                    <a:pt x="3053" y="366"/>
                  </a:lnTo>
                  <a:lnTo>
                    <a:pt x="3033" y="380"/>
                  </a:lnTo>
                  <a:lnTo>
                    <a:pt x="3017" y="398"/>
                  </a:lnTo>
                  <a:lnTo>
                    <a:pt x="3003" y="416"/>
                  </a:lnTo>
                  <a:lnTo>
                    <a:pt x="2993" y="434"/>
                  </a:lnTo>
                  <a:lnTo>
                    <a:pt x="2985" y="452"/>
                  </a:lnTo>
                  <a:lnTo>
                    <a:pt x="2971" y="486"/>
                  </a:lnTo>
                  <a:lnTo>
                    <a:pt x="2965" y="508"/>
                  </a:lnTo>
                  <a:lnTo>
                    <a:pt x="2961" y="518"/>
                  </a:lnTo>
                  <a:lnTo>
                    <a:pt x="2955" y="526"/>
                  </a:lnTo>
                  <a:lnTo>
                    <a:pt x="2939" y="542"/>
                  </a:lnTo>
                  <a:lnTo>
                    <a:pt x="2919" y="558"/>
                  </a:lnTo>
                  <a:lnTo>
                    <a:pt x="2897" y="570"/>
                  </a:lnTo>
                  <a:lnTo>
                    <a:pt x="2885" y="576"/>
                  </a:lnTo>
                  <a:lnTo>
                    <a:pt x="2865" y="580"/>
                  </a:lnTo>
                  <a:lnTo>
                    <a:pt x="2817" y="592"/>
                  </a:lnTo>
                  <a:lnTo>
                    <a:pt x="2763" y="600"/>
                  </a:lnTo>
                  <a:lnTo>
                    <a:pt x="2737" y="602"/>
                  </a:lnTo>
                  <a:lnTo>
                    <a:pt x="2717" y="602"/>
                  </a:lnTo>
                  <a:lnTo>
                    <a:pt x="2697" y="604"/>
                  </a:lnTo>
                  <a:lnTo>
                    <a:pt x="2677" y="606"/>
                  </a:lnTo>
                  <a:lnTo>
                    <a:pt x="2639" y="614"/>
                  </a:lnTo>
                  <a:lnTo>
                    <a:pt x="2609" y="622"/>
                  </a:lnTo>
                  <a:lnTo>
                    <a:pt x="2591" y="628"/>
                  </a:lnTo>
                  <a:lnTo>
                    <a:pt x="2575" y="638"/>
                  </a:lnTo>
                  <a:lnTo>
                    <a:pt x="2549" y="652"/>
                  </a:lnTo>
                  <a:lnTo>
                    <a:pt x="2519" y="672"/>
                  </a:lnTo>
                  <a:lnTo>
                    <a:pt x="2485" y="690"/>
                  </a:lnTo>
                  <a:lnTo>
                    <a:pt x="2467" y="698"/>
                  </a:lnTo>
                  <a:lnTo>
                    <a:pt x="2451" y="702"/>
                  </a:lnTo>
                  <a:lnTo>
                    <a:pt x="2437" y="706"/>
                  </a:lnTo>
                  <a:lnTo>
                    <a:pt x="2423" y="706"/>
                  </a:lnTo>
                  <a:lnTo>
                    <a:pt x="2399" y="704"/>
                  </a:lnTo>
                  <a:lnTo>
                    <a:pt x="2377" y="704"/>
                  </a:lnTo>
                  <a:lnTo>
                    <a:pt x="2313" y="708"/>
                  </a:lnTo>
                  <a:lnTo>
                    <a:pt x="2225" y="714"/>
                  </a:lnTo>
                  <a:lnTo>
                    <a:pt x="2205" y="718"/>
                  </a:lnTo>
                  <a:lnTo>
                    <a:pt x="2181" y="724"/>
                  </a:lnTo>
                  <a:lnTo>
                    <a:pt x="2155" y="732"/>
                  </a:lnTo>
                  <a:lnTo>
                    <a:pt x="2131" y="744"/>
                  </a:lnTo>
                  <a:lnTo>
                    <a:pt x="2089" y="764"/>
                  </a:lnTo>
                  <a:lnTo>
                    <a:pt x="2077" y="772"/>
                  </a:lnTo>
                  <a:lnTo>
                    <a:pt x="2069" y="778"/>
                  </a:lnTo>
                  <a:lnTo>
                    <a:pt x="2063" y="782"/>
                  </a:lnTo>
                  <a:lnTo>
                    <a:pt x="2053" y="788"/>
                  </a:lnTo>
                  <a:lnTo>
                    <a:pt x="2037" y="798"/>
                  </a:lnTo>
                  <a:lnTo>
                    <a:pt x="2013" y="816"/>
                  </a:lnTo>
                  <a:lnTo>
                    <a:pt x="2001" y="824"/>
                  </a:lnTo>
                  <a:lnTo>
                    <a:pt x="1985" y="832"/>
                  </a:lnTo>
                  <a:lnTo>
                    <a:pt x="1957" y="844"/>
                  </a:lnTo>
                  <a:lnTo>
                    <a:pt x="1959" y="838"/>
                  </a:lnTo>
                  <a:lnTo>
                    <a:pt x="1961" y="832"/>
                  </a:lnTo>
                  <a:lnTo>
                    <a:pt x="1967" y="826"/>
                  </a:lnTo>
                  <a:lnTo>
                    <a:pt x="1973" y="816"/>
                  </a:lnTo>
                  <a:lnTo>
                    <a:pt x="1993" y="794"/>
                  </a:lnTo>
                  <a:lnTo>
                    <a:pt x="2003" y="780"/>
                  </a:lnTo>
                  <a:lnTo>
                    <a:pt x="2021" y="764"/>
                  </a:lnTo>
                  <a:lnTo>
                    <a:pt x="2029" y="754"/>
                  </a:lnTo>
                  <a:lnTo>
                    <a:pt x="2041" y="736"/>
                  </a:lnTo>
                  <a:lnTo>
                    <a:pt x="2055" y="718"/>
                  </a:lnTo>
                  <a:lnTo>
                    <a:pt x="2063" y="708"/>
                  </a:lnTo>
                  <a:lnTo>
                    <a:pt x="2069" y="702"/>
                  </a:lnTo>
                  <a:lnTo>
                    <a:pt x="2079" y="688"/>
                  </a:lnTo>
                  <a:lnTo>
                    <a:pt x="2097" y="664"/>
                  </a:lnTo>
                  <a:lnTo>
                    <a:pt x="2107" y="656"/>
                  </a:lnTo>
                  <a:lnTo>
                    <a:pt x="2123" y="646"/>
                  </a:lnTo>
                  <a:lnTo>
                    <a:pt x="2139" y="636"/>
                  </a:lnTo>
                  <a:lnTo>
                    <a:pt x="2153" y="630"/>
                  </a:lnTo>
                  <a:lnTo>
                    <a:pt x="2157" y="628"/>
                  </a:lnTo>
                  <a:lnTo>
                    <a:pt x="2163" y="624"/>
                  </a:lnTo>
                  <a:lnTo>
                    <a:pt x="2173" y="610"/>
                  </a:lnTo>
                  <a:lnTo>
                    <a:pt x="2185" y="590"/>
                  </a:lnTo>
                  <a:lnTo>
                    <a:pt x="2209" y="532"/>
                  </a:lnTo>
                  <a:lnTo>
                    <a:pt x="2225" y="498"/>
                  </a:lnTo>
                  <a:lnTo>
                    <a:pt x="2239" y="472"/>
                  </a:lnTo>
                  <a:lnTo>
                    <a:pt x="2249" y="452"/>
                  </a:lnTo>
                  <a:lnTo>
                    <a:pt x="2253" y="448"/>
                  </a:lnTo>
                  <a:lnTo>
                    <a:pt x="2263" y="444"/>
                  </a:lnTo>
                  <a:lnTo>
                    <a:pt x="2283" y="436"/>
                  </a:lnTo>
                  <a:lnTo>
                    <a:pt x="2313" y="432"/>
                  </a:lnTo>
                  <a:lnTo>
                    <a:pt x="2367" y="440"/>
                  </a:lnTo>
                  <a:lnTo>
                    <a:pt x="2499" y="460"/>
                  </a:lnTo>
                  <a:lnTo>
                    <a:pt x="2533" y="464"/>
                  </a:lnTo>
                  <a:lnTo>
                    <a:pt x="2557" y="466"/>
                  </a:lnTo>
                  <a:lnTo>
                    <a:pt x="2575" y="466"/>
                  </a:lnTo>
                  <a:lnTo>
                    <a:pt x="2589" y="462"/>
                  </a:lnTo>
                  <a:lnTo>
                    <a:pt x="2601" y="458"/>
                  </a:lnTo>
                  <a:lnTo>
                    <a:pt x="2611" y="452"/>
                  </a:lnTo>
                  <a:lnTo>
                    <a:pt x="2623" y="446"/>
                  </a:lnTo>
                  <a:lnTo>
                    <a:pt x="2641" y="440"/>
                  </a:lnTo>
                  <a:lnTo>
                    <a:pt x="2649" y="436"/>
                  </a:lnTo>
                  <a:lnTo>
                    <a:pt x="2659" y="430"/>
                  </a:lnTo>
                  <a:lnTo>
                    <a:pt x="2675" y="418"/>
                  </a:lnTo>
                  <a:lnTo>
                    <a:pt x="2687" y="404"/>
                  </a:lnTo>
                  <a:lnTo>
                    <a:pt x="2699" y="386"/>
                  </a:lnTo>
                  <a:lnTo>
                    <a:pt x="2709" y="368"/>
                  </a:lnTo>
                  <a:lnTo>
                    <a:pt x="2715" y="352"/>
                  </a:lnTo>
                  <a:lnTo>
                    <a:pt x="2721" y="334"/>
                  </a:lnTo>
                  <a:lnTo>
                    <a:pt x="2723" y="320"/>
                  </a:lnTo>
                  <a:lnTo>
                    <a:pt x="2723" y="306"/>
                  </a:lnTo>
                  <a:lnTo>
                    <a:pt x="2721" y="290"/>
                  </a:lnTo>
                  <a:lnTo>
                    <a:pt x="2715" y="276"/>
                  </a:lnTo>
                  <a:lnTo>
                    <a:pt x="2711" y="262"/>
                  </a:lnTo>
                  <a:lnTo>
                    <a:pt x="2699" y="236"/>
                  </a:lnTo>
                  <a:lnTo>
                    <a:pt x="2691" y="224"/>
                  </a:lnTo>
                  <a:lnTo>
                    <a:pt x="2685" y="216"/>
                  </a:lnTo>
                  <a:lnTo>
                    <a:pt x="2673" y="206"/>
                  </a:lnTo>
                  <a:lnTo>
                    <a:pt x="2641" y="180"/>
                  </a:lnTo>
                  <a:lnTo>
                    <a:pt x="2633" y="174"/>
                  </a:lnTo>
                  <a:lnTo>
                    <a:pt x="2631" y="164"/>
                  </a:lnTo>
                  <a:lnTo>
                    <a:pt x="2631" y="156"/>
                  </a:lnTo>
                  <a:lnTo>
                    <a:pt x="2633" y="146"/>
                  </a:lnTo>
                  <a:lnTo>
                    <a:pt x="2641" y="128"/>
                  </a:lnTo>
                  <a:lnTo>
                    <a:pt x="2649" y="112"/>
                  </a:lnTo>
                  <a:lnTo>
                    <a:pt x="2653" y="106"/>
                  </a:lnTo>
                  <a:lnTo>
                    <a:pt x="2663" y="98"/>
                  </a:lnTo>
                  <a:lnTo>
                    <a:pt x="2685" y="80"/>
                  </a:lnTo>
                  <a:lnTo>
                    <a:pt x="2705" y="64"/>
                  </a:lnTo>
                  <a:lnTo>
                    <a:pt x="2717" y="56"/>
                  </a:lnTo>
                  <a:lnTo>
                    <a:pt x="2749" y="50"/>
                  </a:lnTo>
                  <a:lnTo>
                    <a:pt x="2775" y="48"/>
                  </a:lnTo>
                  <a:lnTo>
                    <a:pt x="2803" y="48"/>
                  </a:lnTo>
                  <a:lnTo>
                    <a:pt x="2815" y="52"/>
                  </a:lnTo>
                  <a:lnTo>
                    <a:pt x="2825" y="56"/>
                  </a:lnTo>
                  <a:lnTo>
                    <a:pt x="2833" y="62"/>
                  </a:lnTo>
                  <a:lnTo>
                    <a:pt x="2839" y="68"/>
                  </a:lnTo>
                  <a:lnTo>
                    <a:pt x="2843" y="76"/>
                  </a:lnTo>
                  <a:lnTo>
                    <a:pt x="2845" y="82"/>
                  </a:lnTo>
                  <a:lnTo>
                    <a:pt x="2847" y="94"/>
                  </a:lnTo>
                  <a:lnTo>
                    <a:pt x="2845" y="104"/>
                  </a:lnTo>
                  <a:lnTo>
                    <a:pt x="2841" y="116"/>
                  </a:lnTo>
                  <a:lnTo>
                    <a:pt x="2839" y="136"/>
                  </a:lnTo>
                  <a:lnTo>
                    <a:pt x="2839" y="168"/>
                  </a:lnTo>
                  <a:lnTo>
                    <a:pt x="2843" y="186"/>
                  </a:lnTo>
                  <a:lnTo>
                    <a:pt x="2847" y="202"/>
                  </a:lnTo>
                  <a:lnTo>
                    <a:pt x="2855" y="216"/>
                  </a:lnTo>
                  <a:lnTo>
                    <a:pt x="2863" y="228"/>
                  </a:lnTo>
                  <a:lnTo>
                    <a:pt x="2873" y="238"/>
                  </a:lnTo>
                  <a:lnTo>
                    <a:pt x="2881" y="246"/>
                  </a:lnTo>
                  <a:lnTo>
                    <a:pt x="2889" y="250"/>
                  </a:lnTo>
                  <a:lnTo>
                    <a:pt x="2893" y="252"/>
                  </a:lnTo>
                  <a:lnTo>
                    <a:pt x="2931" y="268"/>
                  </a:lnTo>
                  <a:lnTo>
                    <a:pt x="2953" y="278"/>
                  </a:lnTo>
                  <a:lnTo>
                    <a:pt x="2965" y="286"/>
                  </a:lnTo>
                  <a:lnTo>
                    <a:pt x="2973" y="292"/>
                  </a:lnTo>
                  <a:lnTo>
                    <a:pt x="2983" y="294"/>
                  </a:lnTo>
                  <a:lnTo>
                    <a:pt x="3005" y="298"/>
                  </a:lnTo>
                  <a:lnTo>
                    <a:pt x="3017" y="300"/>
                  </a:lnTo>
                  <a:lnTo>
                    <a:pt x="3045" y="300"/>
                  </a:lnTo>
                  <a:lnTo>
                    <a:pt x="3079" y="296"/>
                  </a:lnTo>
                  <a:lnTo>
                    <a:pt x="3101" y="292"/>
                  </a:lnTo>
                  <a:lnTo>
                    <a:pt x="3121" y="286"/>
                  </a:lnTo>
                  <a:lnTo>
                    <a:pt x="3131" y="282"/>
                  </a:lnTo>
                  <a:lnTo>
                    <a:pt x="3141" y="278"/>
                  </a:lnTo>
                  <a:lnTo>
                    <a:pt x="3155" y="268"/>
                  </a:lnTo>
                  <a:lnTo>
                    <a:pt x="3163" y="256"/>
                  </a:lnTo>
                  <a:lnTo>
                    <a:pt x="3169" y="244"/>
                  </a:lnTo>
                  <a:lnTo>
                    <a:pt x="3171" y="234"/>
                  </a:lnTo>
                  <a:lnTo>
                    <a:pt x="3171" y="224"/>
                  </a:lnTo>
                  <a:lnTo>
                    <a:pt x="3171" y="216"/>
                  </a:lnTo>
                  <a:lnTo>
                    <a:pt x="3175" y="204"/>
                  </a:lnTo>
                  <a:lnTo>
                    <a:pt x="3175" y="192"/>
                  </a:lnTo>
                  <a:lnTo>
                    <a:pt x="3171" y="182"/>
                  </a:lnTo>
                  <a:lnTo>
                    <a:pt x="3167" y="172"/>
                  </a:lnTo>
                  <a:lnTo>
                    <a:pt x="3161" y="162"/>
                  </a:lnTo>
                  <a:lnTo>
                    <a:pt x="3153" y="154"/>
                  </a:lnTo>
                  <a:lnTo>
                    <a:pt x="3135" y="140"/>
                  </a:lnTo>
                  <a:lnTo>
                    <a:pt x="3117" y="128"/>
                  </a:lnTo>
                  <a:lnTo>
                    <a:pt x="3097" y="120"/>
                  </a:lnTo>
                  <a:lnTo>
                    <a:pt x="3077" y="110"/>
                  </a:lnTo>
                  <a:lnTo>
                    <a:pt x="3071" y="104"/>
                  </a:lnTo>
                  <a:lnTo>
                    <a:pt x="3069" y="96"/>
                  </a:lnTo>
                  <a:lnTo>
                    <a:pt x="3069" y="90"/>
                  </a:lnTo>
                  <a:lnTo>
                    <a:pt x="3071" y="86"/>
                  </a:lnTo>
                  <a:lnTo>
                    <a:pt x="3075" y="82"/>
                  </a:lnTo>
                  <a:lnTo>
                    <a:pt x="3081" y="76"/>
                  </a:lnTo>
                  <a:lnTo>
                    <a:pt x="3101" y="68"/>
                  </a:lnTo>
                  <a:lnTo>
                    <a:pt x="3133" y="56"/>
                  </a:lnTo>
                  <a:lnTo>
                    <a:pt x="3171" y="44"/>
                  </a:lnTo>
                  <a:lnTo>
                    <a:pt x="3293" y="44"/>
                  </a:lnTo>
                  <a:lnTo>
                    <a:pt x="3335" y="50"/>
                  </a:lnTo>
                  <a:lnTo>
                    <a:pt x="3367" y="56"/>
                  </a:lnTo>
                  <a:lnTo>
                    <a:pt x="3391" y="60"/>
                  </a:lnTo>
                  <a:lnTo>
                    <a:pt x="3413" y="66"/>
                  </a:lnTo>
                  <a:lnTo>
                    <a:pt x="3443" y="68"/>
                  </a:lnTo>
                  <a:lnTo>
                    <a:pt x="3487" y="70"/>
                  </a:lnTo>
                  <a:lnTo>
                    <a:pt x="3545" y="68"/>
                  </a:lnTo>
                  <a:lnTo>
                    <a:pt x="3557" y="68"/>
                  </a:lnTo>
                  <a:lnTo>
                    <a:pt x="3503" y="20"/>
                  </a:lnTo>
                  <a:lnTo>
                    <a:pt x="3439" y="12"/>
                  </a:lnTo>
                  <a:lnTo>
                    <a:pt x="3405" y="10"/>
                  </a:lnTo>
                  <a:lnTo>
                    <a:pt x="3383" y="10"/>
                  </a:lnTo>
                  <a:lnTo>
                    <a:pt x="3369" y="8"/>
                  </a:lnTo>
                  <a:lnTo>
                    <a:pt x="3339" y="4"/>
                  </a:lnTo>
                  <a:lnTo>
                    <a:pt x="3305" y="2"/>
                  </a:lnTo>
                  <a:lnTo>
                    <a:pt x="3263" y="4"/>
                  </a:lnTo>
                  <a:lnTo>
                    <a:pt x="3223" y="4"/>
                  </a:lnTo>
                  <a:lnTo>
                    <a:pt x="3203" y="6"/>
                  </a:lnTo>
                  <a:lnTo>
                    <a:pt x="3183" y="4"/>
                  </a:lnTo>
                  <a:lnTo>
                    <a:pt x="3157" y="6"/>
                  </a:lnTo>
                  <a:lnTo>
                    <a:pt x="3131" y="8"/>
                  </a:lnTo>
                  <a:lnTo>
                    <a:pt x="3097" y="14"/>
                  </a:lnTo>
                  <a:lnTo>
                    <a:pt x="3061" y="22"/>
                  </a:lnTo>
                  <a:lnTo>
                    <a:pt x="3045" y="26"/>
                  </a:lnTo>
                  <a:lnTo>
                    <a:pt x="3035" y="30"/>
                  </a:lnTo>
                  <a:lnTo>
                    <a:pt x="3025" y="34"/>
                  </a:lnTo>
                  <a:lnTo>
                    <a:pt x="3015" y="42"/>
                  </a:lnTo>
                  <a:lnTo>
                    <a:pt x="3007" y="52"/>
                  </a:lnTo>
                  <a:lnTo>
                    <a:pt x="2999" y="66"/>
                  </a:lnTo>
                  <a:lnTo>
                    <a:pt x="2997" y="84"/>
                  </a:lnTo>
                  <a:lnTo>
                    <a:pt x="2997" y="94"/>
                  </a:lnTo>
                  <a:lnTo>
                    <a:pt x="2997" y="102"/>
                  </a:lnTo>
                  <a:lnTo>
                    <a:pt x="3003" y="116"/>
                  </a:lnTo>
                  <a:lnTo>
                    <a:pt x="3011" y="128"/>
                  </a:lnTo>
                  <a:lnTo>
                    <a:pt x="3021" y="136"/>
                  </a:lnTo>
                  <a:lnTo>
                    <a:pt x="3031" y="142"/>
                  </a:lnTo>
                  <a:lnTo>
                    <a:pt x="3043" y="146"/>
                  </a:lnTo>
                  <a:lnTo>
                    <a:pt x="3065" y="152"/>
                  </a:lnTo>
                  <a:lnTo>
                    <a:pt x="3073" y="154"/>
                  </a:lnTo>
                  <a:lnTo>
                    <a:pt x="3081" y="160"/>
                  </a:lnTo>
                  <a:lnTo>
                    <a:pt x="3089" y="166"/>
                  </a:lnTo>
                  <a:lnTo>
                    <a:pt x="3097" y="172"/>
                  </a:lnTo>
                  <a:lnTo>
                    <a:pt x="3103" y="182"/>
                  </a:lnTo>
                  <a:lnTo>
                    <a:pt x="3107" y="190"/>
                  </a:lnTo>
                  <a:lnTo>
                    <a:pt x="3109" y="200"/>
                  </a:lnTo>
                  <a:lnTo>
                    <a:pt x="3109" y="208"/>
                  </a:lnTo>
                  <a:lnTo>
                    <a:pt x="3105" y="218"/>
                  </a:lnTo>
                  <a:lnTo>
                    <a:pt x="3101" y="226"/>
                  </a:lnTo>
                  <a:lnTo>
                    <a:pt x="3093" y="234"/>
                  </a:lnTo>
                  <a:lnTo>
                    <a:pt x="3085" y="242"/>
                  </a:lnTo>
                  <a:lnTo>
                    <a:pt x="3069" y="252"/>
                  </a:lnTo>
                  <a:lnTo>
                    <a:pt x="3055" y="258"/>
                  </a:lnTo>
                  <a:lnTo>
                    <a:pt x="3049" y="260"/>
                  </a:lnTo>
                  <a:lnTo>
                    <a:pt x="3041" y="258"/>
                  </a:lnTo>
                  <a:lnTo>
                    <a:pt x="3023" y="256"/>
                  </a:lnTo>
                  <a:lnTo>
                    <a:pt x="3009" y="252"/>
                  </a:lnTo>
                  <a:lnTo>
                    <a:pt x="3001" y="248"/>
                  </a:lnTo>
                  <a:lnTo>
                    <a:pt x="2945" y="208"/>
                  </a:lnTo>
                  <a:lnTo>
                    <a:pt x="2937" y="200"/>
                  </a:lnTo>
                  <a:lnTo>
                    <a:pt x="2931" y="192"/>
                  </a:lnTo>
                  <a:lnTo>
                    <a:pt x="2917" y="176"/>
                  </a:lnTo>
                  <a:lnTo>
                    <a:pt x="2909" y="160"/>
                  </a:lnTo>
                  <a:lnTo>
                    <a:pt x="2903" y="148"/>
                  </a:lnTo>
                  <a:lnTo>
                    <a:pt x="2899" y="138"/>
                  </a:lnTo>
                  <a:lnTo>
                    <a:pt x="2897" y="128"/>
                  </a:lnTo>
                  <a:lnTo>
                    <a:pt x="2895" y="118"/>
                  </a:lnTo>
                  <a:lnTo>
                    <a:pt x="2897" y="110"/>
                  </a:lnTo>
                  <a:lnTo>
                    <a:pt x="2901" y="104"/>
                  </a:lnTo>
                  <a:lnTo>
                    <a:pt x="2907" y="100"/>
                  </a:lnTo>
                  <a:lnTo>
                    <a:pt x="2911" y="94"/>
                  </a:lnTo>
                  <a:lnTo>
                    <a:pt x="2917" y="86"/>
                  </a:lnTo>
                  <a:lnTo>
                    <a:pt x="2919" y="80"/>
                  </a:lnTo>
                  <a:lnTo>
                    <a:pt x="2919" y="74"/>
                  </a:lnTo>
                  <a:lnTo>
                    <a:pt x="2915" y="60"/>
                  </a:lnTo>
                  <a:lnTo>
                    <a:pt x="2909" y="46"/>
                  </a:lnTo>
                  <a:lnTo>
                    <a:pt x="2903" y="38"/>
                  </a:lnTo>
                  <a:lnTo>
                    <a:pt x="2893" y="32"/>
                  </a:lnTo>
                  <a:lnTo>
                    <a:pt x="2875" y="22"/>
                  </a:lnTo>
                  <a:lnTo>
                    <a:pt x="2847" y="10"/>
                  </a:lnTo>
                  <a:lnTo>
                    <a:pt x="2837" y="6"/>
                  </a:lnTo>
                  <a:lnTo>
                    <a:pt x="2819" y="2"/>
                  </a:lnTo>
                  <a:lnTo>
                    <a:pt x="2791" y="0"/>
                  </a:lnTo>
                  <a:lnTo>
                    <a:pt x="2753" y="0"/>
                  </a:lnTo>
                  <a:lnTo>
                    <a:pt x="2731" y="2"/>
                  </a:lnTo>
                  <a:lnTo>
                    <a:pt x="2707" y="10"/>
                  </a:lnTo>
                  <a:lnTo>
                    <a:pt x="2685" y="18"/>
                  </a:lnTo>
                  <a:lnTo>
                    <a:pt x="2663" y="30"/>
                  </a:lnTo>
                  <a:lnTo>
                    <a:pt x="2629" y="50"/>
                  </a:lnTo>
                  <a:lnTo>
                    <a:pt x="2609" y="62"/>
                  </a:lnTo>
                  <a:lnTo>
                    <a:pt x="2603" y="66"/>
                  </a:lnTo>
                  <a:lnTo>
                    <a:pt x="2595" y="74"/>
                  </a:lnTo>
                  <a:lnTo>
                    <a:pt x="2585" y="84"/>
                  </a:lnTo>
                  <a:lnTo>
                    <a:pt x="2573" y="96"/>
                  </a:lnTo>
                  <a:lnTo>
                    <a:pt x="2563" y="112"/>
                  </a:lnTo>
                  <a:lnTo>
                    <a:pt x="2555" y="128"/>
                  </a:lnTo>
                  <a:lnTo>
                    <a:pt x="2549" y="146"/>
                  </a:lnTo>
                  <a:lnTo>
                    <a:pt x="2547" y="164"/>
                  </a:lnTo>
                  <a:lnTo>
                    <a:pt x="2547" y="172"/>
                  </a:lnTo>
                  <a:lnTo>
                    <a:pt x="2551" y="182"/>
                  </a:lnTo>
                  <a:lnTo>
                    <a:pt x="2559" y="200"/>
                  </a:lnTo>
                  <a:lnTo>
                    <a:pt x="2571" y="218"/>
                  </a:lnTo>
                  <a:lnTo>
                    <a:pt x="2585" y="234"/>
                  </a:lnTo>
                  <a:lnTo>
                    <a:pt x="2617" y="264"/>
                  </a:lnTo>
                  <a:lnTo>
                    <a:pt x="2639" y="284"/>
                  </a:lnTo>
                  <a:lnTo>
                    <a:pt x="2645" y="292"/>
                  </a:lnTo>
                  <a:lnTo>
                    <a:pt x="2647" y="304"/>
                  </a:lnTo>
                  <a:lnTo>
                    <a:pt x="2647" y="318"/>
                  </a:lnTo>
                  <a:lnTo>
                    <a:pt x="2647" y="334"/>
                  </a:lnTo>
                  <a:lnTo>
                    <a:pt x="2643" y="348"/>
                  </a:lnTo>
                  <a:lnTo>
                    <a:pt x="2639" y="360"/>
                  </a:lnTo>
                  <a:lnTo>
                    <a:pt x="2631" y="380"/>
                  </a:lnTo>
                  <a:lnTo>
                    <a:pt x="2625" y="386"/>
                  </a:lnTo>
                  <a:lnTo>
                    <a:pt x="2615" y="394"/>
                  </a:lnTo>
                  <a:lnTo>
                    <a:pt x="2587" y="410"/>
                  </a:lnTo>
                  <a:lnTo>
                    <a:pt x="2571" y="416"/>
                  </a:lnTo>
                  <a:lnTo>
                    <a:pt x="2555" y="422"/>
                  </a:lnTo>
                  <a:lnTo>
                    <a:pt x="2541" y="424"/>
                  </a:lnTo>
                  <a:lnTo>
                    <a:pt x="2529" y="426"/>
                  </a:lnTo>
                  <a:lnTo>
                    <a:pt x="2469" y="418"/>
                  </a:lnTo>
                  <a:lnTo>
                    <a:pt x="2439" y="414"/>
                  </a:lnTo>
                  <a:lnTo>
                    <a:pt x="2421" y="410"/>
                  </a:lnTo>
                  <a:lnTo>
                    <a:pt x="2393" y="400"/>
                  </a:lnTo>
                  <a:lnTo>
                    <a:pt x="2357" y="390"/>
                  </a:lnTo>
                  <a:lnTo>
                    <a:pt x="2347" y="388"/>
                  </a:lnTo>
                  <a:lnTo>
                    <a:pt x="2335" y="388"/>
                  </a:lnTo>
                  <a:lnTo>
                    <a:pt x="2307" y="390"/>
                  </a:lnTo>
                  <a:lnTo>
                    <a:pt x="2277" y="396"/>
                  </a:lnTo>
                  <a:lnTo>
                    <a:pt x="2261" y="400"/>
                  </a:lnTo>
                  <a:lnTo>
                    <a:pt x="2247" y="406"/>
                  </a:lnTo>
                  <a:lnTo>
                    <a:pt x="2233" y="414"/>
                  </a:lnTo>
                  <a:lnTo>
                    <a:pt x="2219" y="428"/>
                  </a:lnTo>
                  <a:lnTo>
                    <a:pt x="2205" y="446"/>
                  </a:lnTo>
                  <a:lnTo>
                    <a:pt x="2191" y="466"/>
                  </a:lnTo>
                  <a:lnTo>
                    <a:pt x="2169" y="500"/>
                  </a:lnTo>
                  <a:lnTo>
                    <a:pt x="2159" y="522"/>
                  </a:lnTo>
                  <a:lnTo>
                    <a:pt x="2153" y="534"/>
                  </a:lnTo>
                  <a:lnTo>
                    <a:pt x="2139" y="552"/>
                  </a:lnTo>
                  <a:lnTo>
                    <a:pt x="2129" y="560"/>
                  </a:lnTo>
                  <a:lnTo>
                    <a:pt x="2115" y="570"/>
                  </a:lnTo>
                  <a:lnTo>
                    <a:pt x="2101" y="580"/>
                  </a:lnTo>
                  <a:lnTo>
                    <a:pt x="2083" y="590"/>
                  </a:lnTo>
                  <a:lnTo>
                    <a:pt x="2061" y="598"/>
                  </a:lnTo>
                  <a:lnTo>
                    <a:pt x="2033" y="606"/>
                  </a:lnTo>
                  <a:lnTo>
                    <a:pt x="2003" y="612"/>
                  </a:lnTo>
                  <a:lnTo>
                    <a:pt x="1977" y="616"/>
                  </a:lnTo>
                  <a:lnTo>
                    <a:pt x="1921" y="624"/>
                  </a:lnTo>
                  <a:lnTo>
                    <a:pt x="1887" y="626"/>
                  </a:lnTo>
                  <a:lnTo>
                    <a:pt x="1871" y="628"/>
                  </a:lnTo>
                  <a:lnTo>
                    <a:pt x="1857" y="632"/>
                  </a:lnTo>
                  <a:lnTo>
                    <a:pt x="1841" y="636"/>
                  </a:lnTo>
                  <a:lnTo>
                    <a:pt x="1825" y="640"/>
                  </a:lnTo>
                  <a:lnTo>
                    <a:pt x="1785" y="646"/>
                  </a:lnTo>
                  <a:lnTo>
                    <a:pt x="1749" y="648"/>
                  </a:lnTo>
                  <a:lnTo>
                    <a:pt x="1717" y="650"/>
                  </a:lnTo>
                  <a:lnTo>
                    <a:pt x="1701" y="652"/>
                  </a:lnTo>
                  <a:lnTo>
                    <a:pt x="1685" y="654"/>
                  </a:lnTo>
                  <a:lnTo>
                    <a:pt x="1665" y="640"/>
                  </a:lnTo>
                  <a:lnTo>
                    <a:pt x="1647" y="640"/>
                  </a:lnTo>
                  <a:lnTo>
                    <a:pt x="1621" y="636"/>
                  </a:lnTo>
                  <a:lnTo>
                    <a:pt x="1591" y="630"/>
                  </a:lnTo>
                  <a:lnTo>
                    <a:pt x="1577" y="626"/>
                  </a:lnTo>
                  <a:lnTo>
                    <a:pt x="1565" y="620"/>
                  </a:lnTo>
                  <a:lnTo>
                    <a:pt x="1539" y="610"/>
                  </a:lnTo>
                  <a:lnTo>
                    <a:pt x="1509" y="596"/>
                  </a:lnTo>
                  <a:lnTo>
                    <a:pt x="1477" y="586"/>
                  </a:lnTo>
                  <a:lnTo>
                    <a:pt x="1461" y="582"/>
                  </a:lnTo>
                  <a:lnTo>
                    <a:pt x="1445" y="580"/>
                  </a:lnTo>
                  <a:lnTo>
                    <a:pt x="1417" y="574"/>
                  </a:lnTo>
                  <a:lnTo>
                    <a:pt x="1387" y="568"/>
                  </a:lnTo>
                  <a:lnTo>
                    <a:pt x="1357" y="564"/>
                  </a:lnTo>
                  <a:lnTo>
                    <a:pt x="1339" y="562"/>
                  </a:lnTo>
                  <a:lnTo>
                    <a:pt x="1321" y="564"/>
                  </a:lnTo>
                  <a:lnTo>
                    <a:pt x="1287" y="566"/>
                  </a:lnTo>
                  <a:lnTo>
                    <a:pt x="1257" y="568"/>
                  </a:lnTo>
                  <a:lnTo>
                    <a:pt x="1235" y="570"/>
                  </a:lnTo>
                  <a:lnTo>
                    <a:pt x="1219" y="572"/>
                  </a:lnTo>
                  <a:lnTo>
                    <a:pt x="1203" y="576"/>
                  </a:lnTo>
                  <a:lnTo>
                    <a:pt x="1181" y="580"/>
                  </a:lnTo>
                  <a:lnTo>
                    <a:pt x="1145" y="584"/>
                  </a:lnTo>
                  <a:lnTo>
                    <a:pt x="1125" y="590"/>
                  </a:lnTo>
                  <a:lnTo>
                    <a:pt x="1099" y="600"/>
                  </a:lnTo>
                  <a:lnTo>
                    <a:pt x="1059" y="616"/>
                  </a:lnTo>
                  <a:lnTo>
                    <a:pt x="1019" y="644"/>
                  </a:lnTo>
                  <a:lnTo>
                    <a:pt x="995" y="660"/>
                  </a:lnTo>
                  <a:lnTo>
                    <a:pt x="981" y="668"/>
                  </a:lnTo>
                  <a:lnTo>
                    <a:pt x="902" y="686"/>
                  </a:lnTo>
                  <a:lnTo>
                    <a:pt x="844" y="700"/>
                  </a:lnTo>
                  <a:lnTo>
                    <a:pt x="844" y="698"/>
                  </a:lnTo>
                  <a:lnTo>
                    <a:pt x="802" y="692"/>
                  </a:lnTo>
                  <a:lnTo>
                    <a:pt x="792" y="690"/>
                  </a:lnTo>
                  <a:lnTo>
                    <a:pt x="778" y="690"/>
                  </a:lnTo>
                  <a:lnTo>
                    <a:pt x="762" y="692"/>
                  </a:lnTo>
                  <a:lnTo>
                    <a:pt x="732" y="688"/>
                  </a:lnTo>
                  <a:lnTo>
                    <a:pt x="694" y="684"/>
                  </a:lnTo>
                  <a:lnTo>
                    <a:pt x="666" y="684"/>
                  </a:lnTo>
                  <a:lnTo>
                    <a:pt x="614" y="686"/>
                  </a:lnTo>
                  <a:lnTo>
                    <a:pt x="534" y="692"/>
                  </a:lnTo>
                  <a:lnTo>
                    <a:pt x="406" y="698"/>
                  </a:lnTo>
                  <a:lnTo>
                    <a:pt x="336" y="702"/>
                  </a:lnTo>
                  <a:lnTo>
                    <a:pt x="132" y="772"/>
                  </a:lnTo>
                  <a:lnTo>
                    <a:pt x="100" y="806"/>
                  </a:lnTo>
                  <a:lnTo>
                    <a:pt x="62" y="852"/>
                  </a:lnTo>
                  <a:lnTo>
                    <a:pt x="48" y="870"/>
                  </a:lnTo>
                  <a:lnTo>
                    <a:pt x="28" y="904"/>
                  </a:lnTo>
                  <a:lnTo>
                    <a:pt x="16" y="922"/>
                  </a:lnTo>
                  <a:lnTo>
                    <a:pt x="8" y="944"/>
                  </a:lnTo>
                  <a:lnTo>
                    <a:pt x="2" y="966"/>
                  </a:lnTo>
                  <a:lnTo>
                    <a:pt x="0" y="988"/>
                  </a:lnTo>
                  <a:lnTo>
                    <a:pt x="0" y="1008"/>
                  </a:lnTo>
                  <a:lnTo>
                    <a:pt x="2" y="1028"/>
                  </a:lnTo>
                  <a:lnTo>
                    <a:pt x="6" y="1044"/>
                  </a:lnTo>
                  <a:lnTo>
                    <a:pt x="10" y="1060"/>
                  </a:lnTo>
                  <a:lnTo>
                    <a:pt x="20" y="1088"/>
                  </a:lnTo>
                  <a:lnTo>
                    <a:pt x="30" y="1108"/>
                  </a:lnTo>
                  <a:lnTo>
                    <a:pt x="42" y="1126"/>
                  </a:lnTo>
                  <a:lnTo>
                    <a:pt x="54" y="1142"/>
                  </a:lnTo>
                  <a:lnTo>
                    <a:pt x="68" y="1154"/>
                  </a:lnTo>
                  <a:lnTo>
                    <a:pt x="80" y="1166"/>
                  </a:lnTo>
                  <a:lnTo>
                    <a:pt x="116" y="1196"/>
                  </a:lnTo>
                  <a:lnTo>
                    <a:pt x="136" y="1212"/>
                  </a:lnTo>
                  <a:lnTo>
                    <a:pt x="148" y="1220"/>
                  </a:lnTo>
                  <a:lnTo>
                    <a:pt x="186" y="1244"/>
                  </a:lnTo>
                  <a:lnTo>
                    <a:pt x="212" y="1258"/>
                  </a:lnTo>
                  <a:lnTo>
                    <a:pt x="226" y="1266"/>
                  </a:lnTo>
                  <a:lnTo>
                    <a:pt x="278" y="1280"/>
                  </a:lnTo>
                  <a:lnTo>
                    <a:pt x="302" y="1286"/>
                  </a:lnTo>
                  <a:lnTo>
                    <a:pt x="318" y="1292"/>
                  </a:lnTo>
                  <a:lnTo>
                    <a:pt x="334" y="1300"/>
                  </a:lnTo>
                  <a:lnTo>
                    <a:pt x="354" y="1310"/>
                  </a:lnTo>
                  <a:lnTo>
                    <a:pt x="394" y="1318"/>
                  </a:lnTo>
                  <a:lnTo>
                    <a:pt x="414" y="1322"/>
                  </a:lnTo>
                  <a:lnTo>
                    <a:pt x="428" y="1328"/>
                  </a:lnTo>
                  <a:lnTo>
                    <a:pt x="450" y="1336"/>
                  </a:lnTo>
                  <a:lnTo>
                    <a:pt x="474" y="1336"/>
                  </a:lnTo>
                  <a:lnTo>
                    <a:pt x="496" y="1338"/>
                  </a:lnTo>
                  <a:lnTo>
                    <a:pt x="518" y="1344"/>
                  </a:lnTo>
                  <a:lnTo>
                    <a:pt x="574" y="1364"/>
                  </a:lnTo>
                  <a:lnTo>
                    <a:pt x="832" y="1412"/>
                  </a:lnTo>
                  <a:lnTo>
                    <a:pt x="2263" y="1680"/>
                  </a:lnTo>
                  <a:lnTo>
                    <a:pt x="2829" y="1450"/>
                  </a:lnTo>
                  <a:lnTo>
                    <a:pt x="2953" y="1398"/>
                  </a:lnTo>
                  <a:lnTo>
                    <a:pt x="2971" y="1376"/>
                  </a:lnTo>
                  <a:lnTo>
                    <a:pt x="2993" y="1350"/>
                  </a:lnTo>
                  <a:lnTo>
                    <a:pt x="3001" y="1340"/>
                  </a:lnTo>
                  <a:lnTo>
                    <a:pt x="3017" y="1318"/>
                  </a:lnTo>
                  <a:lnTo>
                    <a:pt x="3033" y="1292"/>
                  </a:lnTo>
                  <a:lnTo>
                    <a:pt x="3047" y="1266"/>
                  </a:lnTo>
                  <a:lnTo>
                    <a:pt x="3051" y="1254"/>
                  </a:lnTo>
                  <a:lnTo>
                    <a:pt x="3057" y="1248"/>
                  </a:lnTo>
                  <a:lnTo>
                    <a:pt x="3061" y="1244"/>
                  </a:lnTo>
                  <a:lnTo>
                    <a:pt x="3065" y="1242"/>
                  </a:lnTo>
                  <a:lnTo>
                    <a:pt x="3071" y="1240"/>
                  </a:lnTo>
                  <a:lnTo>
                    <a:pt x="3075" y="1238"/>
                  </a:lnTo>
                  <a:lnTo>
                    <a:pt x="3077" y="1234"/>
                  </a:lnTo>
                  <a:lnTo>
                    <a:pt x="3087" y="1220"/>
                  </a:lnTo>
                  <a:lnTo>
                    <a:pt x="3093" y="1206"/>
                  </a:lnTo>
                  <a:lnTo>
                    <a:pt x="3101" y="1190"/>
                  </a:lnTo>
                  <a:lnTo>
                    <a:pt x="3117" y="1166"/>
                  </a:lnTo>
                  <a:lnTo>
                    <a:pt x="3147" y="1122"/>
                  </a:lnTo>
                  <a:lnTo>
                    <a:pt x="3179" y="1086"/>
                  </a:lnTo>
                  <a:lnTo>
                    <a:pt x="3203" y="1058"/>
                  </a:lnTo>
                  <a:lnTo>
                    <a:pt x="3209" y="1052"/>
                  </a:lnTo>
                  <a:lnTo>
                    <a:pt x="3219" y="1042"/>
                  </a:lnTo>
                  <a:lnTo>
                    <a:pt x="3237" y="1028"/>
                  </a:lnTo>
                  <a:lnTo>
                    <a:pt x="3257" y="1014"/>
                  </a:lnTo>
                  <a:lnTo>
                    <a:pt x="3293" y="996"/>
                  </a:lnTo>
                  <a:lnTo>
                    <a:pt x="3329" y="980"/>
                  </a:lnTo>
                  <a:lnTo>
                    <a:pt x="3349" y="972"/>
                  </a:lnTo>
                  <a:lnTo>
                    <a:pt x="3361" y="964"/>
                  </a:lnTo>
                  <a:lnTo>
                    <a:pt x="3373" y="956"/>
                  </a:lnTo>
                  <a:lnTo>
                    <a:pt x="3397" y="938"/>
                  </a:lnTo>
                  <a:lnTo>
                    <a:pt x="3427" y="920"/>
                  </a:lnTo>
                  <a:lnTo>
                    <a:pt x="3463" y="898"/>
                  </a:lnTo>
                  <a:lnTo>
                    <a:pt x="3483" y="884"/>
                  </a:lnTo>
                  <a:lnTo>
                    <a:pt x="3491" y="876"/>
                  </a:lnTo>
                  <a:lnTo>
                    <a:pt x="3497" y="870"/>
                  </a:lnTo>
                  <a:lnTo>
                    <a:pt x="3509" y="852"/>
                  </a:lnTo>
                  <a:lnTo>
                    <a:pt x="3525" y="830"/>
                  </a:lnTo>
                  <a:lnTo>
                    <a:pt x="3541" y="806"/>
                  </a:lnTo>
                  <a:lnTo>
                    <a:pt x="3547" y="796"/>
                  </a:lnTo>
                  <a:lnTo>
                    <a:pt x="3549" y="790"/>
                  </a:lnTo>
                  <a:lnTo>
                    <a:pt x="3551" y="784"/>
                  </a:lnTo>
                  <a:lnTo>
                    <a:pt x="3555" y="774"/>
                  </a:lnTo>
                  <a:lnTo>
                    <a:pt x="3569" y="754"/>
                  </a:lnTo>
                  <a:lnTo>
                    <a:pt x="3593" y="720"/>
                  </a:lnTo>
                  <a:lnTo>
                    <a:pt x="3603" y="710"/>
                  </a:lnTo>
                  <a:lnTo>
                    <a:pt x="3617" y="702"/>
                  </a:lnTo>
                  <a:lnTo>
                    <a:pt x="3645" y="686"/>
                  </a:lnTo>
                  <a:lnTo>
                    <a:pt x="3649" y="684"/>
                  </a:lnTo>
                  <a:lnTo>
                    <a:pt x="3683" y="674"/>
                  </a:lnTo>
                  <a:lnTo>
                    <a:pt x="3705" y="668"/>
                  </a:lnTo>
                  <a:lnTo>
                    <a:pt x="3721" y="668"/>
                  </a:lnTo>
                  <a:lnTo>
                    <a:pt x="3783" y="666"/>
                  </a:lnTo>
                  <a:lnTo>
                    <a:pt x="3837" y="666"/>
                  </a:lnTo>
                  <a:lnTo>
                    <a:pt x="3845" y="666"/>
                  </a:lnTo>
                  <a:lnTo>
                    <a:pt x="3873" y="666"/>
                  </a:lnTo>
                  <a:lnTo>
                    <a:pt x="3893" y="664"/>
                  </a:lnTo>
                  <a:lnTo>
                    <a:pt x="3917" y="658"/>
                  </a:lnTo>
                  <a:lnTo>
                    <a:pt x="3945" y="652"/>
                  </a:lnTo>
                  <a:lnTo>
                    <a:pt x="3977" y="640"/>
                  </a:lnTo>
                  <a:lnTo>
                    <a:pt x="4001" y="628"/>
                  </a:lnTo>
                  <a:lnTo>
                    <a:pt x="4021" y="614"/>
                  </a:lnTo>
                  <a:lnTo>
                    <a:pt x="4039" y="600"/>
                  </a:lnTo>
                  <a:lnTo>
                    <a:pt x="4053" y="586"/>
                  </a:lnTo>
                  <a:lnTo>
                    <a:pt x="4065" y="570"/>
                  </a:lnTo>
                  <a:lnTo>
                    <a:pt x="4075" y="556"/>
                  </a:lnTo>
                  <a:lnTo>
                    <a:pt x="4087" y="532"/>
                  </a:lnTo>
                  <a:lnTo>
                    <a:pt x="4029" y="480"/>
                  </a:lnTo>
                  <a:lnTo>
                    <a:pt x="4023" y="488"/>
                  </a:lnTo>
                  <a:close/>
                </a:path>
              </a:pathLst>
            </a:custGeom>
            <a:solidFill>
              <a:srgbClr val="FFFF00"/>
            </a:solidFill>
            <a:ln w="9525">
              <a:noFill/>
              <a:round/>
              <a:headEnd/>
              <a:tailEnd/>
            </a:ln>
          </p:spPr>
          <p:txBody>
            <a:bodyPr/>
            <a:lstStyle/>
            <a:p>
              <a:endParaRPr lang="en-US" dirty="0"/>
            </a:p>
          </p:txBody>
        </p:sp>
        <p:sp>
          <p:nvSpPr>
            <p:cNvPr id="157933" name="Freeform 237"/>
            <p:cNvSpPr>
              <a:spLocks/>
            </p:cNvSpPr>
            <p:nvPr/>
          </p:nvSpPr>
          <p:spPr bwMode="auto">
            <a:xfrm>
              <a:off x="2759" y="2633"/>
              <a:ext cx="261" cy="103"/>
            </a:xfrm>
            <a:custGeom>
              <a:avLst/>
              <a:gdLst/>
              <a:ahLst/>
              <a:cxnLst>
                <a:cxn ang="0">
                  <a:pos x="458" y="226"/>
                </a:cxn>
                <a:cxn ang="0">
                  <a:pos x="488" y="242"/>
                </a:cxn>
                <a:cxn ang="0">
                  <a:pos x="494" y="224"/>
                </a:cxn>
                <a:cxn ang="0">
                  <a:pos x="498" y="208"/>
                </a:cxn>
                <a:cxn ang="0">
                  <a:pos x="486" y="164"/>
                </a:cxn>
                <a:cxn ang="0">
                  <a:pos x="492" y="128"/>
                </a:cxn>
                <a:cxn ang="0">
                  <a:pos x="516" y="98"/>
                </a:cxn>
                <a:cxn ang="0">
                  <a:pos x="554" y="86"/>
                </a:cxn>
                <a:cxn ang="0">
                  <a:pos x="634" y="76"/>
                </a:cxn>
                <a:cxn ang="0">
                  <a:pos x="680" y="64"/>
                </a:cxn>
                <a:cxn ang="0">
                  <a:pos x="708" y="52"/>
                </a:cxn>
                <a:cxn ang="0">
                  <a:pos x="694" y="14"/>
                </a:cxn>
                <a:cxn ang="0">
                  <a:pos x="646" y="46"/>
                </a:cxn>
                <a:cxn ang="0">
                  <a:pos x="588" y="58"/>
                </a:cxn>
                <a:cxn ang="0">
                  <a:pos x="498" y="42"/>
                </a:cxn>
                <a:cxn ang="0">
                  <a:pos x="444" y="26"/>
                </a:cxn>
                <a:cxn ang="0">
                  <a:pos x="396" y="24"/>
                </a:cxn>
                <a:cxn ang="0">
                  <a:pos x="322" y="46"/>
                </a:cxn>
                <a:cxn ang="0">
                  <a:pos x="264" y="62"/>
                </a:cxn>
                <a:cxn ang="0">
                  <a:pos x="202" y="52"/>
                </a:cxn>
                <a:cxn ang="0">
                  <a:pos x="152" y="44"/>
                </a:cxn>
                <a:cxn ang="0">
                  <a:pos x="106" y="50"/>
                </a:cxn>
                <a:cxn ang="0">
                  <a:pos x="46" y="70"/>
                </a:cxn>
                <a:cxn ang="0">
                  <a:pos x="2" y="106"/>
                </a:cxn>
                <a:cxn ang="0">
                  <a:pos x="6" y="128"/>
                </a:cxn>
                <a:cxn ang="0">
                  <a:pos x="30" y="146"/>
                </a:cxn>
                <a:cxn ang="0">
                  <a:pos x="46" y="166"/>
                </a:cxn>
                <a:cxn ang="0">
                  <a:pos x="48" y="186"/>
                </a:cxn>
                <a:cxn ang="0">
                  <a:pos x="28" y="210"/>
                </a:cxn>
                <a:cxn ang="0">
                  <a:pos x="60" y="260"/>
                </a:cxn>
                <a:cxn ang="0">
                  <a:pos x="94" y="252"/>
                </a:cxn>
                <a:cxn ang="0">
                  <a:pos x="114" y="238"/>
                </a:cxn>
                <a:cxn ang="0">
                  <a:pos x="124" y="204"/>
                </a:cxn>
                <a:cxn ang="0">
                  <a:pos x="114" y="180"/>
                </a:cxn>
                <a:cxn ang="0">
                  <a:pos x="70" y="146"/>
                </a:cxn>
                <a:cxn ang="0">
                  <a:pos x="66" y="120"/>
                </a:cxn>
                <a:cxn ang="0">
                  <a:pos x="80" y="96"/>
                </a:cxn>
                <a:cxn ang="0">
                  <a:pos x="138" y="80"/>
                </a:cxn>
                <a:cxn ang="0">
                  <a:pos x="182" y="80"/>
                </a:cxn>
                <a:cxn ang="0">
                  <a:pos x="230" y="86"/>
                </a:cxn>
                <a:cxn ang="0">
                  <a:pos x="322" y="92"/>
                </a:cxn>
                <a:cxn ang="0">
                  <a:pos x="384" y="78"/>
                </a:cxn>
                <a:cxn ang="0">
                  <a:pos x="458" y="80"/>
                </a:cxn>
                <a:cxn ang="0">
                  <a:pos x="498" y="86"/>
                </a:cxn>
                <a:cxn ang="0">
                  <a:pos x="474" y="106"/>
                </a:cxn>
                <a:cxn ang="0">
                  <a:pos x="436" y="142"/>
                </a:cxn>
                <a:cxn ang="0">
                  <a:pos x="422" y="184"/>
                </a:cxn>
                <a:cxn ang="0">
                  <a:pos x="436" y="216"/>
                </a:cxn>
              </a:cxnLst>
              <a:rect l="0" t="0" r="r" b="b"/>
              <a:pathLst>
                <a:path w="716" h="260">
                  <a:moveTo>
                    <a:pt x="450" y="226"/>
                  </a:moveTo>
                  <a:lnTo>
                    <a:pt x="454" y="226"/>
                  </a:lnTo>
                  <a:lnTo>
                    <a:pt x="458" y="226"/>
                  </a:lnTo>
                  <a:lnTo>
                    <a:pt x="470" y="232"/>
                  </a:lnTo>
                  <a:lnTo>
                    <a:pt x="480" y="240"/>
                  </a:lnTo>
                  <a:lnTo>
                    <a:pt x="488" y="242"/>
                  </a:lnTo>
                  <a:lnTo>
                    <a:pt x="490" y="240"/>
                  </a:lnTo>
                  <a:lnTo>
                    <a:pt x="492" y="236"/>
                  </a:lnTo>
                  <a:lnTo>
                    <a:pt x="494" y="224"/>
                  </a:lnTo>
                  <a:lnTo>
                    <a:pt x="496" y="214"/>
                  </a:lnTo>
                  <a:lnTo>
                    <a:pt x="498" y="210"/>
                  </a:lnTo>
                  <a:lnTo>
                    <a:pt x="498" y="208"/>
                  </a:lnTo>
                  <a:lnTo>
                    <a:pt x="494" y="194"/>
                  </a:lnTo>
                  <a:lnTo>
                    <a:pt x="488" y="172"/>
                  </a:lnTo>
                  <a:lnTo>
                    <a:pt x="486" y="164"/>
                  </a:lnTo>
                  <a:lnTo>
                    <a:pt x="486" y="152"/>
                  </a:lnTo>
                  <a:lnTo>
                    <a:pt x="490" y="136"/>
                  </a:lnTo>
                  <a:lnTo>
                    <a:pt x="492" y="128"/>
                  </a:lnTo>
                  <a:lnTo>
                    <a:pt x="498" y="118"/>
                  </a:lnTo>
                  <a:lnTo>
                    <a:pt x="512" y="100"/>
                  </a:lnTo>
                  <a:lnTo>
                    <a:pt x="516" y="98"/>
                  </a:lnTo>
                  <a:lnTo>
                    <a:pt x="524" y="94"/>
                  </a:lnTo>
                  <a:lnTo>
                    <a:pt x="542" y="90"/>
                  </a:lnTo>
                  <a:lnTo>
                    <a:pt x="554" y="86"/>
                  </a:lnTo>
                  <a:lnTo>
                    <a:pt x="564" y="80"/>
                  </a:lnTo>
                  <a:lnTo>
                    <a:pt x="594" y="78"/>
                  </a:lnTo>
                  <a:lnTo>
                    <a:pt x="634" y="76"/>
                  </a:lnTo>
                  <a:lnTo>
                    <a:pt x="646" y="74"/>
                  </a:lnTo>
                  <a:lnTo>
                    <a:pt x="658" y="72"/>
                  </a:lnTo>
                  <a:lnTo>
                    <a:pt x="680" y="64"/>
                  </a:lnTo>
                  <a:lnTo>
                    <a:pt x="688" y="60"/>
                  </a:lnTo>
                  <a:lnTo>
                    <a:pt x="698" y="54"/>
                  </a:lnTo>
                  <a:lnTo>
                    <a:pt x="708" y="52"/>
                  </a:lnTo>
                  <a:lnTo>
                    <a:pt x="710" y="28"/>
                  </a:lnTo>
                  <a:lnTo>
                    <a:pt x="716" y="0"/>
                  </a:lnTo>
                  <a:lnTo>
                    <a:pt x="694" y="14"/>
                  </a:lnTo>
                  <a:lnTo>
                    <a:pt x="680" y="26"/>
                  </a:lnTo>
                  <a:lnTo>
                    <a:pt x="660" y="40"/>
                  </a:lnTo>
                  <a:lnTo>
                    <a:pt x="646" y="46"/>
                  </a:lnTo>
                  <a:lnTo>
                    <a:pt x="628" y="52"/>
                  </a:lnTo>
                  <a:lnTo>
                    <a:pt x="602" y="58"/>
                  </a:lnTo>
                  <a:lnTo>
                    <a:pt x="588" y="58"/>
                  </a:lnTo>
                  <a:lnTo>
                    <a:pt x="546" y="48"/>
                  </a:lnTo>
                  <a:lnTo>
                    <a:pt x="526" y="44"/>
                  </a:lnTo>
                  <a:lnTo>
                    <a:pt x="498" y="42"/>
                  </a:lnTo>
                  <a:lnTo>
                    <a:pt x="488" y="40"/>
                  </a:lnTo>
                  <a:lnTo>
                    <a:pt x="478" y="36"/>
                  </a:lnTo>
                  <a:lnTo>
                    <a:pt x="444" y="26"/>
                  </a:lnTo>
                  <a:lnTo>
                    <a:pt x="432" y="22"/>
                  </a:lnTo>
                  <a:lnTo>
                    <a:pt x="420" y="22"/>
                  </a:lnTo>
                  <a:lnTo>
                    <a:pt x="396" y="24"/>
                  </a:lnTo>
                  <a:lnTo>
                    <a:pt x="376" y="26"/>
                  </a:lnTo>
                  <a:lnTo>
                    <a:pt x="360" y="30"/>
                  </a:lnTo>
                  <a:lnTo>
                    <a:pt x="322" y="46"/>
                  </a:lnTo>
                  <a:lnTo>
                    <a:pt x="296" y="56"/>
                  </a:lnTo>
                  <a:lnTo>
                    <a:pt x="274" y="62"/>
                  </a:lnTo>
                  <a:lnTo>
                    <a:pt x="264" y="62"/>
                  </a:lnTo>
                  <a:lnTo>
                    <a:pt x="252" y="62"/>
                  </a:lnTo>
                  <a:lnTo>
                    <a:pt x="232" y="58"/>
                  </a:lnTo>
                  <a:lnTo>
                    <a:pt x="202" y="52"/>
                  </a:lnTo>
                  <a:lnTo>
                    <a:pt x="180" y="46"/>
                  </a:lnTo>
                  <a:lnTo>
                    <a:pt x="166" y="44"/>
                  </a:lnTo>
                  <a:lnTo>
                    <a:pt x="152" y="44"/>
                  </a:lnTo>
                  <a:lnTo>
                    <a:pt x="128" y="48"/>
                  </a:lnTo>
                  <a:lnTo>
                    <a:pt x="118" y="50"/>
                  </a:lnTo>
                  <a:lnTo>
                    <a:pt x="106" y="50"/>
                  </a:lnTo>
                  <a:lnTo>
                    <a:pt x="92" y="50"/>
                  </a:lnTo>
                  <a:lnTo>
                    <a:pt x="70" y="58"/>
                  </a:lnTo>
                  <a:lnTo>
                    <a:pt x="46" y="70"/>
                  </a:lnTo>
                  <a:lnTo>
                    <a:pt x="20" y="88"/>
                  </a:lnTo>
                  <a:lnTo>
                    <a:pt x="8" y="98"/>
                  </a:lnTo>
                  <a:lnTo>
                    <a:pt x="2" y="106"/>
                  </a:lnTo>
                  <a:lnTo>
                    <a:pt x="0" y="114"/>
                  </a:lnTo>
                  <a:lnTo>
                    <a:pt x="2" y="122"/>
                  </a:lnTo>
                  <a:lnTo>
                    <a:pt x="6" y="128"/>
                  </a:lnTo>
                  <a:lnTo>
                    <a:pt x="10" y="132"/>
                  </a:lnTo>
                  <a:lnTo>
                    <a:pt x="20" y="140"/>
                  </a:lnTo>
                  <a:lnTo>
                    <a:pt x="30" y="146"/>
                  </a:lnTo>
                  <a:lnTo>
                    <a:pt x="40" y="154"/>
                  </a:lnTo>
                  <a:lnTo>
                    <a:pt x="44" y="160"/>
                  </a:lnTo>
                  <a:lnTo>
                    <a:pt x="46" y="166"/>
                  </a:lnTo>
                  <a:lnTo>
                    <a:pt x="48" y="172"/>
                  </a:lnTo>
                  <a:lnTo>
                    <a:pt x="48" y="180"/>
                  </a:lnTo>
                  <a:lnTo>
                    <a:pt x="48" y="186"/>
                  </a:lnTo>
                  <a:lnTo>
                    <a:pt x="44" y="194"/>
                  </a:lnTo>
                  <a:lnTo>
                    <a:pt x="36" y="204"/>
                  </a:lnTo>
                  <a:lnTo>
                    <a:pt x="28" y="210"/>
                  </a:lnTo>
                  <a:lnTo>
                    <a:pt x="20" y="214"/>
                  </a:lnTo>
                  <a:lnTo>
                    <a:pt x="6" y="212"/>
                  </a:lnTo>
                  <a:lnTo>
                    <a:pt x="60" y="260"/>
                  </a:lnTo>
                  <a:lnTo>
                    <a:pt x="74" y="258"/>
                  </a:lnTo>
                  <a:lnTo>
                    <a:pt x="84" y="256"/>
                  </a:lnTo>
                  <a:lnTo>
                    <a:pt x="94" y="252"/>
                  </a:lnTo>
                  <a:lnTo>
                    <a:pt x="102" y="248"/>
                  </a:lnTo>
                  <a:lnTo>
                    <a:pt x="108" y="242"/>
                  </a:lnTo>
                  <a:lnTo>
                    <a:pt x="114" y="238"/>
                  </a:lnTo>
                  <a:lnTo>
                    <a:pt x="120" y="226"/>
                  </a:lnTo>
                  <a:lnTo>
                    <a:pt x="124" y="214"/>
                  </a:lnTo>
                  <a:lnTo>
                    <a:pt x="124" y="204"/>
                  </a:lnTo>
                  <a:lnTo>
                    <a:pt x="122" y="194"/>
                  </a:lnTo>
                  <a:lnTo>
                    <a:pt x="120" y="190"/>
                  </a:lnTo>
                  <a:lnTo>
                    <a:pt x="114" y="180"/>
                  </a:lnTo>
                  <a:lnTo>
                    <a:pt x="100" y="170"/>
                  </a:lnTo>
                  <a:lnTo>
                    <a:pt x="74" y="150"/>
                  </a:lnTo>
                  <a:lnTo>
                    <a:pt x="70" y="146"/>
                  </a:lnTo>
                  <a:lnTo>
                    <a:pt x="68" y="140"/>
                  </a:lnTo>
                  <a:lnTo>
                    <a:pt x="66" y="130"/>
                  </a:lnTo>
                  <a:lnTo>
                    <a:pt x="66" y="120"/>
                  </a:lnTo>
                  <a:lnTo>
                    <a:pt x="66" y="112"/>
                  </a:lnTo>
                  <a:lnTo>
                    <a:pt x="70" y="104"/>
                  </a:lnTo>
                  <a:lnTo>
                    <a:pt x="80" y="96"/>
                  </a:lnTo>
                  <a:lnTo>
                    <a:pt x="90" y="88"/>
                  </a:lnTo>
                  <a:lnTo>
                    <a:pt x="100" y="86"/>
                  </a:lnTo>
                  <a:lnTo>
                    <a:pt x="138" y="80"/>
                  </a:lnTo>
                  <a:lnTo>
                    <a:pt x="160" y="78"/>
                  </a:lnTo>
                  <a:lnTo>
                    <a:pt x="172" y="78"/>
                  </a:lnTo>
                  <a:lnTo>
                    <a:pt x="182" y="80"/>
                  </a:lnTo>
                  <a:lnTo>
                    <a:pt x="198" y="82"/>
                  </a:lnTo>
                  <a:lnTo>
                    <a:pt x="220" y="84"/>
                  </a:lnTo>
                  <a:lnTo>
                    <a:pt x="230" y="86"/>
                  </a:lnTo>
                  <a:lnTo>
                    <a:pt x="242" y="88"/>
                  </a:lnTo>
                  <a:lnTo>
                    <a:pt x="274" y="92"/>
                  </a:lnTo>
                  <a:lnTo>
                    <a:pt x="322" y="92"/>
                  </a:lnTo>
                  <a:lnTo>
                    <a:pt x="336" y="90"/>
                  </a:lnTo>
                  <a:lnTo>
                    <a:pt x="354" y="86"/>
                  </a:lnTo>
                  <a:lnTo>
                    <a:pt x="384" y="78"/>
                  </a:lnTo>
                  <a:lnTo>
                    <a:pt x="436" y="74"/>
                  </a:lnTo>
                  <a:lnTo>
                    <a:pt x="444" y="76"/>
                  </a:lnTo>
                  <a:lnTo>
                    <a:pt x="458" y="80"/>
                  </a:lnTo>
                  <a:lnTo>
                    <a:pt x="480" y="86"/>
                  </a:lnTo>
                  <a:lnTo>
                    <a:pt x="486" y="88"/>
                  </a:lnTo>
                  <a:lnTo>
                    <a:pt x="498" y="86"/>
                  </a:lnTo>
                  <a:lnTo>
                    <a:pt x="512" y="84"/>
                  </a:lnTo>
                  <a:lnTo>
                    <a:pt x="496" y="88"/>
                  </a:lnTo>
                  <a:lnTo>
                    <a:pt x="474" y="106"/>
                  </a:lnTo>
                  <a:lnTo>
                    <a:pt x="450" y="124"/>
                  </a:lnTo>
                  <a:lnTo>
                    <a:pt x="444" y="130"/>
                  </a:lnTo>
                  <a:lnTo>
                    <a:pt x="436" y="142"/>
                  </a:lnTo>
                  <a:lnTo>
                    <a:pt x="428" y="158"/>
                  </a:lnTo>
                  <a:lnTo>
                    <a:pt x="422" y="176"/>
                  </a:lnTo>
                  <a:lnTo>
                    <a:pt x="422" y="184"/>
                  </a:lnTo>
                  <a:lnTo>
                    <a:pt x="422" y="190"/>
                  </a:lnTo>
                  <a:lnTo>
                    <a:pt x="428" y="204"/>
                  </a:lnTo>
                  <a:lnTo>
                    <a:pt x="436" y="216"/>
                  </a:lnTo>
                  <a:lnTo>
                    <a:pt x="444" y="226"/>
                  </a:lnTo>
                  <a:lnTo>
                    <a:pt x="450" y="226"/>
                  </a:lnTo>
                  <a:close/>
                </a:path>
              </a:pathLst>
            </a:custGeom>
            <a:solidFill>
              <a:srgbClr val="FFFF00"/>
            </a:solidFill>
            <a:ln w="9525">
              <a:noFill/>
              <a:round/>
              <a:headEnd/>
              <a:tailEnd/>
            </a:ln>
          </p:spPr>
          <p:txBody>
            <a:bodyPr/>
            <a:lstStyle/>
            <a:p>
              <a:endParaRPr lang="en-US" dirty="0"/>
            </a:p>
          </p:txBody>
        </p:sp>
        <p:sp>
          <p:nvSpPr>
            <p:cNvPr id="157934" name="Freeform 238"/>
            <p:cNvSpPr>
              <a:spLocks/>
            </p:cNvSpPr>
            <p:nvPr/>
          </p:nvSpPr>
          <p:spPr bwMode="auto">
            <a:xfrm>
              <a:off x="2477" y="2912"/>
              <a:ext cx="74" cy="35"/>
            </a:xfrm>
            <a:custGeom>
              <a:avLst/>
              <a:gdLst/>
              <a:ahLst/>
              <a:cxnLst>
                <a:cxn ang="0">
                  <a:pos x="156" y="0"/>
                </a:cxn>
                <a:cxn ang="0">
                  <a:pos x="140" y="2"/>
                </a:cxn>
                <a:cxn ang="0">
                  <a:pos x="114" y="8"/>
                </a:cxn>
                <a:cxn ang="0">
                  <a:pos x="54" y="26"/>
                </a:cxn>
                <a:cxn ang="0">
                  <a:pos x="40" y="32"/>
                </a:cxn>
                <a:cxn ang="0">
                  <a:pos x="30" y="40"/>
                </a:cxn>
                <a:cxn ang="0">
                  <a:pos x="20" y="50"/>
                </a:cxn>
                <a:cxn ang="0">
                  <a:pos x="14" y="60"/>
                </a:cxn>
                <a:cxn ang="0">
                  <a:pos x="4" y="78"/>
                </a:cxn>
                <a:cxn ang="0">
                  <a:pos x="0" y="84"/>
                </a:cxn>
                <a:cxn ang="0">
                  <a:pos x="0" y="88"/>
                </a:cxn>
                <a:cxn ang="0">
                  <a:pos x="46" y="84"/>
                </a:cxn>
                <a:cxn ang="0">
                  <a:pos x="98" y="76"/>
                </a:cxn>
                <a:cxn ang="0">
                  <a:pos x="144" y="66"/>
                </a:cxn>
                <a:cxn ang="0">
                  <a:pos x="162" y="60"/>
                </a:cxn>
                <a:cxn ang="0">
                  <a:pos x="174" y="56"/>
                </a:cxn>
                <a:cxn ang="0">
                  <a:pos x="188" y="48"/>
                </a:cxn>
                <a:cxn ang="0">
                  <a:pos x="200" y="40"/>
                </a:cxn>
                <a:cxn ang="0">
                  <a:pos x="202" y="34"/>
                </a:cxn>
                <a:cxn ang="0">
                  <a:pos x="198" y="24"/>
                </a:cxn>
                <a:cxn ang="0">
                  <a:pos x="194" y="16"/>
                </a:cxn>
                <a:cxn ang="0">
                  <a:pos x="188" y="10"/>
                </a:cxn>
                <a:cxn ang="0">
                  <a:pos x="182" y="6"/>
                </a:cxn>
                <a:cxn ang="0">
                  <a:pos x="168" y="2"/>
                </a:cxn>
                <a:cxn ang="0">
                  <a:pos x="156" y="0"/>
                </a:cxn>
              </a:cxnLst>
              <a:rect l="0" t="0" r="r" b="b"/>
              <a:pathLst>
                <a:path w="202" h="88">
                  <a:moveTo>
                    <a:pt x="156" y="0"/>
                  </a:moveTo>
                  <a:lnTo>
                    <a:pt x="140" y="2"/>
                  </a:lnTo>
                  <a:lnTo>
                    <a:pt x="114" y="8"/>
                  </a:lnTo>
                  <a:lnTo>
                    <a:pt x="54" y="26"/>
                  </a:lnTo>
                  <a:lnTo>
                    <a:pt x="40" y="32"/>
                  </a:lnTo>
                  <a:lnTo>
                    <a:pt x="30" y="40"/>
                  </a:lnTo>
                  <a:lnTo>
                    <a:pt x="20" y="50"/>
                  </a:lnTo>
                  <a:lnTo>
                    <a:pt x="14" y="60"/>
                  </a:lnTo>
                  <a:lnTo>
                    <a:pt x="4" y="78"/>
                  </a:lnTo>
                  <a:lnTo>
                    <a:pt x="0" y="84"/>
                  </a:lnTo>
                  <a:lnTo>
                    <a:pt x="0" y="88"/>
                  </a:lnTo>
                  <a:lnTo>
                    <a:pt x="46" y="84"/>
                  </a:lnTo>
                  <a:lnTo>
                    <a:pt x="98" y="76"/>
                  </a:lnTo>
                  <a:lnTo>
                    <a:pt x="144" y="66"/>
                  </a:lnTo>
                  <a:lnTo>
                    <a:pt x="162" y="60"/>
                  </a:lnTo>
                  <a:lnTo>
                    <a:pt x="174" y="56"/>
                  </a:lnTo>
                  <a:lnTo>
                    <a:pt x="188" y="48"/>
                  </a:lnTo>
                  <a:lnTo>
                    <a:pt x="200" y="40"/>
                  </a:lnTo>
                  <a:lnTo>
                    <a:pt x="202" y="34"/>
                  </a:lnTo>
                  <a:lnTo>
                    <a:pt x="198" y="24"/>
                  </a:lnTo>
                  <a:lnTo>
                    <a:pt x="194" y="16"/>
                  </a:lnTo>
                  <a:lnTo>
                    <a:pt x="188" y="10"/>
                  </a:lnTo>
                  <a:lnTo>
                    <a:pt x="182" y="6"/>
                  </a:lnTo>
                  <a:lnTo>
                    <a:pt x="168" y="2"/>
                  </a:lnTo>
                  <a:lnTo>
                    <a:pt x="156" y="0"/>
                  </a:lnTo>
                  <a:close/>
                </a:path>
              </a:pathLst>
            </a:custGeom>
            <a:solidFill>
              <a:srgbClr val="F0C730"/>
            </a:solidFill>
            <a:ln w="9525">
              <a:noFill/>
              <a:round/>
              <a:headEnd/>
              <a:tailEnd/>
            </a:ln>
          </p:spPr>
          <p:txBody>
            <a:bodyPr/>
            <a:lstStyle/>
            <a:p>
              <a:endParaRPr lang="en-US" dirty="0"/>
            </a:p>
          </p:txBody>
        </p:sp>
        <p:sp>
          <p:nvSpPr>
            <p:cNvPr id="157935" name="Freeform 239"/>
            <p:cNvSpPr>
              <a:spLocks/>
            </p:cNvSpPr>
            <p:nvPr/>
          </p:nvSpPr>
          <p:spPr bwMode="auto">
            <a:xfrm>
              <a:off x="2808" y="2764"/>
              <a:ext cx="48" cy="88"/>
            </a:xfrm>
            <a:custGeom>
              <a:avLst/>
              <a:gdLst/>
              <a:ahLst/>
              <a:cxnLst>
                <a:cxn ang="0">
                  <a:pos x="46" y="50"/>
                </a:cxn>
                <a:cxn ang="0">
                  <a:pos x="48" y="66"/>
                </a:cxn>
                <a:cxn ang="0">
                  <a:pos x="50" y="92"/>
                </a:cxn>
                <a:cxn ang="0">
                  <a:pos x="50" y="136"/>
                </a:cxn>
                <a:cxn ang="0">
                  <a:pos x="48" y="146"/>
                </a:cxn>
                <a:cxn ang="0">
                  <a:pos x="44" y="158"/>
                </a:cxn>
                <a:cxn ang="0">
                  <a:pos x="34" y="178"/>
                </a:cxn>
                <a:cxn ang="0">
                  <a:pos x="20" y="198"/>
                </a:cxn>
                <a:cxn ang="0">
                  <a:pos x="12" y="210"/>
                </a:cxn>
                <a:cxn ang="0">
                  <a:pos x="2" y="220"/>
                </a:cxn>
                <a:cxn ang="0">
                  <a:pos x="28" y="206"/>
                </a:cxn>
                <a:cxn ang="0">
                  <a:pos x="46" y="194"/>
                </a:cxn>
                <a:cxn ang="0">
                  <a:pos x="64" y="174"/>
                </a:cxn>
                <a:cxn ang="0">
                  <a:pos x="94" y="140"/>
                </a:cxn>
                <a:cxn ang="0">
                  <a:pos x="122" y="104"/>
                </a:cxn>
                <a:cxn ang="0">
                  <a:pos x="130" y="90"/>
                </a:cxn>
                <a:cxn ang="0">
                  <a:pos x="134" y="82"/>
                </a:cxn>
                <a:cxn ang="0">
                  <a:pos x="132" y="76"/>
                </a:cxn>
                <a:cxn ang="0">
                  <a:pos x="128" y="70"/>
                </a:cxn>
                <a:cxn ang="0">
                  <a:pos x="116" y="58"/>
                </a:cxn>
                <a:cxn ang="0">
                  <a:pos x="100" y="46"/>
                </a:cxn>
                <a:cxn ang="0">
                  <a:pos x="90" y="40"/>
                </a:cxn>
                <a:cxn ang="0">
                  <a:pos x="80" y="38"/>
                </a:cxn>
                <a:cxn ang="0">
                  <a:pos x="64" y="32"/>
                </a:cxn>
                <a:cxn ang="0">
                  <a:pos x="42" y="22"/>
                </a:cxn>
                <a:cxn ang="0">
                  <a:pos x="20" y="12"/>
                </a:cxn>
                <a:cxn ang="0">
                  <a:pos x="0" y="0"/>
                </a:cxn>
                <a:cxn ang="0">
                  <a:pos x="22" y="20"/>
                </a:cxn>
                <a:cxn ang="0">
                  <a:pos x="38" y="38"/>
                </a:cxn>
                <a:cxn ang="0">
                  <a:pos x="44" y="44"/>
                </a:cxn>
                <a:cxn ang="0">
                  <a:pos x="46" y="50"/>
                </a:cxn>
              </a:cxnLst>
              <a:rect l="0" t="0" r="r" b="b"/>
              <a:pathLst>
                <a:path w="134" h="220">
                  <a:moveTo>
                    <a:pt x="46" y="50"/>
                  </a:moveTo>
                  <a:lnTo>
                    <a:pt x="48" y="66"/>
                  </a:lnTo>
                  <a:lnTo>
                    <a:pt x="50" y="92"/>
                  </a:lnTo>
                  <a:lnTo>
                    <a:pt x="50" y="136"/>
                  </a:lnTo>
                  <a:lnTo>
                    <a:pt x="48" y="146"/>
                  </a:lnTo>
                  <a:lnTo>
                    <a:pt x="44" y="158"/>
                  </a:lnTo>
                  <a:lnTo>
                    <a:pt x="34" y="178"/>
                  </a:lnTo>
                  <a:lnTo>
                    <a:pt x="20" y="198"/>
                  </a:lnTo>
                  <a:lnTo>
                    <a:pt x="12" y="210"/>
                  </a:lnTo>
                  <a:lnTo>
                    <a:pt x="2" y="220"/>
                  </a:lnTo>
                  <a:lnTo>
                    <a:pt x="28" y="206"/>
                  </a:lnTo>
                  <a:lnTo>
                    <a:pt x="46" y="194"/>
                  </a:lnTo>
                  <a:lnTo>
                    <a:pt x="64" y="174"/>
                  </a:lnTo>
                  <a:lnTo>
                    <a:pt x="94" y="140"/>
                  </a:lnTo>
                  <a:lnTo>
                    <a:pt x="122" y="104"/>
                  </a:lnTo>
                  <a:lnTo>
                    <a:pt x="130" y="90"/>
                  </a:lnTo>
                  <a:lnTo>
                    <a:pt x="134" y="82"/>
                  </a:lnTo>
                  <a:lnTo>
                    <a:pt x="132" y="76"/>
                  </a:lnTo>
                  <a:lnTo>
                    <a:pt x="128" y="70"/>
                  </a:lnTo>
                  <a:lnTo>
                    <a:pt x="116" y="58"/>
                  </a:lnTo>
                  <a:lnTo>
                    <a:pt x="100" y="46"/>
                  </a:lnTo>
                  <a:lnTo>
                    <a:pt x="90" y="40"/>
                  </a:lnTo>
                  <a:lnTo>
                    <a:pt x="80" y="38"/>
                  </a:lnTo>
                  <a:lnTo>
                    <a:pt x="64" y="32"/>
                  </a:lnTo>
                  <a:lnTo>
                    <a:pt x="42" y="22"/>
                  </a:lnTo>
                  <a:lnTo>
                    <a:pt x="20" y="12"/>
                  </a:lnTo>
                  <a:lnTo>
                    <a:pt x="0" y="0"/>
                  </a:lnTo>
                  <a:lnTo>
                    <a:pt x="22" y="20"/>
                  </a:lnTo>
                  <a:lnTo>
                    <a:pt x="38" y="38"/>
                  </a:lnTo>
                  <a:lnTo>
                    <a:pt x="44" y="44"/>
                  </a:lnTo>
                  <a:lnTo>
                    <a:pt x="46" y="50"/>
                  </a:lnTo>
                  <a:close/>
                </a:path>
              </a:pathLst>
            </a:custGeom>
            <a:solidFill>
              <a:srgbClr val="F0C730"/>
            </a:solidFill>
            <a:ln w="9525">
              <a:noFill/>
              <a:round/>
              <a:headEnd/>
              <a:tailEnd/>
            </a:ln>
          </p:spPr>
          <p:txBody>
            <a:bodyPr/>
            <a:lstStyle/>
            <a:p>
              <a:endParaRPr lang="en-US" dirty="0"/>
            </a:p>
          </p:txBody>
        </p:sp>
        <p:sp>
          <p:nvSpPr>
            <p:cNvPr id="157936" name="Freeform 240"/>
            <p:cNvSpPr>
              <a:spLocks/>
            </p:cNvSpPr>
            <p:nvPr/>
          </p:nvSpPr>
          <p:spPr bwMode="auto">
            <a:xfrm>
              <a:off x="2830" y="2731"/>
              <a:ext cx="73" cy="54"/>
            </a:xfrm>
            <a:custGeom>
              <a:avLst/>
              <a:gdLst/>
              <a:ahLst/>
              <a:cxnLst>
                <a:cxn ang="0">
                  <a:pos x="118" y="0"/>
                </a:cxn>
                <a:cxn ang="0">
                  <a:pos x="100" y="0"/>
                </a:cxn>
                <a:cxn ang="0">
                  <a:pos x="88" y="2"/>
                </a:cxn>
                <a:cxn ang="0">
                  <a:pos x="78" y="2"/>
                </a:cxn>
                <a:cxn ang="0">
                  <a:pos x="64" y="0"/>
                </a:cxn>
                <a:cxn ang="0">
                  <a:pos x="46" y="2"/>
                </a:cxn>
                <a:cxn ang="0">
                  <a:pos x="26" y="4"/>
                </a:cxn>
                <a:cxn ang="0">
                  <a:pos x="12" y="10"/>
                </a:cxn>
                <a:cxn ang="0">
                  <a:pos x="8" y="12"/>
                </a:cxn>
                <a:cxn ang="0">
                  <a:pos x="4" y="18"/>
                </a:cxn>
                <a:cxn ang="0">
                  <a:pos x="2" y="22"/>
                </a:cxn>
                <a:cxn ang="0">
                  <a:pos x="0" y="28"/>
                </a:cxn>
                <a:cxn ang="0">
                  <a:pos x="0" y="34"/>
                </a:cxn>
                <a:cxn ang="0">
                  <a:pos x="2" y="40"/>
                </a:cxn>
                <a:cxn ang="0">
                  <a:pos x="4" y="46"/>
                </a:cxn>
                <a:cxn ang="0">
                  <a:pos x="8" y="54"/>
                </a:cxn>
                <a:cxn ang="0">
                  <a:pos x="14" y="60"/>
                </a:cxn>
                <a:cxn ang="0">
                  <a:pos x="26" y="68"/>
                </a:cxn>
                <a:cxn ang="0">
                  <a:pos x="54" y="82"/>
                </a:cxn>
                <a:cxn ang="0">
                  <a:pos x="82" y="96"/>
                </a:cxn>
                <a:cxn ang="0">
                  <a:pos x="104" y="106"/>
                </a:cxn>
                <a:cxn ang="0">
                  <a:pos x="114" y="110"/>
                </a:cxn>
                <a:cxn ang="0">
                  <a:pos x="122" y="118"/>
                </a:cxn>
                <a:cxn ang="0">
                  <a:pos x="130" y="126"/>
                </a:cxn>
                <a:cxn ang="0">
                  <a:pos x="136" y="138"/>
                </a:cxn>
                <a:cxn ang="0">
                  <a:pos x="138" y="136"/>
                </a:cxn>
                <a:cxn ang="0">
                  <a:pos x="126" y="114"/>
                </a:cxn>
                <a:cxn ang="0">
                  <a:pos x="118" y="94"/>
                </a:cxn>
                <a:cxn ang="0">
                  <a:pos x="116" y="84"/>
                </a:cxn>
                <a:cxn ang="0">
                  <a:pos x="114" y="76"/>
                </a:cxn>
                <a:cxn ang="0">
                  <a:pos x="116" y="62"/>
                </a:cxn>
                <a:cxn ang="0">
                  <a:pos x="120" y="48"/>
                </a:cxn>
                <a:cxn ang="0">
                  <a:pos x="126" y="36"/>
                </a:cxn>
                <a:cxn ang="0">
                  <a:pos x="134" y="28"/>
                </a:cxn>
                <a:cxn ang="0">
                  <a:pos x="144" y="24"/>
                </a:cxn>
                <a:cxn ang="0">
                  <a:pos x="162" y="18"/>
                </a:cxn>
                <a:cxn ang="0">
                  <a:pos x="182" y="12"/>
                </a:cxn>
                <a:cxn ang="0">
                  <a:pos x="200" y="12"/>
                </a:cxn>
                <a:cxn ang="0">
                  <a:pos x="198" y="8"/>
                </a:cxn>
                <a:cxn ang="0">
                  <a:pos x="188" y="8"/>
                </a:cxn>
                <a:cxn ang="0">
                  <a:pos x="172" y="4"/>
                </a:cxn>
                <a:cxn ang="0">
                  <a:pos x="150" y="2"/>
                </a:cxn>
                <a:cxn ang="0">
                  <a:pos x="118" y="0"/>
                </a:cxn>
              </a:cxnLst>
              <a:rect l="0" t="0" r="r" b="b"/>
              <a:pathLst>
                <a:path w="200" h="138">
                  <a:moveTo>
                    <a:pt x="118" y="0"/>
                  </a:moveTo>
                  <a:lnTo>
                    <a:pt x="100" y="0"/>
                  </a:lnTo>
                  <a:lnTo>
                    <a:pt x="88" y="2"/>
                  </a:lnTo>
                  <a:lnTo>
                    <a:pt x="78" y="2"/>
                  </a:lnTo>
                  <a:lnTo>
                    <a:pt x="64" y="0"/>
                  </a:lnTo>
                  <a:lnTo>
                    <a:pt x="46" y="2"/>
                  </a:lnTo>
                  <a:lnTo>
                    <a:pt x="26" y="4"/>
                  </a:lnTo>
                  <a:lnTo>
                    <a:pt x="12" y="10"/>
                  </a:lnTo>
                  <a:lnTo>
                    <a:pt x="8" y="12"/>
                  </a:lnTo>
                  <a:lnTo>
                    <a:pt x="4" y="18"/>
                  </a:lnTo>
                  <a:lnTo>
                    <a:pt x="2" y="22"/>
                  </a:lnTo>
                  <a:lnTo>
                    <a:pt x="0" y="28"/>
                  </a:lnTo>
                  <a:lnTo>
                    <a:pt x="0" y="34"/>
                  </a:lnTo>
                  <a:lnTo>
                    <a:pt x="2" y="40"/>
                  </a:lnTo>
                  <a:lnTo>
                    <a:pt x="4" y="46"/>
                  </a:lnTo>
                  <a:lnTo>
                    <a:pt x="8" y="54"/>
                  </a:lnTo>
                  <a:lnTo>
                    <a:pt x="14" y="60"/>
                  </a:lnTo>
                  <a:lnTo>
                    <a:pt x="26" y="68"/>
                  </a:lnTo>
                  <a:lnTo>
                    <a:pt x="54" y="82"/>
                  </a:lnTo>
                  <a:lnTo>
                    <a:pt x="82" y="96"/>
                  </a:lnTo>
                  <a:lnTo>
                    <a:pt x="104" y="106"/>
                  </a:lnTo>
                  <a:lnTo>
                    <a:pt x="114" y="110"/>
                  </a:lnTo>
                  <a:lnTo>
                    <a:pt x="122" y="118"/>
                  </a:lnTo>
                  <a:lnTo>
                    <a:pt x="130" y="126"/>
                  </a:lnTo>
                  <a:lnTo>
                    <a:pt x="136" y="138"/>
                  </a:lnTo>
                  <a:lnTo>
                    <a:pt x="138" y="136"/>
                  </a:lnTo>
                  <a:lnTo>
                    <a:pt x="126" y="114"/>
                  </a:lnTo>
                  <a:lnTo>
                    <a:pt x="118" y="94"/>
                  </a:lnTo>
                  <a:lnTo>
                    <a:pt x="116" y="84"/>
                  </a:lnTo>
                  <a:lnTo>
                    <a:pt x="114" y="76"/>
                  </a:lnTo>
                  <a:lnTo>
                    <a:pt x="116" y="62"/>
                  </a:lnTo>
                  <a:lnTo>
                    <a:pt x="120" y="48"/>
                  </a:lnTo>
                  <a:lnTo>
                    <a:pt x="126" y="36"/>
                  </a:lnTo>
                  <a:lnTo>
                    <a:pt x="134" y="28"/>
                  </a:lnTo>
                  <a:lnTo>
                    <a:pt x="144" y="24"/>
                  </a:lnTo>
                  <a:lnTo>
                    <a:pt x="162" y="18"/>
                  </a:lnTo>
                  <a:lnTo>
                    <a:pt x="182" y="12"/>
                  </a:lnTo>
                  <a:lnTo>
                    <a:pt x="200" y="12"/>
                  </a:lnTo>
                  <a:lnTo>
                    <a:pt x="198" y="8"/>
                  </a:lnTo>
                  <a:lnTo>
                    <a:pt x="188" y="8"/>
                  </a:lnTo>
                  <a:lnTo>
                    <a:pt x="172" y="4"/>
                  </a:lnTo>
                  <a:lnTo>
                    <a:pt x="150" y="2"/>
                  </a:lnTo>
                  <a:lnTo>
                    <a:pt x="118" y="0"/>
                  </a:lnTo>
                  <a:close/>
                </a:path>
              </a:pathLst>
            </a:custGeom>
            <a:solidFill>
              <a:srgbClr val="F0C730"/>
            </a:solidFill>
            <a:ln w="9525">
              <a:noFill/>
              <a:round/>
              <a:headEnd/>
              <a:tailEnd/>
            </a:ln>
          </p:spPr>
          <p:txBody>
            <a:bodyPr/>
            <a:lstStyle/>
            <a:p>
              <a:endParaRPr lang="en-US" dirty="0"/>
            </a:p>
          </p:txBody>
        </p:sp>
        <p:sp>
          <p:nvSpPr>
            <p:cNvPr id="157937" name="Freeform 241"/>
            <p:cNvSpPr>
              <a:spLocks/>
            </p:cNvSpPr>
            <p:nvPr/>
          </p:nvSpPr>
          <p:spPr bwMode="auto">
            <a:xfrm>
              <a:off x="2643" y="2935"/>
              <a:ext cx="86" cy="44"/>
            </a:xfrm>
            <a:custGeom>
              <a:avLst/>
              <a:gdLst/>
              <a:ahLst/>
              <a:cxnLst>
                <a:cxn ang="0">
                  <a:pos x="104" y="108"/>
                </a:cxn>
                <a:cxn ang="0">
                  <a:pos x="112" y="110"/>
                </a:cxn>
                <a:cxn ang="0">
                  <a:pos x="124" y="110"/>
                </a:cxn>
                <a:cxn ang="0">
                  <a:pos x="152" y="108"/>
                </a:cxn>
                <a:cxn ang="0">
                  <a:pos x="166" y="106"/>
                </a:cxn>
                <a:cxn ang="0">
                  <a:pos x="182" y="102"/>
                </a:cxn>
                <a:cxn ang="0">
                  <a:pos x="194" y="98"/>
                </a:cxn>
                <a:cxn ang="0">
                  <a:pos x="204" y="92"/>
                </a:cxn>
                <a:cxn ang="0">
                  <a:pos x="220" y="78"/>
                </a:cxn>
                <a:cxn ang="0">
                  <a:pos x="230" y="68"/>
                </a:cxn>
                <a:cxn ang="0">
                  <a:pos x="234" y="62"/>
                </a:cxn>
                <a:cxn ang="0">
                  <a:pos x="236" y="56"/>
                </a:cxn>
                <a:cxn ang="0">
                  <a:pos x="236" y="50"/>
                </a:cxn>
                <a:cxn ang="0">
                  <a:pos x="236" y="44"/>
                </a:cxn>
                <a:cxn ang="0">
                  <a:pos x="228" y="24"/>
                </a:cxn>
                <a:cxn ang="0">
                  <a:pos x="226" y="12"/>
                </a:cxn>
                <a:cxn ang="0">
                  <a:pos x="224" y="0"/>
                </a:cxn>
                <a:cxn ang="0">
                  <a:pos x="222" y="0"/>
                </a:cxn>
                <a:cxn ang="0">
                  <a:pos x="206" y="18"/>
                </a:cxn>
                <a:cxn ang="0">
                  <a:pos x="192" y="32"/>
                </a:cxn>
                <a:cxn ang="0">
                  <a:pos x="180" y="44"/>
                </a:cxn>
                <a:cxn ang="0">
                  <a:pos x="158" y="56"/>
                </a:cxn>
                <a:cxn ang="0">
                  <a:pos x="150" y="58"/>
                </a:cxn>
                <a:cxn ang="0">
                  <a:pos x="144" y="60"/>
                </a:cxn>
                <a:cxn ang="0">
                  <a:pos x="120" y="60"/>
                </a:cxn>
                <a:cxn ang="0">
                  <a:pos x="88" y="60"/>
                </a:cxn>
                <a:cxn ang="0">
                  <a:pos x="66" y="62"/>
                </a:cxn>
                <a:cxn ang="0">
                  <a:pos x="52" y="64"/>
                </a:cxn>
                <a:cxn ang="0">
                  <a:pos x="4" y="72"/>
                </a:cxn>
                <a:cxn ang="0">
                  <a:pos x="0" y="74"/>
                </a:cxn>
                <a:cxn ang="0">
                  <a:pos x="20" y="80"/>
                </a:cxn>
                <a:cxn ang="0">
                  <a:pos x="66" y="94"/>
                </a:cxn>
                <a:cxn ang="0">
                  <a:pos x="104" y="108"/>
                </a:cxn>
              </a:cxnLst>
              <a:rect l="0" t="0" r="r" b="b"/>
              <a:pathLst>
                <a:path w="236" h="110">
                  <a:moveTo>
                    <a:pt x="104" y="108"/>
                  </a:moveTo>
                  <a:lnTo>
                    <a:pt x="112" y="110"/>
                  </a:lnTo>
                  <a:lnTo>
                    <a:pt x="124" y="110"/>
                  </a:lnTo>
                  <a:lnTo>
                    <a:pt x="152" y="108"/>
                  </a:lnTo>
                  <a:lnTo>
                    <a:pt x="166" y="106"/>
                  </a:lnTo>
                  <a:lnTo>
                    <a:pt x="182" y="102"/>
                  </a:lnTo>
                  <a:lnTo>
                    <a:pt x="194" y="98"/>
                  </a:lnTo>
                  <a:lnTo>
                    <a:pt x="204" y="92"/>
                  </a:lnTo>
                  <a:lnTo>
                    <a:pt x="220" y="78"/>
                  </a:lnTo>
                  <a:lnTo>
                    <a:pt x="230" y="68"/>
                  </a:lnTo>
                  <a:lnTo>
                    <a:pt x="234" y="62"/>
                  </a:lnTo>
                  <a:lnTo>
                    <a:pt x="236" y="56"/>
                  </a:lnTo>
                  <a:lnTo>
                    <a:pt x="236" y="50"/>
                  </a:lnTo>
                  <a:lnTo>
                    <a:pt x="236" y="44"/>
                  </a:lnTo>
                  <a:lnTo>
                    <a:pt x="228" y="24"/>
                  </a:lnTo>
                  <a:lnTo>
                    <a:pt x="226" y="12"/>
                  </a:lnTo>
                  <a:lnTo>
                    <a:pt x="224" y="0"/>
                  </a:lnTo>
                  <a:lnTo>
                    <a:pt x="222" y="0"/>
                  </a:lnTo>
                  <a:lnTo>
                    <a:pt x="206" y="18"/>
                  </a:lnTo>
                  <a:lnTo>
                    <a:pt x="192" y="32"/>
                  </a:lnTo>
                  <a:lnTo>
                    <a:pt x="180" y="44"/>
                  </a:lnTo>
                  <a:lnTo>
                    <a:pt x="158" y="56"/>
                  </a:lnTo>
                  <a:lnTo>
                    <a:pt x="150" y="58"/>
                  </a:lnTo>
                  <a:lnTo>
                    <a:pt x="144" y="60"/>
                  </a:lnTo>
                  <a:lnTo>
                    <a:pt x="120" y="60"/>
                  </a:lnTo>
                  <a:lnTo>
                    <a:pt x="88" y="60"/>
                  </a:lnTo>
                  <a:lnTo>
                    <a:pt x="66" y="62"/>
                  </a:lnTo>
                  <a:lnTo>
                    <a:pt x="52" y="64"/>
                  </a:lnTo>
                  <a:lnTo>
                    <a:pt x="4" y="72"/>
                  </a:lnTo>
                  <a:lnTo>
                    <a:pt x="0" y="74"/>
                  </a:lnTo>
                  <a:lnTo>
                    <a:pt x="20" y="80"/>
                  </a:lnTo>
                  <a:lnTo>
                    <a:pt x="66" y="94"/>
                  </a:lnTo>
                  <a:lnTo>
                    <a:pt x="104" y="108"/>
                  </a:lnTo>
                  <a:close/>
                </a:path>
              </a:pathLst>
            </a:custGeom>
            <a:solidFill>
              <a:srgbClr val="F0C730"/>
            </a:solidFill>
            <a:ln w="9525">
              <a:noFill/>
              <a:round/>
              <a:headEnd/>
              <a:tailEnd/>
            </a:ln>
          </p:spPr>
          <p:txBody>
            <a:bodyPr/>
            <a:lstStyle/>
            <a:p>
              <a:endParaRPr lang="en-US" dirty="0"/>
            </a:p>
          </p:txBody>
        </p:sp>
        <p:sp>
          <p:nvSpPr>
            <p:cNvPr id="157938" name="Freeform 242"/>
            <p:cNvSpPr>
              <a:spLocks/>
            </p:cNvSpPr>
            <p:nvPr/>
          </p:nvSpPr>
          <p:spPr bwMode="auto">
            <a:xfrm>
              <a:off x="2749" y="2924"/>
              <a:ext cx="69" cy="44"/>
            </a:xfrm>
            <a:custGeom>
              <a:avLst/>
              <a:gdLst/>
              <a:ahLst/>
              <a:cxnLst>
                <a:cxn ang="0">
                  <a:pos x="68" y="6"/>
                </a:cxn>
                <a:cxn ang="0">
                  <a:pos x="52" y="10"/>
                </a:cxn>
                <a:cxn ang="0">
                  <a:pos x="38" y="18"/>
                </a:cxn>
                <a:cxn ang="0">
                  <a:pos x="26" y="26"/>
                </a:cxn>
                <a:cxn ang="0">
                  <a:pos x="16" y="36"/>
                </a:cxn>
                <a:cxn ang="0">
                  <a:pos x="8" y="46"/>
                </a:cxn>
                <a:cxn ang="0">
                  <a:pos x="2" y="58"/>
                </a:cxn>
                <a:cxn ang="0">
                  <a:pos x="0" y="70"/>
                </a:cxn>
                <a:cxn ang="0">
                  <a:pos x="0" y="82"/>
                </a:cxn>
                <a:cxn ang="0">
                  <a:pos x="0" y="98"/>
                </a:cxn>
                <a:cxn ang="0">
                  <a:pos x="0" y="112"/>
                </a:cxn>
                <a:cxn ang="0">
                  <a:pos x="2" y="112"/>
                </a:cxn>
                <a:cxn ang="0">
                  <a:pos x="26" y="88"/>
                </a:cxn>
                <a:cxn ang="0">
                  <a:pos x="48" y="70"/>
                </a:cxn>
                <a:cxn ang="0">
                  <a:pos x="60" y="62"/>
                </a:cxn>
                <a:cxn ang="0">
                  <a:pos x="72" y="56"/>
                </a:cxn>
                <a:cxn ang="0">
                  <a:pos x="112" y="38"/>
                </a:cxn>
                <a:cxn ang="0">
                  <a:pos x="130" y="32"/>
                </a:cxn>
                <a:cxn ang="0">
                  <a:pos x="156" y="20"/>
                </a:cxn>
                <a:cxn ang="0">
                  <a:pos x="176" y="12"/>
                </a:cxn>
                <a:cxn ang="0">
                  <a:pos x="184" y="8"/>
                </a:cxn>
                <a:cxn ang="0">
                  <a:pos x="188" y="8"/>
                </a:cxn>
                <a:cxn ang="0">
                  <a:pos x="162" y="2"/>
                </a:cxn>
                <a:cxn ang="0">
                  <a:pos x="134" y="0"/>
                </a:cxn>
                <a:cxn ang="0">
                  <a:pos x="102" y="2"/>
                </a:cxn>
                <a:cxn ang="0">
                  <a:pos x="68" y="6"/>
                </a:cxn>
              </a:cxnLst>
              <a:rect l="0" t="0" r="r" b="b"/>
              <a:pathLst>
                <a:path w="188" h="112">
                  <a:moveTo>
                    <a:pt x="68" y="6"/>
                  </a:moveTo>
                  <a:lnTo>
                    <a:pt x="52" y="10"/>
                  </a:lnTo>
                  <a:lnTo>
                    <a:pt x="38" y="18"/>
                  </a:lnTo>
                  <a:lnTo>
                    <a:pt x="26" y="26"/>
                  </a:lnTo>
                  <a:lnTo>
                    <a:pt x="16" y="36"/>
                  </a:lnTo>
                  <a:lnTo>
                    <a:pt x="8" y="46"/>
                  </a:lnTo>
                  <a:lnTo>
                    <a:pt x="2" y="58"/>
                  </a:lnTo>
                  <a:lnTo>
                    <a:pt x="0" y="70"/>
                  </a:lnTo>
                  <a:lnTo>
                    <a:pt x="0" y="82"/>
                  </a:lnTo>
                  <a:lnTo>
                    <a:pt x="0" y="98"/>
                  </a:lnTo>
                  <a:lnTo>
                    <a:pt x="0" y="112"/>
                  </a:lnTo>
                  <a:lnTo>
                    <a:pt x="2" y="112"/>
                  </a:lnTo>
                  <a:lnTo>
                    <a:pt x="26" y="88"/>
                  </a:lnTo>
                  <a:lnTo>
                    <a:pt x="48" y="70"/>
                  </a:lnTo>
                  <a:lnTo>
                    <a:pt x="60" y="62"/>
                  </a:lnTo>
                  <a:lnTo>
                    <a:pt x="72" y="56"/>
                  </a:lnTo>
                  <a:lnTo>
                    <a:pt x="112" y="38"/>
                  </a:lnTo>
                  <a:lnTo>
                    <a:pt x="130" y="32"/>
                  </a:lnTo>
                  <a:lnTo>
                    <a:pt x="156" y="20"/>
                  </a:lnTo>
                  <a:lnTo>
                    <a:pt x="176" y="12"/>
                  </a:lnTo>
                  <a:lnTo>
                    <a:pt x="184" y="8"/>
                  </a:lnTo>
                  <a:lnTo>
                    <a:pt x="188" y="8"/>
                  </a:lnTo>
                  <a:lnTo>
                    <a:pt x="162" y="2"/>
                  </a:lnTo>
                  <a:lnTo>
                    <a:pt x="134" y="0"/>
                  </a:lnTo>
                  <a:lnTo>
                    <a:pt x="102" y="2"/>
                  </a:lnTo>
                  <a:lnTo>
                    <a:pt x="68" y="6"/>
                  </a:lnTo>
                  <a:close/>
                </a:path>
              </a:pathLst>
            </a:custGeom>
            <a:solidFill>
              <a:srgbClr val="F0C730"/>
            </a:solidFill>
            <a:ln w="9525">
              <a:noFill/>
              <a:round/>
              <a:headEnd/>
              <a:tailEnd/>
            </a:ln>
          </p:spPr>
          <p:txBody>
            <a:bodyPr/>
            <a:lstStyle/>
            <a:p>
              <a:endParaRPr lang="en-US" dirty="0"/>
            </a:p>
          </p:txBody>
        </p:sp>
        <p:sp>
          <p:nvSpPr>
            <p:cNvPr id="157939" name="Freeform 243"/>
            <p:cNvSpPr>
              <a:spLocks/>
            </p:cNvSpPr>
            <p:nvPr/>
          </p:nvSpPr>
          <p:spPr bwMode="auto">
            <a:xfrm>
              <a:off x="2794" y="2818"/>
              <a:ext cx="106" cy="95"/>
            </a:xfrm>
            <a:custGeom>
              <a:avLst/>
              <a:gdLst/>
              <a:ahLst/>
              <a:cxnLst>
                <a:cxn ang="0">
                  <a:pos x="244" y="92"/>
                </a:cxn>
                <a:cxn ang="0">
                  <a:pos x="228" y="116"/>
                </a:cxn>
                <a:cxn ang="0">
                  <a:pos x="220" y="128"/>
                </a:cxn>
                <a:cxn ang="0">
                  <a:pos x="216" y="130"/>
                </a:cxn>
                <a:cxn ang="0">
                  <a:pos x="212" y="132"/>
                </a:cxn>
                <a:cxn ang="0">
                  <a:pos x="208" y="134"/>
                </a:cxn>
                <a:cxn ang="0">
                  <a:pos x="200" y="138"/>
                </a:cxn>
                <a:cxn ang="0">
                  <a:pos x="182" y="152"/>
                </a:cxn>
                <a:cxn ang="0">
                  <a:pos x="162" y="166"/>
                </a:cxn>
                <a:cxn ang="0">
                  <a:pos x="148" y="176"/>
                </a:cxn>
                <a:cxn ang="0">
                  <a:pos x="92" y="202"/>
                </a:cxn>
                <a:cxn ang="0">
                  <a:pos x="58" y="214"/>
                </a:cxn>
                <a:cxn ang="0">
                  <a:pos x="42" y="218"/>
                </a:cxn>
                <a:cxn ang="0">
                  <a:pos x="24" y="218"/>
                </a:cxn>
                <a:cxn ang="0">
                  <a:pos x="4" y="218"/>
                </a:cxn>
                <a:cxn ang="0">
                  <a:pos x="0" y="218"/>
                </a:cxn>
                <a:cxn ang="0">
                  <a:pos x="82" y="234"/>
                </a:cxn>
                <a:cxn ang="0">
                  <a:pos x="94" y="236"/>
                </a:cxn>
                <a:cxn ang="0">
                  <a:pos x="108" y="238"/>
                </a:cxn>
                <a:cxn ang="0">
                  <a:pos x="126" y="236"/>
                </a:cxn>
                <a:cxn ang="0">
                  <a:pos x="144" y="236"/>
                </a:cxn>
                <a:cxn ang="0">
                  <a:pos x="164" y="232"/>
                </a:cxn>
                <a:cxn ang="0">
                  <a:pos x="184" y="228"/>
                </a:cxn>
                <a:cxn ang="0">
                  <a:pos x="202" y="220"/>
                </a:cxn>
                <a:cxn ang="0">
                  <a:pos x="218" y="210"/>
                </a:cxn>
                <a:cxn ang="0">
                  <a:pos x="244" y="190"/>
                </a:cxn>
                <a:cxn ang="0">
                  <a:pos x="266" y="168"/>
                </a:cxn>
                <a:cxn ang="0">
                  <a:pos x="280" y="148"/>
                </a:cxn>
                <a:cxn ang="0">
                  <a:pos x="286" y="140"/>
                </a:cxn>
                <a:cxn ang="0">
                  <a:pos x="288" y="132"/>
                </a:cxn>
                <a:cxn ang="0">
                  <a:pos x="290" y="94"/>
                </a:cxn>
                <a:cxn ang="0">
                  <a:pos x="290" y="56"/>
                </a:cxn>
                <a:cxn ang="0">
                  <a:pos x="286" y="32"/>
                </a:cxn>
                <a:cxn ang="0">
                  <a:pos x="286" y="18"/>
                </a:cxn>
                <a:cxn ang="0">
                  <a:pos x="290" y="2"/>
                </a:cxn>
                <a:cxn ang="0">
                  <a:pos x="288" y="0"/>
                </a:cxn>
                <a:cxn ang="0">
                  <a:pos x="266" y="44"/>
                </a:cxn>
                <a:cxn ang="0">
                  <a:pos x="244" y="92"/>
                </a:cxn>
              </a:cxnLst>
              <a:rect l="0" t="0" r="r" b="b"/>
              <a:pathLst>
                <a:path w="290" h="238">
                  <a:moveTo>
                    <a:pt x="244" y="92"/>
                  </a:moveTo>
                  <a:lnTo>
                    <a:pt x="228" y="116"/>
                  </a:lnTo>
                  <a:lnTo>
                    <a:pt x="220" y="128"/>
                  </a:lnTo>
                  <a:lnTo>
                    <a:pt x="216" y="130"/>
                  </a:lnTo>
                  <a:lnTo>
                    <a:pt x="212" y="132"/>
                  </a:lnTo>
                  <a:lnTo>
                    <a:pt x="208" y="134"/>
                  </a:lnTo>
                  <a:lnTo>
                    <a:pt x="200" y="138"/>
                  </a:lnTo>
                  <a:lnTo>
                    <a:pt x="182" y="152"/>
                  </a:lnTo>
                  <a:lnTo>
                    <a:pt x="162" y="166"/>
                  </a:lnTo>
                  <a:lnTo>
                    <a:pt x="148" y="176"/>
                  </a:lnTo>
                  <a:lnTo>
                    <a:pt x="92" y="202"/>
                  </a:lnTo>
                  <a:lnTo>
                    <a:pt x="58" y="214"/>
                  </a:lnTo>
                  <a:lnTo>
                    <a:pt x="42" y="218"/>
                  </a:lnTo>
                  <a:lnTo>
                    <a:pt x="24" y="218"/>
                  </a:lnTo>
                  <a:lnTo>
                    <a:pt x="4" y="218"/>
                  </a:lnTo>
                  <a:lnTo>
                    <a:pt x="0" y="218"/>
                  </a:lnTo>
                  <a:lnTo>
                    <a:pt x="82" y="234"/>
                  </a:lnTo>
                  <a:lnTo>
                    <a:pt x="94" y="236"/>
                  </a:lnTo>
                  <a:lnTo>
                    <a:pt x="108" y="238"/>
                  </a:lnTo>
                  <a:lnTo>
                    <a:pt x="126" y="236"/>
                  </a:lnTo>
                  <a:lnTo>
                    <a:pt x="144" y="236"/>
                  </a:lnTo>
                  <a:lnTo>
                    <a:pt x="164" y="232"/>
                  </a:lnTo>
                  <a:lnTo>
                    <a:pt x="184" y="228"/>
                  </a:lnTo>
                  <a:lnTo>
                    <a:pt x="202" y="220"/>
                  </a:lnTo>
                  <a:lnTo>
                    <a:pt x="218" y="210"/>
                  </a:lnTo>
                  <a:lnTo>
                    <a:pt x="244" y="190"/>
                  </a:lnTo>
                  <a:lnTo>
                    <a:pt x="266" y="168"/>
                  </a:lnTo>
                  <a:lnTo>
                    <a:pt x="280" y="148"/>
                  </a:lnTo>
                  <a:lnTo>
                    <a:pt x="286" y="140"/>
                  </a:lnTo>
                  <a:lnTo>
                    <a:pt x="288" y="132"/>
                  </a:lnTo>
                  <a:lnTo>
                    <a:pt x="290" y="94"/>
                  </a:lnTo>
                  <a:lnTo>
                    <a:pt x="290" y="56"/>
                  </a:lnTo>
                  <a:lnTo>
                    <a:pt x="286" y="32"/>
                  </a:lnTo>
                  <a:lnTo>
                    <a:pt x="286" y="18"/>
                  </a:lnTo>
                  <a:lnTo>
                    <a:pt x="290" y="2"/>
                  </a:lnTo>
                  <a:lnTo>
                    <a:pt x="288" y="0"/>
                  </a:lnTo>
                  <a:lnTo>
                    <a:pt x="266" y="44"/>
                  </a:lnTo>
                  <a:lnTo>
                    <a:pt x="244" y="92"/>
                  </a:lnTo>
                  <a:close/>
                </a:path>
              </a:pathLst>
            </a:custGeom>
            <a:solidFill>
              <a:srgbClr val="F0C730"/>
            </a:solidFill>
            <a:ln w="9525">
              <a:noFill/>
              <a:round/>
              <a:headEnd/>
              <a:tailEnd/>
            </a:ln>
          </p:spPr>
          <p:txBody>
            <a:bodyPr/>
            <a:lstStyle/>
            <a:p>
              <a:endParaRPr lang="en-US" dirty="0"/>
            </a:p>
          </p:txBody>
        </p:sp>
        <p:sp>
          <p:nvSpPr>
            <p:cNvPr id="157940" name="Freeform 244"/>
            <p:cNvSpPr>
              <a:spLocks/>
            </p:cNvSpPr>
            <p:nvPr/>
          </p:nvSpPr>
          <p:spPr bwMode="auto">
            <a:xfrm>
              <a:off x="2604" y="2850"/>
              <a:ext cx="77" cy="88"/>
            </a:xfrm>
            <a:custGeom>
              <a:avLst/>
              <a:gdLst/>
              <a:ahLst/>
              <a:cxnLst>
                <a:cxn ang="0">
                  <a:pos x="96" y="196"/>
                </a:cxn>
                <a:cxn ang="0">
                  <a:pos x="118" y="188"/>
                </a:cxn>
                <a:cxn ang="0">
                  <a:pos x="136" y="178"/>
                </a:cxn>
                <a:cxn ang="0">
                  <a:pos x="152" y="166"/>
                </a:cxn>
                <a:cxn ang="0">
                  <a:pos x="164" y="150"/>
                </a:cxn>
                <a:cxn ang="0">
                  <a:pos x="176" y="136"/>
                </a:cxn>
                <a:cxn ang="0">
                  <a:pos x="184" y="120"/>
                </a:cxn>
                <a:cxn ang="0">
                  <a:pos x="192" y="102"/>
                </a:cxn>
                <a:cxn ang="0">
                  <a:pos x="198" y="86"/>
                </a:cxn>
                <a:cxn ang="0">
                  <a:pos x="206" y="54"/>
                </a:cxn>
                <a:cxn ang="0">
                  <a:pos x="208" y="28"/>
                </a:cxn>
                <a:cxn ang="0">
                  <a:pos x="210" y="2"/>
                </a:cxn>
                <a:cxn ang="0">
                  <a:pos x="204" y="0"/>
                </a:cxn>
                <a:cxn ang="0">
                  <a:pos x="178" y="4"/>
                </a:cxn>
                <a:cxn ang="0">
                  <a:pos x="150" y="8"/>
                </a:cxn>
                <a:cxn ang="0">
                  <a:pos x="136" y="12"/>
                </a:cxn>
                <a:cxn ang="0">
                  <a:pos x="124" y="16"/>
                </a:cxn>
                <a:cxn ang="0">
                  <a:pos x="100" y="30"/>
                </a:cxn>
                <a:cxn ang="0">
                  <a:pos x="78" y="46"/>
                </a:cxn>
                <a:cxn ang="0">
                  <a:pos x="58" y="66"/>
                </a:cxn>
                <a:cxn ang="0">
                  <a:pos x="40" y="84"/>
                </a:cxn>
                <a:cxn ang="0">
                  <a:pos x="26" y="104"/>
                </a:cxn>
                <a:cxn ang="0">
                  <a:pos x="14" y="122"/>
                </a:cxn>
                <a:cxn ang="0">
                  <a:pos x="8" y="136"/>
                </a:cxn>
                <a:cxn ang="0">
                  <a:pos x="4" y="152"/>
                </a:cxn>
                <a:cxn ang="0">
                  <a:pos x="0" y="168"/>
                </a:cxn>
                <a:cxn ang="0">
                  <a:pos x="2" y="168"/>
                </a:cxn>
                <a:cxn ang="0">
                  <a:pos x="2" y="186"/>
                </a:cxn>
                <a:cxn ang="0">
                  <a:pos x="2" y="202"/>
                </a:cxn>
                <a:cxn ang="0">
                  <a:pos x="4" y="218"/>
                </a:cxn>
                <a:cxn ang="0">
                  <a:pos x="10" y="224"/>
                </a:cxn>
                <a:cxn ang="0">
                  <a:pos x="96" y="196"/>
                </a:cxn>
              </a:cxnLst>
              <a:rect l="0" t="0" r="r" b="b"/>
              <a:pathLst>
                <a:path w="210" h="224">
                  <a:moveTo>
                    <a:pt x="96" y="196"/>
                  </a:moveTo>
                  <a:lnTo>
                    <a:pt x="118" y="188"/>
                  </a:lnTo>
                  <a:lnTo>
                    <a:pt x="136" y="178"/>
                  </a:lnTo>
                  <a:lnTo>
                    <a:pt x="152" y="166"/>
                  </a:lnTo>
                  <a:lnTo>
                    <a:pt x="164" y="150"/>
                  </a:lnTo>
                  <a:lnTo>
                    <a:pt x="176" y="136"/>
                  </a:lnTo>
                  <a:lnTo>
                    <a:pt x="184" y="120"/>
                  </a:lnTo>
                  <a:lnTo>
                    <a:pt x="192" y="102"/>
                  </a:lnTo>
                  <a:lnTo>
                    <a:pt x="198" y="86"/>
                  </a:lnTo>
                  <a:lnTo>
                    <a:pt x="206" y="54"/>
                  </a:lnTo>
                  <a:lnTo>
                    <a:pt x="208" y="28"/>
                  </a:lnTo>
                  <a:lnTo>
                    <a:pt x="210" y="2"/>
                  </a:lnTo>
                  <a:lnTo>
                    <a:pt x="204" y="0"/>
                  </a:lnTo>
                  <a:lnTo>
                    <a:pt x="178" y="4"/>
                  </a:lnTo>
                  <a:lnTo>
                    <a:pt x="150" y="8"/>
                  </a:lnTo>
                  <a:lnTo>
                    <a:pt x="136" y="12"/>
                  </a:lnTo>
                  <a:lnTo>
                    <a:pt x="124" y="16"/>
                  </a:lnTo>
                  <a:lnTo>
                    <a:pt x="100" y="30"/>
                  </a:lnTo>
                  <a:lnTo>
                    <a:pt x="78" y="46"/>
                  </a:lnTo>
                  <a:lnTo>
                    <a:pt x="58" y="66"/>
                  </a:lnTo>
                  <a:lnTo>
                    <a:pt x="40" y="84"/>
                  </a:lnTo>
                  <a:lnTo>
                    <a:pt x="26" y="104"/>
                  </a:lnTo>
                  <a:lnTo>
                    <a:pt x="14" y="122"/>
                  </a:lnTo>
                  <a:lnTo>
                    <a:pt x="8" y="136"/>
                  </a:lnTo>
                  <a:lnTo>
                    <a:pt x="4" y="152"/>
                  </a:lnTo>
                  <a:lnTo>
                    <a:pt x="0" y="168"/>
                  </a:lnTo>
                  <a:lnTo>
                    <a:pt x="2" y="168"/>
                  </a:lnTo>
                  <a:lnTo>
                    <a:pt x="2" y="186"/>
                  </a:lnTo>
                  <a:lnTo>
                    <a:pt x="2" y="202"/>
                  </a:lnTo>
                  <a:lnTo>
                    <a:pt x="4" y="218"/>
                  </a:lnTo>
                  <a:lnTo>
                    <a:pt x="10" y="224"/>
                  </a:lnTo>
                  <a:lnTo>
                    <a:pt x="96" y="196"/>
                  </a:lnTo>
                  <a:close/>
                </a:path>
              </a:pathLst>
            </a:custGeom>
            <a:solidFill>
              <a:srgbClr val="F0C730"/>
            </a:solidFill>
            <a:ln w="9525">
              <a:noFill/>
              <a:round/>
              <a:headEnd/>
              <a:tailEnd/>
            </a:ln>
          </p:spPr>
          <p:txBody>
            <a:bodyPr/>
            <a:lstStyle/>
            <a:p>
              <a:endParaRPr lang="en-US" dirty="0"/>
            </a:p>
          </p:txBody>
        </p:sp>
        <p:sp>
          <p:nvSpPr>
            <p:cNvPr id="157941" name="Freeform 245"/>
            <p:cNvSpPr>
              <a:spLocks/>
            </p:cNvSpPr>
            <p:nvPr/>
          </p:nvSpPr>
          <p:spPr bwMode="auto">
            <a:xfrm>
              <a:off x="3074" y="2568"/>
              <a:ext cx="64" cy="48"/>
            </a:xfrm>
            <a:custGeom>
              <a:avLst/>
              <a:gdLst/>
              <a:ahLst/>
              <a:cxnLst>
                <a:cxn ang="0">
                  <a:pos x="40" y="94"/>
                </a:cxn>
                <a:cxn ang="0">
                  <a:pos x="58" y="106"/>
                </a:cxn>
                <a:cxn ang="0">
                  <a:pos x="70" y="112"/>
                </a:cxn>
                <a:cxn ang="0">
                  <a:pos x="78" y="116"/>
                </a:cxn>
                <a:cxn ang="0">
                  <a:pos x="86" y="118"/>
                </a:cxn>
                <a:cxn ang="0">
                  <a:pos x="92" y="120"/>
                </a:cxn>
                <a:cxn ang="0">
                  <a:pos x="100" y="120"/>
                </a:cxn>
                <a:cxn ang="0">
                  <a:pos x="110" y="114"/>
                </a:cxn>
                <a:cxn ang="0">
                  <a:pos x="126" y="102"/>
                </a:cxn>
                <a:cxn ang="0">
                  <a:pos x="144" y="88"/>
                </a:cxn>
                <a:cxn ang="0">
                  <a:pos x="170" y="62"/>
                </a:cxn>
                <a:cxn ang="0">
                  <a:pos x="174" y="50"/>
                </a:cxn>
                <a:cxn ang="0">
                  <a:pos x="178" y="32"/>
                </a:cxn>
                <a:cxn ang="0">
                  <a:pos x="178" y="22"/>
                </a:cxn>
                <a:cxn ang="0">
                  <a:pos x="176" y="14"/>
                </a:cxn>
                <a:cxn ang="0">
                  <a:pos x="172" y="6"/>
                </a:cxn>
                <a:cxn ang="0">
                  <a:pos x="166" y="2"/>
                </a:cxn>
                <a:cxn ang="0">
                  <a:pos x="152" y="2"/>
                </a:cxn>
                <a:cxn ang="0">
                  <a:pos x="142" y="2"/>
                </a:cxn>
                <a:cxn ang="0">
                  <a:pos x="126" y="10"/>
                </a:cxn>
                <a:cxn ang="0">
                  <a:pos x="120" y="10"/>
                </a:cxn>
                <a:cxn ang="0">
                  <a:pos x="110" y="8"/>
                </a:cxn>
                <a:cxn ang="0">
                  <a:pos x="98" y="6"/>
                </a:cxn>
                <a:cxn ang="0">
                  <a:pos x="88" y="0"/>
                </a:cxn>
                <a:cxn ang="0">
                  <a:pos x="86" y="2"/>
                </a:cxn>
                <a:cxn ang="0">
                  <a:pos x="92" y="8"/>
                </a:cxn>
                <a:cxn ang="0">
                  <a:pos x="98" y="20"/>
                </a:cxn>
                <a:cxn ang="0">
                  <a:pos x="102" y="30"/>
                </a:cxn>
                <a:cxn ang="0">
                  <a:pos x="104" y="40"/>
                </a:cxn>
                <a:cxn ang="0">
                  <a:pos x="104" y="46"/>
                </a:cxn>
                <a:cxn ang="0">
                  <a:pos x="100" y="54"/>
                </a:cxn>
                <a:cxn ang="0">
                  <a:pos x="94" y="62"/>
                </a:cxn>
                <a:cxn ang="0">
                  <a:pos x="86" y="68"/>
                </a:cxn>
                <a:cxn ang="0">
                  <a:pos x="80" y="70"/>
                </a:cxn>
                <a:cxn ang="0">
                  <a:pos x="72" y="70"/>
                </a:cxn>
                <a:cxn ang="0">
                  <a:pos x="56" y="68"/>
                </a:cxn>
                <a:cxn ang="0">
                  <a:pos x="42" y="64"/>
                </a:cxn>
                <a:cxn ang="0">
                  <a:pos x="28" y="58"/>
                </a:cxn>
                <a:cxn ang="0">
                  <a:pos x="18" y="54"/>
                </a:cxn>
                <a:cxn ang="0">
                  <a:pos x="8" y="52"/>
                </a:cxn>
                <a:cxn ang="0">
                  <a:pos x="0" y="50"/>
                </a:cxn>
                <a:cxn ang="0">
                  <a:pos x="0" y="52"/>
                </a:cxn>
                <a:cxn ang="0">
                  <a:pos x="6" y="52"/>
                </a:cxn>
                <a:cxn ang="0">
                  <a:pos x="8" y="54"/>
                </a:cxn>
                <a:cxn ang="0">
                  <a:pos x="40" y="94"/>
                </a:cxn>
              </a:cxnLst>
              <a:rect l="0" t="0" r="r" b="b"/>
              <a:pathLst>
                <a:path w="178" h="120">
                  <a:moveTo>
                    <a:pt x="40" y="94"/>
                  </a:moveTo>
                  <a:lnTo>
                    <a:pt x="58" y="106"/>
                  </a:lnTo>
                  <a:lnTo>
                    <a:pt x="70" y="112"/>
                  </a:lnTo>
                  <a:lnTo>
                    <a:pt x="78" y="116"/>
                  </a:lnTo>
                  <a:lnTo>
                    <a:pt x="86" y="118"/>
                  </a:lnTo>
                  <a:lnTo>
                    <a:pt x="92" y="120"/>
                  </a:lnTo>
                  <a:lnTo>
                    <a:pt x="100" y="120"/>
                  </a:lnTo>
                  <a:lnTo>
                    <a:pt x="110" y="114"/>
                  </a:lnTo>
                  <a:lnTo>
                    <a:pt x="126" y="102"/>
                  </a:lnTo>
                  <a:lnTo>
                    <a:pt x="144" y="88"/>
                  </a:lnTo>
                  <a:lnTo>
                    <a:pt x="170" y="62"/>
                  </a:lnTo>
                  <a:lnTo>
                    <a:pt x="174" y="50"/>
                  </a:lnTo>
                  <a:lnTo>
                    <a:pt x="178" y="32"/>
                  </a:lnTo>
                  <a:lnTo>
                    <a:pt x="178" y="22"/>
                  </a:lnTo>
                  <a:lnTo>
                    <a:pt x="176" y="14"/>
                  </a:lnTo>
                  <a:lnTo>
                    <a:pt x="172" y="6"/>
                  </a:lnTo>
                  <a:lnTo>
                    <a:pt x="166" y="2"/>
                  </a:lnTo>
                  <a:lnTo>
                    <a:pt x="152" y="2"/>
                  </a:lnTo>
                  <a:lnTo>
                    <a:pt x="142" y="2"/>
                  </a:lnTo>
                  <a:lnTo>
                    <a:pt x="126" y="10"/>
                  </a:lnTo>
                  <a:lnTo>
                    <a:pt x="120" y="10"/>
                  </a:lnTo>
                  <a:lnTo>
                    <a:pt x="110" y="8"/>
                  </a:lnTo>
                  <a:lnTo>
                    <a:pt x="98" y="6"/>
                  </a:lnTo>
                  <a:lnTo>
                    <a:pt x="88" y="0"/>
                  </a:lnTo>
                  <a:lnTo>
                    <a:pt x="86" y="2"/>
                  </a:lnTo>
                  <a:lnTo>
                    <a:pt x="92" y="8"/>
                  </a:lnTo>
                  <a:lnTo>
                    <a:pt x="98" y="20"/>
                  </a:lnTo>
                  <a:lnTo>
                    <a:pt x="102" y="30"/>
                  </a:lnTo>
                  <a:lnTo>
                    <a:pt x="104" y="40"/>
                  </a:lnTo>
                  <a:lnTo>
                    <a:pt x="104" y="46"/>
                  </a:lnTo>
                  <a:lnTo>
                    <a:pt x="100" y="54"/>
                  </a:lnTo>
                  <a:lnTo>
                    <a:pt x="94" y="62"/>
                  </a:lnTo>
                  <a:lnTo>
                    <a:pt x="86" y="68"/>
                  </a:lnTo>
                  <a:lnTo>
                    <a:pt x="80" y="70"/>
                  </a:lnTo>
                  <a:lnTo>
                    <a:pt x="72" y="70"/>
                  </a:lnTo>
                  <a:lnTo>
                    <a:pt x="56" y="68"/>
                  </a:lnTo>
                  <a:lnTo>
                    <a:pt x="42" y="64"/>
                  </a:lnTo>
                  <a:lnTo>
                    <a:pt x="28" y="58"/>
                  </a:lnTo>
                  <a:lnTo>
                    <a:pt x="18" y="54"/>
                  </a:lnTo>
                  <a:lnTo>
                    <a:pt x="8" y="52"/>
                  </a:lnTo>
                  <a:lnTo>
                    <a:pt x="0" y="50"/>
                  </a:lnTo>
                  <a:lnTo>
                    <a:pt x="0" y="52"/>
                  </a:lnTo>
                  <a:lnTo>
                    <a:pt x="6" y="52"/>
                  </a:lnTo>
                  <a:lnTo>
                    <a:pt x="8" y="54"/>
                  </a:lnTo>
                  <a:lnTo>
                    <a:pt x="40" y="94"/>
                  </a:lnTo>
                  <a:close/>
                </a:path>
              </a:pathLst>
            </a:custGeom>
            <a:solidFill>
              <a:srgbClr val="F0C730"/>
            </a:solidFill>
            <a:ln w="9525">
              <a:noFill/>
              <a:round/>
              <a:headEnd/>
              <a:tailEnd/>
            </a:ln>
          </p:spPr>
          <p:txBody>
            <a:bodyPr/>
            <a:lstStyle/>
            <a:p>
              <a:endParaRPr lang="en-US" dirty="0"/>
            </a:p>
          </p:txBody>
        </p:sp>
        <p:sp>
          <p:nvSpPr>
            <p:cNvPr id="157942" name="Freeform 246"/>
            <p:cNvSpPr>
              <a:spLocks/>
            </p:cNvSpPr>
            <p:nvPr/>
          </p:nvSpPr>
          <p:spPr bwMode="auto">
            <a:xfrm>
              <a:off x="2736" y="2687"/>
              <a:ext cx="40" cy="31"/>
            </a:xfrm>
            <a:custGeom>
              <a:avLst/>
              <a:gdLst/>
              <a:ahLst/>
              <a:cxnLst>
                <a:cxn ang="0">
                  <a:pos x="84" y="78"/>
                </a:cxn>
                <a:cxn ang="0">
                  <a:pos x="92" y="74"/>
                </a:cxn>
                <a:cxn ang="0">
                  <a:pos x="100" y="68"/>
                </a:cxn>
                <a:cxn ang="0">
                  <a:pos x="108" y="58"/>
                </a:cxn>
                <a:cxn ang="0">
                  <a:pos x="112" y="50"/>
                </a:cxn>
                <a:cxn ang="0">
                  <a:pos x="112" y="44"/>
                </a:cxn>
                <a:cxn ang="0">
                  <a:pos x="112" y="36"/>
                </a:cxn>
                <a:cxn ang="0">
                  <a:pos x="110" y="30"/>
                </a:cxn>
                <a:cxn ang="0">
                  <a:pos x="108" y="24"/>
                </a:cxn>
                <a:cxn ang="0">
                  <a:pos x="104" y="18"/>
                </a:cxn>
                <a:cxn ang="0">
                  <a:pos x="94" y="10"/>
                </a:cxn>
                <a:cxn ang="0">
                  <a:pos x="84" y="4"/>
                </a:cxn>
                <a:cxn ang="0">
                  <a:pos x="82" y="2"/>
                </a:cxn>
                <a:cxn ang="0">
                  <a:pos x="78" y="0"/>
                </a:cxn>
                <a:cxn ang="0">
                  <a:pos x="80" y="8"/>
                </a:cxn>
                <a:cxn ang="0">
                  <a:pos x="78" y="16"/>
                </a:cxn>
                <a:cxn ang="0">
                  <a:pos x="76" y="24"/>
                </a:cxn>
                <a:cxn ang="0">
                  <a:pos x="74" y="30"/>
                </a:cxn>
                <a:cxn ang="0">
                  <a:pos x="64" y="46"/>
                </a:cxn>
                <a:cxn ang="0">
                  <a:pos x="52" y="56"/>
                </a:cxn>
                <a:cxn ang="0">
                  <a:pos x="44" y="60"/>
                </a:cxn>
                <a:cxn ang="0">
                  <a:pos x="36" y="62"/>
                </a:cxn>
                <a:cxn ang="0">
                  <a:pos x="20" y="64"/>
                </a:cxn>
                <a:cxn ang="0">
                  <a:pos x="0" y="64"/>
                </a:cxn>
                <a:cxn ang="0">
                  <a:pos x="8" y="70"/>
                </a:cxn>
                <a:cxn ang="0">
                  <a:pos x="50" y="74"/>
                </a:cxn>
                <a:cxn ang="0">
                  <a:pos x="72" y="76"/>
                </a:cxn>
                <a:cxn ang="0">
                  <a:pos x="84" y="78"/>
                </a:cxn>
              </a:cxnLst>
              <a:rect l="0" t="0" r="r" b="b"/>
              <a:pathLst>
                <a:path w="112" h="78">
                  <a:moveTo>
                    <a:pt x="84" y="78"/>
                  </a:moveTo>
                  <a:lnTo>
                    <a:pt x="92" y="74"/>
                  </a:lnTo>
                  <a:lnTo>
                    <a:pt x="100" y="68"/>
                  </a:lnTo>
                  <a:lnTo>
                    <a:pt x="108" y="58"/>
                  </a:lnTo>
                  <a:lnTo>
                    <a:pt x="112" y="50"/>
                  </a:lnTo>
                  <a:lnTo>
                    <a:pt x="112" y="44"/>
                  </a:lnTo>
                  <a:lnTo>
                    <a:pt x="112" y="36"/>
                  </a:lnTo>
                  <a:lnTo>
                    <a:pt x="110" y="30"/>
                  </a:lnTo>
                  <a:lnTo>
                    <a:pt x="108" y="24"/>
                  </a:lnTo>
                  <a:lnTo>
                    <a:pt x="104" y="18"/>
                  </a:lnTo>
                  <a:lnTo>
                    <a:pt x="94" y="10"/>
                  </a:lnTo>
                  <a:lnTo>
                    <a:pt x="84" y="4"/>
                  </a:lnTo>
                  <a:lnTo>
                    <a:pt x="82" y="2"/>
                  </a:lnTo>
                  <a:lnTo>
                    <a:pt x="78" y="0"/>
                  </a:lnTo>
                  <a:lnTo>
                    <a:pt x="80" y="8"/>
                  </a:lnTo>
                  <a:lnTo>
                    <a:pt x="78" y="16"/>
                  </a:lnTo>
                  <a:lnTo>
                    <a:pt x="76" y="24"/>
                  </a:lnTo>
                  <a:lnTo>
                    <a:pt x="74" y="30"/>
                  </a:lnTo>
                  <a:lnTo>
                    <a:pt x="64" y="46"/>
                  </a:lnTo>
                  <a:lnTo>
                    <a:pt x="52" y="56"/>
                  </a:lnTo>
                  <a:lnTo>
                    <a:pt x="44" y="60"/>
                  </a:lnTo>
                  <a:lnTo>
                    <a:pt x="36" y="62"/>
                  </a:lnTo>
                  <a:lnTo>
                    <a:pt x="20" y="64"/>
                  </a:lnTo>
                  <a:lnTo>
                    <a:pt x="0" y="64"/>
                  </a:lnTo>
                  <a:lnTo>
                    <a:pt x="8" y="70"/>
                  </a:lnTo>
                  <a:lnTo>
                    <a:pt x="50" y="74"/>
                  </a:lnTo>
                  <a:lnTo>
                    <a:pt x="72" y="76"/>
                  </a:lnTo>
                  <a:lnTo>
                    <a:pt x="84" y="78"/>
                  </a:lnTo>
                  <a:close/>
                </a:path>
              </a:pathLst>
            </a:custGeom>
            <a:solidFill>
              <a:srgbClr val="F0C730"/>
            </a:solidFill>
            <a:ln w="9525">
              <a:noFill/>
              <a:round/>
              <a:headEnd/>
              <a:tailEnd/>
            </a:ln>
          </p:spPr>
          <p:txBody>
            <a:bodyPr/>
            <a:lstStyle/>
            <a:p>
              <a:endParaRPr lang="en-US" dirty="0"/>
            </a:p>
          </p:txBody>
        </p:sp>
        <p:sp>
          <p:nvSpPr>
            <p:cNvPr id="157943" name="Freeform 247"/>
            <p:cNvSpPr>
              <a:spLocks/>
            </p:cNvSpPr>
            <p:nvPr/>
          </p:nvSpPr>
          <p:spPr bwMode="auto">
            <a:xfrm>
              <a:off x="2783" y="2664"/>
              <a:ext cx="42" cy="43"/>
            </a:xfrm>
            <a:custGeom>
              <a:avLst/>
              <a:gdLst/>
              <a:ahLst/>
              <a:cxnLst>
                <a:cxn ang="0">
                  <a:pos x="62" y="48"/>
                </a:cxn>
                <a:cxn ang="0">
                  <a:pos x="74" y="36"/>
                </a:cxn>
                <a:cxn ang="0">
                  <a:pos x="90" y="22"/>
                </a:cxn>
                <a:cxn ang="0">
                  <a:pos x="114" y="2"/>
                </a:cxn>
                <a:cxn ang="0">
                  <a:pos x="106" y="0"/>
                </a:cxn>
                <a:cxn ang="0">
                  <a:pos x="94" y="0"/>
                </a:cxn>
                <a:cxn ang="0">
                  <a:pos x="72" y="2"/>
                </a:cxn>
                <a:cxn ang="0">
                  <a:pos x="34" y="8"/>
                </a:cxn>
                <a:cxn ang="0">
                  <a:pos x="24" y="10"/>
                </a:cxn>
                <a:cxn ang="0">
                  <a:pos x="14" y="18"/>
                </a:cxn>
                <a:cxn ang="0">
                  <a:pos x="4" y="28"/>
                </a:cxn>
                <a:cxn ang="0">
                  <a:pos x="0" y="34"/>
                </a:cxn>
                <a:cxn ang="0">
                  <a:pos x="0" y="42"/>
                </a:cxn>
                <a:cxn ang="0">
                  <a:pos x="0" y="52"/>
                </a:cxn>
                <a:cxn ang="0">
                  <a:pos x="2" y="62"/>
                </a:cxn>
                <a:cxn ang="0">
                  <a:pos x="4" y="68"/>
                </a:cxn>
                <a:cxn ang="0">
                  <a:pos x="8" y="72"/>
                </a:cxn>
                <a:cxn ang="0">
                  <a:pos x="34" y="90"/>
                </a:cxn>
                <a:cxn ang="0">
                  <a:pos x="46" y="102"/>
                </a:cxn>
                <a:cxn ang="0">
                  <a:pos x="54" y="110"/>
                </a:cxn>
                <a:cxn ang="0">
                  <a:pos x="54" y="100"/>
                </a:cxn>
                <a:cxn ang="0">
                  <a:pos x="52" y="82"/>
                </a:cxn>
                <a:cxn ang="0">
                  <a:pos x="54" y="62"/>
                </a:cxn>
                <a:cxn ang="0">
                  <a:pos x="58" y="54"/>
                </a:cxn>
                <a:cxn ang="0">
                  <a:pos x="62" y="48"/>
                </a:cxn>
              </a:cxnLst>
              <a:rect l="0" t="0" r="r" b="b"/>
              <a:pathLst>
                <a:path w="114" h="110">
                  <a:moveTo>
                    <a:pt x="62" y="48"/>
                  </a:moveTo>
                  <a:lnTo>
                    <a:pt x="74" y="36"/>
                  </a:lnTo>
                  <a:lnTo>
                    <a:pt x="90" y="22"/>
                  </a:lnTo>
                  <a:lnTo>
                    <a:pt x="114" y="2"/>
                  </a:lnTo>
                  <a:lnTo>
                    <a:pt x="106" y="0"/>
                  </a:lnTo>
                  <a:lnTo>
                    <a:pt x="94" y="0"/>
                  </a:lnTo>
                  <a:lnTo>
                    <a:pt x="72" y="2"/>
                  </a:lnTo>
                  <a:lnTo>
                    <a:pt x="34" y="8"/>
                  </a:lnTo>
                  <a:lnTo>
                    <a:pt x="24" y="10"/>
                  </a:lnTo>
                  <a:lnTo>
                    <a:pt x="14" y="18"/>
                  </a:lnTo>
                  <a:lnTo>
                    <a:pt x="4" y="28"/>
                  </a:lnTo>
                  <a:lnTo>
                    <a:pt x="0" y="34"/>
                  </a:lnTo>
                  <a:lnTo>
                    <a:pt x="0" y="42"/>
                  </a:lnTo>
                  <a:lnTo>
                    <a:pt x="0" y="52"/>
                  </a:lnTo>
                  <a:lnTo>
                    <a:pt x="2" y="62"/>
                  </a:lnTo>
                  <a:lnTo>
                    <a:pt x="4" y="68"/>
                  </a:lnTo>
                  <a:lnTo>
                    <a:pt x="8" y="72"/>
                  </a:lnTo>
                  <a:lnTo>
                    <a:pt x="34" y="90"/>
                  </a:lnTo>
                  <a:lnTo>
                    <a:pt x="46" y="102"/>
                  </a:lnTo>
                  <a:lnTo>
                    <a:pt x="54" y="110"/>
                  </a:lnTo>
                  <a:lnTo>
                    <a:pt x="54" y="100"/>
                  </a:lnTo>
                  <a:lnTo>
                    <a:pt x="52" y="82"/>
                  </a:lnTo>
                  <a:lnTo>
                    <a:pt x="54" y="62"/>
                  </a:lnTo>
                  <a:lnTo>
                    <a:pt x="58" y="54"/>
                  </a:lnTo>
                  <a:lnTo>
                    <a:pt x="62" y="48"/>
                  </a:lnTo>
                  <a:close/>
                </a:path>
              </a:pathLst>
            </a:custGeom>
            <a:solidFill>
              <a:srgbClr val="F0C730"/>
            </a:solidFill>
            <a:ln w="9525">
              <a:noFill/>
              <a:round/>
              <a:headEnd/>
              <a:tailEnd/>
            </a:ln>
          </p:spPr>
          <p:txBody>
            <a:bodyPr/>
            <a:lstStyle/>
            <a:p>
              <a:endParaRPr lang="en-US" dirty="0"/>
            </a:p>
          </p:txBody>
        </p:sp>
        <p:sp>
          <p:nvSpPr>
            <p:cNvPr id="157944" name="Freeform 248"/>
            <p:cNvSpPr>
              <a:spLocks/>
            </p:cNvSpPr>
            <p:nvPr/>
          </p:nvSpPr>
          <p:spPr bwMode="auto">
            <a:xfrm>
              <a:off x="2549" y="2762"/>
              <a:ext cx="69" cy="50"/>
            </a:xfrm>
            <a:custGeom>
              <a:avLst/>
              <a:gdLst/>
              <a:ahLst/>
              <a:cxnLst>
                <a:cxn ang="0">
                  <a:pos x="24" y="74"/>
                </a:cxn>
                <a:cxn ang="0">
                  <a:pos x="80" y="114"/>
                </a:cxn>
                <a:cxn ang="0">
                  <a:pos x="88" y="118"/>
                </a:cxn>
                <a:cxn ang="0">
                  <a:pos x="102" y="122"/>
                </a:cxn>
                <a:cxn ang="0">
                  <a:pos x="120" y="124"/>
                </a:cxn>
                <a:cxn ang="0">
                  <a:pos x="128" y="126"/>
                </a:cxn>
                <a:cxn ang="0">
                  <a:pos x="134" y="124"/>
                </a:cxn>
                <a:cxn ang="0">
                  <a:pos x="148" y="118"/>
                </a:cxn>
                <a:cxn ang="0">
                  <a:pos x="164" y="108"/>
                </a:cxn>
                <a:cxn ang="0">
                  <a:pos x="172" y="100"/>
                </a:cxn>
                <a:cxn ang="0">
                  <a:pos x="180" y="92"/>
                </a:cxn>
                <a:cxn ang="0">
                  <a:pos x="184" y="84"/>
                </a:cxn>
                <a:cxn ang="0">
                  <a:pos x="188" y="76"/>
                </a:cxn>
                <a:cxn ang="0">
                  <a:pos x="188" y="66"/>
                </a:cxn>
                <a:cxn ang="0">
                  <a:pos x="186" y="56"/>
                </a:cxn>
                <a:cxn ang="0">
                  <a:pos x="182" y="48"/>
                </a:cxn>
                <a:cxn ang="0">
                  <a:pos x="176" y="38"/>
                </a:cxn>
                <a:cxn ang="0">
                  <a:pos x="168" y="32"/>
                </a:cxn>
                <a:cxn ang="0">
                  <a:pos x="160" y="26"/>
                </a:cxn>
                <a:cxn ang="0">
                  <a:pos x="152" y="20"/>
                </a:cxn>
                <a:cxn ang="0">
                  <a:pos x="144" y="18"/>
                </a:cxn>
                <a:cxn ang="0">
                  <a:pos x="122" y="12"/>
                </a:cxn>
                <a:cxn ang="0">
                  <a:pos x="108" y="8"/>
                </a:cxn>
                <a:cxn ang="0">
                  <a:pos x="96" y="0"/>
                </a:cxn>
                <a:cxn ang="0">
                  <a:pos x="96" y="8"/>
                </a:cxn>
                <a:cxn ang="0">
                  <a:pos x="96" y="16"/>
                </a:cxn>
                <a:cxn ang="0">
                  <a:pos x="90" y="34"/>
                </a:cxn>
                <a:cxn ang="0">
                  <a:pos x="86" y="44"/>
                </a:cxn>
                <a:cxn ang="0">
                  <a:pos x="80" y="52"/>
                </a:cxn>
                <a:cxn ang="0">
                  <a:pos x="74" y="58"/>
                </a:cxn>
                <a:cxn ang="0">
                  <a:pos x="68" y="62"/>
                </a:cxn>
                <a:cxn ang="0">
                  <a:pos x="58" y="64"/>
                </a:cxn>
                <a:cxn ang="0">
                  <a:pos x="48" y="64"/>
                </a:cxn>
                <a:cxn ang="0">
                  <a:pos x="26" y="58"/>
                </a:cxn>
                <a:cxn ang="0">
                  <a:pos x="8" y="50"/>
                </a:cxn>
                <a:cxn ang="0">
                  <a:pos x="0" y="46"/>
                </a:cxn>
                <a:cxn ang="0">
                  <a:pos x="0" y="48"/>
                </a:cxn>
                <a:cxn ang="0">
                  <a:pos x="12" y="62"/>
                </a:cxn>
                <a:cxn ang="0">
                  <a:pos x="24" y="74"/>
                </a:cxn>
              </a:cxnLst>
              <a:rect l="0" t="0" r="r" b="b"/>
              <a:pathLst>
                <a:path w="188" h="126">
                  <a:moveTo>
                    <a:pt x="24" y="74"/>
                  </a:moveTo>
                  <a:lnTo>
                    <a:pt x="80" y="114"/>
                  </a:lnTo>
                  <a:lnTo>
                    <a:pt x="88" y="118"/>
                  </a:lnTo>
                  <a:lnTo>
                    <a:pt x="102" y="122"/>
                  </a:lnTo>
                  <a:lnTo>
                    <a:pt x="120" y="124"/>
                  </a:lnTo>
                  <a:lnTo>
                    <a:pt x="128" y="126"/>
                  </a:lnTo>
                  <a:lnTo>
                    <a:pt x="134" y="124"/>
                  </a:lnTo>
                  <a:lnTo>
                    <a:pt x="148" y="118"/>
                  </a:lnTo>
                  <a:lnTo>
                    <a:pt x="164" y="108"/>
                  </a:lnTo>
                  <a:lnTo>
                    <a:pt x="172" y="100"/>
                  </a:lnTo>
                  <a:lnTo>
                    <a:pt x="180" y="92"/>
                  </a:lnTo>
                  <a:lnTo>
                    <a:pt x="184" y="84"/>
                  </a:lnTo>
                  <a:lnTo>
                    <a:pt x="188" y="76"/>
                  </a:lnTo>
                  <a:lnTo>
                    <a:pt x="188" y="66"/>
                  </a:lnTo>
                  <a:lnTo>
                    <a:pt x="186" y="56"/>
                  </a:lnTo>
                  <a:lnTo>
                    <a:pt x="182" y="48"/>
                  </a:lnTo>
                  <a:lnTo>
                    <a:pt x="176" y="38"/>
                  </a:lnTo>
                  <a:lnTo>
                    <a:pt x="168" y="32"/>
                  </a:lnTo>
                  <a:lnTo>
                    <a:pt x="160" y="26"/>
                  </a:lnTo>
                  <a:lnTo>
                    <a:pt x="152" y="20"/>
                  </a:lnTo>
                  <a:lnTo>
                    <a:pt x="144" y="18"/>
                  </a:lnTo>
                  <a:lnTo>
                    <a:pt x="122" y="12"/>
                  </a:lnTo>
                  <a:lnTo>
                    <a:pt x="108" y="8"/>
                  </a:lnTo>
                  <a:lnTo>
                    <a:pt x="96" y="0"/>
                  </a:lnTo>
                  <a:lnTo>
                    <a:pt x="96" y="8"/>
                  </a:lnTo>
                  <a:lnTo>
                    <a:pt x="96" y="16"/>
                  </a:lnTo>
                  <a:lnTo>
                    <a:pt x="90" y="34"/>
                  </a:lnTo>
                  <a:lnTo>
                    <a:pt x="86" y="44"/>
                  </a:lnTo>
                  <a:lnTo>
                    <a:pt x="80" y="52"/>
                  </a:lnTo>
                  <a:lnTo>
                    <a:pt x="74" y="58"/>
                  </a:lnTo>
                  <a:lnTo>
                    <a:pt x="68" y="62"/>
                  </a:lnTo>
                  <a:lnTo>
                    <a:pt x="58" y="64"/>
                  </a:lnTo>
                  <a:lnTo>
                    <a:pt x="48" y="64"/>
                  </a:lnTo>
                  <a:lnTo>
                    <a:pt x="26" y="58"/>
                  </a:lnTo>
                  <a:lnTo>
                    <a:pt x="8" y="50"/>
                  </a:lnTo>
                  <a:lnTo>
                    <a:pt x="0" y="46"/>
                  </a:lnTo>
                  <a:lnTo>
                    <a:pt x="0" y="48"/>
                  </a:lnTo>
                  <a:lnTo>
                    <a:pt x="12" y="62"/>
                  </a:lnTo>
                  <a:lnTo>
                    <a:pt x="24" y="74"/>
                  </a:lnTo>
                  <a:close/>
                </a:path>
              </a:pathLst>
            </a:custGeom>
            <a:solidFill>
              <a:srgbClr val="F0C730"/>
            </a:solidFill>
            <a:ln w="9525">
              <a:noFill/>
              <a:round/>
              <a:headEnd/>
              <a:tailEnd/>
            </a:ln>
          </p:spPr>
          <p:txBody>
            <a:bodyPr/>
            <a:lstStyle/>
            <a:p>
              <a:endParaRPr lang="en-US" dirty="0"/>
            </a:p>
          </p:txBody>
        </p:sp>
        <p:sp>
          <p:nvSpPr>
            <p:cNvPr id="157945" name="Freeform 249"/>
            <p:cNvSpPr>
              <a:spLocks/>
            </p:cNvSpPr>
            <p:nvPr/>
          </p:nvSpPr>
          <p:spPr bwMode="auto">
            <a:xfrm>
              <a:off x="2687" y="2775"/>
              <a:ext cx="91" cy="42"/>
            </a:xfrm>
            <a:custGeom>
              <a:avLst/>
              <a:gdLst/>
              <a:ahLst/>
              <a:cxnLst>
                <a:cxn ang="0">
                  <a:pos x="86" y="60"/>
                </a:cxn>
                <a:cxn ang="0">
                  <a:pos x="104" y="58"/>
                </a:cxn>
                <a:cxn ang="0">
                  <a:pos x="124" y="58"/>
                </a:cxn>
                <a:cxn ang="0">
                  <a:pos x="172" y="60"/>
                </a:cxn>
                <a:cxn ang="0">
                  <a:pos x="218" y="64"/>
                </a:cxn>
                <a:cxn ang="0">
                  <a:pos x="250" y="68"/>
                </a:cxn>
                <a:cxn ang="0">
                  <a:pos x="236" y="60"/>
                </a:cxn>
                <a:cxn ang="0">
                  <a:pos x="178" y="22"/>
                </a:cxn>
                <a:cxn ang="0">
                  <a:pos x="162" y="16"/>
                </a:cxn>
                <a:cxn ang="0">
                  <a:pos x="136" y="8"/>
                </a:cxn>
                <a:cxn ang="0">
                  <a:pos x="108" y="2"/>
                </a:cxn>
                <a:cxn ang="0">
                  <a:pos x="90" y="0"/>
                </a:cxn>
                <a:cxn ang="0">
                  <a:pos x="82" y="0"/>
                </a:cxn>
                <a:cxn ang="0">
                  <a:pos x="74" y="2"/>
                </a:cxn>
                <a:cxn ang="0">
                  <a:pos x="54" y="10"/>
                </a:cxn>
                <a:cxn ang="0">
                  <a:pos x="34" y="22"/>
                </a:cxn>
                <a:cxn ang="0">
                  <a:pos x="18" y="36"/>
                </a:cxn>
                <a:cxn ang="0">
                  <a:pos x="12" y="42"/>
                </a:cxn>
                <a:cxn ang="0">
                  <a:pos x="10" y="48"/>
                </a:cxn>
                <a:cxn ang="0">
                  <a:pos x="4" y="66"/>
                </a:cxn>
                <a:cxn ang="0">
                  <a:pos x="0" y="86"/>
                </a:cxn>
                <a:cxn ang="0">
                  <a:pos x="0" y="102"/>
                </a:cxn>
                <a:cxn ang="0">
                  <a:pos x="2" y="106"/>
                </a:cxn>
                <a:cxn ang="0">
                  <a:pos x="8" y="100"/>
                </a:cxn>
                <a:cxn ang="0">
                  <a:pos x="26" y="86"/>
                </a:cxn>
                <a:cxn ang="0">
                  <a:pos x="38" y="78"/>
                </a:cxn>
                <a:cxn ang="0">
                  <a:pos x="54" y="70"/>
                </a:cxn>
                <a:cxn ang="0">
                  <a:pos x="68" y="64"/>
                </a:cxn>
                <a:cxn ang="0">
                  <a:pos x="86" y="60"/>
                </a:cxn>
              </a:cxnLst>
              <a:rect l="0" t="0" r="r" b="b"/>
              <a:pathLst>
                <a:path w="250" h="106">
                  <a:moveTo>
                    <a:pt x="86" y="60"/>
                  </a:moveTo>
                  <a:lnTo>
                    <a:pt x="104" y="58"/>
                  </a:lnTo>
                  <a:lnTo>
                    <a:pt x="124" y="58"/>
                  </a:lnTo>
                  <a:lnTo>
                    <a:pt x="172" y="60"/>
                  </a:lnTo>
                  <a:lnTo>
                    <a:pt x="218" y="64"/>
                  </a:lnTo>
                  <a:lnTo>
                    <a:pt x="250" y="68"/>
                  </a:lnTo>
                  <a:lnTo>
                    <a:pt x="236" y="60"/>
                  </a:lnTo>
                  <a:lnTo>
                    <a:pt x="178" y="22"/>
                  </a:lnTo>
                  <a:lnTo>
                    <a:pt x="162" y="16"/>
                  </a:lnTo>
                  <a:lnTo>
                    <a:pt x="136" y="8"/>
                  </a:lnTo>
                  <a:lnTo>
                    <a:pt x="108" y="2"/>
                  </a:lnTo>
                  <a:lnTo>
                    <a:pt x="90" y="0"/>
                  </a:lnTo>
                  <a:lnTo>
                    <a:pt x="82" y="0"/>
                  </a:lnTo>
                  <a:lnTo>
                    <a:pt x="74" y="2"/>
                  </a:lnTo>
                  <a:lnTo>
                    <a:pt x="54" y="10"/>
                  </a:lnTo>
                  <a:lnTo>
                    <a:pt x="34" y="22"/>
                  </a:lnTo>
                  <a:lnTo>
                    <a:pt x="18" y="36"/>
                  </a:lnTo>
                  <a:lnTo>
                    <a:pt x="12" y="42"/>
                  </a:lnTo>
                  <a:lnTo>
                    <a:pt x="10" y="48"/>
                  </a:lnTo>
                  <a:lnTo>
                    <a:pt x="4" y="66"/>
                  </a:lnTo>
                  <a:lnTo>
                    <a:pt x="0" y="86"/>
                  </a:lnTo>
                  <a:lnTo>
                    <a:pt x="0" y="102"/>
                  </a:lnTo>
                  <a:lnTo>
                    <a:pt x="2" y="106"/>
                  </a:lnTo>
                  <a:lnTo>
                    <a:pt x="8" y="100"/>
                  </a:lnTo>
                  <a:lnTo>
                    <a:pt x="26" y="86"/>
                  </a:lnTo>
                  <a:lnTo>
                    <a:pt x="38" y="78"/>
                  </a:lnTo>
                  <a:lnTo>
                    <a:pt x="54" y="70"/>
                  </a:lnTo>
                  <a:lnTo>
                    <a:pt x="68" y="64"/>
                  </a:lnTo>
                  <a:lnTo>
                    <a:pt x="86" y="60"/>
                  </a:lnTo>
                  <a:close/>
                </a:path>
              </a:pathLst>
            </a:custGeom>
            <a:solidFill>
              <a:srgbClr val="F0C730"/>
            </a:solidFill>
            <a:ln w="9525">
              <a:noFill/>
              <a:round/>
              <a:headEnd/>
              <a:tailEnd/>
            </a:ln>
          </p:spPr>
          <p:txBody>
            <a:bodyPr/>
            <a:lstStyle/>
            <a:p>
              <a:endParaRPr lang="en-US" dirty="0"/>
            </a:p>
          </p:txBody>
        </p:sp>
        <p:sp>
          <p:nvSpPr>
            <p:cNvPr id="157946" name="Freeform 250"/>
            <p:cNvSpPr>
              <a:spLocks/>
            </p:cNvSpPr>
            <p:nvPr/>
          </p:nvSpPr>
          <p:spPr bwMode="auto">
            <a:xfrm>
              <a:off x="2444" y="2728"/>
              <a:ext cx="79" cy="67"/>
            </a:xfrm>
            <a:custGeom>
              <a:avLst/>
              <a:gdLst/>
              <a:ahLst/>
              <a:cxnLst>
                <a:cxn ang="0">
                  <a:pos x="62" y="110"/>
                </a:cxn>
                <a:cxn ang="0">
                  <a:pos x="90" y="78"/>
                </a:cxn>
                <a:cxn ang="0">
                  <a:pos x="98" y="72"/>
                </a:cxn>
                <a:cxn ang="0">
                  <a:pos x="104" y="70"/>
                </a:cxn>
                <a:cxn ang="0">
                  <a:pos x="126" y="64"/>
                </a:cxn>
                <a:cxn ang="0">
                  <a:pos x="140" y="62"/>
                </a:cxn>
                <a:cxn ang="0">
                  <a:pos x="144" y="60"/>
                </a:cxn>
                <a:cxn ang="0">
                  <a:pos x="150" y="62"/>
                </a:cxn>
                <a:cxn ang="0">
                  <a:pos x="172" y="70"/>
                </a:cxn>
                <a:cxn ang="0">
                  <a:pos x="182" y="76"/>
                </a:cxn>
                <a:cxn ang="0">
                  <a:pos x="190" y="80"/>
                </a:cxn>
                <a:cxn ang="0">
                  <a:pos x="194" y="82"/>
                </a:cxn>
                <a:cxn ang="0">
                  <a:pos x="200" y="84"/>
                </a:cxn>
                <a:cxn ang="0">
                  <a:pos x="208" y="86"/>
                </a:cxn>
                <a:cxn ang="0">
                  <a:pos x="210" y="72"/>
                </a:cxn>
                <a:cxn ang="0">
                  <a:pos x="212" y="62"/>
                </a:cxn>
                <a:cxn ang="0">
                  <a:pos x="216" y="46"/>
                </a:cxn>
                <a:cxn ang="0">
                  <a:pos x="214" y="34"/>
                </a:cxn>
                <a:cxn ang="0">
                  <a:pos x="212" y="28"/>
                </a:cxn>
                <a:cxn ang="0">
                  <a:pos x="208" y="20"/>
                </a:cxn>
                <a:cxn ang="0">
                  <a:pos x="202" y="14"/>
                </a:cxn>
                <a:cxn ang="0">
                  <a:pos x="194" y="8"/>
                </a:cxn>
                <a:cxn ang="0">
                  <a:pos x="184" y="4"/>
                </a:cxn>
                <a:cxn ang="0">
                  <a:pos x="172" y="2"/>
                </a:cxn>
                <a:cxn ang="0">
                  <a:pos x="144" y="0"/>
                </a:cxn>
                <a:cxn ang="0">
                  <a:pos x="118" y="4"/>
                </a:cxn>
                <a:cxn ang="0">
                  <a:pos x="86" y="10"/>
                </a:cxn>
                <a:cxn ang="0">
                  <a:pos x="74" y="16"/>
                </a:cxn>
                <a:cxn ang="0">
                  <a:pos x="54" y="32"/>
                </a:cxn>
                <a:cxn ang="0">
                  <a:pos x="32" y="50"/>
                </a:cxn>
                <a:cxn ang="0">
                  <a:pos x="22" y="58"/>
                </a:cxn>
                <a:cxn ang="0">
                  <a:pos x="18" y="66"/>
                </a:cxn>
                <a:cxn ang="0">
                  <a:pos x="10" y="80"/>
                </a:cxn>
                <a:cxn ang="0">
                  <a:pos x="2" y="98"/>
                </a:cxn>
                <a:cxn ang="0">
                  <a:pos x="0" y="108"/>
                </a:cxn>
                <a:cxn ang="0">
                  <a:pos x="0" y="116"/>
                </a:cxn>
                <a:cxn ang="0">
                  <a:pos x="2" y="126"/>
                </a:cxn>
                <a:cxn ang="0">
                  <a:pos x="10" y="134"/>
                </a:cxn>
                <a:cxn ang="0">
                  <a:pos x="52" y="166"/>
                </a:cxn>
                <a:cxn ang="0">
                  <a:pos x="58" y="170"/>
                </a:cxn>
                <a:cxn ang="0">
                  <a:pos x="54" y="164"/>
                </a:cxn>
                <a:cxn ang="0">
                  <a:pos x="50" y="160"/>
                </a:cxn>
                <a:cxn ang="0">
                  <a:pos x="48" y="152"/>
                </a:cxn>
                <a:cxn ang="0">
                  <a:pos x="46" y="144"/>
                </a:cxn>
                <a:cxn ang="0">
                  <a:pos x="48" y="134"/>
                </a:cxn>
                <a:cxn ang="0">
                  <a:pos x="52" y="122"/>
                </a:cxn>
                <a:cxn ang="0">
                  <a:pos x="62" y="110"/>
                </a:cxn>
              </a:cxnLst>
              <a:rect l="0" t="0" r="r" b="b"/>
              <a:pathLst>
                <a:path w="216" h="170">
                  <a:moveTo>
                    <a:pt x="62" y="110"/>
                  </a:moveTo>
                  <a:lnTo>
                    <a:pt x="90" y="78"/>
                  </a:lnTo>
                  <a:lnTo>
                    <a:pt x="98" y="72"/>
                  </a:lnTo>
                  <a:lnTo>
                    <a:pt x="104" y="70"/>
                  </a:lnTo>
                  <a:lnTo>
                    <a:pt x="126" y="64"/>
                  </a:lnTo>
                  <a:lnTo>
                    <a:pt x="140" y="62"/>
                  </a:lnTo>
                  <a:lnTo>
                    <a:pt x="144" y="60"/>
                  </a:lnTo>
                  <a:lnTo>
                    <a:pt x="150" y="62"/>
                  </a:lnTo>
                  <a:lnTo>
                    <a:pt x="172" y="70"/>
                  </a:lnTo>
                  <a:lnTo>
                    <a:pt x="182" y="76"/>
                  </a:lnTo>
                  <a:lnTo>
                    <a:pt x="190" y="80"/>
                  </a:lnTo>
                  <a:lnTo>
                    <a:pt x="194" y="82"/>
                  </a:lnTo>
                  <a:lnTo>
                    <a:pt x="200" y="84"/>
                  </a:lnTo>
                  <a:lnTo>
                    <a:pt x="208" y="86"/>
                  </a:lnTo>
                  <a:lnTo>
                    <a:pt x="210" y="72"/>
                  </a:lnTo>
                  <a:lnTo>
                    <a:pt x="212" y="62"/>
                  </a:lnTo>
                  <a:lnTo>
                    <a:pt x="216" y="46"/>
                  </a:lnTo>
                  <a:lnTo>
                    <a:pt x="214" y="34"/>
                  </a:lnTo>
                  <a:lnTo>
                    <a:pt x="212" y="28"/>
                  </a:lnTo>
                  <a:lnTo>
                    <a:pt x="208" y="20"/>
                  </a:lnTo>
                  <a:lnTo>
                    <a:pt x="202" y="14"/>
                  </a:lnTo>
                  <a:lnTo>
                    <a:pt x="194" y="8"/>
                  </a:lnTo>
                  <a:lnTo>
                    <a:pt x="184" y="4"/>
                  </a:lnTo>
                  <a:lnTo>
                    <a:pt x="172" y="2"/>
                  </a:lnTo>
                  <a:lnTo>
                    <a:pt x="144" y="0"/>
                  </a:lnTo>
                  <a:lnTo>
                    <a:pt x="118" y="4"/>
                  </a:lnTo>
                  <a:lnTo>
                    <a:pt x="86" y="10"/>
                  </a:lnTo>
                  <a:lnTo>
                    <a:pt x="74" y="16"/>
                  </a:lnTo>
                  <a:lnTo>
                    <a:pt x="54" y="32"/>
                  </a:lnTo>
                  <a:lnTo>
                    <a:pt x="32" y="50"/>
                  </a:lnTo>
                  <a:lnTo>
                    <a:pt x="22" y="58"/>
                  </a:lnTo>
                  <a:lnTo>
                    <a:pt x="18" y="66"/>
                  </a:lnTo>
                  <a:lnTo>
                    <a:pt x="10" y="80"/>
                  </a:lnTo>
                  <a:lnTo>
                    <a:pt x="2" y="98"/>
                  </a:lnTo>
                  <a:lnTo>
                    <a:pt x="0" y="108"/>
                  </a:lnTo>
                  <a:lnTo>
                    <a:pt x="0" y="116"/>
                  </a:lnTo>
                  <a:lnTo>
                    <a:pt x="2" y="126"/>
                  </a:lnTo>
                  <a:lnTo>
                    <a:pt x="10" y="134"/>
                  </a:lnTo>
                  <a:lnTo>
                    <a:pt x="52" y="166"/>
                  </a:lnTo>
                  <a:lnTo>
                    <a:pt x="58" y="170"/>
                  </a:lnTo>
                  <a:lnTo>
                    <a:pt x="54" y="164"/>
                  </a:lnTo>
                  <a:lnTo>
                    <a:pt x="50" y="160"/>
                  </a:lnTo>
                  <a:lnTo>
                    <a:pt x="48" y="152"/>
                  </a:lnTo>
                  <a:lnTo>
                    <a:pt x="46" y="144"/>
                  </a:lnTo>
                  <a:lnTo>
                    <a:pt x="48" y="134"/>
                  </a:lnTo>
                  <a:lnTo>
                    <a:pt x="52" y="122"/>
                  </a:lnTo>
                  <a:lnTo>
                    <a:pt x="62" y="110"/>
                  </a:lnTo>
                  <a:close/>
                </a:path>
              </a:pathLst>
            </a:custGeom>
            <a:solidFill>
              <a:srgbClr val="F0C730"/>
            </a:solidFill>
            <a:ln w="9525">
              <a:noFill/>
              <a:round/>
              <a:headEnd/>
              <a:tailEnd/>
            </a:ln>
          </p:spPr>
          <p:txBody>
            <a:bodyPr/>
            <a:lstStyle/>
            <a:p>
              <a:endParaRPr lang="en-US" dirty="0"/>
            </a:p>
          </p:txBody>
        </p:sp>
        <p:sp>
          <p:nvSpPr>
            <p:cNvPr id="157947" name="Freeform 251"/>
            <p:cNvSpPr>
              <a:spLocks/>
            </p:cNvSpPr>
            <p:nvPr/>
          </p:nvSpPr>
          <p:spPr bwMode="auto">
            <a:xfrm>
              <a:off x="2372" y="2803"/>
              <a:ext cx="78" cy="75"/>
            </a:xfrm>
            <a:custGeom>
              <a:avLst/>
              <a:gdLst/>
              <a:ahLst/>
              <a:cxnLst>
                <a:cxn ang="0">
                  <a:pos x="196" y="142"/>
                </a:cxn>
                <a:cxn ang="0">
                  <a:pos x="204" y="122"/>
                </a:cxn>
                <a:cxn ang="0">
                  <a:pos x="208" y="110"/>
                </a:cxn>
                <a:cxn ang="0">
                  <a:pos x="212" y="96"/>
                </a:cxn>
                <a:cxn ang="0">
                  <a:pos x="212" y="80"/>
                </a:cxn>
                <a:cxn ang="0">
                  <a:pos x="212" y="66"/>
                </a:cxn>
                <a:cxn ang="0">
                  <a:pos x="210" y="56"/>
                </a:cxn>
                <a:cxn ang="0">
                  <a:pos x="204" y="46"/>
                </a:cxn>
                <a:cxn ang="0">
                  <a:pos x="184" y="28"/>
                </a:cxn>
                <a:cxn ang="0">
                  <a:pos x="156" y="2"/>
                </a:cxn>
                <a:cxn ang="0">
                  <a:pos x="154" y="0"/>
                </a:cxn>
                <a:cxn ang="0">
                  <a:pos x="166" y="28"/>
                </a:cxn>
                <a:cxn ang="0">
                  <a:pos x="168" y="32"/>
                </a:cxn>
                <a:cxn ang="0">
                  <a:pos x="170" y="42"/>
                </a:cxn>
                <a:cxn ang="0">
                  <a:pos x="170" y="60"/>
                </a:cxn>
                <a:cxn ang="0">
                  <a:pos x="170" y="68"/>
                </a:cxn>
                <a:cxn ang="0">
                  <a:pos x="166" y="80"/>
                </a:cxn>
                <a:cxn ang="0">
                  <a:pos x="154" y="116"/>
                </a:cxn>
                <a:cxn ang="0">
                  <a:pos x="150" y="128"/>
                </a:cxn>
                <a:cxn ang="0">
                  <a:pos x="144" y="138"/>
                </a:cxn>
                <a:cxn ang="0">
                  <a:pos x="134" y="146"/>
                </a:cxn>
                <a:cxn ang="0">
                  <a:pos x="126" y="152"/>
                </a:cxn>
                <a:cxn ang="0">
                  <a:pos x="116" y="158"/>
                </a:cxn>
                <a:cxn ang="0">
                  <a:pos x="106" y="160"/>
                </a:cxn>
                <a:cxn ang="0">
                  <a:pos x="90" y="164"/>
                </a:cxn>
                <a:cxn ang="0">
                  <a:pos x="38" y="170"/>
                </a:cxn>
                <a:cxn ang="0">
                  <a:pos x="2" y="172"/>
                </a:cxn>
                <a:cxn ang="0">
                  <a:pos x="0" y="176"/>
                </a:cxn>
                <a:cxn ang="0">
                  <a:pos x="50" y="182"/>
                </a:cxn>
                <a:cxn ang="0">
                  <a:pos x="94" y="188"/>
                </a:cxn>
                <a:cxn ang="0">
                  <a:pos x="106" y="188"/>
                </a:cxn>
                <a:cxn ang="0">
                  <a:pos x="120" y="184"/>
                </a:cxn>
                <a:cxn ang="0">
                  <a:pos x="136" y="178"/>
                </a:cxn>
                <a:cxn ang="0">
                  <a:pos x="152" y="172"/>
                </a:cxn>
                <a:cxn ang="0">
                  <a:pos x="180" y="156"/>
                </a:cxn>
                <a:cxn ang="0">
                  <a:pos x="190" y="148"/>
                </a:cxn>
                <a:cxn ang="0">
                  <a:pos x="196" y="142"/>
                </a:cxn>
              </a:cxnLst>
              <a:rect l="0" t="0" r="r" b="b"/>
              <a:pathLst>
                <a:path w="212" h="188">
                  <a:moveTo>
                    <a:pt x="196" y="142"/>
                  </a:moveTo>
                  <a:lnTo>
                    <a:pt x="204" y="122"/>
                  </a:lnTo>
                  <a:lnTo>
                    <a:pt x="208" y="110"/>
                  </a:lnTo>
                  <a:lnTo>
                    <a:pt x="212" y="96"/>
                  </a:lnTo>
                  <a:lnTo>
                    <a:pt x="212" y="80"/>
                  </a:lnTo>
                  <a:lnTo>
                    <a:pt x="212" y="66"/>
                  </a:lnTo>
                  <a:lnTo>
                    <a:pt x="210" y="56"/>
                  </a:lnTo>
                  <a:lnTo>
                    <a:pt x="204" y="46"/>
                  </a:lnTo>
                  <a:lnTo>
                    <a:pt x="184" y="28"/>
                  </a:lnTo>
                  <a:lnTo>
                    <a:pt x="156" y="2"/>
                  </a:lnTo>
                  <a:lnTo>
                    <a:pt x="154" y="0"/>
                  </a:lnTo>
                  <a:lnTo>
                    <a:pt x="166" y="28"/>
                  </a:lnTo>
                  <a:lnTo>
                    <a:pt x="168" y="32"/>
                  </a:lnTo>
                  <a:lnTo>
                    <a:pt x="170" y="42"/>
                  </a:lnTo>
                  <a:lnTo>
                    <a:pt x="170" y="60"/>
                  </a:lnTo>
                  <a:lnTo>
                    <a:pt x="170" y="68"/>
                  </a:lnTo>
                  <a:lnTo>
                    <a:pt x="166" y="80"/>
                  </a:lnTo>
                  <a:lnTo>
                    <a:pt x="154" y="116"/>
                  </a:lnTo>
                  <a:lnTo>
                    <a:pt x="150" y="128"/>
                  </a:lnTo>
                  <a:lnTo>
                    <a:pt x="144" y="138"/>
                  </a:lnTo>
                  <a:lnTo>
                    <a:pt x="134" y="146"/>
                  </a:lnTo>
                  <a:lnTo>
                    <a:pt x="126" y="152"/>
                  </a:lnTo>
                  <a:lnTo>
                    <a:pt x="116" y="158"/>
                  </a:lnTo>
                  <a:lnTo>
                    <a:pt x="106" y="160"/>
                  </a:lnTo>
                  <a:lnTo>
                    <a:pt x="90" y="164"/>
                  </a:lnTo>
                  <a:lnTo>
                    <a:pt x="38" y="170"/>
                  </a:lnTo>
                  <a:lnTo>
                    <a:pt x="2" y="172"/>
                  </a:lnTo>
                  <a:lnTo>
                    <a:pt x="0" y="176"/>
                  </a:lnTo>
                  <a:lnTo>
                    <a:pt x="50" y="182"/>
                  </a:lnTo>
                  <a:lnTo>
                    <a:pt x="94" y="188"/>
                  </a:lnTo>
                  <a:lnTo>
                    <a:pt x="106" y="188"/>
                  </a:lnTo>
                  <a:lnTo>
                    <a:pt x="120" y="184"/>
                  </a:lnTo>
                  <a:lnTo>
                    <a:pt x="136" y="178"/>
                  </a:lnTo>
                  <a:lnTo>
                    <a:pt x="152" y="172"/>
                  </a:lnTo>
                  <a:lnTo>
                    <a:pt x="180" y="156"/>
                  </a:lnTo>
                  <a:lnTo>
                    <a:pt x="190" y="148"/>
                  </a:lnTo>
                  <a:lnTo>
                    <a:pt x="196" y="142"/>
                  </a:lnTo>
                  <a:close/>
                </a:path>
              </a:pathLst>
            </a:custGeom>
            <a:solidFill>
              <a:srgbClr val="F0C730"/>
            </a:solidFill>
            <a:ln w="9525">
              <a:noFill/>
              <a:round/>
              <a:headEnd/>
              <a:tailEnd/>
            </a:ln>
          </p:spPr>
          <p:txBody>
            <a:bodyPr/>
            <a:lstStyle/>
            <a:p>
              <a:endParaRPr lang="en-US" dirty="0"/>
            </a:p>
          </p:txBody>
        </p:sp>
        <p:sp>
          <p:nvSpPr>
            <p:cNvPr id="157948" name="Freeform 252"/>
            <p:cNvSpPr>
              <a:spLocks/>
            </p:cNvSpPr>
            <p:nvPr/>
          </p:nvSpPr>
          <p:spPr bwMode="auto">
            <a:xfrm>
              <a:off x="2881" y="2739"/>
              <a:ext cx="102" cy="61"/>
            </a:xfrm>
            <a:custGeom>
              <a:avLst/>
              <a:gdLst/>
              <a:ahLst/>
              <a:cxnLst>
                <a:cxn ang="0">
                  <a:pos x="0" y="154"/>
                </a:cxn>
                <a:cxn ang="0">
                  <a:pos x="24" y="144"/>
                </a:cxn>
                <a:cxn ang="0">
                  <a:pos x="44" y="136"/>
                </a:cxn>
                <a:cxn ang="0">
                  <a:pos x="52" y="130"/>
                </a:cxn>
                <a:cxn ang="0">
                  <a:pos x="58" y="126"/>
                </a:cxn>
                <a:cxn ang="0">
                  <a:pos x="84" y="94"/>
                </a:cxn>
                <a:cxn ang="0">
                  <a:pos x="110" y="68"/>
                </a:cxn>
                <a:cxn ang="0">
                  <a:pos x="118" y="62"/>
                </a:cxn>
                <a:cxn ang="0">
                  <a:pos x="128" y="54"/>
                </a:cxn>
                <a:cxn ang="0">
                  <a:pos x="142" y="46"/>
                </a:cxn>
                <a:cxn ang="0">
                  <a:pos x="148" y="44"/>
                </a:cxn>
                <a:cxn ang="0">
                  <a:pos x="154" y="44"/>
                </a:cxn>
                <a:cxn ang="0">
                  <a:pos x="198" y="36"/>
                </a:cxn>
                <a:cxn ang="0">
                  <a:pos x="270" y="30"/>
                </a:cxn>
                <a:cxn ang="0">
                  <a:pos x="280" y="0"/>
                </a:cxn>
                <a:cxn ang="0">
                  <a:pos x="198" y="16"/>
                </a:cxn>
                <a:cxn ang="0">
                  <a:pos x="146" y="26"/>
                </a:cxn>
                <a:cxn ang="0">
                  <a:pos x="124" y="30"/>
                </a:cxn>
                <a:cxn ang="0">
                  <a:pos x="104" y="34"/>
                </a:cxn>
                <a:cxn ang="0">
                  <a:pos x="86" y="38"/>
                </a:cxn>
                <a:cxn ang="0">
                  <a:pos x="80" y="42"/>
                </a:cxn>
                <a:cxn ang="0">
                  <a:pos x="72" y="48"/>
                </a:cxn>
                <a:cxn ang="0">
                  <a:pos x="60" y="64"/>
                </a:cxn>
                <a:cxn ang="0">
                  <a:pos x="50" y="82"/>
                </a:cxn>
                <a:cxn ang="0">
                  <a:pos x="44" y="96"/>
                </a:cxn>
                <a:cxn ang="0">
                  <a:pos x="40" y="102"/>
                </a:cxn>
                <a:cxn ang="0">
                  <a:pos x="34" y="106"/>
                </a:cxn>
                <a:cxn ang="0">
                  <a:pos x="20" y="112"/>
                </a:cxn>
                <a:cxn ang="0">
                  <a:pos x="6" y="116"/>
                </a:cxn>
                <a:cxn ang="0">
                  <a:pos x="0" y="116"/>
                </a:cxn>
                <a:cxn ang="0">
                  <a:pos x="0" y="154"/>
                </a:cxn>
              </a:cxnLst>
              <a:rect l="0" t="0" r="r" b="b"/>
              <a:pathLst>
                <a:path w="280" h="154">
                  <a:moveTo>
                    <a:pt x="0" y="154"/>
                  </a:moveTo>
                  <a:lnTo>
                    <a:pt x="24" y="144"/>
                  </a:lnTo>
                  <a:lnTo>
                    <a:pt x="44" y="136"/>
                  </a:lnTo>
                  <a:lnTo>
                    <a:pt x="52" y="130"/>
                  </a:lnTo>
                  <a:lnTo>
                    <a:pt x="58" y="126"/>
                  </a:lnTo>
                  <a:lnTo>
                    <a:pt x="84" y="94"/>
                  </a:lnTo>
                  <a:lnTo>
                    <a:pt x="110" y="68"/>
                  </a:lnTo>
                  <a:lnTo>
                    <a:pt x="118" y="62"/>
                  </a:lnTo>
                  <a:lnTo>
                    <a:pt x="128" y="54"/>
                  </a:lnTo>
                  <a:lnTo>
                    <a:pt x="142" y="46"/>
                  </a:lnTo>
                  <a:lnTo>
                    <a:pt x="148" y="44"/>
                  </a:lnTo>
                  <a:lnTo>
                    <a:pt x="154" y="44"/>
                  </a:lnTo>
                  <a:lnTo>
                    <a:pt x="198" y="36"/>
                  </a:lnTo>
                  <a:lnTo>
                    <a:pt x="270" y="30"/>
                  </a:lnTo>
                  <a:lnTo>
                    <a:pt x="280" y="0"/>
                  </a:lnTo>
                  <a:lnTo>
                    <a:pt x="198" y="16"/>
                  </a:lnTo>
                  <a:lnTo>
                    <a:pt x="146" y="26"/>
                  </a:lnTo>
                  <a:lnTo>
                    <a:pt x="124" y="30"/>
                  </a:lnTo>
                  <a:lnTo>
                    <a:pt x="104" y="34"/>
                  </a:lnTo>
                  <a:lnTo>
                    <a:pt x="86" y="38"/>
                  </a:lnTo>
                  <a:lnTo>
                    <a:pt x="80" y="42"/>
                  </a:lnTo>
                  <a:lnTo>
                    <a:pt x="72" y="48"/>
                  </a:lnTo>
                  <a:lnTo>
                    <a:pt x="60" y="64"/>
                  </a:lnTo>
                  <a:lnTo>
                    <a:pt x="50" y="82"/>
                  </a:lnTo>
                  <a:lnTo>
                    <a:pt x="44" y="96"/>
                  </a:lnTo>
                  <a:lnTo>
                    <a:pt x="40" y="102"/>
                  </a:lnTo>
                  <a:lnTo>
                    <a:pt x="34" y="106"/>
                  </a:lnTo>
                  <a:lnTo>
                    <a:pt x="20" y="112"/>
                  </a:lnTo>
                  <a:lnTo>
                    <a:pt x="6" y="116"/>
                  </a:lnTo>
                  <a:lnTo>
                    <a:pt x="0" y="116"/>
                  </a:lnTo>
                  <a:lnTo>
                    <a:pt x="0" y="154"/>
                  </a:lnTo>
                  <a:close/>
                </a:path>
              </a:pathLst>
            </a:custGeom>
            <a:solidFill>
              <a:srgbClr val="FFFF7E"/>
            </a:solidFill>
            <a:ln w="9525">
              <a:noFill/>
              <a:round/>
              <a:headEnd/>
              <a:tailEnd/>
            </a:ln>
          </p:spPr>
          <p:txBody>
            <a:bodyPr/>
            <a:lstStyle/>
            <a:p>
              <a:endParaRPr lang="en-US" dirty="0"/>
            </a:p>
          </p:txBody>
        </p:sp>
        <p:sp>
          <p:nvSpPr>
            <p:cNvPr id="157949" name="Freeform 253"/>
            <p:cNvSpPr>
              <a:spLocks/>
            </p:cNvSpPr>
            <p:nvPr/>
          </p:nvSpPr>
          <p:spPr bwMode="auto">
            <a:xfrm>
              <a:off x="2432" y="2894"/>
              <a:ext cx="152" cy="64"/>
            </a:xfrm>
            <a:custGeom>
              <a:avLst/>
              <a:gdLst/>
              <a:ahLst/>
              <a:cxnLst>
                <a:cxn ang="0">
                  <a:pos x="118" y="140"/>
                </a:cxn>
                <a:cxn ang="0">
                  <a:pos x="122" y="132"/>
                </a:cxn>
                <a:cxn ang="0">
                  <a:pos x="132" y="112"/>
                </a:cxn>
                <a:cxn ang="0">
                  <a:pos x="142" y="100"/>
                </a:cxn>
                <a:cxn ang="0">
                  <a:pos x="152" y="88"/>
                </a:cxn>
                <a:cxn ang="0">
                  <a:pos x="162" y="80"/>
                </a:cxn>
                <a:cxn ang="0">
                  <a:pos x="176" y="72"/>
                </a:cxn>
                <a:cxn ang="0">
                  <a:pos x="236" y="56"/>
                </a:cxn>
                <a:cxn ang="0">
                  <a:pos x="262" y="50"/>
                </a:cxn>
                <a:cxn ang="0">
                  <a:pos x="278" y="48"/>
                </a:cxn>
                <a:cxn ang="0">
                  <a:pos x="290" y="48"/>
                </a:cxn>
                <a:cxn ang="0">
                  <a:pos x="304" y="52"/>
                </a:cxn>
                <a:cxn ang="0">
                  <a:pos x="310" y="56"/>
                </a:cxn>
                <a:cxn ang="0">
                  <a:pos x="316" y="62"/>
                </a:cxn>
                <a:cxn ang="0">
                  <a:pos x="320" y="70"/>
                </a:cxn>
                <a:cxn ang="0">
                  <a:pos x="324" y="80"/>
                </a:cxn>
                <a:cxn ang="0">
                  <a:pos x="338" y="94"/>
                </a:cxn>
                <a:cxn ang="0">
                  <a:pos x="348" y="104"/>
                </a:cxn>
                <a:cxn ang="0">
                  <a:pos x="350" y="106"/>
                </a:cxn>
                <a:cxn ang="0">
                  <a:pos x="352" y="106"/>
                </a:cxn>
                <a:cxn ang="0">
                  <a:pos x="384" y="86"/>
                </a:cxn>
                <a:cxn ang="0">
                  <a:pos x="406" y="72"/>
                </a:cxn>
                <a:cxn ang="0">
                  <a:pos x="414" y="66"/>
                </a:cxn>
                <a:cxn ang="0">
                  <a:pos x="416" y="62"/>
                </a:cxn>
                <a:cxn ang="0">
                  <a:pos x="414" y="52"/>
                </a:cxn>
                <a:cxn ang="0">
                  <a:pos x="406" y="38"/>
                </a:cxn>
                <a:cxn ang="0">
                  <a:pos x="394" y="20"/>
                </a:cxn>
                <a:cxn ang="0">
                  <a:pos x="368" y="28"/>
                </a:cxn>
                <a:cxn ang="0">
                  <a:pos x="348" y="18"/>
                </a:cxn>
                <a:cxn ang="0">
                  <a:pos x="308" y="0"/>
                </a:cxn>
                <a:cxn ang="0">
                  <a:pos x="296" y="0"/>
                </a:cxn>
                <a:cxn ang="0">
                  <a:pos x="276" y="0"/>
                </a:cxn>
                <a:cxn ang="0">
                  <a:pos x="234" y="0"/>
                </a:cxn>
                <a:cxn ang="0">
                  <a:pos x="224" y="2"/>
                </a:cxn>
                <a:cxn ang="0">
                  <a:pos x="212" y="4"/>
                </a:cxn>
                <a:cxn ang="0">
                  <a:pos x="190" y="10"/>
                </a:cxn>
                <a:cxn ang="0">
                  <a:pos x="168" y="20"/>
                </a:cxn>
                <a:cxn ang="0">
                  <a:pos x="88" y="64"/>
                </a:cxn>
                <a:cxn ang="0">
                  <a:pos x="62" y="80"/>
                </a:cxn>
                <a:cxn ang="0">
                  <a:pos x="44" y="96"/>
                </a:cxn>
                <a:cxn ang="0">
                  <a:pos x="28" y="112"/>
                </a:cxn>
                <a:cxn ang="0">
                  <a:pos x="16" y="126"/>
                </a:cxn>
                <a:cxn ang="0">
                  <a:pos x="8" y="140"/>
                </a:cxn>
                <a:cxn ang="0">
                  <a:pos x="4" y="150"/>
                </a:cxn>
                <a:cxn ang="0">
                  <a:pos x="0" y="160"/>
                </a:cxn>
                <a:cxn ang="0">
                  <a:pos x="118" y="140"/>
                </a:cxn>
              </a:cxnLst>
              <a:rect l="0" t="0" r="r" b="b"/>
              <a:pathLst>
                <a:path w="416" h="160">
                  <a:moveTo>
                    <a:pt x="118" y="140"/>
                  </a:moveTo>
                  <a:lnTo>
                    <a:pt x="122" y="132"/>
                  </a:lnTo>
                  <a:lnTo>
                    <a:pt x="132" y="112"/>
                  </a:lnTo>
                  <a:lnTo>
                    <a:pt x="142" y="100"/>
                  </a:lnTo>
                  <a:lnTo>
                    <a:pt x="152" y="88"/>
                  </a:lnTo>
                  <a:lnTo>
                    <a:pt x="162" y="80"/>
                  </a:lnTo>
                  <a:lnTo>
                    <a:pt x="176" y="72"/>
                  </a:lnTo>
                  <a:lnTo>
                    <a:pt x="236" y="56"/>
                  </a:lnTo>
                  <a:lnTo>
                    <a:pt x="262" y="50"/>
                  </a:lnTo>
                  <a:lnTo>
                    <a:pt x="278" y="48"/>
                  </a:lnTo>
                  <a:lnTo>
                    <a:pt x="290" y="48"/>
                  </a:lnTo>
                  <a:lnTo>
                    <a:pt x="304" y="52"/>
                  </a:lnTo>
                  <a:lnTo>
                    <a:pt x="310" y="56"/>
                  </a:lnTo>
                  <a:lnTo>
                    <a:pt x="316" y="62"/>
                  </a:lnTo>
                  <a:lnTo>
                    <a:pt x="320" y="70"/>
                  </a:lnTo>
                  <a:lnTo>
                    <a:pt x="324" y="80"/>
                  </a:lnTo>
                  <a:lnTo>
                    <a:pt x="338" y="94"/>
                  </a:lnTo>
                  <a:lnTo>
                    <a:pt x="348" y="104"/>
                  </a:lnTo>
                  <a:lnTo>
                    <a:pt x="350" y="106"/>
                  </a:lnTo>
                  <a:lnTo>
                    <a:pt x="352" y="106"/>
                  </a:lnTo>
                  <a:lnTo>
                    <a:pt x="384" y="86"/>
                  </a:lnTo>
                  <a:lnTo>
                    <a:pt x="406" y="72"/>
                  </a:lnTo>
                  <a:lnTo>
                    <a:pt x="414" y="66"/>
                  </a:lnTo>
                  <a:lnTo>
                    <a:pt x="416" y="62"/>
                  </a:lnTo>
                  <a:lnTo>
                    <a:pt x="414" y="52"/>
                  </a:lnTo>
                  <a:lnTo>
                    <a:pt x="406" y="38"/>
                  </a:lnTo>
                  <a:lnTo>
                    <a:pt x="394" y="20"/>
                  </a:lnTo>
                  <a:lnTo>
                    <a:pt x="368" y="28"/>
                  </a:lnTo>
                  <a:lnTo>
                    <a:pt x="348" y="18"/>
                  </a:lnTo>
                  <a:lnTo>
                    <a:pt x="308" y="0"/>
                  </a:lnTo>
                  <a:lnTo>
                    <a:pt x="296" y="0"/>
                  </a:lnTo>
                  <a:lnTo>
                    <a:pt x="276" y="0"/>
                  </a:lnTo>
                  <a:lnTo>
                    <a:pt x="234" y="0"/>
                  </a:lnTo>
                  <a:lnTo>
                    <a:pt x="224" y="2"/>
                  </a:lnTo>
                  <a:lnTo>
                    <a:pt x="212" y="4"/>
                  </a:lnTo>
                  <a:lnTo>
                    <a:pt x="190" y="10"/>
                  </a:lnTo>
                  <a:lnTo>
                    <a:pt x="168" y="20"/>
                  </a:lnTo>
                  <a:lnTo>
                    <a:pt x="88" y="64"/>
                  </a:lnTo>
                  <a:lnTo>
                    <a:pt x="62" y="80"/>
                  </a:lnTo>
                  <a:lnTo>
                    <a:pt x="44" y="96"/>
                  </a:lnTo>
                  <a:lnTo>
                    <a:pt x="28" y="112"/>
                  </a:lnTo>
                  <a:lnTo>
                    <a:pt x="16" y="126"/>
                  </a:lnTo>
                  <a:lnTo>
                    <a:pt x="8" y="140"/>
                  </a:lnTo>
                  <a:lnTo>
                    <a:pt x="4" y="150"/>
                  </a:lnTo>
                  <a:lnTo>
                    <a:pt x="0" y="160"/>
                  </a:lnTo>
                  <a:lnTo>
                    <a:pt x="118" y="140"/>
                  </a:lnTo>
                  <a:close/>
                </a:path>
              </a:pathLst>
            </a:custGeom>
            <a:solidFill>
              <a:srgbClr val="FFFF00"/>
            </a:solidFill>
            <a:ln w="9525">
              <a:noFill/>
              <a:round/>
              <a:headEnd/>
              <a:tailEnd/>
            </a:ln>
          </p:spPr>
          <p:txBody>
            <a:bodyPr/>
            <a:lstStyle/>
            <a:p>
              <a:endParaRPr lang="en-US" dirty="0"/>
            </a:p>
          </p:txBody>
        </p:sp>
        <p:sp>
          <p:nvSpPr>
            <p:cNvPr id="157950" name="Freeform 254"/>
            <p:cNvSpPr>
              <a:spLocks/>
            </p:cNvSpPr>
            <p:nvPr/>
          </p:nvSpPr>
          <p:spPr bwMode="auto">
            <a:xfrm>
              <a:off x="1233" y="3158"/>
              <a:ext cx="1078" cy="394"/>
            </a:xfrm>
            <a:custGeom>
              <a:avLst/>
              <a:gdLst/>
              <a:ahLst/>
              <a:cxnLst>
                <a:cxn ang="0">
                  <a:pos x="0" y="0"/>
                </a:cxn>
                <a:cxn ang="0">
                  <a:pos x="2957" y="552"/>
                </a:cxn>
                <a:cxn ang="0">
                  <a:pos x="2957" y="996"/>
                </a:cxn>
                <a:cxn ang="0">
                  <a:pos x="0" y="444"/>
                </a:cxn>
                <a:cxn ang="0">
                  <a:pos x="0" y="0"/>
                </a:cxn>
              </a:cxnLst>
              <a:rect l="0" t="0" r="r" b="b"/>
              <a:pathLst>
                <a:path w="2957" h="996">
                  <a:moveTo>
                    <a:pt x="0" y="0"/>
                  </a:moveTo>
                  <a:lnTo>
                    <a:pt x="2957" y="552"/>
                  </a:lnTo>
                  <a:lnTo>
                    <a:pt x="2957" y="996"/>
                  </a:lnTo>
                  <a:lnTo>
                    <a:pt x="0" y="444"/>
                  </a:lnTo>
                  <a:lnTo>
                    <a:pt x="0" y="0"/>
                  </a:lnTo>
                  <a:close/>
                </a:path>
              </a:pathLst>
            </a:custGeom>
            <a:noFill/>
            <a:ln w="9525">
              <a:solidFill>
                <a:srgbClr val="000000"/>
              </a:solidFill>
              <a:prstDash val="solid"/>
              <a:round/>
              <a:headEnd/>
              <a:tailEnd/>
            </a:ln>
          </p:spPr>
          <p:txBody>
            <a:bodyPr/>
            <a:lstStyle/>
            <a:p>
              <a:endParaRPr lang="en-US" dirty="0"/>
            </a:p>
          </p:txBody>
        </p:sp>
        <p:sp>
          <p:nvSpPr>
            <p:cNvPr id="157951" name="Freeform 255"/>
            <p:cNvSpPr>
              <a:spLocks/>
            </p:cNvSpPr>
            <p:nvPr/>
          </p:nvSpPr>
          <p:spPr bwMode="auto">
            <a:xfrm>
              <a:off x="3087" y="2663"/>
              <a:ext cx="448" cy="41"/>
            </a:xfrm>
            <a:custGeom>
              <a:avLst/>
              <a:gdLst/>
              <a:ahLst/>
              <a:cxnLst>
                <a:cxn ang="0">
                  <a:pos x="0" y="0"/>
                </a:cxn>
                <a:cxn ang="0">
                  <a:pos x="26" y="8"/>
                </a:cxn>
                <a:cxn ang="0">
                  <a:pos x="46" y="14"/>
                </a:cxn>
                <a:cxn ang="0">
                  <a:pos x="68" y="16"/>
                </a:cxn>
                <a:cxn ang="0">
                  <a:pos x="138" y="26"/>
                </a:cxn>
                <a:cxn ang="0">
                  <a:pos x="212" y="36"/>
                </a:cxn>
                <a:cxn ang="0">
                  <a:pos x="256" y="40"/>
                </a:cxn>
                <a:cxn ang="0">
                  <a:pos x="304" y="46"/>
                </a:cxn>
                <a:cxn ang="0">
                  <a:pos x="330" y="50"/>
                </a:cxn>
                <a:cxn ang="0">
                  <a:pos x="368" y="58"/>
                </a:cxn>
                <a:cxn ang="0">
                  <a:pos x="428" y="64"/>
                </a:cxn>
                <a:cxn ang="0">
                  <a:pos x="524" y="70"/>
                </a:cxn>
                <a:cxn ang="0">
                  <a:pos x="628" y="74"/>
                </a:cxn>
                <a:cxn ang="0">
                  <a:pos x="706" y="76"/>
                </a:cxn>
                <a:cxn ang="0">
                  <a:pos x="762" y="76"/>
                </a:cxn>
                <a:cxn ang="0">
                  <a:pos x="792" y="72"/>
                </a:cxn>
                <a:cxn ang="0">
                  <a:pos x="816" y="72"/>
                </a:cxn>
                <a:cxn ang="0">
                  <a:pos x="864" y="70"/>
                </a:cxn>
                <a:cxn ang="0">
                  <a:pos x="928" y="72"/>
                </a:cxn>
                <a:cxn ang="0">
                  <a:pos x="1000" y="74"/>
                </a:cxn>
                <a:cxn ang="0">
                  <a:pos x="1074" y="78"/>
                </a:cxn>
                <a:cxn ang="0">
                  <a:pos x="1142" y="84"/>
                </a:cxn>
                <a:cxn ang="0">
                  <a:pos x="1172" y="88"/>
                </a:cxn>
                <a:cxn ang="0">
                  <a:pos x="1198" y="94"/>
                </a:cxn>
                <a:cxn ang="0">
                  <a:pos x="1218" y="98"/>
                </a:cxn>
                <a:cxn ang="0">
                  <a:pos x="1232" y="104"/>
                </a:cxn>
              </a:cxnLst>
              <a:rect l="0" t="0" r="r" b="b"/>
              <a:pathLst>
                <a:path w="1232" h="104">
                  <a:moveTo>
                    <a:pt x="0" y="0"/>
                  </a:moveTo>
                  <a:lnTo>
                    <a:pt x="26" y="8"/>
                  </a:lnTo>
                  <a:lnTo>
                    <a:pt x="46" y="14"/>
                  </a:lnTo>
                  <a:lnTo>
                    <a:pt x="68" y="16"/>
                  </a:lnTo>
                  <a:lnTo>
                    <a:pt x="138" y="26"/>
                  </a:lnTo>
                  <a:lnTo>
                    <a:pt x="212" y="36"/>
                  </a:lnTo>
                  <a:lnTo>
                    <a:pt x="256" y="40"/>
                  </a:lnTo>
                  <a:lnTo>
                    <a:pt x="304" y="46"/>
                  </a:lnTo>
                  <a:lnTo>
                    <a:pt x="330" y="50"/>
                  </a:lnTo>
                  <a:lnTo>
                    <a:pt x="368" y="58"/>
                  </a:lnTo>
                  <a:lnTo>
                    <a:pt x="428" y="64"/>
                  </a:lnTo>
                  <a:lnTo>
                    <a:pt x="524" y="70"/>
                  </a:lnTo>
                  <a:lnTo>
                    <a:pt x="628" y="74"/>
                  </a:lnTo>
                  <a:lnTo>
                    <a:pt x="706" y="76"/>
                  </a:lnTo>
                  <a:lnTo>
                    <a:pt x="762" y="76"/>
                  </a:lnTo>
                  <a:lnTo>
                    <a:pt x="792" y="72"/>
                  </a:lnTo>
                  <a:lnTo>
                    <a:pt x="816" y="72"/>
                  </a:lnTo>
                  <a:lnTo>
                    <a:pt x="864" y="70"/>
                  </a:lnTo>
                  <a:lnTo>
                    <a:pt x="928" y="72"/>
                  </a:lnTo>
                  <a:lnTo>
                    <a:pt x="1000" y="74"/>
                  </a:lnTo>
                  <a:lnTo>
                    <a:pt x="1074" y="78"/>
                  </a:lnTo>
                  <a:lnTo>
                    <a:pt x="1142" y="84"/>
                  </a:lnTo>
                  <a:lnTo>
                    <a:pt x="1172" y="88"/>
                  </a:lnTo>
                  <a:lnTo>
                    <a:pt x="1198" y="94"/>
                  </a:lnTo>
                  <a:lnTo>
                    <a:pt x="1218" y="98"/>
                  </a:lnTo>
                  <a:lnTo>
                    <a:pt x="1232" y="104"/>
                  </a:lnTo>
                </a:path>
              </a:pathLst>
            </a:custGeom>
            <a:noFill/>
            <a:ln w="6350">
              <a:solidFill>
                <a:srgbClr val="B3B3B3"/>
              </a:solidFill>
              <a:prstDash val="solid"/>
              <a:round/>
              <a:headEnd/>
              <a:tailEnd/>
            </a:ln>
          </p:spPr>
          <p:txBody>
            <a:bodyPr/>
            <a:lstStyle/>
            <a:p>
              <a:endParaRPr lang="en-US" dirty="0"/>
            </a:p>
          </p:txBody>
        </p:sp>
        <p:sp>
          <p:nvSpPr>
            <p:cNvPr id="157952" name="Freeform 256"/>
            <p:cNvSpPr>
              <a:spLocks/>
            </p:cNvSpPr>
            <p:nvPr/>
          </p:nvSpPr>
          <p:spPr bwMode="auto">
            <a:xfrm>
              <a:off x="2405" y="2594"/>
              <a:ext cx="242" cy="109"/>
            </a:xfrm>
            <a:custGeom>
              <a:avLst/>
              <a:gdLst/>
              <a:ahLst/>
              <a:cxnLst>
                <a:cxn ang="0">
                  <a:pos x="0" y="0"/>
                </a:cxn>
                <a:cxn ang="0">
                  <a:pos x="32" y="8"/>
                </a:cxn>
                <a:cxn ang="0">
                  <a:pos x="112" y="32"/>
                </a:cxn>
                <a:cxn ang="0">
                  <a:pos x="162" y="50"/>
                </a:cxn>
                <a:cxn ang="0">
                  <a:pos x="210" y="68"/>
                </a:cxn>
                <a:cxn ang="0">
                  <a:pos x="258" y="88"/>
                </a:cxn>
                <a:cxn ang="0">
                  <a:pos x="300" y="108"/>
                </a:cxn>
                <a:cxn ang="0">
                  <a:pos x="342" y="130"/>
                </a:cxn>
                <a:cxn ang="0">
                  <a:pos x="392" y="156"/>
                </a:cxn>
                <a:cxn ang="0">
                  <a:pos x="502" y="208"/>
                </a:cxn>
                <a:cxn ang="0">
                  <a:pos x="600" y="252"/>
                </a:cxn>
                <a:cxn ang="0">
                  <a:pos x="638" y="268"/>
                </a:cxn>
                <a:cxn ang="0">
                  <a:pos x="664" y="276"/>
                </a:cxn>
              </a:cxnLst>
              <a:rect l="0" t="0" r="r" b="b"/>
              <a:pathLst>
                <a:path w="664" h="276">
                  <a:moveTo>
                    <a:pt x="0" y="0"/>
                  </a:moveTo>
                  <a:lnTo>
                    <a:pt x="32" y="8"/>
                  </a:lnTo>
                  <a:lnTo>
                    <a:pt x="112" y="32"/>
                  </a:lnTo>
                  <a:lnTo>
                    <a:pt x="162" y="50"/>
                  </a:lnTo>
                  <a:lnTo>
                    <a:pt x="210" y="68"/>
                  </a:lnTo>
                  <a:lnTo>
                    <a:pt x="258" y="88"/>
                  </a:lnTo>
                  <a:lnTo>
                    <a:pt x="300" y="108"/>
                  </a:lnTo>
                  <a:lnTo>
                    <a:pt x="342" y="130"/>
                  </a:lnTo>
                  <a:lnTo>
                    <a:pt x="392" y="156"/>
                  </a:lnTo>
                  <a:lnTo>
                    <a:pt x="502" y="208"/>
                  </a:lnTo>
                  <a:lnTo>
                    <a:pt x="600" y="252"/>
                  </a:lnTo>
                  <a:lnTo>
                    <a:pt x="638" y="268"/>
                  </a:lnTo>
                  <a:lnTo>
                    <a:pt x="664" y="276"/>
                  </a:lnTo>
                </a:path>
              </a:pathLst>
            </a:custGeom>
            <a:noFill/>
            <a:ln w="6350">
              <a:solidFill>
                <a:srgbClr val="B3B3B3"/>
              </a:solidFill>
              <a:prstDash val="solid"/>
              <a:round/>
              <a:headEnd/>
              <a:tailEnd/>
            </a:ln>
          </p:spPr>
          <p:txBody>
            <a:bodyPr/>
            <a:lstStyle/>
            <a:p>
              <a:endParaRPr lang="en-US" dirty="0"/>
            </a:p>
          </p:txBody>
        </p:sp>
        <p:sp>
          <p:nvSpPr>
            <p:cNvPr id="157953" name="Freeform 257"/>
            <p:cNvSpPr>
              <a:spLocks/>
            </p:cNvSpPr>
            <p:nvPr/>
          </p:nvSpPr>
          <p:spPr bwMode="auto">
            <a:xfrm>
              <a:off x="3009" y="2761"/>
              <a:ext cx="376" cy="54"/>
            </a:xfrm>
            <a:custGeom>
              <a:avLst/>
              <a:gdLst/>
              <a:ahLst/>
              <a:cxnLst>
                <a:cxn ang="0">
                  <a:pos x="0" y="0"/>
                </a:cxn>
                <a:cxn ang="0">
                  <a:pos x="54" y="16"/>
                </a:cxn>
                <a:cxn ang="0">
                  <a:pos x="99" y="26"/>
                </a:cxn>
                <a:cxn ang="0">
                  <a:pos x="119" y="30"/>
                </a:cxn>
                <a:cxn ang="0">
                  <a:pos x="135" y="32"/>
                </a:cxn>
                <a:cxn ang="0">
                  <a:pos x="181" y="40"/>
                </a:cxn>
                <a:cxn ang="0">
                  <a:pos x="251" y="54"/>
                </a:cxn>
                <a:cxn ang="0">
                  <a:pos x="369" y="78"/>
                </a:cxn>
                <a:cxn ang="0">
                  <a:pos x="431" y="86"/>
                </a:cxn>
                <a:cxn ang="0">
                  <a:pos x="535" y="98"/>
                </a:cxn>
                <a:cxn ang="0">
                  <a:pos x="641" y="108"/>
                </a:cxn>
                <a:cxn ang="0">
                  <a:pos x="711" y="112"/>
                </a:cxn>
                <a:cxn ang="0">
                  <a:pos x="771" y="112"/>
                </a:cxn>
                <a:cxn ang="0">
                  <a:pos x="861" y="114"/>
                </a:cxn>
                <a:cxn ang="0">
                  <a:pos x="909" y="116"/>
                </a:cxn>
                <a:cxn ang="0">
                  <a:pos x="957" y="120"/>
                </a:cxn>
                <a:cxn ang="0">
                  <a:pos x="999" y="128"/>
                </a:cxn>
                <a:cxn ang="0">
                  <a:pos x="1017" y="132"/>
                </a:cxn>
                <a:cxn ang="0">
                  <a:pos x="1033" y="136"/>
                </a:cxn>
              </a:cxnLst>
              <a:rect l="0" t="0" r="r" b="b"/>
              <a:pathLst>
                <a:path w="1033" h="136">
                  <a:moveTo>
                    <a:pt x="0" y="0"/>
                  </a:moveTo>
                  <a:lnTo>
                    <a:pt x="54" y="16"/>
                  </a:lnTo>
                  <a:lnTo>
                    <a:pt x="99" y="26"/>
                  </a:lnTo>
                  <a:lnTo>
                    <a:pt x="119" y="30"/>
                  </a:lnTo>
                  <a:lnTo>
                    <a:pt x="135" y="32"/>
                  </a:lnTo>
                  <a:lnTo>
                    <a:pt x="181" y="40"/>
                  </a:lnTo>
                  <a:lnTo>
                    <a:pt x="251" y="54"/>
                  </a:lnTo>
                  <a:lnTo>
                    <a:pt x="369" y="78"/>
                  </a:lnTo>
                  <a:lnTo>
                    <a:pt x="431" y="86"/>
                  </a:lnTo>
                  <a:lnTo>
                    <a:pt x="535" y="98"/>
                  </a:lnTo>
                  <a:lnTo>
                    <a:pt x="641" y="108"/>
                  </a:lnTo>
                  <a:lnTo>
                    <a:pt x="711" y="112"/>
                  </a:lnTo>
                  <a:lnTo>
                    <a:pt x="771" y="112"/>
                  </a:lnTo>
                  <a:lnTo>
                    <a:pt x="861" y="114"/>
                  </a:lnTo>
                  <a:lnTo>
                    <a:pt x="909" y="116"/>
                  </a:lnTo>
                  <a:lnTo>
                    <a:pt x="957" y="120"/>
                  </a:lnTo>
                  <a:lnTo>
                    <a:pt x="999" y="128"/>
                  </a:lnTo>
                  <a:lnTo>
                    <a:pt x="1017" y="132"/>
                  </a:lnTo>
                  <a:lnTo>
                    <a:pt x="1033" y="136"/>
                  </a:lnTo>
                </a:path>
              </a:pathLst>
            </a:custGeom>
            <a:noFill/>
            <a:ln w="6350">
              <a:solidFill>
                <a:srgbClr val="B3B3B3"/>
              </a:solidFill>
              <a:prstDash val="solid"/>
              <a:round/>
              <a:headEnd/>
              <a:tailEnd/>
            </a:ln>
          </p:spPr>
          <p:txBody>
            <a:bodyPr/>
            <a:lstStyle/>
            <a:p>
              <a:endParaRPr lang="en-US" dirty="0"/>
            </a:p>
          </p:txBody>
        </p:sp>
        <p:sp>
          <p:nvSpPr>
            <p:cNvPr id="157954" name="Freeform 258"/>
            <p:cNvSpPr>
              <a:spLocks/>
            </p:cNvSpPr>
            <p:nvPr/>
          </p:nvSpPr>
          <p:spPr bwMode="auto">
            <a:xfrm>
              <a:off x="2989" y="2893"/>
              <a:ext cx="213" cy="20"/>
            </a:xfrm>
            <a:custGeom>
              <a:avLst/>
              <a:gdLst/>
              <a:ahLst/>
              <a:cxnLst>
                <a:cxn ang="0">
                  <a:pos x="0" y="0"/>
                </a:cxn>
                <a:cxn ang="0">
                  <a:pos x="24" y="2"/>
                </a:cxn>
                <a:cxn ang="0">
                  <a:pos x="86" y="6"/>
                </a:cxn>
                <a:cxn ang="0">
                  <a:pos x="171" y="12"/>
                </a:cxn>
                <a:cxn ang="0">
                  <a:pos x="215" y="12"/>
                </a:cxn>
                <a:cxn ang="0">
                  <a:pos x="261" y="12"/>
                </a:cxn>
                <a:cxn ang="0">
                  <a:pos x="307" y="12"/>
                </a:cxn>
                <a:cxn ang="0">
                  <a:pos x="357" y="16"/>
                </a:cxn>
                <a:cxn ang="0">
                  <a:pos x="407" y="20"/>
                </a:cxn>
                <a:cxn ang="0">
                  <a:pos x="455" y="26"/>
                </a:cxn>
                <a:cxn ang="0">
                  <a:pos x="499" y="32"/>
                </a:cxn>
                <a:cxn ang="0">
                  <a:pos x="537" y="38"/>
                </a:cxn>
                <a:cxn ang="0">
                  <a:pos x="565" y="44"/>
                </a:cxn>
                <a:cxn ang="0">
                  <a:pos x="583" y="50"/>
                </a:cxn>
              </a:cxnLst>
              <a:rect l="0" t="0" r="r" b="b"/>
              <a:pathLst>
                <a:path w="583" h="50">
                  <a:moveTo>
                    <a:pt x="0" y="0"/>
                  </a:moveTo>
                  <a:lnTo>
                    <a:pt x="24" y="2"/>
                  </a:lnTo>
                  <a:lnTo>
                    <a:pt x="86" y="6"/>
                  </a:lnTo>
                  <a:lnTo>
                    <a:pt x="171" y="12"/>
                  </a:lnTo>
                  <a:lnTo>
                    <a:pt x="215" y="12"/>
                  </a:lnTo>
                  <a:lnTo>
                    <a:pt x="261" y="12"/>
                  </a:lnTo>
                  <a:lnTo>
                    <a:pt x="307" y="12"/>
                  </a:lnTo>
                  <a:lnTo>
                    <a:pt x="357" y="16"/>
                  </a:lnTo>
                  <a:lnTo>
                    <a:pt x="407" y="20"/>
                  </a:lnTo>
                  <a:lnTo>
                    <a:pt x="455" y="26"/>
                  </a:lnTo>
                  <a:lnTo>
                    <a:pt x="499" y="32"/>
                  </a:lnTo>
                  <a:lnTo>
                    <a:pt x="537" y="38"/>
                  </a:lnTo>
                  <a:lnTo>
                    <a:pt x="565" y="44"/>
                  </a:lnTo>
                  <a:lnTo>
                    <a:pt x="583" y="50"/>
                  </a:lnTo>
                </a:path>
              </a:pathLst>
            </a:custGeom>
            <a:noFill/>
            <a:ln w="6350">
              <a:solidFill>
                <a:srgbClr val="B3B3B3"/>
              </a:solidFill>
              <a:prstDash val="solid"/>
              <a:round/>
              <a:headEnd/>
              <a:tailEnd/>
            </a:ln>
          </p:spPr>
          <p:txBody>
            <a:bodyPr/>
            <a:lstStyle/>
            <a:p>
              <a:endParaRPr lang="en-US" dirty="0"/>
            </a:p>
          </p:txBody>
        </p:sp>
        <p:sp>
          <p:nvSpPr>
            <p:cNvPr id="157955" name="Freeform 259"/>
            <p:cNvSpPr>
              <a:spLocks/>
            </p:cNvSpPr>
            <p:nvPr/>
          </p:nvSpPr>
          <p:spPr bwMode="auto">
            <a:xfrm>
              <a:off x="2279" y="2649"/>
              <a:ext cx="138" cy="78"/>
            </a:xfrm>
            <a:custGeom>
              <a:avLst/>
              <a:gdLst/>
              <a:ahLst/>
              <a:cxnLst>
                <a:cxn ang="0">
                  <a:pos x="0" y="0"/>
                </a:cxn>
                <a:cxn ang="0">
                  <a:pos x="40" y="14"/>
                </a:cxn>
                <a:cxn ang="0">
                  <a:pos x="84" y="30"/>
                </a:cxn>
                <a:cxn ang="0">
                  <a:pos x="138" y="52"/>
                </a:cxn>
                <a:cxn ang="0">
                  <a:pos x="198" y="80"/>
                </a:cxn>
                <a:cxn ang="0">
                  <a:pos x="228" y="96"/>
                </a:cxn>
                <a:cxn ang="0">
                  <a:pos x="260" y="114"/>
                </a:cxn>
                <a:cxn ang="0">
                  <a:pos x="290" y="132"/>
                </a:cxn>
                <a:cxn ang="0">
                  <a:pos x="320" y="152"/>
                </a:cxn>
                <a:cxn ang="0">
                  <a:pos x="350" y="174"/>
                </a:cxn>
                <a:cxn ang="0">
                  <a:pos x="376" y="196"/>
                </a:cxn>
              </a:cxnLst>
              <a:rect l="0" t="0" r="r" b="b"/>
              <a:pathLst>
                <a:path w="376" h="196">
                  <a:moveTo>
                    <a:pt x="0" y="0"/>
                  </a:moveTo>
                  <a:lnTo>
                    <a:pt x="40" y="14"/>
                  </a:lnTo>
                  <a:lnTo>
                    <a:pt x="84" y="30"/>
                  </a:lnTo>
                  <a:lnTo>
                    <a:pt x="138" y="52"/>
                  </a:lnTo>
                  <a:lnTo>
                    <a:pt x="198" y="80"/>
                  </a:lnTo>
                  <a:lnTo>
                    <a:pt x="228" y="96"/>
                  </a:lnTo>
                  <a:lnTo>
                    <a:pt x="260" y="114"/>
                  </a:lnTo>
                  <a:lnTo>
                    <a:pt x="290" y="132"/>
                  </a:lnTo>
                  <a:lnTo>
                    <a:pt x="320" y="152"/>
                  </a:lnTo>
                  <a:lnTo>
                    <a:pt x="350" y="174"/>
                  </a:lnTo>
                  <a:lnTo>
                    <a:pt x="376" y="196"/>
                  </a:lnTo>
                </a:path>
              </a:pathLst>
            </a:custGeom>
            <a:noFill/>
            <a:ln w="6350">
              <a:solidFill>
                <a:srgbClr val="B3B3B3"/>
              </a:solidFill>
              <a:prstDash val="solid"/>
              <a:round/>
              <a:headEnd/>
              <a:tailEnd/>
            </a:ln>
          </p:spPr>
          <p:txBody>
            <a:bodyPr/>
            <a:lstStyle/>
            <a:p>
              <a:endParaRPr lang="en-US" dirty="0"/>
            </a:p>
          </p:txBody>
        </p:sp>
        <p:sp>
          <p:nvSpPr>
            <p:cNvPr id="157956" name="Freeform 260"/>
            <p:cNvSpPr>
              <a:spLocks/>
            </p:cNvSpPr>
            <p:nvPr/>
          </p:nvSpPr>
          <p:spPr bwMode="auto">
            <a:xfrm>
              <a:off x="2169" y="2719"/>
              <a:ext cx="228" cy="129"/>
            </a:xfrm>
            <a:custGeom>
              <a:avLst/>
              <a:gdLst/>
              <a:ahLst/>
              <a:cxnLst>
                <a:cxn ang="0">
                  <a:pos x="0" y="0"/>
                </a:cxn>
                <a:cxn ang="0">
                  <a:pos x="32" y="14"/>
                </a:cxn>
                <a:cxn ang="0">
                  <a:pos x="68" y="30"/>
                </a:cxn>
                <a:cxn ang="0">
                  <a:pos x="114" y="52"/>
                </a:cxn>
                <a:cxn ang="0">
                  <a:pos x="164" y="80"/>
                </a:cxn>
                <a:cxn ang="0">
                  <a:pos x="226" y="114"/>
                </a:cxn>
                <a:cxn ang="0">
                  <a:pos x="290" y="152"/>
                </a:cxn>
                <a:cxn ang="0">
                  <a:pos x="356" y="196"/>
                </a:cxn>
                <a:cxn ang="0">
                  <a:pos x="418" y="238"/>
                </a:cxn>
                <a:cxn ang="0">
                  <a:pos x="472" y="268"/>
                </a:cxn>
                <a:cxn ang="0">
                  <a:pos x="518" y="290"/>
                </a:cxn>
                <a:cxn ang="0">
                  <a:pos x="556" y="306"/>
                </a:cxn>
                <a:cxn ang="0">
                  <a:pos x="586" y="316"/>
                </a:cxn>
                <a:cxn ang="0">
                  <a:pos x="606" y="322"/>
                </a:cxn>
                <a:cxn ang="0">
                  <a:pos x="624" y="324"/>
                </a:cxn>
              </a:cxnLst>
              <a:rect l="0" t="0" r="r" b="b"/>
              <a:pathLst>
                <a:path w="624" h="324">
                  <a:moveTo>
                    <a:pt x="0" y="0"/>
                  </a:moveTo>
                  <a:lnTo>
                    <a:pt x="32" y="14"/>
                  </a:lnTo>
                  <a:lnTo>
                    <a:pt x="68" y="30"/>
                  </a:lnTo>
                  <a:lnTo>
                    <a:pt x="114" y="52"/>
                  </a:lnTo>
                  <a:lnTo>
                    <a:pt x="164" y="80"/>
                  </a:lnTo>
                  <a:lnTo>
                    <a:pt x="226" y="114"/>
                  </a:lnTo>
                  <a:lnTo>
                    <a:pt x="290" y="152"/>
                  </a:lnTo>
                  <a:lnTo>
                    <a:pt x="356" y="196"/>
                  </a:lnTo>
                  <a:lnTo>
                    <a:pt x="418" y="238"/>
                  </a:lnTo>
                  <a:lnTo>
                    <a:pt x="472" y="268"/>
                  </a:lnTo>
                  <a:lnTo>
                    <a:pt x="518" y="290"/>
                  </a:lnTo>
                  <a:lnTo>
                    <a:pt x="556" y="306"/>
                  </a:lnTo>
                  <a:lnTo>
                    <a:pt x="586" y="316"/>
                  </a:lnTo>
                  <a:lnTo>
                    <a:pt x="606" y="322"/>
                  </a:lnTo>
                  <a:lnTo>
                    <a:pt x="624" y="324"/>
                  </a:lnTo>
                </a:path>
              </a:pathLst>
            </a:custGeom>
            <a:noFill/>
            <a:ln w="6350">
              <a:solidFill>
                <a:srgbClr val="B3B3B3"/>
              </a:solidFill>
              <a:prstDash val="solid"/>
              <a:round/>
              <a:headEnd/>
              <a:tailEnd/>
            </a:ln>
          </p:spPr>
          <p:txBody>
            <a:bodyPr/>
            <a:lstStyle/>
            <a:p>
              <a:endParaRPr lang="en-US" dirty="0"/>
            </a:p>
          </p:txBody>
        </p:sp>
        <p:sp>
          <p:nvSpPr>
            <p:cNvPr id="157957" name="Freeform 261"/>
            <p:cNvSpPr>
              <a:spLocks/>
            </p:cNvSpPr>
            <p:nvPr/>
          </p:nvSpPr>
          <p:spPr bwMode="auto">
            <a:xfrm>
              <a:off x="2807" y="3011"/>
              <a:ext cx="192" cy="22"/>
            </a:xfrm>
            <a:custGeom>
              <a:avLst/>
              <a:gdLst/>
              <a:ahLst/>
              <a:cxnLst>
                <a:cxn ang="0">
                  <a:pos x="0" y="0"/>
                </a:cxn>
                <a:cxn ang="0">
                  <a:pos x="50" y="4"/>
                </a:cxn>
                <a:cxn ang="0">
                  <a:pos x="110" y="8"/>
                </a:cxn>
                <a:cxn ang="0">
                  <a:pos x="220" y="16"/>
                </a:cxn>
                <a:cxn ang="0">
                  <a:pos x="334" y="22"/>
                </a:cxn>
                <a:cxn ang="0">
                  <a:pos x="368" y="24"/>
                </a:cxn>
                <a:cxn ang="0">
                  <a:pos x="426" y="30"/>
                </a:cxn>
                <a:cxn ang="0">
                  <a:pos x="484" y="40"/>
                </a:cxn>
                <a:cxn ang="0">
                  <a:pos x="510" y="46"/>
                </a:cxn>
                <a:cxn ang="0">
                  <a:pos x="528" y="54"/>
                </a:cxn>
              </a:cxnLst>
              <a:rect l="0" t="0" r="r" b="b"/>
              <a:pathLst>
                <a:path w="528" h="54">
                  <a:moveTo>
                    <a:pt x="0" y="0"/>
                  </a:moveTo>
                  <a:lnTo>
                    <a:pt x="50" y="4"/>
                  </a:lnTo>
                  <a:lnTo>
                    <a:pt x="110" y="8"/>
                  </a:lnTo>
                  <a:lnTo>
                    <a:pt x="220" y="16"/>
                  </a:lnTo>
                  <a:lnTo>
                    <a:pt x="334" y="22"/>
                  </a:lnTo>
                  <a:lnTo>
                    <a:pt x="368" y="24"/>
                  </a:lnTo>
                  <a:lnTo>
                    <a:pt x="426" y="30"/>
                  </a:lnTo>
                  <a:lnTo>
                    <a:pt x="484" y="40"/>
                  </a:lnTo>
                  <a:lnTo>
                    <a:pt x="510" y="46"/>
                  </a:lnTo>
                  <a:lnTo>
                    <a:pt x="528" y="54"/>
                  </a:lnTo>
                </a:path>
              </a:pathLst>
            </a:custGeom>
            <a:noFill/>
            <a:ln w="6350">
              <a:solidFill>
                <a:srgbClr val="B3B3B3"/>
              </a:solidFill>
              <a:prstDash val="solid"/>
              <a:round/>
              <a:headEnd/>
              <a:tailEnd/>
            </a:ln>
          </p:spPr>
          <p:txBody>
            <a:bodyPr/>
            <a:lstStyle/>
            <a:p>
              <a:endParaRPr lang="en-US" dirty="0"/>
            </a:p>
          </p:txBody>
        </p:sp>
        <p:sp>
          <p:nvSpPr>
            <p:cNvPr id="157958" name="Line 262"/>
            <p:cNvSpPr>
              <a:spLocks noChangeShapeType="1"/>
            </p:cNvSpPr>
            <p:nvPr/>
          </p:nvSpPr>
          <p:spPr bwMode="auto">
            <a:xfrm>
              <a:off x="2690" y="3101"/>
              <a:ext cx="143" cy="37"/>
            </a:xfrm>
            <a:prstGeom prst="line">
              <a:avLst/>
            </a:prstGeom>
            <a:noFill/>
            <a:ln w="6350">
              <a:solidFill>
                <a:srgbClr val="B3B3B3"/>
              </a:solidFill>
              <a:round/>
              <a:headEnd/>
              <a:tailEnd/>
            </a:ln>
          </p:spPr>
          <p:txBody>
            <a:bodyPr/>
            <a:lstStyle/>
            <a:p>
              <a:endParaRPr lang="en-US" dirty="0"/>
            </a:p>
          </p:txBody>
        </p:sp>
        <p:sp>
          <p:nvSpPr>
            <p:cNvPr id="157959" name="Freeform 263"/>
            <p:cNvSpPr>
              <a:spLocks/>
            </p:cNvSpPr>
            <p:nvPr/>
          </p:nvSpPr>
          <p:spPr bwMode="auto">
            <a:xfrm>
              <a:off x="2054" y="2794"/>
              <a:ext cx="191" cy="111"/>
            </a:xfrm>
            <a:custGeom>
              <a:avLst/>
              <a:gdLst/>
              <a:ahLst/>
              <a:cxnLst>
                <a:cxn ang="0">
                  <a:pos x="0" y="0"/>
                </a:cxn>
                <a:cxn ang="0">
                  <a:pos x="22" y="6"/>
                </a:cxn>
                <a:cxn ang="0">
                  <a:pos x="46" y="14"/>
                </a:cxn>
                <a:cxn ang="0">
                  <a:pos x="78" y="28"/>
                </a:cxn>
                <a:cxn ang="0">
                  <a:pos x="120" y="48"/>
                </a:cxn>
                <a:cxn ang="0">
                  <a:pos x="166" y="76"/>
                </a:cxn>
                <a:cxn ang="0">
                  <a:pos x="216" y="112"/>
                </a:cxn>
                <a:cxn ang="0">
                  <a:pos x="244" y="132"/>
                </a:cxn>
                <a:cxn ang="0">
                  <a:pos x="272" y="156"/>
                </a:cxn>
                <a:cxn ang="0">
                  <a:pos x="300" y="180"/>
                </a:cxn>
                <a:cxn ang="0">
                  <a:pos x="326" y="200"/>
                </a:cxn>
                <a:cxn ang="0">
                  <a:pos x="352" y="216"/>
                </a:cxn>
                <a:cxn ang="0">
                  <a:pos x="376" y="232"/>
                </a:cxn>
                <a:cxn ang="0">
                  <a:pos x="398" y="244"/>
                </a:cxn>
                <a:cxn ang="0">
                  <a:pos x="420" y="254"/>
                </a:cxn>
                <a:cxn ang="0">
                  <a:pos x="454" y="268"/>
                </a:cxn>
                <a:cxn ang="0">
                  <a:pos x="484" y="276"/>
                </a:cxn>
                <a:cxn ang="0">
                  <a:pos x="506" y="280"/>
                </a:cxn>
                <a:cxn ang="0">
                  <a:pos x="524" y="280"/>
                </a:cxn>
              </a:cxnLst>
              <a:rect l="0" t="0" r="r" b="b"/>
              <a:pathLst>
                <a:path w="524" h="280">
                  <a:moveTo>
                    <a:pt x="0" y="0"/>
                  </a:moveTo>
                  <a:lnTo>
                    <a:pt x="22" y="6"/>
                  </a:lnTo>
                  <a:lnTo>
                    <a:pt x="46" y="14"/>
                  </a:lnTo>
                  <a:lnTo>
                    <a:pt x="78" y="28"/>
                  </a:lnTo>
                  <a:lnTo>
                    <a:pt x="120" y="48"/>
                  </a:lnTo>
                  <a:lnTo>
                    <a:pt x="166" y="76"/>
                  </a:lnTo>
                  <a:lnTo>
                    <a:pt x="216" y="112"/>
                  </a:lnTo>
                  <a:lnTo>
                    <a:pt x="244" y="132"/>
                  </a:lnTo>
                  <a:lnTo>
                    <a:pt x="272" y="156"/>
                  </a:lnTo>
                  <a:lnTo>
                    <a:pt x="300" y="180"/>
                  </a:lnTo>
                  <a:lnTo>
                    <a:pt x="326" y="200"/>
                  </a:lnTo>
                  <a:lnTo>
                    <a:pt x="352" y="216"/>
                  </a:lnTo>
                  <a:lnTo>
                    <a:pt x="376" y="232"/>
                  </a:lnTo>
                  <a:lnTo>
                    <a:pt x="398" y="244"/>
                  </a:lnTo>
                  <a:lnTo>
                    <a:pt x="420" y="254"/>
                  </a:lnTo>
                  <a:lnTo>
                    <a:pt x="454" y="268"/>
                  </a:lnTo>
                  <a:lnTo>
                    <a:pt x="484" y="276"/>
                  </a:lnTo>
                  <a:lnTo>
                    <a:pt x="506" y="280"/>
                  </a:lnTo>
                  <a:lnTo>
                    <a:pt x="524" y="280"/>
                  </a:lnTo>
                </a:path>
              </a:pathLst>
            </a:custGeom>
            <a:noFill/>
            <a:ln w="6350">
              <a:solidFill>
                <a:srgbClr val="B3B3B3"/>
              </a:solidFill>
              <a:prstDash val="solid"/>
              <a:round/>
              <a:headEnd/>
              <a:tailEnd/>
            </a:ln>
          </p:spPr>
          <p:txBody>
            <a:bodyPr/>
            <a:lstStyle/>
            <a:p>
              <a:endParaRPr lang="en-US" dirty="0"/>
            </a:p>
          </p:txBody>
        </p:sp>
        <p:sp>
          <p:nvSpPr>
            <p:cNvPr id="157960" name="Freeform 264"/>
            <p:cNvSpPr>
              <a:spLocks/>
            </p:cNvSpPr>
            <p:nvPr/>
          </p:nvSpPr>
          <p:spPr bwMode="auto">
            <a:xfrm>
              <a:off x="1835" y="2893"/>
              <a:ext cx="287" cy="71"/>
            </a:xfrm>
            <a:custGeom>
              <a:avLst/>
              <a:gdLst/>
              <a:ahLst/>
              <a:cxnLst>
                <a:cxn ang="0">
                  <a:pos x="0" y="0"/>
                </a:cxn>
                <a:cxn ang="0">
                  <a:pos x="294" y="64"/>
                </a:cxn>
                <a:cxn ang="0">
                  <a:pos x="576" y="128"/>
                </a:cxn>
                <a:cxn ang="0">
                  <a:pos x="684" y="150"/>
                </a:cxn>
                <a:cxn ang="0">
                  <a:pos x="754" y="168"/>
                </a:cxn>
                <a:cxn ang="0">
                  <a:pos x="778" y="174"/>
                </a:cxn>
                <a:cxn ang="0">
                  <a:pos x="790" y="178"/>
                </a:cxn>
              </a:cxnLst>
              <a:rect l="0" t="0" r="r" b="b"/>
              <a:pathLst>
                <a:path w="790" h="178">
                  <a:moveTo>
                    <a:pt x="0" y="0"/>
                  </a:moveTo>
                  <a:lnTo>
                    <a:pt x="294" y="64"/>
                  </a:lnTo>
                  <a:lnTo>
                    <a:pt x="576" y="128"/>
                  </a:lnTo>
                  <a:lnTo>
                    <a:pt x="684" y="150"/>
                  </a:lnTo>
                  <a:lnTo>
                    <a:pt x="754" y="168"/>
                  </a:lnTo>
                  <a:lnTo>
                    <a:pt x="778" y="174"/>
                  </a:lnTo>
                  <a:lnTo>
                    <a:pt x="790" y="178"/>
                  </a:lnTo>
                </a:path>
              </a:pathLst>
            </a:custGeom>
            <a:noFill/>
            <a:ln w="6350">
              <a:solidFill>
                <a:srgbClr val="B3B3B3"/>
              </a:solidFill>
              <a:prstDash val="solid"/>
              <a:round/>
              <a:headEnd/>
              <a:tailEnd/>
            </a:ln>
          </p:spPr>
          <p:txBody>
            <a:bodyPr/>
            <a:lstStyle/>
            <a:p>
              <a:endParaRPr lang="en-US" dirty="0"/>
            </a:p>
          </p:txBody>
        </p:sp>
        <p:sp>
          <p:nvSpPr>
            <p:cNvPr id="157961" name="Freeform 265"/>
            <p:cNvSpPr>
              <a:spLocks/>
            </p:cNvSpPr>
            <p:nvPr/>
          </p:nvSpPr>
          <p:spPr bwMode="auto">
            <a:xfrm>
              <a:off x="2562" y="2691"/>
              <a:ext cx="454" cy="573"/>
            </a:xfrm>
            <a:custGeom>
              <a:avLst/>
              <a:gdLst/>
              <a:ahLst/>
              <a:cxnLst>
                <a:cxn ang="0">
                  <a:pos x="18" y="1424"/>
                </a:cxn>
                <a:cxn ang="0">
                  <a:pos x="48" y="1388"/>
                </a:cxn>
                <a:cxn ang="0">
                  <a:pos x="80" y="1340"/>
                </a:cxn>
                <a:cxn ang="0">
                  <a:pos x="98" y="1302"/>
                </a:cxn>
                <a:cxn ang="0">
                  <a:pos x="108" y="1292"/>
                </a:cxn>
                <a:cxn ang="0">
                  <a:pos x="118" y="1288"/>
                </a:cxn>
                <a:cxn ang="0">
                  <a:pos x="124" y="1282"/>
                </a:cxn>
                <a:cxn ang="0">
                  <a:pos x="140" y="1254"/>
                </a:cxn>
                <a:cxn ang="0">
                  <a:pos x="164" y="1214"/>
                </a:cxn>
                <a:cxn ang="0">
                  <a:pos x="226" y="1134"/>
                </a:cxn>
                <a:cxn ang="0">
                  <a:pos x="256" y="1100"/>
                </a:cxn>
                <a:cxn ang="0">
                  <a:pos x="284" y="1074"/>
                </a:cxn>
                <a:cxn ang="0">
                  <a:pos x="340" y="1044"/>
                </a:cxn>
                <a:cxn ang="0">
                  <a:pos x="396" y="1018"/>
                </a:cxn>
                <a:cxn ang="0">
                  <a:pos x="420" y="1004"/>
                </a:cxn>
                <a:cxn ang="0">
                  <a:pos x="474" y="966"/>
                </a:cxn>
                <a:cxn ang="0">
                  <a:pos x="530" y="932"/>
                </a:cxn>
                <a:cxn ang="0">
                  <a:pos x="544" y="918"/>
                </a:cxn>
                <a:cxn ang="0">
                  <a:pos x="572" y="878"/>
                </a:cxn>
                <a:cxn ang="0">
                  <a:pos x="594" y="844"/>
                </a:cxn>
                <a:cxn ang="0">
                  <a:pos x="598" y="832"/>
                </a:cxn>
                <a:cxn ang="0">
                  <a:pos x="616" y="802"/>
                </a:cxn>
                <a:cxn ang="0">
                  <a:pos x="652" y="758"/>
                </a:cxn>
                <a:cxn ang="0">
                  <a:pos x="696" y="732"/>
                </a:cxn>
                <a:cxn ang="0">
                  <a:pos x="752" y="716"/>
                </a:cxn>
                <a:cxn ang="0">
                  <a:pos x="830" y="714"/>
                </a:cxn>
                <a:cxn ang="0">
                  <a:pos x="892" y="714"/>
                </a:cxn>
                <a:cxn ang="0">
                  <a:pos x="940" y="712"/>
                </a:cxn>
                <a:cxn ang="0">
                  <a:pos x="992" y="700"/>
                </a:cxn>
                <a:cxn ang="0">
                  <a:pos x="1038" y="680"/>
                </a:cxn>
                <a:cxn ang="0">
                  <a:pos x="1066" y="664"/>
                </a:cxn>
                <a:cxn ang="0">
                  <a:pos x="1098" y="638"/>
                </a:cxn>
                <a:cxn ang="0">
                  <a:pos x="1124" y="600"/>
                </a:cxn>
                <a:cxn ang="0">
                  <a:pos x="1140" y="566"/>
                </a:cxn>
                <a:cxn ang="0">
                  <a:pos x="1144" y="530"/>
                </a:cxn>
                <a:cxn ang="0">
                  <a:pos x="1142" y="476"/>
                </a:cxn>
                <a:cxn ang="0">
                  <a:pos x="1136" y="458"/>
                </a:cxn>
                <a:cxn ang="0">
                  <a:pos x="1132" y="454"/>
                </a:cxn>
                <a:cxn ang="0">
                  <a:pos x="1130" y="440"/>
                </a:cxn>
                <a:cxn ang="0">
                  <a:pos x="1132" y="418"/>
                </a:cxn>
                <a:cxn ang="0">
                  <a:pos x="1148" y="394"/>
                </a:cxn>
                <a:cxn ang="0">
                  <a:pos x="1166" y="366"/>
                </a:cxn>
                <a:cxn ang="0">
                  <a:pos x="1188" y="344"/>
                </a:cxn>
                <a:cxn ang="0">
                  <a:pos x="1204" y="312"/>
                </a:cxn>
                <a:cxn ang="0">
                  <a:pos x="1214" y="278"/>
                </a:cxn>
                <a:cxn ang="0">
                  <a:pos x="1214" y="248"/>
                </a:cxn>
                <a:cxn ang="0">
                  <a:pos x="1206" y="204"/>
                </a:cxn>
                <a:cxn ang="0">
                  <a:pos x="1194" y="158"/>
                </a:cxn>
                <a:cxn ang="0">
                  <a:pos x="1190" y="124"/>
                </a:cxn>
                <a:cxn ang="0">
                  <a:pos x="1206" y="90"/>
                </a:cxn>
              </a:cxnLst>
              <a:rect l="0" t="0" r="r" b="b"/>
              <a:pathLst>
                <a:path w="1248" h="1446">
                  <a:moveTo>
                    <a:pt x="0" y="1446"/>
                  </a:moveTo>
                  <a:lnTo>
                    <a:pt x="18" y="1424"/>
                  </a:lnTo>
                  <a:lnTo>
                    <a:pt x="40" y="1398"/>
                  </a:lnTo>
                  <a:lnTo>
                    <a:pt x="48" y="1388"/>
                  </a:lnTo>
                  <a:lnTo>
                    <a:pt x="64" y="1366"/>
                  </a:lnTo>
                  <a:lnTo>
                    <a:pt x="80" y="1340"/>
                  </a:lnTo>
                  <a:lnTo>
                    <a:pt x="94" y="1314"/>
                  </a:lnTo>
                  <a:lnTo>
                    <a:pt x="98" y="1302"/>
                  </a:lnTo>
                  <a:lnTo>
                    <a:pt x="104" y="1296"/>
                  </a:lnTo>
                  <a:lnTo>
                    <a:pt x="108" y="1292"/>
                  </a:lnTo>
                  <a:lnTo>
                    <a:pt x="112" y="1290"/>
                  </a:lnTo>
                  <a:lnTo>
                    <a:pt x="118" y="1288"/>
                  </a:lnTo>
                  <a:lnTo>
                    <a:pt x="122" y="1286"/>
                  </a:lnTo>
                  <a:lnTo>
                    <a:pt x="124" y="1282"/>
                  </a:lnTo>
                  <a:lnTo>
                    <a:pt x="134" y="1266"/>
                  </a:lnTo>
                  <a:lnTo>
                    <a:pt x="140" y="1254"/>
                  </a:lnTo>
                  <a:lnTo>
                    <a:pt x="148" y="1238"/>
                  </a:lnTo>
                  <a:lnTo>
                    <a:pt x="164" y="1214"/>
                  </a:lnTo>
                  <a:lnTo>
                    <a:pt x="194" y="1170"/>
                  </a:lnTo>
                  <a:lnTo>
                    <a:pt x="226" y="1134"/>
                  </a:lnTo>
                  <a:lnTo>
                    <a:pt x="250" y="1106"/>
                  </a:lnTo>
                  <a:lnTo>
                    <a:pt x="256" y="1100"/>
                  </a:lnTo>
                  <a:lnTo>
                    <a:pt x="266" y="1090"/>
                  </a:lnTo>
                  <a:lnTo>
                    <a:pt x="284" y="1074"/>
                  </a:lnTo>
                  <a:lnTo>
                    <a:pt x="304" y="1062"/>
                  </a:lnTo>
                  <a:lnTo>
                    <a:pt x="340" y="1044"/>
                  </a:lnTo>
                  <a:lnTo>
                    <a:pt x="376" y="1026"/>
                  </a:lnTo>
                  <a:lnTo>
                    <a:pt x="396" y="1018"/>
                  </a:lnTo>
                  <a:lnTo>
                    <a:pt x="408" y="1012"/>
                  </a:lnTo>
                  <a:lnTo>
                    <a:pt x="420" y="1004"/>
                  </a:lnTo>
                  <a:lnTo>
                    <a:pt x="444" y="986"/>
                  </a:lnTo>
                  <a:lnTo>
                    <a:pt x="474" y="966"/>
                  </a:lnTo>
                  <a:lnTo>
                    <a:pt x="510" y="946"/>
                  </a:lnTo>
                  <a:lnTo>
                    <a:pt x="530" y="932"/>
                  </a:lnTo>
                  <a:lnTo>
                    <a:pt x="538" y="924"/>
                  </a:lnTo>
                  <a:lnTo>
                    <a:pt x="544" y="918"/>
                  </a:lnTo>
                  <a:lnTo>
                    <a:pt x="556" y="900"/>
                  </a:lnTo>
                  <a:lnTo>
                    <a:pt x="572" y="878"/>
                  </a:lnTo>
                  <a:lnTo>
                    <a:pt x="588" y="854"/>
                  </a:lnTo>
                  <a:lnTo>
                    <a:pt x="594" y="844"/>
                  </a:lnTo>
                  <a:lnTo>
                    <a:pt x="596" y="838"/>
                  </a:lnTo>
                  <a:lnTo>
                    <a:pt x="598" y="832"/>
                  </a:lnTo>
                  <a:lnTo>
                    <a:pt x="602" y="822"/>
                  </a:lnTo>
                  <a:lnTo>
                    <a:pt x="616" y="802"/>
                  </a:lnTo>
                  <a:lnTo>
                    <a:pt x="640" y="768"/>
                  </a:lnTo>
                  <a:lnTo>
                    <a:pt x="652" y="758"/>
                  </a:lnTo>
                  <a:lnTo>
                    <a:pt x="668" y="746"/>
                  </a:lnTo>
                  <a:lnTo>
                    <a:pt x="696" y="732"/>
                  </a:lnTo>
                  <a:lnTo>
                    <a:pt x="730" y="722"/>
                  </a:lnTo>
                  <a:lnTo>
                    <a:pt x="752" y="716"/>
                  </a:lnTo>
                  <a:lnTo>
                    <a:pt x="768" y="714"/>
                  </a:lnTo>
                  <a:lnTo>
                    <a:pt x="830" y="714"/>
                  </a:lnTo>
                  <a:lnTo>
                    <a:pt x="884" y="714"/>
                  </a:lnTo>
                  <a:lnTo>
                    <a:pt x="892" y="714"/>
                  </a:lnTo>
                  <a:lnTo>
                    <a:pt x="920" y="714"/>
                  </a:lnTo>
                  <a:lnTo>
                    <a:pt x="940" y="712"/>
                  </a:lnTo>
                  <a:lnTo>
                    <a:pt x="964" y="706"/>
                  </a:lnTo>
                  <a:lnTo>
                    <a:pt x="992" y="700"/>
                  </a:lnTo>
                  <a:lnTo>
                    <a:pt x="1024" y="688"/>
                  </a:lnTo>
                  <a:lnTo>
                    <a:pt x="1038" y="680"/>
                  </a:lnTo>
                  <a:lnTo>
                    <a:pt x="1054" y="674"/>
                  </a:lnTo>
                  <a:lnTo>
                    <a:pt x="1066" y="664"/>
                  </a:lnTo>
                  <a:lnTo>
                    <a:pt x="1078" y="656"/>
                  </a:lnTo>
                  <a:lnTo>
                    <a:pt x="1098" y="638"/>
                  </a:lnTo>
                  <a:lnTo>
                    <a:pt x="1112" y="618"/>
                  </a:lnTo>
                  <a:lnTo>
                    <a:pt x="1124" y="600"/>
                  </a:lnTo>
                  <a:lnTo>
                    <a:pt x="1132" y="586"/>
                  </a:lnTo>
                  <a:lnTo>
                    <a:pt x="1140" y="566"/>
                  </a:lnTo>
                  <a:lnTo>
                    <a:pt x="1142" y="552"/>
                  </a:lnTo>
                  <a:lnTo>
                    <a:pt x="1144" y="530"/>
                  </a:lnTo>
                  <a:lnTo>
                    <a:pt x="1146" y="500"/>
                  </a:lnTo>
                  <a:lnTo>
                    <a:pt x="1142" y="476"/>
                  </a:lnTo>
                  <a:lnTo>
                    <a:pt x="1138" y="462"/>
                  </a:lnTo>
                  <a:lnTo>
                    <a:pt x="1136" y="458"/>
                  </a:lnTo>
                  <a:lnTo>
                    <a:pt x="1134" y="456"/>
                  </a:lnTo>
                  <a:lnTo>
                    <a:pt x="1132" y="454"/>
                  </a:lnTo>
                  <a:lnTo>
                    <a:pt x="1132" y="452"/>
                  </a:lnTo>
                  <a:lnTo>
                    <a:pt x="1130" y="440"/>
                  </a:lnTo>
                  <a:lnTo>
                    <a:pt x="1130" y="428"/>
                  </a:lnTo>
                  <a:lnTo>
                    <a:pt x="1132" y="418"/>
                  </a:lnTo>
                  <a:lnTo>
                    <a:pt x="1140" y="404"/>
                  </a:lnTo>
                  <a:lnTo>
                    <a:pt x="1148" y="394"/>
                  </a:lnTo>
                  <a:lnTo>
                    <a:pt x="1158" y="378"/>
                  </a:lnTo>
                  <a:lnTo>
                    <a:pt x="1166" y="366"/>
                  </a:lnTo>
                  <a:lnTo>
                    <a:pt x="1178" y="354"/>
                  </a:lnTo>
                  <a:lnTo>
                    <a:pt x="1188" y="344"/>
                  </a:lnTo>
                  <a:lnTo>
                    <a:pt x="1196" y="328"/>
                  </a:lnTo>
                  <a:lnTo>
                    <a:pt x="1204" y="312"/>
                  </a:lnTo>
                  <a:lnTo>
                    <a:pt x="1212" y="290"/>
                  </a:lnTo>
                  <a:lnTo>
                    <a:pt x="1214" y="278"/>
                  </a:lnTo>
                  <a:lnTo>
                    <a:pt x="1216" y="262"/>
                  </a:lnTo>
                  <a:lnTo>
                    <a:pt x="1214" y="248"/>
                  </a:lnTo>
                  <a:lnTo>
                    <a:pt x="1212" y="232"/>
                  </a:lnTo>
                  <a:lnTo>
                    <a:pt x="1206" y="204"/>
                  </a:lnTo>
                  <a:lnTo>
                    <a:pt x="1202" y="188"/>
                  </a:lnTo>
                  <a:lnTo>
                    <a:pt x="1194" y="158"/>
                  </a:lnTo>
                  <a:lnTo>
                    <a:pt x="1190" y="130"/>
                  </a:lnTo>
                  <a:lnTo>
                    <a:pt x="1190" y="124"/>
                  </a:lnTo>
                  <a:lnTo>
                    <a:pt x="1194" y="114"/>
                  </a:lnTo>
                  <a:lnTo>
                    <a:pt x="1206" y="90"/>
                  </a:lnTo>
                  <a:lnTo>
                    <a:pt x="1248" y="0"/>
                  </a:lnTo>
                </a:path>
              </a:pathLst>
            </a:custGeom>
            <a:noFill/>
            <a:ln w="9525">
              <a:solidFill>
                <a:srgbClr val="191919"/>
              </a:solidFill>
              <a:prstDash val="solid"/>
              <a:round/>
              <a:headEnd/>
              <a:tailEnd/>
            </a:ln>
          </p:spPr>
          <p:txBody>
            <a:bodyPr/>
            <a:lstStyle/>
            <a:p>
              <a:endParaRPr lang="en-US" dirty="0"/>
            </a:p>
          </p:txBody>
        </p:sp>
        <p:sp>
          <p:nvSpPr>
            <p:cNvPr id="157962" name="Freeform 266"/>
            <p:cNvSpPr>
              <a:spLocks/>
            </p:cNvSpPr>
            <p:nvPr/>
          </p:nvSpPr>
          <p:spPr bwMode="auto">
            <a:xfrm>
              <a:off x="1855" y="3217"/>
              <a:ext cx="57" cy="78"/>
            </a:xfrm>
            <a:custGeom>
              <a:avLst/>
              <a:gdLst/>
              <a:ahLst/>
              <a:cxnLst>
                <a:cxn ang="0">
                  <a:pos x="0" y="0"/>
                </a:cxn>
                <a:cxn ang="0">
                  <a:pos x="2" y="8"/>
                </a:cxn>
                <a:cxn ang="0">
                  <a:pos x="8" y="18"/>
                </a:cxn>
                <a:cxn ang="0">
                  <a:pos x="10" y="30"/>
                </a:cxn>
                <a:cxn ang="0">
                  <a:pos x="10" y="44"/>
                </a:cxn>
                <a:cxn ang="0">
                  <a:pos x="10" y="60"/>
                </a:cxn>
                <a:cxn ang="0">
                  <a:pos x="10" y="68"/>
                </a:cxn>
                <a:cxn ang="0">
                  <a:pos x="12" y="74"/>
                </a:cxn>
                <a:cxn ang="0">
                  <a:pos x="16" y="82"/>
                </a:cxn>
                <a:cxn ang="0">
                  <a:pos x="24" y="94"/>
                </a:cxn>
                <a:cxn ang="0">
                  <a:pos x="40" y="108"/>
                </a:cxn>
                <a:cxn ang="0">
                  <a:pos x="48" y="116"/>
                </a:cxn>
                <a:cxn ang="0">
                  <a:pos x="60" y="126"/>
                </a:cxn>
                <a:cxn ang="0">
                  <a:pos x="92" y="152"/>
                </a:cxn>
                <a:cxn ang="0">
                  <a:pos x="94" y="156"/>
                </a:cxn>
                <a:cxn ang="0">
                  <a:pos x="102" y="160"/>
                </a:cxn>
                <a:cxn ang="0">
                  <a:pos x="114" y="162"/>
                </a:cxn>
                <a:cxn ang="0">
                  <a:pos x="126" y="166"/>
                </a:cxn>
                <a:cxn ang="0">
                  <a:pos x="138" y="172"/>
                </a:cxn>
                <a:cxn ang="0">
                  <a:pos x="158" y="196"/>
                </a:cxn>
              </a:cxnLst>
              <a:rect l="0" t="0" r="r" b="b"/>
              <a:pathLst>
                <a:path w="158" h="196">
                  <a:moveTo>
                    <a:pt x="0" y="0"/>
                  </a:moveTo>
                  <a:lnTo>
                    <a:pt x="2" y="8"/>
                  </a:lnTo>
                  <a:lnTo>
                    <a:pt x="8" y="18"/>
                  </a:lnTo>
                  <a:lnTo>
                    <a:pt x="10" y="30"/>
                  </a:lnTo>
                  <a:lnTo>
                    <a:pt x="10" y="44"/>
                  </a:lnTo>
                  <a:lnTo>
                    <a:pt x="10" y="60"/>
                  </a:lnTo>
                  <a:lnTo>
                    <a:pt x="10" y="68"/>
                  </a:lnTo>
                  <a:lnTo>
                    <a:pt x="12" y="74"/>
                  </a:lnTo>
                  <a:lnTo>
                    <a:pt x="16" y="82"/>
                  </a:lnTo>
                  <a:lnTo>
                    <a:pt x="24" y="94"/>
                  </a:lnTo>
                  <a:lnTo>
                    <a:pt x="40" y="108"/>
                  </a:lnTo>
                  <a:lnTo>
                    <a:pt x="48" y="116"/>
                  </a:lnTo>
                  <a:lnTo>
                    <a:pt x="60" y="126"/>
                  </a:lnTo>
                  <a:lnTo>
                    <a:pt x="92" y="152"/>
                  </a:lnTo>
                  <a:lnTo>
                    <a:pt x="94" y="156"/>
                  </a:lnTo>
                  <a:lnTo>
                    <a:pt x="102" y="160"/>
                  </a:lnTo>
                  <a:lnTo>
                    <a:pt x="114" y="162"/>
                  </a:lnTo>
                  <a:lnTo>
                    <a:pt x="126" y="166"/>
                  </a:lnTo>
                  <a:lnTo>
                    <a:pt x="138" y="172"/>
                  </a:lnTo>
                  <a:lnTo>
                    <a:pt x="158" y="196"/>
                  </a:lnTo>
                </a:path>
              </a:pathLst>
            </a:custGeom>
            <a:noFill/>
            <a:ln w="9525">
              <a:solidFill>
                <a:srgbClr val="191919"/>
              </a:solidFill>
              <a:prstDash val="solid"/>
              <a:round/>
              <a:headEnd/>
              <a:tailEnd/>
            </a:ln>
          </p:spPr>
          <p:txBody>
            <a:bodyPr/>
            <a:lstStyle/>
            <a:p>
              <a:endParaRPr lang="en-US" dirty="0"/>
            </a:p>
          </p:txBody>
        </p:sp>
        <p:sp>
          <p:nvSpPr>
            <p:cNvPr id="157963" name="Freeform 267"/>
            <p:cNvSpPr>
              <a:spLocks/>
            </p:cNvSpPr>
            <p:nvPr/>
          </p:nvSpPr>
          <p:spPr bwMode="auto">
            <a:xfrm>
              <a:off x="1605" y="2981"/>
              <a:ext cx="188" cy="7"/>
            </a:xfrm>
            <a:custGeom>
              <a:avLst/>
              <a:gdLst/>
              <a:ahLst/>
              <a:cxnLst>
                <a:cxn ang="0">
                  <a:pos x="516" y="14"/>
                </a:cxn>
                <a:cxn ang="0">
                  <a:pos x="474" y="8"/>
                </a:cxn>
                <a:cxn ang="0">
                  <a:pos x="464" y="8"/>
                </a:cxn>
                <a:cxn ang="0">
                  <a:pos x="450" y="8"/>
                </a:cxn>
                <a:cxn ang="0">
                  <a:pos x="434" y="8"/>
                </a:cxn>
                <a:cxn ang="0">
                  <a:pos x="404" y="4"/>
                </a:cxn>
                <a:cxn ang="0">
                  <a:pos x="366" y="0"/>
                </a:cxn>
                <a:cxn ang="0">
                  <a:pos x="338" y="0"/>
                </a:cxn>
                <a:cxn ang="0">
                  <a:pos x="286" y="4"/>
                </a:cxn>
                <a:cxn ang="0">
                  <a:pos x="206" y="8"/>
                </a:cxn>
                <a:cxn ang="0">
                  <a:pos x="78" y="14"/>
                </a:cxn>
                <a:cxn ang="0">
                  <a:pos x="0" y="18"/>
                </a:cxn>
              </a:cxnLst>
              <a:rect l="0" t="0" r="r" b="b"/>
              <a:pathLst>
                <a:path w="516" h="18">
                  <a:moveTo>
                    <a:pt x="516" y="14"/>
                  </a:moveTo>
                  <a:lnTo>
                    <a:pt x="474" y="8"/>
                  </a:lnTo>
                  <a:lnTo>
                    <a:pt x="464" y="8"/>
                  </a:lnTo>
                  <a:lnTo>
                    <a:pt x="450" y="8"/>
                  </a:lnTo>
                  <a:lnTo>
                    <a:pt x="434" y="8"/>
                  </a:lnTo>
                  <a:lnTo>
                    <a:pt x="404" y="4"/>
                  </a:lnTo>
                  <a:lnTo>
                    <a:pt x="366" y="0"/>
                  </a:lnTo>
                  <a:lnTo>
                    <a:pt x="338" y="0"/>
                  </a:lnTo>
                  <a:lnTo>
                    <a:pt x="286" y="4"/>
                  </a:lnTo>
                  <a:lnTo>
                    <a:pt x="206" y="8"/>
                  </a:lnTo>
                  <a:lnTo>
                    <a:pt x="78" y="14"/>
                  </a:lnTo>
                  <a:lnTo>
                    <a:pt x="0" y="18"/>
                  </a:lnTo>
                </a:path>
              </a:pathLst>
            </a:custGeom>
            <a:noFill/>
            <a:ln w="9525">
              <a:solidFill>
                <a:srgbClr val="191919"/>
              </a:solidFill>
              <a:prstDash val="solid"/>
              <a:round/>
              <a:headEnd/>
              <a:tailEnd/>
            </a:ln>
          </p:spPr>
          <p:txBody>
            <a:bodyPr/>
            <a:lstStyle/>
            <a:p>
              <a:endParaRPr lang="en-US" dirty="0"/>
            </a:p>
          </p:txBody>
        </p:sp>
        <p:sp>
          <p:nvSpPr>
            <p:cNvPr id="157964" name="Freeform 268"/>
            <p:cNvSpPr>
              <a:spLocks/>
            </p:cNvSpPr>
            <p:nvPr/>
          </p:nvSpPr>
          <p:spPr bwMode="auto">
            <a:xfrm>
              <a:off x="1486" y="3016"/>
              <a:ext cx="210" cy="235"/>
            </a:xfrm>
            <a:custGeom>
              <a:avLst/>
              <a:gdLst/>
              <a:ahLst/>
              <a:cxnLst>
                <a:cxn ang="0">
                  <a:pos x="132" y="0"/>
                </a:cxn>
                <a:cxn ang="0">
                  <a:pos x="100" y="34"/>
                </a:cxn>
                <a:cxn ang="0">
                  <a:pos x="62" y="80"/>
                </a:cxn>
                <a:cxn ang="0">
                  <a:pos x="48" y="98"/>
                </a:cxn>
                <a:cxn ang="0">
                  <a:pos x="28" y="132"/>
                </a:cxn>
                <a:cxn ang="0">
                  <a:pos x="16" y="152"/>
                </a:cxn>
                <a:cxn ang="0">
                  <a:pos x="8" y="172"/>
                </a:cxn>
                <a:cxn ang="0">
                  <a:pos x="2" y="194"/>
                </a:cxn>
                <a:cxn ang="0">
                  <a:pos x="0" y="216"/>
                </a:cxn>
                <a:cxn ang="0">
                  <a:pos x="0" y="236"/>
                </a:cxn>
                <a:cxn ang="0">
                  <a:pos x="2" y="256"/>
                </a:cxn>
                <a:cxn ang="0">
                  <a:pos x="6" y="274"/>
                </a:cxn>
                <a:cxn ang="0">
                  <a:pos x="10" y="288"/>
                </a:cxn>
                <a:cxn ang="0">
                  <a:pos x="20" y="316"/>
                </a:cxn>
                <a:cxn ang="0">
                  <a:pos x="30" y="336"/>
                </a:cxn>
                <a:cxn ang="0">
                  <a:pos x="42" y="354"/>
                </a:cxn>
                <a:cxn ang="0">
                  <a:pos x="54" y="370"/>
                </a:cxn>
                <a:cxn ang="0">
                  <a:pos x="68" y="384"/>
                </a:cxn>
                <a:cxn ang="0">
                  <a:pos x="80" y="394"/>
                </a:cxn>
                <a:cxn ang="0">
                  <a:pos x="116" y="424"/>
                </a:cxn>
                <a:cxn ang="0">
                  <a:pos x="136" y="440"/>
                </a:cxn>
                <a:cxn ang="0">
                  <a:pos x="148" y="448"/>
                </a:cxn>
                <a:cxn ang="0">
                  <a:pos x="186" y="472"/>
                </a:cxn>
                <a:cxn ang="0">
                  <a:pos x="212" y="486"/>
                </a:cxn>
                <a:cxn ang="0">
                  <a:pos x="226" y="494"/>
                </a:cxn>
                <a:cxn ang="0">
                  <a:pos x="278" y="508"/>
                </a:cxn>
                <a:cxn ang="0">
                  <a:pos x="302" y="514"/>
                </a:cxn>
                <a:cxn ang="0">
                  <a:pos x="318" y="520"/>
                </a:cxn>
                <a:cxn ang="0">
                  <a:pos x="334" y="528"/>
                </a:cxn>
                <a:cxn ang="0">
                  <a:pos x="354" y="538"/>
                </a:cxn>
                <a:cxn ang="0">
                  <a:pos x="394" y="546"/>
                </a:cxn>
                <a:cxn ang="0">
                  <a:pos x="414" y="550"/>
                </a:cxn>
                <a:cxn ang="0">
                  <a:pos x="428" y="556"/>
                </a:cxn>
                <a:cxn ang="0">
                  <a:pos x="450" y="564"/>
                </a:cxn>
                <a:cxn ang="0">
                  <a:pos x="474" y="564"/>
                </a:cxn>
                <a:cxn ang="0">
                  <a:pos x="496" y="566"/>
                </a:cxn>
                <a:cxn ang="0">
                  <a:pos x="518" y="572"/>
                </a:cxn>
                <a:cxn ang="0">
                  <a:pos x="574" y="592"/>
                </a:cxn>
              </a:cxnLst>
              <a:rect l="0" t="0" r="r" b="b"/>
              <a:pathLst>
                <a:path w="574" h="592">
                  <a:moveTo>
                    <a:pt x="132" y="0"/>
                  </a:moveTo>
                  <a:lnTo>
                    <a:pt x="100" y="34"/>
                  </a:lnTo>
                  <a:lnTo>
                    <a:pt x="62" y="80"/>
                  </a:lnTo>
                  <a:lnTo>
                    <a:pt x="48" y="98"/>
                  </a:lnTo>
                  <a:lnTo>
                    <a:pt x="28" y="132"/>
                  </a:lnTo>
                  <a:lnTo>
                    <a:pt x="16" y="152"/>
                  </a:lnTo>
                  <a:lnTo>
                    <a:pt x="8" y="172"/>
                  </a:lnTo>
                  <a:lnTo>
                    <a:pt x="2" y="194"/>
                  </a:lnTo>
                  <a:lnTo>
                    <a:pt x="0" y="216"/>
                  </a:lnTo>
                  <a:lnTo>
                    <a:pt x="0" y="236"/>
                  </a:lnTo>
                  <a:lnTo>
                    <a:pt x="2" y="256"/>
                  </a:lnTo>
                  <a:lnTo>
                    <a:pt x="6" y="274"/>
                  </a:lnTo>
                  <a:lnTo>
                    <a:pt x="10" y="288"/>
                  </a:lnTo>
                  <a:lnTo>
                    <a:pt x="20" y="316"/>
                  </a:lnTo>
                  <a:lnTo>
                    <a:pt x="30" y="336"/>
                  </a:lnTo>
                  <a:lnTo>
                    <a:pt x="42" y="354"/>
                  </a:lnTo>
                  <a:lnTo>
                    <a:pt x="54" y="370"/>
                  </a:lnTo>
                  <a:lnTo>
                    <a:pt x="68" y="384"/>
                  </a:lnTo>
                  <a:lnTo>
                    <a:pt x="80" y="394"/>
                  </a:lnTo>
                  <a:lnTo>
                    <a:pt x="116" y="424"/>
                  </a:lnTo>
                  <a:lnTo>
                    <a:pt x="136" y="440"/>
                  </a:lnTo>
                  <a:lnTo>
                    <a:pt x="148" y="448"/>
                  </a:lnTo>
                  <a:lnTo>
                    <a:pt x="186" y="472"/>
                  </a:lnTo>
                  <a:lnTo>
                    <a:pt x="212" y="486"/>
                  </a:lnTo>
                  <a:lnTo>
                    <a:pt x="226" y="494"/>
                  </a:lnTo>
                  <a:lnTo>
                    <a:pt x="278" y="508"/>
                  </a:lnTo>
                  <a:lnTo>
                    <a:pt x="302" y="514"/>
                  </a:lnTo>
                  <a:lnTo>
                    <a:pt x="318" y="520"/>
                  </a:lnTo>
                  <a:lnTo>
                    <a:pt x="334" y="528"/>
                  </a:lnTo>
                  <a:lnTo>
                    <a:pt x="354" y="538"/>
                  </a:lnTo>
                  <a:lnTo>
                    <a:pt x="394" y="546"/>
                  </a:lnTo>
                  <a:lnTo>
                    <a:pt x="414" y="550"/>
                  </a:lnTo>
                  <a:lnTo>
                    <a:pt x="428" y="556"/>
                  </a:lnTo>
                  <a:lnTo>
                    <a:pt x="450" y="564"/>
                  </a:lnTo>
                  <a:lnTo>
                    <a:pt x="474" y="564"/>
                  </a:lnTo>
                  <a:lnTo>
                    <a:pt x="496" y="566"/>
                  </a:lnTo>
                  <a:lnTo>
                    <a:pt x="518" y="572"/>
                  </a:lnTo>
                  <a:lnTo>
                    <a:pt x="574" y="592"/>
                  </a:lnTo>
                </a:path>
              </a:pathLst>
            </a:custGeom>
            <a:noFill/>
            <a:ln w="9525">
              <a:solidFill>
                <a:srgbClr val="191919"/>
              </a:solidFill>
              <a:prstDash val="solid"/>
              <a:round/>
              <a:headEnd/>
              <a:tailEnd/>
            </a:ln>
          </p:spPr>
          <p:txBody>
            <a:bodyPr/>
            <a:lstStyle/>
            <a:p>
              <a:endParaRPr lang="en-US" dirty="0"/>
            </a:p>
          </p:txBody>
        </p:sp>
        <p:sp>
          <p:nvSpPr>
            <p:cNvPr id="157965" name="Freeform 269"/>
            <p:cNvSpPr>
              <a:spLocks/>
            </p:cNvSpPr>
            <p:nvPr/>
          </p:nvSpPr>
          <p:spPr bwMode="auto">
            <a:xfrm>
              <a:off x="2083" y="2633"/>
              <a:ext cx="935" cy="336"/>
            </a:xfrm>
            <a:custGeom>
              <a:avLst/>
              <a:gdLst/>
              <a:ahLst/>
              <a:cxnLst>
                <a:cxn ang="0">
                  <a:pos x="46" y="848"/>
                </a:cxn>
                <a:cxn ang="0">
                  <a:pos x="146" y="840"/>
                </a:cxn>
                <a:cxn ang="0">
                  <a:pos x="232" y="822"/>
                </a:cxn>
                <a:cxn ang="0">
                  <a:pos x="364" y="806"/>
                </a:cxn>
                <a:cxn ang="0">
                  <a:pos x="462" y="774"/>
                </a:cxn>
                <a:cxn ang="0">
                  <a:pos x="514" y="728"/>
                </a:cxn>
                <a:cxn ang="0">
                  <a:pos x="566" y="640"/>
                </a:cxn>
                <a:cxn ang="0">
                  <a:pos x="622" y="594"/>
                </a:cxn>
                <a:cxn ang="0">
                  <a:pos x="708" y="582"/>
                </a:cxn>
                <a:cxn ang="0">
                  <a:pos x="800" y="608"/>
                </a:cxn>
                <a:cxn ang="0">
                  <a:pos x="916" y="616"/>
                </a:cxn>
                <a:cxn ang="0">
                  <a:pos x="986" y="580"/>
                </a:cxn>
                <a:cxn ang="0">
                  <a:pos x="1008" y="528"/>
                </a:cxn>
                <a:cxn ang="0">
                  <a:pos x="1000" y="478"/>
                </a:cxn>
                <a:cxn ang="0">
                  <a:pos x="920" y="394"/>
                </a:cxn>
                <a:cxn ang="0">
                  <a:pos x="910" y="340"/>
                </a:cxn>
                <a:cxn ang="0">
                  <a:pos x="946" y="278"/>
                </a:cxn>
                <a:cxn ang="0">
                  <a:pos x="990" y="244"/>
                </a:cxn>
                <a:cxn ang="0">
                  <a:pos x="1092" y="196"/>
                </a:cxn>
                <a:cxn ang="0">
                  <a:pos x="1198" y="200"/>
                </a:cxn>
                <a:cxn ang="0">
                  <a:pos x="1264" y="232"/>
                </a:cxn>
                <a:cxn ang="0">
                  <a:pos x="1280" y="274"/>
                </a:cxn>
                <a:cxn ang="0">
                  <a:pos x="1262" y="298"/>
                </a:cxn>
                <a:cxn ang="0">
                  <a:pos x="1260" y="332"/>
                </a:cxn>
                <a:cxn ang="0">
                  <a:pos x="1292" y="386"/>
                </a:cxn>
                <a:cxn ang="0">
                  <a:pos x="1370" y="446"/>
                </a:cxn>
                <a:cxn ang="0">
                  <a:pos x="1416" y="452"/>
                </a:cxn>
                <a:cxn ang="0">
                  <a:pos x="1462" y="422"/>
                </a:cxn>
                <a:cxn ang="0">
                  <a:pos x="1468" y="384"/>
                </a:cxn>
                <a:cxn ang="0">
                  <a:pos x="1442" y="354"/>
                </a:cxn>
                <a:cxn ang="0">
                  <a:pos x="1392" y="336"/>
                </a:cxn>
                <a:cxn ang="0">
                  <a:pos x="1358" y="296"/>
                </a:cxn>
                <a:cxn ang="0">
                  <a:pos x="1368" y="246"/>
                </a:cxn>
                <a:cxn ang="0">
                  <a:pos x="1406" y="220"/>
                </a:cxn>
                <a:cxn ang="0">
                  <a:pos x="1518" y="200"/>
                </a:cxn>
                <a:cxn ang="0">
                  <a:pos x="1624" y="198"/>
                </a:cxn>
                <a:cxn ang="0">
                  <a:pos x="1744" y="204"/>
                </a:cxn>
                <a:cxn ang="0">
                  <a:pos x="1864" y="214"/>
                </a:cxn>
                <a:cxn ang="0">
                  <a:pos x="1902" y="196"/>
                </a:cxn>
                <a:cxn ang="0">
                  <a:pos x="1904" y="168"/>
                </a:cxn>
                <a:cxn ang="0">
                  <a:pos x="1878" y="142"/>
                </a:cxn>
                <a:cxn ang="0">
                  <a:pos x="1858" y="116"/>
                </a:cxn>
                <a:cxn ang="0">
                  <a:pos x="1904" y="72"/>
                </a:cxn>
                <a:cxn ang="0">
                  <a:pos x="1976" y="52"/>
                </a:cxn>
                <a:cxn ang="0">
                  <a:pos x="2038" y="48"/>
                </a:cxn>
                <a:cxn ang="0">
                  <a:pos x="2122" y="64"/>
                </a:cxn>
                <a:cxn ang="0">
                  <a:pos x="2218" y="32"/>
                </a:cxn>
                <a:cxn ang="0">
                  <a:pos x="2290" y="26"/>
                </a:cxn>
                <a:cxn ang="0">
                  <a:pos x="2356" y="44"/>
                </a:cxn>
                <a:cxn ang="0">
                  <a:pos x="2452" y="60"/>
                </a:cxn>
                <a:cxn ang="0">
                  <a:pos x="2514" y="44"/>
                </a:cxn>
              </a:cxnLst>
              <a:rect l="0" t="0" r="r" b="b"/>
              <a:pathLst>
                <a:path w="2566" h="848">
                  <a:moveTo>
                    <a:pt x="0" y="836"/>
                  </a:moveTo>
                  <a:lnTo>
                    <a:pt x="16" y="842"/>
                  </a:lnTo>
                  <a:lnTo>
                    <a:pt x="32" y="846"/>
                  </a:lnTo>
                  <a:lnTo>
                    <a:pt x="46" y="848"/>
                  </a:lnTo>
                  <a:lnTo>
                    <a:pt x="62" y="848"/>
                  </a:lnTo>
                  <a:lnTo>
                    <a:pt x="78" y="844"/>
                  </a:lnTo>
                  <a:lnTo>
                    <a:pt x="110" y="842"/>
                  </a:lnTo>
                  <a:lnTo>
                    <a:pt x="146" y="840"/>
                  </a:lnTo>
                  <a:lnTo>
                    <a:pt x="186" y="834"/>
                  </a:lnTo>
                  <a:lnTo>
                    <a:pt x="202" y="830"/>
                  </a:lnTo>
                  <a:lnTo>
                    <a:pt x="216" y="826"/>
                  </a:lnTo>
                  <a:lnTo>
                    <a:pt x="232" y="822"/>
                  </a:lnTo>
                  <a:lnTo>
                    <a:pt x="248" y="820"/>
                  </a:lnTo>
                  <a:lnTo>
                    <a:pt x="282" y="818"/>
                  </a:lnTo>
                  <a:lnTo>
                    <a:pt x="338" y="810"/>
                  </a:lnTo>
                  <a:lnTo>
                    <a:pt x="364" y="806"/>
                  </a:lnTo>
                  <a:lnTo>
                    <a:pt x="394" y="800"/>
                  </a:lnTo>
                  <a:lnTo>
                    <a:pt x="422" y="792"/>
                  </a:lnTo>
                  <a:lnTo>
                    <a:pt x="444" y="784"/>
                  </a:lnTo>
                  <a:lnTo>
                    <a:pt x="462" y="774"/>
                  </a:lnTo>
                  <a:lnTo>
                    <a:pt x="476" y="764"/>
                  </a:lnTo>
                  <a:lnTo>
                    <a:pt x="488" y="756"/>
                  </a:lnTo>
                  <a:lnTo>
                    <a:pt x="500" y="746"/>
                  </a:lnTo>
                  <a:lnTo>
                    <a:pt x="514" y="728"/>
                  </a:lnTo>
                  <a:lnTo>
                    <a:pt x="520" y="716"/>
                  </a:lnTo>
                  <a:lnTo>
                    <a:pt x="530" y="696"/>
                  </a:lnTo>
                  <a:lnTo>
                    <a:pt x="552" y="660"/>
                  </a:lnTo>
                  <a:lnTo>
                    <a:pt x="566" y="640"/>
                  </a:lnTo>
                  <a:lnTo>
                    <a:pt x="580" y="624"/>
                  </a:lnTo>
                  <a:lnTo>
                    <a:pt x="594" y="610"/>
                  </a:lnTo>
                  <a:lnTo>
                    <a:pt x="608" y="600"/>
                  </a:lnTo>
                  <a:lnTo>
                    <a:pt x="622" y="594"/>
                  </a:lnTo>
                  <a:lnTo>
                    <a:pt x="638" y="590"/>
                  </a:lnTo>
                  <a:lnTo>
                    <a:pt x="668" y="584"/>
                  </a:lnTo>
                  <a:lnTo>
                    <a:pt x="696" y="582"/>
                  </a:lnTo>
                  <a:lnTo>
                    <a:pt x="708" y="582"/>
                  </a:lnTo>
                  <a:lnTo>
                    <a:pt x="718" y="584"/>
                  </a:lnTo>
                  <a:lnTo>
                    <a:pt x="754" y="594"/>
                  </a:lnTo>
                  <a:lnTo>
                    <a:pt x="782" y="604"/>
                  </a:lnTo>
                  <a:lnTo>
                    <a:pt x="800" y="608"/>
                  </a:lnTo>
                  <a:lnTo>
                    <a:pt x="830" y="612"/>
                  </a:lnTo>
                  <a:lnTo>
                    <a:pt x="890" y="620"/>
                  </a:lnTo>
                  <a:lnTo>
                    <a:pt x="902" y="620"/>
                  </a:lnTo>
                  <a:lnTo>
                    <a:pt x="916" y="616"/>
                  </a:lnTo>
                  <a:lnTo>
                    <a:pt x="932" y="610"/>
                  </a:lnTo>
                  <a:lnTo>
                    <a:pt x="948" y="604"/>
                  </a:lnTo>
                  <a:lnTo>
                    <a:pt x="976" y="588"/>
                  </a:lnTo>
                  <a:lnTo>
                    <a:pt x="986" y="580"/>
                  </a:lnTo>
                  <a:lnTo>
                    <a:pt x="992" y="574"/>
                  </a:lnTo>
                  <a:lnTo>
                    <a:pt x="1000" y="556"/>
                  </a:lnTo>
                  <a:lnTo>
                    <a:pt x="1004" y="542"/>
                  </a:lnTo>
                  <a:lnTo>
                    <a:pt x="1008" y="528"/>
                  </a:lnTo>
                  <a:lnTo>
                    <a:pt x="1008" y="512"/>
                  </a:lnTo>
                  <a:lnTo>
                    <a:pt x="1008" y="500"/>
                  </a:lnTo>
                  <a:lnTo>
                    <a:pt x="1006" y="488"/>
                  </a:lnTo>
                  <a:lnTo>
                    <a:pt x="1000" y="478"/>
                  </a:lnTo>
                  <a:lnTo>
                    <a:pt x="978" y="458"/>
                  </a:lnTo>
                  <a:lnTo>
                    <a:pt x="946" y="428"/>
                  </a:lnTo>
                  <a:lnTo>
                    <a:pt x="932" y="412"/>
                  </a:lnTo>
                  <a:lnTo>
                    <a:pt x="920" y="394"/>
                  </a:lnTo>
                  <a:lnTo>
                    <a:pt x="912" y="376"/>
                  </a:lnTo>
                  <a:lnTo>
                    <a:pt x="908" y="368"/>
                  </a:lnTo>
                  <a:lnTo>
                    <a:pt x="908" y="358"/>
                  </a:lnTo>
                  <a:lnTo>
                    <a:pt x="910" y="340"/>
                  </a:lnTo>
                  <a:lnTo>
                    <a:pt x="916" y="322"/>
                  </a:lnTo>
                  <a:lnTo>
                    <a:pt x="924" y="306"/>
                  </a:lnTo>
                  <a:lnTo>
                    <a:pt x="934" y="292"/>
                  </a:lnTo>
                  <a:lnTo>
                    <a:pt x="946" y="278"/>
                  </a:lnTo>
                  <a:lnTo>
                    <a:pt x="956" y="268"/>
                  </a:lnTo>
                  <a:lnTo>
                    <a:pt x="964" y="260"/>
                  </a:lnTo>
                  <a:lnTo>
                    <a:pt x="970" y="256"/>
                  </a:lnTo>
                  <a:lnTo>
                    <a:pt x="990" y="244"/>
                  </a:lnTo>
                  <a:lnTo>
                    <a:pt x="1024" y="224"/>
                  </a:lnTo>
                  <a:lnTo>
                    <a:pt x="1046" y="212"/>
                  </a:lnTo>
                  <a:lnTo>
                    <a:pt x="1068" y="204"/>
                  </a:lnTo>
                  <a:lnTo>
                    <a:pt x="1092" y="196"/>
                  </a:lnTo>
                  <a:lnTo>
                    <a:pt x="1114" y="194"/>
                  </a:lnTo>
                  <a:lnTo>
                    <a:pt x="1152" y="194"/>
                  </a:lnTo>
                  <a:lnTo>
                    <a:pt x="1180" y="196"/>
                  </a:lnTo>
                  <a:lnTo>
                    <a:pt x="1198" y="200"/>
                  </a:lnTo>
                  <a:lnTo>
                    <a:pt x="1208" y="204"/>
                  </a:lnTo>
                  <a:lnTo>
                    <a:pt x="1236" y="218"/>
                  </a:lnTo>
                  <a:lnTo>
                    <a:pt x="1254" y="226"/>
                  </a:lnTo>
                  <a:lnTo>
                    <a:pt x="1264" y="232"/>
                  </a:lnTo>
                  <a:lnTo>
                    <a:pt x="1270" y="240"/>
                  </a:lnTo>
                  <a:lnTo>
                    <a:pt x="1276" y="254"/>
                  </a:lnTo>
                  <a:lnTo>
                    <a:pt x="1280" y="268"/>
                  </a:lnTo>
                  <a:lnTo>
                    <a:pt x="1280" y="274"/>
                  </a:lnTo>
                  <a:lnTo>
                    <a:pt x="1278" y="280"/>
                  </a:lnTo>
                  <a:lnTo>
                    <a:pt x="1272" y="288"/>
                  </a:lnTo>
                  <a:lnTo>
                    <a:pt x="1268" y="294"/>
                  </a:lnTo>
                  <a:lnTo>
                    <a:pt x="1262" y="298"/>
                  </a:lnTo>
                  <a:lnTo>
                    <a:pt x="1258" y="304"/>
                  </a:lnTo>
                  <a:lnTo>
                    <a:pt x="1256" y="312"/>
                  </a:lnTo>
                  <a:lnTo>
                    <a:pt x="1258" y="322"/>
                  </a:lnTo>
                  <a:lnTo>
                    <a:pt x="1260" y="332"/>
                  </a:lnTo>
                  <a:lnTo>
                    <a:pt x="1264" y="342"/>
                  </a:lnTo>
                  <a:lnTo>
                    <a:pt x="1270" y="354"/>
                  </a:lnTo>
                  <a:lnTo>
                    <a:pt x="1278" y="370"/>
                  </a:lnTo>
                  <a:lnTo>
                    <a:pt x="1292" y="386"/>
                  </a:lnTo>
                  <a:lnTo>
                    <a:pt x="1298" y="394"/>
                  </a:lnTo>
                  <a:lnTo>
                    <a:pt x="1306" y="402"/>
                  </a:lnTo>
                  <a:lnTo>
                    <a:pt x="1362" y="442"/>
                  </a:lnTo>
                  <a:lnTo>
                    <a:pt x="1370" y="446"/>
                  </a:lnTo>
                  <a:lnTo>
                    <a:pt x="1384" y="450"/>
                  </a:lnTo>
                  <a:lnTo>
                    <a:pt x="1402" y="454"/>
                  </a:lnTo>
                  <a:lnTo>
                    <a:pt x="1410" y="454"/>
                  </a:lnTo>
                  <a:lnTo>
                    <a:pt x="1416" y="452"/>
                  </a:lnTo>
                  <a:lnTo>
                    <a:pt x="1430" y="446"/>
                  </a:lnTo>
                  <a:lnTo>
                    <a:pt x="1446" y="436"/>
                  </a:lnTo>
                  <a:lnTo>
                    <a:pt x="1454" y="430"/>
                  </a:lnTo>
                  <a:lnTo>
                    <a:pt x="1462" y="422"/>
                  </a:lnTo>
                  <a:lnTo>
                    <a:pt x="1466" y="412"/>
                  </a:lnTo>
                  <a:lnTo>
                    <a:pt x="1470" y="404"/>
                  </a:lnTo>
                  <a:lnTo>
                    <a:pt x="1470" y="394"/>
                  </a:lnTo>
                  <a:lnTo>
                    <a:pt x="1468" y="384"/>
                  </a:lnTo>
                  <a:lnTo>
                    <a:pt x="1464" y="376"/>
                  </a:lnTo>
                  <a:lnTo>
                    <a:pt x="1458" y="368"/>
                  </a:lnTo>
                  <a:lnTo>
                    <a:pt x="1450" y="360"/>
                  </a:lnTo>
                  <a:lnTo>
                    <a:pt x="1442" y="354"/>
                  </a:lnTo>
                  <a:lnTo>
                    <a:pt x="1434" y="348"/>
                  </a:lnTo>
                  <a:lnTo>
                    <a:pt x="1426" y="346"/>
                  </a:lnTo>
                  <a:lnTo>
                    <a:pt x="1404" y="340"/>
                  </a:lnTo>
                  <a:lnTo>
                    <a:pt x="1392" y="336"/>
                  </a:lnTo>
                  <a:lnTo>
                    <a:pt x="1382" y="330"/>
                  </a:lnTo>
                  <a:lnTo>
                    <a:pt x="1372" y="322"/>
                  </a:lnTo>
                  <a:lnTo>
                    <a:pt x="1364" y="310"/>
                  </a:lnTo>
                  <a:lnTo>
                    <a:pt x="1358" y="296"/>
                  </a:lnTo>
                  <a:lnTo>
                    <a:pt x="1358" y="288"/>
                  </a:lnTo>
                  <a:lnTo>
                    <a:pt x="1358" y="278"/>
                  </a:lnTo>
                  <a:lnTo>
                    <a:pt x="1360" y="260"/>
                  </a:lnTo>
                  <a:lnTo>
                    <a:pt x="1368" y="246"/>
                  </a:lnTo>
                  <a:lnTo>
                    <a:pt x="1376" y="236"/>
                  </a:lnTo>
                  <a:lnTo>
                    <a:pt x="1386" y="228"/>
                  </a:lnTo>
                  <a:lnTo>
                    <a:pt x="1396" y="224"/>
                  </a:lnTo>
                  <a:lnTo>
                    <a:pt x="1406" y="220"/>
                  </a:lnTo>
                  <a:lnTo>
                    <a:pt x="1422" y="216"/>
                  </a:lnTo>
                  <a:lnTo>
                    <a:pt x="1458" y="208"/>
                  </a:lnTo>
                  <a:lnTo>
                    <a:pt x="1492" y="202"/>
                  </a:lnTo>
                  <a:lnTo>
                    <a:pt x="1518" y="200"/>
                  </a:lnTo>
                  <a:lnTo>
                    <a:pt x="1544" y="200"/>
                  </a:lnTo>
                  <a:lnTo>
                    <a:pt x="1564" y="200"/>
                  </a:lnTo>
                  <a:lnTo>
                    <a:pt x="1584" y="200"/>
                  </a:lnTo>
                  <a:lnTo>
                    <a:pt x="1624" y="198"/>
                  </a:lnTo>
                  <a:lnTo>
                    <a:pt x="1666" y="196"/>
                  </a:lnTo>
                  <a:lnTo>
                    <a:pt x="1700" y="198"/>
                  </a:lnTo>
                  <a:lnTo>
                    <a:pt x="1730" y="202"/>
                  </a:lnTo>
                  <a:lnTo>
                    <a:pt x="1744" y="204"/>
                  </a:lnTo>
                  <a:lnTo>
                    <a:pt x="1766" y="206"/>
                  </a:lnTo>
                  <a:lnTo>
                    <a:pt x="1800" y="208"/>
                  </a:lnTo>
                  <a:lnTo>
                    <a:pt x="1840" y="212"/>
                  </a:lnTo>
                  <a:lnTo>
                    <a:pt x="1864" y="214"/>
                  </a:lnTo>
                  <a:lnTo>
                    <a:pt x="1878" y="216"/>
                  </a:lnTo>
                  <a:lnTo>
                    <a:pt x="1886" y="212"/>
                  </a:lnTo>
                  <a:lnTo>
                    <a:pt x="1894" y="206"/>
                  </a:lnTo>
                  <a:lnTo>
                    <a:pt x="1902" y="196"/>
                  </a:lnTo>
                  <a:lnTo>
                    <a:pt x="1904" y="190"/>
                  </a:lnTo>
                  <a:lnTo>
                    <a:pt x="1906" y="182"/>
                  </a:lnTo>
                  <a:lnTo>
                    <a:pt x="1906" y="174"/>
                  </a:lnTo>
                  <a:lnTo>
                    <a:pt x="1904" y="168"/>
                  </a:lnTo>
                  <a:lnTo>
                    <a:pt x="1902" y="162"/>
                  </a:lnTo>
                  <a:lnTo>
                    <a:pt x="1898" y="156"/>
                  </a:lnTo>
                  <a:lnTo>
                    <a:pt x="1888" y="148"/>
                  </a:lnTo>
                  <a:lnTo>
                    <a:pt x="1878" y="142"/>
                  </a:lnTo>
                  <a:lnTo>
                    <a:pt x="1868" y="134"/>
                  </a:lnTo>
                  <a:lnTo>
                    <a:pt x="1864" y="130"/>
                  </a:lnTo>
                  <a:lnTo>
                    <a:pt x="1860" y="124"/>
                  </a:lnTo>
                  <a:lnTo>
                    <a:pt x="1858" y="116"/>
                  </a:lnTo>
                  <a:lnTo>
                    <a:pt x="1860" y="108"/>
                  </a:lnTo>
                  <a:lnTo>
                    <a:pt x="1866" y="100"/>
                  </a:lnTo>
                  <a:lnTo>
                    <a:pt x="1878" y="90"/>
                  </a:lnTo>
                  <a:lnTo>
                    <a:pt x="1904" y="72"/>
                  </a:lnTo>
                  <a:lnTo>
                    <a:pt x="1928" y="60"/>
                  </a:lnTo>
                  <a:lnTo>
                    <a:pt x="1948" y="54"/>
                  </a:lnTo>
                  <a:lnTo>
                    <a:pt x="1964" y="52"/>
                  </a:lnTo>
                  <a:lnTo>
                    <a:pt x="1976" y="52"/>
                  </a:lnTo>
                  <a:lnTo>
                    <a:pt x="1986" y="50"/>
                  </a:lnTo>
                  <a:lnTo>
                    <a:pt x="2010" y="46"/>
                  </a:lnTo>
                  <a:lnTo>
                    <a:pt x="2024" y="46"/>
                  </a:lnTo>
                  <a:lnTo>
                    <a:pt x="2038" y="48"/>
                  </a:lnTo>
                  <a:lnTo>
                    <a:pt x="2060" y="54"/>
                  </a:lnTo>
                  <a:lnTo>
                    <a:pt x="2090" y="62"/>
                  </a:lnTo>
                  <a:lnTo>
                    <a:pt x="2110" y="64"/>
                  </a:lnTo>
                  <a:lnTo>
                    <a:pt x="2122" y="64"/>
                  </a:lnTo>
                  <a:lnTo>
                    <a:pt x="2132" y="64"/>
                  </a:lnTo>
                  <a:lnTo>
                    <a:pt x="2154" y="58"/>
                  </a:lnTo>
                  <a:lnTo>
                    <a:pt x="2180" y="48"/>
                  </a:lnTo>
                  <a:lnTo>
                    <a:pt x="2218" y="32"/>
                  </a:lnTo>
                  <a:lnTo>
                    <a:pt x="2234" y="30"/>
                  </a:lnTo>
                  <a:lnTo>
                    <a:pt x="2254" y="26"/>
                  </a:lnTo>
                  <a:lnTo>
                    <a:pt x="2278" y="24"/>
                  </a:lnTo>
                  <a:lnTo>
                    <a:pt x="2290" y="26"/>
                  </a:lnTo>
                  <a:lnTo>
                    <a:pt x="2302" y="28"/>
                  </a:lnTo>
                  <a:lnTo>
                    <a:pt x="2336" y="38"/>
                  </a:lnTo>
                  <a:lnTo>
                    <a:pt x="2346" y="42"/>
                  </a:lnTo>
                  <a:lnTo>
                    <a:pt x="2356" y="44"/>
                  </a:lnTo>
                  <a:lnTo>
                    <a:pt x="2384" y="46"/>
                  </a:lnTo>
                  <a:lnTo>
                    <a:pt x="2404" y="50"/>
                  </a:lnTo>
                  <a:lnTo>
                    <a:pt x="2430" y="56"/>
                  </a:lnTo>
                  <a:lnTo>
                    <a:pt x="2452" y="60"/>
                  </a:lnTo>
                  <a:lnTo>
                    <a:pt x="2464" y="60"/>
                  </a:lnTo>
                  <a:lnTo>
                    <a:pt x="2474" y="58"/>
                  </a:lnTo>
                  <a:lnTo>
                    <a:pt x="2494" y="52"/>
                  </a:lnTo>
                  <a:lnTo>
                    <a:pt x="2514" y="44"/>
                  </a:lnTo>
                  <a:lnTo>
                    <a:pt x="2530" y="38"/>
                  </a:lnTo>
                  <a:lnTo>
                    <a:pt x="2538" y="32"/>
                  </a:lnTo>
                  <a:lnTo>
                    <a:pt x="2566" y="0"/>
                  </a:lnTo>
                </a:path>
              </a:pathLst>
            </a:custGeom>
            <a:noFill/>
            <a:ln w="9525">
              <a:solidFill>
                <a:srgbClr val="191919"/>
              </a:solidFill>
              <a:prstDash val="solid"/>
              <a:round/>
              <a:headEnd/>
              <a:tailEnd/>
            </a:ln>
          </p:spPr>
          <p:txBody>
            <a:bodyPr/>
            <a:lstStyle/>
            <a:p>
              <a:endParaRPr lang="en-US" dirty="0"/>
            </a:p>
          </p:txBody>
        </p:sp>
        <p:sp>
          <p:nvSpPr>
            <p:cNvPr id="157966" name="Freeform 270"/>
            <p:cNvSpPr>
              <a:spLocks/>
            </p:cNvSpPr>
            <p:nvPr/>
          </p:nvSpPr>
          <p:spPr bwMode="auto">
            <a:xfrm>
              <a:off x="2435" y="2895"/>
              <a:ext cx="132" cy="61"/>
            </a:xfrm>
            <a:custGeom>
              <a:avLst/>
              <a:gdLst/>
              <a:ahLst/>
              <a:cxnLst>
                <a:cxn ang="0">
                  <a:pos x="0" y="152"/>
                </a:cxn>
                <a:cxn ang="0">
                  <a:pos x="4" y="144"/>
                </a:cxn>
                <a:cxn ang="0">
                  <a:pos x="8" y="134"/>
                </a:cxn>
                <a:cxn ang="0">
                  <a:pos x="16" y="122"/>
                </a:cxn>
                <a:cxn ang="0">
                  <a:pos x="26" y="110"/>
                </a:cxn>
                <a:cxn ang="0">
                  <a:pos x="40" y="94"/>
                </a:cxn>
                <a:cxn ang="0">
                  <a:pos x="60" y="80"/>
                </a:cxn>
                <a:cxn ang="0">
                  <a:pos x="84" y="64"/>
                </a:cxn>
                <a:cxn ang="0">
                  <a:pos x="164" y="20"/>
                </a:cxn>
                <a:cxn ang="0">
                  <a:pos x="186" y="10"/>
                </a:cxn>
                <a:cxn ang="0">
                  <a:pos x="208" y="4"/>
                </a:cxn>
                <a:cxn ang="0">
                  <a:pos x="220" y="2"/>
                </a:cxn>
                <a:cxn ang="0">
                  <a:pos x="230" y="2"/>
                </a:cxn>
                <a:cxn ang="0">
                  <a:pos x="272" y="0"/>
                </a:cxn>
                <a:cxn ang="0">
                  <a:pos x="292" y="0"/>
                </a:cxn>
                <a:cxn ang="0">
                  <a:pos x="304" y="2"/>
                </a:cxn>
                <a:cxn ang="0">
                  <a:pos x="344" y="18"/>
                </a:cxn>
                <a:cxn ang="0">
                  <a:pos x="364" y="30"/>
                </a:cxn>
              </a:cxnLst>
              <a:rect l="0" t="0" r="r" b="b"/>
              <a:pathLst>
                <a:path w="364" h="152">
                  <a:moveTo>
                    <a:pt x="0" y="152"/>
                  </a:moveTo>
                  <a:lnTo>
                    <a:pt x="4" y="144"/>
                  </a:lnTo>
                  <a:lnTo>
                    <a:pt x="8" y="134"/>
                  </a:lnTo>
                  <a:lnTo>
                    <a:pt x="16" y="122"/>
                  </a:lnTo>
                  <a:lnTo>
                    <a:pt x="26" y="110"/>
                  </a:lnTo>
                  <a:lnTo>
                    <a:pt x="40" y="94"/>
                  </a:lnTo>
                  <a:lnTo>
                    <a:pt x="60" y="80"/>
                  </a:lnTo>
                  <a:lnTo>
                    <a:pt x="84" y="64"/>
                  </a:lnTo>
                  <a:lnTo>
                    <a:pt x="164" y="20"/>
                  </a:lnTo>
                  <a:lnTo>
                    <a:pt x="186" y="10"/>
                  </a:lnTo>
                  <a:lnTo>
                    <a:pt x="208" y="4"/>
                  </a:lnTo>
                  <a:lnTo>
                    <a:pt x="220" y="2"/>
                  </a:lnTo>
                  <a:lnTo>
                    <a:pt x="230" y="2"/>
                  </a:lnTo>
                  <a:lnTo>
                    <a:pt x="272" y="0"/>
                  </a:lnTo>
                  <a:lnTo>
                    <a:pt x="292" y="0"/>
                  </a:lnTo>
                  <a:lnTo>
                    <a:pt x="304" y="2"/>
                  </a:lnTo>
                  <a:lnTo>
                    <a:pt x="344" y="18"/>
                  </a:lnTo>
                  <a:lnTo>
                    <a:pt x="364" y="30"/>
                  </a:lnTo>
                </a:path>
              </a:pathLst>
            </a:custGeom>
            <a:noFill/>
            <a:ln w="9525">
              <a:solidFill>
                <a:srgbClr val="191919"/>
              </a:solidFill>
              <a:prstDash val="solid"/>
              <a:round/>
              <a:headEnd/>
              <a:tailEnd/>
            </a:ln>
          </p:spPr>
          <p:txBody>
            <a:bodyPr/>
            <a:lstStyle/>
            <a:p>
              <a:endParaRPr lang="en-US" dirty="0"/>
            </a:p>
          </p:txBody>
        </p:sp>
        <p:sp>
          <p:nvSpPr>
            <p:cNvPr id="157967" name="Freeform 271"/>
            <p:cNvSpPr>
              <a:spLocks/>
            </p:cNvSpPr>
            <p:nvPr/>
          </p:nvSpPr>
          <p:spPr bwMode="auto">
            <a:xfrm>
              <a:off x="2478" y="2914"/>
              <a:ext cx="74" cy="34"/>
            </a:xfrm>
            <a:custGeom>
              <a:avLst/>
              <a:gdLst/>
              <a:ahLst/>
              <a:cxnLst>
                <a:cxn ang="0">
                  <a:pos x="0" y="84"/>
                </a:cxn>
                <a:cxn ang="0">
                  <a:pos x="4" y="76"/>
                </a:cxn>
                <a:cxn ang="0">
                  <a:pos x="14" y="60"/>
                </a:cxn>
                <a:cxn ang="0">
                  <a:pos x="20" y="50"/>
                </a:cxn>
                <a:cxn ang="0">
                  <a:pos x="30" y="40"/>
                </a:cxn>
                <a:cxn ang="0">
                  <a:pos x="40" y="32"/>
                </a:cxn>
                <a:cxn ang="0">
                  <a:pos x="54" y="26"/>
                </a:cxn>
                <a:cxn ang="0">
                  <a:pos x="114" y="8"/>
                </a:cxn>
                <a:cxn ang="0">
                  <a:pos x="140" y="2"/>
                </a:cxn>
                <a:cxn ang="0">
                  <a:pos x="156" y="0"/>
                </a:cxn>
                <a:cxn ang="0">
                  <a:pos x="168" y="2"/>
                </a:cxn>
                <a:cxn ang="0">
                  <a:pos x="182" y="6"/>
                </a:cxn>
                <a:cxn ang="0">
                  <a:pos x="188" y="10"/>
                </a:cxn>
                <a:cxn ang="0">
                  <a:pos x="194" y="16"/>
                </a:cxn>
                <a:cxn ang="0">
                  <a:pos x="200" y="24"/>
                </a:cxn>
                <a:cxn ang="0">
                  <a:pos x="204" y="34"/>
                </a:cxn>
              </a:cxnLst>
              <a:rect l="0" t="0" r="r" b="b"/>
              <a:pathLst>
                <a:path w="204" h="84">
                  <a:moveTo>
                    <a:pt x="0" y="84"/>
                  </a:moveTo>
                  <a:lnTo>
                    <a:pt x="4" y="76"/>
                  </a:lnTo>
                  <a:lnTo>
                    <a:pt x="14" y="60"/>
                  </a:lnTo>
                  <a:lnTo>
                    <a:pt x="20" y="50"/>
                  </a:lnTo>
                  <a:lnTo>
                    <a:pt x="30" y="40"/>
                  </a:lnTo>
                  <a:lnTo>
                    <a:pt x="40" y="32"/>
                  </a:lnTo>
                  <a:lnTo>
                    <a:pt x="54" y="26"/>
                  </a:lnTo>
                  <a:lnTo>
                    <a:pt x="114" y="8"/>
                  </a:lnTo>
                  <a:lnTo>
                    <a:pt x="140" y="2"/>
                  </a:lnTo>
                  <a:lnTo>
                    <a:pt x="156" y="0"/>
                  </a:lnTo>
                  <a:lnTo>
                    <a:pt x="168" y="2"/>
                  </a:lnTo>
                  <a:lnTo>
                    <a:pt x="182" y="6"/>
                  </a:lnTo>
                  <a:lnTo>
                    <a:pt x="188" y="10"/>
                  </a:lnTo>
                  <a:lnTo>
                    <a:pt x="194" y="16"/>
                  </a:lnTo>
                  <a:lnTo>
                    <a:pt x="200" y="24"/>
                  </a:lnTo>
                  <a:lnTo>
                    <a:pt x="204" y="34"/>
                  </a:lnTo>
                </a:path>
              </a:pathLst>
            </a:custGeom>
            <a:noFill/>
            <a:ln w="9525">
              <a:solidFill>
                <a:srgbClr val="191919"/>
              </a:solidFill>
              <a:prstDash val="solid"/>
              <a:round/>
              <a:headEnd/>
              <a:tailEnd/>
            </a:ln>
          </p:spPr>
          <p:txBody>
            <a:bodyPr/>
            <a:lstStyle/>
            <a:p>
              <a:endParaRPr lang="en-US" dirty="0"/>
            </a:p>
          </p:txBody>
        </p:sp>
        <p:sp>
          <p:nvSpPr>
            <p:cNvPr id="157968" name="Freeform 272"/>
            <p:cNvSpPr>
              <a:spLocks/>
            </p:cNvSpPr>
            <p:nvPr/>
          </p:nvSpPr>
          <p:spPr bwMode="auto">
            <a:xfrm>
              <a:off x="2605" y="2736"/>
              <a:ext cx="333" cy="244"/>
            </a:xfrm>
            <a:custGeom>
              <a:avLst/>
              <a:gdLst/>
              <a:ahLst/>
              <a:cxnLst>
                <a:cxn ang="0">
                  <a:pos x="0" y="484"/>
                </a:cxn>
                <a:cxn ang="0">
                  <a:pos x="4" y="516"/>
                </a:cxn>
                <a:cxn ang="0">
                  <a:pos x="10" y="530"/>
                </a:cxn>
                <a:cxn ang="0">
                  <a:pos x="28" y="550"/>
                </a:cxn>
                <a:cxn ang="0">
                  <a:pos x="64" y="570"/>
                </a:cxn>
                <a:cxn ang="0">
                  <a:pos x="124" y="586"/>
                </a:cxn>
                <a:cxn ang="0">
                  <a:pos x="208" y="614"/>
                </a:cxn>
                <a:cxn ang="0">
                  <a:pos x="228" y="616"/>
                </a:cxn>
                <a:cxn ang="0">
                  <a:pos x="270" y="612"/>
                </a:cxn>
                <a:cxn ang="0">
                  <a:pos x="298" y="604"/>
                </a:cxn>
                <a:cxn ang="0">
                  <a:pos x="324" y="584"/>
                </a:cxn>
                <a:cxn ang="0">
                  <a:pos x="338" y="568"/>
                </a:cxn>
                <a:cxn ang="0">
                  <a:pos x="340" y="556"/>
                </a:cxn>
                <a:cxn ang="0">
                  <a:pos x="334" y="536"/>
                </a:cxn>
                <a:cxn ang="0">
                  <a:pos x="328" y="506"/>
                </a:cxn>
                <a:cxn ang="0">
                  <a:pos x="330" y="488"/>
                </a:cxn>
                <a:cxn ang="0">
                  <a:pos x="350" y="466"/>
                </a:cxn>
                <a:cxn ang="0">
                  <a:pos x="386" y="442"/>
                </a:cxn>
                <a:cxn ang="0">
                  <a:pos x="434" y="430"/>
                </a:cxn>
                <a:cxn ang="0">
                  <a:pos x="492" y="426"/>
                </a:cxn>
                <a:cxn ang="0">
                  <a:pos x="602" y="446"/>
                </a:cxn>
                <a:cxn ang="0">
                  <a:pos x="628" y="450"/>
                </a:cxn>
                <a:cxn ang="0">
                  <a:pos x="664" y="448"/>
                </a:cxn>
                <a:cxn ang="0">
                  <a:pos x="704" y="438"/>
                </a:cxn>
                <a:cxn ang="0">
                  <a:pos x="738" y="422"/>
                </a:cxn>
                <a:cxn ang="0">
                  <a:pos x="786" y="380"/>
                </a:cxn>
                <a:cxn ang="0">
                  <a:pos x="806" y="352"/>
                </a:cxn>
                <a:cxn ang="0">
                  <a:pos x="810" y="306"/>
                </a:cxn>
                <a:cxn ang="0">
                  <a:pos x="808" y="250"/>
                </a:cxn>
                <a:cxn ang="0">
                  <a:pos x="806" y="230"/>
                </a:cxn>
                <a:cxn ang="0">
                  <a:pos x="812" y="208"/>
                </a:cxn>
                <a:cxn ang="0">
                  <a:pos x="832" y="186"/>
                </a:cxn>
                <a:cxn ang="0">
                  <a:pos x="872" y="160"/>
                </a:cxn>
                <a:cxn ang="0">
                  <a:pos x="886" y="150"/>
                </a:cxn>
                <a:cxn ang="0">
                  <a:pos x="904" y="118"/>
                </a:cxn>
                <a:cxn ang="0">
                  <a:pos x="914" y="90"/>
                </a:cxn>
                <a:cxn ang="0">
                  <a:pos x="912" y="66"/>
                </a:cxn>
                <a:cxn ang="0">
                  <a:pos x="904" y="36"/>
                </a:cxn>
                <a:cxn ang="0">
                  <a:pos x="882" y="0"/>
                </a:cxn>
              </a:cxnLst>
              <a:rect l="0" t="0" r="r" b="b"/>
              <a:pathLst>
                <a:path w="914" h="616">
                  <a:moveTo>
                    <a:pt x="0" y="458"/>
                  </a:moveTo>
                  <a:lnTo>
                    <a:pt x="0" y="484"/>
                  </a:lnTo>
                  <a:lnTo>
                    <a:pt x="2" y="506"/>
                  </a:lnTo>
                  <a:lnTo>
                    <a:pt x="4" y="516"/>
                  </a:lnTo>
                  <a:lnTo>
                    <a:pt x="6" y="524"/>
                  </a:lnTo>
                  <a:lnTo>
                    <a:pt x="10" y="530"/>
                  </a:lnTo>
                  <a:lnTo>
                    <a:pt x="14" y="538"/>
                  </a:lnTo>
                  <a:lnTo>
                    <a:pt x="28" y="550"/>
                  </a:lnTo>
                  <a:lnTo>
                    <a:pt x="44" y="562"/>
                  </a:lnTo>
                  <a:lnTo>
                    <a:pt x="64" y="570"/>
                  </a:lnTo>
                  <a:lnTo>
                    <a:pt x="92" y="578"/>
                  </a:lnTo>
                  <a:lnTo>
                    <a:pt x="124" y="586"/>
                  </a:lnTo>
                  <a:lnTo>
                    <a:pt x="170" y="600"/>
                  </a:lnTo>
                  <a:lnTo>
                    <a:pt x="208" y="614"/>
                  </a:lnTo>
                  <a:lnTo>
                    <a:pt x="216" y="614"/>
                  </a:lnTo>
                  <a:lnTo>
                    <a:pt x="228" y="616"/>
                  </a:lnTo>
                  <a:lnTo>
                    <a:pt x="256" y="614"/>
                  </a:lnTo>
                  <a:lnTo>
                    <a:pt x="270" y="612"/>
                  </a:lnTo>
                  <a:lnTo>
                    <a:pt x="286" y="608"/>
                  </a:lnTo>
                  <a:lnTo>
                    <a:pt x="298" y="604"/>
                  </a:lnTo>
                  <a:lnTo>
                    <a:pt x="308" y="598"/>
                  </a:lnTo>
                  <a:lnTo>
                    <a:pt x="324" y="584"/>
                  </a:lnTo>
                  <a:lnTo>
                    <a:pt x="334" y="572"/>
                  </a:lnTo>
                  <a:lnTo>
                    <a:pt x="338" y="568"/>
                  </a:lnTo>
                  <a:lnTo>
                    <a:pt x="340" y="562"/>
                  </a:lnTo>
                  <a:lnTo>
                    <a:pt x="340" y="556"/>
                  </a:lnTo>
                  <a:lnTo>
                    <a:pt x="340" y="550"/>
                  </a:lnTo>
                  <a:lnTo>
                    <a:pt x="334" y="536"/>
                  </a:lnTo>
                  <a:lnTo>
                    <a:pt x="328" y="516"/>
                  </a:lnTo>
                  <a:lnTo>
                    <a:pt x="328" y="506"/>
                  </a:lnTo>
                  <a:lnTo>
                    <a:pt x="328" y="496"/>
                  </a:lnTo>
                  <a:lnTo>
                    <a:pt x="330" y="488"/>
                  </a:lnTo>
                  <a:lnTo>
                    <a:pt x="336" y="480"/>
                  </a:lnTo>
                  <a:lnTo>
                    <a:pt x="350" y="466"/>
                  </a:lnTo>
                  <a:lnTo>
                    <a:pt x="368" y="452"/>
                  </a:lnTo>
                  <a:lnTo>
                    <a:pt x="386" y="442"/>
                  </a:lnTo>
                  <a:lnTo>
                    <a:pt x="408" y="434"/>
                  </a:lnTo>
                  <a:lnTo>
                    <a:pt x="434" y="430"/>
                  </a:lnTo>
                  <a:lnTo>
                    <a:pt x="464" y="428"/>
                  </a:lnTo>
                  <a:lnTo>
                    <a:pt x="492" y="426"/>
                  </a:lnTo>
                  <a:lnTo>
                    <a:pt x="508" y="428"/>
                  </a:lnTo>
                  <a:lnTo>
                    <a:pt x="602" y="446"/>
                  </a:lnTo>
                  <a:lnTo>
                    <a:pt x="614" y="448"/>
                  </a:lnTo>
                  <a:lnTo>
                    <a:pt x="628" y="450"/>
                  </a:lnTo>
                  <a:lnTo>
                    <a:pt x="646" y="448"/>
                  </a:lnTo>
                  <a:lnTo>
                    <a:pt x="664" y="448"/>
                  </a:lnTo>
                  <a:lnTo>
                    <a:pt x="684" y="444"/>
                  </a:lnTo>
                  <a:lnTo>
                    <a:pt x="704" y="438"/>
                  </a:lnTo>
                  <a:lnTo>
                    <a:pt x="722" y="432"/>
                  </a:lnTo>
                  <a:lnTo>
                    <a:pt x="738" y="422"/>
                  </a:lnTo>
                  <a:lnTo>
                    <a:pt x="764" y="402"/>
                  </a:lnTo>
                  <a:lnTo>
                    <a:pt x="786" y="380"/>
                  </a:lnTo>
                  <a:lnTo>
                    <a:pt x="800" y="360"/>
                  </a:lnTo>
                  <a:lnTo>
                    <a:pt x="806" y="352"/>
                  </a:lnTo>
                  <a:lnTo>
                    <a:pt x="808" y="344"/>
                  </a:lnTo>
                  <a:lnTo>
                    <a:pt x="810" y="306"/>
                  </a:lnTo>
                  <a:lnTo>
                    <a:pt x="810" y="268"/>
                  </a:lnTo>
                  <a:lnTo>
                    <a:pt x="808" y="250"/>
                  </a:lnTo>
                  <a:lnTo>
                    <a:pt x="806" y="240"/>
                  </a:lnTo>
                  <a:lnTo>
                    <a:pt x="806" y="230"/>
                  </a:lnTo>
                  <a:lnTo>
                    <a:pt x="808" y="218"/>
                  </a:lnTo>
                  <a:lnTo>
                    <a:pt x="812" y="208"/>
                  </a:lnTo>
                  <a:lnTo>
                    <a:pt x="820" y="196"/>
                  </a:lnTo>
                  <a:lnTo>
                    <a:pt x="832" y="186"/>
                  </a:lnTo>
                  <a:lnTo>
                    <a:pt x="856" y="168"/>
                  </a:lnTo>
                  <a:lnTo>
                    <a:pt x="872" y="160"/>
                  </a:lnTo>
                  <a:lnTo>
                    <a:pt x="880" y="154"/>
                  </a:lnTo>
                  <a:lnTo>
                    <a:pt x="886" y="150"/>
                  </a:lnTo>
                  <a:lnTo>
                    <a:pt x="896" y="136"/>
                  </a:lnTo>
                  <a:lnTo>
                    <a:pt x="904" y="118"/>
                  </a:lnTo>
                  <a:lnTo>
                    <a:pt x="908" y="104"/>
                  </a:lnTo>
                  <a:lnTo>
                    <a:pt x="914" y="90"/>
                  </a:lnTo>
                  <a:lnTo>
                    <a:pt x="914" y="80"/>
                  </a:lnTo>
                  <a:lnTo>
                    <a:pt x="912" y="66"/>
                  </a:lnTo>
                  <a:lnTo>
                    <a:pt x="908" y="50"/>
                  </a:lnTo>
                  <a:lnTo>
                    <a:pt x="904" y="36"/>
                  </a:lnTo>
                  <a:lnTo>
                    <a:pt x="890" y="12"/>
                  </a:lnTo>
                  <a:lnTo>
                    <a:pt x="882" y="0"/>
                  </a:lnTo>
                </a:path>
              </a:pathLst>
            </a:custGeom>
            <a:noFill/>
            <a:ln w="9525">
              <a:solidFill>
                <a:srgbClr val="191919"/>
              </a:solidFill>
              <a:prstDash val="solid"/>
              <a:round/>
              <a:headEnd/>
              <a:tailEnd/>
            </a:ln>
          </p:spPr>
          <p:txBody>
            <a:bodyPr/>
            <a:lstStyle/>
            <a:p>
              <a:endParaRPr lang="en-US" dirty="0"/>
            </a:p>
          </p:txBody>
        </p:sp>
        <p:sp>
          <p:nvSpPr>
            <p:cNvPr id="157969" name="Freeform 273"/>
            <p:cNvSpPr>
              <a:spLocks/>
            </p:cNvSpPr>
            <p:nvPr/>
          </p:nvSpPr>
          <p:spPr bwMode="auto">
            <a:xfrm>
              <a:off x="2199" y="2663"/>
              <a:ext cx="752" cy="382"/>
            </a:xfrm>
            <a:custGeom>
              <a:avLst/>
              <a:gdLst/>
              <a:ahLst/>
              <a:cxnLst>
                <a:cxn ang="0">
                  <a:pos x="1968" y="134"/>
                </a:cxn>
                <a:cxn ang="0">
                  <a:pos x="1968" y="88"/>
                </a:cxn>
                <a:cxn ang="0">
                  <a:pos x="2018" y="26"/>
                </a:cxn>
                <a:cxn ang="0">
                  <a:pos x="2038" y="12"/>
                </a:cxn>
                <a:cxn ang="0">
                  <a:pos x="1984" y="2"/>
                </a:cxn>
                <a:cxn ang="0">
                  <a:pos x="1876" y="16"/>
                </a:cxn>
                <a:cxn ang="0">
                  <a:pos x="1770" y="14"/>
                </a:cxn>
                <a:cxn ang="0">
                  <a:pos x="1712" y="4"/>
                </a:cxn>
                <a:cxn ang="0">
                  <a:pos x="1630" y="16"/>
                </a:cxn>
                <a:cxn ang="0">
                  <a:pos x="1606" y="46"/>
                </a:cxn>
                <a:cxn ang="0">
                  <a:pos x="1614" y="76"/>
                </a:cxn>
                <a:cxn ang="0">
                  <a:pos x="1662" y="122"/>
                </a:cxn>
                <a:cxn ang="0">
                  <a:pos x="1656" y="160"/>
                </a:cxn>
                <a:cxn ang="0">
                  <a:pos x="1628" y="180"/>
                </a:cxn>
                <a:cxn ang="0">
                  <a:pos x="1530" y="188"/>
                </a:cxn>
                <a:cxn ang="0">
                  <a:pos x="1410" y="174"/>
                </a:cxn>
                <a:cxn ang="0">
                  <a:pos x="1176" y="174"/>
                </a:cxn>
                <a:cxn ang="0">
                  <a:pos x="1114" y="204"/>
                </a:cxn>
                <a:cxn ang="0">
                  <a:pos x="1120" y="228"/>
                </a:cxn>
                <a:cxn ang="0">
                  <a:pos x="1196" y="272"/>
                </a:cxn>
                <a:cxn ang="0">
                  <a:pos x="1218" y="310"/>
                </a:cxn>
                <a:cxn ang="0">
                  <a:pos x="1214" y="352"/>
                </a:cxn>
                <a:cxn ang="0">
                  <a:pos x="1184" y="396"/>
                </a:cxn>
                <a:cxn ang="0">
                  <a:pos x="1122" y="414"/>
                </a:cxn>
                <a:cxn ang="0">
                  <a:pos x="1026" y="414"/>
                </a:cxn>
                <a:cxn ang="0">
                  <a:pos x="974" y="386"/>
                </a:cxn>
                <a:cxn ang="0">
                  <a:pos x="916" y="356"/>
                </a:cxn>
                <a:cxn ang="0">
                  <a:pos x="886" y="304"/>
                </a:cxn>
                <a:cxn ang="0">
                  <a:pos x="888" y="222"/>
                </a:cxn>
                <a:cxn ang="0">
                  <a:pos x="882" y="186"/>
                </a:cxn>
                <a:cxn ang="0">
                  <a:pos x="846" y="168"/>
                </a:cxn>
                <a:cxn ang="0">
                  <a:pos x="748" y="182"/>
                </a:cxn>
                <a:cxn ang="0">
                  <a:pos x="692" y="232"/>
                </a:cxn>
                <a:cxn ang="0">
                  <a:pos x="674" y="282"/>
                </a:cxn>
                <a:cxn ang="0">
                  <a:pos x="728" y="334"/>
                </a:cxn>
                <a:cxn ang="0">
                  <a:pos x="758" y="394"/>
                </a:cxn>
                <a:cxn ang="0">
                  <a:pos x="764" y="452"/>
                </a:cxn>
                <a:cxn ang="0">
                  <a:pos x="730" y="522"/>
                </a:cxn>
                <a:cxn ang="0">
                  <a:pos x="684" y="558"/>
                </a:cxn>
                <a:cxn ang="0">
                  <a:pos x="632" y="582"/>
                </a:cxn>
                <a:cxn ang="0">
                  <a:pos x="542" y="578"/>
                </a:cxn>
                <a:cxn ang="0">
                  <a:pos x="306" y="562"/>
                </a:cxn>
                <a:cxn ang="0">
                  <a:pos x="268" y="616"/>
                </a:cxn>
                <a:cxn ang="0">
                  <a:pos x="206" y="742"/>
                </a:cxn>
                <a:cxn ang="0">
                  <a:pos x="166" y="764"/>
                </a:cxn>
                <a:cxn ang="0">
                  <a:pos x="112" y="820"/>
                </a:cxn>
                <a:cxn ang="0">
                  <a:pos x="72" y="872"/>
                </a:cxn>
                <a:cxn ang="0">
                  <a:pos x="16" y="936"/>
                </a:cxn>
                <a:cxn ang="0">
                  <a:pos x="0" y="964"/>
                </a:cxn>
                <a:cxn ang="0">
                  <a:pos x="80" y="916"/>
                </a:cxn>
              </a:cxnLst>
              <a:rect l="0" t="0" r="r" b="b"/>
              <a:pathLst>
                <a:path w="2066" h="964">
                  <a:moveTo>
                    <a:pt x="1984" y="152"/>
                  </a:moveTo>
                  <a:lnTo>
                    <a:pt x="1980" y="148"/>
                  </a:lnTo>
                  <a:lnTo>
                    <a:pt x="1974" y="142"/>
                  </a:lnTo>
                  <a:lnTo>
                    <a:pt x="1968" y="134"/>
                  </a:lnTo>
                  <a:lnTo>
                    <a:pt x="1964" y="126"/>
                  </a:lnTo>
                  <a:lnTo>
                    <a:pt x="1962" y="114"/>
                  </a:lnTo>
                  <a:lnTo>
                    <a:pt x="1962" y="102"/>
                  </a:lnTo>
                  <a:lnTo>
                    <a:pt x="1968" y="88"/>
                  </a:lnTo>
                  <a:lnTo>
                    <a:pt x="1976" y="72"/>
                  </a:lnTo>
                  <a:lnTo>
                    <a:pt x="1984" y="60"/>
                  </a:lnTo>
                  <a:lnTo>
                    <a:pt x="2002" y="40"/>
                  </a:lnTo>
                  <a:lnTo>
                    <a:pt x="2018" y="26"/>
                  </a:lnTo>
                  <a:lnTo>
                    <a:pt x="2024" y="22"/>
                  </a:lnTo>
                  <a:lnTo>
                    <a:pt x="2066" y="4"/>
                  </a:lnTo>
                  <a:lnTo>
                    <a:pt x="2052" y="10"/>
                  </a:lnTo>
                  <a:lnTo>
                    <a:pt x="2038" y="12"/>
                  </a:lnTo>
                  <a:lnTo>
                    <a:pt x="2026" y="14"/>
                  </a:lnTo>
                  <a:lnTo>
                    <a:pt x="2020" y="12"/>
                  </a:lnTo>
                  <a:lnTo>
                    <a:pt x="1998" y="6"/>
                  </a:lnTo>
                  <a:lnTo>
                    <a:pt x="1984" y="2"/>
                  </a:lnTo>
                  <a:lnTo>
                    <a:pt x="1976" y="0"/>
                  </a:lnTo>
                  <a:lnTo>
                    <a:pt x="1924" y="4"/>
                  </a:lnTo>
                  <a:lnTo>
                    <a:pt x="1894" y="12"/>
                  </a:lnTo>
                  <a:lnTo>
                    <a:pt x="1876" y="16"/>
                  </a:lnTo>
                  <a:lnTo>
                    <a:pt x="1862" y="18"/>
                  </a:lnTo>
                  <a:lnTo>
                    <a:pt x="1814" y="18"/>
                  </a:lnTo>
                  <a:lnTo>
                    <a:pt x="1782" y="16"/>
                  </a:lnTo>
                  <a:lnTo>
                    <a:pt x="1770" y="14"/>
                  </a:lnTo>
                  <a:lnTo>
                    <a:pt x="1760" y="10"/>
                  </a:lnTo>
                  <a:lnTo>
                    <a:pt x="1738" y="8"/>
                  </a:lnTo>
                  <a:lnTo>
                    <a:pt x="1722" y="6"/>
                  </a:lnTo>
                  <a:lnTo>
                    <a:pt x="1712" y="4"/>
                  </a:lnTo>
                  <a:lnTo>
                    <a:pt x="1700" y="4"/>
                  </a:lnTo>
                  <a:lnTo>
                    <a:pt x="1678" y="6"/>
                  </a:lnTo>
                  <a:lnTo>
                    <a:pt x="1640" y="12"/>
                  </a:lnTo>
                  <a:lnTo>
                    <a:pt x="1630" y="16"/>
                  </a:lnTo>
                  <a:lnTo>
                    <a:pt x="1620" y="22"/>
                  </a:lnTo>
                  <a:lnTo>
                    <a:pt x="1610" y="32"/>
                  </a:lnTo>
                  <a:lnTo>
                    <a:pt x="1606" y="38"/>
                  </a:lnTo>
                  <a:lnTo>
                    <a:pt x="1606" y="46"/>
                  </a:lnTo>
                  <a:lnTo>
                    <a:pt x="1606" y="56"/>
                  </a:lnTo>
                  <a:lnTo>
                    <a:pt x="1608" y="66"/>
                  </a:lnTo>
                  <a:lnTo>
                    <a:pt x="1610" y="72"/>
                  </a:lnTo>
                  <a:lnTo>
                    <a:pt x="1614" y="76"/>
                  </a:lnTo>
                  <a:lnTo>
                    <a:pt x="1640" y="96"/>
                  </a:lnTo>
                  <a:lnTo>
                    <a:pt x="1654" y="106"/>
                  </a:lnTo>
                  <a:lnTo>
                    <a:pt x="1660" y="116"/>
                  </a:lnTo>
                  <a:lnTo>
                    <a:pt x="1662" y="122"/>
                  </a:lnTo>
                  <a:lnTo>
                    <a:pt x="1664" y="130"/>
                  </a:lnTo>
                  <a:lnTo>
                    <a:pt x="1664" y="142"/>
                  </a:lnTo>
                  <a:lnTo>
                    <a:pt x="1660" y="154"/>
                  </a:lnTo>
                  <a:lnTo>
                    <a:pt x="1656" y="160"/>
                  </a:lnTo>
                  <a:lnTo>
                    <a:pt x="1652" y="166"/>
                  </a:lnTo>
                  <a:lnTo>
                    <a:pt x="1646" y="172"/>
                  </a:lnTo>
                  <a:lnTo>
                    <a:pt x="1638" y="176"/>
                  </a:lnTo>
                  <a:lnTo>
                    <a:pt x="1628" y="180"/>
                  </a:lnTo>
                  <a:lnTo>
                    <a:pt x="1618" y="184"/>
                  </a:lnTo>
                  <a:lnTo>
                    <a:pt x="1604" y="186"/>
                  </a:lnTo>
                  <a:lnTo>
                    <a:pt x="1588" y="188"/>
                  </a:lnTo>
                  <a:lnTo>
                    <a:pt x="1530" y="188"/>
                  </a:lnTo>
                  <a:lnTo>
                    <a:pt x="1486" y="186"/>
                  </a:lnTo>
                  <a:lnTo>
                    <a:pt x="1456" y="184"/>
                  </a:lnTo>
                  <a:lnTo>
                    <a:pt x="1434" y="180"/>
                  </a:lnTo>
                  <a:lnTo>
                    <a:pt x="1410" y="174"/>
                  </a:lnTo>
                  <a:lnTo>
                    <a:pt x="1378" y="168"/>
                  </a:lnTo>
                  <a:lnTo>
                    <a:pt x="1336" y="164"/>
                  </a:lnTo>
                  <a:lnTo>
                    <a:pt x="1214" y="162"/>
                  </a:lnTo>
                  <a:lnTo>
                    <a:pt x="1176" y="174"/>
                  </a:lnTo>
                  <a:lnTo>
                    <a:pt x="1144" y="186"/>
                  </a:lnTo>
                  <a:lnTo>
                    <a:pt x="1124" y="196"/>
                  </a:lnTo>
                  <a:lnTo>
                    <a:pt x="1118" y="200"/>
                  </a:lnTo>
                  <a:lnTo>
                    <a:pt x="1114" y="204"/>
                  </a:lnTo>
                  <a:lnTo>
                    <a:pt x="1112" y="210"/>
                  </a:lnTo>
                  <a:lnTo>
                    <a:pt x="1112" y="214"/>
                  </a:lnTo>
                  <a:lnTo>
                    <a:pt x="1114" y="222"/>
                  </a:lnTo>
                  <a:lnTo>
                    <a:pt x="1120" y="228"/>
                  </a:lnTo>
                  <a:lnTo>
                    <a:pt x="1140" y="238"/>
                  </a:lnTo>
                  <a:lnTo>
                    <a:pt x="1160" y="246"/>
                  </a:lnTo>
                  <a:lnTo>
                    <a:pt x="1178" y="258"/>
                  </a:lnTo>
                  <a:lnTo>
                    <a:pt x="1196" y="272"/>
                  </a:lnTo>
                  <a:lnTo>
                    <a:pt x="1204" y="280"/>
                  </a:lnTo>
                  <a:lnTo>
                    <a:pt x="1210" y="290"/>
                  </a:lnTo>
                  <a:lnTo>
                    <a:pt x="1214" y="300"/>
                  </a:lnTo>
                  <a:lnTo>
                    <a:pt x="1218" y="310"/>
                  </a:lnTo>
                  <a:lnTo>
                    <a:pt x="1216" y="322"/>
                  </a:lnTo>
                  <a:lnTo>
                    <a:pt x="1214" y="334"/>
                  </a:lnTo>
                  <a:lnTo>
                    <a:pt x="1214" y="342"/>
                  </a:lnTo>
                  <a:lnTo>
                    <a:pt x="1214" y="352"/>
                  </a:lnTo>
                  <a:lnTo>
                    <a:pt x="1212" y="362"/>
                  </a:lnTo>
                  <a:lnTo>
                    <a:pt x="1206" y="374"/>
                  </a:lnTo>
                  <a:lnTo>
                    <a:pt x="1198" y="386"/>
                  </a:lnTo>
                  <a:lnTo>
                    <a:pt x="1184" y="396"/>
                  </a:lnTo>
                  <a:lnTo>
                    <a:pt x="1174" y="402"/>
                  </a:lnTo>
                  <a:lnTo>
                    <a:pt x="1164" y="404"/>
                  </a:lnTo>
                  <a:lnTo>
                    <a:pt x="1144" y="410"/>
                  </a:lnTo>
                  <a:lnTo>
                    <a:pt x="1122" y="414"/>
                  </a:lnTo>
                  <a:lnTo>
                    <a:pt x="1086" y="418"/>
                  </a:lnTo>
                  <a:lnTo>
                    <a:pt x="1060" y="418"/>
                  </a:lnTo>
                  <a:lnTo>
                    <a:pt x="1048" y="416"/>
                  </a:lnTo>
                  <a:lnTo>
                    <a:pt x="1026" y="414"/>
                  </a:lnTo>
                  <a:lnTo>
                    <a:pt x="1016" y="410"/>
                  </a:lnTo>
                  <a:lnTo>
                    <a:pt x="1008" y="404"/>
                  </a:lnTo>
                  <a:lnTo>
                    <a:pt x="994" y="396"/>
                  </a:lnTo>
                  <a:lnTo>
                    <a:pt x="974" y="386"/>
                  </a:lnTo>
                  <a:lnTo>
                    <a:pt x="936" y="372"/>
                  </a:lnTo>
                  <a:lnTo>
                    <a:pt x="932" y="370"/>
                  </a:lnTo>
                  <a:lnTo>
                    <a:pt x="924" y="364"/>
                  </a:lnTo>
                  <a:lnTo>
                    <a:pt x="916" y="356"/>
                  </a:lnTo>
                  <a:lnTo>
                    <a:pt x="906" y="348"/>
                  </a:lnTo>
                  <a:lnTo>
                    <a:pt x="898" y="336"/>
                  </a:lnTo>
                  <a:lnTo>
                    <a:pt x="890" y="320"/>
                  </a:lnTo>
                  <a:lnTo>
                    <a:pt x="886" y="304"/>
                  </a:lnTo>
                  <a:lnTo>
                    <a:pt x="882" y="286"/>
                  </a:lnTo>
                  <a:lnTo>
                    <a:pt x="882" y="254"/>
                  </a:lnTo>
                  <a:lnTo>
                    <a:pt x="884" y="234"/>
                  </a:lnTo>
                  <a:lnTo>
                    <a:pt x="888" y="222"/>
                  </a:lnTo>
                  <a:lnTo>
                    <a:pt x="890" y="212"/>
                  </a:lnTo>
                  <a:lnTo>
                    <a:pt x="888" y="200"/>
                  </a:lnTo>
                  <a:lnTo>
                    <a:pt x="886" y="194"/>
                  </a:lnTo>
                  <a:lnTo>
                    <a:pt x="882" y="186"/>
                  </a:lnTo>
                  <a:lnTo>
                    <a:pt x="876" y="180"/>
                  </a:lnTo>
                  <a:lnTo>
                    <a:pt x="868" y="174"/>
                  </a:lnTo>
                  <a:lnTo>
                    <a:pt x="858" y="170"/>
                  </a:lnTo>
                  <a:lnTo>
                    <a:pt x="846" y="168"/>
                  </a:lnTo>
                  <a:lnTo>
                    <a:pt x="818" y="166"/>
                  </a:lnTo>
                  <a:lnTo>
                    <a:pt x="792" y="170"/>
                  </a:lnTo>
                  <a:lnTo>
                    <a:pt x="760" y="176"/>
                  </a:lnTo>
                  <a:lnTo>
                    <a:pt x="748" y="182"/>
                  </a:lnTo>
                  <a:lnTo>
                    <a:pt x="726" y="198"/>
                  </a:lnTo>
                  <a:lnTo>
                    <a:pt x="706" y="216"/>
                  </a:lnTo>
                  <a:lnTo>
                    <a:pt x="696" y="224"/>
                  </a:lnTo>
                  <a:lnTo>
                    <a:pt x="692" y="232"/>
                  </a:lnTo>
                  <a:lnTo>
                    <a:pt x="682" y="246"/>
                  </a:lnTo>
                  <a:lnTo>
                    <a:pt x="676" y="264"/>
                  </a:lnTo>
                  <a:lnTo>
                    <a:pt x="674" y="274"/>
                  </a:lnTo>
                  <a:lnTo>
                    <a:pt x="674" y="282"/>
                  </a:lnTo>
                  <a:lnTo>
                    <a:pt x="676" y="292"/>
                  </a:lnTo>
                  <a:lnTo>
                    <a:pt x="684" y="300"/>
                  </a:lnTo>
                  <a:lnTo>
                    <a:pt x="716" y="324"/>
                  </a:lnTo>
                  <a:lnTo>
                    <a:pt x="728" y="334"/>
                  </a:lnTo>
                  <a:lnTo>
                    <a:pt x="734" y="342"/>
                  </a:lnTo>
                  <a:lnTo>
                    <a:pt x="742" y="356"/>
                  </a:lnTo>
                  <a:lnTo>
                    <a:pt x="754" y="380"/>
                  </a:lnTo>
                  <a:lnTo>
                    <a:pt x="758" y="394"/>
                  </a:lnTo>
                  <a:lnTo>
                    <a:pt x="764" y="408"/>
                  </a:lnTo>
                  <a:lnTo>
                    <a:pt x="766" y="424"/>
                  </a:lnTo>
                  <a:lnTo>
                    <a:pt x="766" y="438"/>
                  </a:lnTo>
                  <a:lnTo>
                    <a:pt x="764" y="452"/>
                  </a:lnTo>
                  <a:lnTo>
                    <a:pt x="758" y="470"/>
                  </a:lnTo>
                  <a:lnTo>
                    <a:pt x="752" y="488"/>
                  </a:lnTo>
                  <a:lnTo>
                    <a:pt x="742" y="504"/>
                  </a:lnTo>
                  <a:lnTo>
                    <a:pt x="730" y="522"/>
                  </a:lnTo>
                  <a:lnTo>
                    <a:pt x="718" y="536"/>
                  </a:lnTo>
                  <a:lnTo>
                    <a:pt x="702" y="550"/>
                  </a:lnTo>
                  <a:lnTo>
                    <a:pt x="692" y="554"/>
                  </a:lnTo>
                  <a:lnTo>
                    <a:pt x="684" y="558"/>
                  </a:lnTo>
                  <a:lnTo>
                    <a:pt x="666" y="564"/>
                  </a:lnTo>
                  <a:lnTo>
                    <a:pt x="654" y="570"/>
                  </a:lnTo>
                  <a:lnTo>
                    <a:pt x="644" y="576"/>
                  </a:lnTo>
                  <a:lnTo>
                    <a:pt x="632" y="582"/>
                  </a:lnTo>
                  <a:lnTo>
                    <a:pt x="618" y="584"/>
                  </a:lnTo>
                  <a:lnTo>
                    <a:pt x="600" y="584"/>
                  </a:lnTo>
                  <a:lnTo>
                    <a:pt x="576" y="582"/>
                  </a:lnTo>
                  <a:lnTo>
                    <a:pt x="542" y="578"/>
                  </a:lnTo>
                  <a:lnTo>
                    <a:pt x="410" y="558"/>
                  </a:lnTo>
                  <a:lnTo>
                    <a:pt x="356" y="550"/>
                  </a:lnTo>
                  <a:lnTo>
                    <a:pt x="326" y="556"/>
                  </a:lnTo>
                  <a:lnTo>
                    <a:pt x="306" y="562"/>
                  </a:lnTo>
                  <a:lnTo>
                    <a:pt x="296" y="566"/>
                  </a:lnTo>
                  <a:lnTo>
                    <a:pt x="292" y="572"/>
                  </a:lnTo>
                  <a:lnTo>
                    <a:pt x="282" y="590"/>
                  </a:lnTo>
                  <a:lnTo>
                    <a:pt x="268" y="616"/>
                  </a:lnTo>
                  <a:lnTo>
                    <a:pt x="252" y="652"/>
                  </a:lnTo>
                  <a:lnTo>
                    <a:pt x="228" y="708"/>
                  </a:lnTo>
                  <a:lnTo>
                    <a:pt x="216" y="730"/>
                  </a:lnTo>
                  <a:lnTo>
                    <a:pt x="206" y="742"/>
                  </a:lnTo>
                  <a:lnTo>
                    <a:pt x="200" y="746"/>
                  </a:lnTo>
                  <a:lnTo>
                    <a:pt x="196" y="748"/>
                  </a:lnTo>
                  <a:lnTo>
                    <a:pt x="182" y="754"/>
                  </a:lnTo>
                  <a:lnTo>
                    <a:pt x="166" y="764"/>
                  </a:lnTo>
                  <a:lnTo>
                    <a:pt x="150" y="776"/>
                  </a:lnTo>
                  <a:lnTo>
                    <a:pt x="140" y="784"/>
                  </a:lnTo>
                  <a:lnTo>
                    <a:pt x="122" y="806"/>
                  </a:lnTo>
                  <a:lnTo>
                    <a:pt x="112" y="820"/>
                  </a:lnTo>
                  <a:lnTo>
                    <a:pt x="106" y="828"/>
                  </a:lnTo>
                  <a:lnTo>
                    <a:pt x="98" y="838"/>
                  </a:lnTo>
                  <a:lnTo>
                    <a:pt x="84" y="854"/>
                  </a:lnTo>
                  <a:lnTo>
                    <a:pt x="72" y="872"/>
                  </a:lnTo>
                  <a:lnTo>
                    <a:pt x="64" y="882"/>
                  </a:lnTo>
                  <a:lnTo>
                    <a:pt x="46" y="898"/>
                  </a:lnTo>
                  <a:lnTo>
                    <a:pt x="36" y="912"/>
                  </a:lnTo>
                  <a:lnTo>
                    <a:pt x="16" y="936"/>
                  </a:lnTo>
                  <a:lnTo>
                    <a:pt x="10" y="944"/>
                  </a:lnTo>
                  <a:lnTo>
                    <a:pt x="4" y="950"/>
                  </a:lnTo>
                  <a:lnTo>
                    <a:pt x="2" y="956"/>
                  </a:lnTo>
                  <a:lnTo>
                    <a:pt x="0" y="964"/>
                  </a:lnTo>
                  <a:lnTo>
                    <a:pt x="28" y="952"/>
                  </a:lnTo>
                  <a:lnTo>
                    <a:pt x="44" y="942"/>
                  </a:lnTo>
                  <a:lnTo>
                    <a:pt x="56" y="936"/>
                  </a:lnTo>
                  <a:lnTo>
                    <a:pt x="80" y="916"/>
                  </a:lnTo>
                  <a:lnTo>
                    <a:pt x="96" y="906"/>
                  </a:lnTo>
                  <a:lnTo>
                    <a:pt x="106" y="900"/>
                  </a:lnTo>
                </a:path>
              </a:pathLst>
            </a:custGeom>
            <a:noFill/>
            <a:ln w="9525">
              <a:solidFill>
                <a:srgbClr val="191919"/>
              </a:solidFill>
              <a:prstDash val="solid"/>
              <a:round/>
              <a:headEnd/>
              <a:tailEnd/>
            </a:ln>
          </p:spPr>
          <p:txBody>
            <a:bodyPr/>
            <a:lstStyle/>
            <a:p>
              <a:endParaRPr lang="en-US" dirty="0"/>
            </a:p>
          </p:txBody>
        </p:sp>
        <p:sp>
          <p:nvSpPr>
            <p:cNvPr id="157970" name="Freeform 274"/>
            <p:cNvSpPr>
              <a:spLocks/>
            </p:cNvSpPr>
            <p:nvPr/>
          </p:nvSpPr>
          <p:spPr bwMode="auto">
            <a:xfrm>
              <a:off x="2671" y="2757"/>
              <a:ext cx="156" cy="64"/>
            </a:xfrm>
            <a:custGeom>
              <a:avLst/>
              <a:gdLst/>
              <a:ahLst/>
              <a:cxnLst>
                <a:cxn ang="0">
                  <a:pos x="0" y="160"/>
                </a:cxn>
                <a:cxn ang="0">
                  <a:pos x="0" y="146"/>
                </a:cxn>
                <a:cxn ang="0">
                  <a:pos x="2" y="132"/>
                </a:cxn>
                <a:cxn ang="0">
                  <a:pos x="8" y="114"/>
                </a:cxn>
                <a:cxn ang="0">
                  <a:pos x="18" y="94"/>
                </a:cxn>
                <a:cxn ang="0">
                  <a:pos x="34" y="70"/>
                </a:cxn>
                <a:cxn ang="0">
                  <a:pos x="44" y="58"/>
                </a:cxn>
                <a:cxn ang="0">
                  <a:pos x="54" y="48"/>
                </a:cxn>
                <a:cxn ang="0">
                  <a:pos x="64" y="38"/>
                </a:cxn>
                <a:cxn ang="0">
                  <a:pos x="76" y="32"/>
                </a:cxn>
                <a:cxn ang="0">
                  <a:pos x="102" y="20"/>
                </a:cxn>
                <a:cxn ang="0">
                  <a:pos x="134" y="8"/>
                </a:cxn>
                <a:cxn ang="0">
                  <a:pos x="150" y="2"/>
                </a:cxn>
                <a:cxn ang="0">
                  <a:pos x="166" y="0"/>
                </a:cxn>
                <a:cxn ang="0">
                  <a:pos x="182" y="0"/>
                </a:cxn>
                <a:cxn ang="0">
                  <a:pos x="196" y="4"/>
                </a:cxn>
                <a:cxn ang="0">
                  <a:pos x="222" y="16"/>
                </a:cxn>
                <a:cxn ang="0">
                  <a:pos x="246" y="26"/>
                </a:cxn>
                <a:cxn ang="0">
                  <a:pos x="276" y="44"/>
                </a:cxn>
                <a:cxn ang="0">
                  <a:pos x="296" y="58"/>
                </a:cxn>
                <a:cxn ang="0">
                  <a:pos x="312" y="70"/>
                </a:cxn>
                <a:cxn ang="0">
                  <a:pos x="318" y="78"/>
                </a:cxn>
                <a:cxn ang="0">
                  <a:pos x="328" y="90"/>
                </a:cxn>
                <a:cxn ang="0">
                  <a:pos x="336" y="96"/>
                </a:cxn>
                <a:cxn ang="0">
                  <a:pos x="344" y="102"/>
                </a:cxn>
                <a:cxn ang="0">
                  <a:pos x="352" y="108"/>
                </a:cxn>
                <a:cxn ang="0">
                  <a:pos x="362" y="110"/>
                </a:cxn>
                <a:cxn ang="0">
                  <a:pos x="384" y="112"/>
                </a:cxn>
                <a:cxn ang="0">
                  <a:pos x="406" y="112"/>
                </a:cxn>
                <a:cxn ang="0">
                  <a:pos x="428" y="108"/>
                </a:cxn>
              </a:cxnLst>
              <a:rect l="0" t="0" r="r" b="b"/>
              <a:pathLst>
                <a:path w="428" h="160">
                  <a:moveTo>
                    <a:pt x="0" y="160"/>
                  </a:moveTo>
                  <a:lnTo>
                    <a:pt x="0" y="146"/>
                  </a:lnTo>
                  <a:lnTo>
                    <a:pt x="2" y="132"/>
                  </a:lnTo>
                  <a:lnTo>
                    <a:pt x="8" y="114"/>
                  </a:lnTo>
                  <a:lnTo>
                    <a:pt x="18" y="94"/>
                  </a:lnTo>
                  <a:lnTo>
                    <a:pt x="34" y="70"/>
                  </a:lnTo>
                  <a:lnTo>
                    <a:pt x="44" y="58"/>
                  </a:lnTo>
                  <a:lnTo>
                    <a:pt x="54" y="48"/>
                  </a:lnTo>
                  <a:lnTo>
                    <a:pt x="64" y="38"/>
                  </a:lnTo>
                  <a:lnTo>
                    <a:pt x="76" y="32"/>
                  </a:lnTo>
                  <a:lnTo>
                    <a:pt x="102" y="20"/>
                  </a:lnTo>
                  <a:lnTo>
                    <a:pt x="134" y="8"/>
                  </a:lnTo>
                  <a:lnTo>
                    <a:pt x="150" y="2"/>
                  </a:lnTo>
                  <a:lnTo>
                    <a:pt x="166" y="0"/>
                  </a:lnTo>
                  <a:lnTo>
                    <a:pt x="182" y="0"/>
                  </a:lnTo>
                  <a:lnTo>
                    <a:pt x="196" y="4"/>
                  </a:lnTo>
                  <a:lnTo>
                    <a:pt x="222" y="16"/>
                  </a:lnTo>
                  <a:lnTo>
                    <a:pt x="246" y="26"/>
                  </a:lnTo>
                  <a:lnTo>
                    <a:pt x="276" y="44"/>
                  </a:lnTo>
                  <a:lnTo>
                    <a:pt x="296" y="58"/>
                  </a:lnTo>
                  <a:lnTo>
                    <a:pt x="312" y="70"/>
                  </a:lnTo>
                  <a:lnTo>
                    <a:pt x="318" y="78"/>
                  </a:lnTo>
                  <a:lnTo>
                    <a:pt x="328" y="90"/>
                  </a:lnTo>
                  <a:lnTo>
                    <a:pt x="336" y="96"/>
                  </a:lnTo>
                  <a:lnTo>
                    <a:pt x="344" y="102"/>
                  </a:lnTo>
                  <a:lnTo>
                    <a:pt x="352" y="108"/>
                  </a:lnTo>
                  <a:lnTo>
                    <a:pt x="362" y="110"/>
                  </a:lnTo>
                  <a:lnTo>
                    <a:pt x="384" y="112"/>
                  </a:lnTo>
                  <a:lnTo>
                    <a:pt x="406" y="112"/>
                  </a:lnTo>
                  <a:lnTo>
                    <a:pt x="428" y="108"/>
                  </a:lnTo>
                </a:path>
              </a:pathLst>
            </a:custGeom>
            <a:noFill/>
            <a:ln w="9525">
              <a:solidFill>
                <a:srgbClr val="191919"/>
              </a:solidFill>
              <a:prstDash val="solid"/>
              <a:round/>
              <a:headEnd/>
              <a:tailEnd/>
            </a:ln>
          </p:spPr>
          <p:txBody>
            <a:bodyPr/>
            <a:lstStyle/>
            <a:p>
              <a:endParaRPr lang="en-US" dirty="0"/>
            </a:p>
          </p:txBody>
        </p:sp>
        <p:sp>
          <p:nvSpPr>
            <p:cNvPr id="157971" name="Freeform 275"/>
            <p:cNvSpPr>
              <a:spLocks/>
            </p:cNvSpPr>
            <p:nvPr/>
          </p:nvSpPr>
          <p:spPr bwMode="auto">
            <a:xfrm>
              <a:off x="2882" y="2751"/>
              <a:ext cx="53" cy="36"/>
            </a:xfrm>
            <a:custGeom>
              <a:avLst/>
              <a:gdLst/>
              <a:ahLst/>
              <a:cxnLst>
                <a:cxn ang="0">
                  <a:pos x="0" y="90"/>
                </a:cxn>
                <a:cxn ang="0">
                  <a:pos x="6" y="88"/>
                </a:cxn>
                <a:cxn ang="0">
                  <a:pos x="20" y="86"/>
                </a:cxn>
                <a:cxn ang="0">
                  <a:pos x="34" y="80"/>
                </a:cxn>
                <a:cxn ang="0">
                  <a:pos x="40" y="74"/>
                </a:cxn>
                <a:cxn ang="0">
                  <a:pos x="44" y="70"/>
                </a:cxn>
                <a:cxn ang="0">
                  <a:pos x="50" y="54"/>
                </a:cxn>
                <a:cxn ang="0">
                  <a:pos x="60" y="38"/>
                </a:cxn>
                <a:cxn ang="0">
                  <a:pos x="72" y="22"/>
                </a:cxn>
                <a:cxn ang="0">
                  <a:pos x="80" y="16"/>
                </a:cxn>
                <a:cxn ang="0">
                  <a:pos x="86" y="12"/>
                </a:cxn>
                <a:cxn ang="0">
                  <a:pos x="104" y="6"/>
                </a:cxn>
                <a:cxn ang="0">
                  <a:pos x="124" y="2"/>
                </a:cxn>
                <a:cxn ang="0">
                  <a:pos x="146" y="0"/>
                </a:cxn>
              </a:cxnLst>
              <a:rect l="0" t="0" r="r" b="b"/>
              <a:pathLst>
                <a:path w="146" h="90">
                  <a:moveTo>
                    <a:pt x="0" y="90"/>
                  </a:moveTo>
                  <a:lnTo>
                    <a:pt x="6" y="88"/>
                  </a:lnTo>
                  <a:lnTo>
                    <a:pt x="20" y="86"/>
                  </a:lnTo>
                  <a:lnTo>
                    <a:pt x="34" y="80"/>
                  </a:lnTo>
                  <a:lnTo>
                    <a:pt x="40" y="74"/>
                  </a:lnTo>
                  <a:lnTo>
                    <a:pt x="44" y="70"/>
                  </a:lnTo>
                  <a:lnTo>
                    <a:pt x="50" y="54"/>
                  </a:lnTo>
                  <a:lnTo>
                    <a:pt x="60" y="38"/>
                  </a:lnTo>
                  <a:lnTo>
                    <a:pt x="72" y="22"/>
                  </a:lnTo>
                  <a:lnTo>
                    <a:pt x="80" y="16"/>
                  </a:lnTo>
                  <a:lnTo>
                    <a:pt x="86" y="12"/>
                  </a:lnTo>
                  <a:lnTo>
                    <a:pt x="104" y="6"/>
                  </a:lnTo>
                  <a:lnTo>
                    <a:pt x="124" y="2"/>
                  </a:lnTo>
                  <a:lnTo>
                    <a:pt x="146" y="0"/>
                  </a:lnTo>
                </a:path>
              </a:pathLst>
            </a:custGeom>
            <a:noFill/>
            <a:ln w="9525">
              <a:solidFill>
                <a:srgbClr val="191919"/>
              </a:solidFill>
              <a:prstDash val="solid"/>
              <a:round/>
              <a:headEnd/>
              <a:tailEnd/>
            </a:ln>
          </p:spPr>
          <p:txBody>
            <a:bodyPr/>
            <a:lstStyle/>
            <a:p>
              <a:endParaRPr lang="en-US" dirty="0"/>
            </a:p>
          </p:txBody>
        </p:sp>
        <p:sp>
          <p:nvSpPr>
            <p:cNvPr id="157972" name="Freeform 276"/>
            <p:cNvSpPr>
              <a:spLocks/>
            </p:cNvSpPr>
            <p:nvPr/>
          </p:nvSpPr>
          <p:spPr bwMode="auto">
            <a:xfrm>
              <a:off x="2882" y="2757"/>
              <a:ext cx="55" cy="44"/>
            </a:xfrm>
            <a:custGeom>
              <a:avLst/>
              <a:gdLst/>
              <a:ahLst/>
              <a:cxnLst>
                <a:cxn ang="0">
                  <a:pos x="0" y="110"/>
                </a:cxn>
                <a:cxn ang="0">
                  <a:pos x="24" y="102"/>
                </a:cxn>
                <a:cxn ang="0">
                  <a:pos x="44" y="94"/>
                </a:cxn>
                <a:cxn ang="0">
                  <a:pos x="52" y="88"/>
                </a:cxn>
                <a:cxn ang="0">
                  <a:pos x="58" y="82"/>
                </a:cxn>
                <a:cxn ang="0">
                  <a:pos x="84" y="52"/>
                </a:cxn>
                <a:cxn ang="0">
                  <a:pos x="110" y="26"/>
                </a:cxn>
                <a:cxn ang="0">
                  <a:pos x="118" y="18"/>
                </a:cxn>
                <a:cxn ang="0">
                  <a:pos x="128" y="10"/>
                </a:cxn>
                <a:cxn ang="0">
                  <a:pos x="142" y="4"/>
                </a:cxn>
                <a:cxn ang="0">
                  <a:pos x="148" y="2"/>
                </a:cxn>
                <a:cxn ang="0">
                  <a:pos x="154" y="0"/>
                </a:cxn>
              </a:cxnLst>
              <a:rect l="0" t="0" r="r" b="b"/>
              <a:pathLst>
                <a:path w="154" h="110">
                  <a:moveTo>
                    <a:pt x="0" y="110"/>
                  </a:moveTo>
                  <a:lnTo>
                    <a:pt x="24" y="102"/>
                  </a:lnTo>
                  <a:lnTo>
                    <a:pt x="44" y="94"/>
                  </a:lnTo>
                  <a:lnTo>
                    <a:pt x="52" y="88"/>
                  </a:lnTo>
                  <a:lnTo>
                    <a:pt x="58" y="82"/>
                  </a:lnTo>
                  <a:lnTo>
                    <a:pt x="84" y="52"/>
                  </a:lnTo>
                  <a:lnTo>
                    <a:pt x="110" y="26"/>
                  </a:lnTo>
                  <a:lnTo>
                    <a:pt x="118" y="18"/>
                  </a:lnTo>
                  <a:lnTo>
                    <a:pt x="128" y="10"/>
                  </a:lnTo>
                  <a:lnTo>
                    <a:pt x="142" y="4"/>
                  </a:lnTo>
                  <a:lnTo>
                    <a:pt x="148" y="2"/>
                  </a:lnTo>
                  <a:lnTo>
                    <a:pt x="154" y="0"/>
                  </a:lnTo>
                </a:path>
              </a:pathLst>
            </a:custGeom>
            <a:noFill/>
            <a:ln w="9525">
              <a:solidFill>
                <a:srgbClr val="191919"/>
              </a:solidFill>
              <a:prstDash val="solid"/>
              <a:round/>
              <a:headEnd/>
              <a:tailEnd/>
            </a:ln>
          </p:spPr>
          <p:txBody>
            <a:bodyPr/>
            <a:lstStyle/>
            <a:p>
              <a:endParaRPr lang="en-US" dirty="0"/>
            </a:p>
          </p:txBody>
        </p:sp>
        <p:sp>
          <p:nvSpPr>
            <p:cNvPr id="157973" name="Freeform 277"/>
            <p:cNvSpPr>
              <a:spLocks/>
            </p:cNvSpPr>
            <p:nvPr/>
          </p:nvSpPr>
          <p:spPr bwMode="auto">
            <a:xfrm>
              <a:off x="2597" y="2736"/>
              <a:ext cx="367" cy="268"/>
            </a:xfrm>
            <a:custGeom>
              <a:avLst/>
              <a:gdLst/>
              <a:ahLst/>
              <a:cxnLst>
                <a:cxn ang="0">
                  <a:pos x="14" y="570"/>
                </a:cxn>
                <a:cxn ang="0">
                  <a:pos x="54" y="598"/>
                </a:cxn>
                <a:cxn ang="0">
                  <a:pos x="174" y="656"/>
                </a:cxn>
                <a:cxn ang="0">
                  <a:pos x="236" y="670"/>
                </a:cxn>
                <a:cxn ang="0">
                  <a:pos x="280" y="676"/>
                </a:cxn>
                <a:cxn ang="0">
                  <a:pos x="318" y="674"/>
                </a:cxn>
                <a:cxn ang="0">
                  <a:pos x="348" y="666"/>
                </a:cxn>
                <a:cxn ang="0">
                  <a:pos x="390" y="644"/>
                </a:cxn>
                <a:cxn ang="0">
                  <a:pos x="408" y="630"/>
                </a:cxn>
                <a:cxn ang="0">
                  <a:pos x="416" y="610"/>
                </a:cxn>
                <a:cxn ang="0">
                  <a:pos x="422" y="582"/>
                </a:cxn>
                <a:cxn ang="0">
                  <a:pos x="422" y="548"/>
                </a:cxn>
                <a:cxn ang="0">
                  <a:pos x="430" y="524"/>
                </a:cxn>
                <a:cxn ang="0">
                  <a:pos x="448" y="504"/>
                </a:cxn>
                <a:cxn ang="0">
                  <a:pos x="474" y="488"/>
                </a:cxn>
                <a:cxn ang="0">
                  <a:pos x="524" y="480"/>
                </a:cxn>
                <a:cxn ang="0">
                  <a:pos x="586" y="480"/>
                </a:cxn>
                <a:cxn ang="0">
                  <a:pos x="626" y="488"/>
                </a:cxn>
                <a:cxn ang="0">
                  <a:pos x="688" y="484"/>
                </a:cxn>
                <a:cxn ang="0">
                  <a:pos x="752" y="472"/>
                </a:cxn>
                <a:cxn ang="0">
                  <a:pos x="786" y="460"/>
                </a:cxn>
                <a:cxn ang="0">
                  <a:pos x="828" y="432"/>
                </a:cxn>
                <a:cxn ang="0">
                  <a:pos x="864" y="398"/>
                </a:cxn>
                <a:cxn ang="0">
                  <a:pos x="888" y="358"/>
                </a:cxn>
                <a:cxn ang="0">
                  <a:pos x="898" y="328"/>
                </a:cxn>
                <a:cxn ang="0">
                  <a:pos x="902" y="296"/>
                </a:cxn>
                <a:cxn ang="0">
                  <a:pos x="904" y="238"/>
                </a:cxn>
                <a:cxn ang="0">
                  <a:pos x="908" y="218"/>
                </a:cxn>
                <a:cxn ang="0">
                  <a:pos x="918" y="204"/>
                </a:cxn>
                <a:cxn ang="0">
                  <a:pos x="980" y="166"/>
                </a:cxn>
                <a:cxn ang="0">
                  <a:pos x="996" y="146"/>
                </a:cxn>
                <a:cxn ang="0">
                  <a:pos x="1008" y="118"/>
                </a:cxn>
                <a:cxn ang="0">
                  <a:pos x="1008" y="106"/>
                </a:cxn>
                <a:cxn ang="0">
                  <a:pos x="998" y="82"/>
                </a:cxn>
                <a:cxn ang="0">
                  <a:pos x="984" y="60"/>
                </a:cxn>
                <a:cxn ang="0">
                  <a:pos x="976" y="42"/>
                </a:cxn>
                <a:cxn ang="0">
                  <a:pos x="978" y="16"/>
                </a:cxn>
                <a:cxn ang="0">
                  <a:pos x="974" y="2"/>
                </a:cxn>
              </a:cxnLst>
              <a:rect l="0" t="0" r="r" b="b"/>
              <a:pathLst>
                <a:path w="1008" h="676">
                  <a:moveTo>
                    <a:pt x="0" y="556"/>
                  </a:moveTo>
                  <a:lnTo>
                    <a:pt x="14" y="570"/>
                  </a:lnTo>
                  <a:lnTo>
                    <a:pt x="32" y="584"/>
                  </a:lnTo>
                  <a:lnTo>
                    <a:pt x="54" y="598"/>
                  </a:lnTo>
                  <a:lnTo>
                    <a:pt x="122" y="632"/>
                  </a:lnTo>
                  <a:lnTo>
                    <a:pt x="174" y="656"/>
                  </a:lnTo>
                  <a:lnTo>
                    <a:pt x="196" y="662"/>
                  </a:lnTo>
                  <a:lnTo>
                    <a:pt x="236" y="670"/>
                  </a:lnTo>
                  <a:lnTo>
                    <a:pt x="258" y="674"/>
                  </a:lnTo>
                  <a:lnTo>
                    <a:pt x="280" y="676"/>
                  </a:lnTo>
                  <a:lnTo>
                    <a:pt x="302" y="676"/>
                  </a:lnTo>
                  <a:lnTo>
                    <a:pt x="318" y="674"/>
                  </a:lnTo>
                  <a:lnTo>
                    <a:pt x="332" y="670"/>
                  </a:lnTo>
                  <a:lnTo>
                    <a:pt x="348" y="666"/>
                  </a:lnTo>
                  <a:lnTo>
                    <a:pt x="378" y="652"/>
                  </a:lnTo>
                  <a:lnTo>
                    <a:pt x="390" y="644"/>
                  </a:lnTo>
                  <a:lnTo>
                    <a:pt x="400" y="636"/>
                  </a:lnTo>
                  <a:lnTo>
                    <a:pt x="408" y="630"/>
                  </a:lnTo>
                  <a:lnTo>
                    <a:pt x="412" y="622"/>
                  </a:lnTo>
                  <a:lnTo>
                    <a:pt x="416" y="610"/>
                  </a:lnTo>
                  <a:lnTo>
                    <a:pt x="420" y="598"/>
                  </a:lnTo>
                  <a:lnTo>
                    <a:pt x="422" y="582"/>
                  </a:lnTo>
                  <a:lnTo>
                    <a:pt x="422" y="560"/>
                  </a:lnTo>
                  <a:lnTo>
                    <a:pt x="422" y="548"/>
                  </a:lnTo>
                  <a:lnTo>
                    <a:pt x="424" y="536"/>
                  </a:lnTo>
                  <a:lnTo>
                    <a:pt x="430" y="524"/>
                  </a:lnTo>
                  <a:lnTo>
                    <a:pt x="438" y="514"/>
                  </a:lnTo>
                  <a:lnTo>
                    <a:pt x="448" y="504"/>
                  </a:lnTo>
                  <a:lnTo>
                    <a:pt x="460" y="496"/>
                  </a:lnTo>
                  <a:lnTo>
                    <a:pt x="474" y="488"/>
                  </a:lnTo>
                  <a:lnTo>
                    <a:pt x="490" y="484"/>
                  </a:lnTo>
                  <a:lnTo>
                    <a:pt x="524" y="480"/>
                  </a:lnTo>
                  <a:lnTo>
                    <a:pt x="556" y="478"/>
                  </a:lnTo>
                  <a:lnTo>
                    <a:pt x="586" y="480"/>
                  </a:lnTo>
                  <a:lnTo>
                    <a:pt x="612" y="486"/>
                  </a:lnTo>
                  <a:lnTo>
                    <a:pt x="626" y="488"/>
                  </a:lnTo>
                  <a:lnTo>
                    <a:pt x="644" y="488"/>
                  </a:lnTo>
                  <a:lnTo>
                    <a:pt x="688" y="484"/>
                  </a:lnTo>
                  <a:lnTo>
                    <a:pt x="732" y="478"/>
                  </a:lnTo>
                  <a:lnTo>
                    <a:pt x="752" y="472"/>
                  </a:lnTo>
                  <a:lnTo>
                    <a:pt x="770" y="466"/>
                  </a:lnTo>
                  <a:lnTo>
                    <a:pt x="786" y="460"/>
                  </a:lnTo>
                  <a:lnTo>
                    <a:pt x="800" y="452"/>
                  </a:lnTo>
                  <a:lnTo>
                    <a:pt x="828" y="432"/>
                  </a:lnTo>
                  <a:lnTo>
                    <a:pt x="850" y="414"/>
                  </a:lnTo>
                  <a:lnTo>
                    <a:pt x="864" y="398"/>
                  </a:lnTo>
                  <a:lnTo>
                    <a:pt x="876" y="382"/>
                  </a:lnTo>
                  <a:lnTo>
                    <a:pt x="888" y="358"/>
                  </a:lnTo>
                  <a:lnTo>
                    <a:pt x="894" y="344"/>
                  </a:lnTo>
                  <a:lnTo>
                    <a:pt x="898" y="328"/>
                  </a:lnTo>
                  <a:lnTo>
                    <a:pt x="900" y="312"/>
                  </a:lnTo>
                  <a:lnTo>
                    <a:pt x="902" y="296"/>
                  </a:lnTo>
                  <a:lnTo>
                    <a:pt x="902" y="266"/>
                  </a:lnTo>
                  <a:lnTo>
                    <a:pt x="904" y="238"/>
                  </a:lnTo>
                  <a:lnTo>
                    <a:pt x="906" y="228"/>
                  </a:lnTo>
                  <a:lnTo>
                    <a:pt x="908" y="218"/>
                  </a:lnTo>
                  <a:lnTo>
                    <a:pt x="912" y="210"/>
                  </a:lnTo>
                  <a:lnTo>
                    <a:pt x="918" y="204"/>
                  </a:lnTo>
                  <a:lnTo>
                    <a:pt x="952" y="184"/>
                  </a:lnTo>
                  <a:lnTo>
                    <a:pt x="980" y="166"/>
                  </a:lnTo>
                  <a:lnTo>
                    <a:pt x="988" y="158"/>
                  </a:lnTo>
                  <a:lnTo>
                    <a:pt x="996" y="146"/>
                  </a:lnTo>
                  <a:lnTo>
                    <a:pt x="1004" y="132"/>
                  </a:lnTo>
                  <a:lnTo>
                    <a:pt x="1008" y="118"/>
                  </a:lnTo>
                  <a:lnTo>
                    <a:pt x="1008" y="112"/>
                  </a:lnTo>
                  <a:lnTo>
                    <a:pt x="1008" y="106"/>
                  </a:lnTo>
                  <a:lnTo>
                    <a:pt x="1004" y="94"/>
                  </a:lnTo>
                  <a:lnTo>
                    <a:pt x="998" y="82"/>
                  </a:lnTo>
                  <a:lnTo>
                    <a:pt x="994" y="74"/>
                  </a:lnTo>
                  <a:lnTo>
                    <a:pt x="984" y="60"/>
                  </a:lnTo>
                  <a:lnTo>
                    <a:pt x="978" y="48"/>
                  </a:lnTo>
                  <a:lnTo>
                    <a:pt x="976" y="42"/>
                  </a:lnTo>
                  <a:lnTo>
                    <a:pt x="976" y="38"/>
                  </a:lnTo>
                  <a:lnTo>
                    <a:pt x="978" y="16"/>
                  </a:lnTo>
                  <a:lnTo>
                    <a:pt x="976" y="6"/>
                  </a:lnTo>
                  <a:lnTo>
                    <a:pt x="974" y="2"/>
                  </a:lnTo>
                  <a:lnTo>
                    <a:pt x="972" y="0"/>
                  </a:lnTo>
                </a:path>
              </a:pathLst>
            </a:custGeom>
            <a:noFill/>
            <a:ln w="9525">
              <a:solidFill>
                <a:srgbClr val="191919"/>
              </a:solidFill>
              <a:prstDash val="solid"/>
              <a:round/>
              <a:headEnd/>
              <a:tailEnd/>
            </a:ln>
          </p:spPr>
          <p:txBody>
            <a:bodyPr/>
            <a:lstStyle/>
            <a:p>
              <a:endParaRPr lang="en-US" dirty="0"/>
            </a:p>
          </p:txBody>
        </p:sp>
        <p:sp>
          <p:nvSpPr>
            <p:cNvPr id="157974" name="Freeform 278"/>
            <p:cNvSpPr>
              <a:spLocks/>
            </p:cNvSpPr>
            <p:nvPr/>
          </p:nvSpPr>
          <p:spPr bwMode="auto">
            <a:xfrm>
              <a:off x="2936" y="2654"/>
              <a:ext cx="78" cy="62"/>
            </a:xfrm>
            <a:custGeom>
              <a:avLst/>
              <a:gdLst/>
              <a:ahLst/>
              <a:cxnLst>
                <a:cxn ang="0">
                  <a:pos x="10" y="156"/>
                </a:cxn>
                <a:cxn ang="0">
                  <a:pos x="8" y="148"/>
                </a:cxn>
                <a:cxn ang="0">
                  <a:pos x="2" y="130"/>
                </a:cxn>
                <a:cxn ang="0">
                  <a:pos x="0" y="118"/>
                </a:cxn>
                <a:cxn ang="0">
                  <a:pos x="0" y="104"/>
                </a:cxn>
                <a:cxn ang="0">
                  <a:pos x="0" y="92"/>
                </a:cxn>
                <a:cxn ang="0">
                  <a:pos x="6" y="80"/>
                </a:cxn>
                <a:cxn ang="0">
                  <a:pos x="16" y="62"/>
                </a:cxn>
                <a:cxn ang="0">
                  <a:pos x="24" y="50"/>
                </a:cxn>
                <a:cxn ang="0">
                  <a:pos x="30" y="46"/>
                </a:cxn>
                <a:cxn ang="0">
                  <a:pos x="38" y="42"/>
                </a:cxn>
                <a:cxn ang="0">
                  <a:pos x="68" y="34"/>
                </a:cxn>
                <a:cxn ang="0">
                  <a:pos x="76" y="30"/>
                </a:cxn>
                <a:cxn ang="0">
                  <a:pos x="86" y="26"/>
                </a:cxn>
                <a:cxn ang="0">
                  <a:pos x="96" y="26"/>
                </a:cxn>
                <a:cxn ang="0">
                  <a:pos x="158" y="24"/>
                </a:cxn>
                <a:cxn ang="0">
                  <a:pos x="182" y="16"/>
                </a:cxn>
                <a:cxn ang="0">
                  <a:pos x="200" y="8"/>
                </a:cxn>
                <a:cxn ang="0">
                  <a:pos x="208" y="4"/>
                </a:cxn>
                <a:cxn ang="0">
                  <a:pos x="212" y="0"/>
                </a:cxn>
              </a:cxnLst>
              <a:rect l="0" t="0" r="r" b="b"/>
              <a:pathLst>
                <a:path w="212" h="156">
                  <a:moveTo>
                    <a:pt x="10" y="156"/>
                  </a:moveTo>
                  <a:lnTo>
                    <a:pt x="8" y="148"/>
                  </a:lnTo>
                  <a:lnTo>
                    <a:pt x="2" y="130"/>
                  </a:lnTo>
                  <a:lnTo>
                    <a:pt x="0" y="118"/>
                  </a:lnTo>
                  <a:lnTo>
                    <a:pt x="0" y="104"/>
                  </a:lnTo>
                  <a:lnTo>
                    <a:pt x="0" y="92"/>
                  </a:lnTo>
                  <a:lnTo>
                    <a:pt x="6" y="80"/>
                  </a:lnTo>
                  <a:lnTo>
                    <a:pt x="16" y="62"/>
                  </a:lnTo>
                  <a:lnTo>
                    <a:pt x="24" y="50"/>
                  </a:lnTo>
                  <a:lnTo>
                    <a:pt x="30" y="46"/>
                  </a:lnTo>
                  <a:lnTo>
                    <a:pt x="38" y="42"/>
                  </a:lnTo>
                  <a:lnTo>
                    <a:pt x="68" y="34"/>
                  </a:lnTo>
                  <a:lnTo>
                    <a:pt x="76" y="30"/>
                  </a:lnTo>
                  <a:lnTo>
                    <a:pt x="86" y="26"/>
                  </a:lnTo>
                  <a:lnTo>
                    <a:pt x="96" y="26"/>
                  </a:lnTo>
                  <a:lnTo>
                    <a:pt x="158" y="24"/>
                  </a:lnTo>
                  <a:lnTo>
                    <a:pt x="182" y="16"/>
                  </a:lnTo>
                  <a:lnTo>
                    <a:pt x="200" y="8"/>
                  </a:lnTo>
                  <a:lnTo>
                    <a:pt x="208" y="4"/>
                  </a:lnTo>
                  <a:lnTo>
                    <a:pt x="212" y="0"/>
                  </a:lnTo>
                </a:path>
              </a:pathLst>
            </a:custGeom>
            <a:noFill/>
            <a:ln w="9525">
              <a:solidFill>
                <a:srgbClr val="191919"/>
              </a:solidFill>
              <a:prstDash val="solid"/>
              <a:round/>
              <a:headEnd/>
              <a:tailEnd/>
            </a:ln>
          </p:spPr>
          <p:txBody>
            <a:bodyPr/>
            <a:lstStyle/>
            <a:p>
              <a:endParaRPr lang="en-US" dirty="0"/>
            </a:p>
          </p:txBody>
        </p:sp>
        <p:sp>
          <p:nvSpPr>
            <p:cNvPr id="157975" name="Freeform 279"/>
            <p:cNvSpPr>
              <a:spLocks/>
            </p:cNvSpPr>
            <p:nvPr/>
          </p:nvSpPr>
          <p:spPr bwMode="auto">
            <a:xfrm>
              <a:off x="3027" y="2616"/>
              <a:ext cx="54" cy="53"/>
            </a:xfrm>
            <a:custGeom>
              <a:avLst/>
              <a:gdLst/>
              <a:ahLst/>
              <a:cxnLst>
                <a:cxn ang="0">
                  <a:pos x="0" y="134"/>
                </a:cxn>
                <a:cxn ang="0">
                  <a:pos x="2" y="132"/>
                </a:cxn>
                <a:cxn ang="0">
                  <a:pos x="8" y="122"/>
                </a:cxn>
                <a:cxn ang="0">
                  <a:pos x="16" y="110"/>
                </a:cxn>
                <a:cxn ang="0">
                  <a:pos x="22" y="90"/>
                </a:cxn>
                <a:cxn ang="0">
                  <a:pos x="24" y="70"/>
                </a:cxn>
                <a:cxn ang="0">
                  <a:pos x="31" y="52"/>
                </a:cxn>
                <a:cxn ang="0">
                  <a:pos x="35" y="44"/>
                </a:cxn>
                <a:cxn ang="0">
                  <a:pos x="39" y="38"/>
                </a:cxn>
                <a:cxn ang="0">
                  <a:pos x="47" y="30"/>
                </a:cxn>
                <a:cxn ang="0">
                  <a:pos x="55" y="24"/>
                </a:cxn>
                <a:cxn ang="0">
                  <a:pos x="73" y="14"/>
                </a:cxn>
                <a:cxn ang="0">
                  <a:pos x="87" y="6"/>
                </a:cxn>
                <a:cxn ang="0">
                  <a:pos x="97" y="2"/>
                </a:cxn>
                <a:cxn ang="0">
                  <a:pos x="103" y="0"/>
                </a:cxn>
                <a:cxn ang="0">
                  <a:pos x="107" y="0"/>
                </a:cxn>
                <a:cxn ang="0">
                  <a:pos x="133" y="6"/>
                </a:cxn>
                <a:cxn ang="0">
                  <a:pos x="143" y="10"/>
                </a:cxn>
                <a:cxn ang="0">
                  <a:pos x="151" y="14"/>
                </a:cxn>
              </a:cxnLst>
              <a:rect l="0" t="0" r="r" b="b"/>
              <a:pathLst>
                <a:path w="151" h="134">
                  <a:moveTo>
                    <a:pt x="0" y="134"/>
                  </a:moveTo>
                  <a:lnTo>
                    <a:pt x="2" y="132"/>
                  </a:lnTo>
                  <a:lnTo>
                    <a:pt x="8" y="122"/>
                  </a:lnTo>
                  <a:lnTo>
                    <a:pt x="16" y="110"/>
                  </a:lnTo>
                  <a:lnTo>
                    <a:pt x="22" y="90"/>
                  </a:lnTo>
                  <a:lnTo>
                    <a:pt x="24" y="70"/>
                  </a:lnTo>
                  <a:lnTo>
                    <a:pt x="31" y="52"/>
                  </a:lnTo>
                  <a:lnTo>
                    <a:pt x="35" y="44"/>
                  </a:lnTo>
                  <a:lnTo>
                    <a:pt x="39" y="38"/>
                  </a:lnTo>
                  <a:lnTo>
                    <a:pt x="47" y="30"/>
                  </a:lnTo>
                  <a:lnTo>
                    <a:pt x="55" y="24"/>
                  </a:lnTo>
                  <a:lnTo>
                    <a:pt x="73" y="14"/>
                  </a:lnTo>
                  <a:lnTo>
                    <a:pt x="87" y="6"/>
                  </a:lnTo>
                  <a:lnTo>
                    <a:pt x="97" y="2"/>
                  </a:lnTo>
                  <a:lnTo>
                    <a:pt x="103" y="0"/>
                  </a:lnTo>
                  <a:lnTo>
                    <a:pt x="107" y="0"/>
                  </a:lnTo>
                  <a:lnTo>
                    <a:pt x="133" y="6"/>
                  </a:lnTo>
                  <a:lnTo>
                    <a:pt x="143" y="10"/>
                  </a:lnTo>
                  <a:lnTo>
                    <a:pt x="151" y="14"/>
                  </a:lnTo>
                </a:path>
              </a:pathLst>
            </a:custGeom>
            <a:noFill/>
            <a:ln w="9525">
              <a:solidFill>
                <a:srgbClr val="191919"/>
              </a:solidFill>
              <a:prstDash val="solid"/>
              <a:round/>
              <a:headEnd/>
              <a:tailEnd/>
            </a:ln>
          </p:spPr>
          <p:txBody>
            <a:bodyPr/>
            <a:lstStyle/>
            <a:p>
              <a:endParaRPr lang="en-US" dirty="0"/>
            </a:p>
          </p:txBody>
        </p:sp>
        <p:sp>
          <p:nvSpPr>
            <p:cNvPr id="157976" name="Freeform 280"/>
            <p:cNvSpPr>
              <a:spLocks/>
            </p:cNvSpPr>
            <p:nvPr/>
          </p:nvSpPr>
          <p:spPr bwMode="auto">
            <a:xfrm>
              <a:off x="3085" y="2571"/>
              <a:ext cx="42" cy="39"/>
            </a:xfrm>
            <a:custGeom>
              <a:avLst/>
              <a:gdLst/>
              <a:ahLst/>
              <a:cxnLst>
                <a:cxn ang="0">
                  <a:pos x="0" y="74"/>
                </a:cxn>
                <a:cxn ang="0">
                  <a:pos x="22" y="86"/>
                </a:cxn>
                <a:cxn ang="0">
                  <a:pos x="40" y="94"/>
                </a:cxn>
                <a:cxn ang="0">
                  <a:pos x="50" y="98"/>
                </a:cxn>
                <a:cxn ang="0">
                  <a:pos x="70" y="94"/>
                </a:cxn>
                <a:cxn ang="0">
                  <a:pos x="90" y="88"/>
                </a:cxn>
                <a:cxn ang="0">
                  <a:pos x="94" y="84"/>
                </a:cxn>
                <a:cxn ang="0">
                  <a:pos x="102" y="76"/>
                </a:cxn>
                <a:cxn ang="0">
                  <a:pos x="112" y="62"/>
                </a:cxn>
                <a:cxn ang="0">
                  <a:pos x="114" y="54"/>
                </a:cxn>
                <a:cxn ang="0">
                  <a:pos x="114" y="46"/>
                </a:cxn>
                <a:cxn ang="0">
                  <a:pos x="114" y="38"/>
                </a:cxn>
                <a:cxn ang="0">
                  <a:pos x="110" y="28"/>
                </a:cxn>
                <a:cxn ang="0">
                  <a:pos x="102" y="18"/>
                </a:cxn>
                <a:cxn ang="0">
                  <a:pos x="88" y="10"/>
                </a:cxn>
                <a:cxn ang="0">
                  <a:pos x="68" y="0"/>
                </a:cxn>
              </a:cxnLst>
              <a:rect l="0" t="0" r="r" b="b"/>
              <a:pathLst>
                <a:path w="114" h="98">
                  <a:moveTo>
                    <a:pt x="0" y="74"/>
                  </a:moveTo>
                  <a:lnTo>
                    <a:pt x="22" y="86"/>
                  </a:lnTo>
                  <a:lnTo>
                    <a:pt x="40" y="94"/>
                  </a:lnTo>
                  <a:lnTo>
                    <a:pt x="50" y="98"/>
                  </a:lnTo>
                  <a:lnTo>
                    <a:pt x="70" y="94"/>
                  </a:lnTo>
                  <a:lnTo>
                    <a:pt x="90" y="88"/>
                  </a:lnTo>
                  <a:lnTo>
                    <a:pt x="94" y="84"/>
                  </a:lnTo>
                  <a:lnTo>
                    <a:pt x="102" y="76"/>
                  </a:lnTo>
                  <a:lnTo>
                    <a:pt x="112" y="62"/>
                  </a:lnTo>
                  <a:lnTo>
                    <a:pt x="114" y="54"/>
                  </a:lnTo>
                  <a:lnTo>
                    <a:pt x="114" y="46"/>
                  </a:lnTo>
                  <a:lnTo>
                    <a:pt x="114" y="38"/>
                  </a:lnTo>
                  <a:lnTo>
                    <a:pt x="110" y="28"/>
                  </a:lnTo>
                  <a:lnTo>
                    <a:pt x="102" y="18"/>
                  </a:lnTo>
                  <a:lnTo>
                    <a:pt x="88" y="10"/>
                  </a:lnTo>
                  <a:lnTo>
                    <a:pt x="68" y="0"/>
                  </a:lnTo>
                </a:path>
              </a:pathLst>
            </a:custGeom>
            <a:noFill/>
            <a:ln w="9525">
              <a:solidFill>
                <a:srgbClr val="191919"/>
              </a:solidFill>
              <a:prstDash val="solid"/>
              <a:round/>
              <a:headEnd/>
              <a:tailEnd/>
            </a:ln>
          </p:spPr>
          <p:txBody>
            <a:bodyPr/>
            <a:lstStyle/>
            <a:p>
              <a:endParaRPr lang="en-US" dirty="0"/>
            </a:p>
          </p:txBody>
        </p:sp>
        <p:sp>
          <p:nvSpPr>
            <p:cNvPr id="157977" name="Freeform 281"/>
            <p:cNvSpPr>
              <a:spLocks/>
            </p:cNvSpPr>
            <p:nvPr/>
          </p:nvSpPr>
          <p:spPr bwMode="auto">
            <a:xfrm>
              <a:off x="3074" y="2568"/>
              <a:ext cx="38" cy="28"/>
            </a:xfrm>
            <a:custGeom>
              <a:avLst/>
              <a:gdLst/>
              <a:ahLst/>
              <a:cxnLst>
                <a:cxn ang="0">
                  <a:pos x="0" y="50"/>
                </a:cxn>
                <a:cxn ang="0">
                  <a:pos x="8" y="50"/>
                </a:cxn>
                <a:cxn ang="0">
                  <a:pos x="18" y="54"/>
                </a:cxn>
                <a:cxn ang="0">
                  <a:pos x="28" y="58"/>
                </a:cxn>
                <a:cxn ang="0">
                  <a:pos x="42" y="64"/>
                </a:cxn>
                <a:cxn ang="0">
                  <a:pos x="56" y="68"/>
                </a:cxn>
                <a:cxn ang="0">
                  <a:pos x="72" y="70"/>
                </a:cxn>
                <a:cxn ang="0">
                  <a:pos x="80" y="70"/>
                </a:cxn>
                <a:cxn ang="0">
                  <a:pos x="86" y="68"/>
                </a:cxn>
                <a:cxn ang="0">
                  <a:pos x="94" y="62"/>
                </a:cxn>
                <a:cxn ang="0">
                  <a:pos x="100" y="54"/>
                </a:cxn>
                <a:cxn ang="0">
                  <a:pos x="104" y="46"/>
                </a:cxn>
                <a:cxn ang="0">
                  <a:pos x="104" y="38"/>
                </a:cxn>
                <a:cxn ang="0">
                  <a:pos x="102" y="30"/>
                </a:cxn>
                <a:cxn ang="0">
                  <a:pos x="98" y="20"/>
                </a:cxn>
                <a:cxn ang="0">
                  <a:pos x="92" y="8"/>
                </a:cxn>
                <a:cxn ang="0">
                  <a:pos x="86" y="0"/>
                </a:cxn>
              </a:cxnLst>
              <a:rect l="0" t="0" r="r" b="b"/>
              <a:pathLst>
                <a:path w="104" h="70">
                  <a:moveTo>
                    <a:pt x="0" y="50"/>
                  </a:moveTo>
                  <a:lnTo>
                    <a:pt x="8" y="50"/>
                  </a:lnTo>
                  <a:lnTo>
                    <a:pt x="18" y="54"/>
                  </a:lnTo>
                  <a:lnTo>
                    <a:pt x="28" y="58"/>
                  </a:lnTo>
                  <a:lnTo>
                    <a:pt x="42" y="64"/>
                  </a:lnTo>
                  <a:lnTo>
                    <a:pt x="56" y="68"/>
                  </a:lnTo>
                  <a:lnTo>
                    <a:pt x="72" y="70"/>
                  </a:lnTo>
                  <a:lnTo>
                    <a:pt x="80" y="70"/>
                  </a:lnTo>
                  <a:lnTo>
                    <a:pt x="86" y="68"/>
                  </a:lnTo>
                  <a:lnTo>
                    <a:pt x="94" y="62"/>
                  </a:lnTo>
                  <a:lnTo>
                    <a:pt x="100" y="54"/>
                  </a:lnTo>
                  <a:lnTo>
                    <a:pt x="104" y="46"/>
                  </a:lnTo>
                  <a:lnTo>
                    <a:pt x="104" y="38"/>
                  </a:lnTo>
                  <a:lnTo>
                    <a:pt x="102" y="30"/>
                  </a:lnTo>
                  <a:lnTo>
                    <a:pt x="98" y="20"/>
                  </a:lnTo>
                  <a:lnTo>
                    <a:pt x="92" y="8"/>
                  </a:lnTo>
                  <a:lnTo>
                    <a:pt x="86" y="0"/>
                  </a:lnTo>
                </a:path>
              </a:pathLst>
            </a:custGeom>
            <a:noFill/>
            <a:ln w="9525">
              <a:solidFill>
                <a:srgbClr val="191919"/>
              </a:solidFill>
              <a:prstDash val="solid"/>
              <a:round/>
              <a:headEnd/>
              <a:tailEnd/>
            </a:ln>
          </p:spPr>
          <p:txBody>
            <a:bodyPr/>
            <a:lstStyle/>
            <a:p>
              <a:endParaRPr lang="en-US" dirty="0"/>
            </a:p>
          </p:txBody>
        </p:sp>
        <p:sp>
          <p:nvSpPr>
            <p:cNvPr id="157978" name="Freeform 282"/>
            <p:cNvSpPr>
              <a:spLocks/>
            </p:cNvSpPr>
            <p:nvPr/>
          </p:nvSpPr>
          <p:spPr bwMode="auto">
            <a:xfrm>
              <a:off x="2796" y="2818"/>
              <a:ext cx="105" cy="88"/>
            </a:xfrm>
            <a:custGeom>
              <a:avLst/>
              <a:gdLst/>
              <a:ahLst/>
              <a:cxnLst>
                <a:cxn ang="0">
                  <a:pos x="0" y="220"/>
                </a:cxn>
                <a:cxn ang="0">
                  <a:pos x="22" y="220"/>
                </a:cxn>
                <a:cxn ang="0">
                  <a:pos x="40" y="220"/>
                </a:cxn>
                <a:cxn ang="0">
                  <a:pos x="56" y="216"/>
                </a:cxn>
                <a:cxn ang="0">
                  <a:pos x="90" y="204"/>
                </a:cxn>
                <a:cxn ang="0">
                  <a:pos x="146" y="178"/>
                </a:cxn>
                <a:cxn ang="0">
                  <a:pos x="160" y="168"/>
                </a:cxn>
                <a:cxn ang="0">
                  <a:pos x="180" y="154"/>
                </a:cxn>
                <a:cxn ang="0">
                  <a:pos x="198" y="140"/>
                </a:cxn>
                <a:cxn ang="0">
                  <a:pos x="206" y="136"/>
                </a:cxn>
                <a:cxn ang="0">
                  <a:pos x="210" y="134"/>
                </a:cxn>
                <a:cxn ang="0">
                  <a:pos x="214" y="132"/>
                </a:cxn>
                <a:cxn ang="0">
                  <a:pos x="218" y="130"/>
                </a:cxn>
                <a:cxn ang="0">
                  <a:pos x="226" y="118"/>
                </a:cxn>
                <a:cxn ang="0">
                  <a:pos x="242" y="94"/>
                </a:cxn>
                <a:cxn ang="0">
                  <a:pos x="266" y="46"/>
                </a:cxn>
                <a:cxn ang="0">
                  <a:pos x="288" y="0"/>
                </a:cxn>
              </a:cxnLst>
              <a:rect l="0" t="0" r="r" b="b"/>
              <a:pathLst>
                <a:path w="288" h="220">
                  <a:moveTo>
                    <a:pt x="0" y="220"/>
                  </a:moveTo>
                  <a:lnTo>
                    <a:pt x="22" y="220"/>
                  </a:lnTo>
                  <a:lnTo>
                    <a:pt x="40" y="220"/>
                  </a:lnTo>
                  <a:lnTo>
                    <a:pt x="56" y="216"/>
                  </a:lnTo>
                  <a:lnTo>
                    <a:pt x="90" y="204"/>
                  </a:lnTo>
                  <a:lnTo>
                    <a:pt x="146" y="178"/>
                  </a:lnTo>
                  <a:lnTo>
                    <a:pt x="160" y="168"/>
                  </a:lnTo>
                  <a:lnTo>
                    <a:pt x="180" y="154"/>
                  </a:lnTo>
                  <a:lnTo>
                    <a:pt x="198" y="140"/>
                  </a:lnTo>
                  <a:lnTo>
                    <a:pt x="206" y="136"/>
                  </a:lnTo>
                  <a:lnTo>
                    <a:pt x="210" y="134"/>
                  </a:lnTo>
                  <a:lnTo>
                    <a:pt x="214" y="132"/>
                  </a:lnTo>
                  <a:lnTo>
                    <a:pt x="218" y="130"/>
                  </a:lnTo>
                  <a:lnTo>
                    <a:pt x="226" y="118"/>
                  </a:lnTo>
                  <a:lnTo>
                    <a:pt x="242" y="94"/>
                  </a:lnTo>
                  <a:lnTo>
                    <a:pt x="266" y="46"/>
                  </a:lnTo>
                  <a:lnTo>
                    <a:pt x="288" y="0"/>
                  </a:lnTo>
                </a:path>
              </a:pathLst>
            </a:custGeom>
            <a:noFill/>
            <a:ln w="9525">
              <a:solidFill>
                <a:srgbClr val="191919"/>
              </a:solidFill>
              <a:prstDash val="solid"/>
              <a:round/>
              <a:headEnd/>
              <a:tailEnd/>
            </a:ln>
          </p:spPr>
          <p:txBody>
            <a:bodyPr/>
            <a:lstStyle/>
            <a:p>
              <a:endParaRPr lang="en-US" dirty="0"/>
            </a:p>
          </p:txBody>
        </p:sp>
        <p:sp>
          <p:nvSpPr>
            <p:cNvPr id="157979" name="Freeform 283"/>
            <p:cNvSpPr>
              <a:spLocks/>
            </p:cNvSpPr>
            <p:nvPr/>
          </p:nvSpPr>
          <p:spPr bwMode="auto">
            <a:xfrm>
              <a:off x="2816" y="2828"/>
              <a:ext cx="80" cy="82"/>
            </a:xfrm>
            <a:custGeom>
              <a:avLst/>
              <a:gdLst/>
              <a:ahLst/>
              <a:cxnLst>
                <a:cxn ang="0">
                  <a:pos x="0" y="208"/>
                </a:cxn>
                <a:cxn ang="0">
                  <a:pos x="28" y="200"/>
                </a:cxn>
                <a:cxn ang="0">
                  <a:pos x="44" y="198"/>
                </a:cxn>
                <a:cxn ang="0">
                  <a:pos x="62" y="196"/>
                </a:cxn>
                <a:cxn ang="0">
                  <a:pos x="74" y="194"/>
                </a:cxn>
                <a:cxn ang="0">
                  <a:pos x="86" y="190"/>
                </a:cxn>
                <a:cxn ang="0">
                  <a:pos x="108" y="184"/>
                </a:cxn>
                <a:cxn ang="0">
                  <a:pos x="138" y="172"/>
                </a:cxn>
                <a:cxn ang="0">
                  <a:pos x="156" y="162"/>
                </a:cxn>
                <a:cxn ang="0">
                  <a:pos x="170" y="156"/>
                </a:cxn>
                <a:cxn ang="0">
                  <a:pos x="180" y="148"/>
                </a:cxn>
                <a:cxn ang="0">
                  <a:pos x="190" y="136"/>
                </a:cxn>
                <a:cxn ang="0">
                  <a:pos x="200" y="124"/>
                </a:cxn>
                <a:cxn ang="0">
                  <a:pos x="208" y="110"/>
                </a:cxn>
                <a:cxn ang="0">
                  <a:pos x="218" y="84"/>
                </a:cxn>
                <a:cxn ang="0">
                  <a:pos x="220" y="72"/>
                </a:cxn>
                <a:cxn ang="0">
                  <a:pos x="222" y="0"/>
                </a:cxn>
              </a:cxnLst>
              <a:rect l="0" t="0" r="r" b="b"/>
              <a:pathLst>
                <a:path w="222" h="208">
                  <a:moveTo>
                    <a:pt x="0" y="208"/>
                  </a:moveTo>
                  <a:lnTo>
                    <a:pt x="28" y="200"/>
                  </a:lnTo>
                  <a:lnTo>
                    <a:pt x="44" y="198"/>
                  </a:lnTo>
                  <a:lnTo>
                    <a:pt x="62" y="196"/>
                  </a:lnTo>
                  <a:lnTo>
                    <a:pt x="74" y="194"/>
                  </a:lnTo>
                  <a:lnTo>
                    <a:pt x="86" y="190"/>
                  </a:lnTo>
                  <a:lnTo>
                    <a:pt x="108" y="184"/>
                  </a:lnTo>
                  <a:lnTo>
                    <a:pt x="138" y="172"/>
                  </a:lnTo>
                  <a:lnTo>
                    <a:pt x="156" y="162"/>
                  </a:lnTo>
                  <a:lnTo>
                    <a:pt x="170" y="156"/>
                  </a:lnTo>
                  <a:lnTo>
                    <a:pt x="180" y="148"/>
                  </a:lnTo>
                  <a:lnTo>
                    <a:pt x="190" y="136"/>
                  </a:lnTo>
                  <a:lnTo>
                    <a:pt x="200" y="124"/>
                  </a:lnTo>
                  <a:lnTo>
                    <a:pt x="208" y="110"/>
                  </a:lnTo>
                  <a:lnTo>
                    <a:pt x="218" y="84"/>
                  </a:lnTo>
                  <a:lnTo>
                    <a:pt x="220" y="72"/>
                  </a:lnTo>
                  <a:lnTo>
                    <a:pt x="222" y="0"/>
                  </a:lnTo>
                </a:path>
              </a:pathLst>
            </a:custGeom>
            <a:noFill/>
            <a:ln w="9525">
              <a:solidFill>
                <a:srgbClr val="191919"/>
              </a:solidFill>
              <a:prstDash val="solid"/>
              <a:round/>
              <a:headEnd/>
              <a:tailEnd/>
            </a:ln>
          </p:spPr>
          <p:txBody>
            <a:bodyPr/>
            <a:lstStyle/>
            <a:p>
              <a:endParaRPr lang="en-US" dirty="0"/>
            </a:p>
          </p:txBody>
        </p:sp>
        <p:sp>
          <p:nvSpPr>
            <p:cNvPr id="157980" name="Freeform 284"/>
            <p:cNvSpPr>
              <a:spLocks/>
            </p:cNvSpPr>
            <p:nvPr/>
          </p:nvSpPr>
          <p:spPr bwMode="auto">
            <a:xfrm>
              <a:off x="2643" y="2936"/>
              <a:ext cx="81" cy="30"/>
            </a:xfrm>
            <a:custGeom>
              <a:avLst/>
              <a:gdLst/>
              <a:ahLst/>
              <a:cxnLst>
                <a:cxn ang="0">
                  <a:pos x="224" y="0"/>
                </a:cxn>
                <a:cxn ang="0">
                  <a:pos x="208" y="18"/>
                </a:cxn>
                <a:cxn ang="0">
                  <a:pos x="194" y="32"/>
                </a:cxn>
                <a:cxn ang="0">
                  <a:pos x="182" y="44"/>
                </a:cxn>
                <a:cxn ang="0">
                  <a:pos x="160" y="56"/>
                </a:cxn>
                <a:cxn ang="0">
                  <a:pos x="152" y="58"/>
                </a:cxn>
                <a:cxn ang="0">
                  <a:pos x="146" y="60"/>
                </a:cxn>
                <a:cxn ang="0">
                  <a:pos x="122" y="60"/>
                </a:cxn>
                <a:cxn ang="0">
                  <a:pos x="90" y="60"/>
                </a:cxn>
                <a:cxn ang="0">
                  <a:pos x="68" y="62"/>
                </a:cxn>
                <a:cxn ang="0">
                  <a:pos x="54" y="64"/>
                </a:cxn>
                <a:cxn ang="0">
                  <a:pos x="6" y="72"/>
                </a:cxn>
                <a:cxn ang="0">
                  <a:pos x="2" y="74"/>
                </a:cxn>
                <a:cxn ang="0">
                  <a:pos x="0" y="74"/>
                </a:cxn>
              </a:cxnLst>
              <a:rect l="0" t="0" r="r" b="b"/>
              <a:pathLst>
                <a:path w="224" h="74">
                  <a:moveTo>
                    <a:pt x="224" y="0"/>
                  </a:moveTo>
                  <a:lnTo>
                    <a:pt x="208" y="18"/>
                  </a:lnTo>
                  <a:lnTo>
                    <a:pt x="194" y="32"/>
                  </a:lnTo>
                  <a:lnTo>
                    <a:pt x="182" y="44"/>
                  </a:lnTo>
                  <a:lnTo>
                    <a:pt x="160" y="56"/>
                  </a:lnTo>
                  <a:lnTo>
                    <a:pt x="152" y="58"/>
                  </a:lnTo>
                  <a:lnTo>
                    <a:pt x="146" y="60"/>
                  </a:lnTo>
                  <a:lnTo>
                    <a:pt x="122" y="60"/>
                  </a:lnTo>
                  <a:lnTo>
                    <a:pt x="90" y="60"/>
                  </a:lnTo>
                  <a:lnTo>
                    <a:pt x="68" y="62"/>
                  </a:lnTo>
                  <a:lnTo>
                    <a:pt x="54" y="64"/>
                  </a:lnTo>
                  <a:lnTo>
                    <a:pt x="6" y="72"/>
                  </a:lnTo>
                  <a:lnTo>
                    <a:pt x="2" y="74"/>
                  </a:lnTo>
                  <a:lnTo>
                    <a:pt x="0" y="74"/>
                  </a:lnTo>
                </a:path>
              </a:pathLst>
            </a:custGeom>
            <a:noFill/>
            <a:ln w="9525">
              <a:solidFill>
                <a:srgbClr val="191919"/>
              </a:solidFill>
              <a:prstDash val="solid"/>
              <a:round/>
              <a:headEnd/>
              <a:tailEnd/>
            </a:ln>
          </p:spPr>
          <p:txBody>
            <a:bodyPr/>
            <a:lstStyle/>
            <a:p>
              <a:endParaRPr lang="en-US" dirty="0"/>
            </a:p>
          </p:txBody>
        </p:sp>
        <p:sp>
          <p:nvSpPr>
            <p:cNvPr id="157981" name="Freeform 285"/>
            <p:cNvSpPr>
              <a:spLocks/>
            </p:cNvSpPr>
            <p:nvPr/>
          </p:nvSpPr>
          <p:spPr bwMode="auto">
            <a:xfrm>
              <a:off x="2660" y="2944"/>
              <a:ext cx="65" cy="27"/>
            </a:xfrm>
            <a:custGeom>
              <a:avLst/>
              <a:gdLst/>
              <a:ahLst/>
              <a:cxnLst>
                <a:cxn ang="0">
                  <a:pos x="180" y="0"/>
                </a:cxn>
                <a:cxn ang="0">
                  <a:pos x="166" y="30"/>
                </a:cxn>
                <a:cxn ang="0">
                  <a:pos x="162" y="36"/>
                </a:cxn>
                <a:cxn ang="0">
                  <a:pos x="154" y="42"/>
                </a:cxn>
                <a:cxn ang="0">
                  <a:pos x="146" y="48"/>
                </a:cxn>
                <a:cxn ang="0">
                  <a:pos x="134" y="56"/>
                </a:cxn>
                <a:cxn ang="0">
                  <a:pos x="126" y="60"/>
                </a:cxn>
                <a:cxn ang="0">
                  <a:pos x="120" y="60"/>
                </a:cxn>
                <a:cxn ang="0">
                  <a:pos x="108" y="60"/>
                </a:cxn>
                <a:cxn ang="0">
                  <a:pos x="82" y="62"/>
                </a:cxn>
                <a:cxn ang="0">
                  <a:pos x="52" y="60"/>
                </a:cxn>
                <a:cxn ang="0">
                  <a:pos x="36" y="60"/>
                </a:cxn>
                <a:cxn ang="0">
                  <a:pos x="22" y="62"/>
                </a:cxn>
                <a:cxn ang="0">
                  <a:pos x="6" y="66"/>
                </a:cxn>
                <a:cxn ang="0">
                  <a:pos x="0" y="68"/>
                </a:cxn>
              </a:cxnLst>
              <a:rect l="0" t="0" r="r" b="b"/>
              <a:pathLst>
                <a:path w="180" h="68">
                  <a:moveTo>
                    <a:pt x="180" y="0"/>
                  </a:moveTo>
                  <a:lnTo>
                    <a:pt x="166" y="30"/>
                  </a:lnTo>
                  <a:lnTo>
                    <a:pt x="162" y="36"/>
                  </a:lnTo>
                  <a:lnTo>
                    <a:pt x="154" y="42"/>
                  </a:lnTo>
                  <a:lnTo>
                    <a:pt x="146" y="48"/>
                  </a:lnTo>
                  <a:lnTo>
                    <a:pt x="134" y="56"/>
                  </a:lnTo>
                  <a:lnTo>
                    <a:pt x="126" y="60"/>
                  </a:lnTo>
                  <a:lnTo>
                    <a:pt x="120" y="60"/>
                  </a:lnTo>
                  <a:lnTo>
                    <a:pt x="108" y="60"/>
                  </a:lnTo>
                  <a:lnTo>
                    <a:pt x="82" y="62"/>
                  </a:lnTo>
                  <a:lnTo>
                    <a:pt x="52" y="60"/>
                  </a:lnTo>
                  <a:lnTo>
                    <a:pt x="36" y="60"/>
                  </a:lnTo>
                  <a:lnTo>
                    <a:pt x="22" y="62"/>
                  </a:lnTo>
                  <a:lnTo>
                    <a:pt x="6" y="66"/>
                  </a:lnTo>
                  <a:lnTo>
                    <a:pt x="0" y="68"/>
                  </a:lnTo>
                </a:path>
              </a:pathLst>
            </a:custGeom>
            <a:noFill/>
            <a:ln w="9525">
              <a:solidFill>
                <a:srgbClr val="191919"/>
              </a:solidFill>
              <a:prstDash val="solid"/>
              <a:round/>
              <a:headEnd/>
              <a:tailEnd/>
            </a:ln>
          </p:spPr>
          <p:txBody>
            <a:bodyPr/>
            <a:lstStyle/>
            <a:p>
              <a:endParaRPr lang="en-US" dirty="0"/>
            </a:p>
          </p:txBody>
        </p:sp>
        <p:sp>
          <p:nvSpPr>
            <p:cNvPr id="157982" name="Freeform 286"/>
            <p:cNvSpPr>
              <a:spLocks/>
            </p:cNvSpPr>
            <p:nvPr/>
          </p:nvSpPr>
          <p:spPr bwMode="auto">
            <a:xfrm>
              <a:off x="2687" y="2775"/>
              <a:ext cx="139" cy="47"/>
            </a:xfrm>
            <a:custGeom>
              <a:avLst/>
              <a:gdLst/>
              <a:ahLst/>
              <a:cxnLst>
                <a:cxn ang="0">
                  <a:pos x="0" y="116"/>
                </a:cxn>
                <a:cxn ang="0">
                  <a:pos x="2" y="106"/>
                </a:cxn>
                <a:cxn ang="0">
                  <a:pos x="4" y="84"/>
                </a:cxn>
                <a:cxn ang="0">
                  <a:pos x="10" y="56"/>
                </a:cxn>
                <a:cxn ang="0">
                  <a:pos x="14" y="46"/>
                </a:cxn>
                <a:cxn ang="0">
                  <a:pos x="20" y="36"/>
                </a:cxn>
                <a:cxn ang="0">
                  <a:pos x="36" y="24"/>
                </a:cxn>
                <a:cxn ang="0">
                  <a:pos x="56" y="12"/>
                </a:cxn>
                <a:cxn ang="0">
                  <a:pos x="76" y="4"/>
                </a:cxn>
                <a:cxn ang="0">
                  <a:pos x="84" y="2"/>
                </a:cxn>
                <a:cxn ang="0">
                  <a:pos x="92" y="0"/>
                </a:cxn>
                <a:cxn ang="0">
                  <a:pos x="110" y="4"/>
                </a:cxn>
                <a:cxn ang="0">
                  <a:pos x="138" y="10"/>
                </a:cxn>
                <a:cxn ang="0">
                  <a:pos x="164" y="16"/>
                </a:cxn>
                <a:cxn ang="0">
                  <a:pos x="180" y="24"/>
                </a:cxn>
                <a:cxn ang="0">
                  <a:pos x="238" y="62"/>
                </a:cxn>
                <a:cxn ang="0">
                  <a:pos x="252" y="70"/>
                </a:cxn>
                <a:cxn ang="0">
                  <a:pos x="268" y="76"/>
                </a:cxn>
                <a:cxn ang="0">
                  <a:pos x="296" y="88"/>
                </a:cxn>
                <a:cxn ang="0">
                  <a:pos x="306" y="92"/>
                </a:cxn>
                <a:cxn ang="0">
                  <a:pos x="320" y="92"/>
                </a:cxn>
                <a:cxn ang="0">
                  <a:pos x="340" y="92"/>
                </a:cxn>
                <a:cxn ang="0">
                  <a:pos x="382" y="92"/>
                </a:cxn>
              </a:cxnLst>
              <a:rect l="0" t="0" r="r" b="b"/>
              <a:pathLst>
                <a:path w="382" h="116">
                  <a:moveTo>
                    <a:pt x="0" y="116"/>
                  </a:moveTo>
                  <a:lnTo>
                    <a:pt x="2" y="106"/>
                  </a:lnTo>
                  <a:lnTo>
                    <a:pt x="4" y="84"/>
                  </a:lnTo>
                  <a:lnTo>
                    <a:pt x="10" y="56"/>
                  </a:lnTo>
                  <a:lnTo>
                    <a:pt x="14" y="46"/>
                  </a:lnTo>
                  <a:lnTo>
                    <a:pt x="20" y="36"/>
                  </a:lnTo>
                  <a:lnTo>
                    <a:pt x="36" y="24"/>
                  </a:lnTo>
                  <a:lnTo>
                    <a:pt x="56" y="12"/>
                  </a:lnTo>
                  <a:lnTo>
                    <a:pt x="76" y="4"/>
                  </a:lnTo>
                  <a:lnTo>
                    <a:pt x="84" y="2"/>
                  </a:lnTo>
                  <a:lnTo>
                    <a:pt x="92" y="0"/>
                  </a:lnTo>
                  <a:lnTo>
                    <a:pt x="110" y="4"/>
                  </a:lnTo>
                  <a:lnTo>
                    <a:pt x="138" y="10"/>
                  </a:lnTo>
                  <a:lnTo>
                    <a:pt x="164" y="16"/>
                  </a:lnTo>
                  <a:lnTo>
                    <a:pt x="180" y="24"/>
                  </a:lnTo>
                  <a:lnTo>
                    <a:pt x="238" y="62"/>
                  </a:lnTo>
                  <a:lnTo>
                    <a:pt x="252" y="70"/>
                  </a:lnTo>
                  <a:lnTo>
                    <a:pt x="268" y="76"/>
                  </a:lnTo>
                  <a:lnTo>
                    <a:pt x="296" y="88"/>
                  </a:lnTo>
                  <a:lnTo>
                    <a:pt x="306" y="92"/>
                  </a:lnTo>
                  <a:lnTo>
                    <a:pt x="320" y="92"/>
                  </a:lnTo>
                  <a:lnTo>
                    <a:pt x="340" y="92"/>
                  </a:lnTo>
                  <a:lnTo>
                    <a:pt x="382" y="92"/>
                  </a:lnTo>
                </a:path>
              </a:pathLst>
            </a:custGeom>
            <a:noFill/>
            <a:ln w="9525">
              <a:solidFill>
                <a:srgbClr val="191919"/>
              </a:solidFill>
              <a:prstDash val="solid"/>
              <a:round/>
              <a:headEnd/>
              <a:tailEnd/>
            </a:ln>
          </p:spPr>
          <p:txBody>
            <a:bodyPr/>
            <a:lstStyle/>
            <a:p>
              <a:endParaRPr lang="en-US" dirty="0"/>
            </a:p>
          </p:txBody>
        </p:sp>
        <p:sp>
          <p:nvSpPr>
            <p:cNvPr id="157983" name="Freeform 287"/>
            <p:cNvSpPr>
              <a:spLocks/>
            </p:cNvSpPr>
            <p:nvPr/>
          </p:nvSpPr>
          <p:spPr bwMode="auto">
            <a:xfrm>
              <a:off x="2809" y="2764"/>
              <a:ext cx="18" cy="89"/>
            </a:xfrm>
            <a:custGeom>
              <a:avLst/>
              <a:gdLst/>
              <a:ahLst/>
              <a:cxnLst>
                <a:cxn ang="0">
                  <a:pos x="0" y="0"/>
                </a:cxn>
                <a:cxn ang="0">
                  <a:pos x="22" y="22"/>
                </a:cxn>
                <a:cxn ang="0">
                  <a:pos x="38" y="38"/>
                </a:cxn>
                <a:cxn ang="0">
                  <a:pos x="44" y="44"/>
                </a:cxn>
                <a:cxn ang="0">
                  <a:pos x="46" y="50"/>
                </a:cxn>
                <a:cxn ang="0">
                  <a:pos x="48" y="66"/>
                </a:cxn>
                <a:cxn ang="0">
                  <a:pos x="50" y="94"/>
                </a:cxn>
                <a:cxn ang="0">
                  <a:pos x="50" y="136"/>
                </a:cxn>
                <a:cxn ang="0">
                  <a:pos x="48" y="146"/>
                </a:cxn>
                <a:cxn ang="0">
                  <a:pos x="44" y="158"/>
                </a:cxn>
                <a:cxn ang="0">
                  <a:pos x="34" y="178"/>
                </a:cxn>
                <a:cxn ang="0">
                  <a:pos x="18" y="202"/>
                </a:cxn>
                <a:cxn ang="0">
                  <a:pos x="8" y="214"/>
                </a:cxn>
                <a:cxn ang="0">
                  <a:pos x="0" y="224"/>
                </a:cxn>
              </a:cxnLst>
              <a:rect l="0" t="0" r="r" b="b"/>
              <a:pathLst>
                <a:path w="50" h="224">
                  <a:moveTo>
                    <a:pt x="0" y="0"/>
                  </a:moveTo>
                  <a:lnTo>
                    <a:pt x="22" y="22"/>
                  </a:lnTo>
                  <a:lnTo>
                    <a:pt x="38" y="38"/>
                  </a:lnTo>
                  <a:lnTo>
                    <a:pt x="44" y="44"/>
                  </a:lnTo>
                  <a:lnTo>
                    <a:pt x="46" y="50"/>
                  </a:lnTo>
                  <a:lnTo>
                    <a:pt x="48" y="66"/>
                  </a:lnTo>
                  <a:lnTo>
                    <a:pt x="50" y="94"/>
                  </a:lnTo>
                  <a:lnTo>
                    <a:pt x="50" y="136"/>
                  </a:lnTo>
                  <a:lnTo>
                    <a:pt x="48" y="146"/>
                  </a:lnTo>
                  <a:lnTo>
                    <a:pt x="44" y="158"/>
                  </a:lnTo>
                  <a:lnTo>
                    <a:pt x="34" y="178"/>
                  </a:lnTo>
                  <a:lnTo>
                    <a:pt x="18" y="202"/>
                  </a:lnTo>
                  <a:lnTo>
                    <a:pt x="8" y="214"/>
                  </a:lnTo>
                  <a:lnTo>
                    <a:pt x="0" y="224"/>
                  </a:lnTo>
                </a:path>
              </a:pathLst>
            </a:custGeom>
            <a:noFill/>
            <a:ln w="9525">
              <a:solidFill>
                <a:srgbClr val="191919"/>
              </a:solidFill>
              <a:prstDash val="solid"/>
              <a:round/>
              <a:headEnd/>
              <a:tailEnd/>
            </a:ln>
          </p:spPr>
          <p:txBody>
            <a:bodyPr/>
            <a:lstStyle/>
            <a:p>
              <a:endParaRPr lang="en-US" dirty="0"/>
            </a:p>
          </p:txBody>
        </p:sp>
        <p:sp>
          <p:nvSpPr>
            <p:cNvPr id="157984" name="Freeform 288"/>
            <p:cNvSpPr>
              <a:spLocks/>
            </p:cNvSpPr>
            <p:nvPr/>
          </p:nvSpPr>
          <p:spPr bwMode="auto">
            <a:xfrm>
              <a:off x="2821" y="2774"/>
              <a:ext cx="16" cy="68"/>
            </a:xfrm>
            <a:custGeom>
              <a:avLst/>
              <a:gdLst/>
              <a:ahLst/>
              <a:cxnLst>
                <a:cxn ang="0">
                  <a:pos x="0" y="0"/>
                </a:cxn>
                <a:cxn ang="0">
                  <a:pos x="18" y="26"/>
                </a:cxn>
                <a:cxn ang="0">
                  <a:pos x="40" y="60"/>
                </a:cxn>
                <a:cxn ang="0">
                  <a:pos x="42" y="70"/>
                </a:cxn>
                <a:cxn ang="0">
                  <a:pos x="44" y="86"/>
                </a:cxn>
                <a:cxn ang="0">
                  <a:pos x="46" y="100"/>
                </a:cxn>
                <a:cxn ang="0">
                  <a:pos x="44" y="108"/>
                </a:cxn>
                <a:cxn ang="0">
                  <a:pos x="32" y="136"/>
                </a:cxn>
                <a:cxn ang="0">
                  <a:pos x="12" y="174"/>
                </a:cxn>
              </a:cxnLst>
              <a:rect l="0" t="0" r="r" b="b"/>
              <a:pathLst>
                <a:path w="46" h="174">
                  <a:moveTo>
                    <a:pt x="0" y="0"/>
                  </a:moveTo>
                  <a:lnTo>
                    <a:pt x="18" y="26"/>
                  </a:lnTo>
                  <a:lnTo>
                    <a:pt x="40" y="60"/>
                  </a:lnTo>
                  <a:lnTo>
                    <a:pt x="42" y="70"/>
                  </a:lnTo>
                  <a:lnTo>
                    <a:pt x="44" y="86"/>
                  </a:lnTo>
                  <a:lnTo>
                    <a:pt x="46" y="100"/>
                  </a:lnTo>
                  <a:lnTo>
                    <a:pt x="44" y="108"/>
                  </a:lnTo>
                  <a:lnTo>
                    <a:pt x="32" y="136"/>
                  </a:lnTo>
                  <a:lnTo>
                    <a:pt x="12" y="174"/>
                  </a:lnTo>
                </a:path>
              </a:pathLst>
            </a:custGeom>
            <a:noFill/>
            <a:ln w="9525">
              <a:solidFill>
                <a:srgbClr val="191919"/>
              </a:solidFill>
              <a:prstDash val="solid"/>
              <a:round/>
              <a:headEnd/>
              <a:tailEnd/>
            </a:ln>
          </p:spPr>
          <p:txBody>
            <a:bodyPr/>
            <a:lstStyle/>
            <a:p>
              <a:endParaRPr lang="en-US" dirty="0"/>
            </a:p>
          </p:txBody>
        </p:sp>
        <p:sp>
          <p:nvSpPr>
            <p:cNvPr id="157985" name="Freeform 289"/>
            <p:cNvSpPr>
              <a:spLocks/>
            </p:cNvSpPr>
            <p:nvPr/>
          </p:nvSpPr>
          <p:spPr bwMode="auto">
            <a:xfrm>
              <a:off x="2829" y="2776"/>
              <a:ext cx="18" cy="42"/>
            </a:xfrm>
            <a:custGeom>
              <a:avLst/>
              <a:gdLst/>
              <a:ahLst/>
              <a:cxnLst>
                <a:cxn ang="0">
                  <a:pos x="0" y="0"/>
                </a:cxn>
                <a:cxn ang="0">
                  <a:pos x="20" y="16"/>
                </a:cxn>
                <a:cxn ang="0">
                  <a:pos x="34" y="28"/>
                </a:cxn>
                <a:cxn ang="0">
                  <a:pos x="38" y="34"/>
                </a:cxn>
                <a:cxn ang="0">
                  <a:pos x="40" y="38"/>
                </a:cxn>
                <a:cxn ang="0">
                  <a:pos x="44" y="48"/>
                </a:cxn>
                <a:cxn ang="0">
                  <a:pos x="48" y="66"/>
                </a:cxn>
                <a:cxn ang="0">
                  <a:pos x="50" y="78"/>
                </a:cxn>
                <a:cxn ang="0">
                  <a:pos x="50" y="88"/>
                </a:cxn>
                <a:cxn ang="0">
                  <a:pos x="46" y="98"/>
                </a:cxn>
                <a:cxn ang="0">
                  <a:pos x="40" y="106"/>
                </a:cxn>
              </a:cxnLst>
              <a:rect l="0" t="0" r="r" b="b"/>
              <a:pathLst>
                <a:path w="50" h="106">
                  <a:moveTo>
                    <a:pt x="0" y="0"/>
                  </a:moveTo>
                  <a:lnTo>
                    <a:pt x="20" y="16"/>
                  </a:lnTo>
                  <a:lnTo>
                    <a:pt x="34" y="28"/>
                  </a:lnTo>
                  <a:lnTo>
                    <a:pt x="38" y="34"/>
                  </a:lnTo>
                  <a:lnTo>
                    <a:pt x="40" y="38"/>
                  </a:lnTo>
                  <a:lnTo>
                    <a:pt x="44" y="48"/>
                  </a:lnTo>
                  <a:lnTo>
                    <a:pt x="48" y="66"/>
                  </a:lnTo>
                  <a:lnTo>
                    <a:pt x="50" y="78"/>
                  </a:lnTo>
                  <a:lnTo>
                    <a:pt x="50" y="88"/>
                  </a:lnTo>
                  <a:lnTo>
                    <a:pt x="46" y="98"/>
                  </a:lnTo>
                  <a:lnTo>
                    <a:pt x="40" y="106"/>
                  </a:lnTo>
                </a:path>
              </a:pathLst>
            </a:custGeom>
            <a:noFill/>
            <a:ln w="9525">
              <a:solidFill>
                <a:srgbClr val="191919"/>
              </a:solidFill>
              <a:prstDash val="solid"/>
              <a:round/>
              <a:headEnd/>
              <a:tailEnd/>
            </a:ln>
          </p:spPr>
          <p:txBody>
            <a:bodyPr/>
            <a:lstStyle/>
            <a:p>
              <a:endParaRPr lang="en-US" dirty="0"/>
            </a:p>
          </p:txBody>
        </p:sp>
        <p:sp>
          <p:nvSpPr>
            <p:cNvPr id="157986" name="Freeform 290"/>
            <p:cNvSpPr>
              <a:spLocks/>
            </p:cNvSpPr>
            <p:nvPr/>
          </p:nvSpPr>
          <p:spPr bwMode="auto">
            <a:xfrm>
              <a:off x="2872" y="2735"/>
              <a:ext cx="31" cy="50"/>
            </a:xfrm>
            <a:custGeom>
              <a:avLst/>
              <a:gdLst/>
              <a:ahLst/>
              <a:cxnLst>
                <a:cxn ang="0">
                  <a:pos x="22" y="128"/>
                </a:cxn>
                <a:cxn ang="0">
                  <a:pos x="12" y="104"/>
                </a:cxn>
                <a:cxn ang="0">
                  <a:pos x="4" y="84"/>
                </a:cxn>
                <a:cxn ang="0">
                  <a:pos x="2" y="76"/>
                </a:cxn>
                <a:cxn ang="0">
                  <a:pos x="0" y="68"/>
                </a:cxn>
                <a:cxn ang="0">
                  <a:pos x="2" y="52"/>
                </a:cxn>
                <a:cxn ang="0">
                  <a:pos x="6" y="38"/>
                </a:cxn>
                <a:cxn ang="0">
                  <a:pos x="12" y="26"/>
                </a:cxn>
                <a:cxn ang="0">
                  <a:pos x="20" y="20"/>
                </a:cxn>
                <a:cxn ang="0">
                  <a:pos x="30" y="14"/>
                </a:cxn>
                <a:cxn ang="0">
                  <a:pos x="48" y="8"/>
                </a:cxn>
                <a:cxn ang="0">
                  <a:pos x="68" y="2"/>
                </a:cxn>
                <a:cxn ang="0">
                  <a:pos x="78" y="0"/>
                </a:cxn>
                <a:cxn ang="0">
                  <a:pos x="86" y="0"/>
                </a:cxn>
              </a:cxnLst>
              <a:rect l="0" t="0" r="r" b="b"/>
              <a:pathLst>
                <a:path w="86" h="128">
                  <a:moveTo>
                    <a:pt x="22" y="128"/>
                  </a:moveTo>
                  <a:lnTo>
                    <a:pt x="12" y="104"/>
                  </a:lnTo>
                  <a:lnTo>
                    <a:pt x="4" y="84"/>
                  </a:lnTo>
                  <a:lnTo>
                    <a:pt x="2" y="76"/>
                  </a:lnTo>
                  <a:lnTo>
                    <a:pt x="0" y="68"/>
                  </a:lnTo>
                  <a:lnTo>
                    <a:pt x="2" y="52"/>
                  </a:lnTo>
                  <a:lnTo>
                    <a:pt x="6" y="38"/>
                  </a:lnTo>
                  <a:lnTo>
                    <a:pt x="12" y="26"/>
                  </a:lnTo>
                  <a:lnTo>
                    <a:pt x="20" y="20"/>
                  </a:lnTo>
                  <a:lnTo>
                    <a:pt x="30" y="14"/>
                  </a:lnTo>
                  <a:lnTo>
                    <a:pt x="48" y="8"/>
                  </a:lnTo>
                  <a:lnTo>
                    <a:pt x="68" y="2"/>
                  </a:lnTo>
                  <a:lnTo>
                    <a:pt x="78" y="0"/>
                  </a:lnTo>
                  <a:lnTo>
                    <a:pt x="86" y="0"/>
                  </a:lnTo>
                </a:path>
              </a:pathLst>
            </a:custGeom>
            <a:noFill/>
            <a:ln w="9525">
              <a:solidFill>
                <a:srgbClr val="191919"/>
              </a:solidFill>
              <a:prstDash val="solid"/>
              <a:round/>
              <a:headEnd/>
              <a:tailEnd/>
            </a:ln>
          </p:spPr>
          <p:txBody>
            <a:bodyPr/>
            <a:lstStyle/>
            <a:p>
              <a:endParaRPr lang="en-US" dirty="0"/>
            </a:p>
          </p:txBody>
        </p:sp>
        <p:sp>
          <p:nvSpPr>
            <p:cNvPr id="157987" name="Freeform 291"/>
            <p:cNvSpPr>
              <a:spLocks/>
            </p:cNvSpPr>
            <p:nvPr/>
          </p:nvSpPr>
          <p:spPr bwMode="auto">
            <a:xfrm>
              <a:off x="2853" y="2731"/>
              <a:ext cx="31" cy="36"/>
            </a:xfrm>
            <a:custGeom>
              <a:avLst/>
              <a:gdLst/>
              <a:ahLst/>
              <a:cxnLst>
                <a:cxn ang="0">
                  <a:pos x="12" y="90"/>
                </a:cxn>
                <a:cxn ang="0">
                  <a:pos x="8" y="84"/>
                </a:cxn>
                <a:cxn ang="0">
                  <a:pos x="4" y="72"/>
                </a:cxn>
                <a:cxn ang="0">
                  <a:pos x="2" y="64"/>
                </a:cxn>
                <a:cxn ang="0">
                  <a:pos x="0" y="56"/>
                </a:cxn>
                <a:cxn ang="0">
                  <a:pos x="2" y="48"/>
                </a:cxn>
                <a:cxn ang="0">
                  <a:pos x="4" y="42"/>
                </a:cxn>
                <a:cxn ang="0">
                  <a:pos x="14" y="32"/>
                </a:cxn>
                <a:cxn ang="0">
                  <a:pos x="24" y="24"/>
                </a:cxn>
                <a:cxn ang="0">
                  <a:pos x="34" y="18"/>
                </a:cxn>
                <a:cxn ang="0">
                  <a:pos x="42" y="16"/>
                </a:cxn>
                <a:cxn ang="0">
                  <a:pos x="66" y="6"/>
                </a:cxn>
                <a:cxn ang="0">
                  <a:pos x="84" y="0"/>
                </a:cxn>
              </a:cxnLst>
              <a:rect l="0" t="0" r="r" b="b"/>
              <a:pathLst>
                <a:path w="84" h="90">
                  <a:moveTo>
                    <a:pt x="12" y="90"/>
                  </a:moveTo>
                  <a:lnTo>
                    <a:pt x="8" y="84"/>
                  </a:lnTo>
                  <a:lnTo>
                    <a:pt x="4" y="72"/>
                  </a:lnTo>
                  <a:lnTo>
                    <a:pt x="2" y="64"/>
                  </a:lnTo>
                  <a:lnTo>
                    <a:pt x="0" y="56"/>
                  </a:lnTo>
                  <a:lnTo>
                    <a:pt x="2" y="48"/>
                  </a:lnTo>
                  <a:lnTo>
                    <a:pt x="4" y="42"/>
                  </a:lnTo>
                  <a:lnTo>
                    <a:pt x="14" y="32"/>
                  </a:lnTo>
                  <a:lnTo>
                    <a:pt x="24" y="24"/>
                  </a:lnTo>
                  <a:lnTo>
                    <a:pt x="34" y="18"/>
                  </a:lnTo>
                  <a:lnTo>
                    <a:pt x="42" y="16"/>
                  </a:lnTo>
                  <a:lnTo>
                    <a:pt x="66" y="6"/>
                  </a:lnTo>
                  <a:lnTo>
                    <a:pt x="84" y="0"/>
                  </a:lnTo>
                </a:path>
              </a:pathLst>
            </a:custGeom>
            <a:noFill/>
            <a:ln w="9525">
              <a:solidFill>
                <a:srgbClr val="191919"/>
              </a:solidFill>
              <a:prstDash val="solid"/>
              <a:round/>
              <a:headEnd/>
              <a:tailEnd/>
            </a:ln>
          </p:spPr>
          <p:txBody>
            <a:bodyPr/>
            <a:lstStyle/>
            <a:p>
              <a:endParaRPr lang="en-US" dirty="0"/>
            </a:p>
          </p:txBody>
        </p:sp>
        <p:sp>
          <p:nvSpPr>
            <p:cNvPr id="157988" name="Freeform 292"/>
            <p:cNvSpPr>
              <a:spLocks/>
            </p:cNvSpPr>
            <p:nvPr/>
          </p:nvSpPr>
          <p:spPr bwMode="auto">
            <a:xfrm>
              <a:off x="2838" y="2731"/>
              <a:ext cx="30" cy="25"/>
            </a:xfrm>
            <a:custGeom>
              <a:avLst/>
              <a:gdLst/>
              <a:ahLst/>
              <a:cxnLst>
                <a:cxn ang="0">
                  <a:pos x="4" y="64"/>
                </a:cxn>
                <a:cxn ang="0">
                  <a:pos x="2" y="58"/>
                </a:cxn>
                <a:cxn ang="0">
                  <a:pos x="0" y="44"/>
                </a:cxn>
                <a:cxn ang="0">
                  <a:pos x="0" y="36"/>
                </a:cxn>
                <a:cxn ang="0">
                  <a:pos x="2" y="28"/>
                </a:cxn>
                <a:cxn ang="0">
                  <a:pos x="8" y="22"/>
                </a:cxn>
                <a:cxn ang="0">
                  <a:pos x="14" y="16"/>
                </a:cxn>
                <a:cxn ang="0">
                  <a:pos x="34" y="10"/>
                </a:cxn>
                <a:cxn ang="0">
                  <a:pos x="56" y="4"/>
                </a:cxn>
                <a:cxn ang="0">
                  <a:pos x="80" y="0"/>
                </a:cxn>
              </a:cxnLst>
              <a:rect l="0" t="0" r="r" b="b"/>
              <a:pathLst>
                <a:path w="80" h="64">
                  <a:moveTo>
                    <a:pt x="4" y="64"/>
                  </a:moveTo>
                  <a:lnTo>
                    <a:pt x="2" y="58"/>
                  </a:lnTo>
                  <a:lnTo>
                    <a:pt x="0" y="44"/>
                  </a:lnTo>
                  <a:lnTo>
                    <a:pt x="0" y="36"/>
                  </a:lnTo>
                  <a:lnTo>
                    <a:pt x="2" y="28"/>
                  </a:lnTo>
                  <a:lnTo>
                    <a:pt x="8" y="22"/>
                  </a:lnTo>
                  <a:lnTo>
                    <a:pt x="14" y="16"/>
                  </a:lnTo>
                  <a:lnTo>
                    <a:pt x="34" y="10"/>
                  </a:lnTo>
                  <a:lnTo>
                    <a:pt x="56" y="4"/>
                  </a:lnTo>
                  <a:lnTo>
                    <a:pt x="80" y="0"/>
                  </a:lnTo>
                </a:path>
              </a:pathLst>
            </a:custGeom>
            <a:solidFill>
              <a:srgbClr val="FFCC00"/>
            </a:solidFill>
            <a:ln w="9525">
              <a:solidFill>
                <a:srgbClr val="191919"/>
              </a:solidFill>
              <a:prstDash val="solid"/>
              <a:round/>
              <a:headEnd/>
              <a:tailEnd/>
            </a:ln>
          </p:spPr>
          <p:txBody>
            <a:bodyPr/>
            <a:lstStyle/>
            <a:p>
              <a:endParaRPr lang="en-US" dirty="0"/>
            </a:p>
          </p:txBody>
        </p:sp>
        <p:sp>
          <p:nvSpPr>
            <p:cNvPr id="157989" name="Freeform 293"/>
            <p:cNvSpPr>
              <a:spLocks/>
            </p:cNvSpPr>
            <p:nvPr/>
          </p:nvSpPr>
          <p:spPr bwMode="auto">
            <a:xfrm>
              <a:off x="2736" y="2688"/>
              <a:ext cx="29" cy="27"/>
            </a:xfrm>
            <a:custGeom>
              <a:avLst/>
              <a:gdLst/>
              <a:ahLst/>
              <a:cxnLst>
                <a:cxn ang="0">
                  <a:pos x="0" y="68"/>
                </a:cxn>
                <a:cxn ang="0">
                  <a:pos x="20" y="66"/>
                </a:cxn>
                <a:cxn ang="0">
                  <a:pos x="36" y="62"/>
                </a:cxn>
                <a:cxn ang="0">
                  <a:pos x="44" y="60"/>
                </a:cxn>
                <a:cxn ang="0">
                  <a:pos x="52" y="56"/>
                </a:cxn>
                <a:cxn ang="0">
                  <a:pos x="64" y="44"/>
                </a:cxn>
                <a:cxn ang="0">
                  <a:pos x="74" y="30"/>
                </a:cxn>
                <a:cxn ang="0">
                  <a:pos x="76" y="22"/>
                </a:cxn>
                <a:cxn ang="0">
                  <a:pos x="78" y="14"/>
                </a:cxn>
                <a:cxn ang="0">
                  <a:pos x="80" y="8"/>
                </a:cxn>
                <a:cxn ang="0">
                  <a:pos x="78" y="0"/>
                </a:cxn>
              </a:cxnLst>
              <a:rect l="0" t="0" r="r" b="b"/>
              <a:pathLst>
                <a:path w="80" h="68">
                  <a:moveTo>
                    <a:pt x="0" y="68"/>
                  </a:moveTo>
                  <a:lnTo>
                    <a:pt x="20" y="66"/>
                  </a:lnTo>
                  <a:lnTo>
                    <a:pt x="36" y="62"/>
                  </a:lnTo>
                  <a:lnTo>
                    <a:pt x="44" y="60"/>
                  </a:lnTo>
                  <a:lnTo>
                    <a:pt x="52" y="56"/>
                  </a:lnTo>
                  <a:lnTo>
                    <a:pt x="64" y="44"/>
                  </a:lnTo>
                  <a:lnTo>
                    <a:pt x="74" y="30"/>
                  </a:lnTo>
                  <a:lnTo>
                    <a:pt x="76" y="22"/>
                  </a:lnTo>
                  <a:lnTo>
                    <a:pt x="78" y="14"/>
                  </a:lnTo>
                  <a:lnTo>
                    <a:pt x="80" y="8"/>
                  </a:lnTo>
                  <a:lnTo>
                    <a:pt x="78" y="0"/>
                  </a:lnTo>
                </a:path>
              </a:pathLst>
            </a:custGeom>
            <a:noFill/>
            <a:ln w="9525">
              <a:solidFill>
                <a:srgbClr val="191919"/>
              </a:solidFill>
              <a:prstDash val="solid"/>
              <a:round/>
              <a:headEnd/>
              <a:tailEnd/>
            </a:ln>
          </p:spPr>
          <p:txBody>
            <a:bodyPr/>
            <a:lstStyle/>
            <a:p>
              <a:endParaRPr lang="en-US" dirty="0"/>
            </a:p>
          </p:txBody>
        </p:sp>
        <p:sp>
          <p:nvSpPr>
            <p:cNvPr id="157990" name="Freeform 294"/>
            <p:cNvSpPr>
              <a:spLocks/>
            </p:cNvSpPr>
            <p:nvPr/>
          </p:nvSpPr>
          <p:spPr bwMode="auto">
            <a:xfrm>
              <a:off x="2759" y="2693"/>
              <a:ext cx="14" cy="25"/>
            </a:xfrm>
            <a:custGeom>
              <a:avLst/>
              <a:gdLst/>
              <a:ahLst/>
              <a:cxnLst>
                <a:cxn ang="0">
                  <a:pos x="0" y="62"/>
                </a:cxn>
                <a:cxn ang="0">
                  <a:pos x="6" y="60"/>
                </a:cxn>
                <a:cxn ang="0">
                  <a:pos x="14" y="58"/>
                </a:cxn>
                <a:cxn ang="0">
                  <a:pos x="22" y="52"/>
                </a:cxn>
                <a:cxn ang="0">
                  <a:pos x="28" y="44"/>
                </a:cxn>
                <a:cxn ang="0">
                  <a:pos x="34" y="34"/>
                </a:cxn>
                <a:cxn ang="0">
                  <a:pos x="38" y="20"/>
                </a:cxn>
                <a:cxn ang="0">
                  <a:pos x="38" y="0"/>
                </a:cxn>
              </a:cxnLst>
              <a:rect l="0" t="0" r="r" b="b"/>
              <a:pathLst>
                <a:path w="38" h="62">
                  <a:moveTo>
                    <a:pt x="0" y="62"/>
                  </a:moveTo>
                  <a:lnTo>
                    <a:pt x="6" y="60"/>
                  </a:lnTo>
                  <a:lnTo>
                    <a:pt x="14" y="58"/>
                  </a:lnTo>
                  <a:lnTo>
                    <a:pt x="22" y="52"/>
                  </a:lnTo>
                  <a:lnTo>
                    <a:pt x="28" y="44"/>
                  </a:lnTo>
                  <a:lnTo>
                    <a:pt x="34" y="34"/>
                  </a:lnTo>
                  <a:lnTo>
                    <a:pt x="38" y="20"/>
                  </a:lnTo>
                  <a:lnTo>
                    <a:pt x="38" y="0"/>
                  </a:lnTo>
                </a:path>
              </a:pathLst>
            </a:custGeom>
            <a:noFill/>
            <a:ln w="9525">
              <a:solidFill>
                <a:srgbClr val="191919"/>
              </a:solidFill>
              <a:prstDash val="solid"/>
              <a:round/>
              <a:headEnd/>
              <a:tailEnd/>
            </a:ln>
          </p:spPr>
          <p:txBody>
            <a:bodyPr/>
            <a:lstStyle/>
            <a:p>
              <a:endParaRPr lang="en-US" dirty="0"/>
            </a:p>
          </p:txBody>
        </p:sp>
        <p:sp>
          <p:nvSpPr>
            <p:cNvPr id="157991" name="Freeform 295"/>
            <p:cNvSpPr>
              <a:spLocks/>
            </p:cNvSpPr>
            <p:nvPr/>
          </p:nvSpPr>
          <p:spPr bwMode="auto">
            <a:xfrm>
              <a:off x="2789" y="2666"/>
              <a:ext cx="19" cy="33"/>
            </a:xfrm>
            <a:custGeom>
              <a:avLst/>
              <a:gdLst/>
              <a:ahLst/>
              <a:cxnLst>
                <a:cxn ang="0">
                  <a:pos x="14" y="82"/>
                </a:cxn>
                <a:cxn ang="0">
                  <a:pos x="10" y="78"/>
                </a:cxn>
                <a:cxn ang="0">
                  <a:pos x="2" y="66"/>
                </a:cxn>
                <a:cxn ang="0">
                  <a:pos x="0" y="58"/>
                </a:cxn>
                <a:cxn ang="0">
                  <a:pos x="0" y="50"/>
                </a:cxn>
                <a:cxn ang="0">
                  <a:pos x="2" y="40"/>
                </a:cxn>
                <a:cxn ang="0">
                  <a:pos x="10" y="32"/>
                </a:cxn>
                <a:cxn ang="0">
                  <a:pos x="52" y="0"/>
                </a:cxn>
              </a:cxnLst>
              <a:rect l="0" t="0" r="r" b="b"/>
              <a:pathLst>
                <a:path w="52" h="82">
                  <a:moveTo>
                    <a:pt x="14" y="82"/>
                  </a:moveTo>
                  <a:lnTo>
                    <a:pt x="10" y="78"/>
                  </a:lnTo>
                  <a:lnTo>
                    <a:pt x="2" y="66"/>
                  </a:lnTo>
                  <a:lnTo>
                    <a:pt x="0" y="58"/>
                  </a:lnTo>
                  <a:lnTo>
                    <a:pt x="0" y="50"/>
                  </a:lnTo>
                  <a:lnTo>
                    <a:pt x="2" y="40"/>
                  </a:lnTo>
                  <a:lnTo>
                    <a:pt x="10" y="32"/>
                  </a:lnTo>
                  <a:lnTo>
                    <a:pt x="52" y="0"/>
                  </a:lnTo>
                </a:path>
              </a:pathLst>
            </a:custGeom>
            <a:noFill/>
            <a:ln w="9525">
              <a:solidFill>
                <a:srgbClr val="191919"/>
              </a:solidFill>
              <a:prstDash val="solid"/>
              <a:round/>
              <a:headEnd/>
              <a:tailEnd/>
            </a:ln>
          </p:spPr>
          <p:txBody>
            <a:bodyPr/>
            <a:lstStyle/>
            <a:p>
              <a:endParaRPr lang="en-US" dirty="0"/>
            </a:p>
          </p:txBody>
        </p:sp>
        <p:sp>
          <p:nvSpPr>
            <p:cNvPr id="157992" name="Freeform 296"/>
            <p:cNvSpPr>
              <a:spLocks/>
            </p:cNvSpPr>
            <p:nvPr/>
          </p:nvSpPr>
          <p:spPr bwMode="auto">
            <a:xfrm>
              <a:off x="2802" y="2665"/>
              <a:ext cx="24" cy="44"/>
            </a:xfrm>
            <a:custGeom>
              <a:avLst/>
              <a:gdLst/>
              <a:ahLst/>
              <a:cxnLst>
                <a:cxn ang="0">
                  <a:pos x="2" y="110"/>
                </a:cxn>
                <a:cxn ang="0">
                  <a:pos x="2" y="102"/>
                </a:cxn>
                <a:cxn ang="0">
                  <a:pos x="0" y="84"/>
                </a:cxn>
                <a:cxn ang="0">
                  <a:pos x="0" y="72"/>
                </a:cxn>
                <a:cxn ang="0">
                  <a:pos x="2" y="62"/>
                </a:cxn>
                <a:cxn ang="0">
                  <a:pos x="4" y="52"/>
                </a:cxn>
                <a:cxn ang="0">
                  <a:pos x="10" y="46"/>
                </a:cxn>
                <a:cxn ang="0">
                  <a:pos x="24" y="32"/>
                </a:cxn>
                <a:cxn ang="0">
                  <a:pos x="42" y="16"/>
                </a:cxn>
                <a:cxn ang="0">
                  <a:pos x="62" y="0"/>
                </a:cxn>
              </a:cxnLst>
              <a:rect l="0" t="0" r="r" b="b"/>
              <a:pathLst>
                <a:path w="62" h="110">
                  <a:moveTo>
                    <a:pt x="2" y="110"/>
                  </a:moveTo>
                  <a:lnTo>
                    <a:pt x="2" y="102"/>
                  </a:lnTo>
                  <a:lnTo>
                    <a:pt x="0" y="84"/>
                  </a:lnTo>
                  <a:lnTo>
                    <a:pt x="0" y="72"/>
                  </a:lnTo>
                  <a:lnTo>
                    <a:pt x="2" y="62"/>
                  </a:lnTo>
                  <a:lnTo>
                    <a:pt x="4" y="52"/>
                  </a:lnTo>
                  <a:lnTo>
                    <a:pt x="10" y="46"/>
                  </a:lnTo>
                  <a:lnTo>
                    <a:pt x="24" y="32"/>
                  </a:lnTo>
                  <a:lnTo>
                    <a:pt x="42" y="16"/>
                  </a:lnTo>
                  <a:lnTo>
                    <a:pt x="62" y="0"/>
                  </a:lnTo>
                </a:path>
              </a:pathLst>
            </a:custGeom>
            <a:noFill/>
            <a:ln w="9525">
              <a:solidFill>
                <a:srgbClr val="191919"/>
              </a:solidFill>
              <a:prstDash val="solid"/>
              <a:round/>
              <a:headEnd/>
              <a:tailEnd/>
            </a:ln>
          </p:spPr>
          <p:txBody>
            <a:bodyPr/>
            <a:lstStyle/>
            <a:p>
              <a:endParaRPr lang="en-US" dirty="0"/>
            </a:p>
          </p:txBody>
        </p:sp>
        <p:sp>
          <p:nvSpPr>
            <p:cNvPr id="157993" name="Freeform 297"/>
            <p:cNvSpPr>
              <a:spLocks/>
            </p:cNvSpPr>
            <p:nvPr/>
          </p:nvSpPr>
          <p:spPr bwMode="auto">
            <a:xfrm>
              <a:off x="2615" y="2736"/>
              <a:ext cx="9" cy="26"/>
            </a:xfrm>
            <a:custGeom>
              <a:avLst/>
              <a:gdLst/>
              <a:ahLst/>
              <a:cxnLst>
                <a:cxn ang="0">
                  <a:pos x="26" y="66"/>
                </a:cxn>
                <a:cxn ang="0">
                  <a:pos x="20" y="62"/>
                </a:cxn>
                <a:cxn ang="0">
                  <a:pos x="14" y="56"/>
                </a:cxn>
                <a:cxn ang="0">
                  <a:pos x="8" y="48"/>
                </a:cxn>
                <a:cxn ang="0">
                  <a:pos x="2" y="38"/>
                </a:cxn>
                <a:cxn ang="0">
                  <a:pos x="0" y="26"/>
                </a:cxn>
                <a:cxn ang="0">
                  <a:pos x="2" y="14"/>
                </a:cxn>
                <a:cxn ang="0">
                  <a:pos x="4" y="8"/>
                </a:cxn>
                <a:cxn ang="0">
                  <a:pos x="8" y="0"/>
                </a:cxn>
              </a:cxnLst>
              <a:rect l="0" t="0" r="r" b="b"/>
              <a:pathLst>
                <a:path w="26" h="66">
                  <a:moveTo>
                    <a:pt x="26" y="66"/>
                  </a:moveTo>
                  <a:lnTo>
                    <a:pt x="20" y="62"/>
                  </a:lnTo>
                  <a:lnTo>
                    <a:pt x="14" y="56"/>
                  </a:lnTo>
                  <a:lnTo>
                    <a:pt x="8" y="48"/>
                  </a:lnTo>
                  <a:lnTo>
                    <a:pt x="2" y="38"/>
                  </a:lnTo>
                  <a:lnTo>
                    <a:pt x="0" y="26"/>
                  </a:lnTo>
                  <a:lnTo>
                    <a:pt x="2" y="14"/>
                  </a:lnTo>
                  <a:lnTo>
                    <a:pt x="4" y="8"/>
                  </a:lnTo>
                  <a:lnTo>
                    <a:pt x="8" y="0"/>
                  </a:lnTo>
                </a:path>
              </a:pathLst>
            </a:custGeom>
            <a:noFill/>
            <a:ln w="9525">
              <a:solidFill>
                <a:srgbClr val="191919"/>
              </a:solidFill>
              <a:prstDash val="solid"/>
              <a:round/>
              <a:headEnd/>
              <a:tailEnd/>
            </a:ln>
          </p:spPr>
          <p:txBody>
            <a:bodyPr/>
            <a:lstStyle/>
            <a:p>
              <a:endParaRPr lang="en-US" dirty="0"/>
            </a:p>
          </p:txBody>
        </p:sp>
        <p:sp>
          <p:nvSpPr>
            <p:cNvPr id="157994" name="Freeform 298"/>
            <p:cNvSpPr>
              <a:spLocks/>
            </p:cNvSpPr>
            <p:nvPr/>
          </p:nvSpPr>
          <p:spPr bwMode="auto">
            <a:xfrm>
              <a:off x="2627" y="2728"/>
              <a:ext cx="43" cy="41"/>
            </a:xfrm>
            <a:custGeom>
              <a:avLst/>
              <a:gdLst/>
              <a:ahLst/>
              <a:cxnLst>
                <a:cxn ang="0">
                  <a:pos x="16" y="104"/>
                </a:cxn>
                <a:cxn ang="0">
                  <a:pos x="10" y="98"/>
                </a:cxn>
                <a:cxn ang="0">
                  <a:pos x="6" y="90"/>
                </a:cxn>
                <a:cxn ang="0">
                  <a:pos x="2" y="80"/>
                </a:cxn>
                <a:cxn ang="0">
                  <a:pos x="0" y="70"/>
                </a:cxn>
                <a:cxn ang="0">
                  <a:pos x="2" y="58"/>
                </a:cxn>
                <a:cxn ang="0">
                  <a:pos x="6" y="48"/>
                </a:cxn>
                <a:cxn ang="0">
                  <a:pos x="10" y="42"/>
                </a:cxn>
                <a:cxn ang="0">
                  <a:pos x="16" y="36"/>
                </a:cxn>
                <a:cxn ang="0">
                  <a:pos x="30" y="28"/>
                </a:cxn>
                <a:cxn ang="0">
                  <a:pos x="44" y="20"/>
                </a:cxn>
                <a:cxn ang="0">
                  <a:pos x="62" y="12"/>
                </a:cxn>
                <a:cxn ang="0">
                  <a:pos x="78" y="8"/>
                </a:cxn>
                <a:cxn ang="0">
                  <a:pos x="104" y="2"/>
                </a:cxn>
                <a:cxn ang="0">
                  <a:pos x="118" y="0"/>
                </a:cxn>
              </a:cxnLst>
              <a:rect l="0" t="0" r="r" b="b"/>
              <a:pathLst>
                <a:path w="118" h="104">
                  <a:moveTo>
                    <a:pt x="16" y="104"/>
                  </a:moveTo>
                  <a:lnTo>
                    <a:pt x="10" y="98"/>
                  </a:lnTo>
                  <a:lnTo>
                    <a:pt x="6" y="90"/>
                  </a:lnTo>
                  <a:lnTo>
                    <a:pt x="2" y="80"/>
                  </a:lnTo>
                  <a:lnTo>
                    <a:pt x="0" y="70"/>
                  </a:lnTo>
                  <a:lnTo>
                    <a:pt x="2" y="58"/>
                  </a:lnTo>
                  <a:lnTo>
                    <a:pt x="6" y="48"/>
                  </a:lnTo>
                  <a:lnTo>
                    <a:pt x="10" y="42"/>
                  </a:lnTo>
                  <a:lnTo>
                    <a:pt x="16" y="36"/>
                  </a:lnTo>
                  <a:lnTo>
                    <a:pt x="30" y="28"/>
                  </a:lnTo>
                  <a:lnTo>
                    <a:pt x="44" y="20"/>
                  </a:lnTo>
                  <a:lnTo>
                    <a:pt x="62" y="12"/>
                  </a:lnTo>
                  <a:lnTo>
                    <a:pt x="78" y="8"/>
                  </a:lnTo>
                  <a:lnTo>
                    <a:pt x="104" y="2"/>
                  </a:lnTo>
                  <a:lnTo>
                    <a:pt x="118" y="0"/>
                  </a:lnTo>
                </a:path>
              </a:pathLst>
            </a:custGeom>
            <a:noFill/>
            <a:ln w="9525">
              <a:solidFill>
                <a:srgbClr val="191919"/>
              </a:solidFill>
              <a:prstDash val="solid"/>
              <a:round/>
              <a:headEnd/>
              <a:tailEnd/>
            </a:ln>
          </p:spPr>
          <p:txBody>
            <a:bodyPr/>
            <a:lstStyle/>
            <a:p>
              <a:endParaRPr lang="en-US" dirty="0"/>
            </a:p>
          </p:txBody>
        </p:sp>
        <p:sp>
          <p:nvSpPr>
            <p:cNvPr id="157995" name="Freeform 299"/>
            <p:cNvSpPr>
              <a:spLocks/>
            </p:cNvSpPr>
            <p:nvPr/>
          </p:nvSpPr>
          <p:spPr bwMode="auto">
            <a:xfrm>
              <a:off x="2550" y="2763"/>
              <a:ext cx="35" cy="25"/>
            </a:xfrm>
            <a:custGeom>
              <a:avLst/>
              <a:gdLst/>
              <a:ahLst/>
              <a:cxnLst>
                <a:cxn ang="0">
                  <a:pos x="0" y="48"/>
                </a:cxn>
                <a:cxn ang="0">
                  <a:pos x="8" y="50"/>
                </a:cxn>
                <a:cxn ang="0">
                  <a:pos x="26" y="58"/>
                </a:cxn>
                <a:cxn ang="0">
                  <a:pos x="48" y="64"/>
                </a:cxn>
                <a:cxn ang="0">
                  <a:pos x="58" y="64"/>
                </a:cxn>
                <a:cxn ang="0">
                  <a:pos x="68" y="62"/>
                </a:cxn>
                <a:cxn ang="0">
                  <a:pos x="74" y="58"/>
                </a:cxn>
                <a:cxn ang="0">
                  <a:pos x="80" y="52"/>
                </a:cxn>
                <a:cxn ang="0">
                  <a:pos x="86" y="42"/>
                </a:cxn>
                <a:cxn ang="0">
                  <a:pos x="90" y="34"/>
                </a:cxn>
                <a:cxn ang="0">
                  <a:pos x="96" y="16"/>
                </a:cxn>
                <a:cxn ang="0">
                  <a:pos x="96" y="8"/>
                </a:cxn>
                <a:cxn ang="0">
                  <a:pos x="96" y="0"/>
                </a:cxn>
              </a:cxnLst>
              <a:rect l="0" t="0" r="r" b="b"/>
              <a:pathLst>
                <a:path w="96" h="64">
                  <a:moveTo>
                    <a:pt x="0" y="48"/>
                  </a:moveTo>
                  <a:lnTo>
                    <a:pt x="8" y="50"/>
                  </a:lnTo>
                  <a:lnTo>
                    <a:pt x="26" y="58"/>
                  </a:lnTo>
                  <a:lnTo>
                    <a:pt x="48" y="64"/>
                  </a:lnTo>
                  <a:lnTo>
                    <a:pt x="58" y="64"/>
                  </a:lnTo>
                  <a:lnTo>
                    <a:pt x="68" y="62"/>
                  </a:lnTo>
                  <a:lnTo>
                    <a:pt x="74" y="58"/>
                  </a:lnTo>
                  <a:lnTo>
                    <a:pt x="80" y="52"/>
                  </a:lnTo>
                  <a:lnTo>
                    <a:pt x="86" y="42"/>
                  </a:lnTo>
                  <a:lnTo>
                    <a:pt x="90" y="34"/>
                  </a:lnTo>
                  <a:lnTo>
                    <a:pt x="96" y="16"/>
                  </a:lnTo>
                  <a:lnTo>
                    <a:pt x="96" y="8"/>
                  </a:lnTo>
                  <a:lnTo>
                    <a:pt x="96" y="0"/>
                  </a:lnTo>
                </a:path>
              </a:pathLst>
            </a:custGeom>
            <a:noFill/>
            <a:ln w="9525">
              <a:solidFill>
                <a:srgbClr val="191919"/>
              </a:solidFill>
              <a:prstDash val="solid"/>
              <a:round/>
              <a:headEnd/>
              <a:tailEnd/>
            </a:ln>
          </p:spPr>
          <p:txBody>
            <a:bodyPr/>
            <a:lstStyle/>
            <a:p>
              <a:endParaRPr lang="en-US" dirty="0"/>
            </a:p>
          </p:txBody>
        </p:sp>
        <p:sp>
          <p:nvSpPr>
            <p:cNvPr id="157996" name="Freeform 300"/>
            <p:cNvSpPr>
              <a:spLocks/>
            </p:cNvSpPr>
            <p:nvPr/>
          </p:nvSpPr>
          <p:spPr bwMode="auto">
            <a:xfrm>
              <a:off x="2568" y="2768"/>
              <a:ext cx="27" cy="35"/>
            </a:xfrm>
            <a:custGeom>
              <a:avLst/>
              <a:gdLst/>
              <a:ahLst/>
              <a:cxnLst>
                <a:cxn ang="0">
                  <a:pos x="0" y="80"/>
                </a:cxn>
                <a:cxn ang="0">
                  <a:pos x="4" y="84"/>
                </a:cxn>
                <a:cxn ang="0">
                  <a:pos x="16" y="88"/>
                </a:cxn>
                <a:cxn ang="0">
                  <a:pos x="22" y="90"/>
                </a:cxn>
                <a:cxn ang="0">
                  <a:pos x="30" y="90"/>
                </a:cxn>
                <a:cxn ang="0">
                  <a:pos x="36" y="88"/>
                </a:cxn>
                <a:cxn ang="0">
                  <a:pos x="44" y="84"/>
                </a:cxn>
                <a:cxn ang="0">
                  <a:pos x="50" y="76"/>
                </a:cxn>
                <a:cxn ang="0">
                  <a:pos x="58" y="66"/>
                </a:cxn>
                <a:cxn ang="0">
                  <a:pos x="62" y="56"/>
                </a:cxn>
                <a:cxn ang="0">
                  <a:pos x="68" y="44"/>
                </a:cxn>
                <a:cxn ang="0">
                  <a:pos x="70" y="32"/>
                </a:cxn>
                <a:cxn ang="0">
                  <a:pos x="72" y="20"/>
                </a:cxn>
                <a:cxn ang="0">
                  <a:pos x="72" y="10"/>
                </a:cxn>
                <a:cxn ang="0">
                  <a:pos x="70" y="0"/>
                </a:cxn>
              </a:cxnLst>
              <a:rect l="0" t="0" r="r" b="b"/>
              <a:pathLst>
                <a:path w="72" h="90">
                  <a:moveTo>
                    <a:pt x="0" y="80"/>
                  </a:moveTo>
                  <a:lnTo>
                    <a:pt x="4" y="84"/>
                  </a:lnTo>
                  <a:lnTo>
                    <a:pt x="16" y="88"/>
                  </a:lnTo>
                  <a:lnTo>
                    <a:pt x="22" y="90"/>
                  </a:lnTo>
                  <a:lnTo>
                    <a:pt x="30" y="90"/>
                  </a:lnTo>
                  <a:lnTo>
                    <a:pt x="36" y="88"/>
                  </a:lnTo>
                  <a:lnTo>
                    <a:pt x="44" y="84"/>
                  </a:lnTo>
                  <a:lnTo>
                    <a:pt x="50" y="76"/>
                  </a:lnTo>
                  <a:lnTo>
                    <a:pt x="58" y="66"/>
                  </a:lnTo>
                  <a:lnTo>
                    <a:pt x="62" y="56"/>
                  </a:lnTo>
                  <a:lnTo>
                    <a:pt x="68" y="44"/>
                  </a:lnTo>
                  <a:lnTo>
                    <a:pt x="70" y="32"/>
                  </a:lnTo>
                  <a:lnTo>
                    <a:pt x="72" y="20"/>
                  </a:lnTo>
                  <a:lnTo>
                    <a:pt x="72" y="10"/>
                  </a:lnTo>
                  <a:lnTo>
                    <a:pt x="70" y="0"/>
                  </a:lnTo>
                </a:path>
              </a:pathLst>
            </a:custGeom>
            <a:noFill/>
            <a:ln w="9525">
              <a:solidFill>
                <a:srgbClr val="191919"/>
              </a:solidFill>
              <a:prstDash val="solid"/>
              <a:round/>
              <a:headEnd/>
              <a:tailEnd/>
            </a:ln>
          </p:spPr>
          <p:txBody>
            <a:bodyPr/>
            <a:lstStyle/>
            <a:p>
              <a:endParaRPr lang="en-US" dirty="0"/>
            </a:p>
          </p:txBody>
        </p:sp>
        <p:sp>
          <p:nvSpPr>
            <p:cNvPr id="157997" name="Freeform 301"/>
            <p:cNvSpPr>
              <a:spLocks/>
            </p:cNvSpPr>
            <p:nvPr/>
          </p:nvSpPr>
          <p:spPr bwMode="auto">
            <a:xfrm>
              <a:off x="2584" y="2772"/>
              <a:ext cx="26" cy="39"/>
            </a:xfrm>
            <a:custGeom>
              <a:avLst/>
              <a:gdLst/>
              <a:ahLst/>
              <a:cxnLst>
                <a:cxn ang="0">
                  <a:pos x="0" y="98"/>
                </a:cxn>
                <a:cxn ang="0">
                  <a:pos x="10" y="96"/>
                </a:cxn>
                <a:cxn ang="0">
                  <a:pos x="30" y="90"/>
                </a:cxn>
                <a:cxn ang="0">
                  <a:pos x="50" y="80"/>
                </a:cxn>
                <a:cxn ang="0">
                  <a:pos x="58" y="76"/>
                </a:cxn>
                <a:cxn ang="0">
                  <a:pos x="64" y="70"/>
                </a:cxn>
                <a:cxn ang="0">
                  <a:pos x="66" y="62"/>
                </a:cxn>
                <a:cxn ang="0">
                  <a:pos x="68" y="52"/>
                </a:cxn>
                <a:cxn ang="0">
                  <a:pos x="70" y="34"/>
                </a:cxn>
                <a:cxn ang="0">
                  <a:pos x="68" y="14"/>
                </a:cxn>
                <a:cxn ang="0">
                  <a:pos x="62" y="0"/>
                </a:cxn>
              </a:cxnLst>
              <a:rect l="0" t="0" r="r" b="b"/>
              <a:pathLst>
                <a:path w="70" h="98">
                  <a:moveTo>
                    <a:pt x="0" y="98"/>
                  </a:moveTo>
                  <a:lnTo>
                    <a:pt x="10" y="96"/>
                  </a:lnTo>
                  <a:lnTo>
                    <a:pt x="30" y="90"/>
                  </a:lnTo>
                  <a:lnTo>
                    <a:pt x="50" y="80"/>
                  </a:lnTo>
                  <a:lnTo>
                    <a:pt x="58" y="76"/>
                  </a:lnTo>
                  <a:lnTo>
                    <a:pt x="64" y="70"/>
                  </a:lnTo>
                  <a:lnTo>
                    <a:pt x="66" y="62"/>
                  </a:lnTo>
                  <a:lnTo>
                    <a:pt x="68" y="52"/>
                  </a:lnTo>
                  <a:lnTo>
                    <a:pt x="70" y="34"/>
                  </a:lnTo>
                  <a:lnTo>
                    <a:pt x="68" y="14"/>
                  </a:lnTo>
                  <a:lnTo>
                    <a:pt x="62" y="0"/>
                  </a:lnTo>
                </a:path>
              </a:pathLst>
            </a:custGeom>
            <a:noFill/>
            <a:ln w="9525">
              <a:solidFill>
                <a:srgbClr val="191919"/>
              </a:solidFill>
              <a:prstDash val="solid"/>
              <a:round/>
              <a:headEnd/>
              <a:tailEnd/>
            </a:ln>
          </p:spPr>
          <p:txBody>
            <a:bodyPr/>
            <a:lstStyle/>
            <a:p>
              <a:endParaRPr lang="en-US" dirty="0"/>
            </a:p>
          </p:txBody>
        </p:sp>
        <p:sp>
          <p:nvSpPr>
            <p:cNvPr id="157998" name="Freeform 302"/>
            <p:cNvSpPr>
              <a:spLocks/>
            </p:cNvSpPr>
            <p:nvPr/>
          </p:nvSpPr>
          <p:spPr bwMode="auto">
            <a:xfrm>
              <a:off x="2690" y="2784"/>
              <a:ext cx="73" cy="21"/>
            </a:xfrm>
            <a:custGeom>
              <a:avLst/>
              <a:gdLst/>
              <a:ahLst/>
              <a:cxnLst>
                <a:cxn ang="0">
                  <a:pos x="0" y="52"/>
                </a:cxn>
                <a:cxn ang="0">
                  <a:pos x="8" y="42"/>
                </a:cxn>
                <a:cxn ang="0">
                  <a:pos x="20" y="34"/>
                </a:cxn>
                <a:cxn ang="0">
                  <a:pos x="32" y="22"/>
                </a:cxn>
                <a:cxn ang="0">
                  <a:pos x="48" y="12"/>
                </a:cxn>
                <a:cxn ang="0">
                  <a:pos x="66" y="4"/>
                </a:cxn>
                <a:cxn ang="0">
                  <a:pos x="84" y="0"/>
                </a:cxn>
                <a:cxn ang="0">
                  <a:pos x="94" y="0"/>
                </a:cxn>
                <a:cxn ang="0">
                  <a:pos x="102" y="0"/>
                </a:cxn>
                <a:cxn ang="0">
                  <a:pos x="140" y="6"/>
                </a:cxn>
                <a:cxn ang="0">
                  <a:pos x="172" y="14"/>
                </a:cxn>
                <a:cxn ang="0">
                  <a:pos x="204" y="22"/>
                </a:cxn>
              </a:cxnLst>
              <a:rect l="0" t="0" r="r" b="b"/>
              <a:pathLst>
                <a:path w="204" h="52">
                  <a:moveTo>
                    <a:pt x="0" y="52"/>
                  </a:moveTo>
                  <a:lnTo>
                    <a:pt x="8" y="42"/>
                  </a:lnTo>
                  <a:lnTo>
                    <a:pt x="20" y="34"/>
                  </a:lnTo>
                  <a:lnTo>
                    <a:pt x="32" y="22"/>
                  </a:lnTo>
                  <a:lnTo>
                    <a:pt x="48" y="12"/>
                  </a:lnTo>
                  <a:lnTo>
                    <a:pt x="66" y="4"/>
                  </a:lnTo>
                  <a:lnTo>
                    <a:pt x="84" y="0"/>
                  </a:lnTo>
                  <a:lnTo>
                    <a:pt x="94" y="0"/>
                  </a:lnTo>
                  <a:lnTo>
                    <a:pt x="102" y="0"/>
                  </a:lnTo>
                  <a:lnTo>
                    <a:pt x="140" y="6"/>
                  </a:lnTo>
                  <a:lnTo>
                    <a:pt x="172" y="14"/>
                  </a:lnTo>
                  <a:lnTo>
                    <a:pt x="204" y="22"/>
                  </a:lnTo>
                </a:path>
              </a:pathLst>
            </a:custGeom>
            <a:noFill/>
            <a:ln w="9525">
              <a:solidFill>
                <a:srgbClr val="191919"/>
              </a:solidFill>
              <a:prstDash val="solid"/>
              <a:round/>
              <a:headEnd/>
              <a:tailEnd/>
            </a:ln>
          </p:spPr>
          <p:txBody>
            <a:bodyPr/>
            <a:lstStyle/>
            <a:p>
              <a:endParaRPr lang="en-US" dirty="0"/>
            </a:p>
          </p:txBody>
        </p:sp>
        <p:sp>
          <p:nvSpPr>
            <p:cNvPr id="157999" name="Freeform 303"/>
            <p:cNvSpPr>
              <a:spLocks/>
            </p:cNvSpPr>
            <p:nvPr/>
          </p:nvSpPr>
          <p:spPr bwMode="auto">
            <a:xfrm>
              <a:off x="2688" y="2799"/>
              <a:ext cx="92" cy="20"/>
            </a:xfrm>
            <a:custGeom>
              <a:avLst/>
              <a:gdLst/>
              <a:ahLst/>
              <a:cxnLst>
                <a:cxn ang="0">
                  <a:pos x="0" y="50"/>
                </a:cxn>
                <a:cxn ang="0">
                  <a:pos x="6" y="44"/>
                </a:cxn>
                <a:cxn ang="0">
                  <a:pos x="26" y="28"/>
                </a:cxn>
                <a:cxn ang="0">
                  <a:pos x="38" y="20"/>
                </a:cxn>
                <a:cxn ang="0">
                  <a:pos x="52" y="12"/>
                </a:cxn>
                <a:cxn ang="0">
                  <a:pos x="68" y="6"/>
                </a:cxn>
                <a:cxn ang="0">
                  <a:pos x="86" y="2"/>
                </a:cxn>
                <a:cxn ang="0">
                  <a:pos x="104" y="0"/>
                </a:cxn>
                <a:cxn ang="0">
                  <a:pos x="128" y="0"/>
                </a:cxn>
                <a:cxn ang="0">
                  <a:pos x="180" y="2"/>
                </a:cxn>
                <a:cxn ang="0">
                  <a:pos x="226" y="6"/>
                </a:cxn>
                <a:cxn ang="0">
                  <a:pos x="254" y="12"/>
                </a:cxn>
              </a:cxnLst>
              <a:rect l="0" t="0" r="r" b="b"/>
              <a:pathLst>
                <a:path w="254" h="50">
                  <a:moveTo>
                    <a:pt x="0" y="50"/>
                  </a:moveTo>
                  <a:lnTo>
                    <a:pt x="6" y="44"/>
                  </a:lnTo>
                  <a:lnTo>
                    <a:pt x="26" y="28"/>
                  </a:lnTo>
                  <a:lnTo>
                    <a:pt x="38" y="20"/>
                  </a:lnTo>
                  <a:lnTo>
                    <a:pt x="52" y="12"/>
                  </a:lnTo>
                  <a:lnTo>
                    <a:pt x="68" y="6"/>
                  </a:lnTo>
                  <a:lnTo>
                    <a:pt x="86" y="2"/>
                  </a:lnTo>
                  <a:lnTo>
                    <a:pt x="104" y="0"/>
                  </a:lnTo>
                  <a:lnTo>
                    <a:pt x="128" y="0"/>
                  </a:lnTo>
                  <a:lnTo>
                    <a:pt x="180" y="2"/>
                  </a:lnTo>
                  <a:lnTo>
                    <a:pt x="226" y="6"/>
                  </a:lnTo>
                  <a:lnTo>
                    <a:pt x="254" y="12"/>
                  </a:lnTo>
                </a:path>
              </a:pathLst>
            </a:custGeom>
            <a:noFill/>
            <a:ln w="9525">
              <a:solidFill>
                <a:srgbClr val="191919"/>
              </a:solidFill>
              <a:prstDash val="solid"/>
              <a:round/>
              <a:headEnd/>
              <a:tailEnd/>
            </a:ln>
          </p:spPr>
          <p:txBody>
            <a:bodyPr/>
            <a:lstStyle/>
            <a:p>
              <a:endParaRPr lang="en-US" dirty="0"/>
            </a:p>
          </p:txBody>
        </p:sp>
        <p:sp>
          <p:nvSpPr>
            <p:cNvPr id="158000" name="Freeform 304"/>
            <p:cNvSpPr>
              <a:spLocks/>
            </p:cNvSpPr>
            <p:nvPr/>
          </p:nvSpPr>
          <p:spPr bwMode="auto">
            <a:xfrm>
              <a:off x="2608" y="2856"/>
              <a:ext cx="45" cy="52"/>
            </a:xfrm>
            <a:custGeom>
              <a:avLst/>
              <a:gdLst/>
              <a:ahLst/>
              <a:cxnLst>
                <a:cxn ang="0">
                  <a:pos x="0" y="128"/>
                </a:cxn>
                <a:cxn ang="0">
                  <a:pos x="16" y="118"/>
                </a:cxn>
                <a:cxn ang="0">
                  <a:pos x="32" y="106"/>
                </a:cxn>
                <a:cxn ang="0">
                  <a:pos x="52" y="90"/>
                </a:cxn>
                <a:cxn ang="0">
                  <a:pos x="74" y="70"/>
                </a:cxn>
                <a:cxn ang="0">
                  <a:pos x="94" y="50"/>
                </a:cxn>
                <a:cxn ang="0">
                  <a:pos x="112" y="26"/>
                </a:cxn>
                <a:cxn ang="0">
                  <a:pos x="118" y="12"/>
                </a:cxn>
                <a:cxn ang="0">
                  <a:pos x="124" y="0"/>
                </a:cxn>
              </a:cxnLst>
              <a:rect l="0" t="0" r="r" b="b"/>
              <a:pathLst>
                <a:path w="124" h="128">
                  <a:moveTo>
                    <a:pt x="0" y="128"/>
                  </a:moveTo>
                  <a:lnTo>
                    <a:pt x="16" y="118"/>
                  </a:lnTo>
                  <a:lnTo>
                    <a:pt x="32" y="106"/>
                  </a:lnTo>
                  <a:lnTo>
                    <a:pt x="52" y="90"/>
                  </a:lnTo>
                  <a:lnTo>
                    <a:pt x="74" y="70"/>
                  </a:lnTo>
                  <a:lnTo>
                    <a:pt x="94" y="50"/>
                  </a:lnTo>
                  <a:lnTo>
                    <a:pt x="112" y="26"/>
                  </a:lnTo>
                  <a:lnTo>
                    <a:pt x="118" y="12"/>
                  </a:lnTo>
                  <a:lnTo>
                    <a:pt x="124" y="0"/>
                  </a:lnTo>
                </a:path>
              </a:pathLst>
            </a:custGeom>
            <a:noFill/>
            <a:ln w="9525">
              <a:solidFill>
                <a:srgbClr val="191919"/>
              </a:solidFill>
              <a:prstDash val="solid"/>
              <a:round/>
              <a:headEnd/>
              <a:tailEnd/>
            </a:ln>
          </p:spPr>
          <p:txBody>
            <a:bodyPr/>
            <a:lstStyle/>
            <a:p>
              <a:endParaRPr lang="en-US" dirty="0"/>
            </a:p>
          </p:txBody>
        </p:sp>
        <p:sp>
          <p:nvSpPr>
            <p:cNvPr id="158001" name="Freeform 305"/>
            <p:cNvSpPr>
              <a:spLocks/>
            </p:cNvSpPr>
            <p:nvPr/>
          </p:nvSpPr>
          <p:spPr bwMode="auto">
            <a:xfrm>
              <a:off x="2605" y="2853"/>
              <a:ext cx="58" cy="72"/>
            </a:xfrm>
            <a:custGeom>
              <a:avLst/>
              <a:gdLst/>
              <a:ahLst/>
              <a:cxnLst>
                <a:cxn ang="0">
                  <a:pos x="0" y="180"/>
                </a:cxn>
                <a:cxn ang="0">
                  <a:pos x="22" y="170"/>
                </a:cxn>
                <a:cxn ang="0">
                  <a:pos x="46" y="156"/>
                </a:cxn>
                <a:cxn ang="0">
                  <a:pos x="72" y="136"/>
                </a:cxn>
                <a:cxn ang="0">
                  <a:pos x="88" y="126"/>
                </a:cxn>
                <a:cxn ang="0">
                  <a:pos x="102" y="112"/>
                </a:cxn>
                <a:cxn ang="0">
                  <a:pos x="114" y="98"/>
                </a:cxn>
                <a:cxn ang="0">
                  <a:pos x="128" y="80"/>
                </a:cxn>
                <a:cxn ang="0">
                  <a:pos x="138" y="62"/>
                </a:cxn>
                <a:cxn ang="0">
                  <a:pos x="148" y="44"/>
                </a:cxn>
                <a:cxn ang="0">
                  <a:pos x="154" y="22"/>
                </a:cxn>
                <a:cxn ang="0">
                  <a:pos x="160" y="0"/>
                </a:cxn>
              </a:cxnLst>
              <a:rect l="0" t="0" r="r" b="b"/>
              <a:pathLst>
                <a:path w="160" h="180">
                  <a:moveTo>
                    <a:pt x="0" y="180"/>
                  </a:moveTo>
                  <a:lnTo>
                    <a:pt x="22" y="170"/>
                  </a:lnTo>
                  <a:lnTo>
                    <a:pt x="46" y="156"/>
                  </a:lnTo>
                  <a:lnTo>
                    <a:pt x="72" y="136"/>
                  </a:lnTo>
                  <a:lnTo>
                    <a:pt x="88" y="126"/>
                  </a:lnTo>
                  <a:lnTo>
                    <a:pt x="102" y="112"/>
                  </a:lnTo>
                  <a:lnTo>
                    <a:pt x="114" y="98"/>
                  </a:lnTo>
                  <a:lnTo>
                    <a:pt x="128" y="80"/>
                  </a:lnTo>
                  <a:lnTo>
                    <a:pt x="138" y="62"/>
                  </a:lnTo>
                  <a:lnTo>
                    <a:pt x="148" y="44"/>
                  </a:lnTo>
                  <a:lnTo>
                    <a:pt x="154" y="22"/>
                  </a:lnTo>
                  <a:lnTo>
                    <a:pt x="160" y="0"/>
                  </a:lnTo>
                </a:path>
              </a:pathLst>
            </a:custGeom>
            <a:noFill/>
            <a:ln w="9525">
              <a:solidFill>
                <a:srgbClr val="191919"/>
              </a:solidFill>
              <a:prstDash val="solid"/>
              <a:round/>
              <a:headEnd/>
              <a:tailEnd/>
            </a:ln>
          </p:spPr>
          <p:txBody>
            <a:bodyPr/>
            <a:lstStyle/>
            <a:p>
              <a:endParaRPr lang="en-US" dirty="0"/>
            </a:p>
          </p:txBody>
        </p:sp>
        <p:sp>
          <p:nvSpPr>
            <p:cNvPr id="158002" name="Freeform 306"/>
            <p:cNvSpPr>
              <a:spLocks/>
            </p:cNvSpPr>
            <p:nvPr/>
          </p:nvSpPr>
          <p:spPr bwMode="auto">
            <a:xfrm>
              <a:off x="2605" y="2852"/>
              <a:ext cx="65" cy="79"/>
            </a:xfrm>
            <a:custGeom>
              <a:avLst/>
              <a:gdLst/>
              <a:ahLst/>
              <a:cxnLst>
                <a:cxn ang="0">
                  <a:pos x="0" y="200"/>
                </a:cxn>
                <a:cxn ang="0">
                  <a:pos x="6" y="198"/>
                </a:cxn>
                <a:cxn ang="0">
                  <a:pos x="24" y="196"/>
                </a:cxn>
                <a:cxn ang="0">
                  <a:pos x="48" y="188"/>
                </a:cxn>
                <a:cxn ang="0">
                  <a:pos x="64" y="182"/>
                </a:cxn>
                <a:cxn ang="0">
                  <a:pos x="78" y="172"/>
                </a:cxn>
                <a:cxn ang="0">
                  <a:pos x="94" y="162"/>
                </a:cxn>
                <a:cxn ang="0">
                  <a:pos x="110" y="148"/>
                </a:cxn>
                <a:cxn ang="0">
                  <a:pos x="124" y="132"/>
                </a:cxn>
                <a:cxn ang="0">
                  <a:pos x="138" y="114"/>
                </a:cxn>
                <a:cxn ang="0">
                  <a:pos x="152" y="90"/>
                </a:cxn>
                <a:cxn ang="0">
                  <a:pos x="164" y="64"/>
                </a:cxn>
                <a:cxn ang="0">
                  <a:pos x="172" y="34"/>
                </a:cxn>
                <a:cxn ang="0">
                  <a:pos x="180" y="0"/>
                </a:cxn>
              </a:cxnLst>
              <a:rect l="0" t="0" r="r" b="b"/>
              <a:pathLst>
                <a:path w="180" h="200">
                  <a:moveTo>
                    <a:pt x="0" y="200"/>
                  </a:moveTo>
                  <a:lnTo>
                    <a:pt x="6" y="198"/>
                  </a:lnTo>
                  <a:lnTo>
                    <a:pt x="24" y="196"/>
                  </a:lnTo>
                  <a:lnTo>
                    <a:pt x="48" y="188"/>
                  </a:lnTo>
                  <a:lnTo>
                    <a:pt x="64" y="182"/>
                  </a:lnTo>
                  <a:lnTo>
                    <a:pt x="78" y="172"/>
                  </a:lnTo>
                  <a:lnTo>
                    <a:pt x="94" y="162"/>
                  </a:lnTo>
                  <a:lnTo>
                    <a:pt x="110" y="148"/>
                  </a:lnTo>
                  <a:lnTo>
                    <a:pt x="124" y="132"/>
                  </a:lnTo>
                  <a:lnTo>
                    <a:pt x="138" y="114"/>
                  </a:lnTo>
                  <a:lnTo>
                    <a:pt x="152" y="90"/>
                  </a:lnTo>
                  <a:lnTo>
                    <a:pt x="164" y="64"/>
                  </a:lnTo>
                  <a:lnTo>
                    <a:pt x="172" y="34"/>
                  </a:lnTo>
                  <a:lnTo>
                    <a:pt x="180" y="0"/>
                  </a:lnTo>
                </a:path>
              </a:pathLst>
            </a:custGeom>
            <a:noFill/>
            <a:ln w="9525">
              <a:solidFill>
                <a:srgbClr val="191919"/>
              </a:solidFill>
              <a:prstDash val="solid"/>
              <a:round/>
              <a:headEnd/>
              <a:tailEnd/>
            </a:ln>
          </p:spPr>
          <p:txBody>
            <a:bodyPr/>
            <a:lstStyle/>
            <a:p>
              <a:endParaRPr lang="en-US" dirty="0"/>
            </a:p>
          </p:txBody>
        </p:sp>
        <p:sp>
          <p:nvSpPr>
            <p:cNvPr id="158003" name="Freeform 307"/>
            <p:cNvSpPr>
              <a:spLocks/>
            </p:cNvSpPr>
            <p:nvPr/>
          </p:nvSpPr>
          <p:spPr bwMode="auto">
            <a:xfrm>
              <a:off x="2607" y="2851"/>
              <a:ext cx="75" cy="88"/>
            </a:xfrm>
            <a:custGeom>
              <a:avLst/>
              <a:gdLst/>
              <a:ahLst/>
              <a:cxnLst>
                <a:cxn ang="0">
                  <a:pos x="204" y="0"/>
                </a:cxn>
                <a:cxn ang="0">
                  <a:pos x="202" y="26"/>
                </a:cxn>
                <a:cxn ang="0">
                  <a:pos x="200" y="52"/>
                </a:cxn>
                <a:cxn ang="0">
                  <a:pos x="192" y="84"/>
                </a:cxn>
                <a:cxn ang="0">
                  <a:pos x="186" y="100"/>
                </a:cxn>
                <a:cxn ang="0">
                  <a:pos x="178" y="118"/>
                </a:cxn>
                <a:cxn ang="0">
                  <a:pos x="170" y="134"/>
                </a:cxn>
                <a:cxn ang="0">
                  <a:pos x="158" y="150"/>
                </a:cxn>
                <a:cxn ang="0">
                  <a:pos x="146" y="164"/>
                </a:cxn>
                <a:cxn ang="0">
                  <a:pos x="130" y="176"/>
                </a:cxn>
                <a:cxn ang="0">
                  <a:pos x="112" y="186"/>
                </a:cxn>
                <a:cxn ang="0">
                  <a:pos x="90" y="194"/>
                </a:cxn>
                <a:cxn ang="0">
                  <a:pos x="0" y="222"/>
                </a:cxn>
              </a:cxnLst>
              <a:rect l="0" t="0" r="r" b="b"/>
              <a:pathLst>
                <a:path w="204" h="222">
                  <a:moveTo>
                    <a:pt x="204" y="0"/>
                  </a:moveTo>
                  <a:lnTo>
                    <a:pt x="202" y="26"/>
                  </a:lnTo>
                  <a:lnTo>
                    <a:pt x="200" y="52"/>
                  </a:lnTo>
                  <a:lnTo>
                    <a:pt x="192" y="84"/>
                  </a:lnTo>
                  <a:lnTo>
                    <a:pt x="186" y="100"/>
                  </a:lnTo>
                  <a:lnTo>
                    <a:pt x="178" y="118"/>
                  </a:lnTo>
                  <a:lnTo>
                    <a:pt x="170" y="134"/>
                  </a:lnTo>
                  <a:lnTo>
                    <a:pt x="158" y="150"/>
                  </a:lnTo>
                  <a:lnTo>
                    <a:pt x="146" y="164"/>
                  </a:lnTo>
                  <a:lnTo>
                    <a:pt x="130" y="176"/>
                  </a:lnTo>
                  <a:lnTo>
                    <a:pt x="112" y="186"/>
                  </a:lnTo>
                  <a:lnTo>
                    <a:pt x="90" y="194"/>
                  </a:lnTo>
                  <a:lnTo>
                    <a:pt x="0" y="222"/>
                  </a:lnTo>
                </a:path>
              </a:pathLst>
            </a:custGeom>
            <a:noFill/>
            <a:ln w="9525">
              <a:solidFill>
                <a:srgbClr val="191919"/>
              </a:solidFill>
              <a:prstDash val="solid"/>
              <a:round/>
              <a:headEnd/>
              <a:tailEnd/>
            </a:ln>
          </p:spPr>
          <p:txBody>
            <a:bodyPr/>
            <a:lstStyle/>
            <a:p>
              <a:endParaRPr lang="en-US" dirty="0"/>
            </a:p>
          </p:txBody>
        </p:sp>
        <p:sp>
          <p:nvSpPr>
            <p:cNvPr id="158004" name="Freeform 308"/>
            <p:cNvSpPr>
              <a:spLocks/>
            </p:cNvSpPr>
            <p:nvPr/>
          </p:nvSpPr>
          <p:spPr bwMode="auto">
            <a:xfrm>
              <a:off x="2461" y="2753"/>
              <a:ext cx="59" cy="43"/>
            </a:xfrm>
            <a:custGeom>
              <a:avLst/>
              <a:gdLst/>
              <a:ahLst/>
              <a:cxnLst>
                <a:cxn ang="0">
                  <a:pos x="12" y="110"/>
                </a:cxn>
                <a:cxn ang="0">
                  <a:pos x="8" y="104"/>
                </a:cxn>
                <a:cxn ang="0">
                  <a:pos x="4" y="100"/>
                </a:cxn>
                <a:cxn ang="0">
                  <a:pos x="2" y="92"/>
                </a:cxn>
                <a:cxn ang="0">
                  <a:pos x="0" y="82"/>
                </a:cxn>
                <a:cxn ang="0">
                  <a:pos x="2" y="72"/>
                </a:cxn>
                <a:cxn ang="0">
                  <a:pos x="6" y="62"/>
                </a:cxn>
                <a:cxn ang="0">
                  <a:pos x="16" y="50"/>
                </a:cxn>
                <a:cxn ang="0">
                  <a:pos x="44" y="18"/>
                </a:cxn>
                <a:cxn ang="0">
                  <a:pos x="52" y="12"/>
                </a:cxn>
                <a:cxn ang="0">
                  <a:pos x="58" y="10"/>
                </a:cxn>
                <a:cxn ang="0">
                  <a:pos x="80" y="4"/>
                </a:cxn>
                <a:cxn ang="0">
                  <a:pos x="94" y="0"/>
                </a:cxn>
                <a:cxn ang="0">
                  <a:pos x="98" y="0"/>
                </a:cxn>
                <a:cxn ang="0">
                  <a:pos x="104" y="2"/>
                </a:cxn>
                <a:cxn ang="0">
                  <a:pos x="126" y="10"/>
                </a:cxn>
                <a:cxn ang="0">
                  <a:pos x="136" y="16"/>
                </a:cxn>
                <a:cxn ang="0">
                  <a:pos x="144" y="20"/>
                </a:cxn>
                <a:cxn ang="0">
                  <a:pos x="148" y="22"/>
                </a:cxn>
                <a:cxn ang="0">
                  <a:pos x="154" y="24"/>
                </a:cxn>
                <a:cxn ang="0">
                  <a:pos x="162" y="26"/>
                </a:cxn>
              </a:cxnLst>
              <a:rect l="0" t="0" r="r" b="b"/>
              <a:pathLst>
                <a:path w="162" h="110">
                  <a:moveTo>
                    <a:pt x="12" y="110"/>
                  </a:moveTo>
                  <a:lnTo>
                    <a:pt x="8" y="104"/>
                  </a:lnTo>
                  <a:lnTo>
                    <a:pt x="4" y="100"/>
                  </a:lnTo>
                  <a:lnTo>
                    <a:pt x="2" y="92"/>
                  </a:lnTo>
                  <a:lnTo>
                    <a:pt x="0" y="82"/>
                  </a:lnTo>
                  <a:lnTo>
                    <a:pt x="2" y="72"/>
                  </a:lnTo>
                  <a:lnTo>
                    <a:pt x="6" y="62"/>
                  </a:lnTo>
                  <a:lnTo>
                    <a:pt x="16" y="50"/>
                  </a:lnTo>
                  <a:lnTo>
                    <a:pt x="44" y="18"/>
                  </a:lnTo>
                  <a:lnTo>
                    <a:pt x="52" y="12"/>
                  </a:lnTo>
                  <a:lnTo>
                    <a:pt x="58" y="10"/>
                  </a:lnTo>
                  <a:lnTo>
                    <a:pt x="80" y="4"/>
                  </a:lnTo>
                  <a:lnTo>
                    <a:pt x="94" y="0"/>
                  </a:lnTo>
                  <a:lnTo>
                    <a:pt x="98" y="0"/>
                  </a:lnTo>
                  <a:lnTo>
                    <a:pt x="104" y="2"/>
                  </a:lnTo>
                  <a:lnTo>
                    <a:pt x="126" y="10"/>
                  </a:lnTo>
                  <a:lnTo>
                    <a:pt x="136" y="16"/>
                  </a:lnTo>
                  <a:lnTo>
                    <a:pt x="144" y="20"/>
                  </a:lnTo>
                  <a:lnTo>
                    <a:pt x="148" y="22"/>
                  </a:lnTo>
                  <a:lnTo>
                    <a:pt x="154" y="24"/>
                  </a:lnTo>
                  <a:lnTo>
                    <a:pt x="162" y="26"/>
                  </a:lnTo>
                </a:path>
              </a:pathLst>
            </a:custGeom>
            <a:noFill/>
            <a:ln w="9525">
              <a:solidFill>
                <a:srgbClr val="191919"/>
              </a:solidFill>
              <a:prstDash val="solid"/>
              <a:round/>
              <a:headEnd/>
              <a:tailEnd/>
            </a:ln>
          </p:spPr>
          <p:txBody>
            <a:bodyPr/>
            <a:lstStyle/>
            <a:p>
              <a:endParaRPr lang="en-US" dirty="0"/>
            </a:p>
          </p:txBody>
        </p:sp>
        <p:sp>
          <p:nvSpPr>
            <p:cNvPr id="158005" name="Freeform 309"/>
            <p:cNvSpPr>
              <a:spLocks/>
            </p:cNvSpPr>
            <p:nvPr/>
          </p:nvSpPr>
          <p:spPr bwMode="auto">
            <a:xfrm>
              <a:off x="2453" y="2736"/>
              <a:ext cx="67" cy="53"/>
            </a:xfrm>
            <a:custGeom>
              <a:avLst/>
              <a:gdLst/>
              <a:ahLst/>
              <a:cxnLst>
                <a:cxn ang="0">
                  <a:pos x="184" y="58"/>
                </a:cxn>
                <a:cxn ang="0">
                  <a:pos x="178" y="50"/>
                </a:cxn>
                <a:cxn ang="0">
                  <a:pos x="166" y="30"/>
                </a:cxn>
                <a:cxn ang="0">
                  <a:pos x="158" y="20"/>
                </a:cxn>
                <a:cxn ang="0">
                  <a:pos x="148" y="12"/>
                </a:cxn>
                <a:cxn ang="0">
                  <a:pos x="138" y="4"/>
                </a:cxn>
                <a:cxn ang="0">
                  <a:pos x="126" y="2"/>
                </a:cxn>
                <a:cxn ang="0">
                  <a:pos x="116" y="0"/>
                </a:cxn>
                <a:cxn ang="0">
                  <a:pos x="102" y="2"/>
                </a:cxn>
                <a:cxn ang="0">
                  <a:pos x="76" y="10"/>
                </a:cxn>
                <a:cxn ang="0">
                  <a:pos x="54" y="18"/>
                </a:cxn>
                <a:cxn ang="0">
                  <a:pos x="42" y="26"/>
                </a:cxn>
                <a:cxn ang="0">
                  <a:pos x="24" y="48"/>
                </a:cxn>
                <a:cxn ang="0">
                  <a:pos x="6" y="70"/>
                </a:cxn>
                <a:cxn ang="0">
                  <a:pos x="2" y="78"/>
                </a:cxn>
                <a:cxn ang="0">
                  <a:pos x="0" y="94"/>
                </a:cxn>
                <a:cxn ang="0">
                  <a:pos x="0" y="104"/>
                </a:cxn>
                <a:cxn ang="0">
                  <a:pos x="2" y="114"/>
                </a:cxn>
                <a:cxn ang="0">
                  <a:pos x="6" y="124"/>
                </a:cxn>
                <a:cxn ang="0">
                  <a:pos x="12" y="136"/>
                </a:cxn>
              </a:cxnLst>
              <a:rect l="0" t="0" r="r" b="b"/>
              <a:pathLst>
                <a:path w="184" h="136">
                  <a:moveTo>
                    <a:pt x="184" y="58"/>
                  </a:moveTo>
                  <a:lnTo>
                    <a:pt x="178" y="50"/>
                  </a:lnTo>
                  <a:lnTo>
                    <a:pt x="166" y="30"/>
                  </a:lnTo>
                  <a:lnTo>
                    <a:pt x="158" y="20"/>
                  </a:lnTo>
                  <a:lnTo>
                    <a:pt x="148" y="12"/>
                  </a:lnTo>
                  <a:lnTo>
                    <a:pt x="138" y="4"/>
                  </a:lnTo>
                  <a:lnTo>
                    <a:pt x="126" y="2"/>
                  </a:lnTo>
                  <a:lnTo>
                    <a:pt x="116" y="0"/>
                  </a:lnTo>
                  <a:lnTo>
                    <a:pt x="102" y="2"/>
                  </a:lnTo>
                  <a:lnTo>
                    <a:pt x="76" y="10"/>
                  </a:lnTo>
                  <a:lnTo>
                    <a:pt x="54" y="18"/>
                  </a:lnTo>
                  <a:lnTo>
                    <a:pt x="42" y="26"/>
                  </a:lnTo>
                  <a:lnTo>
                    <a:pt x="24" y="48"/>
                  </a:lnTo>
                  <a:lnTo>
                    <a:pt x="6" y="70"/>
                  </a:lnTo>
                  <a:lnTo>
                    <a:pt x="2" y="78"/>
                  </a:lnTo>
                  <a:lnTo>
                    <a:pt x="0" y="94"/>
                  </a:lnTo>
                  <a:lnTo>
                    <a:pt x="0" y="104"/>
                  </a:lnTo>
                  <a:lnTo>
                    <a:pt x="2" y="114"/>
                  </a:lnTo>
                  <a:lnTo>
                    <a:pt x="6" y="124"/>
                  </a:lnTo>
                  <a:lnTo>
                    <a:pt x="12" y="136"/>
                  </a:lnTo>
                </a:path>
              </a:pathLst>
            </a:custGeom>
            <a:noFill/>
            <a:ln w="9525">
              <a:solidFill>
                <a:srgbClr val="191919"/>
              </a:solidFill>
              <a:prstDash val="solid"/>
              <a:round/>
              <a:headEnd/>
              <a:tailEnd/>
            </a:ln>
          </p:spPr>
          <p:txBody>
            <a:bodyPr/>
            <a:lstStyle/>
            <a:p>
              <a:endParaRPr lang="en-US" dirty="0"/>
            </a:p>
          </p:txBody>
        </p:sp>
        <p:sp>
          <p:nvSpPr>
            <p:cNvPr id="158006" name="Freeform 310"/>
            <p:cNvSpPr>
              <a:spLocks/>
            </p:cNvSpPr>
            <p:nvPr/>
          </p:nvSpPr>
          <p:spPr bwMode="auto">
            <a:xfrm>
              <a:off x="2394" y="2815"/>
              <a:ext cx="51" cy="61"/>
            </a:xfrm>
            <a:custGeom>
              <a:avLst/>
              <a:gdLst/>
              <a:ahLst/>
              <a:cxnLst>
                <a:cxn ang="0">
                  <a:pos x="0" y="154"/>
                </a:cxn>
                <a:cxn ang="0">
                  <a:pos x="16" y="150"/>
                </a:cxn>
                <a:cxn ang="0">
                  <a:pos x="36" y="148"/>
                </a:cxn>
                <a:cxn ang="0">
                  <a:pos x="48" y="146"/>
                </a:cxn>
                <a:cxn ang="0">
                  <a:pos x="68" y="140"/>
                </a:cxn>
                <a:cxn ang="0">
                  <a:pos x="90" y="134"/>
                </a:cxn>
                <a:cxn ang="0">
                  <a:pos x="100" y="130"/>
                </a:cxn>
                <a:cxn ang="0">
                  <a:pos x="106" y="124"/>
                </a:cxn>
                <a:cxn ang="0">
                  <a:pos x="118" y="110"/>
                </a:cxn>
                <a:cxn ang="0">
                  <a:pos x="128" y="92"/>
                </a:cxn>
                <a:cxn ang="0">
                  <a:pos x="138" y="70"/>
                </a:cxn>
                <a:cxn ang="0">
                  <a:pos x="140" y="58"/>
                </a:cxn>
                <a:cxn ang="0">
                  <a:pos x="140" y="48"/>
                </a:cxn>
                <a:cxn ang="0">
                  <a:pos x="138" y="30"/>
                </a:cxn>
                <a:cxn ang="0">
                  <a:pos x="132" y="14"/>
                </a:cxn>
                <a:cxn ang="0">
                  <a:pos x="124" y="0"/>
                </a:cxn>
              </a:cxnLst>
              <a:rect l="0" t="0" r="r" b="b"/>
              <a:pathLst>
                <a:path w="140" h="154">
                  <a:moveTo>
                    <a:pt x="0" y="154"/>
                  </a:moveTo>
                  <a:lnTo>
                    <a:pt x="16" y="150"/>
                  </a:lnTo>
                  <a:lnTo>
                    <a:pt x="36" y="148"/>
                  </a:lnTo>
                  <a:lnTo>
                    <a:pt x="48" y="146"/>
                  </a:lnTo>
                  <a:lnTo>
                    <a:pt x="68" y="140"/>
                  </a:lnTo>
                  <a:lnTo>
                    <a:pt x="90" y="134"/>
                  </a:lnTo>
                  <a:lnTo>
                    <a:pt x="100" y="130"/>
                  </a:lnTo>
                  <a:lnTo>
                    <a:pt x="106" y="124"/>
                  </a:lnTo>
                  <a:lnTo>
                    <a:pt x="118" y="110"/>
                  </a:lnTo>
                  <a:lnTo>
                    <a:pt x="128" y="92"/>
                  </a:lnTo>
                  <a:lnTo>
                    <a:pt x="138" y="70"/>
                  </a:lnTo>
                  <a:lnTo>
                    <a:pt x="140" y="58"/>
                  </a:lnTo>
                  <a:lnTo>
                    <a:pt x="140" y="48"/>
                  </a:lnTo>
                  <a:lnTo>
                    <a:pt x="138" y="30"/>
                  </a:lnTo>
                  <a:lnTo>
                    <a:pt x="132" y="14"/>
                  </a:lnTo>
                  <a:lnTo>
                    <a:pt x="124" y="0"/>
                  </a:lnTo>
                </a:path>
              </a:pathLst>
            </a:custGeom>
            <a:noFill/>
            <a:ln w="9525">
              <a:solidFill>
                <a:srgbClr val="191919"/>
              </a:solidFill>
              <a:prstDash val="solid"/>
              <a:round/>
              <a:headEnd/>
              <a:tailEnd/>
            </a:ln>
          </p:spPr>
          <p:txBody>
            <a:bodyPr/>
            <a:lstStyle/>
            <a:p>
              <a:endParaRPr lang="en-US" dirty="0"/>
            </a:p>
          </p:txBody>
        </p:sp>
        <p:sp>
          <p:nvSpPr>
            <p:cNvPr id="158007" name="Freeform 311"/>
            <p:cNvSpPr>
              <a:spLocks/>
            </p:cNvSpPr>
            <p:nvPr/>
          </p:nvSpPr>
          <p:spPr bwMode="auto">
            <a:xfrm>
              <a:off x="2374" y="2804"/>
              <a:ext cx="61" cy="68"/>
            </a:xfrm>
            <a:custGeom>
              <a:avLst/>
              <a:gdLst/>
              <a:ahLst/>
              <a:cxnLst>
                <a:cxn ang="0">
                  <a:pos x="0" y="172"/>
                </a:cxn>
                <a:cxn ang="0">
                  <a:pos x="36" y="170"/>
                </a:cxn>
                <a:cxn ang="0">
                  <a:pos x="88" y="164"/>
                </a:cxn>
                <a:cxn ang="0">
                  <a:pos x="104" y="160"/>
                </a:cxn>
                <a:cxn ang="0">
                  <a:pos x="114" y="156"/>
                </a:cxn>
                <a:cxn ang="0">
                  <a:pos x="124" y="152"/>
                </a:cxn>
                <a:cxn ang="0">
                  <a:pos x="132" y="146"/>
                </a:cxn>
                <a:cxn ang="0">
                  <a:pos x="142" y="138"/>
                </a:cxn>
                <a:cxn ang="0">
                  <a:pos x="148" y="128"/>
                </a:cxn>
                <a:cxn ang="0">
                  <a:pos x="152" y="116"/>
                </a:cxn>
                <a:cxn ang="0">
                  <a:pos x="164" y="80"/>
                </a:cxn>
                <a:cxn ang="0">
                  <a:pos x="168" y="68"/>
                </a:cxn>
                <a:cxn ang="0">
                  <a:pos x="168" y="60"/>
                </a:cxn>
                <a:cxn ang="0">
                  <a:pos x="168" y="40"/>
                </a:cxn>
                <a:cxn ang="0">
                  <a:pos x="166" y="32"/>
                </a:cxn>
                <a:cxn ang="0">
                  <a:pos x="164" y="28"/>
                </a:cxn>
                <a:cxn ang="0">
                  <a:pos x="152" y="0"/>
                </a:cxn>
              </a:cxnLst>
              <a:rect l="0" t="0" r="r" b="b"/>
              <a:pathLst>
                <a:path w="168" h="172">
                  <a:moveTo>
                    <a:pt x="0" y="172"/>
                  </a:moveTo>
                  <a:lnTo>
                    <a:pt x="36" y="170"/>
                  </a:lnTo>
                  <a:lnTo>
                    <a:pt x="88" y="164"/>
                  </a:lnTo>
                  <a:lnTo>
                    <a:pt x="104" y="160"/>
                  </a:lnTo>
                  <a:lnTo>
                    <a:pt x="114" y="156"/>
                  </a:lnTo>
                  <a:lnTo>
                    <a:pt x="124" y="152"/>
                  </a:lnTo>
                  <a:lnTo>
                    <a:pt x="132" y="146"/>
                  </a:lnTo>
                  <a:lnTo>
                    <a:pt x="142" y="138"/>
                  </a:lnTo>
                  <a:lnTo>
                    <a:pt x="148" y="128"/>
                  </a:lnTo>
                  <a:lnTo>
                    <a:pt x="152" y="116"/>
                  </a:lnTo>
                  <a:lnTo>
                    <a:pt x="164" y="80"/>
                  </a:lnTo>
                  <a:lnTo>
                    <a:pt x="168" y="68"/>
                  </a:lnTo>
                  <a:lnTo>
                    <a:pt x="168" y="60"/>
                  </a:lnTo>
                  <a:lnTo>
                    <a:pt x="168" y="40"/>
                  </a:lnTo>
                  <a:lnTo>
                    <a:pt x="166" y="32"/>
                  </a:lnTo>
                  <a:lnTo>
                    <a:pt x="164" y="28"/>
                  </a:lnTo>
                  <a:lnTo>
                    <a:pt x="152" y="0"/>
                  </a:lnTo>
                </a:path>
              </a:pathLst>
            </a:custGeom>
            <a:noFill/>
            <a:ln w="9525">
              <a:solidFill>
                <a:srgbClr val="191919"/>
              </a:solidFill>
              <a:prstDash val="solid"/>
              <a:round/>
              <a:headEnd/>
              <a:tailEnd/>
            </a:ln>
          </p:spPr>
          <p:txBody>
            <a:bodyPr/>
            <a:lstStyle/>
            <a:p>
              <a:endParaRPr lang="en-US" dirty="0"/>
            </a:p>
          </p:txBody>
        </p:sp>
        <p:sp>
          <p:nvSpPr>
            <p:cNvPr id="158008" name="Freeform 312"/>
            <p:cNvSpPr>
              <a:spLocks/>
            </p:cNvSpPr>
            <p:nvPr/>
          </p:nvSpPr>
          <p:spPr bwMode="auto">
            <a:xfrm>
              <a:off x="2564" y="3011"/>
              <a:ext cx="191" cy="33"/>
            </a:xfrm>
            <a:custGeom>
              <a:avLst/>
              <a:gdLst/>
              <a:ahLst/>
              <a:cxnLst>
                <a:cxn ang="0">
                  <a:pos x="0" y="52"/>
                </a:cxn>
                <a:cxn ang="0">
                  <a:pos x="26" y="54"/>
                </a:cxn>
                <a:cxn ang="0">
                  <a:pos x="48" y="56"/>
                </a:cxn>
                <a:cxn ang="0">
                  <a:pos x="68" y="58"/>
                </a:cxn>
                <a:cxn ang="0">
                  <a:pos x="96" y="60"/>
                </a:cxn>
                <a:cxn ang="0">
                  <a:pos x="136" y="62"/>
                </a:cxn>
                <a:cxn ang="0">
                  <a:pos x="178" y="64"/>
                </a:cxn>
                <a:cxn ang="0">
                  <a:pos x="196" y="66"/>
                </a:cxn>
                <a:cxn ang="0">
                  <a:pos x="210" y="68"/>
                </a:cxn>
                <a:cxn ang="0">
                  <a:pos x="236" y="74"/>
                </a:cxn>
                <a:cxn ang="0">
                  <a:pos x="266" y="80"/>
                </a:cxn>
                <a:cxn ang="0">
                  <a:pos x="292" y="84"/>
                </a:cxn>
                <a:cxn ang="0">
                  <a:pos x="314" y="84"/>
                </a:cxn>
                <a:cxn ang="0">
                  <a:pos x="336" y="80"/>
                </a:cxn>
                <a:cxn ang="0">
                  <a:pos x="368" y="74"/>
                </a:cxn>
                <a:cxn ang="0">
                  <a:pos x="426" y="58"/>
                </a:cxn>
                <a:cxn ang="0">
                  <a:pos x="446" y="50"/>
                </a:cxn>
                <a:cxn ang="0">
                  <a:pos x="466" y="40"/>
                </a:cxn>
                <a:cxn ang="0">
                  <a:pos x="484" y="28"/>
                </a:cxn>
                <a:cxn ang="0">
                  <a:pos x="522" y="0"/>
                </a:cxn>
              </a:cxnLst>
              <a:rect l="0" t="0" r="r" b="b"/>
              <a:pathLst>
                <a:path w="522" h="84">
                  <a:moveTo>
                    <a:pt x="0" y="52"/>
                  </a:moveTo>
                  <a:lnTo>
                    <a:pt x="26" y="54"/>
                  </a:lnTo>
                  <a:lnTo>
                    <a:pt x="48" y="56"/>
                  </a:lnTo>
                  <a:lnTo>
                    <a:pt x="68" y="58"/>
                  </a:lnTo>
                  <a:lnTo>
                    <a:pt x="96" y="60"/>
                  </a:lnTo>
                  <a:lnTo>
                    <a:pt x="136" y="62"/>
                  </a:lnTo>
                  <a:lnTo>
                    <a:pt x="178" y="64"/>
                  </a:lnTo>
                  <a:lnTo>
                    <a:pt x="196" y="66"/>
                  </a:lnTo>
                  <a:lnTo>
                    <a:pt x="210" y="68"/>
                  </a:lnTo>
                  <a:lnTo>
                    <a:pt x="236" y="74"/>
                  </a:lnTo>
                  <a:lnTo>
                    <a:pt x="266" y="80"/>
                  </a:lnTo>
                  <a:lnTo>
                    <a:pt x="292" y="84"/>
                  </a:lnTo>
                  <a:lnTo>
                    <a:pt x="314" y="84"/>
                  </a:lnTo>
                  <a:lnTo>
                    <a:pt x="336" y="80"/>
                  </a:lnTo>
                  <a:lnTo>
                    <a:pt x="368" y="74"/>
                  </a:lnTo>
                  <a:lnTo>
                    <a:pt x="426" y="58"/>
                  </a:lnTo>
                  <a:lnTo>
                    <a:pt x="446" y="50"/>
                  </a:lnTo>
                  <a:lnTo>
                    <a:pt x="466" y="40"/>
                  </a:lnTo>
                  <a:lnTo>
                    <a:pt x="484" y="28"/>
                  </a:lnTo>
                  <a:lnTo>
                    <a:pt x="522" y="0"/>
                  </a:lnTo>
                </a:path>
              </a:pathLst>
            </a:custGeom>
            <a:noFill/>
            <a:ln w="9525">
              <a:solidFill>
                <a:srgbClr val="191919"/>
              </a:solidFill>
              <a:prstDash val="solid"/>
              <a:round/>
              <a:headEnd/>
              <a:tailEnd/>
            </a:ln>
          </p:spPr>
          <p:txBody>
            <a:bodyPr/>
            <a:lstStyle/>
            <a:p>
              <a:endParaRPr lang="en-US" dirty="0"/>
            </a:p>
          </p:txBody>
        </p:sp>
        <p:sp>
          <p:nvSpPr>
            <p:cNvPr id="158009" name="Freeform 313"/>
            <p:cNvSpPr>
              <a:spLocks/>
            </p:cNvSpPr>
            <p:nvPr/>
          </p:nvSpPr>
          <p:spPr bwMode="auto">
            <a:xfrm>
              <a:off x="2249" y="2847"/>
              <a:ext cx="322" cy="162"/>
            </a:xfrm>
            <a:custGeom>
              <a:avLst/>
              <a:gdLst/>
              <a:ahLst/>
              <a:cxnLst>
                <a:cxn ang="0">
                  <a:pos x="0" y="408"/>
                </a:cxn>
                <a:cxn ang="0">
                  <a:pos x="16" y="400"/>
                </a:cxn>
                <a:cxn ang="0">
                  <a:pos x="32" y="392"/>
                </a:cxn>
                <a:cxn ang="0">
                  <a:pos x="44" y="384"/>
                </a:cxn>
                <a:cxn ang="0">
                  <a:pos x="74" y="356"/>
                </a:cxn>
                <a:cxn ang="0">
                  <a:pos x="92" y="340"/>
                </a:cxn>
                <a:cxn ang="0">
                  <a:pos x="106" y="328"/>
                </a:cxn>
                <a:cxn ang="0">
                  <a:pos x="130" y="312"/>
                </a:cxn>
                <a:cxn ang="0">
                  <a:pos x="150" y="300"/>
                </a:cxn>
                <a:cxn ang="0">
                  <a:pos x="168" y="296"/>
                </a:cxn>
                <a:cxn ang="0">
                  <a:pos x="180" y="292"/>
                </a:cxn>
                <a:cxn ang="0">
                  <a:pos x="194" y="284"/>
                </a:cxn>
                <a:cxn ang="0">
                  <a:pos x="208" y="276"/>
                </a:cxn>
                <a:cxn ang="0">
                  <a:pos x="220" y="274"/>
                </a:cxn>
                <a:cxn ang="0">
                  <a:pos x="230" y="272"/>
                </a:cxn>
                <a:cxn ang="0">
                  <a:pos x="238" y="272"/>
                </a:cxn>
                <a:cxn ang="0">
                  <a:pos x="290" y="278"/>
                </a:cxn>
                <a:cxn ang="0">
                  <a:pos x="348" y="270"/>
                </a:cxn>
                <a:cxn ang="0">
                  <a:pos x="396" y="254"/>
                </a:cxn>
                <a:cxn ang="0">
                  <a:pos x="414" y="248"/>
                </a:cxn>
                <a:cxn ang="0">
                  <a:pos x="428" y="240"/>
                </a:cxn>
                <a:cxn ang="0">
                  <a:pos x="434" y="234"/>
                </a:cxn>
                <a:cxn ang="0">
                  <a:pos x="438" y="232"/>
                </a:cxn>
                <a:cxn ang="0">
                  <a:pos x="442" y="230"/>
                </a:cxn>
                <a:cxn ang="0">
                  <a:pos x="456" y="226"/>
                </a:cxn>
                <a:cxn ang="0">
                  <a:pos x="470" y="216"/>
                </a:cxn>
                <a:cxn ang="0">
                  <a:pos x="474" y="212"/>
                </a:cxn>
                <a:cxn ang="0">
                  <a:pos x="478" y="208"/>
                </a:cxn>
                <a:cxn ang="0">
                  <a:pos x="484" y="206"/>
                </a:cxn>
                <a:cxn ang="0">
                  <a:pos x="500" y="200"/>
                </a:cxn>
                <a:cxn ang="0">
                  <a:pos x="508" y="194"/>
                </a:cxn>
                <a:cxn ang="0">
                  <a:pos x="534" y="174"/>
                </a:cxn>
                <a:cxn ang="0">
                  <a:pos x="560" y="156"/>
                </a:cxn>
                <a:cxn ang="0">
                  <a:pos x="590" y="136"/>
                </a:cxn>
                <a:cxn ang="0">
                  <a:pos x="624" y="116"/>
                </a:cxn>
                <a:cxn ang="0">
                  <a:pos x="642" y="108"/>
                </a:cxn>
                <a:cxn ang="0">
                  <a:pos x="652" y="104"/>
                </a:cxn>
                <a:cxn ang="0">
                  <a:pos x="660" y="100"/>
                </a:cxn>
                <a:cxn ang="0">
                  <a:pos x="674" y="86"/>
                </a:cxn>
                <a:cxn ang="0">
                  <a:pos x="692" y="80"/>
                </a:cxn>
                <a:cxn ang="0">
                  <a:pos x="716" y="70"/>
                </a:cxn>
                <a:cxn ang="0">
                  <a:pos x="734" y="64"/>
                </a:cxn>
                <a:cxn ang="0">
                  <a:pos x="748" y="60"/>
                </a:cxn>
                <a:cxn ang="0">
                  <a:pos x="760" y="58"/>
                </a:cxn>
                <a:cxn ang="0">
                  <a:pos x="778" y="54"/>
                </a:cxn>
                <a:cxn ang="0">
                  <a:pos x="804" y="48"/>
                </a:cxn>
                <a:cxn ang="0">
                  <a:pos x="838" y="32"/>
                </a:cxn>
                <a:cxn ang="0">
                  <a:pos x="866" y="18"/>
                </a:cxn>
                <a:cxn ang="0">
                  <a:pos x="884" y="0"/>
                </a:cxn>
              </a:cxnLst>
              <a:rect l="0" t="0" r="r" b="b"/>
              <a:pathLst>
                <a:path w="884" h="408">
                  <a:moveTo>
                    <a:pt x="0" y="408"/>
                  </a:moveTo>
                  <a:lnTo>
                    <a:pt x="16" y="400"/>
                  </a:lnTo>
                  <a:lnTo>
                    <a:pt x="32" y="392"/>
                  </a:lnTo>
                  <a:lnTo>
                    <a:pt x="44" y="384"/>
                  </a:lnTo>
                  <a:lnTo>
                    <a:pt x="74" y="356"/>
                  </a:lnTo>
                  <a:lnTo>
                    <a:pt x="92" y="340"/>
                  </a:lnTo>
                  <a:lnTo>
                    <a:pt x="106" y="328"/>
                  </a:lnTo>
                  <a:lnTo>
                    <a:pt x="130" y="312"/>
                  </a:lnTo>
                  <a:lnTo>
                    <a:pt x="150" y="300"/>
                  </a:lnTo>
                  <a:lnTo>
                    <a:pt x="168" y="296"/>
                  </a:lnTo>
                  <a:lnTo>
                    <a:pt x="180" y="292"/>
                  </a:lnTo>
                  <a:lnTo>
                    <a:pt x="194" y="284"/>
                  </a:lnTo>
                  <a:lnTo>
                    <a:pt x="208" y="276"/>
                  </a:lnTo>
                  <a:lnTo>
                    <a:pt x="220" y="274"/>
                  </a:lnTo>
                  <a:lnTo>
                    <a:pt x="230" y="272"/>
                  </a:lnTo>
                  <a:lnTo>
                    <a:pt x="238" y="272"/>
                  </a:lnTo>
                  <a:lnTo>
                    <a:pt x="290" y="278"/>
                  </a:lnTo>
                  <a:lnTo>
                    <a:pt x="348" y="270"/>
                  </a:lnTo>
                  <a:lnTo>
                    <a:pt x="396" y="254"/>
                  </a:lnTo>
                  <a:lnTo>
                    <a:pt x="414" y="248"/>
                  </a:lnTo>
                  <a:lnTo>
                    <a:pt x="428" y="240"/>
                  </a:lnTo>
                  <a:lnTo>
                    <a:pt x="434" y="234"/>
                  </a:lnTo>
                  <a:lnTo>
                    <a:pt x="438" y="232"/>
                  </a:lnTo>
                  <a:lnTo>
                    <a:pt x="442" y="230"/>
                  </a:lnTo>
                  <a:lnTo>
                    <a:pt x="456" y="226"/>
                  </a:lnTo>
                  <a:lnTo>
                    <a:pt x="470" y="216"/>
                  </a:lnTo>
                  <a:lnTo>
                    <a:pt x="474" y="212"/>
                  </a:lnTo>
                  <a:lnTo>
                    <a:pt x="478" y="208"/>
                  </a:lnTo>
                  <a:lnTo>
                    <a:pt x="484" y="206"/>
                  </a:lnTo>
                  <a:lnTo>
                    <a:pt x="500" y="200"/>
                  </a:lnTo>
                  <a:lnTo>
                    <a:pt x="508" y="194"/>
                  </a:lnTo>
                  <a:lnTo>
                    <a:pt x="534" y="174"/>
                  </a:lnTo>
                  <a:lnTo>
                    <a:pt x="560" y="156"/>
                  </a:lnTo>
                  <a:lnTo>
                    <a:pt x="590" y="136"/>
                  </a:lnTo>
                  <a:lnTo>
                    <a:pt x="624" y="116"/>
                  </a:lnTo>
                  <a:lnTo>
                    <a:pt x="642" y="108"/>
                  </a:lnTo>
                  <a:lnTo>
                    <a:pt x="652" y="104"/>
                  </a:lnTo>
                  <a:lnTo>
                    <a:pt x="660" y="100"/>
                  </a:lnTo>
                  <a:lnTo>
                    <a:pt x="674" y="86"/>
                  </a:lnTo>
                  <a:lnTo>
                    <a:pt x="692" y="80"/>
                  </a:lnTo>
                  <a:lnTo>
                    <a:pt x="716" y="70"/>
                  </a:lnTo>
                  <a:lnTo>
                    <a:pt x="734" y="64"/>
                  </a:lnTo>
                  <a:lnTo>
                    <a:pt x="748" y="60"/>
                  </a:lnTo>
                  <a:lnTo>
                    <a:pt x="760" y="58"/>
                  </a:lnTo>
                  <a:lnTo>
                    <a:pt x="778" y="54"/>
                  </a:lnTo>
                  <a:lnTo>
                    <a:pt x="804" y="48"/>
                  </a:lnTo>
                  <a:lnTo>
                    <a:pt x="838" y="32"/>
                  </a:lnTo>
                  <a:lnTo>
                    <a:pt x="866" y="18"/>
                  </a:lnTo>
                  <a:lnTo>
                    <a:pt x="884" y="0"/>
                  </a:lnTo>
                </a:path>
              </a:pathLst>
            </a:custGeom>
            <a:noFill/>
            <a:ln w="9525">
              <a:solidFill>
                <a:srgbClr val="191919"/>
              </a:solidFill>
              <a:prstDash val="solid"/>
              <a:round/>
              <a:headEnd/>
              <a:tailEnd/>
            </a:ln>
          </p:spPr>
          <p:txBody>
            <a:bodyPr/>
            <a:lstStyle/>
            <a:p>
              <a:endParaRPr lang="en-US" dirty="0"/>
            </a:p>
          </p:txBody>
        </p:sp>
        <p:sp>
          <p:nvSpPr>
            <p:cNvPr id="158010" name="Freeform 314"/>
            <p:cNvSpPr>
              <a:spLocks/>
            </p:cNvSpPr>
            <p:nvPr/>
          </p:nvSpPr>
          <p:spPr bwMode="auto">
            <a:xfrm>
              <a:off x="2288" y="2914"/>
              <a:ext cx="129" cy="61"/>
            </a:xfrm>
            <a:custGeom>
              <a:avLst/>
              <a:gdLst/>
              <a:ahLst/>
              <a:cxnLst>
                <a:cxn ang="0">
                  <a:pos x="0" y="154"/>
                </a:cxn>
                <a:cxn ang="0">
                  <a:pos x="8" y="138"/>
                </a:cxn>
                <a:cxn ang="0">
                  <a:pos x="20" y="110"/>
                </a:cxn>
                <a:cxn ang="0">
                  <a:pos x="30" y="96"/>
                </a:cxn>
                <a:cxn ang="0">
                  <a:pos x="42" y="78"/>
                </a:cxn>
                <a:cxn ang="0">
                  <a:pos x="58" y="62"/>
                </a:cxn>
                <a:cxn ang="0">
                  <a:pos x="80" y="46"/>
                </a:cxn>
                <a:cxn ang="0">
                  <a:pos x="102" y="32"/>
                </a:cxn>
                <a:cxn ang="0">
                  <a:pos x="118" y="24"/>
                </a:cxn>
                <a:cxn ang="0">
                  <a:pos x="136" y="16"/>
                </a:cxn>
                <a:cxn ang="0">
                  <a:pos x="160" y="6"/>
                </a:cxn>
                <a:cxn ang="0">
                  <a:pos x="180" y="2"/>
                </a:cxn>
                <a:cxn ang="0">
                  <a:pos x="196" y="0"/>
                </a:cxn>
                <a:cxn ang="0">
                  <a:pos x="210" y="2"/>
                </a:cxn>
                <a:cxn ang="0">
                  <a:pos x="224" y="8"/>
                </a:cxn>
                <a:cxn ang="0">
                  <a:pos x="240" y="14"/>
                </a:cxn>
                <a:cxn ang="0">
                  <a:pos x="270" y="16"/>
                </a:cxn>
                <a:cxn ang="0">
                  <a:pos x="274" y="18"/>
                </a:cxn>
                <a:cxn ang="0">
                  <a:pos x="278" y="20"/>
                </a:cxn>
                <a:cxn ang="0">
                  <a:pos x="284" y="28"/>
                </a:cxn>
                <a:cxn ang="0">
                  <a:pos x="290" y="34"/>
                </a:cxn>
                <a:cxn ang="0">
                  <a:pos x="294" y="38"/>
                </a:cxn>
                <a:cxn ang="0">
                  <a:pos x="304" y="38"/>
                </a:cxn>
                <a:cxn ang="0">
                  <a:pos x="326" y="38"/>
                </a:cxn>
                <a:cxn ang="0">
                  <a:pos x="336" y="36"/>
                </a:cxn>
                <a:cxn ang="0">
                  <a:pos x="356" y="46"/>
                </a:cxn>
              </a:cxnLst>
              <a:rect l="0" t="0" r="r" b="b"/>
              <a:pathLst>
                <a:path w="356" h="154">
                  <a:moveTo>
                    <a:pt x="0" y="154"/>
                  </a:moveTo>
                  <a:lnTo>
                    <a:pt x="8" y="138"/>
                  </a:lnTo>
                  <a:lnTo>
                    <a:pt x="20" y="110"/>
                  </a:lnTo>
                  <a:lnTo>
                    <a:pt x="30" y="96"/>
                  </a:lnTo>
                  <a:lnTo>
                    <a:pt x="42" y="78"/>
                  </a:lnTo>
                  <a:lnTo>
                    <a:pt x="58" y="62"/>
                  </a:lnTo>
                  <a:lnTo>
                    <a:pt x="80" y="46"/>
                  </a:lnTo>
                  <a:lnTo>
                    <a:pt x="102" y="32"/>
                  </a:lnTo>
                  <a:lnTo>
                    <a:pt x="118" y="24"/>
                  </a:lnTo>
                  <a:lnTo>
                    <a:pt x="136" y="16"/>
                  </a:lnTo>
                  <a:lnTo>
                    <a:pt x="160" y="6"/>
                  </a:lnTo>
                  <a:lnTo>
                    <a:pt x="180" y="2"/>
                  </a:lnTo>
                  <a:lnTo>
                    <a:pt x="196" y="0"/>
                  </a:lnTo>
                  <a:lnTo>
                    <a:pt x="210" y="2"/>
                  </a:lnTo>
                  <a:lnTo>
                    <a:pt x="224" y="8"/>
                  </a:lnTo>
                  <a:lnTo>
                    <a:pt x="240" y="14"/>
                  </a:lnTo>
                  <a:lnTo>
                    <a:pt x="270" y="16"/>
                  </a:lnTo>
                  <a:lnTo>
                    <a:pt x="274" y="18"/>
                  </a:lnTo>
                  <a:lnTo>
                    <a:pt x="278" y="20"/>
                  </a:lnTo>
                  <a:lnTo>
                    <a:pt x="284" y="28"/>
                  </a:lnTo>
                  <a:lnTo>
                    <a:pt x="290" y="34"/>
                  </a:lnTo>
                  <a:lnTo>
                    <a:pt x="294" y="38"/>
                  </a:lnTo>
                  <a:lnTo>
                    <a:pt x="304" y="38"/>
                  </a:lnTo>
                  <a:lnTo>
                    <a:pt x="326" y="38"/>
                  </a:lnTo>
                  <a:lnTo>
                    <a:pt x="336" y="36"/>
                  </a:lnTo>
                  <a:lnTo>
                    <a:pt x="356" y="46"/>
                  </a:lnTo>
                </a:path>
              </a:pathLst>
            </a:custGeom>
            <a:noFill/>
            <a:ln w="9525">
              <a:solidFill>
                <a:srgbClr val="191919"/>
              </a:solidFill>
              <a:prstDash val="solid"/>
              <a:round/>
              <a:headEnd/>
              <a:tailEnd/>
            </a:ln>
          </p:spPr>
          <p:txBody>
            <a:bodyPr/>
            <a:lstStyle/>
            <a:p>
              <a:endParaRPr lang="en-US" dirty="0"/>
            </a:p>
          </p:txBody>
        </p:sp>
        <p:sp>
          <p:nvSpPr>
            <p:cNvPr id="158011" name="Freeform 315"/>
            <p:cNvSpPr>
              <a:spLocks/>
            </p:cNvSpPr>
            <p:nvPr/>
          </p:nvSpPr>
          <p:spPr bwMode="auto">
            <a:xfrm>
              <a:off x="2477" y="2814"/>
              <a:ext cx="94" cy="76"/>
            </a:xfrm>
            <a:custGeom>
              <a:avLst/>
              <a:gdLst/>
              <a:ahLst/>
              <a:cxnLst>
                <a:cxn ang="0">
                  <a:pos x="0" y="192"/>
                </a:cxn>
                <a:cxn ang="0">
                  <a:pos x="18" y="166"/>
                </a:cxn>
                <a:cxn ang="0">
                  <a:pos x="34" y="144"/>
                </a:cxn>
                <a:cxn ang="0">
                  <a:pos x="44" y="126"/>
                </a:cxn>
                <a:cxn ang="0">
                  <a:pos x="50" y="102"/>
                </a:cxn>
                <a:cxn ang="0">
                  <a:pos x="52" y="90"/>
                </a:cxn>
                <a:cxn ang="0">
                  <a:pos x="52" y="68"/>
                </a:cxn>
                <a:cxn ang="0">
                  <a:pos x="52" y="52"/>
                </a:cxn>
                <a:cxn ang="0">
                  <a:pos x="56" y="28"/>
                </a:cxn>
                <a:cxn ang="0">
                  <a:pos x="60" y="12"/>
                </a:cxn>
                <a:cxn ang="0">
                  <a:pos x="62" y="6"/>
                </a:cxn>
                <a:cxn ang="0">
                  <a:pos x="66" y="2"/>
                </a:cxn>
                <a:cxn ang="0">
                  <a:pos x="72" y="0"/>
                </a:cxn>
                <a:cxn ang="0">
                  <a:pos x="82" y="2"/>
                </a:cxn>
                <a:cxn ang="0">
                  <a:pos x="92" y="4"/>
                </a:cxn>
                <a:cxn ang="0">
                  <a:pos x="102" y="4"/>
                </a:cxn>
                <a:cxn ang="0">
                  <a:pos x="110" y="2"/>
                </a:cxn>
                <a:cxn ang="0">
                  <a:pos x="118" y="2"/>
                </a:cxn>
                <a:cxn ang="0">
                  <a:pos x="128" y="6"/>
                </a:cxn>
                <a:cxn ang="0">
                  <a:pos x="140" y="12"/>
                </a:cxn>
                <a:cxn ang="0">
                  <a:pos x="170" y="30"/>
                </a:cxn>
                <a:cxn ang="0">
                  <a:pos x="188" y="42"/>
                </a:cxn>
                <a:cxn ang="0">
                  <a:pos x="200" y="54"/>
                </a:cxn>
                <a:cxn ang="0">
                  <a:pos x="208" y="58"/>
                </a:cxn>
                <a:cxn ang="0">
                  <a:pos x="216" y="62"/>
                </a:cxn>
                <a:cxn ang="0">
                  <a:pos x="228" y="68"/>
                </a:cxn>
                <a:cxn ang="0">
                  <a:pos x="238" y="72"/>
                </a:cxn>
                <a:cxn ang="0">
                  <a:pos x="260" y="78"/>
                </a:cxn>
              </a:cxnLst>
              <a:rect l="0" t="0" r="r" b="b"/>
              <a:pathLst>
                <a:path w="260" h="192">
                  <a:moveTo>
                    <a:pt x="0" y="192"/>
                  </a:moveTo>
                  <a:lnTo>
                    <a:pt x="18" y="166"/>
                  </a:lnTo>
                  <a:lnTo>
                    <a:pt x="34" y="144"/>
                  </a:lnTo>
                  <a:lnTo>
                    <a:pt x="44" y="126"/>
                  </a:lnTo>
                  <a:lnTo>
                    <a:pt x="50" y="102"/>
                  </a:lnTo>
                  <a:lnTo>
                    <a:pt x="52" y="90"/>
                  </a:lnTo>
                  <a:lnTo>
                    <a:pt x="52" y="68"/>
                  </a:lnTo>
                  <a:lnTo>
                    <a:pt x="52" y="52"/>
                  </a:lnTo>
                  <a:lnTo>
                    <a:pt x="56" y="28"/>
                  </a:lnTo>
                  <a:lnTo>
                    <a:pt x="60" y="12"/>
                  </a:lnTo>
                  <a:lnTo>
                    <a:pt x="62" y="6"/>
                  </a:lnTo>
                  <a:lnTo>
                    <a:pt x="66" y="2"/>
                  </a:lnTo>
                  <a:lnTo>
                    <a:pt x="72" y="0"/>
                  </a:lnTo>
                  <a:lnTo>
                    <a:pt x="82" y="2"/>
                  </a:lnTo>
                  <a:lnTo>
                    <a:pt x="92" y="4"/>
                  </a:lnTo>
                  <a:lnTo>
                    <a:pt x="102" y="4"/>
                  </a:lnTo>
                  <a:lnTo>
                    <a:pt x="110" y="2"/>
                  </a:lnTo>
                  <a:lnTo>
                    <a:pt x="118" y="2"/>
                  </a:lnTo>
                  <a:lnTo>
                    <a:pt x="128" y="6"/>
                  </a:lnTo>
                  <a:lnTo>
                    <a:pt x="140" y="12"/>
                  </a:lnTo>
                  <a:lnTo>
                    <a:pt x="170" y="30"/>
                  </a:lnTo>
                  <a:lnTo>
                    <a:pt x="188" y="42"/>
                  </a:lnTo>
                  <a:lnTo>
                    <a:pt x="200" y="54"/>
                  </a:lnTo>
                  <a:lnTo>
                    <a:pt x="208" y="58"/>
                  </a:lnTo>
                  <a:lnTo>
                    <a:pt x="216" y="62"/>
                  </a:lnTo>
                  <a:lnTo>
                    <a:pt x="228" y="68"/>
                  </a:lnTo>
                  <a:lnTo>
                    <a:pt x="238" y="72"/>
                  </a:lnTo>
                  <a:lnTo>
                    <a:pt x="260" y="78"/>
                  </a:lnTo>
                </a:path>
              </a:pathLst>
            </a:custGeom>
            <a:noFill/>
            <a:ln w="9525">
              <a:solidFill>
                <a:srgbClr val="191919"/>
              </a:solidFill>
              <a:prstDash val="solid"/>
              <a:round/>
              <a:headEnd/>
              <a:tailEnd/>
            </a:ln>
          </p:spPr>
          <p:txBody>
            <a:bodyPr/>
            <a:lstStyle/>
            <a:p>
              <a:endParaRPr lang="en-US" dirty="0"/>
            </a:p>
          </p:txBody>
        </p:sp>
        <p:sp>
          <p:nvSpPr>
            <p:cNvPr id="158012" name="Line 316"/>
            <p:cNvSpPr>
              <a:spLocks noChangeShapeType="1"/>
            </p:cNvSpPr>
            <p:nvPr/>
          </p:nvSpPr>
          <p:spPr bwMode="auto">
            <a:xfrm flipV="1">
              <a:off x="2954" y="2740"/>
              <a:ext cx="30" cy="7"/>
            </a:xfrm>
            <a:prstGeom prst="line">
              <a:avLst/>
            </a:prstGeom>
            <a:noFill/>
            <a:ln w="9525">
              <a:solidFill>
                <a:srgbClr val="191919"/>
              </a:solidFill>
              <a:round/>
              <a:headEnd/>
              <a:tailEnd/>
            </a:ln>
          </p:spPr>
          <p:txBody>
            <a:bodyPr/>
            <a:lstStyle/>
            <a:p>
              <a:endParaRPr lang="en-US" dirty="0"/>
            </a:p>
          </p:txBody>
        </p:sp>
        <p:sp>
          <p:nvSpPr>
            <p:cNvPr id="158013" name="Line 317"/>
            <p:cNvSpPr>
              <a:spLocks noChangeShapeType="1"/>
            </p:cNvSpPr>
            <p:nvPr/>
          </p:nvSpPr>
          <p:spPr bwMode="auto">
            <a:xfrm flipV="1">
              <a:off x="2954" y="2752"/>
              <a:ext cx="26" cy="3"/>
            </a:xfrm>
            <a:prstGeom prst="line">
              <a:avLst/>
            </a:prstGeom>
            <a:noFill/>
            <a:ln w="9525">
              <a:solidFill>
                <a:srgbClr val="191919"/>
              </a:solidFill>
              <a:round/>
              <a:headEnd/>
              <a:tailEnd/>
            </a:ln>
          </p:spPr>
          <p:txBody>
            <a:bodyPr/>
            <a:lstStyle/>
            <a:p>
              <a:endParaRPr lang="en-US" dirty="0"/>
            </a:p>
          </p:txBody>
        </p:sp>
        <p:sp>
          <p:nvSpPr>
            <p:cNvPr id="158014" name="Freeform 318"/>
            <p:cNvSpPr>
              <a:spLocks/>
            </p:cNvSpPr>
            <p:nvPr/>
          </p:nvSpPr>
          <p:spPr bwMode="auto">
            <a:xfrm>
              <a:off x="2957" y="2607"/>
              <a:ext cx="7" cy="19"/>
            </a:xfrm>
            <a:custGeom>
              <a:avLst/>
              <a:gdLst/>
              <a:ahLst/>
              <a:cxnLst>
                <a:cxn ang="0">
                  <a:pos x="0" y="0"/>
                </a:cxn>
                <a:cxn ang="0">
                  <a:pos x="6" y="28"/>
                </a:cxn>
                <a:cxn ang="0">
                  <a:pos x="8" y="36"/>
                </a:cxn>
                <a:cxn ang="0">
                  <a:pos x="12" y="44"/>
                </a:cxn>
                <a:cxn ang="0">
                  <a:pos x="16" y="48"/>
                </a:cxn>
                <a:cxn ang="0">
                  <a:pos x="18" y="48"/>
                </a:cxn>
              </a:cxnLst>
              <a:rect l="0" t="0" r="r" b="b"/>
              <a:pathLst>
                <a:path w="18" h="48">
                  <a:moveTo>
                    <a:pt x="0" y="0"/>
                  </a:moveTo>
                  <a:lnTo>
                    <a:pt x="6" y="28"/>
                  </a:lnTo>
                  <a:lnTo>
                    <a:pt x="8" y="36"/>
                  </a:lnTo>
                  <a:lnTo>
                    <a:pt x="12" y="44"/>
                  </a:lnTo>
                  <a:lnTo>
                    <a:pt x="16" y="48"/>
                  </a:lnTo>
                  <a:lnTo>
                    <a:pt x="18" y="48"/>
                  </a:lnTo>
                </a:path>
              </a:pathLst>
            </a:custGeom>
            <a:noFill/>
            <a:ln w="9525">
              <a:solidFill>
                <a:srgbClr val="191919"/>
              </a:solidFill>
              <a:prstDash val="solid"/>
              <a:round/>
              <a:headEnd/>
              <a:tailEnd/>
            </a:ln>
          </p:spPr>
          <p:txBody>
            <a:bodyPr/>
            <a:lstStyle/>
            <a:p>
              <a:endParaRPr lang="en-US" dirty="0"/>
            </a:p>
          </p:txBody>
        </p:sp>
        <p:sp>
          <p:nvSpPr>
            <p:cNvPr id="158015" name="Freeform 319"/>
            <p:cNvSpPr>
              <a:spLocks/>
            </p:cNvSpPr>
            <p:nvPr/>
          </p:nvSpPr>
          <p:spPr bwMode="auto">
            <a:xfrm>
              <a:off x="2948" y="2619"/>
              <a:ext cx="4" cy="15"/>
            </a:xfrm>
            <a:custGeom>
              <a:avLst/>
              <a:gdLst/>
              <a:ahLst/>
              <a:cxnLst>
                <a:cxn ang="0">
                  <a:pos x="0" y="0"/>
                </a:cxn>
                <a:cxn ang="0">
                  <a:pos x="2" y="18"/>
                </a:cxn>
                <a:cxn ang="0">
                  <a:pos x="4" y="28"/>
                </a:cxn>
                <a:cxn ang="0">
                  <a:pos x="6" y="34"/>
                </a:cxn>
                <a:cxn ang="0">
                  <a:pos x="10" y="38"/>
                </a:cxn>
              </a:cxnLst>
              <a:rect l="0" t="0" r="r" b="b"/>
              <a:pathLst>
                <a:path w="10" h="38">
                  <a:moveTo>
                    <a:pt x="0" y="0"/>
                  </a:moveTo>
                  <a:lnTo>
                    <a:pt x="2" y="18"/>
                  </a:lnTo>
                  <a:lnTo>
                    <a:pt x="4" y="28"/>
                  </a:lnTo>
                  <a:lnTo>
                    <a:pt x="6" y="34"/>
                  </a:lnTo>
                  <a:lnTo>
                    <a:pt x="10" y="38"/>
                  </a:lnTo>
                </a:path>
              </a:pathLst>
            </a:custGeom>
            <a:noFill/>
            <a:ln w="9525">
              <a:solidFill>
                <a:srgbClr val="191919"/>
              </a:solidFill>
              <a:prstDash val="solid"/>
              <a:round/>
              <a:headEnd/>
              <a:tailEnd/>
            </a:ln>
          </p:spPr>
          <p:txBody>
            <a:bodyPr/>
            <a:lstStyle/>
            <a:p>
              <a:endParaRPr lang="en-US" dirty="0"/>
            </a:p>
          </p:txBody>
        </p:sp>
        <p:sp>
          <p:nvSpPr>
            <p:cNvPr id="158016" name="Freeform 320"/>
            <p:cNvSpPr>
              <a:spLocks/>
            </p:cNvSpPr>
            <p:nvPr/>
          </p:nvSpPr>
          <p:spPr bwMode="auto">
            <a:xfrm>
              <a:off x="2941" y="2630"/>
              <a:ext cx="4" cy="9"/>
            </a:xfrm>
            <a:custGeom>
              <a:avLst/>
              <a:gdLst/>
              <a:ahLst/>
              <a:cxnLst>
                <a:cxn ang="0">
                  <a:pos x="0" y="0"/>
                </a:cxn>
                <a:cxn ang="0">
                  <a:pos x="4" y="8"/>
                </a:cxn>
                <a:cxn ang="0">
                  <a:pos x="8" y="16"/>
                </a:cxn>
                <a:cxn ang="0">
                  <a:pos x="12" y="20"/>
                </a:cxn>
              </a:cxnLst>
              <a:rect l="0" t="0" r="r" b="b"/>
              <a:pathLst>
                <a:path w="12" h="20">
                  <a:moveTo>
                    <a:pt x="0" y="0"/>
                  </a:moveTo>
                  <a:lnTo>
                    <a:pt x="4" y="8"/>
                  </a:lnTo>
                  <a:lnTo>
                    <a:pt x="8" y="16"/>
                  </a:lnTo>
                  <a:lnTo>
                    <a:pt x="12" y="20"/>
                  </a:lnTo>
                </a:path>
              </a:pathLst>
            </a:custGeom>
            <a:noFill/>
            <a:ln w="9525">
              <a:solidFill>
                <a:srgbClr val="191919"/>
              </a:solidFill>
              <a:prstDash val="solid"/>
              <a:round/>
              <a:headEnd/>
              <a:tailEnd/>
            </a:ln>
          </p:spPr>
          <p:txBody>
            <a:bodyPr/>
            <a:lstStyle/>
            <a:p>
              <a:endParaRPr lang="en-US" dirty="0"/>
            </a:p>
          </p:txBody>
        </p:sp>
        <p:sp>
          <p:nvSpPr>
            <p:cNvPr id="158017" name="Freeform 321"/>
            <p:cNvSpPr>
              <a:spLocks/>
            </p:cNvSpPr>
            <p:nvPr/>
          </p:nvSpPr>
          <p:spPr bwMode="auto">
            <a:xfrm>
              <a:off x="3024" y="2569"/>
              <a:ext cx="6" cy="14"/>
            </a:xfrm>
            <a:custGeom>
              <a:avLst/>
              <a:gdLst/>
              <a:ahLst/>
              <a:cxnLst>
                <a:cxn ang="0">
                  <a:pos x="0" y="0"/>
                </a:cxn>
                <a:cxn ang="0">
                  <a:pos x="0" y="6"/>
                </a:cxn>
                <a:cxn ang="0">
                  <a:pos x="2" y="16"/>
                </a:cxn>
                <a:cxn ang="0">
                  <a:pos x="6" y="26"/>
                </a:cxn>
                <a:cxn ang="0">
                  <a:pos x="10" y="32"/>
                </a:cxn>
                <a:cxn ang="0">
                  <a:pos x="16" y="34"/>
                </a:cxn>
              </a:cxnLst>
              <a:rect l="0" t="0" r="r" b="b"/>
              <a:pathLst>
                <a:path w="16" h="34">
                  <a:moveTo>
                    <a:pt x="0" y="0"/>
                  </a:moveTo>
                  <a:lnTo>
                    <a:pt x="0" y="6"/>
                  </a:lnTo>
                  <a:lnTo>
                    <a:pt x="2" y="16"/>
                  </a:lnTo>
                  <a:lnTo>
                    <a:pt x="6" y="26"/>
                  </a:lnTo>
                  <a:lnTo>
                    <a:pt x="10" y="32"/>
                  </a:lnTo>
                  <a:lnTo>
                    <a:pt x="16" y="34"/>
                  </a:lnTo>
                </a:path>
              </a:pathLst>
            </a:custGeom>
            <a:noFill/>
            <a:ln w="9525">
              <a:solidFill>
                <a:srgbClr val="191919"/>
              </a:solidFill>
              <a:prstDash val="solid"/>
              <a:round/>
              <a:headEnd/>
              <a:tailEnd/>
            </a:ln>
          </p:spPr>
          <p:txBody>
            <a:bodyPr/>
            <a:lstStyle/>
            <a:p>
              <a:endParaRPr lang="en-US" dirty="0"/>
            </a:p>
          </p:txBody>
        </p:sp>
        <p:sp>
          <p:nvSpPr>
            <p:cNvPr id="158018" name="Freeform 322"/>
            <p:cNvSpPr>
              <a:spLocks/>
            </p:cNvSpPr>
            <p:nvPr/>
          </p:nvSpPr>
          <p:spPr bwMode="auto">
            <a:xfrm>
              <a:off x="3033" y="2547"/>
              <a:ext cx="9" cy="18"/>
            </a:xfrm>
            <a:custGeom>
              <a:avLst/>
              <a:gdLst/>
              <a:ahLst/>
              <a:cxnLst>
                <a:cxn ang="0">
                  <a:pos x="0" y="0"/>
                </a:cxn>
                <a:cxn ang="0">
                  <a:pos x="6" y="14"/>
                </a:cxn>
                <a:cxn ang="0">
                  <a:pos x="15" y="34"/>
                </a:cxn>
                <a:cxn ang="0">
                  <a:pos x="21" y="42"/>
                </a:cxn>
                <a:cxn ang="0">
                  <a:pos x="27" y="46"/>
                </a:cxn>
              </a:cxnLst>
              <a:rect l="0" t="0" r="r" b="b"/>
              <a:pathLst>
                <a:path w="27" h="46">
                  <a:moveTo>
                    <a:pt x="0" y="0"/>
                  </a:moveTo>
                  <a:lnTo>
                    <a:pt x="6" y="14"/>
                  </a:lnTo>
                  <a:lnTo>
                    <a:pt x="15" y="34"/>
                  </a:lnTo>
                  <a:lnTo>
                    <a:pt x="21" y="42"/>
                  </a:lnTo>
                  <a:lnTo>
                    <a:pt x="27" y="46"/>
                  </a:lnTo>
                </a:path>
              </a:pathLst>
            </a:custGeom>
            <a:noFill/>
            <a:ln w="9525">
              <a:solidFill>
                <a:srgbClr val="191919"/>
              </a:solidFill>
              <a:prstDash val="solid"/>
              <a:round/>
              <a:headEnd/>
              <a:tailEnd/>
            </a:ln>
          </p:spPr>
          <p:txBody>
            <a:bodyPr/>
            <a:lstStyle/>
            <a:p>
              <a:endParaRPr lang="en-US" dirty="0"/>
            </a:p>
          </p:txBody>
        </p:sp>
        <p:sp>
          <p:nvSpPr>
            <p:cNvPr id="158019" name="Freeform 323"/>
            <p:cNvSpPr>
              <a:spLocks/>
            </p:cNvSpPr>
            <p:nvPr/>
          </p:nvSpPr>
          <p:spPr bwMode="auto">
            <a:xfrm>
              <a:off x="3034" y="2700"/>
              <a:ext cx="15" cy="7"/>
            </a:xfrm>
            <a:custGeom>
              <a:avLst/>
              <a:gdLst/>
              <a:ahLst/>
              <a:cxnLst>
                <a:cxn ang="0">
                  <a:pos x="0" y="18"/>
                </a:cxn>
                <a:cxn ang="0">
                  <a:pos x="17" y="10"/>
                </a:cxn>
                <a:cxn ang="0">
                  <a:pos x="31" y="4"/>
                </a:cxn>
                <a:cxn ang="0">
                  <a:pos x="41" y="0"/>
                </a:cxn>
              </a:cxnLst>
              <a:rect l="0" t="0" r="r" b="b"/>
              <a:pathLst>
                <a:path w="41" h="18">
                  <a:moveTo>
                    <a:pt x="0" y="18"/>
                  </a:moveTo>
                  <a:lnTo>
                    <a:pt x="17" y="10"/>
                  </a:lnTo>
                  <a:lnTo>
                    <a:pt x="31" y="4"/>
                  </a:lnTo>
                  <a:lnTo>
                    <a:pt x="41" y="0"/>
                  </a:lnTo>
                </a:path>
              </a:pathLst>
            </a:custGeom>
            <a:noFill/>
            <a:ln w="9525">
              <a:solidFill>
                <a:srgbClr val="191919"/>
              </a:solidFill>
              <a:prstDash val="solid"/>
              <a:round/>
              <a:headEnd/>
              <a:tailEnd/>
            </a:ln>
          </p:spPr>
          <p:txBody>
            <a:bodyPr/>
            <a:lstStyle/>
            <a:p>
              <a:endParaRPr lang="en-US" dirty="0"/>
            </a:p>
          </p:txBody>
        </p:sp>
        <p:sp>
          <p:nvSpPr>
            <p:cNvPr id="158020" name="Freeform 324"/>
            <p:cNvSpPr>
              <a:spLocks/>
            </p:cNvSpPr>
            <p:nvPr/>
          </p:nvSpPr>
          <p:spPr bwMode="auto">
            <a:xfrm>
              <a:off x="3051" y="2686"/>
              <a:ext cx="10" cy="2"/>
            </a:xfrm>
            <a:custGeom>
              <a:avLst/>
              <a:gdLst/>
              <a:ahLst/>
              <a:cxnLst>
                <a:cxn ang="0">
                  <a:pos x="0" y="6"/>
                </a:cxn>
                <a:cxn ang="0">
                  <a:pos x="10" y="4"/>
                </a:cxn>
                <a:cxn ang="0">
                  <a:pos x="28" y="0"/>
                </a:cxn>
              </a:cxnLst>
              <a:rect l="0" t="0" r="r" b="b"/>
              <a:pathLst>
                <a:path w="28" h="6">
                  <a:moveTo>
                    <a:pt x="0" y="6"/>
                  </a:moveTo>
                  <a:lnTo>
                    <a:pt x="10" y="4"/>
                  </a:lnTo>
                  <a:lnTo>
                    <a:pt x="28" y="0"/>
                  </a:lnTo>
                </a:path>
              </a:pathLst>
            </a:custGeom>
            <a:noFill/>
            <a:ln w="9525">
              <a:solidFill>
                <a:srgbClr val="191919"/>
              </a:solidFill>
              <a:prstDash val="solid"/>
              <a:round/>
              <a:headEnd/>
              <a:tailEnd/>
            </a:ln>
          </p:spPr>
          <p:txBody>
            <a:bodyPr/>
            <a:lstStyle/>
            <a:p>
              <a:endParaRPr lang="en-US" dirty="0"/>
            </a:p>
          </p:txBody>
        </p:sp>
        <p:sp>
          <p:nvSpPr>
            <p:cNvPr id="158021" name="Line 325"/>
            <p:cNvSpPr>
              <a:spLocks noChangeShapeType="1"/>
            </p:cNvSpPr>
            <p:nvPr/>
          </p:nvSpPr>
          <p:spPr bwMode="auto">
            <a:xfrm flipV="1">
              <a:off x="3206" y="2558"/>
              <a:ext cx="9" cy="3"/>
            </a:xfrm>
            <a:prstGeom prst="line">
              <a:avLst/>
            </a:prstGeom>
            <a:noFill/>
            <a:ln w="9525">
              <a:solidFill>
                <a:srgbClr val="191919"/>
              </a:solidFill>
              <a:round/>
              <a:headEnd/>
              <a:tailEnd/>
            </a:ln>
          </p:spPr>
          <p:txBody>
            <a:bodyPr/>
            <a:lstStyle/>
            <a:p>
              <a:endParaRPr lang="en-US" dirty="0"/>
            </a:p>
          </p:txBody>
        </p:sp>
        <p:sp>
          <p:nvSpPr>
            <p:cNvPr id="158022" name="Line 326"/>
            <p:cNvSpPr>
              <a:spLocks noChangeShapeType="1"/>
            </p:cNvSpPr>
            <p:nvPr/>
          </p:nvSpPr>
          <p:spPr bwMode="auto">
            <a:xfrm flipV="1">
              <a:off x="3199" y="2567"/>
              <a:ext cx="13" cy="4"/>
            </a:xfrm>
            <a:prstGeom prst="line">
              <a:avLst/>
            </a:prstGeom>
            <a:noFill/>
            <a:ln w="9525">
              <a:solidFill>
                <a:srgbClr val="191919"/>
              </a:solidFill>
              <a:round/>
              <a:headEnd/>
              <a:tailEnd/>
            </a:ln>
          </p:spPr>
          <p:txBody>
            <a:bodyPr/>
            <a:lstStyle/>
            <a:p>
              <a:endParaRPr lang="en-US" dirty="0"/>
            </a:p>
          </p:txBody>
        </p:sp>
        <p:sp>
          <p:nvSpPr>
            <p:cNvPr id="158023" name="Freeform 327"/>
            <p:cNvSpPr>
              <a:spLocks/>
            </p:cNvSpPr>
            <p:nvPr/>
          </p:nvSpPr>
          <p:spPr bwMode="auto">
            <a:xfrm>
              <a:off x="3191" y="2584"/>
              <a:ext cx="12" cy="3"/>
            </a:xfrm>
            <a:custGeom>
              <a:avLst/>
              <a:gdLst/>
              <a:ahLst/>
              <a:cxnLst>
                <a:cxn ang="0">
                  <a:pos x="0" y="8"/>
                </a:cxn>
                <a:cxn ang="0">
                  <a:pos x="10" y="6"/>
                </a:cxn>
                <a:cxn ang="0">
                  <a:pos x="20" y="2"/>
                </a:cxn>
                <a:cxn ang="0">
                  <a:pos x="32" y="0"/>
                </a:cxn>
              </a:cxnLst>
              <a:rect l="0" t="0" r="r" b="b"/>
              <a:pathLst>
                <a:path w="32" h="8">
                  <a:moveTo>
                    <a:pt x="0" y="8"/>
                  </a:moveTo>
                  <a:lnTo>
                    <a:pt x="10" y="6"/>
                  </a:lnTo>
                  <a:lnTo>
                    <a:pt x="20" y="2"/>
                  </a:lnTo>
                  <a:lnTo>
                    <a:pt x="32" y="0"/>
                  </a:lnTo>
                </a:path>
              </a:pathLst>
            </a:custGeom>
            <a:noFill/>
            <a:ln w="9525">
              <a:solidFill>
                <a:srgbClr val="191919"/>
              </a:solidFill>
              <a:prstDash val="solid"/>
              <a:round/>
              <a:headEnd/>
              <a:tailEnd/>
            </a:ln>
          </p:spPr>
          <p:txBody>
            <a:bodyPr/>
            <a:lstStyle/>
            <a:p>
              <a:endParaRPr lang="en-US" dirty="0"/>
            </a:p>
          </p:txBody>
        </p:sp>
        <p:sp>
          <p:nvSpPr>
            <p:cNvPr id="158024" name="Freeform 328"/>
            <p:cNvSpPr>
              <a:spLocks/>
            </p:cNvSpPr>
            <p:nvPr/>
          </p:nvSpPr>
          <p:spPr bwMode="auto">
            <a:xfrm>
              <a:off x="3180" y="2597"/>
              <a:ext cx="15" cy="6"/>
            </a:xfrm>
            <a:custGeom>
              <a:avLst/>
              <a:gdLst/>
              <a:ahLst/>
              <a:cxnLst>
                <a:cxn ang="0">
                  <a:pos x="0" y="16"/>
                </a:cxn>
                <a:cxn ang="0">
                  <a:pos x="18" y="8"/>
                </a:cxn>
                <a:cxn ang="0">
                  <a:pos x="32" y="4"/>
                </a:cxn>
                <a:cxn ang="0">
                  <a:pos x="42" y="0"/>
                </a:cxn>
              </a:cxnLst>
              <a:rect l="0" t="0" r="r" b="b"/>
              <a:pathLst>
                <a:path w="42" h="16">
                  <a:moveTo>
                    <a:pt x="0" y="16"/>
                  </a:moveTo>
                  <a:lnTo>
                    <a:pt x="18" y="8"/>
                  </a:lnTo>
                  <a:lnTo>
                    <a:pt x="32" y="4"/>
                  </a:lnTo>
                  <a:lnTo>
                    <a:pt x="42" y="0"/>
                  </a:lnTo>
                </a:path>
              </a:pathLst>
            </a:custGeom>
            <a:noFill/>
            <a:ln w="9525">
              <a:solidFill>
                <a:srgbClr val="191919"/>
              </a:solidFill>
              <a:prstDash val="solid"/>
              <a:round/>
              <a:headEnd/>
              <a:tailEnd/>
            </a:ln>
          </p:spPr>
          <p:txBody>
            <a:bodyPr/>
            <a:lstStyle/>
            <a:p>
              <a:endParaRPr lang="en-US" dirty="0"/>
            </a:p>
          </p:txBody>
        </p:sp>
        <p:sp>
          <p:nvSpPr>
            <p:cNvPr id="158025" name="Line 329"/>
            <p:cNvSpPr>
              <a:spLocks noChangeShapeType="1"/>
            </p:cNvSpPr>
            <p:nvPr/>
          </p:nvSpPr>
          <p:spPr bwMode="auto">
            <a:xfrm>
              <a:off x="3173" y="2614"/>
              <a:ext cx="10" cy="1"/>
            </a:xfrm>
            <a:prstGeom prst="line">
              <a:avLst/>
            </a:prstGeom>
            <a:noFill/>
            <a:ln w="9525">
              <a:solidFill>
                <a:srgbClr val="191919"/>
              </a:solidFill>
              <a:round/>
              <a:headEnd/>
              <a:tailEnd/>
            </a:ln>
          </p:spPr>
          <p:txBody>
            <a:bodyPr/>
            <a:lstStyle/>
            <a:p>
              <a:endParaRPr lang="en-US" dirty="0"/>
            </a:p>
          </p:txBody>
        </p:sp>
        <p:sp>
          <p:nvSpPr>
            <p:cNvPr id="158026" name="Line 330"/>
            <p:cNvSpPr>
              <a:spLocks noChangeShapeType="1"/>
            </p:cNvSpPr>
            <p:nvPr/>
          </p:nvSpPr>
          <p:spPr bwMode="auto">
            <a:xfrm>
              <a:off x="3167" y="2624"/>
              <a:ext cx="6" cy="1"/>
            </a:xfrm>
            <a:prstGeom prst="line">
              <a:avLst/>
            </a:prstGeom>
            <a:noFill/>
            <a:ln w="9525">
              <a:solidFill>
                <a:srgbClr val="191919"/>
              </a:solidFill>
              <a:round/>
              <a:headEnd/>
              <a:tailEnd/>
            </a:ln>
          </p:spPr>
          <p:txBody>
            <a:bodyPr/>
            <a:lstStyle/>
            <a:p>
              <a:endParaRPr lang="en-US" dirty="0"/>
            </a:p>
          </p:txBody>
        </p:sp>
        <p:sp>
          <p:nvSpPr>
            <p:cNvPr id="158027" name="Line 331"/>
            <p:cNvSpPr>
              <a:spLocks noChangeShapeType="1"/>
            </p:cNvSpPr>
            <p:nvPr/>
          </p:nvSpPr>
          <p:spPr bwMode="auto">
            <a:xfrm>
              <a:off x="3157" y="2633"/>
              <a:ext cx="3" cy="5"/>
            </a:xfrm>
            <a:prstGeom prst="line">
              <a:avLst/>
            </a:prstGeom>
            <a:noFill/>
            <a:ln w="12700">
              <a:solidFill>
                <a:srgbClr val="191919"/>
              </a:solidFill>
              <a:round/>
              <a:headEnd/>
              <a:tailEnd/>
            </a:ln>
          </p:spPr>
          <p:txBody>
            <a:bodyPr/>
            <a:lstStyle/>
            <a:p>
              <a:endParaRPr lang="en-US" dirty="0"/>
            </a:p>
          </p:txBody>
        </p:sp>
        <p:sp>
          <p:nvSpPr>
            <p:cNvPr id="158028" name="Line 332"/>
            <p:cNvSpPr>
              <a:spLocks noChangeShapeType="1"/>
            </p:cNvSpPr>
            <p:nvPr/>
          </p:nvSpPr>
          <p:spPr bwMode="auto">
            <a:xfrm>
              <a:off x="3145" y="2638"/>
              <a:ext cx="2" cy="6"/>
            </a:xfrm>
            <a:prstGeom prst="line">
              <a:avLst/>
            </a:prstGeom>
            <a:noFill/>
            <a:ln w="9525">
              <a:solidFill>
                <a:srgbClr val="191919"/>
              </a:solidFill>
              <a:round/>
              <a:headEnd/>
              <a:tailEnd/>
            </a:ln>
          </p:spPr>
          <p:txBody>
            <a:bodyPr/>
            <a:lstStyle/>
            <a:p>
              <a:endParaRPr lang="en-US" dirty="0"/>
            </a:p>
          </p:txBody>
        </p:sp>
        <p:sp>
          <p:nvSpPr>
            <p:cNvPr id="158029" name="Line 333"/>
            <p:cNvSpPr>
              <a:spLocks noChangeShapeType="1"/>
            </p:cNvSpPr>
            <p:nvPr/>
          </p:nvSpPr>
          <p:spPr bwMode="auto">
            <a:xfrm flipH="1">
              <a:off x="3127" y="2642"/>
              <a:ext cx="2" cy="7"/>
            </a:xfrm>
            <a:prstGeom prst="line">
              <a:avLst/>
            </a:prstGeom>
            <a:noFill/>
            <a:ln w="9525">
              <a:solidFill>
                <a:srgbClr val="191919"/>
              </a:solidFill>
              <a:round/>
              <a:headEnd/>
              <a:tailEnd/>
            </a:ln>
          </p:spPr>
          <p:txBody>
            <a:bodyPr/>
            <a:lstStyle/>
            <a:p>
              <a:endParaRPr lang="en-US" dirty="0"/>
            </a:p>
          </p:txBody>
        </p:sp>
        <p:sp>
          <p:nvSpPr>
            <p:cNvPr id="158030" name="Line 334"/>
            <p:cNvSpPr>
              <a:spLocks noChangeShapeType="1"/>
            </p:cNvSpPr>
            <p:nvPr/>
          </p:nvSpPr>
          <p:spPr bwMode="auto">
            <a:xfrm flipH="1">
              <a:off x="3109" y="2645"/>
              <a:ext cx="3" cy="9"/>
            </a:xfrm>
            <a:prstGeom prst="line">
              <a:avLst/>
            </a:prstGeom>
            <a:noFill/>
            <a:ln w="9525">
              <a:solidFill>
                <a:srgbClr val="191919"/>
              </a:solidFill>
              <a:round/>
              <a:headEnd/>
              <a:tailEnd/>
            </a:ln>
          </p:spPr>
          <p:txBody>
            <a:bodyPr/>
            <a:lstStyle/>
            <a:p>
              <a:endParaRPr lang="en-US" dirty="0"/>
            </a:p>
          </p:txBody>
        </p:sp>
        <p:sp>
          <p:nvSpPr>
            <p:cNvPr id="158031" name="Line 335"/>
            <p:cNvSpPr>
              <a:spLocks noChangeShapeType="1"/>
            </p:cNvSpPr>
            <p:nvPr/>
          </p:nvSpPr>
          <p:spPr bwMode="auto">
            <a:xfrm>
              <a:off x="3234" y="2543"/>
              <a:ext cx="5" cy="5"/>
            </a:xfrm>
            <a:prstGeom prst="line">
              <a:avLst/>
            </a:prstGeom>
            <a:noFill/>
            <a:ln w="12700">
              <a:solidFill>
                <a:srgbClr val="191919"/>
              </a:solidFill>
              <a:round/>
              <a:headEnd/>
              <a:tailEnd/>
            </a:ln>
          </p:spPr>
          <p:txBody>
            <a:bodyPr/>
            <a:lstStyle/>
            <a:p>
              <a:endParaRPr lang="en-US" dirty="0"/>
            </a:p>
          </p:txBody>
        </p:sp>
        <p:sp>
          <p:nvSpPr>
            <p:cNvPr id="158032" name="Freeform 336"/>
            <p:cNvSpPr>
              <a:spLocks/>
            </p:cNvSpPr>
            <p:nvPr/>
          </p:nvSpPr>
          <p:spPr bwMode="auto">
            <a:xfrm>
              <a:off x="2995" y="2583"/>
              <a:ext cx="9" cy="17"/>
            </a:xfrm>
            <a:custGeom>
              <a:avLst/>
              <a:gdLst/>
              <a:ahLst/>
              <a:cxnLst>
                <a:cxn ang="0">
                  <a:pos x="0" y="0"/>
                </a:cxn>
                <a:cxn ang="0">
                  <a:pos x="6" y="18"/>
                </a:cxn>
                <a:cxn ang="0">
                  <a:pos x="14" y="30"/>
                </a:cxn>
                <a:cxn ang="0">
                  <a:pos x="18" y="36"/>
                </a:cxn>
                <a:cxn ang="0">
                  <a:pos x="24" y="42"/>
                </a:cxn>
              </a:cxnLst>
              <a:rect l="0" t="0" r="r" b="b"/>
              <a:pathLst>
                <a:path w="24" h="42">
                  <a:moveTo>
                    <a:pt x="0" y="0"/>
                  </a:moveTo>
                  <a:lnTo>
                    <a:pt x="6" y="18"/>
                  </a:lnTo>
                  <a:lnTo>
                    <a:pt x="14" y="30"/>
                  </a:lnTo>
                  <a:lnTo>
                    <a:pt x="18" y="36"/>
                  </a:lnTo>
                  <a:lnTo>
                    <a:pt x="24" y="42"/>
                  </a:lnTo>
                </a:path>
              </a:pathLst>
            </a:custGeom>
            <a:noFill/>
            <a:ln w="12700">
              <a:solidFill>
                <a:srgbClr val="191919"/>
              </a:solidFill>
              <a:prstDash val="solid"/>
              <a:round/>
              <a:headEnd/>
              <a:tailEnd/>
            </a:ln>
          </p:spPr>
          <p:txBody>
            <a:bodyPr/>
            <a:lstStyle/>
            <a:p>
              <a:endParaRPr lang="en-US" dirty="0"/>
            </a:p>
          </p:txBody>
        </p:sp>
        <p:sp>
          <p:nvSpPr>
            <p:cNvPr id="158033" name="Freeform 337"/>
            <p:cNvSpPr>
              <a:spLocks/>
            </p:cNvSpPr>
            <p:nvPr/>
          </p:nvSpPr>
          <p:spPr bwMode="auto">
            <a:xfrm>
              <a:off x="2983" y="2590"/>
              <a:ext cx="6" cy="17"/>
            </a:xfrm>
            <a:custGeom>
              <a:avLst/>
              <a:gdLst/>
              <a:ahLst/>
              <a:cxnLst>
                <a:cxn ang="0">
                  <a:pos x="0" y="0"/>
                </a:cxn>
                <a:cxn ang="0">
                  <a:pos x="4" y="18"/>
                </a:cxn>
                <a:cxn ang="0">
                  <a:pos x="10" y="34"/>
                </a:cxn>
                <a:cxn ang="0">
                  <a:pos x="14" y="40"/>
                </a:cxn>
                <a:cxn ang="0">
                  <a:pos x="20" y="44"/>
                </a:cxn>
              </a:cxnLst>
              <a:rect l="0" t="0" r="r" b="b"/>
              <a:pathLst>
                <a:path w="20" h="44">
                  <a:moveTo>
                    <a:pt x="0" y="0"/>
                  </a:moveTo>
                  <a:lnTo>
                    <a:pt x="4" y="18"/>
                  </a:lnTo>
                  <a:lnTo>
                    <a:pt x="10" y="34"/>
                  </a:lnTo>
                  <a:lnTo>
                    <a:pt x="14" y="40"/>
                  </a:lnTo>
                  <a:lnTo>
                    <a:pt x="20" y="44"/>
                  </a:lnTo>
                </a:path>
              </a:pathLst>
            </a:custGeom>
            <a:noFill/>
            <a:ln w="12700">
              <a:solidFill>
                <a:srgbClr val="191919"/>
              </a:solidFill>
              <a:prstDash val="solid"/>
              <a:round/>
              <a:headEnd/>
              <a:tailEnd/>
            </a:ln>
          </p:spPr>
          <p:txBody>
            <a:bodyPr/>
            <a:lstStyle/>
            <a:p>
              <a:endParaRPr lang="en-US" dirty="0"/>
            </a:p>
          </p:txBody>
        </p:sp>
        <p:sp>
          <p:nvSpPr>
            <p:cNvPr id="158034" name="Freeform 338"/>
            <p:cNvSpPr>
              <a:spLocks/>
            </p:cNvSpPr>
            <p:nvPr/>
          </p:nvSpPr>
          <p:spPr bwMode="auto">
            <a:xfrm>
              <a:off x="2968" y="2599"/>
              <a:ext cx="7" cy="20"/>
            </a:xfrm>
            <a:custGeom>
              <a:avLst/>
              <a:gdLst/>
              <a:ahLst/>
              <a:cxnLst>
                <a:cxn ang="0">
                  <a:pos x="0" y="0"/>
                </a:cxn>
                <a:cxn ang="0">
                  <a:pos x="2" y="6"/>
                </a:cxn>
                <a:cxn ang="0">
                  <a:pos x="4" y="22"/>
                </a:cxn>
                <a:cxn ang="0">
                  <a:pos x="10" y="38"/>
                </a:cxn>
                <a:cxn ang="0">
                  <a:pos x="14" y="46"/>
                </a:cxn>
                <a:cxn ang="0">
                  <a:pos x="20" y="50"/>
                </a:cxn>
              </a:cxnLst>
              <a:rect l="0" t="0" r="r" b="b"/>
              <a:pathLst>
                <a:path w="20" h="50">
                  <a:moveTo>
                    <a:pt x="0" y="0"/>
                  </a:moveTo>
                  <a:lnTo>
                    <a:pt x="2" y="6"/>
                  </a:lnTo>
                  <a:lnTo>
                    <a:pt x="4" y="22"/>
                  </a:lnTo>
                  <a:lnTo>
                    <a:pt x="10" y="38"/>
                  </a:lnTo>
                  <a:lnTo>
                    <a:pt x="14" y="46"/>
                  </a:lnTo>
                  <a:lnTo>
                    <a:pt x="20" y="50"/>
                  </a:lnTo>
                </a:path>
              </a:pathLst>
            </a:custGeom>
            <a:noFill/>
            <a:ln w="12700">
              <a:solidFill>
                <a:srgbClr val="191919"/>
              </a:solidFill>
              <a:prstDash val="solid"/>
              <a:round/>
              <a:headEnd/>
              <a:tailEnd/>
            </a:ln>
          </p:spPr>
          <p:txBody>
            <a:bodyPr/>
            <a:lstStyle/>
            <a:p>
              <a:endParaRPr lang="en-US" dirty="0"/>
            </a:p>
          </p:txBody>
        </p:sp>
        <p:sp>
          <p:nvSpPr>
            <p:cNvPr id="158035" name="Freeform 339"/>
            <p:cNvSpPr>
              <a:spLocks/>
            </p:cNvSpPr>
            <p:nvPr/>
          </p:nvSpPr>
          <p:spPr bwMode="auto">
            <a:xfrm>
              <a:off x="3012" y="2577"/>
              <a:ext cx="7" cy="13"/>
            </a:xfrm>
            <a:custGeom>
              <a:avLst/>
              <a:gdLst/>
              <a:ahLst/>
              <a:cxnLst>
                <a:cxn ang="0">
                  <a:pos x="0" y="0"/>
                </a:cxn>
                <a:cxn ang="0">
                  <a:pos x="4" y="14"/>
                </a:cxn>
                <a:cxn ang="0">
                  <a:pos x="10" y="24"/>
                </a:cxn>
                <a:cxn ang="0">
                  <a:pos x="14" y="30"/>
                </a:cxn>
                <a:cxn ang="0">
                  <a:pos x="20" y="32"/>
                </a:cxn>
              </a:cxnLst>
              <a:rect l="0" t="0" r="r" b="b"/>
              <a:pathLst>
                <a:path w="20" h="32">
                  <a:moveTo>
                    <a:pt x="0" y="0"/>
                  </a:moveTo>
                  <a:lnTo>
                    <a:pt x="4" y="14"/>
                  </a:lnTo>
                  <a:lnTo>
                    <a:pt x="10" y="24"/>
                  </a:lnTo>
                  <a:lnTo>
                    <a:pt x="14" y="30"/>
                  </a:lnTo>
                  <a:lnTo>
                    <a:pt x="20" y="32"/>
                  </a:lnTo>
                </a:path>
              </a:pathLst>
            </a:custGeom>
            <a:noFill/>
            <a:ln w="12700">
              <a:solidFill>
                <a:srgbClr val="191919"/>
              </a:solidFill>
              <a:prstDash val="solid"/>
              <a:round/>
              <a:headEnd/>
              <a:tailEnd/>
            </a:ln>
          </p:spPr>
          <p:txBody>
            <a:bodyPr/>
            <a:lstStyle/>
            <a:p>
              <a:endParaRPr lang="en-US" dirty="0"/>
            </a:p>
          </p:txBody>
        </p:sp>
        <p:sp>
          <p:nvSpPr>
            <p:cNvPr id="158036" name="Freeform 340"/>
            <p:cNvSpPr>
              <a:spLocks/>
            </p:cNvSpPr>
            <p:nvPr/>
          </p:nvSpPr>
          <p:spPr bwMode="auto">
            <a:xfrm>
              <a:off x="3015" y="2716"/>
              <a:ext cx="19" cy="7"/>
            </a:xfrm>
            <a:custGeom>
              <a:avLst/>
              <a:gdLst/>
              <a:ahLst/>
              <a:cxnLst>
                <a:cxn ang="0">
                  <a:pos x="0" y="18"/>
                </a:cxn>
                <a:cxn ang="0">
                  <a:pos x="22" y="10"/>
                </a:cxn>
                <a:cxn ang="0">
                  <a:pos x="40" y="2"/>
                </a:cxn>
                <a:cxn ang="0">
                  <a:pos x="52" y="0"/>
                </a:cxn>
              </a:cxnLst>
              <a:rect l="0" t="0" r="r" b="b"/>
              <a:pathLst>
                <a:path w="52" h="18">
                  <a:moveTo>
                    <a:pt x="0" y="18"/>
                  </a:moveTo>
                  <a:lnTo>
                    <a:pt x="22" y="10"/>
                  </a:lnTo>
                  <a:lnTo>
                    <a:pt x="40" y="2"/>
                  </a:lnTo>
                  <a:lnTo>
                    <a:pt x="52" y="0"/>
                  </a:lnTo>
                </a:path>
              </a:pathLst>
            </a:custGeom>
            <a:noFill/>
            <a:ln w="12700">
              <a:solidFill>
                <a:srgbClr val="191919"/>
              </a:solidFill>
              <a:prstDash val="solid"/>
              <a:round/>
              <a:headEnd/>
              <a:tailEnd/>
            </a:ln>
          </p:spPr>
          <p:txBody>
            <a:bodyPr/>
            <a:lstStyle/>
            <a:p>
              <a:endParaRPr lang="en-US" dirty="0"/>
            </a:p>
          </p:txBody>
        </p:sp>
        <p:sp>
          <p:nvSpPr>
            <p:cNvPr id="158037" name="Freeform 341"/>
            <p:cNvSpPr>
              <a:spLocks/>
            </p:cNvSpPr>
            <p:nvPr/>
          </p:nvSpPr>
          <p:spPr bwMode="auto">
            <a:xfrm>
              <a:off x="2995" y="2728"/>
              <a:ext cx="28" cy="17"/>
            </a:xfrm>
            <a:custGeom>
              <a:avLst/>
              <a:gdLst/>
              <a:ahLst/>
              <a:cxnLst>
                <a:cxn ang="0">
                  <a:pos x="0" y="44"/>
                </a:cxn>
                <a:cxn ang="0">
                  <a:pos x="6" y="38"/>
                </a:cxn>
                <a:cxn ang="0">
                  <a:pos x="24" y="26"/>
                </a:cxn>
                <a:cxn ang="0">
                  <a:pos x="34" y="18"/>
                </a:cxn>
                <a:cxn ang="0">
                  <a:pos x="48" y="10"/>
                </a:cxn>
                <a:cxn ang="0">
                  <a:pos x="60" y="4"/>
                </a:cxn>
                <a:cxn ang="0">
                  <a:pos x="76" y="0"/>
                </a:cxn>
              </a:cxnLst>
              <a:rect l="0" t="0" r="r" b="b"/>
              <a:pathLst>
                <a:path w="76" h="44">
                  <a:moveTo>
                    <a:pt x="0" y="44"/>
                  </a:moveTo>
                  <a:lnTo>
                    <a:pt x="6" y="38"/>
                  </a:lnTo>
                  <a:lnTo>
                    <a:pt x="24" y="26"/>
                  </a:lnTo>
                  <a:lnTo>
                    <a:pt x="34" y="18"/>
                  </a:lnTo>
                  <a:lnTo>
                    <a:pt x="48" y="10"/>
                  </a:lnTo>
                  <a:lnTo>
                    <a:pt x="60" y="4"/>
                  </a:lnTo>
                  <a:lnTo>
                    <a:pt x="76" y="0"/>
                  </a:lnTo>
                </a:path>
              </a:pathLst>
            </a:custGeom>
            <a:noFill/>
            <a:ln w="12700">
              <a:solidFill>
                <a:srgbClr val="191919"/>
              </a:solidFill>
              <a:prstDash val="solid"/>
              <a:round/>
              <a:headEnd/>
              <a:tailEnd/>
            </a:ln>
          </p:spPr>
          <p:txBody>
            <a:bodyPr/>
            <a:lstStyle/>
            <a:p>
              <a:endParaRPr lang="en-US" dirty="0"/>
            </a:p>
          </p:txBody>
        </p:sp>
        <p:sp>
          <p:nvSpPr>
            <p:cNvPr id="158038" name="Freeform 342"/>
            <p:cNvSpPr>
              <a:spLocks/>
            </p:cNvSpPr>
            <p:nvPr/>
          </p:nvSpPr>
          <p:spPr bwMode="auto">
            <a:xfrm>
              <a:off x="2999" y="2737"/>
              <a:ext cx="19" cy="25"/>
            </a:xfrm>
            <a:custGeom>
              <a:avLst/>
              <a:gdLst/>
              <a:ahLst/>
              <a:cxnLst>
                <a:cxn ang="0">
                  <a:pos x="0" y="62"/>
                </a:cxn>
                <a:cxn ang="0">
                  <a:pos x="4" y="52"/>
                </a:cxn>
                <a:cxn ang="0">
                  <a:pos x="14" y="28"/>
                </a:cxn>
                <a:cxn ang="0">
                  <a:pos x="20" y="16"/>
                </a:cxn>
                <a:cxn ang="0">
                  <a:pos x="30" y="6"/>
                </a:cxn>
                <a:cxn ang="0">
                  <a:pos x="38" y="0"/>
                </a:cxn>
                <a:cxn ang="0">
                  <a:pos x="44" y="0"/>
                </a:cxn>
                <a:cxn ang="0">
                  <a:pos x="50" y="0"/>
                </a:cxn>
              </a:cxnLst>
              <a:rect l="0" t="0" r="r" b="b"/>
              <a:pathLst>
                <a:path w="50" h="62">
                  <a:moveTo>
                    <a:pt x="0" y="62"/>
                  </a:moveTo>
                  <a:lnTo>
                    <a:pt x="4" y="52"/>
                  </a:lnTo>
                  <a:lnTo>
                    <a:pt x="14" y="28"/>
                  </a:lnTo>
                  <a:lnTo>
                    <a:pt x="20" y="16"/>
                  </a:lnTo>
                  <a:lnTo>
                    <a:pt x="30" y="6"/>
                  </a:lnTo>
                  <a:lnTo>
                    <a:pt x="38" y="0"/>
                  </a:lnTo>
                  <a:lnTo>
                    <a:pt x="44" y="0"/>
                  </a:lnTo>
                  <a:lnTo>
                    <a:pt x="50" y="0"/>
                  </a:lnTo>
                </a:path>
              </a:pathLst>
            </a:custGeom>
            <a:noFill/>
            <a:ln w="12700">
              <a:solidFill>
                <a:srgbClr val="191919"/>
              </a:solidFill>
              <a:prstDash val="solid"/>
              <a:round/>
              <a:headEnd/>
              <a:tailEnd/>
            </a:ln>
          </p:spPr>
          <p:txBody>
            <a:bodyPr/>
            <a:lstStyle/>
            <a:p>
              <a:endParaRPr lang="en-US" dirty="0"/>
            </a:p>
          </p:txBody>
        </p:sp>
        <p:sp>
          <p:nvSpPr>
            <p:cNvPr id="158039" name="Freeform 343"/>
            <p:cNvSpPr>
              <a:spLocks/>
            </p:cNvSpPr>
            <p:nvPr/>
          </p:nvSpPr>
          <p:spPr bwMode="auto">
            <a:xfrm>
              <a:off x="1968" y="2983"/>
              <a:ext cx="246" cy="188"/>
            </a:xfrm>
            <a:custGeom>
              <a:avLst/>
              <a:gdLst/>
              <a:ahLst/>
              <a:cxnLst>
                <a:cxn ang="0">
                  <a:pos x="674" y="0"/>
                </a:cxn>
                <a:cxn ang="0">
                  <a:pos x="652" y="14"/>
                </a:cxn>
                <a:cxn ang="0">
                  <a:pos x="620" y="34"/>
                </a:cxn>
                <a:cxn ang="0">
                  <a:pos x="598" y="50"/>
                </a:cxn>
                <a:cxn ang="0">
                  <a:pos x="576" y="64"/>
                </a:cxn>
                <a:cxn ang="0">
                  <a:pos x="536" y="84"/>
                </a:cxn>
                <a:cxn ang="0">
                  <a:pos x="508" y="96"/>
                </a:cxn>
                <a:cxn ang="0">
                  <a:pos x="488" y="104"/>
                </a:cxn>
                <a:cxn ang="0">
                  <a:pos x="474" y="108"/>
                </a:cxn>
                <a:cxn ang="0">
                  <a:pos x="462" y="114"/>
                </a:cxn>
                <a:cxn ang="0">
                  <a:pos x="450" y="120"/>
                </a:cxn>
                <a:cxn ang="0">
                  <a:pos x="442" y="124"/>
                </a:cxn>
                <a:cxn ang="0">
                  <a:pos x="424" y="148"/>
                </a:cxn>
                <a:cxn ang="0">
                  <a:pos x="406" y="166"/>
                </a:cxn>
                <a:cxn ang="0">
                  <a:pos x="392" y="182"/>
                </a:cxn>
                <a:cxn ang="0">
                  <a:pos x="382" y="194"/>
                </a:cxn>
                <a:cxn ang="0">
                  <a:pos x="370" y="206"/>
                </a:cxn>
                <a:cxn ang="0">
                  <a:pos x="336" y="234"/>
                </a:cxn>
                <a:cxn ang="0">
                  <a:pos x="328" y="244"/>
                </a:cxn>
                <a:cxn ang="0">
                  <a:pos x="316" y="260"/>
                </a:cxn>
                <a:cxn ang="0">
                  <a:pos x="298" y="274"/>
                </a:cxn>
                <a:cxn ang="0">
                  <a:pos x="278" y="290"/>
                </a:cxn>
                <a:cxn ang="0">
                  <a:pos x="246" y="306"/>
                </a:cxn>
                <a:cxn ang="0">
                  <a:pos x="216" y="326"/>
                </a:cxn>
                <a:cxn ang="0">
                  <a:pos x="208" y="338"/>
                </a:cxn>
                <a:cxn ang="0">
                  <a:pos x="176" y="344"/>
                </a:cxn>
                <a:cxn ang="0">
                  <a:pos x="154" y="352"/>
                </a:cxn>
                <a:cxn ang="0">
                  <a:pos x="142" y="358"/>
                </a:cxn>
                <a:cxn ang="0">
                  <a:pos x="130" y="364"/>
                </a:cxn>
                <a:cxn ang="0">
                  <a:pos x="124" y="368"/>
                </a:cxn>
                <a:cxn ang="0">
                  <a:pos x="108" y="382"/>
                </a:cxn>
                <a:cxn ang="0">
                  <a:pos x="102" y="392"/>
                </a:cxn>
                <a:cxn ang="0">
                  <a:pos x="98" y="400"/>
                </a:cxn>
                <a:cxn ang="0">
                  <a:pos x="90" y="416"/>
                </a:cxn>
                <a:cxn ang="0">
                  <a:pos x="84" y="426"/>
                </a:cxn>
                <a:cxn ang="0">
                  <a:pos x="76" y="436"/>
                </a:cxn>
                <a:cxn ang="0">
                  <a:pos x="70" y="440"/>
                </a:cxn>
                <a:cxn ang="0">
                  <a:pos x="64" y="444"/>
                </a:cxn>
                <a:cxn ang="0">
                  <a:pos x="48" y="448"/>
                </a:cxn>
                <a:cxn ang="0">
                  <a:pos x="40" y="450"/>
                </a:cxn>
                <a:cxn ang="0">
                  <a:pos x="30" y="454"/>
                </a:cxn>
                <a:cxn ang="0">
                  <a:pos x="0" y="474"/>
                </a:cxn>
              </a:cxnLst>
              <a:rect l="0" t="0" r="r" b="b"/>
              <a:pathLst>
                <a:path w="674" h="474">
                  <a:moveTo>
                    <a:pt x="674" y="0"/>
                  </a:moveTo>
                  <a:lnTo>
                    <a:pt x="652" y="14"/>
                  </a:lnTo>
                  <a:lnTo>
                    <a:pt x="620" y="34"/>
                  </a:lnTo>
                  <a:lnTo>
                    <a:pt x="598" y="50"/>
                  </a:lnTo>
                  <a:lnTo>
                    <a:pt x="576" y="64"/>
                  </a:lnTo>
                  <a:lnTo>
                    <a:pt x="536" y="84"/>
                  </a:lnTo>
                  <a:lnTo>
                    <a:pt x="508" y="96"/>
                  </a:lnTo>
                  <a:lnTo>
                    <a:pt x="488" y="104"/>
                  </a:lnTo>
                  <a:lnTo>
                    <a:pt x="474" y="108"/>
                  </a:lnTo>
                  <a:lnTo>
                    <a:pt x="462" y="114"/>
                  </a:lnTo>
                  <a:lnTo>
                    <a:pt x="450" y="120"/>
                  </a:lnTo>
                  <a:lnTo>
                    <a:pt x="442" y="124"/>
                  </a:lnTo>
                  <a:lnTo>
                    <a:pt x="424" y="148"/>
                  </a:lnTo>
                  <a:lnTo>
                    <a:pt x="406" y="166"/>
                  </a:lnTo>
                  <a:lnTo>
                    <a:pt x="392" y="182"/>
                  </a:lnTo>
                  <a:lnTo>
                    <a:pt x="382" y="194"/>
                  </a:lnTo>
                  <a:lnTo>
                    <a:pt x="370" y="206"/>
                  </a:lnTo>
                  <a:lnTo>
                    <a:pt x="336" y="234"/>
                  </a:lnTo>
                  <a:lnTo>
                    <a:pt x="328" y="244"/>
                  </a:lnTo>
                  <a:lnTo>
                    <a:pt x="316" y="260"/>
                  </a:lnTo>
                  <a:lnTo>
                    <a:pt x="298" y="274"/>
                  </a:lnTo>
                  <a:lnTo>
                    <a:pt x="278" y="290"/>
                  </a:lnTo>
                  <a:lnTo>
                    <a:pt x="246" y="306"/>
                  </a:lnTo>
                  <a:lnTo>
                    <a:pt x="216" y="326"/>
                  </a:lnTo>
                  <a:lnTo>
                    <a:pt x="208" y="338"/>
                  </a:lnTo>
                  <a:lnTo>
                    <a:pt x="176" y="344"/>
                  </a:lnTo>
                  <a:lnTo>
                    <a:pt x="154" y="352"/>
                  </a:lnTo>
                  <a:lnTo>
                    <a:pt x="142" y="358"/>
                  </a:lnTo>
                  <a:lnTo>
                    <a:pt x="130" y="364"/>
                  </a:lnTo>
                  <a:lnTo>
                    <a:pt x="124" y="368"/>
                  </a:lnTo>
                  <a:lnTo>
                    <a:pt x="108" y="382"/>
                  </a:lnTo>
                  <a:lnTo>
                    <a:pt x="102" y="392"/>
                  </a:lnTo>
                  <a:lnTo>
                    <a:pt x="98" y="400"/>
                  </a:lnTo>
                  <a:lnTo>
                    <a:pt x="90" y="416"/>
                  </a:lnTo>
                  <a:lnTo>
                    <a:pt x="84" y="426"/>
                  </a:lnTo>
                  <a:lnTo>
                    <a:pt x="76" y="436"/>
                  </a:lnTo>
                  <a:lnTo>
                    <a:pt x="70" y="440"/>
                  </a:lnTo>
                  <a:lnTo>
                    <a:pt x="64" y="444"/>
                  </a:lnTo>
                  <a:lnTo>
                    <a:pt x="48" y="448"/>
                  </a:lnTo>
                  <a:lnTo>
                    <a:pt x="40" y="450"/>
                  </a:lnTo>
                  <a:lnTo>
                    <a:pt x="30" y="454"/>
                  </a:lnTo>
                  <a:lnTo>
                    <a:pt x="0" y="474"/>
                  </a:lnTo>
                </a:path>
              </a:pathLst>
            </a:custGeom>
            <a:noFill/>
            <a:ln w="6350">
              <a:solidFill>
                <a:srgbClr val="191919"/>
              </a:solidFill>
              <a:prstDash val="solid"/>
              <a:round/>
              <a:headEnd/>
              <a:tailEnd/>
            </a:ln>
          </p:spPr>
          <p:txBody>
            <a:bodyPr/>
            <a:lstStyle/>
            <a:p>
              <a:endParaRPr lang="en-US" dirty="0"/>
            </a:p>
          </p:txBody>
        </p:sp>
        <p:sp>
          <p:nvSpPr>
            <p:cNvPr id="158040" name="Freeform 344"/>
            <p:cNvSpPr>
              <a:spLocks/>
            </p:cNvSpPr>
            <p:nvPr/>
          </p:nvSpPr>
          <p:spPr bwMode="auto">
            <a:xfrm>
              <a:off x="1985" y="3129"/>
              <a:ext cx="25" cy="14"/>
            </a:xfrm>
            <a:custGeom>
              <a:avLst/>
              <a:gdLst/>
              <a:ahLst/>
              <a:cxnLst>
                <a:cxn ang="0">
                  <a:pos x="0" y="34"/>
                </a:cxn>
                <a:cxn ang="0">
                  <a:pos x="6" y="32"/>
                </a:cxn>
                <a:cxn ang="0">
                  <a:pos x="22" y="22"/>
                </a:cxn>
                <a:cxn ang="0">
                  <a:pos x="36" y="14"/>
                </a:cxn>
                <a:cxn ang="0">
                  <a:pos x="42" y="10"/>
                </a:cxn>
                <a:cxn ang="0">
                  <a:pos x="70" y="0"/>
                </a:cxn>
              </a:cxnLst>
              <a:rect l="0" t="0" r="r" b="b"/>
              <a:pathLst>
                <a:path w="70" h="34">
                  <a:moveTo>
                    <a:pt x="0" y="34"/>
                  </a:moveTo>
                  <a:lnTo>
                    <a:pt x="6" y="32"/>
                  </a:lnTo>
                  <a:lnTo>
                    <a:pt x="22" y="22"/>
                  </a:lnTo>
                  <a:lnTo>
                    <a:pt x="36" y="14"/>
                  </a:lnTo>
                  <a:lnTo>
                    <a:pt x="42" y="10"/>
                  </a:lnTo>
                  <a:lnTo>
                    <a:pt x="70" y="0"/>
                  </a:lnTo>
                </a:path>
              </a:pathLst>
            </a:custGeom>
            <a:noFill/>
            <a:ln w="6350">
              <a:solidFill>
                <a:srgbClr val="191919"/>
              </a:solidFill>
              <a:prstDash val="solid"/>
              <a:round/>
              <a:headEnd/>
              <a:tailEnd/>
            </a:ln>
          </p:spPr>
          <p:txBody>
            <a:bodyPr/>
            <a:lstStyle/>
            <a:p>
              <a:endParaRPr lang="en-US" dirty="0"/>
            </a:p>
          </p:txBody>
        </p:sp>
        <p:sp>
          <p:nvSpPr>
            <p:cNvPr id="158041" name="Freeform 345"/>
            <p:cNvSpPr>
              <a:spLocks/>
            </p:cNvSpPr>
            <p:nvPr/>
          </p:nvSpPr>
          <p:spPr bwMode="auto">
            <a:xfrm>
              <a:off x="1938" y="3085"/>
              <a:ext cx="147" cy="36"/>
            </a:xfrm>
            <a:custGeom>
              <a:avLst/>
              <a:gdLst/>
              <a:ahLst/>
              <a:cxnLst>
                <a:cxn ang="0">
                  <a:pos x="402" y="0"/>
                </a:cxn>
                <a:cxn ang="0">
                  <a:pos x="376" y="6"/>
                </a:cxn>
                <a:cxn ang="0">
                  <a:pos x="356" y="8"/>
                </a:cxn>
                <a:cxn ang="0">
                  <a:pos x="340" y="6"/>
                </a:cxn>
                <a:cxn ang="0">
                  <a:pos x="328" y="4"/>
                </a:cxn>
                <a:cxn ang="0">
                  <a:pos x="314" y="4"/>
                </a:cxn>
                <a:cxn ang="0">
                  <a:pos x="256" y="16"/>
                </a:cxn>
                <a:cxn ang="0">
                  <a:pos x="218" y="28"/>
                </a:cxn>
                <a:cxn ang="0">
                  <a:pos x="202" y="36"/>
                </a:cxn>
                <a:cxn ang="0">
                  <a:pos x="188" y="44"/>
                </a:cxn>
                <a:cxn ang="0">
                  <a:pos x="176" y="48"/>
                </a:cxn>
                <a:cxn ang="0">
                  <a:pos x="162" y="52"/>
                </a:cxn>
                <a:cxn ang="0">
                  <a:pos x="138" y="60"/>
                </a:cxn>
                <a:cxn ang="0">
                  <a:pos x="112" y="68"/>
                </a:cxn>
                <a:cxn ang="0">
                  <a:pos x="92" y="76"/>
                </a:cxn>
                <a:cxn ang="0">
                  <a:pos x="82" y="80"/>
                </a:cxn>
                <a:cxn ang="0">
                  <a:pos x="70" y="84"/>
                </a:cxn>
                <a:cxn ang="0">
                  <a:pos x="38" y="88"/>
                </a:cxn>
                <a:cxn ang="0">
                  <a:pos x="0" y="92"/>
                </a:cxn>
              </a:cxnLst>
              <a:rect l="0" t="0" r="r" b="b"/>
              <a:pathLst>
                <a:path w="402" h="92">
                  <a:moveTo>
                    <a:pt x="402" y="0"/>
                  </a:moveTo>
                  <a:lnTo>
                    <a:pt x="376" y="6"/>
                  </a:lnTo>
                  <a:lnTo>
                    <a:pt x="356" y="8"/>
                  </a:lnTo>
                  <a:lnTo>
                    <a:pt x="340" y="6"/>
                  </a:lnTo>
                  <a:lnTo>
                    <a:pt x="328" y="4"/>
                  </a:lnTo>
                  <a:lnTo>
                    <a:pt x="314" y="4"/>
                  </a:lnTo>
                  <a:lnTo>
                    <a:pt x="256" y="16"/>
                  </a:lnTo>
                  <a:lnTo>
                    <a:pt x="218" y="28"/>
                  </a:lnTo>
                  <a:lnTo>
                    <a:pt x="202" y="36"/>
                  </a:lnTo>
                  <a:lnTo>
                    <a:pt x="188" y="44"/>
                  </a:lnTo>
                  <a:lnTo>
                    <a:pt x="176" y="48"/>
                  </a:lnTo>
                  <a:lnTo>
                    <a:pt x="162" y="52"/>
                  </a:lnTo>
                  <a:lnTo>
                    <a:pt x="138" y="60"/>
                  </a:lnTo>
                  <a:lnTo>
                    <a:pt x="112" y="68"/>
                  </a:lnTo>
                  <a:lnTo>
                    <a:pt x="92" y="76"/>
                  </a:lnTo>
                  <a:lnTo>
                    <a:pt x="82" y="80"/>
                  </a:lnTo>
                  <a:lnTo>
                    <a:pt x="70" y="84"/>
                  </a:lnTo>
                  <a:lnTo>
                    <a:pt x="38" y="88"/>
                  </a:lnTo>
                  <a:lnTo>
                    <a:pt x="0" y="92"/>
                  </a:lnTo>
                </a:path>
              </a:pathLst>
            </a:custGeom>
            <a:noFill/>
            <a:ln w="6350">
              <a:solidFill>
                <a:srgbClr val="191919"/>
              </a:solidFill>
              <a:prstDash val="solid"/>
              <a:round/>
              <a:headEnd/>
              <a:tailEnd/>
            </a:ln>
          </p:spPr>
          <p:txBody>
            <a:bodyPr/>
            <a:lstStyle/>
            <a:p>
              <a:endParaRPr lang="en-US" dirty="0"/>
            </a:p>
          </p:txBody>
        </p:sp>
        <p:sp>
          <p:nvSpPr>
            <p:cNvPr id="158042" name="Freeform 346"/>
            <p:cNvSpPr>
              <a:spLocks/>
            </p:cNvSpPr>
            <p:nvPr/>
          </p:nvSpPr>
          <p:spPr bwMode="auto">
            <a:xfrm>
              <a:off x="1905" y="3043"/>
              <a:ext cx="217" cy="72"/>
            </a:xfrm>
            <a:custGeom>
              <a:avLst/>
              <a:gdLst/>
              <a:ahLst/>
              <a:cxnLst>
                <a:cxn ang="0">
                  <a:pos x="596" y="0"/>
                </a:cxn>
                <a:cxn ang="0">
                  <a:pos x="588" y="4"/>
                </a:cxn>
                <a:cxn ang="0">
                  <a:pos x="570" y="12"/>
                </a:cxn>
                <a:cxn ang="0">
                  <a:pos x="558" y="18"/>
                </a:cxn>
                <a:cxn ang="0">
                  <a:pos x="544" y="22"/>
                </a:cxn>
                <a:cxn ang="0">
                  <a:pos x="528" y="28"/>
                </a:cxn>
                <a:cxn ang="0">
                  <a:pos x="506" y="34"/>
                </a:cxn>
                <a:cxn ang="0">
                  <a:pos x="466" y="38"/>
                </a:cxn>
                <a:cxn ang="0">
                  <a:pos x="406" y="38"/>
                </a:cxn>
                <a:cxn ang="0">
                  <a:pos x="372" y="36"/>
                </a:cxn>
                <a:cxn ang="0">
                  <a:pos x="350" y="36"/>
                </a:cxn>
                <a:cxn ang="0">
                  <a:pos x="324" y="36"/>
                </a:cxn>
                <a:cxn ang="0">
                  <a:pos x="296" y="38"/>
                </a:cxn>
                <a:cxn ang="0">
                  <a:pos x="280" y="40"/>
                </a:cxn>
                <a:cxn ang="0">
                  <a:pos x="270" y="42"/>
                </a:cxn>
                <a:cxn ang="0">
                  <a:pos x="254" y="50"/>
                </a:cxn>
                <a:cxn ang="0">
                  <a:pos x="242" y="54"/>
                </a:cxn>
                <a:cxn ang="0">
                  <a:pos x="234" y="56"/>
                </a:cxn>
                <a:cxn ang="0">
                  <a:pos x="212" y="62"/>
                </a:cxn>
                <a:cxn ang="0">
                  <a:pos x="196" y="66"/>
                </a:cxn>
                <a:cxn ang="0">
                  <a:pos x="162" y="76"/>
                </a:cxn>
                <a:cxn ang="0">
                  <a:pos x="116" y="96"/>
                </a:cxn>
                <a:cxn ang="0">
                  <a:pos x="86" y="110"/>
                </a:cxn>
                <a:cxn ang="0">
                  <a:pos x="56" y="126"/>
                </a:cxn>
                <a:cxn ang="0">
                  <a:pos x="40" y="138"/>
                </a:cxn>
                <a:cxn ang="0">
                  <a:pos x="26" y="152"/>
                </a:cxn>
                <a:cxn ang="0">
                  <a:pos x="0" y="182"/>
                </a:cxn>
              </a:cxnLst>
              <a:rect l="0" t="0" r="r" b="b"/>
              <a:pathLst>
                <a:path w="596" h="182">
                  <a:moveTo>
                    <a:pt x="596" y="0"/>
                  </a:moveTo>
                  <a:lnTo>
                    <a:pt x="588" y="4"/>
                  </a:lnTo>
                  <a:lnTo>
                    <a:pt x="570" y="12"/>
                  </a:lnTo>
                  <a:lnTo>
                    <a:pt x="558" y="18"/>
                  </a:lnTo>
                  <a:lnTo>
                    <a:pt x="544" y="22"/>
                  </a:lnTo>
                  <a:lnTo>
                    <a:pt x="528" y="28"/>
                  </a:lnTo>
                  <a:lnTo>
                    <a:pt x="506" y="34"/>
                  </a:lnTo>
                  <a:lnTo>
                    <a:pt x="466" y="38"/>
                  </a:lnTo>
                  <a:lnTo>
                    <a:pt x="406" y="38"/>
                  </a:lnTo>
                  <a:lnTo>
                    <a:pt x="372" y="36"/>
                  </a:lnTo>
                  <a:lnTo>
                    <a:pt x="350" y="36"/>
                  </a:lnTo>
                  <a:lnTo>
                    <a:pt x="324" y="36"/>
                  </a:lnTo>
                  <a:lnTo>
                    <a:pt x="296" y="38"/>
                  </a:lnTo>
                  <a:lnTo>
                    <a:pt x="280" y="40"/>
                  </a:lnTo>
                  <a:lnTo>
                    <a:pt x="270" y="42"/>
                  </a:lnTo>
                  <a:lnTo>
                    <a:pt x="254" y="50"/>
                  </a:lnTo>
                  <a:lnTo>
                    <a:pt x="242" y="54"/>
                  </a:lnTo>
                  <a:lnTo>
                    <a:pt x="234" y="56"/>
                  </a:lnTo>
                  <a:lnTo>
                    <a:pt x="212" y="62"/>
                  </a:lnTo>
                  <a:lnTo>
                    <a:pt x="196" y="66"/>
                  </a:lnTo>
                  <a:lnTo>
                    <a:pt x="162" y="76"/>
                  </a:lnTo>
                  <a:lnTo>
                    <a:pt x="116" y="96"/>
                  </a:lnTo>
                  <a:lnTo>
                    <a:pt x="86" y="110"/>
                  </a:lnTo>
                  <a:lnTo>
                    <a:pt x="56" y="126"/>
                  </a:lnTo>
                  <a:lnTo>
                    <a:pt x="40" y="138"/>
                  </a:lnTo>
                  <a:lnTo>
                    <a:pt x="26" y="152"/>
                  </a:lnTo>
                  <a:lnTo>
                    <a:pt x="0" y="182"/>
                  </a:lnTo>
                </a:path>
              </a:pathLst>
            </a:custGeom>
            <a:noFill/>
            <a:ln w="6350">
              <a:solidFill>
                <a:srgbClr val="191919"/>
              </a:solidFill>
              <a:prstDash val="solid"/>
              <a:round/>
              <a:headEnd/>
              <a:tailEnd/>
            </a:ln>
          </p:spPr>
          <p:txBody>
            <a:bodyPr/>
            <a:lstStyle/>
            <a:p>
              <a:endParaRPr lang="en-US" dirty="0"/>
            </a:p>
          </p:txBody>
        </p:sp>
        <p:sp>
          <p:nvSpPr>
            <p:cNvPr id="158043" name="Freeform 347"/>
            <p:cNvSpPr>
              <a:spLocks/>
            </p:cNvSpPr>
            <p:nvPr/>
          </p:nvSpPr>
          <p:spPr bwMode="auto">
            <a:xfrm>
              <a:off x="1830" y="3053"/>
              <a:ext cx="135" cy="26"/>
            </a:xfrm>
            <a:custGeom>
              <a:avLst/>
              <a:gdLst/>
              <a:ahLst/>
              <a:cxnLst>
                <a:cxn ang="0">
                  <a:pos x="371" y="46"/>
                </a:cxn>
                <a:cxn ang="0">
                  <a:pos x="351" y="54"/>
                </a:cxn>
                <a:cxn ang="0">
                  <a:pos x="335" y="60"/>
                </a:cxn>
                <a:cxn ang="0">
                  <a:pos x="323" y="62"/>
                </a:cxn>
                <a:cxn ang="0">
                  <a:pos x="279" y="64"/>
                </a:cxn>
                <a:cxn ang="0">
                  <a:pos x="251" y="64"/>
                </a:cxn>
                <a:cxn ang="0">
                  <a:pos x="235" y="62"/>
                </a:cxn>
                <a:cxn ang="0">
                  <a:pos x="219" y="58"/>
                </a:cxn>
                <a:cxn ang="0">
                  <a:pos x="169" y="46"/>
                </a:cxn>
                <a:cxn ang="0">
                  <a:pos x="129" y="38"/>
                </a:cxn>
                <a:cxn ang="0">
                  <a:pos x="91" y="30"/>
                </a:cxn>
                <a:cxn ang="0">
                  <a:pos x="75" y="24"/>
                </a:cxn>
                <a:cxn ang="0">
                  <a:pos x="47" y="16"/>
                </a:cxn>
                <a:cxn ang="0">
                  <a:pos x="35" y="14"/>
                </a:cxn>
                <a:cxn ang="0">
                  <a:pos x="27" y="10"/>
                </a:cxn>
                <a:cxn ang="0">
                  <a:pos x="15" y="4"/>
                </a:cxn>
                <a:cxn ang="0">
                  <a:pos x="0" y="0"/>
                </a:cxn>
              </a:cxnLst>
              <a:rect l="0" t="0" r="r" b="b"/>
              <a:pathLst>
                <a:path w="371" h="64">
                  <a:moveTo>
                    <a:pt x="371" y="46"/>
                  </a:moveTo>
                  <a:lnTo>
                    <a:pt x="351" y="54"/>
                  </a:lnTo>
                  <a:lnTo>
                    <a:pt x="335" y="60"/>
                  </a:lnTo>
                  <a:lnTo>
                    <a:pt x="323" y="62"/>
                  </a:lnTo>
                  <a:lnTo>
                    <a:pt x="279" y="64"/>
                  </a:lnTo>
                  <a:lnTo>
                    <a:pt x="251" y="64"/>
                  </a:lnTo>
                  <a:lnTo>
                    <a:pt x="235" y="62"/>
                  </a:lnTo>
                  <a:lnTo>
                    <a:pt x="219" y="58"/>
                  </a:lnTo>
                  <a:lnTo>
                    <a:pt x="169" y="46"/>
                  </a:lnTo>
                  <a:lnTo>
                    <a:pt x="129" y="38"/>
                  </a:lnTo>
                  <a:lnTo>
                    <a:pt x="91" y="30"/>
                  </a:lnTo>
                  <a:lnTo>
                    <a:pt x="75" y="24"/>
                  </a:lnTo>
                  <a:lnTo>
                    <a:pt x="47" y="16"/>
                  </a:lnTo>
                  <a:lnTo>
                    <a:pt x="35" y="14"/>
                  </a:lnTo>
                  <a:lnTo>
                    <a:pt x="27" y="10"/>
                  </a:lnTo>
                  <a:lnTo>
                    <a:pt x="15" y="4"/>
                  </a:lnTo>
                  <a:lnTo>
                    <a:pt x="0" y="0"/>
                  </a:lnTo>
                </a:path>
              </a:pathLst>
            </a:custGeom>
            <a:noFill/>
            <a:ln w="6350">
              <a:solidFill>
                <a:srgbClr val="191919"/>
              </a:solidFill>
              <a:prstDash val="solid"/>
              <a:round/>
              <a:headEnd/>
              <a:tailEnd/>
            </a:ln>
          </p:spPr>
          <p:txBody>
            <a:bodyPr/>
            <a:lstStyle/>
            <a:p>
              <a:endParaRPr lang="en-US" dirty="0"/>
            </a:p>
          </p:txBody>
        </p:sp>
        <p:sp>
          <p:nvSpPr>
            <p:cNvPr id="158044" name="Freeform 348"/>
            <p:cNvSpPr>
              <a:spLocks/>
            </p:cNvSpPr>
            <p:nvPr/>
          </p:nvSpPr>
          <p:spPr bwMode="auto">
            <a:xfrm>
              <a:off x="1796" y="2972"/>
              <a:ext cx="245" cy="63"/>
            </a:xfrm>
            <a:custGeom>
              <a:avLst/>
              <a:gdLst/>
              <a:ahLst/>
              <a:cxnLst>
                <a:cxn ang="0">
                  <a:pos x="675" y="30"/>
                </a:cxn>
                <a:cxn ang="0">
                  <a:pos x="649" y="22"/>
                </a:cxn>
                <a:cxn ang="0">
                  <a:pos x="625" y="18"/>
                </a:cxn>
                <a:cxn ang="0">
                  <a:pos x="603" y="16"/>
                </a:cxn>
                <a:cxn ang="0">
                  <a:pos x="551" y="16"/>
                </a:cxn>
                <a:cxn ang="0">
                  <a:pos x="507" y="14"/>
                </a:cxn>
                <a:cxn ang="0">
                  <a:pos x="437" y="6"/>
                </a:cxn>
                <a:cxn ang="0">
                  <a:pos x="409" y="4"/>
                </a:cxn>
                <a:cxn ang="0">
                  <a:pos x="387" y="4"/>
                </a:cxn>
                <a:cxn ang="0">
                  <a:pos x="329" y="0"/>
                </a:cxn>
                <a:cxn ang="0">
                  <a:pos x="293" y="4"/>
                </a:cxn>
                <a:cxn ang="0">
                  <a:pos x="259" y="12"/>
                </a:cxn>
                <a:cxn ang="0">
                  <a:pos x="197" y="28"/>
                </a:cxn>
                <a:cxn ang="0">
                  <a:pos x="137" y="48"/>
                </a:cxn>
                <a:cxn ang="0">
                  <a:pos x="96" y="66"/>
                </a:cxn>
                <a:cxn ang="0">
                  <a:pos x="72" y="80"/>
                </a:cxn>
                <a:cxn ang="0">
                  <a:pos x="48" y="94"/>
                </a:cxn>
                <a:cxn ang="0">
                  <a:pos x="12" y="112"/>
                </a:cxn>
                <a:cxn ang="0">
                  <a:pos x="6" y="120"/>
                </a:cxn>
                <a:cxn ang="0">
                  <a:pos x="0" y="130"/>
                </a:cxn>
                <a:cxn ang="0">
                  <a:pos x="0" y="142"/>
                </a:cxn>
                <a:cxn ang="0">
                  <a:pos x="2" y="152"/>
                </a:cxn>
                <a:cxn ang="0">
                  <a:pos x="6" y="158"/>
                </a:cxn>
              </a:cxnLst>
              <a:rect l="0" t="0" r="r" b="b"/>
              <a:pathLst>
                <a:path w="675" h="158">
                  <a:moveTo>
                    <a:pt x="675" y="30"/>
                  </a:moveTo>
                  <a:lnTo>
                    <a:pt x="649" y="22"/>
                  </a:lnTo>
                  <a:lnTo>
                    <a:pt x="625" y="18"/>
                  </a:lnTo>
                  <a:lnTo>
                    <a:pt x="603" y="16"/>
                  </a:lnTo>
                  <a:lnTo>
                    <a:pt x="551" y="16"/>
                  </a:lnTo>
                  <a:lnTo>
                    <a:pt x="507" y="14"/>
                  </a:lnTo>
                  <a:lnTo>
                    <a:pt x="437" y="6"/>
                  </a:lnTo>
                  <a:lnTo>
                    <a:pt x="409" y="4"/>
                  </a:lnTo>
                  <a:lnTo>
                    <a:pt x="387" y="4"/>
                  </a:lnTo>
                  <a:lnTo>
                    <a:pt x="329" y="0"/>
                  </a:lnTo>
                  <a:lnTo>
                    <a:pt x="293" y="4"/>
                  </a:lnTo>
                  <a:lnTo>
                    <a:pt x="259" y="12"/>
                  </a:lnTo>
                  <a:lnTo>
                    <a:pt x="197" y="28"/>
                  </a:lnTo>
                  <a:lnTo>
                    <a:pt x="137" y="48"/>
                  </a:lnTo>
                  <a:lnTo>
                    <a:pt x="96" y="66"/>
                  </a:lnTo>
                  <a:lnTo>
                    <a:pt x="72" y="80"/>
                  </a:lnTo>
                  <a:lnTo>
                    <a:pt x="48" y="94"/>
                  </a:lnTo>
                  <a:lnTo>
                    <a:pt x="12" y="112"/>
                  </a:lnTo>
                  <a:lnTo>
                    <a:pt x="6" y="120"/>
                  </a:lnTo>
                  <a:lnTo>
                    <a:pt x="0" y="130"/>
                  </a:lnTo>
                  <a:lnTo>
                    <a:pt x="0" y="142"/>
                  </a:lnTo>
                  <a:lnTo>
                    <a:pt x="2" y="152"/>
                  </a:lnTo>
                  <a:lnTo>
                    <a:pt x="6" y="158"/>
                  </a:lnTo>
                </a:path>
              </a:pathLst>
            </a:custGeom>
            <a:noFill/>
            <a:ln w="6350">
              <a:solidFill>
                <a:srgbClr val="191919"/>
              </a:solidFill>
              <a:prstDash val="solid"/>
              <a:round/>
              <a:headEnd/>
              <a:tailEnd/>
            </a:ln>
          </p:spPr>
          <p:txBody>
            <a:bodyPr/>
            <a:lstStyle/>
            <a:p>
              <a:endParaRPr lang="en-US" dirty="0"/>
            </a:p>
          </p:txBody>
        </p:sp>
        <p:sp>
          <p:nvSpPr>
            <p:cNvPr id="158045" name="Freeform 349"/>
            <p:cNvSpPr>
              <a:spLocks/>
            </p:cNvSpPr>
            <p:nvPr/>
          </p:nvSpPr>
          <p:spPr bwMode="auto">
            <a:xfrm>
              <a:off x="1816" y="3011"/>
              <a:ext cx="103" cy="12"/>
            </a:xfrm>
            <a:custGeom>
              <a:avLst/>
              <a:gdLst/>
              <a:ahLst/>
              <a:cxnLst>
                <a:cxn ang="0">
                  <a:pos x="0" y="30"/>
                </a:cxn>
                <a:cxn ang="0">
                  <a:pos x="26" y="20"/>
                </a:cxn>
                <a:cxn ang="0">
                  <a:pos x="44" y="14"/>
                </a:cxn>
                <a:cxn ang="0">
                  <a:pos x="61" y="10"/>
                </a:cxn>
                <a:cxn ang="0">
                  <a:pos x="75" y="8"/>
                </a:cxn>
                <a:cxn ang="0">
                  <a:pos x="87" y="10"/>
                </a:cxn>
                <a:cxn ang="0">
                  <a:pos x="115" y="10"/>
                </a:cxn>
                <a:cxn ang="0">
                  <a:pos x="137" y="8"/>
                </a:cxn>
                <a:cxn ang="0">
                  <a:pos x="159" y="6"/>
                </a:cxn>
                <a:cxn ang="0">
                  <a:pos x="183" y="0"/>
                </a:cxn>
                <a:cxn ang="0">
                  <a:pos x="195" y="0"/>
                </a:cxn>
                <a:cxn ang="0">
                  <a:pos x="213" y="0"/>
                </a:cxn>
                <a:cxn ang="0">
                  <a:pos x="239" y="6"/>
                </a:cxn>
                <a:cxn ang="0">
                  <a:pos x="251" y="10"/>
                </a:cxn>
                <a:cxn ang="0">
                  <a:pos x="267" y="14"/>
                </a:cxn>
                <a:cxn ang="0">
                  <a:pos x="285" y="22"/>
                </a:cxn>
              </a:cxnLst>
              <a:rect l="0" t="0" r="r" b="b"/>
              <a:pathLst>
                <a:path w="285" h="30">
                  <a:moveTo>
                    <a:pt x="0" y="30"/>
                  </a:moveTo>
                  <a:lnTo>
                    <a:pt x="26" y="20"/>
                  </a:lnTo>
                  <a:lnTo>
                    <a:pt x="44" y="14"/>
                  </a:lnTo>
                  <a:lnTo>
                    <a:pt x="61" y="10"/>
                  </a:lnTo>
                  <a:lnTo>
                    <a:pt x="75" y="8"/>
                  </a:lnTo>
                  <a:lnTo>
                    <a:pt x="87" y="10"/>
                  </a:lnTo>
                  <a:lnTo>
                    <a:pt x="115" y="10"/>
                  </a:lnTo>
                  <a:lnTo>
                    <a:pt x="137" y="8"/>
                  </a:lnTo>
                  <a:lnTo>
                    <a:pt x="159" y="6"/>
                  </a:lnTo>
                  <a:lnTo>
                    <a:pt x="183" y="0"/>
                  </a:lnTo>
                  <a:lnTo>
                    <a:pt x="195" y="0"/>
                  </a:lnTo>
                  <a:lnTo>
                    <a:pt x="213" y="0"/>
                  </a:lnTo>
                  <a:lnTo>
                    <a:pt x="239" y="6"/>
                  </a:lnTo>
                  <a:lnTo>
                    <a:pt x="251" y="10"/>
                  </a:lnTo>
                  <a:lnTo>
                    <a:pt x="267" y="14"/>
                  </a:lnTo>
                  <a:lnTo>
                    <a:pt x="285" y="22"/>
                  </a:lnTo>
                </a:path>
              </a:pathLst>
            </a:custGeom>
            <a:noFill/>
            <a:ln w="6350">
              <a:solidFill>
                <a:srgbClr val="191919"/>
              </a:solidFill>
              <a:prstDash val="solid"/>
              <a:round/>
              <a:headEnd/>
              <a:tailEnd/>
            </a:ln>
          </p:spPr>
          <p:txBody>
            <a:bodyPr/>
            <a:lstStyle/>
            <a:p>
              <a:endParaRPr lang="en-US" dirty="0"/>
            </a:p>
          </p:txBody>
        </p:sp>
        <p:sp>
          <p:nvSpPr>
            <p:cNvPr id="158046" name="Freeform 350"/>
            <p:cNvSpPr>
              <a:spLocks/>
            </p:cNvSpPr>
            <p:nvPr/>
          </p:nvSpPr>
          <p:spPr bwMode="auto">
            <a:xfrm>
              <a:off x="1923" y="3025"/>
              <a:ext cx="28" cy="4"/>
            </a:xfrm>
            <a:custGeom>
              <a:avLst/>
              <a:gdLst/>
              <a:ahLst/>
              <a:cxnLst>
                <a:cxn ang="0">
                  <a:pos x="78" y="2"/>
                </a:cxn>
                <a:cxn ang="0">
                  <a:pos x="76" y="4"/>
                </a:cxn>
                <a:cxn ang="0">
                  <a:pos x="72" y="4"/>
                </a:cxn>
                <a:cxn ang="0">
                  <a:pos x="66" y="4"/>
                </a:cxn>
                <a:cxn ang="0">
                  <a:pos x="48" y="2"/>
                </a:cxn>
                <a:cxn ang="0">
                  <a:pos x="36" y="0"/>
                </a:cxn>
                <a:cxn ang="0">
                  <a:pos x="26" y="2"/>
                </a:cxn>
                <a:cxn ang="0">
                  <a:pos x="0" y="10"/>
                </a:cxn>
              </a:cxnLst>
              <a:rect l="0" t="0" r="r" b="b"/>
              <a:pathLst>
                <a:path w="78" h="10">
                  <a:moveTo>
                    <a:pt x="78" y="2"/>
                  </a:moveTo>
                  <a:lnTo>
                    <a:pt x="76" y="4"/>
                  </a:lnTo>
                  <a:lnTo>
                    <a:pt x="72" y="4"/>
                  </a:lnTo>
                  <a:lnTo>
                    <a:pt x="66" y="4"/>
                  </a:lnTo>
                  <a:lnTo>
                    <a:pt x="48" y="2"/>
                  </a:lnTo>
                  <a:lnTo>
                    <a:pt x="36" y="0"/>
                  </a:lnTo>
                  <a:lnTo>
                    <a:pt x="26" y="2"/>
                  </a:lnTo>
                  <a:lnTo>
                    <a:pt x="0" y="10"/>
                  </a:lnTo>
                </a:path>
              </a:pathLst>
            </a:custGeom>
            <a:noFill/>
            <a:ln w="6350">
              <a:solidFill>
                <a:srgbClr val="191919"/>
              </a:solidFill>
              <a:prstDash val="solid"/>
              <a:round/>
              <a:headEnd/>
              <a:tailEnd/>
            </a:ln>
          </p:spPr>
          <p:txBody>
            <a:bodyPr/>
            <a:lstStyle/>
            <a:p>
              <a:endParaRPr lang="en-US" dirty="0"/>
            </a:p>
          </p:txBody>
        </p:sp>
        <p:sp>
          <p:nvSpPr>
            <p:cNvPr id="158047" name="Freeform 351"/>
            <p:cNvSpPr>
              <a:spLocks/>
            </p:cNvSpPr>
            <p:nvPr/>
          </p:nvSpPr>
          <p:spPr bwMode="auto">
            <a:xfrm>
              <a:off x="1880" y="3041"/>
              <a:ext cx="33" cy="6"/>
            </a:xfrm>
            <a:custGeom>
              <a:avLst/>
              <a:gdLst/>
              <a:ahLst/>
              <a:cxnLst>
                <a:cxn ang="0">
                  <a:pos x="92" y="10"/>
                </a:cxn>
                <a:cxn ang="0">
                  <a:pos x="82" y="6"/>
                </a:cxn>
                <a:cxn ang="0">
                  <a:pos x="68" y="2"/>
                </a:cxn>
                <a:cxn ang="0">
                  <a:pos x="60" y="0"/>
                </a:cxn>
                <a:cxn ang="0">
                  <a:pos x="56" y="2"/>
                </a:cxn>
                <a:cxn ang="0">
                  <a:pos x="26" y="10"/>
                </a:cxn>
                <a:cxn ang="0">
                  <a:pos x="0" y="16"/>
                </a:cxn>
              </a:cxnLst>
              <a:rect l="0" t="0" r="r" b="b"/>
              <a:pathLst>
                <a:path w="92" h="16">
                  <a:moveTo>
                    <a:pt x="92" y="10"/>
                  </a:moveTo>
                  <a:lnTo>
                    <a:pt x="82" y="6"/>
                  </a:lnTo>
                  <a:lnTo>
                    <a:pt x="68" y="2"/>
                  </a:lnTo>
                  <a:lnTo>
                    <a:pt x="60" y="0"/>
                  </a:lnTo>
                  <a:lnTo>
                    <a:pt x="56" y="2"/>
                  </a:lnTo>
                  <a:lnTo>
                    <a:pt x="26" y="10"/>
                  </a:lnTo>
                  <a:lnTo>
                    <a:pt x="0" y="16"/>
                  </a:lnTo>
                </a:path>
              </a:pathLst>
            </a:custGeom>
            <a:noFill/>
            <a:ln w="6350">
              <a:solidFill>
                <a:srgbClr val="191919"/>
              </a:solidFill>
              <a:prstDash val="solid"/>
              <a:round/>
              <a:headEnd/>
              <a:tailEnd/>
            </a:ln>
          </p:spPr>
          <p:txBody>
            <a:bodyPr/>
            <a:lstStyle/>
            <a:p>
              <a:endParaRPr lang="en-US" dirty="0"/>
            </a:p>
          </p:txBody>
        </p:sp>
        <p:sp>
          <p:nvSpPr>
            <p:cNvPr id="158048" name="Freeform 352"/>
            <p:cNvSpPr>
              <a:spLocks/>
            </p:cNvSpPr>
            <p:nvPr/>
          </p:nvSpPr>
          <p:spPr bwMode="auto">
            <a:xfrm>
              <a:off x="1878" y="2980"/>
              <a:ext cx="319" cy="23"/>
            </a:xfrm>
            <a:custGeom>
              <a:avLst/>
              <a:gdLst/>
              <a:ahLst/>
              <a:cxnLst>
                <a:cxn ang="0">
                  <a:pos x="878" y="0"/>
                </a:cxn>
                <a:cxn ang="0">
                  <a:pos x="838" y="18"/>
                </a:cxn>
                <a:cxn ang="0">
                  <a:pos x="818" y="24"/>
                </a:cxn>
                <a:cxn ang="0">
                  <a:pos x="814" y="22"/>
                </a:cxn>
                <a:cxn ang="0">
                  <a:pos x="808" y="22"/>
                </a:cxn>
                <a:cxn ang="0">
                  <a:pos x="790" y="24"/>
                </a:cxn>
                <a:cxn ang="0">
                  <a:pos x="768" y="30"/>
                </a:cxn>
                <a:cxn ang="0">
                  <a:pos x="744" y="32"/>
                </a:cxn>
                <a:cxn ang="0">
                  <a:pos x="718" y="34"/>
                </a:cxn>
                <a:cxn ang="0">
                  <a:pos x="694" y="36"/>
                </a:cxn>
                <a:cxn ang="0">
                  <a:pos x="678" y="40"/>
                </a:cxn>
                <a:cxn ang="0">
                  <a:pos x="634" y="50"/>
                </a:cxn>
                <a:cxn ang="0">
                  <a:pos x="598" y="54"/>
                </a:cxn>
                <a:cxn ang="0">
                  <a:pos x="592" y="58"/>
                </a:cxn>
                <a:cxn ang="0">
                  <a:pos x="586" y="58"/>
                </a:cxn>
                <a:cxn ang="0">
                  <a:pos x="582" y="58"/>
                </a:cxn>
                <a:cxn ang="0">
                  <a:pos x="580" y="54"/>
                </a:cxn>
                <a:cxn ang="0">
                  <a:pos x="568" y="42"/>
                </a:cxn>
                <a:cxn ang="0">
                  <a:pos x="562" y="38"/>
                </a:cxn>
                <a:cxn ang="0">
                  <a:pos x="556" y="36"/>
                </a:cxn>
                <a:cxn ang="0">
                  <a:pos x="530" y="32"/>
                </a:cxn>
                <a:cxn ang="0">
                  <a:pos x="514" y="30"/>
                </a:cxn>
                <a:cxn ang="0">
                  <a:pos x="498" y="30"/>
                </a:cxn>
                <a:cxn ang="0">
                  <a:pos x="482" y="30"/>
                </a:cxn>
                <a:cxn ang="0">
                  <a:pos x="458" y="28"/>
                </a:cxn>
                <a:cxn ang="0">
                  <a:pos x="434" y="26"/>
                </a:cxn>
                <a:cxn ang="0">
                  <a:pos x="420" y="26"/>
                </a:cxn>
                <a:cxn ang="0">
                  <a:pos x="324" y="36"/>
                </a:cxn>
                <a:cxn ang="0">
                  <a:pos x="278" y="46"/>
                </a:cxn>
                <a:cxn ang="0">
                  <a:pos x="242" y="52"/>
                </a:cxn>
                <a:cxn ang="0">
                  <a:pos x="220" y="56"/>
                </a:cxn>
                <a:cxn ang="0">
                  <a:pos x="208" y="56"/>
                </a:cxn>
                <a:cxn ang="0">
                  <a:pos x="156" y="46"/>
                </a:cxn>
                <a:cxn ang="0">
                  <a:pos x="140" y="42"/>
                </a:cxn>
                <a:cxn ang="0">
                  <a:pos x="132" y="40"/>
                </a:cxn>
                <a:cxn ang="0">
                  <a:pos x="120" y="40"/>
                </a:cxn>
                <a:cxn ang="0">
                  <a:pos x="66" y="42"/>
                </a:cxn>
                <a:cxn ang="0">
                  <a:pos x="28" y="42"/>
                </a:cxn>
                <a:cxn ang="0">
                  <a:pos x="0" y="44"/>
                </a:cxn>
              </a:cxnLst>
              <a:rect l="0" t="0" r="r" b="b"/>
              <a:pathLst>
                <a:path w="878" h="58">
                  <a:moveTo>
                    <a:pt x="878" y="0"/>
                  </a:moveTo>
                  <a:lnTo>
                    <a:pt x="838" y="18"/>
                  </a:lnTo>
                  <a:lnTo>
                    <a:pt x="818" y="24"/>
                  </a:lnTo>
                  <a:lnTo>
                    <a:pt x="814" y="22"/>
                  </a:lnTo>
                  <a:lnTo>
                    <a:pt x="808" y="22"/>
                  </a:lnTo>
                  <a:lnTo>
                    <a:pt x="790" y="24"/>
                  </a:lnTo>
                  <a:lnTo>
                    <a:pt x="768" y="30"/>
                  </a:lnTo>
                  <a:lnTo>
                    <a:pt x="744" y="32"/>
                  </a:lnTo>
                  <a:lnTo>
                    <a:pt x="718" y="34"/>
                  </a:lnTo>
                  <a:lnTo>
                    <a:pt x="694" y="36"/>
                  </a:lnTo>
                  <a:lnTo>
                    <a:pt x="678" y="40"/>
                  </a:lnTo>
                  <a:lnTo>
                    <a:pt x="634" y="50"/>
                  </a:lnTo>
                  <a:lnTo>
                    <a:pt x="598" y="54"/>
                  </a:lnTo>
                  <a:lnTo>
                    <a:pt x="592" y="58"/>
                  </a:lnTo>
                  <a:lnTo>
                    <a:pt x="586" y="58"/>
                  </a:lnTo>
                  <a:lnTo>
                    <a:pt x="582" y="58"/>
                  </a:lnTo>
                  <a:lnTo>
                    <a:pt x="580" y="54"/>
                  </a:lnTo>
                  <a:lnTo>
                    <a:pt x="568" y="42"/>
                  </a:lnTo>
                  <a:lnTo>
                    <a:pt x="562" y="38"/>
                  </a:lnTo>
                  <a:lnTo>
                    <a:pt x="556" y="36"/>
                  </a:lnTo>
                  <a:lnTo>
                    <a:pt x="530" y="32"/>
                  </a:lnTo>
                  <a:lnTo>
                    <a:pt x="514" y="30"/>
                  </a:lnTo>
                  <a:lnTo>
                    <a:pt x="498" y="30"/>
                  </a:lnTo>
                  <a:lnTo>
                    <a:pt x="482" y="30"/>
                  </a:lnTo>
                  <a:lnTo>
                    <a:pt x="458" y="28"/>
                  </a:lnTo>
                  <a:lnTo>
                    <a:pt x="434" y="26"/>
                  </a:lnTo>
                  <a:lnTo>
                    <a:pt x="420" y="26"/>
                  </a:lnTo>
                  <a:lnTo>
                    <a:pt x="324" y="36"/>
                  </a:lnTo>
                  <a:lnTo>
                    <a:pt x="278" y="46"/>
                  </a:lnTo>
                  <a:lnTo>
                    <a:pt x="242" y="52"/>
                  </a:lnTo>
                  <a:lnTo>
                    <a:pt x="220" y="56"/>
                  </a:lnTo>
                  <a:lnTo>
                    <a:pt x="208" y="56"/>
                  </a:lnTo>
                  <a:lnTo>
                    <a:pt x="156" y="46"/>
                  </a:lnTo>
                  <a:lnTo>
                    <a:pt x="140" y="42"/>
                  </a:lnTo>
                  <a:lnTo>
                    <a:pt x="132" y="40"/>
                  </a:lnTo>
                  <a:lnTo>
                    <a:pt x="120" y="40"/>
                  </a:lnTo>
                  <a:lnTo>
                    <a:pt x="66" y="42"/>
                  </a:lnTo>
                  <a:lnTo>
                    <a:pt x="28" y="42"/>
                  </a:lnTo>
                  <a:lnTo>
                    <a:pt x="0" y="44"/>
                  </a:lnTo>
                </a:path>
              </a:pathLst>
            </a:custGeom>
            <a:noFill/>
            <a:ln w="6350">
              <a:solidFill>
                <a:srgbClr val="191919"/>
              </a:solidFill>
              <a:prstDash val="solid"/>
              <a:round/>
              <a:headEnd/>
              <a:tailEnd/>
            </a:ln>
          </p:spPr>
          <p:txBody>
            <a:bodyPr/>
            <a:lstStyle/>
            <a:p>
              <a:endParaRPr lang="en-US" dirty="0"/>
            </a:p>
          </p:txBody>
        </p:sp>
        <p:sp>
          <p:nvSpPr>
            <p:cNvPr id="158049" name="Freeform 353"/>
            <p:cNvSpPr>
              <a:spLocks/>
            </p:cNvSpPr>
            <p:nvPr/>
          </p:nvSpPr>
          <p:spPr bwMode="auto">
            <a:xfrm>
              <a:off x="1870" y="2995"/>
              <a:ext cx="144" cy="66"/>
            </a:xfrm>
            <a:custGeom>
              <a:avLst/>
              <a:gdLst/>
              <a:ahLst/>
              <a:cxnLst>
                <a:cxn ang="0">
                  <a:pos x="394" y="0"/>
                </a:cxn>
                <a:cxn ang="0">
                  <a:pos x="326" y="20"/>
                </a:cxn>
                <a:cxn ang="0">
                  <a:pos x="268" y="44"/>
                </a:cxn>
                <a:cxn ang="0">
                  <a:pos x="244" y="56"/>
                </a:cxn>
                <a:cxn ang="0">
                  <a:pos x="228" y="70"/>
                </a:cxn>
                <a:cxn ang="0">
                  <a:pos x="216" y="82"/>
                </a:cxn>
                <a:cxn ang="0">
                  <a:pos x="200" y="96"/>
                </a:cxn>
                <a:cxn ang="0">
                  <a:pos x="176" y="108"/>
                </a:cxn>
                <a:cxn ang="0">
                  <a:pos x="162" y="116"/>
                </a:cxn>
                <a:cxn ang="0">
                  <a:pos x="152" y="118"/>
                </a:cxn>
                <a:cxn ang="0">
                  <a:pos x="116" y="126"/>
                </a:cxn>
                <a:cxn ang="0">
                  <a:pos x="84" y="136"/>
                </a:cxn>
                <a:cxn ang="0">
                  <a:pos x="38" y="152"/>
                </a:cxn>
                <a:cxn ang="0">
                  <a:pos x="0" y="166"/>
                </a:cxn>
              </a:cxnLst>
              <a:rect l="0" t="0" r="r" b="b"/>
              <a:pathLst>
                <a:path w="394" h="166">
                  <a:moveTo>
                    <a:pt x="394" y="0"/>
                  </a:moveTo>
                  <a:lnTo>
                    <a:pt x="326" y="20"/>
                  </a:lnTo>
                  <a:lnTo>
                    <a:pt x="268" y="44"/>
                  </a:lnTo>
                  <a:lnTo>
                    <a:pt x="244" y="56"/>
                  </a:lnTo>
                  <a:lnTo>
                    <a:pt x="228" y="70"/>
                  </a:lnTo>
                  <a:lnTo>
                    <a:pt x="216" y="82"/>
                  </a:lnTo>
                  <a:lnTo>
                    <a:pt x="200" y="96"/>
                  </a:lnTo>
                  <a:lnTo>
                    <a:pt x="176" y="108"/>
                  </a:lnTo>
                  <a:lnTo>
                    <a:pt x="162" y="116"/>
                  </a:lnTo>
                  <a:lnTo>
                    <a:pt x="152" y="118"/>
                  </a:lnTo>
                  <a:lnTo>
                    <a:pt x="116" y="126"/>
                  </a:lnTo>
                  <a:lnTo>
                    <a:pt x="84" y="136"/>
                  </a:lnTo>
                  <a:lnTo>
                    <a:pt x="38" y="152"/>
                  </a:lnTo>
                  <a:lnTo>
                    <a:pt x="0" y="166"/>
                  </a:lnTo>
                </a:path>
              </a:pathLst>
            </a:custGeom>
            <a:noFill/>
            <a:ln w="6350">
              <a:solidFill>
                <a:srgbClr val="191919"/>
              </a:solidFill>
              <a:prstDash val="solid"/>
              <a:round/>
              <a:headEnd/>
              <a:tailEnd/>
            </a:ln>
          </p:spPr>
          <p:txBody>
            <a:bodyPr/>
            <a:lstStyle/>
            <a:p>
              <a:endParaRPr lang="en-US" dirty="0"/>
            </a:p>
          </p:txBody>
        </p:sp>
        <p:sp>
          <p:nvSpPr>
            <p:cNvPr id="158050" name="Freeform 354"/>
            <p:cNvSpPr>
              <a:spLocks/>
            </p:cNvSpPr>
            <p:nvPr/>
          </p:nvSpPr>
          <p:spPr bwMode="auto">
            <a:xfrm>
              <a:off x="2280" y="2889"/>
              <a:ext cx="310" cy="142"/>
            </a:xfrm>
            <a:custGeom>
              <a:avLst/>
              <a:gdLst/>
              <a:ahLst/>
              <a:cxnLst>
                <a:cxn ang="0">
                  <a:pos x="850" y="0"/>
                </a:cxn>
                <a:cxn ang="0">
                  <a:pos x="832" y="14"/>
                </a:cxn>
                <a:cxn ang="0">
                  <a:pos x="820" y="24"/>
                </a:cxn>
                <a:cxn ang="0">
                  <a:pos x="814" y="30"/>
                </a:cxn>
                <a:cxn ang="0">
                  <a:pos x="812" y="34"/>
                </a:cxn>
                <a:cxn ang="0">
                  <a:pos x="808" y="44"/>
                </a:cxn>
                <a:cxn ang="0">
                  <a:pos x="802" y="56"/>
                </a:cxn>
                <a:cxn ang="0">
                  <a:pos x="794" y="70"/>
                </a:cxn>
                <a:cxn ang="0">
                  <a:pos x="782" y="98"/>
                </a:cxn>
                <a:cxn ang="0">
                  <a:pos x="778" y="112"/>
                </a:cxn>
                <a:cxn ang="0">
                  <a:pos x="774" y="124"/>
                </a:cxn>
                <a:cxn ang="0">
                  <a:pos x="766" y="136"/>
                </a:cxn>
                <a:cxn ang="0">
                  <a:pos x="732" y="170"/>
                </a:cxn>
                <a:cxn ang="0">
                  <a:pos x="712" y="188"/>
                </a:cxn>
                <a:cxn ang="0">
                  <a:pos x="698" y="198"/>
                </a:cxn>
                <a:cxn ang="0">
                  <a:pos x="648" y="228"/>
                </a:cxn>
                <a:cxn ang="0">
                  <a:pos x="616" y="244"/>
                </a:cxn>
                <a:cxn ang="0">
                  <a:pos x="598" y="254"/>
                </a:cxn>
                <a:cxn ang="0">
                  <a:pos x="536" y="278"/>
                </a:cxn>
                <a:cxn ang="0">
                  <a:pos x="496" y="292"/>
                </a:cxn>
                <a:cxn ang="0">
                  <a:pos x="480" y="296"/>
                </a:cxn>
                <a:cxn ang="0">
                  <a:pos x="470" y="298"/>
                </a:cxn>
                <a:cxn ang="0">
                  <a:pos x="448" y="300"/>
                </a:cxn>
                <a:cxn ang="0">
                  <a:pos x="414" y="304"/>
                </a:cxn>
                <a:cxn ang="0">
                  <a:pos x="364" y="310"/>
                </a:cxn>
                <a:cxn ang="0">
                  <a:pos x="326" y="312"/>
                </a:cxn>
                <a:cxn ang="0">
                  <a:pos x="292" y="318"/>
                </a:cxn>
                <a:cxn ang="0">
                  <a:pos x="206" y="330"/>
                </a:cxn>
                <a:cxn ang="0">
                  <a:pos x="182" y="336"/>
                </a:cxn>
                <a:cxn ang="0">
                  <a:pos x="158" y="342"/>
                </a:cxn>
                <a:cxn ang="0">
                  <a:pos x="146" y="346"/>
                </a:cxn>
                <a:cxn ang="0">
                  <a:pos x="134" y="350"/>
                </a:cxn>
                <a:cxn ang="0">
                  <a:pos x="122" y="354"/>
                </a:cxn>
                <a:cxn ang="0">
                  <a:pos x="110" y="356"/>
                </a:cxn>
                <a:cxn ang="0">
                  <a:pos x="88" y="354"/>
                </a:cxn>
                <a:cxn ang="0">
                  <a:pos x="76" y="354"/>
                </a:cxn>
                <a:cxn ang="0">
                  <a:pos x="36" y="354"/>
                </a:cxn>
                <a:cxn ang="0">
                  <a:pos x="24" y="354"/>
                </a:cxn>
                <a:cxn ang="0">
                  <a:pos x="0" y="358"/>
                </a:cxn>
              </a:cxnLst>
              <a:rect l="0" t="0" r="r" b="b"/>
              <a:pathLst>
                <a:path w="850" h="358">
                  <a:moveTo>
                    <a:pt x="850" y="0"/>
                  </a:moveTo>
                  <a:lnTo>
                    <a:pt x="832" y="14"/>
                  </a:lnTo>
                  <a:lnTo>
                    <a:pt x="820" y="24"/>
                  </a:lnTo>
                  <a:lnTo>
                    <a:pt x="814" y="30"/>
                  </a:lnTo>
                  <a:lnTo>
                    <a:pt x="812" y="34"/>
                  </a:lnTo>
                  <a:lnTo>
                    <a:pt x="808" y="44"/>
                  </a:lnTo>
                  <a:lnTo>
                    <a:pt x="802" y="56"/>
                  </a:lnTo>
                  <a:lnTo>
                    <a:pt x="794" y="70"/>
                  </a:lnTo>
                  <a:lnTo>
                    <a:pt x="782" y="98"/>
                  </a:lnTo>
                  <a:lnTo>
                    <a:pt x="778" y="112"/>
                  </a:lnTo>
                  <a:lnTo>
                    <a:pt x="774" y="124"/>
                  </a:lnTo>
                  <a:lnTo>
                    <a:pt x="766" y="136"/>
                  </a:lnTo>
                  <a:lnTo>
                    <a:pt x="732" y="170"/>
                  </a:lnTo>
                  <a:lnTo>
                    <a:pt x="712" y="188"/>
                  </a:lnTo>
                  <a:lnTo>
                    <a:pt x="698" y="198"/>
                  </a:lnTo>
                  <a:lnTo>
                    <a:pt x="648" y="228"/>
                  </a:lnTo>
                  <a:lnTo>
                    <a:pt x="616" y="244"/>
                  </a:lnTo>
                  <a:lnTo>
                    <a:pt x="598" y="254"/>
                  </a:lnTo>
                  <a:lnTo>
                    <a:pt x="536" y="278"/>
                  </a:lnTo>
                  <a:lnTo>
                    <a:pt x="496" y="292"/>
                  </a:lnTo>
                  <a:lnTo>
                    <a:pt x="480" y="296"/>
                  </a:lnTo>
                  <a:lnTo>
                    <a:pt x="470" y="298"/>
                  </a:lnTo>
                  <a:lnTo>
                    <a:pt x="448" y="300"/>
                  </a:lnTo>
                  <a:lnTo>
                    <a:pt x="414" y="304"/>
                  </a:lnTo>
                  <a:lnTo>
                    <a:pt x="364" y="310"/>
                  </a:lnTo>
                  <a:lnTo>
                    <a:pt x="326" y="312"/>
                  </a:lnTo>
                  <a:lnTo>
                    <a:pt x="292" y="318"/>
                  </a:lnTo>
                  <a:lnTo>
                    <a:pt x="206" y="330"/>
                  </a:lnTo>
                  <a:lnTo>
                    <a:pt x="182" y="336"/>
                  </a:lnTo>
                  <a:lnTo>
                    <a:pt x="158" y="342"/>
                  </a:lnTo>
                  <a:lnTo>
                    <a:pt x="146" y="346"/>
                  </a:lnTo>
                  <a:lnTo>
                    <a:pt x="134" y="350"/>
                  </a:lnTo>
                  <a:lnTo>
                    <a:pt x="122" y="354"/>
                  </a:lnTo>
                  <a:lnTo>
                    <a:pt x="110" y="356"/>
                  </a:lnTo>
                  <a:lnTo>
                    <a:pt x="88" y="354"/>
                  </a:lnTo>
                  <a:lnTo>
                    <a:pt x="76" y="354"/>
                  </a:lnTo>
                  <a:lnTo>
                    <a:pt x="36" y="354"/>
                  </a:lnTo>
                  <a:lnTo>
                    <a:pt x="24" y="354"/>
                  </a:lnTo>
                  <a:lnTo>
                    <a:pt x="0" y="358"/>
                  </a:lnTo>
                </a:path>
              </a:pathLst>
            </a:custGeom>
            <a:noFill/>
            <a:ln w="6350">
              <a:solidFill>
                <a:srgbClr val="191919"/>
              </a:solidFill>
              <a:prstDash val="solid"/>
              <a:round/>
              <a:headEnd/>
              <a:tailEnd/>
            </a:ln>
          </p:spPr>
          <p:txBody>
            <a:bodyPr/>
            <a:lstStyle/>
            <a:p>
              <a:endParaRPr lang="en-US" dirty="0"/>
            </a:p>
          </p:txBody>
        </p:sp>
        <p:sp>
          <p:nvSpPr>
            <p:cNvPr id="158051" name="Freeform 355"/>
            <p:cNvSpPr>
              <a:spLocks/>
            </p:cNvSpPr>
            <p:nvPr/>
          </p:nvSpPr>
          <p:spPr bwMode="auto">
            <a:xfrm>
              <a:off x="2271" y="3003"/>
              <a:ext cx="68" cy="15"/>
            </a:xfrm>
            <a:custGeom>
              <a:avLst/>
              <a:gdLst/>
              <a:ahLst/>
              <a:cxnLst>
                <a:cxn ang="0">
                  <a:pos x="188" y="10"/>
                </a:cxn>
                <a:cxn ang="0">
                  <a:pos x="172" y="4"/>
                </a:cxn>
                <a:cxn ang="0">
                  <a:pos x="160" y="0"/>
                </a:cxn>
                <a:cxn ang="0">
                  <a:pos x="152" y="0"/>
                </a:cxn>
                <a:cxn ang="0">
                  <a:pos x="116" y="2"/>
                </a:cxn>
                <a:cxn ang="0">
                  <a:pos x="94" y="4"/>
                </a:cxn>
                <a:cxn ang="0">
                  <a:pos x="66" y="8"/>
                </a:cxn>
                <a:cxn ang="0">
                  <a:pos x="42" y="14"/>
                </a:cxn>
                <a:cxn ang="0">
                  <a:pos x="26" y="18"/>
                </a:cxn>
                <a:cxn ang="0">
                  <a:pos x="0" y="38"/>
                </a:cxn>
              </a:cxnLst>
              <a:rect l="0" t="0" r="r" b="b"/>
              <a:pathLst>
                <a:path w="188" h="38">
                  <a:moveTo>
                    <a:pt x="188" y="10"/>
                  </a:moveTo>
                  <a:lnTo>
                    <a:pt x="172" y="4"/>
                  </a:lnTo>
                  <a:lnTo>
                    <a:pt x="160" y="0"/>
                  </a:lnTo>
                  <a:lnTo>
                    <a:pt x="152" y="0"/>
                  </a:lnTo>
                  <a:lnTo>
                    <a:pt x="116" y="2"/>
                  </a:lnTo>
                  <a:lnTo>
                    <a:pt x="94" y="4"/>
                  </a:lnTo>
                  <a:lnTo>
                    <a:pt x="66" y="8"/>
                  </a:lnTo>
                  <a:lnTo>
                    <a:pt x="42" y="14"/>
                  </a:lnTo>
                  <a:lnTo>
                    <a:pt x="26" y="18"/>
                  </a:lnTo>
                  <a:lnTo>
                    <a:pt x="0" y="38"/>
                  </a:lnTo>
                </a:path>
              </a:pathLst>
            </a:custGeom>
            <a:noFill/>
            <a:ln w="6350">
              <a:solidFill>
                <a:srgbClr val="191919"/>
              </a:solidFill>
              <a:prstDash val="solid"/>
              <a:round/>
              <a:headEnd/>
              <a:tailEnd/>
            </a:ln>
          </p:spPr>
          <p:txBody>
            <a:bodyPr/>
            <a:lstStyle/>
            <a:p>
              <a:endParaRPr lang="en-US" dirty="0"/>
            </a:p>
          </p:txBody>
        </p:sp>
        <p:sp>
          <p:nvSpPr>
            <p:cNvPr id="158052" name="Freeform 356"/>
            <p:cNvSpPr>
              <a:spLocks/>
            </p:cNvSpPr>
            <p:nvPr/>
          </p:nvSpPr>
          <p:spPr bwMode="auto">
            <a:xfrm>
              <a:off x="2225" y="3029"/>
              <a:ext cx="68" cy="34"/>
            </a:xfrm>
            <a:custGeom>
              <a:avLst/>
              <a:gdLst/>
              <a:ahLst/>
              <a:cxnLst>
                <a:cxn ang="0">
                  <a:pos x="186" y="0"/>
                </a:cxn>
                <a:cxn ang="0">
                  <a:pos x="168" y="16"/>
                </a:cxn>
                <a:cxn ang="0">
                  <a:pos x="164" y="24"/>
                </a:cxn>
                <a:cxn ang="0">
                  <a:pos x="158" y="28"/>
                </a:cxn>
                <a:cxn ang="0">
                  <a:pos x="148" y="32"/>
                </a:cxn>
                <a:cxn ang="0">
                  <a:pos x="106" y="46"/>
                </a:cxn>
                <a:cxn ang="0">
                  <a:pos x="76" y="56"/>
                </a:cxn>
                <a:cxn ang="0">
                  <a:pos x="56" y="66"/>
                </a:cxn>
                <a:cxn ang="0">
                  <a:pos x="30" y="78"/>
                </a:cxn>
                <a:cxn ang="0">
                  <a:pos x="0" y="86"/>
                </a:cxn>
              </a:cxnLst>
              <a:rect l="0" t="0" r="r" b="b"/>
              <a:pathLst>
                <a:path w="186" h="86">
                  <a:moveTo>
                    <a:pt x="186" y="0"/>
                  </a:moveTo>
                  <a:lnTo>
                    <a:pt x="168" y="16"/>
                  </a:lnTo>
                  <a:lnTo>
                    <a:pt x="164" y="24"/>
                  </a:lnTo>
                  <a:lnTo>
                    <a:pt x="158" y="28"/>
                  </a:lnTo>
                  <a:lnTo>
                    <a:pt x="148" y="32"/>
                  </a:lnTo>
                  <a:lnTo>
                    <a:pt x="106" y="46"/>
                  </a:lnTo>
                  <a:lnTo>
                    <a:pt x="76" y="56"/>
                  </a:lnTo>
                  <a:lnTo>
                    <a:pt x="56" y="66"/>
                  </a:lnTo>
                  <a:lnTo>
                    <a:pt x="30" y="78"/>
                  </a:lnTo>
                  <a:lnTo>
                    <a:pt x="0" y="86"/>
                  </a:lnTo>
                </a:path>
              </a:pathLst>
            </a:custGeom>
            <a:noFill/>
            <a:ln w="6350">
              <a:solidFill>
                <a:srgbClr val="191919"/>
              </a:solidFill>
              <a:prstDash val="solid"/>
              <a:round/>
              <a:headEnd/>
              <a:tailEnd/>
            </a:ln>
          </p:spPr>
          <p:txBody>
            <a:bodyPr/>
            <a:lstStyle/>
            <a:p>
              <a:endParaRPr lang="en-US" dirty="0"/>
            </a:p>
          </p:txBody>
        </p:sp>
        <p:sp>
          <p:nvSpPr>
            <p:cNvPr id="158053" name="Freeform 357"/>
            <p:cNvSpPr>
              <a:spLocks/>
            </p:cNvSpPr>
            <p:nvPr/>
          </p:nvSpPr>
          <p:spPr bwMode="auto">
            <a:xfrm>
              <a:off x="2258" y="3023"/>
              <a:ext cx="87" cy="39"/>
            </a:xfrm>
            <a:custGeom>
              <a:avLst/>
              <a:gdLst/>
              <a:ahLst/>
              <a:cxnLst>
                <a:cxn ang="0">
                  <a:pos x="240" y="0"/>
                </a:cxn>
                <a:cxn ang="0">
                  <a:pos x="238" y="8"/>
                </a:cxn>
                <a:cxn ang="0">
                  <a:pos x="236" y="14"/>
                </a:cxn>
                <a:cxn ang="0">
                  <a:pos x="232" y="18"/>
                </a:cxn>
                <a:cxn ang="0">
                  <a:pos x="224" y="24"/>
                </a:cxn>
                <a:cxn ang="0">
                  <a:pos x="212" y="30"/>
                </a:cxn>
                <a:cxn ang="0">
                  <a:pos x="192" y="40"/>
                </a:cxn>
                <a:cxn ang="0">
                  <a:pos x="156" y="54"/>
                </a:cxn>
                <a:cxn ang="0">
                  <a:pos x="118" y="66"/>
                </a:cxn>
                <a:cxn ang="0">
                  <a:pos x="72" y="78"/>
                </a:cxn>
                <a:cxn ang="0">
                  <a:pos x="28" y="88"/>
                </a:cxn>
                <a:cxn ang="0">
                  <a:pos x="0" y="98"/>
                </a:cxn>
              </a:cxnLst>
              <a:rect l="0" t="0" r="r" b="b"/>
              <a:pathLst>
                <a:path w="240" h="98">
                  <a:moveTo>
                    <a:pt x="240" y="0"/>
                  </a:moveTo>
                  <a:lnTo>
                    <a:pt x="238" y="8"/>
                  </a:lnTo>
                  <a:lnTo>
                    <a:pt x="236" y="14"/>
                  </a:lnTo>
                  <a:lnTo>
                    <a:pt x="232" y="18"/>
                  </a:lnTo>
                  <a:lnTo>
                    <a:pt x="224" y="24"/>
                  </a:lnTo>
                  <a:lnTo>
                    <a:pt x="212" y="30"/>
                  </a:lnTo>
                  <a:lnTo>
                    <a:pt x="192" y="40"/>
                  </a:lnTo>
                  <a:lnTo>
                    <a:pt x="156" y="54"/>
                  </a:lnTo>
                  <a:lnTo>
                    <a:pt x="118" y="66"/>
                  </a:lnTo>
                  <a:lnTo>
                    <a:pt x="72" y="78"/>
                  </a:lnTo>
                  <a:lnTo>
                    <a:pt x="28" y="88"/>
                  </a:lnTo>
                  <a:lnTo>
                    <a:pt x="0" y="98"/>
                  </a:lnTo>
                </a:path>
              </a:pathLst>
            </a:custGeom>
            <a:noFill/>
            <a:ln w="6350">
              <a:solidFill>
                <a:srgbClr val="191919"/>
              </a:solidFill>
              <a:prstDash val="solid"/>
              <a:round/>
              <a:headEnd/>
              <a:tailEnd/>
            </a:ln>
          </p:spPr>
          <p:txBody>
            <a:bodyPr/>
            <a:lstStyle/>
            <a:p>
              <a:endParaRPr lang="en-US" dirty="0"/>
            </a:p>
          </p:txBody>
        </p:sp>
        <p:sp>
          <p:nvSpPr>
            <p:cNvPr id="158054" name="Freeform 358"/>
            <p:cNvSpPr>
              <a:spLocks/>
            </p:cNvSpPr>
            <p:nvPr/>
          </p:nvSpPr>
          <p:spPr bwMode="auto">
            <a:xfrm>
              <a:off x="2264" y="3012"/>
              <a:ext cx="145" cy="109"/>
            </a:xfrm>
            <a:custGeom>
              <a:avLst/>
              <a:gdLst/>
              <a:ahLst/>
              <a:cxnLst>
                <a:cxn ang="0">
                  <a:pos x="398" y="0"/>
                </a:cxn>
                <a:cxn ang="0">
                  <a:pos x="380" y="6"/>
                </a:cxn>
                <a:cxn ang="0">
                  <a:pos x="348" y="18"/>
                </a:cxn>
                <a:cxn ang="0">
                  <a:pos x="340" y="22"/>
                </a:cxn>
                <a:cxn ang="0">
                  <a:pos x="332" y="28"/>
                </a:cxn>
                <a:cxn ang="0">
                  <a:pos x="314" y="42"/>
                </a:cxn>
                <a:cxn ang="0">
                  <a:pos x="296" y="56"/>
                </a:cxn>
                <a:cxn ang="0">
                  <a:pos x="284" y="66"/>
                </a:cxn>
                <a:cxn ang="0">
                  <a:pos x="272" y="74"/>
                </a:cxn>
                <a:cxn ang="0">
                  <a:pos x="256" y="86"/>
                </a:cxn>
                <a:cxn ang="0">
                  <a:pos x="242" y="98"/>
                </a:cxn>
                <a:cxn ang="0">
                  <a:pos x="230" y="104"/>
                </a:cxn>
                <a:cxn ang="0">
                  <a:pos x="220" y="110"/>
                </a:cxn>
                <a:cxn ang="0">
                  <a:pos x="210" y="118"/>
                </a:cxn>
                <a:cxn ang="0">
                  <a:pos x="200" y="128"/>
                </a:cxn>
                <a:cxn ang="0">
                  <a:pos x="194" y="134"/>
                </a:cxn>
                <a:cxn ang="0">
                  <a:pos x="194" y="146"/>
                </a:cxn>
                <a:cxn ang="0">
                  <a:pos x="194" y="158"/>
                </a:cxn>
                <a:cxn ang="0">
                  <a:pos x="192" y="172"/>
                </a:cxn>
                <a:cxn ang="0">
                  <a:pos x="188" y="180"/>
                </a:cxn>
                <a:cxn ang="0">
                  <a:pos x="184" y="184"/>
                </a:cxn>
                <a:cxn ang="0">
                  <a:pos x="178" y="188"/>
                </a:cxn>
                <a:cxn ang="0">
                  <a:pos x="90" y="232"/>
                </a:cxn>
                <a:cxn ang="0">
                  <a:pos x="0" y="274"/>
                </a:cxn>
              </a:cxnLst>
              <a:rect l="0" t="0" r="r" b="b"/>
              <a:pathLst>
                <a:path w="398" h="274">
                  <a:moveTo>
                    <a:pt x="398" y="0"/>
                  </a:moveTo>
                  <a:lnTo>
                    <a:pt x="380" y="6"/>
                  </a:lnTo>
                  <a:lnTo>
                    <a:pt x="348" y="18"/>
                  </a:lnTo>
                  <a:lnTo>
                    <a:pt x="340" y="22"/>
                  </a:lnTo>
                  <a:lnTo>
                    <a:pt x="332" y="28"/>
                  </a:lnTo>
                  <a:lnTo>
                    <a:pt x="314" y="42"/>
                  </a:lnTo>
                  <a:lnTo>
                    <a:pt x="296" y="56"/>
                  </a:lnTo>
                  <a:lnTo>
                    <a:pt x="284" y="66"/>
                  </a:lnTo>
                  <a:lnTo>
                    <a:pt x="272" y="74"/>
                  </a:lnTo>
                  <a:lnTo>
                    <a:pt x="256" y="86"/>
                  </a:lnTo>
                  <a:lnTo>
                    <a:pt x="242" y="98"/>
                  </a:lnTo>
                  <a:lnTo>
                    <a:pt x="230" y="104"/>
                  </a:lnTo>
                  <a:lnTo>
                    <a:pt x="220" y="110"/>
                  </a:lnTo>
                  <a:lnTo>
                    <a:pt x="210" y="118"/>
                  </a:lnTo>
                  <a:lnTo>
                    <a:pt x="200" y="128"/>
                  </a:lnTo>
                  <a:lnTo>
                    <a:pt x="194" y="134"/>
                  </a:lnTo>
                  <a:lnTo>
                    <a:pt x="194" y="146"/>
                  </a:lnTo>
                  <a:lnTo>
                    <a:pt x="194" y="158"/>
                  </a:lnTo>
                  <a:lnTo>
                    <a:pt x="192" y="172"/>
                  </a:lnTo>
                  <a:lnTo>
                    <a:pt x="188" y="180"/>
                  </a:lnTo>
                  <a:lnTo>
                    <a:pt x="184" y="184"/>
                  </a:lnTo>
                  <a:lnTo>
                    <a:pt x="178" y="188"/>
                  </a:lnTo>
                  <a:lnTo>
                    <a:pt x="90" y="232"/>
                  </a:lnTo>
                  <a:lnTo>
                    <a:pt x="0" y="274"/>
                  </a:lnTo>
                </a:path>
              </a:pathLst>
            </a:custGeom>
            <a:noFill/>
            <a:ln w="6350">
              <a:solidFill>
                <a:srgbClr val="191919"/>
              </a:solidFill>
              <a:prstDash val="solid"/>
              <a:round/>
              <a:headEnd/>
              <a:tailEnd/>
            </a:ln>
          </p:spPr>
          <p:txBody>
            <a:bodyPr/>
            <a:lstStyle/>
            <a:p>
              <a:endParaRPr lang="en-US" dirty="0"/>
            </a:p>
          </p:txBody>
        </p:sp>
        <p:sp>
          <p:nvSpPr>
            <p:cNvPr id="158055" name="Freeform 359"/>
            <p:cNvSpPr>
              <a:spLocks/>
            </p:cNvSpPr>
            <p:nvPr/>
          </p:nvSpPr>
          <p:spPr bwMode="auto">
            <a:xfrm>
              <a:off x="2335" y="3006"/>
              <a:ext cx="121" cy="137"/>
            </a:xfrm>
            <a:custGeom>
              <a:avLst/>
              <a:gdLst/>
              <a:ahLst/>
              <a:cxnLst>
                <a:cxn ang="0">
                  <a:pos x="330" y="0"/>
                </a:cxn>
                <a:cxn ang="0">
                  <a:pos x="294" y="30"/>
                </a:cxn>
                <a:cxn ang="0">
                  <a:pos x="280" y="46"/>
                </a:cxn>
                <a:cxn ang="0">
                  <a:pos x="254" y="70"/>
                </a:cxn>
                <a:cxn ang="0">
                  <a:pos x="216" y="108"/>
                </a:cxn>
                <a:cxn ang="0">
                  <a:pos x="200" y="126"/>
                </a:cxn>
                <a:cxn ang="0">
                  <a:pos x="186" y="140"/>
                </a:cxn>
                <a:cxn ang="0">
                  <a:pos x="166" y="172"/>
                </a:cxn>
                <a:cxn ang="0">
                  <a:pos x="148" y="204"/>
                </a:cxn>
                <a:cxn ang="0">
                  <a:pos x="132" y="222"/>
                </a:cxn>
                <a:cxn ang="0">
                  <a:pos x="118" y="234"/>
                </a:cxn>
                <a:cxn ang="0">
                  <a:pos x="106" y="244"/>
                </a:cxn>
                <a:cxn ang="0">
                  <a:pos x="96" y="250"/>
                </a:cxn>
                <a:cxn ang="0">
                  <a:pos x="88" y="258"/>
                </a:cxn>
                <a:cxn ang="0">
                  <a:pos x="78" y="268"/>
                </a:cxn>
                <a:cxn ang="0">
                  <a:pos x="42" y="294"/>
                </a:cxn>
                <a:cxn ang="0">
                  <a:pos x="22" y="316"/>
                </a:cxn>
                <a:cxn ang="0">
                  <a:pos x="0" y="344"/>
                </a:cxn>
              </a:cxnLst>
              <a:rect l="0" t="0" r="r" b="b"/>
              <a:pathLst>
                <a:path w="330" h="344">
                  <a:moveTo>
                    <a:pt x="330" y="0"/>
                  </a:moveTo>
                  <a:lnTo>
                    <a:pt x="294" y="30"/>
                  </a:lnTo>
                  <a:lnTo>
                    <a:pt x="280" y="46"/>
                  </a:lnTo>
                  <a:lnTo>
                    <a:pt x="254" y="70"/>
                  </a:lnTo>
                  <a:lnTo>
                    <a:pt x="216" y="108"/>
                  </a:lnTo>
                  <a:lnTo>
                    <a:pt x="200" y="126"/>
                  </a:lnTo>
                  <a:lnTo>
                    <a:pt x="186" y="140"/>
                  </a:lnTo>
                  <a:lnTo>
                    <a:pt x="166" y="172"/>
                  </a:lnTo>
                  <a:lnTo>
                    <a:pt x="148" y="204"/>
                  </a:lnTo>
                  <a:lnTo>
                    <a:pt x="132" y="222"/>
                  </a:lnTo>
                  <a:lnTo>
                    <a:pt x="118" y="234"/>
                  </a:lnTo>
                  <a:lnTo>
                    <a:pt x="106" y="244"/>
                  </a:lnTo>
                  <a:lnTo>
                    <a:pt x="96" y="250"/>
                  </a:lnTo>
                  <a:lnTo>
                    <a:pt x="88" y="258"/>
                  </a:lnTo>
                  <a:lnTo>
                    <a:pt x="78" y="268"/>
                  </a:lnTo>
                  <a:lnTo>
                    <a:pt x="42" y="294"/>
                  </a:lnTo>
                  <a:lnTo>
                    <a:pt x="22" y="316"/>
                  </a:lnTo>
                  <a:lnTo>
                    <a:pt x="0" y="344"/>
                  </a:lnTo>
                </a:path>
              </a:pathLst>
            </a:custGeom>
            <a:noFill/>
            <a:ln w="6350">
              <a:solidFill>
                <a:srgbClr val="191919"/>
              </a:solidFill>
              <a:prstDash val="solid"/>
              <a:round/>
              <a:headEnd/>
              <a:tailEnd/>
            </a:ln>
          </p:spPr>
          <p:txBody>
            <a:bodyPr/>
            <a:lstStyle/>
            <a:p>
              <a:endParaRPr lang="en-US" dirty="0"/>
            </a:p>
          </p:txBody>
        </p:sp>
        <p:sp>
          <p:nvSpPr>
            <p:cNvPr id="158056" name="Freeform 360"/>
            <p:cNvSpPr>
              <a:spLocks/>
            </p:cNvSpPr>
            <p:nvPr/>
          </p:nvSpPr>
          <p:spPr bwMode="auto">
            <a:xfrm>
              <a:off x="2326" y="3158"/>
              <a:ext cx="43" cy="67"/>
            </a:xfrm>
            <a:custGeom>
              <a:avLst/>
              <a:gdLst/>
              <a:ahLst/>
              <a:cxnLst>
                <a:cxn ang="0">
                  <a:pos x="8" y="0"/>
                </a:cxn>
                <a:cxn ang="0">
                  <a:pos x="4" y="24"/>
                </a:cxn>
                <a:cxn ang="0">
                  <a:pos x="0" y="42"/>
                </a:cxn>
                <a:cxn ang="0">
                  <a:pos x="0" y="56"/>
                </a:cxn>
                <a:cxn ang="0">
                  <a:pos x="4" y="68"/>
                </a:cxn>
                <a:cxn ang="0">
                  <a:pos x="12" y="86"/>
                </a:cxn>
                <a:cxn ang="0">
                  <a:pos x="20" y="102"/>
                </a:cxn>
                <a:cxn ang="0">
                  <a:pos x="28" y="110"/>
                </a:cxn>
                <a:cxn ang="0">
                  <a:pos x="90" y="154"/>
                </a:cxn>
                <a:cxn ang="0">
                  <a:pos x="122" y="172"/>
                </a:cxn>
              </a:cxnLst>
              <a:rect l="0" t="0" r="r" b="b"/>
              <a:pathLst>
                <a:path w="122" h="172">
                  <a:moveTo>
                    <a:pt x="8" y="0"/>
                  </a:moveTo>
                  <a:lnTo>
                    <a:pt x="4" y="24"/>
                  </a:lnTo>
                  <a:lnTo>
                    <a:pt x="0" y="42"/>
                  </a:lnTo>
                  <a:lnTo>
                    <a:pt x="0" y="56"/>
                  </a:lnTo>
                  <a:lnTo>
                    <a:pt x="4" y="68"/>
                  </a:lnTo>
                  <a:lnTo>
                    <a:pt x="12" y="86"/>
                  </a:lnTo>
                  <a:lnTo>
                    <a:pt x="20" y="102"/>
                  </a:lnTo>
                  <a:lnTo>
                    <a:pt x="28" y="110"/>
                  </a:lnTo>
                  <a:lnTo>
                    <a:pt x="90" y="154"/>
                  </a:lnTo>
                  <a:lnTo>
                    <a:pt x="122" y="172"/>
                  </a:lnTo>
                </a:path>
              </a:pathLst>
            </a:custGeom>
            <a:noFill/>
            <a:ln w="6350">
              <a:solidFill>
                <a:srgbClr val="191919"/>
              </a:solidFill>
              <a:prstDash val="solid"/>
              <a:round/>
              <a:headEnd/>
              <a:tailEnd/>
            </a:ln>
          </p:spPr>
          <p:txBody>
            <a:bodyPr/>
            <a:lstStyle/>
            <a:p>
              <a:endParaRPr lang="en-US" dirty="0"/>
            </a:p>
          </p:txBody>
        </p:sp>
        <p:sp>
          <p:nvSpPr>
            <p:cNvPr id="158057" name="Freeform 361"/>
            <p:cNvSpPr>
              <a:spLocks/>
            </p:cNvSpPr>
            <p:nvPr/>
          </p:nvSpPr>
          <p:spPr bwMode="auto">
            <a:xfrm>
              <a:off x="2248" y="3014"/>
              <a:ext cx="192" cy="157"/>
            </a:xfrm>
            <a:custGeom>
              <a:avLst/>
              <a:gdLst/>
              <a:ahLst/>
              <a:cxnLst>
                <a:cxn ang="0">
                  <a:pos x="528" y="0"/>
                </a:cxn>
                <a:cxn ang="0">
                  <a:pos x="502" y="10"/>
                </a:cxn>
                <a:cxn ang="0">
                  <a:pos x="482" y="16"/>
                </a:cxn>
                <a:cxn ang="0">
                  <a:pos x="468" y="22"/>
                </a:cxn>
                <a:cxn ang="0">
                  <a:pos x="454" y="32"/>
                </a:cxn>
                <a:cxn ang="0">
                  <a:pos x="432" y="50"/>
                </a:cxn>
                <a:cxn ang="0">
                  <a:pos x="412" y="68"/>
                </a:cxn>
                <a:cxn ang="0">
                  <a:pos x="400" y="82"/>
                </a:cxn>
                <a:cxn ang="0">
                  <a:pos x="368" y="118"/>
                </a:cxn>
                <a:cxn ang="0">
                  <a:pos x="342" y="148"/>
                </a:cxn>
                <a:cxn ang="0">
                  <a:pos x="272" y="234"/>
                </a:cxn>
                <a:cxn ang="0">
                  <a:pos x="242" y="264"/>
                </a:cxn>
                <a:cxn ang="0">
                  <a:pos x="218" y="286"/>
                </a:cxn>
                <a:cxn ang="0">
                  <a:pos x="204" y="298"/>
                </a:cxn>
                <a:cxn ang="0">
                  <a:pos x="122" y="346"/>
                </a:cxn>
                <a:cxn ang="0">
                  <a:pos x="76" y="366"/>
                </a:cxn>
                <a:cxn ang="0">
                  <a:pos x="26" y="388"/>
                </a:cxn>
                <a:cxn ang="0">
                  <a:pos x="0" y="396"/>
                </a:cxn>
              </a:cxnLst>
              <a:rect l="0" t="0" r="r" b="b"/>
              <a:pathLst>
                <a:path w="528" h="396">
                  <a:moveTo>
                    <a:pt x="528" y="0"/>
                  </a:moveTo>
                  <a:lnTo>
                    <a:pt x="502" y="10"/>
                  </a:lnTo>
                  <a:lnTo>
                    <a:pt x="482" y="16"/>
                  </a:lnTo>
                  <a:lnTo>
                    <a:pt x="468" y="22"/>
                  </a:lnTo>
                  <a:lnTo>
                    <a:pt x="454" y="32"/>
                  </a:lnTo>
                  <a:lnTo>
                    <a:pt x="432" y="50"/>
                  </a:lnTo>
                  <a:lnTo>
                    <a:pt x="412" y="68"/>
                  </a:lnTo>
                  <a:lnTo>
                    <a:pt x="400" y="82"/>
                  </a:lnTo>
                  <a:lnTo>
                    <a:pt x="368" y="118"/>
                  </a:lnTo>
                  <a:lnTo>
                    <a:pt x="342" y="148"/>
                  </a:lnTo>
                  <a:lnTo>
                    <a:pt x="272" y="234"/>
                  </a:lnTo>
                  <a:lnTo>
                    <a:pt x="242" y="264"/>
                  </a:lnTo>
                  <a:lnTo>
                    <a:pt x="218" y="286"/>
                  </a:lnTo>
                  <a:lnTo>
                    <a:pt x="204" y="298"/>
                  </a:lnTo>
                  <a:lnTo>
                    <a:pt x="122" y="346"/>
                  </a:lnTo>
                  <a:lnTo>
                    <a:pt x="76" y="366"/>
                  </a:lnTo>
                  <a:lnTo>
                    <a:pt x="26" y="388"/>
                  </a:lnTo>
                  <a:lnTo>
                    <a:pt x="0" y="396"/>
                  </a:lnTo>
                </a:path>
              </a:pathLst>
            </a:custGeom>
            <a:noFill/>
            <a:ln w="6350">
              <a:solidFill>
                <a:srgbClr val="191919"/>
              </a:solidFill>
              <a:prstDash val="solid"/>
              <a:round/>
              <a:headEnd/>
              <a:tailEnd/>
            </a:ln>
          </p:spPr>
          <p:txBody>
            <a:bodyPr/>
            <a:lstStyle/>
            <a:p>
              <a:endParaRPr lang="en-US" dirty="0"/>
            </a:p>
          </p:txBody>
        </p:sp>
        <p:sp>
          <p:nvSpPr>
            <p:cNvPr id="158058" name="Freeform 362"/>
            <p:cNvSpPr>
              <a:spLocks/>
            </p:cNvSpPr>
            <p:nvPr/>
          </p:nvSpPr>
          <p:spPr bwMode="auto">
            <a:xfrm>
              <a:off x="2281" y="3147"/>
              <a:ext cx="16" cy="91"/>
            </a:xfrm>
            <a:custGeom>
              <a:avLst/>
              <a:gdLst/>
              <a:ahLst/>
              <a:cxnLst>
                <a:cxn ang="0">
                  <a:pos x="44" y="0"/>
                </a:cxn>
                <a:cxn ang="0">
                  <a:pos x="42" y="38"/>
                </a:cxn>
                <a:cxn ang="0">
                  <a:pos x="38" y="56"/>
                </a:cxn>
                <a:cxn ang="0">
                  <a:pos x="32" y="70"/>
                </a:cxn>
                <a:cxn ang="0">
                  <a:pos x="16" y="116"/>
                </a:cxn>
                <a:cxn ang="0">
                  <a:pos x="6" y="164"/>
                </a:cxn>
                <a:cxn ang="0">
                  <a:pos x="6" y="178"/>
                </a:cxn>
                <a:cxn ang="0">
                  <a:pos x="6" y="190"/>
                </a:cxn>
                <a:cxn ang="0">
                  <a:pos x="8" y="200"/>
                </a:cxn>
                <a:cxn ang="0">
                  <a:pos x="8" y="204"/>
                </a:cxn>
                <a:cxn ang="0">
                  <a:pos x="6" y="212"/>
                </a:cxn>
                <a:cxn ang="0">
                  <a:pos x="0" y="230"/>
                </a:cxn>
              </a:cxnLst>
              <a:rect l="0" t="0" r="r" b="b"/>
              <a:pathLst>
                <a:path w="44" h="230">
                  <a:moveTo>
                    <a:pt x="44" y="0"/>
                  </a:moveTo>
                  <a:lnTo>
                    <a:pt x="42" y="38"/>
                  </a:lnTo>
                  <a:lnTo>
                    <a:pt x="38" y="56"/>
                  </a:lnTo>
                  <a:lnTo>
                    <a:pt x="32" y="70"/>
                  </a:lnTo>
                  <a:lnTo>
                    <a:pt x="16" y="116"/>
                  </a:lnTo>
                  <a:lnTo>
                    <a:pt x="6" y="164"/>
                  </a:lnTo>
                  <a:lnTo>
                    <a:pt x="6" y="178"/>
                  </a:lnTo>
                  <a:lnTo>
                    <a:pt x="6" y="190"/>
                  </a:lnTo>
                  <a:lnTo>
                    <a:pt x="8" y="200"/>
                  </a:lnTo>
                  <a:lnTo>
                    <a:pt x="8" y="204"/>
                  </a:lnTo>
                  <a:lnTo>
                    <a:pt x="6" y="212"/>
                  </a:lnTo>
                  <a:lnTo>
                    <a:pt x="0" y="230"/>
                  </a:lnTo>
                </a:path>
              </a:pathLst>
            </a:custGeom>
            <a:noFill/>
            <a:ln w="6350">
              <a:solidFill>
                <a:srgbClr val="191919"/>
              </a:solidFill>
              <a:prstDash val="solid"/>
              <a:round/>
              <a:headEnd/>
              <a:tailEnd/>
            </a:ln>
          </p:spPr>
          <p:txBody>
            <a:bodyPr/>
            <a:lstStyle/>
            <a:p>
              <a:endParaRPr lang="en-US" dirty="0"/>
            </a:p>
          </p:txBody>
        </p:sp>
        <p:sp>
          <p:nvSpPr>
            <p:cNvPr id="158059" name="Freeform 363"/>
            <p:cNvSpPr>
              <a:spLocks/>
            </p:cNvSpPr>
            <p:nvPr/>
          </p:nvSpPr>
          <p:spPr bwMode="auto">
            <a:xfrm>
              <a:off x="2223" y="3167"/>
              <a:ext cx="41" cy="47"/>
            </a:xfrm>
            <a:custGeom>
              <a:avLst/>
              <a:gdLst/>
              <a:ahLst/>
              <a:cxnLst>
                <a:cxn ang="0">
                  <a:pos x="112" y="0"/>
                </a:cxn>
                <a:cxn ang="0">
                  <a:pos x="52" y="50"/>
                </a:cxn>
                <a:cxn ang="0">
                  <a:pos x="32" y="70"/>
                </a:cxn>
                <a:cxn ang="0">
                  <a:pos x="18" y="86"/>
                </a:cxn>
                <a:cxn ang="0">
                  <a:pos x="0" y="116"/>
                </a:cxn>
              </a:cxnLst>
              <a:rect l="0" t="0" r="r" b="b"/>
              <a:pathLst>
                <a:path w="112" h="116">
                  <a:moveTo>
                    <a:pt x="112" y="0"/>
                  </a:moveTo>
                  <a:lnTo>
                    <a:pt x="52" y="50"/>
                  </a:lnTo>
                  <a:lnTo>
                    <a:pt x="32" y="70"/>
                  </a:lnTo>
                  <a:lnTo>
                    <a:pt x="18" y="86"/>
                  </a:lnTo>
                  <a:lnTo>
                    <a:pt x="0" y="116"/>
                  </a:lnTo>
                </a:path>
              </a:pathLst>
            </a:custGeom>
            <a:noFill/>
            <a:ln w="6350">
              <a:solidFill>
                <a:srgbClr val="191919"/>
              </a:solidFill>
              <a:prstDash val="solid"/>
              <a:round/>
              <a:headEnd/>
              <a:tailEnd/>
            </a:ln>
          </p:spPr>
          <p:txBody>
            <a:bodyPr/>
            <a:lstStyle/>
            <a:p>
              <a:endParaRPr lang="en-US" dirty="0"/>
            </a:p>
          </p:txBody>
        </p:sp>
        <p:sp>
          <p:nvSpPr>
            <p:cNvPr id="158060" name="Freeform 364"/>
            <p:cNvSpPr>
              <a:spLocks/>
            </p:cNvSpPr>
            <p:nvPr/>
          </p:nvSpPr>
          <p:spPr bwMode="auto">
            <a:xfrm>
              <a:off x="2200" y="3186"/>
              <a:ext cx="44" cy="12"/>
            </a:xfrm>
            <a:custGeom>
              <a:avLst/>
              <a:gdLst/>
              <a:ahLst/>
              <a:cxnLst>
                <a:cxn ang="0">
                  <a:pos x="118" y="0"/>
                </a:cxn>
                <a:cxn ang="0">
                  <a:pos x="80" y="12"/>
                </a:cxn>
                <a:cxn ang="0">
                  <a:pos x="62" y="20"/>
                </a:cxn>
                <a:cxn ang="0">
                  <a:pos x="50" y="24"/>
                </a:cxn>
                <a:cxn ang="0">
                  <a:pos x="38" y="26"/>
                </a:cxn>
                <a:cxn ang="0">
                  <a:pos x="0" y="32"/>
                </a:cxn>
              </a:cxnLst>
              <a:rect l="0" t="0" r="r" b="b"/>
              <a:pathLst>
                <a:path w="118" h="32">
                  <a:moveTo>
                    <a:pt x="118" y="0"/>
                  </a:moveTo>
                  <a:lnTo>
                    <a:pt x="80" y="12"/>
                  </a:lnTo>
                  <a:lnTo>
                    <a:pt x="62" y="20"/>
                  </a:lnTo>
                  <a:lnTo>
                    <a:pt x="50" y="24"/>
                  </a:lnTo>
                  <a:lnTo>
                    <a:pt x="38" y="26"/>
                  </a:lnTo>
                  <a:lnTo>
                    <a:pt x="0" y="32"/>
                  </a:lnTo>
                </a:path>
              </a:pathLst>
            </a:custGeom>
            <a:noFill/>
            <a:ln w="6350">
              <a:solidFill>
                <a:srgbClr val="191919"/>
              </a:solidFill>
              <a:prstDash val="solid"/>
              <a:round/>
              <a:headEnd/>
              <a:tailEnd/>
            </a:ln>
          </p:spPr>
          <p:txBody>
            <a:bodyPr/>
            <a:lstStyle/>
            <a:p>
              <a:endParaRPr lang="en-US" dirty="0"/>
            </a:p>
          </p:txBody>
        </p:sp>
        <p:sp>
          <p:nvSpPr>
            <p:cNvPr id="158061" name="Freeform 365"/>
            <p:cNvSpPr>
              <a:spLocks/>
            </p:cNvSpPr>
            <p:nvPr/>
          </p:nvSpPr>
          <p:spPr bwMode="auto">
            <a:xfrm>
              <a:off x="2225" y="3214"/>
              <a:ext cx="13" cy="31"/>
            </a:xfrm>
            <a:custGeom>
              <a:avLst/>
              <a:gdLst/>
              <a:ahLst/>
              <a:cxnLst>
                <a:cxn ang="0">
                  <a:pos x="36" y="0"/>
                </a:cxn>
                <a:cxn ang="0">
                  <a:pos x="26" y="12"/>
                </a:cxn>
                <a:cxn ang="0">
                  <a:pos x="20" y="20"/>
                </a:cxn>
                <a:cxn ang="0">
                  <a:pos x="16" y="28"/>
                </a:cxn>
                <a:cxn ang="0">
                  <a:pos x="6" y="56"/>
                </a:cxn>
                <a:cxn ang="0">
                  <a:pos x="0" y="80"/>
                </a:cxn>
              </a:cxnLst>
              <a:rect l="0" t="0" r="r" b="b"/>
              <a:pathLst>
                <a:path w="36" h="80">
                  <a:moveTo>
                    <a:pt x="36" y="0"/>
                  </a:moveTo>
                  <a:lnTo>
                    <a:pt x="26" y="12"/>
                  </a:lnTo>
                  <a:lnTo>
                    <a:pt x="20" y="20"/>
                  </a:lnTo>
                  <a:lnTo>
                    <a:pt x="16" y="28"/>
                  </a:lnTo>
                  <a:lnTo>
                    <a:pt x="6" y="56"/>
                  </a:lnTo>
                  <a:lnTo>
                    <a:pt x="0" y="80"/>
                  </a:lnTo>
                </a:path>
              </a:pathLst>
            </a:custGeom>
            <a:noFill/>
            <a:ln w="6350">
              <a:solidFill>
                <a:srgbClr val="191919"/>
              </a:solidFill>
              <a:prstDash val="solid"/>
              <a:round/>
              <a:headEnd/>
              <a:tailEnd/>
            </a:ln>
          </p:spPr>
          <p:txBody>
            <a:bodyPr/>
            <a:lstStyle/>
            <a:p>
              <a:endParaRPr lang="en-US" dirty="0"/>
            </a:p>
          </p:txBody>
        </p:sp>
        <p:sp>
          <p:nvSpPr>
            <p:cNvPr id="158062" name="Freeform 366"/>
            <p:cNvSpPr>
              <a:spLocks/>
            </p:cNvSpPr>
            <p:nvPr/>
          </p:nvSpPr>
          <p:spPr bwMode="auto">
            <a:xfrm>
              <a:off x="2357" y="2988"/>
              <a:ext cx="145" cy="151"/>
            </a:xfrm>
            <a:custGeom>
              <a:avLst/>
              <a:gdLst/>
              <a:ahLst/>
              <a:cxnLst>
                <a:cxn ang="0">
                  <a:pos x="398" y="0"/>
                </a:cxn>
                <a:cxn ang="0">
                  <a:pos x="332" y="36"/>
                </a:cxn>
                <a:cxn ang="0">
                  <a:pos x="322" y="42"/>
                </a:cxn>
                <a:cxn ang="0">
                  <a:pos x="308" y="52"/>
                </a:cxn>
                <a:cxn ang="0">
                  <a:pos x="286" y="70"/>
                </a:cxn>
                <a:cxn ang="0">
                  <a:pos x="278" y="76"/>
                </a:cxn>
                <a:cxn ang="0">
                  <a:pos x="266" y="86"/>
                </a:cxn>
                <a:cxn ang="0">
                  <a:pos x="256" y="96"/>
                </a:cxn>
                <a:cxn ang="0">
                  <a:pos x="254" y="102"/>
                </a:cxn>
                <a:cxn ang="0">
                  <a:pos x="252" y="106"/>
                </a:cxn>
                <a:cxn ang="0">
                  <a:pos x="254" y="116"/>
                </a:cxn>
                <a:cxn ang="0">
                  <a:pos x="256" y="126"/>
                </a:cxn>
                <a:cxn ang="0">
                  <a:pos x="254" y="138"/>
                </a:cxn>
                <a:cxn ang="0">
                  <a:pos x="252" y="144"/>
                </a:cxn>
                <a:cxn ang="0">
                  <a:pos x="248" y="148"/>
                </a:cxn>
                <a:cxn ang="0">
                  <a:pos x="224" y="170"/>
                </a:cxn>
                <a:cxn ang="0">
                  <a:pos x="210" y="182"/>
                </a:cxn>
                <a:cxn ang="0">
                  <a:pos x="200" y="188"/>
                </a:cxn>
                <a:cxn ang="0">
                  <a:pos x="192" y="192"/>
                </a:cxn>
                <a:cxn ang="0">
                  <a:pos x="186" y="198"/>
                </a:cxn>
                <a:cxn ang="0">
                  <a:pos x="184" y="206"/>
                </a:cxn>
                <a:cxn ang="0">
                  <a:pos x="182" y="210"/>
                </a:cxn>
                <a:cxn ang="0">
                  <a:pos x="184" y="222"/>
                </a:cxn>
                <a:cxn ang="0">
                  <a:pos x="186" y="228"/>
                </a:cxn>
                <a:cxn ang="0">
                  <a:pos x="184" y="234"/>
                </a:cxn>
                <a:cxn ang="0">
                  <a:pos x="168" y="252"/>
                </a:cxn>
                <a:cxn ang="0">
                  <a:pos x="158" y="260"/>
                </a:cxn>
                <a:cxn ang="0">
                  <a:pos x="150" y="266"/>
                </a:cxn>
                <a:cxn ang="0">
                  <a:pos x="136" y="272"/>
                </a:cxn>
                <a:cxn ang="0">
                  <a:pos x="116" y="282"/>
                </a:cxn>
                <a:cxn ang="0">
                  <a:pos x="84" y="300"/>
                </a:cxn>
                <a:cxn ang="0">
                  <a:pos x="68" y="308"/>
                </a:cxn>
                <a:cxn ang="0">
                  <a:pos x="42" y="326"/>
                </a:cxn>
                <a:cxn ang="0">
                  <a:pos x="28" y="338"/>
                </a:cxn>
                <a:cxn ang="0">
                  <a:pos x="16" y="352"/>
                </a:cxn>
                <a:cxn ang="0">
                  <a:pos x="6" y="366"/>
                </a:cxn>
                <a:cxn ang="0">
                  <a:pos x="4" y="372"/>
                </a:cxn>
                <a:cxn ang="0">
                  <a:pos x="0" y="380"/>
                </a:cxn>
              </a:cxnLst>
              <a:rect l="0" t="0" r="r" b="b"/>
              <a:pathLst>
                <a:path w="398" h="380">
                  <a:moveTo>
                    <a:pt x="398" y="0"/>
                  </a:moveTo>
                  <a:lnTo>
                    <a:pt x="332" y="36"/>
                  </a:lnTo>
                  <a:lnTo>
                    <a:pt x="322" y="42"/>
                  </a:lnTo>
                  <a:lnTo>
                    <a:pt x="308" y="52"/>
                  </a:lnTo>
                  <a:lnTo>
                    <a:pt x="286" y="70"/>
                  </a:lnTo>
                  <a:lnTo>
                    <a:pt x="278" y="76"/>
                  </a:lnTo>
                  <a:lnTo>
                    <a:pt x="266" y="86"/>
                  </a:lnTo>
                  <a:lnTo>
                    <a:pt x="256" y="96"/>
                  </a:lnTo>
                  <a:lnTo>
                    <a:pt x="254" y="102"/>
                  </a:lnTo>
                  <a:lnTo>
                    <a:pt x="252" y="106"/>
                  </a:lnTo>
                  <a:lnTo>
                    <a:pt x="254" y="116"/>
                  </a:lnTo>
                  <a:lnTo>
                    <a:pt x="256" y="126"/>
                  </a:lnTo>
                  <a:lnTo>
                    <a:pt x="254" y="138"/>
                  </a:lnTo>
                  <a:lnTo>
                    <a:pt x="252" y="144"/>
                  </a:lnTo>
                  <a:lnTo>
                    <a:pt x="248" y="148"/>
                  </a:lnTo>
                  <a:lnTo>
                    <a:pt x="224" y="170"/>
                  </a:lnTo>
                  <a:lnTo>
                    <a:pt x="210" y="182"/>
                  </a:lnTo>
                  <a:lnTo>
                    <a:pt x="200" y="188"/>
                  </a:lnTo>
                  <a:lnTo>
                    <a:pt x="192" y="192"/>
                  </a:lnTo>
                  <a:lnTo>
                    <a:pt x="186" y="198"/>
                  </a:lnTo>
                  <a:lnTo>
                    <a:pt x="184" y="206"/>
                  </a:lnTo>
                  <a:lnTo>
                    <a:pt x="182" y="210"/>
                  </a:lnTo>
                  <a:lnTo>
                    <a:pt x="184" y="222"/>
                  </a:lnTo>
                  <a:lnTo>
                    <a:pt x="186" y="228"/>
                  </a:lnTo>
                  <a:lnTo>
                    <a:pt x="184" y="234"/>
                  </a:lnTo>
                  <a:lnTo>
                    <a:pt x="168" y="252"/>
                  </a:lnTo>
                  <a:lnTo>
                    <a:pt x="158" y="260"/>
                  </a:lnTo>
                  <a:lnTo>
                    <a:pt x="150" y="266"/>
                  </a:lnTo>
                  <a:lnTo>
                    <a:pt x="136" y="272"/>
                  </a:lnTo>
                  <a:lnTo>
                    <a:pt x="116" y="282"/>
                  </a:lnTo>
                  <a:lnTo>
                    <a:pt x="84" y="300"/>
                  </a:lnTo>
                  <a:lnTo>
                    <a:pt x="68" y="308"/>
                  </a:lnTo>
                  <a:lnTo>
                    <a:pt x="42" y="326"/>
                  </a:lnTo>
                  <a:lnTo>
                    <a:pt x="28" y="338"/>
                  </a:lnTo>
                  <a:lnTo>
                    <a:pt x="16" y="352"/>
                  </a:lnTo>
                  <a:lnTo>
                    <a:pt x="6" y="366"/>
                  </a:lnTo>
                  <a:lnTo>
                    <a:pt x="4" y="372"/>
                  </a:lnTo>
                  <a:lnTo>
                    <a:pt x="0" y="380"/>
                  </a:lnTo>
                </a:path>
              </a:pathLst>
            </a:custGeom>
            <a:noFill/>
            <a:ln w="6350">
              <a:solidFill>
                <a:srgbClr val="191919"/>
              </a:solidFill>
              <a:prstDash val="solid"/>
              <a:round/>
              <a:headEnd/>
              <a:tailEnd/>
            </a:ln>
          </p:spPr>
          <p:txBody>
            <a:bodyPr/>
            <a:lstStyle/>
            <a:p>
              <a:endParaRPr lang="en-US" dirty="0"/>
            </a:p>
          </p:txBody>
        </p:sp>
        <p:sp>
          <p:nvSpPr>
            <p:cNvPr id="158063" name="Freeform 367"/>
            <p:cNvSpPr>
              <a:spLocks/>
            </p:cNvSpPr>
            <p:nvPr/>
          </p:nvSpPr>
          <p:spPr bwMode="auto">
            <a:xfrm>
              <a:off x="2384" y="3105"/>
              <a:ext cx="21" cy="81"/>
            </a:xfrm>
            <a:custGeom>
              <a:avLst/>
              <a:gdLst/>
              <a:ahLst/>
              <a:cxnLst>
                <a:cxn ang="0">
                  <a:pos x="60" y="0"/>
                </a:cxn>
                <a:cxn ang="0">
                  <a:pos x="42" y="42"/>
                </a:cxn>
                <a:cxn ang="0">
                  <a:pos x="20" y="88"/>
                </a:cxn>
                <a:cxn ang="0">
                  <a:pos x="14" y="104"/>
                </a:cxn>
                <a:cxn ang="0">
                  <a:pos x="10" y="114"/>
                </a:cxn>
                <a:cxn ang="0">
                  <a:pos x="8" y="124"/>
                </a:cxn>
                <a:cxn ang="0">
                  <a:pos x="10" y="142"/>
                </a:cxn>
                <a:cxn ang="0">
                  <a:pos x="10" y="150"/>
                </a:cxn>
                <a:cxn ang="0">
                  <a:pos x="10" y="156"/>
                </a:cxn>
                <a:cxn ang="0">
                  <a:pos x="0" y="202"/>
                </a:cxn>
              </a:cxnLst>
              <a:rect l="0" t="0" r="r" b="b"/>
              <a:pathLst>
                <a:path w="60" h="202">
                  <a:moveTo>
                    <a:pt x="60" y="0"/>
                  </a:moveTo>
                  <a:lnTo>
                    <a:pt x="42" y="42"/>
                  </a:lnTo>
                  <a:lnTo>
                    <a:pt x="20" y="88"/>
                  </a:lnTo>
                  <a:lnTo>
                    <a:pt x="14" y="104"/>
                  </a:lnTo>
                  <a:lnTo>
                    <a:pt x="10" y="114"/>
                  </a:lnTo>
                  <a:lnTo>
                    <a:pt x="8" y="124"/>
                  </a:lnTo>
                  <a:lnTo>
                    <a:pt x="10" y="142"/>
                  </a:lnTo>
                  <a:lnTo>
                    <a:pt x="10" y="150"/>
                  </a:lnTo>
                  <a:lnTo>
                    <a:pt x="10" y="156"/>
                  </a:lnTo>
                  <a:lnTo>
                    <a:pt x="0" y="202"/>
                  </a:lnTo>
                </a:path>
              </a:pathLst>
            </a:custGeom>
            <a:noFill/>
            <a:ln w="6350">
              <a:solidFill>
                <a:srgbClr val="191919"/>
              </a:solidFill>
              <a:prstDash val="solid"/>
              <a:round/>
              <a:headEnd/>
              <a:tailEnd/>
            </a:ln>
          </p:spPr>
          <p:txBody>
            <a:bodyPr/>
            <a:lstStyle/>
            <a:p>
              <a:endParaRPr lang="en-US" dirty="0"/>
            </a:p>
          </p:txBody>
        </p:sp>
        <p:sp>
          <p:nvSpPr>
            <p:cNvPr id="158064" name="Freeform 368"/>
            <p:cNvSpPr>
              <a:spLocks/>
            </p:cNvSpPr>
            <p:nvPr/>
          </p:nvSpPr>
          <p:spPr bwMode="auto">
            <a:xfrm>
              <a:off x="2431" y="2976"/>
              <a:ext cx="91" cy="208"/>
            </a:xfrm>
            <a:custGeom>
              <a:avLst/>
              <a:gdLst/>
              <a:ahLst/>
              <a:cxnLst>
                <a:cxn ang="0">
                  <a:pos x="250" y="0"/>
                </a:cxn>
                <a:cxn ang="0">
                  <a:pos x="224" y="30"/>
                </a:cxn>
                <a:cxn ang="0">
                  <a:pos x="168" y="98"/>
                </a:cxn>
                <a:cxn ang="0">
                  <a:pos x="154" y="122"/>
                </a:cxn>
                <a:cxn ang="0">
                  <a:pos x="144" y="140"/>
                </a:cxn>
                <a:cxn ang="0">
                  <a:pos x="136" y="154"/>
                </a:cxn>
                <a:cxn ang="0">
                  <a:pos x="132" y="174"/>
                </a:cxn>
                <a:cxn ang="0">
                  <a:pos x="132" y="184"/>
                </a:cxn>
                <a:cxn ang="0">
                  <a:pos x="132" y="192"/>
                </a:cxn>
                <a:cxn ang="0">
                  <a:pos x="134" y="204"/>
                </a:cxn>
                <a:cxn ang="0">
                  <a:pos x="134" y="220"/>
                </a:cxn>
                <a:cxn ang="0">
                  <a:pos x="132" y="238"/>
                </a:cxn>
                <a:cxn ang="0">
                  <a:pos x="130" y="246"/>
                </a:cxn>
                <a:cxn ang="0">
                  <a:pos x="126" y="254"/>
                </a:cxn>
                <a:cxn ang="0">
                  <a:pos x="106" y="286"/>
                </a:cxn>
                <a:cxn ang="0">
                  <a:pos x="88" y="312"/>
                </a:cxn>
                <a:cxn ang="0">
                  <a:pos x="76" y="332"/>
                </a:cxn>
                <a:cxn ang="0">
                  <a:pos x="68" y="354"/>
                </a:cxn>
                <a:cxn ang="0">
                  <a:pos x="70" y="372"/>
                </a:cxn>
                <a:cxn ang="0">
                  <a:pos x="70" y="390"/>
                </a:cxn>
                <a:cxn ang="0">
                  <a:pos x="70" y="404"/>
                </a:cxn>
                <a:cxn ang="0">
                  <a:pos x="68" y="418"/>
                </a:cxn>
                <a:cxn ang="0">
                  <a:pos x="66" y="430"/>
                </a:cxn>
                <a:cxn ang="0">
                  <a:pos x="60" y="444"/>
                </a:cxn>
                <a:cxn ang="0">
                  <a:pos x="54" y="460"/>
                </a:cxn>
                <a:cxn ang="0">
                  <a:pos x="42" y="478"/>
                </a:cxn>
                <a:cxn ang="0">
                  <a:pos x="24" y="500"/>
                </a:cxn>
                <a:cxn ang="0">
                  <a:pos x="0" y="524"/>
                </a:cxn>
              </a:cxnLst>
              <a:rect l="0" t="0" r="r" b="b"/>
              <a:pathLst>
                <a:path w="250" h="524">
                  <a:moveTo>
                    <a:pt x="250" y="0"/>
                  </a:moveTo>
                  <a:lnTo>
                    <a:pt x="224" y="30"/>
                  </a:lnTo>
                  <a:lnTo>
                    <a:pt x="168" y="98"/>
                  </a:lnTo>
                  <a:lnTo>
                    <a:pt x="154" y="122"/>
                  </a:lnTo>
                  <a:lnTo>
                    <a:pt x="144" y="140"/>
                  </a:lnTo>
                  <a:lnTo>
                    <a:pt x="136" y="154"/>
                  </a:lnTo>
                  <a:lnTo>
                    <a:pt x="132" y="174"/>
                  </a:lnTo>
                  <a:lnTo>
                    <a:pt x="132" y="184"/>
                  </a:lnTo>
                  <a:lnTo>
                    <a:pt x="132" y="192"/>
                  </a:lnTo>
                  <a:lnTo>
                    <a:pt x="134" y="204"/>
                  </a:lnTo>
                  <a:lnTo>
                    <a:pt x="134" y="220"/>
                  </a:lnTo>
                  <a:lnTo>
                    <a:pt x="132" y="238"/>
                  </a:lnTo>
                  <a:lnTo>
                    <a:pt x="130" y="246"/>
                  </a:lnTo>
                  <a:lnTo>
                    <a:pt x="126" y="254"/>
                  </a:lnTo>
                  <a:lnTo>
                    <a:pt x="106" y="286"/>
                  </a:lnTo>
                  <a:lnTo>
                    <a:pt x="88" y="312"/>
                  </a:lnTo>
                  <a:lnTo>
                    <a:pt x="76" y="332"/>
                  </a:lnTo>
                  <a:lnTo>
                    <a:pt x="68" y="354"/>
                  </a:lnTo>
                  <a:lnTo>
                    <a:pt x="70" y="372"/>
                  </a:lnTo>
                  <a:lnTo>
                    <a:pt x="70" y="390"/>
                  </a:lnTo>
                  <a:lnTo>
                    <a:pt x="70" y="404"/>
                  </a:lnTo>
                  <a:lnTo>
                    <a:pt x="68" y="418"/>
                  </a:lnTo>
                  <a:lnTo>
                    <a:pt x="66" y="430"/>
                  </a:lnTo>
                  <a:lnTo>
                    <a:pt x="60" y="444"/>
                  </a:lnTo>
                  <a:lnTo>
                    <a:pt x="54" y="460"/>
                  </a:lnTo>
                  <a:lnTo>
                    <a:pt x="42" y="478"/>
                  </a:lnTo>
                  <a:lnTo>
                    <a:pt x="24" y="500"/>
                  </a:lnTo>
                  <a:lnTo>
                    <a:pt x="0" y="524"/>
                  </a:lnTo>
                </a:path>
              </a:pathLst>
            </a:custGeom>
            <a:noFill/>
            <a:ln w="6350">
              <a:solidFill>
                <a:srgbClr val="191919"/>
              </a:solidFill>
              <a:prstDash val="solid"/>
              <a:round/>
              <a:headEnd/>
              <a:tailEnd/>
            </a:ln>
          </p:spPr>
          <p:txBody>
            <a:bodyPr/>
            <a:lstStyle/>
            <a:p>
              <a:endParaRPr lang="en-US" dirty="0"/>
            </a:p>
          </p:txBody>
        </p:sp>
        <p:sp>
          <p:nvSpPr>
            <p:cNvPr id="158065" name="Freeform 369"/>
            <p:cNvSpPr>
              <a:spLocks/>
            </p:cNvSpPr>
            <p:nvPr/>
          </p:nvSpPr>
          <p:spPr bwMode="auto">
            <a:xfrm>
              <a:off x="2437" y="3126"/>
              <a:ext cx="19" cy="19"/>
            </a:xfrm>
            <a:custGeom>
              <a:avLst/>
              <a:gdLst/>
              <a:ahLst/>
              <a:cxnLst>
                <a:cxn ang="0">
                  <a:pos x="54" y="0"/>
                </a:cxn>
                <a:cxn ang="0">
                  <a:pos x="46" y="6"/>
                </a:cxn>
                <a:cxn ang="0">
                  <a:pos x="32" y="14"/>
                </a:cxn>
                <a:cxn ang="0">
                  <a:pos x="0" y="48"/>
                </a:cxn>
              </a:cxnLst>
              <a:rect l="0" t="0" r="r" b="b"/>
              <a:pathLst>
                <a:path w="54" h="48">
                  <a:moveTo>
                    <a:pt x="54" y="0"/>
                  </a:moveTo>
                  <a:lnTo>
                    <a:pt x="46" y="6"/>
                  </a:lnTo>
                  <a:lnTo>
                    <a:pt x="32" y="14"/>
                  </a:lnTo>
                  <a:lnTo>
                    <a:pt x="0" y="48"/>
                  </a:lnTo>
                </a:path>
              </a:pathLst>
            </a:custGeom>
            <a:noFill/>
            <a:ln w="6350">
              <a:solidFill>
                <a:srgbClr val="191919"/>
              </a:solidFill>
              <a:prstDash val="solid"/>
              <a:round/>
              <a:headEnd/>
              <a:tailEnd/>
            </a:ln>
          </p:spPr>
          <p:txBody>
            <a:bodyPr/>
            <a:lstStyle/>
            <a:p>
              <a:endParaRPr lang="en-US" dirty="0"/>
            </a:p>
          </p:txBody>
        </p:sp>
        <p:sp>
          <p:nvSpPr>
            <p:cNvPr id="158066" name="Freeform 370"/>
            <p:cNvSpPr>
              <a:spLocks/>
            </p:cNvSpPr>
            <p:nvPr/>
          </p:nvSpPr>
          <p:spPr bwMode="auto">
            <a:xfrm>
              <a:off x="2481" y="2970"/>
              <a:ext cx="64" cy="197"/>
            </a:xfrm>
            <a:custGeom>
              <a:avLst/>
              <a:gdLst/>
              <a:ahLst/>
              <a:cxnLst>
                <a:cxn ang="0">
                  <a:pos x="174" y="0"/>
                </a:cxn>
                <a:cxn ang="0">
                  <a:pos x="148" y="50"/>
                </a:cxn>
                <a:cxn ang="0">
                  <a:pos x="118" y="104"/>
                </a:cxn>
                <a:cxn ang="0">
                  <a:pos x="108" y="122"/>
                </a:cxn>
                <a:cxn ang="0">
                  <a:pos x="92" y="156"/>
                </a:cxn>
                <a:cxn ang="0">
                  <a:pos x="66" y="210"/>
                </a:cxn>
                <a:cxn ang="0">
                  <a:pos x="58" y="236"/>
                </a:cxn>
                <a:cxn ang="0">
                  <a:pos x="50" y="266"/>
                </a:cxn>
                <a:cxn ang="0">
                  <a:pos x="44" y="306"/>
                </a:cxn>
                <a:cxn ang="0">
                  <a:pos x="34" y="322"/>
                </a:cxn>
                <a:cxn ang="0">
                  <a:pos x="28" y="334"/>
                </a:cxn>
                <a:cxn ang="0">
                  <a:pos x="26" y="344"/>
                </a:cxn>
                <a:cxn ang="0">
                  <a:pos x="24" y="370"/>
                </a:cxn>
                <a:cxn ang="0">
                  <a:pos x="20" y="398"/>
                </a:cxn>
                <a:cxn ang="0">
                  <a:pos x="18" y="440"/>
                </a:cxn>
                <a:cxn ang="0">
                  <a:pos x="10" y="466"/>
                </a:cxn>
                <a:cxn ang="0">
                  <a:pos x="4" y="484"/>
                </a:cxn>
                <a:cxn ang="0">
                  <a:pos x="0" y="498"/>
                </a:cxn>
              </a:cxnLst>
              <a:rect l="0" t="0" r="r" b="b"/>
              <a:pathLst>
                <a:path w="174" h="498">
                  <a:moveTo>
                    <a:pt x="174" y="0"/>
                  </a:moveTo>
                  <a:lnTo>
                    <a:pt x="148" y="50"/>
                  </a:lnTo>
                  <a:lnTo>
                    <a:pt x="118" y="104"/>
                  </a:lnTo>
                  <a:lnTo>
                    <a:pt x="108" y="122"/>
                  </a:lnTo>
                  <a:lnTo>
                    <a:pt x="92" y="156"/>
                  </a:lnTo>
                  <a:lnTo>
                    <a:pt x="66" y="210"/>
                  </a:lnTo>
                  <a:lnTo>
                    <a:pt x="58" y="236"/>
                  </a:lnTo>
                  <a:lnTo>
                    <a:pt x="50" y="266"/>
                  </a:lnTo>
                  <a:lnTo>
                    <a:pt x="44" y="306"/>
                  </a:lnTo>
                  <a:lnTo>
                    <a:pt x="34" y="322"/>
                  </a:lnTo>
                  <a:lnTo>
                    <a:pt x="28" y="334"/>
                  </a:lnTo>
                  <a:lnTo>
                    <a:pt x="26" y="344"/>
                  </a:lnTo>
                  <a:lnTo>
                    <a:pt x="24" y="370"/>
                  </a:lnTo>
                  <a:lnTo>
                    <a:pt x="20" y="398"/>
                  </a:lnTo>
                  <a:lnTo>
                    <a:pt x="18" y="440"/>
                  </a:lnTo>
                  <a:lnTo>
                    <a:pt x="10" y="466"/>
                  </a:lnTo>
                  <a:lnTo>
                    <a:pt x="4" y="484"/>
                  </a:lnTo>
                  <a:lnTo>
                    <a:pt x="0" y="498"/>
                  </a:lnTo>
                </a:path>
              </a:pathLst>
            </a:custGeom>
            <a:noFill/>
            <a:ln w="6350">
              <a:solidFill>
                <a:srgbClr val="191919"/>
              </a:solidFill>
              <a:prstDash val="solid"/>
              <a:round/>
              <a:headEnd/>
              <a:tailEnd/>
            </a:ln>
          </p:spPr>
          <p:txBody>
            <a:bodyPr/>
            <a:lstStyle/>
            <a:p>
              <a:endParaRPr lang="en-US" dirty="0"/>
            </a:p>
          </p:txBody>
        </p:sp>
        <p:sp>
          <p:nvSpPr>
            <p:cNvPr id="158067" name="Freeform 371"/>
            <p:cNvSpPr>
              <a:spLocks/>
            </p:cNvSpPr>
            <p:nvPr/>
          </p:nvSpPr>
          <p:spPr bwMode="auto">
            <a:xfrm>
              <a:off x="2405" y="3198"/>
              <a:ext cx="51" cy="34"/>
            </a:xfrm>
            <a:custGeom>
              <a:avLst/>
              <a:gdLst/>
              <a:ahLst/>
              <a:cxnLst>
                <a:cxn ang="0">
                  <a:pos x="136" y="0"/>
                </a:cxn>
                <a:cxn ang="0">
                  <a:pos x="68" y="48"/>
                </a:cxn>
                <a:cxn ang="0">
                  <a:pos x="56" y="56"/>
                </a:cxn>
                <a:cxn ang="0">
                  <a:pos x="44" y="64"/>
                </a:cxn>
                <a:cxn ang="0">
                  <a:pos x="20" y="76"/>
                </a:cxn>
                <a:cxn ang="0">
                  <a:pos x="4" y="84"/>
                </a:cxn>
                <a:cxn ang="0">
                  <a:pos x="0" y="84"/>
                </a:cxn>
              </a:cxnLst>
              <a:rect l="0" t="0" r="r" b="b"/>
              <a:pathLst>
                <a:path w="136" h="84">
                  <a:moveTo>
                    <a:pt x="136" y="0"/>
                  </a:moveTo>
                  <a:lnTo>
                    <a:pt x="68" y="48"/>
                  </a:lnTo>
                  <a:lnTo>
                    <a:pt x="56" y="56"/>
                  </a:lnTo>
                  <a:lnTo>
                    <a:pt x="44" y="64"/>
                  </a:lnTo>
                  <a:lnTo>
                    <a:pt x="20" y="76"/>
                  </a:lnTo>
                  <a:lnTo>
                    <a:pt x="4" y="84"/>
                  </a:lnTo>
                  <a:lnTo>
                    <a:pt x="0" y="84"/>
                  </a:lnTo>
                </a:path>
              </a:pathLst>
            </a:custGeom>
            <a:noFill/>
            <a:ln w="6350">
              <a:solidFill>
                <a:srgbClr val="191919"/>
              </a:solidFill>
              <a:prstDash val="solid"/>
              <a:round/>
              <a:headEnd/>
              <a:tailEnd/>
            </a:ln>
          </p:spPr>
          <p:txBody>
            <a:bodyPr/>
            <a:lstStyle/>
            <a:p>
              <a:endParaRPr lang="en-US" dirty="0"/>
            </a:p>
          </p:txBody>
        </p:sp>
        <p:sp>
          <p:nvSpPr>
            <p:cNvPr id="158068" name="Freeform 372"/>
            <p:cNvSpPr>
              <a:spLocks/>
            </p:cNvSpPr>
            <p:nvPr/>
          </p:nvSpPr>
          <p:spPr bwMode="auto">
            <a:xfrm>
              <a:off x="2525" y="3196"/>
              <a:ext cx="53" cy="41"/>
            </a:xfrm>
            <a:custGeom>
              <a:avLst/>
              <a:gdLst/>
              <a:ahLst/>
              <a:cxnLst>
                <a:cxn ang="0">
                  <a:pos x="0" y="104"/>
                </a:cxn>
                <a:cxn ang="0">
                  <a:pos x="8" y="100"/>
                </a:cxn>
                <a:cxn ang="0">
                  <a:pos x="14" y="92"/>
                </a:cxn>
                <a:cxn ang="0">
                  <a:pos x="24" y="80"/>
                </a:cxn>
                <a:cxn ang="0">
                  <a:pos x="32" y="68"/>
                </a:cxn>
                <a:cxn ang="0">
                  <a:pos x="42" y="54"/>
                </a:cxn>
                <a:cxn ang="0">
                  <a:pos x="54" y="44"/>
                </a:cxn>
                <a:cxn ang="0">
                  <a:pos x="70" y="36"/>
                </a:cxn>
                <a:cxn ang="0">
                  <a:pos x="96" y="26"/>
                </a:cxn>
                <a:cxn ang="0">
                  <a:pos x="108" y="20"/>
                </a:cxn>
                <a:cxn ang="0">
                  <a:pos x="124" y="10"/>
                </a:cxn>
                <a:cxn ang="0">
                  <a:pos x="146" y="0"/>
                </a:cxn>
              </a:cxnLst>
              <a:rect l="0" t="0" r="r" b="b"/>
              <a:pathLst>
                <a:path w="146" h="104">
                  <a:moveTo>
                    <a:pt x="0" y="104"/>
                  </a:moveTo>
                  <a:lnTo>
                    <a:pt x="8" y="100"/>
                  </a:lnTo>
                  <a:lnTo>
                    <a:pt x="14" y="92"/>
                  </a:lnTo>
                  <a:lnTo>
                    <a:pt x="24" y="80"/>
                  </a:lnTo>
                  <a:lnTo>
                    <a:pt x="32" y="68"/>
                  </a:lnTo>
                  <a:lnTo>
                    <a:pt x="42" y="54"/>
                  </a:lnTo>
                  <a:lnTo>
                    <a:pt x="54" y="44"/>
                  </a:lnTo>
                  <a:lnTo>
                    <a:pt x="70" y="36"/>
                  </a:lnTo>
                  <a:lnTo>
                    <a:pt x="96" y="26"/>
                  </a:lnTo>
                  <a:lnTo>
                    <a:pt x="108" y="20"/>
                  </a:lnTo>
                  <a:lnTo>
                    <a:pt x="124" y="10"/>
                  </a:lnTo>
                  <a:lnTo>
                    <a:pt x="146" y="0"/>
                  </a:lnTo>
                </a:path>
              </a:pathLst>
            </a:custGeom>
            <a:noFill/>
            <a:ln w="6350">
              <a:solidFill>
                <a:srgbClr val="191919"/>
              </a:solidFill>
              <a:prstDash val="solid"/>
              <a:round/>
              <a:headEnd/>
              <a:tailEnd/>
            </a:ln>
          </p:spPr>
          <p:txBody>
            <a:bodyPr/>
            <a:lstStyle/>
            <a:p>
              <a:endParaRPr lang="en-US" dirty="0"/>
            </a:p>
          </p:txBody>
        </p:sp>
        <p:sp>
          <p:nvSpPr>
            <p:cNvPr id="158069" name="Freeform 373"/>
            <p:cNvSpPr>
              <a:spLocks/>
            </p:cNvSpPr>
            <p:nvPr/>
          </p:nvSpPr>
          <p:spPr bwMode="auto">
            <a:xfrm>
              <a:off x="2557" y="3155"/>
              <a:ext cx="45" cy="23"/>
            </a:xfrm>
            <a:custGeom>
              <a:avLst/>
              <a:gdLst/>
              <a:ahLst/>
              <a:cxnLst>
                <a:cxn ang="0">
                  <a:pos x="0" y="60"/>
                </a:cxn>
                <a:cxn ang="0">
                  <a:pos x="8" y="56"/>
                </a:cxn>
                <a:cxn ang="0">
                  <a:pos x="16" y="52"/>
                </a:cxn>
                <a:cxn ang="0">
                  <a:pos x="22" y="44"/>
                </a:cxn>
                <a:cxn ang="0">
                  <a:pos x="28" y="38"/>
                </a:cxn>
                <a:cxn ang="0">
                  <a:pos x="34" y="34"/>
                </a:cxn>
                <a:cxn ang="0">
                  <a:pos x="40" y="30"/>
                </a:cxn>
                <a:cxn ang="0">
                  <a:pos x="48" y="30"/>
                </a:cxn>
                <a:cxn ang="0">
                  <a:pos x="54" y="28"/>
                </a:cxn>
                <a:cxn ang="0">
                  <a:pos x="64" y="24"/>
                </a:cxn>
                <a:cxn ang="0">
                  <a:pos x="94" y="12"/>
                </a:cxn>
                <a:cxn ang="0">
                  <a:pos x="104" y="4"/>
                </a:cxn>
                <a:cxn ang="0">
                  <a:pos x="122" y="0"/>
                </a:cxn>
              </a:cxnLst>
              <a:rect l="0" t="0" r="r" b="b"/>
              <a:pathLst>
                <a:path w="122" h="60">
                  <a:moveTo>
                    <a:pt x="0" y="60"/>
                  </a:moveTo>
                  <a:lnTo>
                    <a:pt x="8" y="56"/>
                  </a:lnTo>
                  <a:lnTo>
                    <a:pt x="16" y="52"/>
                  </a:lnTo>
                  <a:lnTo>
                    <a:pt x="22" y="44"/>
                  </a:lnTo>
                  <a:lnTo>
                    <a:pt x="28" y="38"/>
                  </a:lnTo>
                  <a:lnTo>
                    <a:pt x="34" y="34"/>
                  </a:lnTo>
                  <a:lnTo>
                    <a:pt x="40" y="30"/>
                  </a:lnTo>
                  <a:lnTo>
                    <a:pt x="48" y="30"/>
                  </a:lnTo>
                  <a:lnTo>
                    <a:pt x="54" y="28"/>
                  </a:lnTo>
                  <a:lnTo>
                    <a:pt x="64" y="24"/>
                  </a:lnTo>
                  <a:lnTo>
                    <a:pt x="94" y="12"/>
                  </a:lnTo>
                  <a:lnTo>
                    <a:pt x="104" y="4"/>
                  </a:lnTo>
                  <a:lnTo>
                    <a:pt x="122" y="0"/>
                  </a:lnTo>
                </a:path>
              </a:pathLst>
            </a:custGeom>
            <a:noFill/>
            <a:ln w="6350">
              <a:solidFill>
                <a:srgbClr val="191919"/>
              </a:solidFill>
              <a:prstDash val="solid"/>
              <a:round/>
              <a:headEnd/>
              <a:tailEnd/>
            </a:ln>
          </p:spPr>
          <p:txBody>
            <a:bodyPr/>
            <a:lstStyle/>
            <a:p>
              <a:endParaRPr lang="en-US" dirty="0"/>
            </a:p>
          </p:txBody>
        </p:sp>
        <p:sp>
          <p:nvSpPr>
            <p:cNvPr id="158070" name="Freeform 374"/>
            <p:cNvSpPr>
              <a:spLocks/>
            </p:cNvSpPr>
            <p:nvPr/>
          </p:nvSpPr>
          <p:spPr bwMode="auto">
            <a:xfrm>
              <a:off x="2551" y="3067"/>
              <a:ext cx="106" cy="64"/>
            </a:xfrm>
            <a:custGeom>
              <a:avLst/>
              <a:gdLst/>
              <a:ahLst/>
              <a:cxnLst>
                <a:cxn ang="0">
                  <a:pos x="292" y="0"/>
                </a:cxn>
                <a:cxn ang="0">
                  <a:pos x="290" y="0"/>
                </a:cxn>
                <a:cxn ang="0">
                  <a:pos x="270" y="12"/>
                </a:cxn>
                <a:cxn ang="0">
                  <a:pos x="260" y="16"/>
                </a:cxn>
                <a:cxn ang="0">
                  <a:pos x="254" y="20"/>
                </a:cxn>
                <a:cxn ang="0">
                  <a:pos x="214" y="30"/>
                </a:cxn>
                <a:cxn ang="0">
                  <a:pos x="172" y="44"/>
                </a:cxn>
                <a:cxn ang="0">
                  <a:pos x="164" y="50"/>
                </a:cxn>
                <a:cxn ang="0">
                  <a:pos x="154" y="58"/>
                </a:cxn>
                <a:cxn ang="0">
                  <a:pos x="140" y="70"/>
                </a:cxn>
                <a:cxn ang="0">
                  <a:pos x="120" y="82"/>
                </a:cxn>
                <a:cxn ang="0">
                  <a:pos x="104" y="92"/>
                </a:cxn>
                <a:cxn ang="0">
                  <a:pos x="84" y="102"/>
                </a:cxn>
                <a:cxn ang="0">
                  <a:pos x="72" y="110"/>
                </a:cxn>
                <a:cxn ang="0">
                  <a:pos x="66" y="116"/>
                </a:cxn>
                <a:cxn ang="0">
                  <a:pos x="62" y="124"/>
                </a:cxn>
                <a:cxn ang="0">
                  <a:pos x="58" y="130"/>
                </a:cxn>
                <a:cxn ang="0">
                  <a:pos x="52" y="136"/>
                </a:cxn>
                <a:cxn ang="0">
                  <a:pos x="40" y="142"/>
                </a:cxn>
                <a:cxn ang="0">
                  <a:pos x="26" y="148"/>
                </a:cxn>
                <a:cxn ang="0">
                  <a:pos x="8" y="152"/>
                </a:cxn>
                <a:cxn ang="0">
                  <a:pos x="0" y="160"/>
                </a:cxn>
              </a:cxnLst>
              <a:rect l="0" t="0" r="r" b="b"/>
              <a:pathLst>
                <a:path w="292" h="160">
                  <a:moveTo>
                    <a:pt x="292" y="0"/>
                  </a:moveTo>
                  <a:lnTo>
                    <a:pt x="290" y="0"/>
                  </a:lnTo>
                  <a:lnTo>
                    <a:pt x="270" y="12"/>
                  </a:lnTo>
                  <a:lnTo>
                    <a:pt x="260" y="16"/>
                  </a:lnTo>
                  <a:lnTo>
                    <a:pt x="254" y="20"/>
                  </a:lnTo>
                  <a:lnTo>
                    <a:pt x="214" y="30"/>
                  </a:lnTo>
                  <a:lnTo>
                    <a:pt x="172" y="44"/>
                  </a:lnTo>
                  <a:lnTo>
                    <a:pt x="164" y="50"/>
                  </a:lnTo>
                  <a:lnTo>
                    <a:pt x="154" y="58"/>
                  </a:lnTo>
                  <a:lnTo>
                    <a:pt x="140" y="70"/>
                  </a:lnTo>
                  <a:lnTo>
                    <a:pt x="120" y="82"/>
                  </a:lnTo>
                  <a:lnTo>
                    <a:pt x="104" y="92"/>
                  </a:lnTo>
                  <a:lnTo>
                    <a:pt x="84" y="102"/>
                  </a:lnTo>
                  <a:lnTo>
                    <a:pt x="72" y="110"/>
                  </a:lnTo>
                  <a:lnTo>
                    <a:pt x="66" y="116"/>
                  </a:lnTo>
                  <a:lnTo>
                    <a:pt x="62" y="124"/>
                  </a:lnTo>
                  <a:lnTo>
                    <a:pt x="58" y="130"/>
                  </a:lnTo>
                  <a:lnTo>
                    <a:pt x="52" y="136"/>
                  </a:lnTo>
                  <a:lnTo>
                    <a:pt x="40" y="142"/>
                  </a:lnTo>
                  <a:lnTo>
                    <a:pt x="26" y="148"/>
                  </a:lnTo>
                  <a:lnTo>
                    <a:pt x="8" y="152"/>
                  </a:lnTo>
                  <a:lnTo>
                    <a:pt x="0" y="160"/>
                  </a:lnTo>
                </a:path>
              </a:pathLst>
            </a:custGeom>
            <a:noFill/>
            <a:ln w="6350">
              <a:solidFill>
                <a:srgbClr val="191919"/>
              </a:solidFill>
              <a:prstDash val="solid"/>
              <a:round/>
              <a:headEnd/>
              <a:tailEnd/>
            </a:ln>
          </p:spPr>
          <p:txBody>
            <a:bodyPr/>
            <a:lstStyle/>
            <a:p>
              <a:endParaRPr lang="en-US" dirty="0"/>
            </a:p>
          </p:txBody>
        </p:sp>
        <p:sp>
          <p:nvSpPr>
            <p:cNvPr id="158071" name="Freeform 375"/>
            <p:cNvSpPr>
              <a:spLocks/>
            </p:cNvSpPr>
            <p:nvPr/>
          </p:nvSpPr>
          <p:spPr bwMode="auto">
            <a:xfrm>
              <a:off x="2537" y="3135"/>
              <a:ext cx="31" cy="41"/>
            </a:xfrm>
            <a:custGeom>
              <a:avLst/>
              <a:gdLst/>
              <a:ahLst/>
              <a:cxnLst>
                <a:cxn ang="0">
                  <a:pos x="88" y="0"/>
                </a:cxn>
                <a:cxn ang="0">
                  <a:pos x="60" y="30"/>
                </a:cxn>
                <a:cxn ang="0">
                  <a:pos x="44" y="46"/>
                </a:cxn>
                <a:cxn ang="0">
                  <a:pos x="34" y="56"/>
                </a:cxn>
                <a:cxn ang="0">
                  <a:pos x="28" y="64"/>
                </a:cxn>
                <a:cxn ang="0">
                  <a:pos x="12" y="88"/>
                </a:cxn>
                <a:cxn ang="0">
                  <a:pos x="0" y="102"/>
                </a:cxn>
              </a:cxnLst>
              <a:rect l="0" t="0" r="r" b="b"/>
              <a:pathLst>
                <a:path w="88" h="102">
                  <a:moveTo>
                    <a:pt x="88" y="0"/>
                  </a:moveTo>
                  <a:lnTo>
                    <a:pt x="60" y="30"/>
                  </a:lnTo>
                  <a:lnTo>
                    <a:pt x="44" y="46"/>
                  </a:lnTo>
                  <a:lnTo>
                    <a:pt x="34" y="56"/>
                  </a:lnTo>
                  <a:lnTo>
                    <a:pt x="28" y="64"/>
                  </a:lnTo>
                  <a:lnTo>
                    <a:pt x="12" y="88"/>
                  </a:lnTo>
                  <a:lnTo>
                    <a:pt x="0" y="102"/>
                  </a:lnTo>
                </a:path>
              </a:pathLst>
            </a:custGeom>
            <a:noFill/>
            <a:ln w="6350">
              <a:solidFill>
                <a:srgbClr val="191919"/>
              </a:solidFill>
              <a:prstDash val="solid"/>
              <a:round/>
              <a:headEnd/>
              <a:tailEnd/>
            </a:ln>
          </p:spPr>
          <p:txBody>
            <a:bodyPr/>
            <a:lstStyle/>
            <a:p>
              <a:endParaRPr lang="en-US" dirty="0"/>
            </a:p>
          </p:txBody>
        </p:sp>
        <p:sp>
          <p:nvSpPr>
            <p:cNvPr id="158072" name="Freeform 376"/>
            <p:cNvSpPr>
              <a:spLocks/>
            </p:cNvSpPr>
            <p:nvPr/>
          </p:nvSpPr>
          <p:spPr bwMode="auto">
            <a:xfrm>
              <a:off x="2565" y="3049"/>
              <a:ext cx="162" cy="186"/>
            </a:xfrm>
            <a:custGeom>
              <a:avLst/>
              <a:gdLst/>
              <a:ahLst/>
              <a:cxnLst>
                <a:cxn ang="0">
                  <a:pos x="0" y="466"/>
                </a:cxn>
                <a:cxn ang="0">
                  <a:pos x="6" y="442"/>
                </a:cxn>
                <a:cxn ang="0">
                  <a:pos x="12" y="424"/>
                </a:cxn>
                <a:cxn ang="0">
                  <a:pos x="18" y="412"/>
                </a:cxn>
                <a:cxn ang="0">
                  <a:pos x="24" y="402"/>
                </a:cxn>
                <a:cxn ang="0">
                  <a:pos x="30" y="392"/>
                </a:cxn>
                <a:cxn ang="0">
                  <a:pos x="50" y="354"/>
                </a:cxn>
                <a:cxn ang="0">
                  <a:pos x="76" y="304"/>
                </a:cxn>
                <a:cxn ang="0">
                  <a:pos x="92" y="278"/>
                </a:cxn>
                <a:cxn ang="0">
                  <a:pos x="106" y="258"/>
                </a:cxn>
                <a:cxn ang="0">
                  <a:pos x="116" y="248"/>
                </a:cxn>
                <a:cxn ang="0">
                  <a:pos x="122" y="242"/>
                </a:cxn>
                <a:cxn ang="0">
                  <a:pos x="128" y="236"/>
                </a:cxn>
                <a:cxn ang="0">
                  <a:pos x="132" y="230"/>
                </a:cxn>
                <a:cxn ang="0">
                  <a:pos x="144" y="216"/>
                </a:cxn>
                <a:cxn ang="0">
                  <a:pos x="156" y="210"/>
                </a:cxn>
                <a:cxn ang="0">
                  <a:pos x="172" y="202"/>
                </a:cxn>
                <a:cxn ang="0">
                  <a:pos x="192" y="186"/>
                </a:cxn>
                <a:cxn ang="0">
                  <a:pos x="204" y="172"/>
                </a:cxn>
                <a:cxn ang="0">
                  <a:pos x="208" y="170"/>
                </a:cxn>
                <a:cxn ang="0">
                  <a:pos x="218" y="158"/>
                </a:cxn>
                <a:cxn ang="0">
                  <a:pos x="238" y="142"/>
                </a:cxn>
                <a:cxn ang="0">
                  <a:pos x="262" y="118"/>
                </a:cxn>
                <a:cxn ang="0">
                  <a:pos x="292" y="86"/>
                </a:cxn>
                <a:cxn ang="0">
                  <a:pos x="320" y="68"/>
                </a:cxn>
                <a:cxn ang="0">
                  <a:pos x="338" y="56"/>
                </a:cxn>
                <a:cxn ang="0">
                  <a:pos x="378" y="38"/>
                </a:cxn>
                <a:cxn ang="0">
                  <a:pos x="408" y="20"/>
                </a:cxn>
                <a:cxn ang="0">
                  <a:pos x="444" y="0"/>
                </a:cxn>
              </a:cxnLst>
              <a:rect l="0" t="0" r="r" b="b"/>
              <a:pathLst>
                <a:path w="444" h="466">
                  <a:moveTo>
                    <a:pt x="0" y="466"/>
                  </a:moveTo>
                  <a:lnTo>
                    <a:pt x="6" y="442"/>
                  </a:lnTo>
                  <a:lnTo>
                    <a:pt x="12" y="424"/>
                  </a:lnTo>
                  <a:lnTo>
                    <a:pt x="18" y="412"/>
                  </a:lnTo>
                  <a:lnTo>
                    <a:pt x="24" y="402"/>
                  </a:lnTo>
                  <a:lnTo>
                    <a:pt x="30" y="392"/>
                  </a:lnTo>
                  <a:lnTo>
                    <a:pt x="50" y="354"/>
                  </a:lnTo>
                  <a:lnTo>
                    <a:pt x="76" y="304"/>
                  </a:lnTo>
                  <a:lnTo>
                    <a:pt x="92" y="278"/>
                  </a:lnTo>
                  <a:lnTo>
                    <a:pt x="106" y="258"/>
                  </a:lnTo>
                  <a:lnTo>
                    <a:pt x="116" y="248"/>
                  </a:lnTo>
                  <a:lnTo>
                    <a:pt x="122" y="242"/>
                  </a:lnTo>
                  <a:lnTo>
                    <a:pt x="128" y="236"/>
                  </a:lnTo>
                  <a:lnTo>
                    <a:pt x="132" y="230"/>
                  </a:lnTo>
                  <a:lnTo>
                    <a:pt x="144" y="216"/>
                  </a:lnTo>
                  <a:lnTo>
                    <a:pt x="156" y="210"/>
                  </a:lnTo>
                  <a:lnTo>
                    <a:pt x="172" y="202"/>
                  </a:lnTo>
                  <a:lnTo>
                    <a:pt x="192" y="186"/>
                  </a:lnTo>
                  <a:lnTo>
                    <a:pt x="204" y="172"/>
                  </a:lnTo>
                  <a:lnTo>
                    <a:pt x="208" y="170"/>
                  </a:lnTo>
                  <a:lnTo>
                    <a:pt x="218" y="158"/>
                  </a:lnTo>
                  <a:lnTo>
                    <a:pt x="238" y="142"/>
                  </a:lnTo>
                  <a:lnTo>
                    <a:pt x="262" y="118"/>
                  </a:lnTo>
                  <a:lnTo>
                    <a:pt x="292" y="86"/>
                  </a:lnTo>
                  <a:lnTo>
                    <a:pt x="320" y="68"/>
                  </a:lnTo>
                  <a:lnTo>
                    <a:pt x="338" y="56"/>
                  </a:lnTo>
                  <a:lnTo>
                    <a:pt x="378" y="38"/>
                  </a:lnTo>
                  <a:lnTo>
                    <a:pt x="408" y="20"/>
                  </a:lnTo>
                  <a:lnTo>
                    <a:pt x="444" y="0"/>
                  </a:lnTo>
                </a:path>
              </a:pathLst>
            </a:custGeom>
            <a:noFill/>
            <a:ln w="6350">
              <a:solidFill>
                <a:srgbClr val="191919"/>
              </a:solidFill>
              <a:prstDash val="solid"/>
              <a:round/>
              <a:headEnd/>
              <a:tailEnd/>
            </a:ln>
          </p:spPr>
          <p:txBody>
            <a:bodyPr/>
            <a:lstStyle/>
            <a:p>
              <a:endParaRPr lang="en-US" dirty="0"/>
            </a:p>
          </p:txBody>
        </p:sp>
        <p:sp>
          <p:nvSpPr>
            <p:cNvPr id="158073" name="Freeform 377"/>
            <p:cNvSpPr>
              <a:spLocks/>
            </p:cNvSpPr>
            <p:nvPr/>
          </p:nvSpPr>
          <p:spPr bwMode="auto">
            <a:xfrm>
              <a:off x="2599" y="3049"/>
              <a:ext cx="124" cy="30"/>
            </a:xfrm>
            <a:custGeom>
              <a:avLst/>
              <a:gdLst/>
              <a:ahLst/>
              <a:cxnLst>
                <a:cxn ang="0">
                  <a:pos x="340" y="0"/>
                </a:cxn>
                <a:cxn ang="0">
                  <a:pos x="306" y="14"/>
                </a:cxn>
                <a:cxn ang="0">
                  <a:pos x="278" y="26"/>
                </a:cxn>
                <a:cxn ang="0">
                  <a:pos x="258" y="32"/>
                </a:cxn>
                <a:cxn ang="0">
                  <a:pos x="244" y="36"/>
                </a:cxn>
                <a:cxn ang="0">
                  <a:pos x="210" y="34"/>
                </a:cxn>
                <a:cxn ang="0">
                  <a:pos x="192" y="36"/>
                </a:cxn>
                <a:cxn ang="0">
                  <a:pos x="188" y="36"/>
                </a:cxn>
                <a:cxn ang="0">
                  <a:pos x="180" y="40"/>
                </a:cxn>
                <a:cxn ang="0">
                  <a:pos x="174" y="42"/>
                </a:cxn>
                <a:cxn ang="0">
                  <a:pos x="172" y="42"/>
                </a:cxn>
                <a:cxn ang="0">
                  <a:pos x="164" y="44"/>
                </a:cxn>
                <a:cxn ang="0">
                  <a:pos x="152" y="44"/>
                </a:cxn>
                <a:cxn ang="0">
                  <a:pos x="144" y="42"/>
                </a:cxn>
                <a:cxn ang="0">
                  <a:pos x="134" y="42"/>
                </a:cxn>
                <a:cxn ang="0">
                  <a:pos x="128" y="42"/>
                </a:cxn>
                <a:cxn ang="0">
                  <a:pos x="114" y="48"/>
                </a:cxn>
                <a:cxn ang="0">
                  <a:pos x="94" y="54"/>
                </a:cxn>
                <a:cxn ang="0">
                  <a:pos x="84" y="58"/>
                </a:cxn>
                <a:cxn ang="0">
                  <a:pos x="76" y="60"/>
                </a:cxn>
                <a:cxn ang="0">
                  <a:pos x="66" y="62"/>
                </a:cxn>
                <a:cxn ang="0">
                  <a:pos x="28" y="68"/>
                </a:cxn>
                <a:cxn ang="0">
                  <a:pos x="0" y="74"/>
                </a:cxn>
              </a:cxnLst>
              <a:rect l="0" t="0" r="r" b="b"/>
              <a:pathLst>
                <a:path w="340" h="74">
                  <a:moveTo>
                    <a:pt x="340" y="0"/>
                  </a:moveTo>
                  <a:lnTo>
                    <a:pt x="306" y="14"/>
                  </a:lnTo>
                  <a:lnTo>
                    <a:pt x="278" y="26"/>
                  </a:lnTo>
                  <a:lnTo>
                    <a:pt x="258" y="32"/>
                  </a:lnTo>
                  <a:lnTo>
                    <a:pt x="244" y="36"/>
                  </a:lnTo>
                  <a:lnTo>
                    <a:pt x="210" y="34"/>
                  </a:lnTo>
                  <a:lnTo>
                    <a:pt x="192" y="36"/>
                  </a:lnTo>
                  <a:lnTo>
                    <a:pt x="188" y="36"/>
                  </a:lnTo>
                  <a:lnTo>
                    <a:pt x="180" y="40"/>
                  </a:lnTo>
                  <a:lnTo>
                    <a:pt x="174" y="42"/>
                  </a:lnTo>
                  <a:lnTo>
                    <a:pt x="172" y="42"/>
                  </a:lnTo>
                  <a:lnTo>
                    <a:pt x="164" y="44"/>
                  </a:lnTo>
                  <a:lnTo>
                    <a:pt x="152" y="44"/>
                  </a:lnTo>
                  <a:lnTo>
                    <a:pt x="144" y="42"/>
                  </a:lnTo>
                  <a:lnTo>
                    <a:pt x="134" y="42"/>
                  </a:lnTo>
                  <a:lnTo>
                    <a:pt x="128" y="42"/>
                  </a:lnTo>
                  <a:lnTo>
                    <a:pt x="114" y="48"/>
                  </a:lnTo>
                  <a:lnTo>
                    <a:pt x="94" y="54"/>
                  </a:lnTo>
                  <a:lnTo>
                    <a:pt x="84" y="58"/>
                  </a:lnTo>
                  <a:lnTo>
                    <a:pt x="76" y="60"/>
                  </a:lnTo>
                  <a:lnTo>
                    <a:pt x="66" y="62"/>
                  </a:lnTo>
                  <a:lnTo>
                    <a:pt x="28" y="68"/>
                  </a:lnTo>
                  <a:lnTo>
                    <a:pt x="0" y="74"/>
                  </a:lnTo>
                </a:path>
              </a:pathLst>
            </a:custGeom>
            <a:noFill/>
            <a:ln w="6350">
              <a:solidFill>
                <a:srgbClr val="191919"/>
              </a:solidFill>
              <a:prstDash val="solid"/>
              <a:round/>
              <a:headEnd/>
              <a:tailEnd/>
            </a:ln>
          </p:spPr>
          <p:txBody>
            <a:bodyPr/>
            <a:lstStyle/>
            <a:p>
              <a:endParaRPr lang="en-US" dirty="0"/>
            </a:p>
          </p:txBody>
        </p:sp>
        <p:sp>
          <p:nvSpPr>
            <p:cNvPr id="158074" name="Freeform 378"/>
            <p:cNvSpPr>
              <a:spLocks/>
            </p:cNvSpPr>
            <p:nvPr/>
          </p:nvSpPr>
          <p:spPr bwMode="auto">
            <a:xfrm>
              <a:off x="2212" y="3134"/>
              <a:ext cx="47" cy="18"/>
            </a:xfrm>
            <a:custGeom>
              <a:avLst/>
              <a:gdLst/>
              <a:ahLst/>
              <a:cxnLst>
                <a:cxn ang="0">
                  <a:pos x="132" y="0"/>
                </a:cxn>
                <a:cxn ang="0">
                  <a:pos x="94" y="16"/>
                </a:cxn>
                <a:cxn ang="0">
                  <a:pos x="88" y="20"/>
                </a:cxn>
                <a:cxn ang="0">
                  <a:pos x="82" y="24"/>
                </a:cxn>
                <a:cxn ang="0">
                  <a:pos x="74" y="30"/>
                </a:cxn>
                <a:cxn ang="0">
                  <a:pos x="60" y="34"/>
                </a:cxn>
                <a:cxn ang="0">
                  <a:pos x="28" y="40"/>
                </a:cxn>
                <a:cxn ang="0">
                  <a:pos x="12" y="42"/>
                </a:cxn>
                <a:cxn ang="0">
                  <a:pos x="0" y="44"/>
                </a:cxn>
              </a:cxnLst>
              <a:rect l="0" t="0" r="r" b="b"/>
              <a:pathLst>
                <a:path w="132" h="44">
                  <a:moveTo>
                    <a:pt x="132" y="0"/>
                  </a:moveTo>
                  <a:lnTo>
                    <a:pt x="94" y="16"/>
                  </a:lnTo>
                  <a:lnTo>
                    <a:pt x="88" y="20"/>
                  </a:lnTo>
                  <a:lnTo>
                    <a:pt x="82" y="24"/>
                  </a:lnTo>
                  <a:lnTo>
                    <a:pt x="74" y="30"/>
                  </a:lnTo>
                  <a:lnTo>
                    <a:pt x="60" y="34"/>
                  </a:lnTo>
                  <a:lnTo>
                    <a:pt x="28" y="40"/>
                  </a:lnTo>
                  <a:lnTo>
                    <a:pt x="12" y="42"/>
                  </a:lnTo>
                  <a:lnTo>
                    <a:pt x="0" y="44"/>
                  </a:lnTo>
                </a:path>
              </a:pathLst>
            </a:custGeom>
            <a:noFill/>
            <a:ln w="6350">
              <a:solidFill>
                <a:srgbClr val="191919"/>
              </a:solidFill>
              <a:prstDash val="solid"/>
              <a:round/>
              <a:headEnd/>
              <a:tailEnd/>
            </a:ln>
          </p:spPr>
          <p:txBody>
            <a:bodyPr/>
            <a:lstStyle/>
            <a:p>
              <a:endParaRPr lang="en-US" dirty="0"/>
            </a:p>
          </p:txBody>
        </p:sp>
        <p:sp>
          <p:nvSpPr>
            <p:cNvPr id="158075" name="Freeform 379"/>
            <p:cNvSpPr>
              <a:spLocks/>
            </p:cNvSpPr>
            <p:nvPr/>
          </p:nvSpPr>
          <p:spPr bwMode="auto">
            <a:xfrm>
              <a:off x="2213" y="3102"/>
              <a:ext cx="40" cy="14"/>
            </a:xfrm>
            <a:custGeom>
              <a:avLst/>
              <a:gdLst/>
              <a:ahLst/>
              <a:cxnLst>
                <a:cxn ang="0">
                  <a:pos x="108" y="0"/>
                </a:cxn>
                <a:cxn ang="0">
                  <a:pos x="88" y="6"/>
                </a:cxn>
                <a:cxn ang="0">
                  <a:pos x="56" y="16"/>
                </a:cxn>
                <a:cxn ang="0">
                  <a:pos x="36" y="24"/>
                </a:cxn>
                <a:cxn ang="0">
                  <a:pos x="20" y="30"/>
                </a:cxn>
                <a:cxn ang="0">
                  <a:pos x="0" y="34"/>
                </a:cxn>
              </a:cxnLst>
              <a:rect l="0" t="0" r="r" b="b"/>
              <a:pathLst>
                <a:path w="108" h="34">
                  <a:moveTo>
                    <a:pt x="108" y="0"/>
                  </a:moveTo>
                  <a:lnTo>
                    <a:pt x="88" y="6"/>
                  </a:lnTo>
                  <a:lnTo>
                    <a:pt x="56" y="16"/>
                  </a:lnTo>
                  <a:lnTo>
                    <a:pt x="36" y="24"/>
                  </a:lnTo>
                  <a:lnTo>
                    <a:pt x="20" y="30"/>
                  </a:lnTo>
                  <a:lnTo>
                    <a:pt x="0" y="34"/>
                  </a:lnTo>
                </a:path>
              </a:pathLst>
            </a:custGeom>
            <a:noFill/>
            <a:ln w="6350">
              <a:solidFill>
                <a:srgbClr val="191919"/>
              </a:solidFill>
              <a:prstDash val="solid"/>
              <a:round/>
              <a:headEnd/>
              <a:tailEnd/>
            </a:ln>
          </p:spPr>
          <p:txBody>
            <a:bodyPr/>
            <a:lstStyle/>
            <a:p>
              <a:endParaRPr lang="en-US" dirty="0"/>
            </a:p>
          </p:txBody>
        </p:sp>
        <p:sp>
          <p:nvSpPr>
            <p:cNvPr id="158076" name="Freeform 380"/>
            <p:cNvSpPr>
              <a:spLocks/>
            </p:cNvSpPr>
            <p:nvPr/>
          </p:nvSpPr>
          <p:spPr bwMode="auto">
            <a:xfrm>
              <a:off x="2159" y="3127"/>
              <a:ext cx="14" cy="2"/>
            </a:xfrm>
            <a:custGeom>
              <a:avLst/>
              <a:gdLst/>
              <a:ahLst/>
              <a:cxnLst>
                <a:cxn ang="0">
                  <a:pos x="38" y="4"/>
                </a:cxn>
                <a:cxn ang="0">
                  <a:pos x="28" y="2"/>
                </a:cxn>
                <a:cxn ang="0">
                  <a:pos x="20" y="0"/>
                </a:cxn>
                <a:cxn ang="0">
                  <a:pos x="14" y="0"/>
                </a:cxn>
                <a:cxn ang="0">
                  <a:pos x="4" y="0"/>
                </a:cxn>
                <a:cxn ang="0">
                  <a:pos x="0" y="0"/>
                </a:cxn>
              </a:cxnLst>
              <a:rect l="0" t="0" r="r" b="b"/>
              <a:pathLst>
                <a:path w="38" h="4">
                  <a:moveTo>
                    <a:pt x="38" y="4"/>
                  </a:moveTo>
                  <a:lnTo>
                    <a:pt x="28" y="2"/>
                  </a:lnTo>
                  <a:lnTo>
                    <a:pt x="20" y="0"/>
                  </a:lnTo>
                  <a:lnTo>
                    <a:pt x="14" y="0"/>
                  </a:lnTo>
                  <a:lnTo>
                    <a:pt x="4" y="0"/>
                  </a:lnTo>
                  <a:lnTo>
                    <a:pt x="0" y="0"/>
                  </a:lnTo>
                </a:path>
              </a:pathLst>
            </a:custGeom>
            <a:noFill/>
            <a:ln w="6350">
              <a:solidFill>
                <a:srgbClr val="191919"/>
              </a:solidFill>
              <a:prstDash val="solid"/>
              <a:round/>
              <a:headEnd/>
              <a:tailEnd/>
            </a:ln>
          </p:spPr>
          <p:txBody>
            <a:bodyPr/>
            <a:lstStyle/>
            <a:p>
              <a:endParaRPr lang="en-US" dirty="0"/>
            </a:p>
          </p:txBody>
        </p:sp>
        <p:sp>
          <p:nvSpPr>
            <p:cNvPr id="158077" name="Freeform 381"/>
            <p:cNvSpPr>
              <a:spLocks/>
            </p:cNvSpPr>
            <p:nvPr/>
          </p:nvSpPr>
          <p:spPr bwMode="auto">
            <a:xfrm>
              <a:off x="2542" y="2973"/>
              <a:ext cx="15" cy="54"/>
            </a:xfrm>
            <a:custGeom>
              <a:avLst/>
              <a:gdLst/>
              <a:ahLst/>
              <a:cxnLst>
                <a:cxn ang="0">
                  <a:pos x="40" y="0"/>
                </a:cxn>
                <a:cxn ang="0">
                  <a:pos x="38" y="4"/>
                </a:cxn>
                <a:cxn ang="0">
                  <a:pos x="36" y="14"/>
                </a:cxn>
                <a:cxn ang="0">
                  <a:pos x="30" y="36"/>
                </a:cxn>
                <a:cxn ang="0">
                  <a:pos x="14" y="72"/>
                </a:cxn>
                <a:cxn ang="0">
                  <a:pos x="8" y="90"/>
                </a:cxn>
                <a:cxn ang="0">
                  <a:pos x="4" y="102"/>
                </a:cxn>
                <a:cxn ang="0">
                  <a:pos x="2" y="114"/>
                </a:cxn>
                <a:cxn ang="0">
                  <a:pos x="0" y="136"/>
                </a:cxn>
              </a:cxnLst>
              <a:rect l="0" t="0" r="r" b="b"/>
              <a:pathLst>
                <a:path w="40" h="136">
                  <a:moveTo>
                    <a:pt x="40" y="0"/>
                  </a:moveTo>
                  <a:lnTo>
                    <a:pt x="38" y="4"/>
                  </a:lnTo>
                  <a:lnTo>
                    <a:pt x="36" y="14"/>
                  </a:lnTo>
                  <a:lnTo>
                    <a:pt x="30" y="36"/>
                  </a:lnTo>
                  <a:lnTo>
                    <a:pt x="14" y="72"/>
                  </a:lnTo>
                  <a:lnTo>
                    <a:pt x="8" y="90"/>
                  </a:lnTo>
                  <a:lnTo>
                    <a:pt x="4" y="102"/>
                  </a:lnTo>
                  <a:lnTo>
                    <a:pt x="2" y="114"/>
                  </a:lnTo>
                  <a:lnTo>
                    <a:pt x="0" y="136"/>
                  </a:lnTo>
                </a:path>
              </a:pathLst>
            </a:custGeom>
            <a:noFill/>
            <a:ln w="6350">
              <a:solidFill>
                <a:srgbClr val="191919"/>
              </a:solidFill>
              <a:prstDash val="solid"/>
              <a:round/>
              <a:headEnd/>
              <a:tailEnd/>
            </a:ln>
          </p:spPr>
          <p:txBody>
            <a:bodyPr/>
            <a:lstStyle/>
            <a:p>
              <a:endParaRPr lang="en-US" dirty="0"/>
            </a:p>
          </p:txBody>
        </p:sp>
        <p:sp>
          <p:nvSpPr>
            <p:cNvPr id="158078" name="Freeform 382"/>
            <p:cNvSpPr>
              <a:spLocks/>
            </p:cNvSpPr>
            <p:nvPr/>
          </p:nvSpPr>
          <p:spPr bwMode="auto">
            <a:xfrm>
              <a:off x="2438" y="2954"/>
              <a:ext cx="80" cy="16"/>
            </a:xfrm>
            <a:custGeom>
              <a:avLst/>
              <a:gdLst/>
              <a:ahLst/>
              <a:cxnLst>
                <a:cxn ang="0">
                  <a:pos x="218" y="0"/>
                </a:cxn>
                <a:cxn ang="0">
                  <a:pos x="204" y="10"/>
                </a:cxn>
                <a:cxn ang="0">
                  <a:pos x="194" y="14"/>
                </a:cxn>
                <a:cxn ang="0">
                  <a:pos x="184" y="18"/>
                </a:cxn>
                <a:cxn ang="0">
                  <a:pos x="166" y="18"/>
                </a:cxn>
                <a:cxn ang="0">
                  <a:pos x="158" y="18"/>
                </a:cxn>
                <a:cxn ang="0">
                  <a:pos x="148" y="18"/>
                </a:cxn>
                <a:cxn ang="0">
                  <a:pos x="120" y="24"/>
                </a:cxn>
                <a:cxn ang="0">
                  <a:pos x="110" y="24"/>
                </a:cxn>
                <a:cxn ang="0">
                  <a:pos x="100" y="22"/>
                </a:cxn>
                <a:cxn ang="0">
                  <a:pos x="88" y="20"/>
                </a:cxn>
                <a:cxn ang="0">
                  <a:pos x="76" y="20"/>
                </a:cxn>
                <a:cxn ang="0">
                  <a:pos x="52" y="24"/>
                </a:cxn>
                <a:cxn ang="0">
                  <a:pos x="36" y="28"/>
                </a:cxn>
                <a:cxn ang="0">
                  <a:pos x="0" y="40"/>
                </a:cxn>
              </a:cxnLst>
              <a:rect l="0" t="0" r="r" b="b"/>
              <a:pathLst>
                <a:path w="218" h="40">
                  <a:moveTo>
                    <a:pt x="218" y="0"/>
                  </a:moveTo>
                  <a:lnTo>
                    <a:pt x="204" y="10"/>
                  </a:lnTo>
                  <a:lnTo>
                    <a:pt x="194" y="14"/>
                  </a:lnTo>
                  <a:lnTo>
                    <a:pt x="184" y="18"/>
                  </a:lnTo>
                  <a:lnTo>
                    <a:pt x="166" y="18"/>
                  </a:lnTo>
                  <a:lnTo>
                    <a:pt x="158" y="18"/>
                  </a:lnTo>
                  <a:lnTo>
                    <a:pt x="148" y="18"/>
                  </a:lnTo>
                  <a:lnTo>
                    <a:pt x="120" y="24"/>
                  </a:lnTo>
                  <a:lnTo>
                    <a:pt x="110" y="24"/>
                  </a:lnTo>
                  <a:lnTo>
                    <a:pt x="100" y="22"/>
                  </a:lnTo>
                  <a:lnTo>
                    <a:pt x="88" y="20"/>
                  </a:lnTo>
                  <a:lnTo>
                    <a:pt x="76" y="20"/>
                  </a:lnTo>
                  <a:lnTo>
                    <a:pt x="52" y="24"/>
                  </a:lnTo>
                  <a:lnTo>
                    <a:pt x="36" y="28"/>
                  </a:lnTo>
                  <a:lnTo>
                    <a:pt x="0" y="40"/>
                  </a:lnTo>
                </a:path>
              </a:pathLst>
            </a:custGeom>
            <a:noFill/>
            <a:ln w="6350">
              <a:solidFill>
                <a:srgbClr val="191919"/>
              </a:solidFill>
              <a:prstDash val="solid"/>
              <a:round/>
              <a:headEnd/>
              <a:tailEnd/>
            </a:ln>
          </p:spPr>
          <p:txBody>
            <a:bodyPr/>
            <a:lstStyle/>
            <a:p>
              <a:endParaRPr lang="en-US" dirty="0"/>
            </a:p>
          </p:txBody>
        </p:sp>
        <p:sp>
          <p:nvSpPr>
            <p:cNvPr id="158079" name="Freeform 383"/>
            <p:cNvSpPr>
              <a:spLocks/>
            </p:cNvSpPr>
            <p:nvPr/>
          </p:nvSpPr>
          <p:spPr bwMode="auto">
            <a:xfrm>
              <a:off x="2434" y="2976"/>
              <a:ext cx="44" cy="9"/>
            </a:xfrm>
            <a:custGeom>
              <a:avLst/>
              <a:gdLst/>
              <a:ahLst/>
              <a:cxnLst>
                <a:cxn ang="0">
                  <a:pos x="122" y="0"/>
                </a:cxn>
                <a:cxn ang="0">
                  <a:pos x="98" y="2"/>
                </a:cxn>
                <a:cxn ang="0">
                  <a:pos x="86" y="4"/>
                </a:cxn>
                <a:cxn ang="0">
                  <a:pos x="68" y="8"/>
                </a:cxn>
                <a:cxn ang="0">
                  <a:pos x="30" y="14"/>
                </a:cxn>
                <a:cxn ang="0">
                  <a:pos x="0" y="22"/>
                </a:cxn>
              </a:cxnLst>
              <a:rect l="0" t="0" r="r" b="b"/>
              <a:pathLst>
                <a:path w="122" h="22">
                  <a:moveTo>
                    <a:pt x="122" y="0"/>
                  </a:moveTo>
                  <a:lnTo>
                    <a:pt x="98" y="2"/>
                  </a:lnTo>
                  <a:lnTo>
                    <a:pt x="86" y="4"/>
                  </a:lnTo>
                  <a:lnTo>
                    <a:pt x="68" y="8"/>
                  </a:lnTo>
                  <a:lnTo>
                    <a:pt x="30" y="14"/>
                  </a:lnTo>
                  <a:lnTo>
                    <a:pt x="0" y="22"/>
                  </a:lnTo>
                </a:path>
              </a:pathLst>
            </a:custGeom>
            <a:noFill/>
            <a:ln w="6350">
              <a:solidFill>
                <a:srgbClr val="191919"/>
              </a:solidFill>
              <a:prstDash val="solid"/>
              <a:round/>
              <a:headEnd/>
              <a:tailEnd/>
            </a:ln>
          </p:spPr>
          <p:txBody>
            <a:bodyPr/>
            <a:lstStyle/>
            <a:p>
              <a:endParaRPr lang="en-US" dirty="0"/>
            </a:p>
          </p:txBody>
        </p:sp>
        <p:sp>
          <p:nvSpPr>
            <p:cNvPr id="158080" name="Freeform 384"/>
            <p:cNvSpPr>
              <a:spLocks/>
            </p:cNvSpPr>
            <p:nvPr/>
          </p:nvSpPr>
          <p:spPr bwMode="auto">
            <a:xfrm>
              <a:off x="2600" y="3045"/>
              <a:ext cx="143" cy="153"/>
            </a:xfrm>
            <a:custGeom>
              <a:avLst/>
              <a:gdLst/>
              <a:ahLst/>
              <a:cxnLst>
                <a:cxn ang="0">
                  <a:pos x="162" y="198"/>
                </a:cxn>
                <a:cxn ang="0">
                  <a:pos x="138" y="216"/>
                </a:cxn>
                <a:cxn ang="0">
                  <a:pos x="122" y="228"/>
                </a:cxn>
                <a:cxn ang="0">
                  <a:pos x="102" y="244"/>
                </a:cxn>
                <a:cxn ang="0">
                  <a:pos x="84" y="274"/>
                </a:cxn>
                <a:cxn ang="0">
                  <a:pos x="78" y="282"/>
                </a:cxn>
                <a:cxn ang="0">
                  <a:pos x="72" y="288"/>
                </a:cxn>
                <a:cxn ang="0">
                  <a:pos x="66" y="292"/>
                </a:cxn>
                <a:cxn ang="0">
                  <a:pos x="56" y="302"/>
                </a:cxn>
                <a:cxn ang="0">
                  <a:pos x="44" y="320"/>
                </a:cxn>
                <a:cxn ang="0">
                  <a:pos x="28" y="344"/>
                </a:cxn>
                <a:cxn ang="0">
                  <a:pos x="0" y="386"/>
                </a:cxn>
                <a:cxn ang="0">
                  <a:pos x="34" y="332"/>
                </a:cxn>
                <a:cxn ang="0">
                  <a:pos x="44" y="308"/>
                </a:cxn>
                <a:cxn ang="0">
                  <a:pos x="44" y="282"/>
                </a:cxn>
                <a:cxn ang="0">
                  <a:pos x="52" y="272"/>
                </a:cxn>
                <a:cxn ang="0">
                  <a:pos x="74" y="248"/>
                </a:cxn>
                <a:cxn ang="0">
                  <a:pos x="92" y="228"/>
                </a:cxn>
                <a:cxn ang="0">
                  <a:pos x="138" y="170"/>
                </a:cxn>
                <a:cxn ang="0">
                  <a:pos x="160" y="148"/>
                </a:cxn>
                <a:cxn ang="0">
                  <a:pos x="176" y="132"/>
                </a:cxn>
                <a:cxn ang="0">
                  <a:pos x="186" y="124"/>
                </a:cxn>
                <a:cxn ang="0">
                  <a:pos x="192" y="120"/>
                </a:cxn>
                <a:cxn ang="0">
                  <a:pos x="200" y="116"/>
                </a:cxn>
                <a:cxn ang="0">
                  <a:pos x="208" y="110"/>
                </a:cxn>
                <a:cxn ang="0">
                  <a:pos x="258" y="72"/>
                </a:cxn>
                <a:cxn ang="0">
                  <a:pos x="276" y="60"/>
                </a:cxn>
                <a:cxn ang="0">
                  <a:pos x="324" y="34"/>
                </a:cxn>
                <a:cxn ang="0">
                  <a:pos x="336" y="34"/>
                </a:cxn>
                <a:cxn ang="0">
                  <a:pos x="346" y="32"/>
                </a:cxn>
                <a:cxn ang="0">
                  <a:pos x="354" y="30"/>
                </a:cxn>
                <a:cxn ang="0">
                  <a:pos x="370" y="20"/>
                </a:cxn>
                <a:cxn ang="0">
                  <a:pos x="378" y="14"/>
                </a:cxn>
                <a:cxn ang="0">
                  <a:pos x="390" y="0"/>
                </a:cxn>
              </a:cxnLst>
              <a:rect l="0" t="0" r="r" b="b"/>
              <a:pathLst>
                <a:path w="390" h="386">
                  <a:moveTo>
                    <a:pt x="162" y="198"/>
                  </a:moveTo>
                  <a:lnTo>
                    <a:pt x="138" y="216"/>
                  </a:lnTo>
                  <a:lnTo>
                    <a:pt x="122" y="228"/>
                  </a:lnTo>
                  <a:lnTo>
                    <a:pt x="102" y="244"/>
                  </a:lnTo>
                  <a:lnTo>
                    <a:pt x="84" y="274"/>
                  </a:lnTo>
                  <a:lnTo>
                    <a:pt x="78" y="282"/>
                  </a:lnTo>
                  <a:lnTo>
                    <a:pt x="72" y="288"/>
                  </a:lnTo>
                  <a:lnTo>
                    <a:pt x="66" y="292"/>
                  </a:lnTo>
                  <a:lnTo>
                    <a:pt x="56" y="302"/>
                  </a:lnTo>
                  <a:lnTo>
                    <a:pt x="44" y="320"/>
                  </a:lnTo>
                  <a:lnTo>
                    <a:pt x="28" y="344"/>
                  </a:lnTo>
                  <a:lnTo>
                    <a:pt x="0" y="386"/>
                  </a:lnTo>
                  <a:lnTo>
                    <a:pt x="34" y="332"/>
                  </a:lnTo>
                  <a:lnTo>
                    <a:pt x="44" y="308"/>
                  </a:lnTo>
                  <a:lnTo>
                    <a:pt x="44" y="282"/>
                  </a:lnTo>
                  <a:lnTo>
                    <a:pt x="52" y="272"/>
                  </a:lnTo>
                  <a:lnTo>
                    <a:pt x="74" y="248"/>
                  </a:lnTo>
                  <a:lnTo>
                    <a:pt x="92" y="228"/>
                  </a:lnTo>
                  <a:lnTo>
                    <a:pt x="138" y="170"/>
                  </a:lnTo>
                  <a:lnTo>
                    <a:pt x="160" y="148"/>
                  </a:lnTo>
                  <a:lnTo>
                    <a:pt x="176" y="132"/>
                  </a:lnTo>
                  <a:lnTo>
                    <a:pt x="186" y="124"/>
                  </a:lnTo>
                  <a:lnTo>
                    <a:pt x="192" y="120"/>
                  </a:lnTo>
                  <a:lnTo>
                    <a:pt x="200" y="116"/>
                  </a:lnTo>
                  <a:lnTo>
                    <a:pt x="208" y="110"/>
                  </a:lnTo>
                  <a:lnTo>
                    <a:pt x="258" y="72"/>
                  </a:lnTo>
                  <a:lnTo>
                    <a:pt x="276" y="60"/>
                  </a:lnTo>
                  <a:lnTo>
                    <a:pt x="324" y="34"/>
                  </a:lnTo>
                  <a:lnTo>
                    <a:pt x="336" y="34"/>
                  </a:lnTo>
                  <a:lnTo>
                    <a:pt x="346" y="32"/>
                  </a:lnTo>
                  <a:lnTo>
                    <a:pt x="354" y="30"/>
                  </a:lnTo>
                  <a:lnTo>
                    <a:pt x="370" y="20"/>
                  </a:lnTo>
                  <a:lnTo>
                    <a:pt x="378" y="14"/>
                  </a:lnTo>
                  <a:lnTo>
                    <a:pt x="390" y="0"/>
                  </a:lnTo>
                </a:path>
              </a:pathLst>
            </a:custGeom>
            <a:noFill/>
            <a:ln w="6350">
              <a:solidFill>
                <a:srgbClr val="191919"/>
              </a:solidFill>
              <a:prstDash val="solid"/>
              <a:round/>
              <a:headEnd/>
              <a:tailEnd/>
            </a:ln>
          </p:spPr>
          <p:txBody>
            <a:bodyPr/>
            <a:lstStyle/>
            <a:p>
              <a:endParaRPr lang="en-US" dirty="0"/>
            </a:p>
          </p:txBody>
        </p:sp>
        <p:sp>
          <p:nvSpPr>
            <p:cNvPr id="158081" name="Freeform 385"/>
            <p:cNvSpPr>
              <a:spLocks/>
            </p:cNvSpPr>
            <p:nvPr/>
          </p:nvSpPr>
          <p:spPr bwMode="auto">
            <a:xfrm>
              <a:off x="2660" y="2741"/>
              <a:ext cx="67" cy="62"/>
            </a:xfrm>
            <a:custGeom>
              <a:avLst/>
              <a:gdLst/>
              <a:ahLst/>
              <a:cxnLst>
                <a:cxn ang="0">
                  <a:pos x="184" y="2"/>
                </a:cxn>
                <a:cxn ang="0">
                  <a:pos x="176" y="0"/>
                </a:cxn>
                <a:cxn ang="0">
                  <a:pos x="166" y="2"/>
                </a:cxn>
                <a:cxn ang="0">
                  <a:pos x="152" y="6"/>
                </a:cxn>
                <a:cxn ang="0">
                  <a:pos x="142" y="10"/>
                </a:cxn>
                <a:cxn ang="0">
                  <a:pos x="138" y="12"/>
                </a:cxn>
                <a:cxn ang="0">
                  <a:pos x="134" y="14"/>
                </a:cxn>
                <a:cxn ang="0">
                  <a:pos x="122" y="16"/>
                </a:cxn>
                <a:cxn ang="0">
                  <a:pos x="82" y="20"/>
                </a:cxn>
                <a:cxn ang="0">
                  <a:pos x="62" y="26"/>
                </a:cxn>
                <a:cxn ang="0">
                  <a:pos x="56" y="28"/>
                </a:cxn>
                <a:cxn ang="0">
                  <a:pos x="50" y="32"/>
                </a:cxn>
                <a:cxn ang="0">
                  <a:pos x="24" y="72"/>
                </a:cxn>
                <a:cxn ang="0">
                  <a:pos x="14" y="112"/>
                </a:cxn>
                <a:cxn ang="0">
                  <a:pos x="0" y="154"/>
                </a:cxn>
              </a:cxnLst>
              <a:rect l="0" t="0" r="r" b="b"/>
              <a:pathLst>
                <a:path w="184" h="154">
                  <a:moveTo>
                    <a:pt x="184" y="2"/>
                  </a:moveTo>
                  <a:lnTo>
                    <a:pt x="176" y="0"/>
                  </a:lnTo>
                  <a:lnTo>
                    <a:pt x="166" y="2"/>
                  </a:lnTo>
                  <a:lnTo>
                    <a:pt x="152" y="6"/>
                  </a:lnTo>
                  <a:lnTo>
                    <a:pt x="142" y="10"/>
                  </a:lnTo>
                  <a:lnTo>
                    <a:pt x="138" y="12"/>
                  </a:lnTo>
                  <a:lnTo>
                    <a:pt x="134" y="14"/>
                  </a:lnTo>
                  <a:lnTo>
                    <a:pt x="122" y="16"/>
                  </a:lnTo>
                  <a:lnTo>
                    <a:pt x="82" y="20"/>
                  </a:lnTo>
                  <a:lnTo>
                    <a:pt x="62" y="26"/>
                  </a:lnTo>
                  <a:lnTo>
                    <a:pt x="56" y="28"/>
                  </a:lnTo>
                  <a:lnTo>
                    <a:pt x="50" y="32"/>
                  </a:lnTo>
                  <a:lnTo>
                    <a:pt x="24" y="72"/>
                  </a:lnTo>
                  <a:lnTo>
                    <a:pt x="14" y="112"/>
                  </a:lnTo>
                  <a:lnTo>
                    <a:pt x="0" y="154"/>
                  </a:lnTo>
                </a:path>
              </a:pathLst>
            </a:custGeom>
            <a:noFill/>
            <a:ln w="9525">
              <a:solidFill>
                <a:srgbClr val="191919"/>
              </a:solidFill>
              <a:prstDash val="solid"/>
              <a:round/>
              <a:headEnd/>
              <a:tailEnd/>
            </a:ln>
          </p:spPr>
          <p:txBody>
            <a:bodyPr/>
            <a:lstStyle/>
            <a:p>
              <a:endParaRPr lang="en-US" dirty="0"/>
            </a:p>
          </p:txBody>
        </p:sp>
        <p:sp>
          <p:nvSpPr>
            <p:cNvPr id="158082" name="Freeform 386"/>
            <p:cNvSpPr>
              <a:spLocks/>
            </p:cNvSpPr>
            <p:nvPr/>
          </p:nvSpPr>
          <p:spPr bwMode="auto">
            <a:xfrm>
              <a:off x="2750" y="2926"/>
              <a:ext cx="58" cy="31"/>
            </a:xfrm>
            <a:custGeom>
              <a:avLst/>
              <a:gdLst/>
              <a:ahLst/>
              <a:cxnLst>
                <a:cxn ang="0">
                  <a:pos x="0" y="80"/>
                </a:cxn>
                <a:cxn ang="0">
                  <a:pos x="12" y="64"/>
                </a:cxn>
                <a:cxn ang="0">
                  <a:pos x="22" y="50"/>
                </a:cxn>
                <a:cxn ang="0">
                  <a:pos x="34" y="40"/>
                </a:cxn>
                <a:cxn ang="0">
                  <a:pos x="46" y="32"/>
                </a:cxn>
                <a:cxn ang="0">
                  <a:pos x="54" y="24"/>
                </a:cxn>
                <a:cxn ang="0">
                  <a:pos x="64" y="18"/>
                </a:cxn>
                <a:cxn ang="0">
                  <a:pos x="74" y="14"/>
                </a:cxn>
                <a:cxn ang="0">
                  <a:pos x="98" y="10"/>
                </a:cxn>
                <a:cxn ang="0">
                  <a:pos x="126" y="4"/>
                </a:cxn>
                <a:cxn ang="0">
                  <a:pos x="144" y="0"/>
                </a:cxn>
                <a:cxn ang="0">
                  <a:pos x="158" y="0"/>
                </a:cxn>
              </a:cxnLst>
              <a:rect l="0" t="0" r="r" b="b"/>
              <a:pathLst>
                <a:path w="158" h="80">
                  <a:moveTo>
                    <a:pt x="0" y="80"/>
                  </a:moveTo>
                  <a:lnTo>
                    <a:pt x="12" y="64"/>
                  </a:lnTo>
                  <a:lnTo>
                    <a:pt x="22" y="50"/>
                  </a:lnTo>
                  <a:lnTo>
                    <a:pt x="34" y="40"/>
                  </a:lnTo>
                  <a:lnTo>
                    <a:pt x="46" y="32"/>
                  </a:lnTo>
                  <a:lnTo>
                    <a:pt x="54" y="24"/>
                  </a:lnTo>
                  <a:lnTo>
                    <a:pt x="64" y="18"/>
                  </a:lnTo>
                  <a:lnTo>
                    <a:pt x="74" y="14"/>
                  </a:lnTo>
                  <a:lnTo>
                    <a:pt x="98" y="10"/>
                  </a:lnTo>
                  <a:lnTo>
                    <a:pt x="126" y="4"/>
                  </a:lnTo>
                  <a:lnTo>
                    <a:pt x="144" y="0"/>
                  </a:lnTo>
                  <a:lnTo>
                    <a:pt x="158" y="0"/>
                  </a:lnTo>
                </a:path>
              </a:pathLst>
            </a:custGeom>
            <a:noFill/>
            <a:ln w="9525">
              <a:solidFill>
                <a:srgbClr val="191919"/>
              </a:solidFill>
              <a:prstDash val="solid"/>
              <a:round/>
              <a:headEnd/>
              <a:tailEnd/>
            </a:ln>
          </p:spPr>
          <p:txBody>
            <a:bodyPr/>
            <a:lstStyle/>
            <a:p>
              <a:endParaRPr lang="en-US" dirty="0"/>
            </a:p>
          </p:txBody>
        </p:sp>
        <p:sp>
          <p:nvSpPr>
            <p:cNvPr id="158083" name="Freeform 387"/>
            <p:cNvSpPr>
              <a:spLocks/>
            </p:cNvSpPr>
            <p:nvPr/>
          </p:nvSpPr>
          <p:spPr bwMode="auto">
            <a:xfrm>
              <a:off x="2750" y="2928"/>
              <a:ext cx="70" cy="41"/>
            </a:xfrm>
            <a:custGeom>
              <a:avLst/>
              <a:gdLst/>
              <a:ahLst/>
              <a:cxnLst>
                <a:cxn ang="0">
                  <a:pos x="0" y="104"/>
                </a:cxn>
                <a:cxn ang="0">
                  <a:pos x="26" y="80"/>
                </a:cxn>
                <a:cxn ang="0">
                  <a:pos x="48" y="62"/>
                </a:cxn>
                <a:cxn ang="0">
                  <a:pos x="60" y="54"/>
                </a:cxn>
                <a:cxn ang="0">
                  <a:pos x="72" y="48"/>
                </a:cxn>
                <a:cxn ang="0">
                  <a:pos x="112" y="30"/>
                </a:cxn>
                <a:cxn ang="0">
                  <a:pos x="130" y="24"/>
                </a:cxn>
                <a:cxn ang="0">
                  <a:pos x="156" y="12"/>
                </a:cxn>
                <a:cxn ang="0">
                  <a:pos x="176" y="2"/>
                </a:cxn>
                <a:cxn ang="0">
                  <a:pos x="184" y="0"/>
                </a:cxn>
                <a:cxn ang="0">
                  <a:pos x="190" y="0"/>
                </a:cxn>
              </a:cxnLst>
              <a:rect l="0" t="0" r="r" b="b"/>
              <a:pathLst>
                <a:path w="190" h="104">
                  <a:moveTo>
                    <a:pt x="0" y="104"/>
                  </a:moveTo>
                  <a:lnTo>
                    <a:pt x="26" y="80"/>
                  </a:lnTo>
                  <a:lnTo>
                    <a:pt x="48" y="62"/>
                  </a:lnTo>
                  <a:lnTo>
                    <a:pt x="60" y="54"/>
                  </a:lnTo>
                  <a:lnTo>
                    <a:pt x="72" y="48"/>
                  </a:lnTo>
                  <a:lnTo>
                    <a:pt x="112" y="30"/>
                  </a:lnTo>
                  <a:lnTo>
                    <a:pt x="130" y="24"/>
                  </a:lnTo>
                  <a:lnTo>
                    <a:pt x="156" y="12"/>
                  </a:lnTo>
                  <a:lnTo>
                    <a:pt x="176" y="2"/>
                  </a:lnTo>
                  <a:lnTo>
                    <a:pt x="184" y="0"/>
                  </a:lnTo>
                  <a:lnTo>
                    <a:pt x="190" y="0"/>
                  </a:lnTo>
                </a:path>
              </a:pathLst>
            </a:custGeom>
            <a:noFill/>
            <a:ln w="9525">
              <a:solidFill>
                <a:srgbClr val="191919"/>
              </a:solidFill>
              <a:prstDash val="solid"/>
              <a:round/>
              <a:headEnd/>
              <a:tailEnd/>
            </a:ln>
          </p:spPr>
          <p:txBody>
            <a:bodyPr/>
            <a:lstStyle/>
            <a:p>
              <a:endParaRPr lang="en-US" dirty="0"/>
            </a:p>
          </p:txBody>
        </p:sp>
        <p:sp>
          <p:nvSpPr>
            <p:cNvPr id="158084" name="Freeform 388"/>
            <p:cNvSpPr>
              <a:spLocks/>
            </p:cNvSpPr>
            <p:nvPr/>
          </p:nvSpPr>
          <p:spPr bwMode="auto">
            <a:xfrm>
              <a:off x="3303" y="2117"/>
              <a:ext cx="233" cy="346"/>
            </a:xfrm>
            <a:custGeom>
              <a:avLst/>
              <a:gdLst/>
              <a:ahLst/>
              <a:cxnLst>
                <a:cxn ang="0">
                  <a:pos x="136" y="796"/>
                </a:cxn>
                <a:cxn ang="0">
                  <a:pos x="158" y="766"/>
                </a:cxn>
                <a:cxn ang="0">
                  <a:pos x="188" y="742"/>
                </a:cxn>
                <a:cxn ang="0">
                  <a:pos x="220" y="724"/>
                </a:cxn>
                <a:cxn ang="0">
                  <a:pos x="236" y="716"/>
                </a:cxn>
                <a:cxn ang="0">
                  <a:pos x="244" y="704"/>
                </a:cxn>
                <a:cxn ang="0">
                  <a:pos x="270" y="654"/>
                </a:cxn>
                <a:cxn ang="0">
                  <a:pos x="294" y="602"/>
                </a:cxn>
                <a:cxn ang="0">
                  <a:pos x="316" y="574"/>
                </a:cxn>
                <a:cxn ang="0">
                  <a:pos x="352" y="540"/>
                </a:cxn>
                <a:cxn ang="0">
                  <a:pos x="402" y="480"/>
                </a:cxn>
                <a:cxn ang="0">
                  <a:pos x="416" y="454"/>
                </a:cxn>
                <a:cxn ang="0">
                  <a:pos x="442" y="394"/>
                </a:cxn>
                <a:cxn ang="0">
                  <a:pos x="462" y="366"/>
                </a:cxn>
                <a:cxn ang="0">
                  <a:pos x="482" y="334"/>
                </a:cxn>
                <a:cxn ang="0">
                  <a:pos x="492" y="322"/>
                </a:cxn>
                <a:cxn ang="0">
                  <a:pos x="508" y="302"/>
                </a:cxn>
                <a:cxn ang="0">
                  <a:pos x="516" y="278"/>
                </a:cxn>
                <a:cxn ang="0">
                  <a:pos x="534" y="216"/>
                </a:cxn>
                <a:cxn ang="0">
                  <a:pos x="550" y="164"/>
                </a:cxn>
                <a:cxn ang="0">
                  <a:pos x="572" y="108"/>
                </a:cxn>
                <a:cxn ang="0">
                  <a:pos x="594" y="74"/>
                </a:cxn>
                <a:cxn ang="0">
                  <a:pos x="626" y="22"/>
                </a:cxn>
                <a:cxn ang="0">
                  <a:pos x="636" y="2"/>
                </a:cxn>
                <a:cxn ang="0">
                  <a:pos x="600" y="46"/>
                </a:cxn>
                <a:cxn ang="0">
                  <a:pos x="590" y="54"/>
                </a:cxn>
                <a:cxn ang="0">
                  <a:pos x="584" y="66"/>
                </a:cxn>
                <a:cxn ang="0">
                  <a:pos x="578" y="74"/>
                </a:cxn>
                <a:cxn ang="0">
                  <a:pos x="524" y="130"/>
                </a:cxn>
                <a:cxn ang="0">
                  <a:pos x="492" y="164"/>
                </a:cxn>
                <a:cxn ang="0">
                  <a:pos x="480" y="174"/>
                </a:cxn>
                <a:cxn ang="0">
                  <a:pos x="472" y="192"/>
                </a:cxn>
                <a:cxn ang="0">
                  <a:pos x="428" y="240"/>
                </a:cxn>
                <a:cxn ang="0">
                  <a:pos x="364" y="300"/>
                </a:cxn>
                <a:cxn ang="0">
                  <a:pos x="340" y="322"/>
                </a:cxn>
                <a:cxn ang="0">
                  <a:pos x="308" y="352"/>
                </a:cxn>
                <a:cxn ang="0">
                  <a:pos x="282" y="382"/>
                </a:cxn>
                <a:cxn ang="0">
                  <a:pos x="214" y="500"/>
                </a:cxn>
                <a:cxn ang="0">
                  <a:pos x="182" y="556"/>
                </a:cxn>
                <a:cxn ang="0">
                  <a:pos x="142" y="612"/>
                </a:cxn>
                <a:cxn ang="0">
                  <a:pos x="116" y="656"/>
                </a:cxn>
                <a:cxn ang="0">
                  <a:pos x="100" y="682"/>
                </a:cxn>
                <a:cxn ang="0">
                  <a:pos x="78" y="738"/>
                </a:cxn>
                <a:cxn ang="0">
                  <a:pos x="50" y="794"/>
                </a:cxn>
                <a:cxn ang="0">
                  <a:pos x="20" y="840"/>
                </a:cxn>
                <a:cxn ang="0">
                  <a:pos x="0" y="872"/>
                </a:cxn>
                <a:cxn ang="0">
                  <a:pos x="22" y="860"/>
                </a:cxn>
                <a:cxn ang="0">
                  <a:pos x="64" y="842"/>
                </a:cxn>
                <a:cxn ang="0">
                  <a:pos x="110" y="830"/>
                </a:cxn>
                <a:cxn ang="0">
                  <a:pos x="132" y="804"/>
                </a:cxn>
              </a:cxnLst>
              <a:rect l="0" t="0" r="r" b="b"/>
              <a:pathLst>
                <a:path w="638" h="874">
                  <a:moveTo>
                    <a:pt x="132" y="804"/>
                  </a:moveTo>
                  <a:lnTo>
                    <a:pt x="136" y="796"/>
                  </a:lnTo>
                  <a:lnTo>
                    <a:pt x="142" y="788"/>
                  </a:lnTo>
                  <a:lnTo>
                    <a:pt x="158" y="766"/>
                  </a:lnTo>
                  <a:lnTo>
                    <a:pt x="172" y="754"/>
                  </a:lnTo>
                  <a:lnTo>
                    <a:pt x="188" y="742"/>
                  </a:lnTo>
                  <a:lnTo>
                    <a:pt x="206" y="730"/>
                  </a:lnTo>
                  <a:lnTo>
                    <a:pt x="220" y="724"/>
                  </a:lnTo>
                  <a:lnTo>
                    <a:pt x="230" y="720"/>
                  </a:lnTo>
                  <a:lnTo>
                    <a:pt x="236" y="716"/>
                  </a:lnTo>
                  <a:lnTo>
                    <a:pt x="242" y="710"/>
                  </a:lnTo>
                  <a:lnTo>
                    <a:pt x="244" y="704"/>
                  </a:lnTo>
                  <a:lnTo>
                    <a:pt x="258" y="678"/>
                  </a:lnTo>
                  <a:lnTo>
                    <a:pt x="270" y="654"/>
                  </a:lnTo>
                  <a:lnTo>
                    <a:pt x="280" y="626"/>
                  </a:lnTo>
                  <a:lnTo>
                    <a:pt x="294" y="602"/>
                  </a:lnTo>
                  <a:lnTo>
                    <a:pt x="306" y="586"/>
                  </a:lnTo>
                  <a:lnTo>
                    <a:pt x="316" y="574"/>
                  </a:lnTo>
                  <a:lnTo>
                    <a:pt x="336" y="554"/>
                  </a:lnTo>
                  <a:lnTo>
                    <a:pt x="352" y="540"/>
                  </a:lnTo>
                  <a:lnTo>
                    <a:pt x="382" y="506"/>
                  </a:lnTo>
                  <a:lnTo>
                    <a:pt x="402" y="480"/>
                  </a:lnTo>
                  <a:lnTo>
                    <a:pt x="410" y="464"/>
                  </a:lnTo>
                  <a:lnTo>
                    <a:pt x="416" y="454"/>
                  </a:lnTo>
                  <a:lnTo>
                    <a:pt x="436" y="404"/>
                  </a:lnTo>
                  <a:lnTo>
                    <a:pt x="442" y="394"/>
                  </a:lnTo>
                  <a:lnTo>
                    <a:pt x="450" y="384"/>
                  </a:lnTo>
                  <a:lnTo>
                    <a:pt x="462" y="366"/>
                  </a:lnTo>
                  <a:lnTo>
                    <a:pt x="474" y="350"/>
                  </a:lnTo>
                  <a:lnTo>
                    <a:pt x="482" y="334"/>
                  </a:lnTo>
                  <a:lnTo>
                    <a:pt x="486" y="328"/>
                  </a:lnTo>
                  <a:lnTo>
                    <a:pt x="492" y="322"/>
                  </a:lnTo>
                  <a:lnTo>
                    <a:pt x="504" y="310"/>
                  </a:lnTo>
                  <a:lnTo>
                    <a:pt x="508" y="302"/>
                  </a:lnTo>
                  <a:lnTo>
                    <a:pt x="512" y="294"/>
                  </a:lnTo>
                  <a:lnTo>
                    <a:pt x="516" y="278"/>
                  </a:lnTo>
                  <a:lnTo>
                    <a:pt x="520" y="254"/>
                  </a:lnTo>
                  <a:lnTo>
                    <a:pt x="534" y="216"/>
                  </a:lnTo>
                  <a:lnTo>
                    <a:pt x="546" y="176"/>
                  </a:lnTo>
                  <a:lnTo>
                    <a:pt x="550" y="164"/>
                  </a:lnTo>
                  <a:lnTo>
                    <a:pt x="558" y="146"/>
                  </a:lnTo>
                  <a:lnTo>
                    <a:pt x="572" y="108"/>
                  </a:lnTo>
                  <a:lnTo>
                    <a:pt x="580" y="92"/>
                  </a:lnTo>
                  <a:lnTo>
                    <a:pt x="594" y="74"/>
                  </a:lnTo>
                  <a:lnTo>
                    <a:pt x="614" y="42"/>
                  </a:lnTo>
                  <a:lnTo>
                    <a:pt x="626" y="22"/>
                  </a:lnTo>
                  <a:lnTo>
                    <a:pt x="638" y="0"/>
                  </a:lnTo>
                  <a:lnTo>
                    <a:pt x="636" y="2"/>
                  </a:lnTo>
                  <a:lnTo>
                    <a:pt x="604" y="42"/>
                  </a:lnTo>
                  <a:lnTo>
                    <a:pt x="600" y="46"/>
                  </a:lnTo>
                  <a:lnTo>
                    <a:pt x="596" y="50"/>
                  </a:lnTo>
                  <a:lnTo>
                    <a:pt x="590" y="54"/>
                  </a:lnTo>
                  <a:lnTo>
                    <a:pt x="586" y="58"/>
                  </a:lnTo>
                  <a:lnTo>
                    <a:pt x="584" y="66"/>
                  </a:lnTo>
                  <a:lnTo>
                    <a:pt x="580" y="70"/>
                  </a:lnTo>
                  <a:lnTo>
                    <a:pt x="578" y="74"/>
                  </a:lnTo>
                  <a:lnTo>
                    <a:pt x="552" y="94"/>
                  </a:lnTo>
                  <a:lnTo>
                    <a:pt x="524" y="130"/>
                  </a:lnTo>
                  <a:lnTo>
                    <a:pt x="500" y="158"/>
                  </a:lnTo>
                  <a:lnTo>
                    <a:pt x="492" y="164"/>
                  </a:lnTo>
                  <a:lnTo>
                    <a:pt x="484" y="168"/>
                  </a:lnTo>
                  <a:lnTo>
                    <a:pt x="480" y="174"/>
                  </a:lnTo>
                  <a:lnTo>
                    <a:pt x="476" y="184"/>
                  </a:lnTo>
                  <a:lnTo>
                    <a:pt x="472" y="192"/>
                  </a:lnTo>
                  <a:lnTo>
                    <a:pt x="446" y="216"/>
                  </a:lnTo>
                  <a:lnTo>
                    <a:pt x="428" y="240"/>
                  </a:lnTo>
                  <a:lnTo>
                    <a:pt x="386" y="278"/>
                  </a:lnTo>
                  <a:lnTo>
                    <a:pt x="364" y="300"/>
                  </a:lnTo>
                  <a:lnTo>
                    <a:pt x="350" y="314"/>
                  </a:lnTo>
                  <a:lnTo>
                    <a:pt x="340" y="322"/>
                  </a:lnTo>
                  <a:lnTo>
                    <a:pt x="326" y="334"/>
                  </a:lnTo>
                  <a:lnTo>
                    <a:pt x="308" y="352"/>
                  </a:lnTo>
                  <a:lnTo>
                    <a:pt x="292" y="370"/>
                  </a:lnTo>
                  <a:lnTo>
                    <a:pt x="282" y="382"/>
                  </a:lnTo>
                  <a:lnTo>
                    <a:pt x="244" y="448"/>
                  </a:lnTo>
                  <a:lnTo>
                    <a:pt x="214" y="500"/>
                  </a:lnTo>
                  <a:lnTo>
                    <a:pt x="198" y="530"/>
                  </a:lnTo>
                  <a:lnTo>
                    <a:pt x="182" y="556"/>
                  </a:lnTo>
                  <a:lnTo>
                    <a:pt x="154" y="592"/>
                  </a:lnTo>
                  <a:lnTo>
                    <a:pt x="142" y="612"/>
                  </a:lnTo>
                  <a:lnTo>
                    <a:pt x="132" y="630"/>
                  </a:lnTo>
                  <a:lnTo>
                    <a:pt x="116" y="656"/>
                  </a:lnTo>
                  <a:lnTo>
                    <a:pt x="106" y="672"/>
                  </a:lnTo>
                  <a:lnTo>
                    <a:pt x="100" y="682"/>
                  </a:lnTo>
                  <a:lnTo>
                    <a:pt x="90" y="714"/>
                  </a:lnTo>
                  <a:lnTo>
                    <a:pt x="78" y="738"/>
                  </a:lnTo>
                  <a:lnTo>
                    <a:pt x="60" y="776"/>
                  </a:lnTo>
                  <a:lnTo>
                    <a:pt x="50" y="794"/>
                  </a:lnTo>
                  <a:lnTo>
                    <a:pt x="40" y="812"/>
                  </a:lnTo>
                  <a:lnTo>
                    <a:pt x="20" y="840"/>
                  </a:lnTo>
                  <a:lnTo>
                    <a:pt x="8" y="860"/>
                  </a:lnTo>
                  <a:lnTo>
                    <a:pt x="0" y="872"/>
                  </a:lnTo>
                  <a:lnTo>
                    <a:pt x="2" y="874"/>
                  </a:lnTo>
                  <a:lnTo>
                    <a:pt x="22" y="860"/>
                  </a:lnTo>
                  <a:lnTo>
                    <a:pt x="44" y="850"/>
                  </a:lnTo>
                  <a:lnTo>
                    <a:pt x="64" y="842"/>
                  </a:lnTo>
                  <a:lnTo>
                    <a:pt x="82" y="836"/>
                  </a:lnTo>
                  <a:lnTo>
                    <a:pt x="110" y="830"/>
                  </a:lnTo>
                  <a:lnTo>
                    <a:pt x="120" y="828"/>
                  </a:lnTo>
                  <a:lnTo>
                    <a:pt x="132" y="804"/>
                  </a:lnTo>
                  <a:close/>
                </a:path>
              </a:pathLst>
            </a:custGeom>
            <a:solidFill>
              <a:srgbClr val="CC9900"/>
            </a:solidFill>
            <a:ln w="9525">
              <a:noFill/>
              <a:round/>
              <a:headEnd/>
              <a:tailEnd/>
            </a:ln>
          </p:spPr>
          <p:txBody>
            <a:bodyPr/>
            <a:lstStyle/>
            <a:p>
              <a:endParaRPr lang="en-US" dirty="0"/>
            </a:p>
          </p:txBody>
        </p:sp>
        <p:sp>
          <p:nvSpPr>
            <p:cNvPr id="158085" name="Freeform 389"/>
            <p:cNvSpPr>
              <a:spLocks/>
            </p:cNvSpPr>
            <p:nvPr/>
          </p:nvSpPr>
          <p:spPr bwMode="auto">
            <a:xfrm>
              <a:off x="3425" y="2129"/>
              <a:ext cx="212" cy="376"/>
            </a:xfrm>
            <a:custGeom>
              <a:avLst/>
              <a:gdLst/>
              <a:ahLst/>
              <a:cxnLst>
                <a:cxn ang="0">
                  <a:pos x="486" y="150"/>
                </a:cxn>
                <a:cxn ang="0">
                  <a:pos x="428" y="226"/>
                </a:cxn>
                <a:cxn ang="0">
                  <a:pos x="360" y="316"/>
                </a:cxn>
                <a:cxn ang="0">
                  <a:pos x="330" y="364"/>
                </a:cxn>
                <a:cxn ang="0">
                  <a:pos x="282" y="454"/>
                </a:cxn>
                <a:cxn ang="0">
                  <a:pos x="258" y="496"/>
                </a:cxn>
                <a:cxn ang="0">
                  <a:pos x="226" y="536"/>
                </a:cxn>
                <a:cxn ang="0">
                  <a:pos x="132" y="672"/>
                </a:cxn>
                <a:cxn ang="0">
                  <a:pos x="94" y="732"/>
                </a:cxn>
                <a:cxn ang="0">
                  <a:pos x="72" y="784"/>
                </a:cxn>
                <a:cxn ang="0">
                  <a:pos x="62" y="810"/>
                </a:cxn>
                <a:cxn ang="0">
                  <a:pos x="48" y="834"/>
                </a:cxn>
                <a:cxn ang="0">
                  <a:pos x="22" y="868"/>
                </a:cxn>
                <a:cxn ang="0">
                  <a:pos x="8" y="888"/>
                </a:cxn>
                <a:cxn ang="0">
                  <a:pos x="44" y="912"/>
                </a:cxn>
                <a:cxn ang="0">
                  <a:pos x="68" y="894"/>
                </a:cxn>
                <a:cxn ang="0">
                  <a:pos x="100" y="872"/>
                </a:cxn>
                <a:cxn ang="0">
                  <a:pos x="160" y="832"/>
                </a:cxn>
                <a:cxn ang="0">
                  <a:pos x="212" y="778"/>
                </a:cxn>
                <a:cxn ang="0">
                  <a:pos x="296" y="696"/>
                </a:cxn>
                <a:cxn ang="0">
                  <a:pos x="324" y="670"/>
                </a:cxn>
                <a:cxn ang="0">
                  <a:pos x="384" y="588"/>
                </a:cxn>
                <a:cxn ang="0">
                  <a:pos x="450" y="500"/>
                </a:cxn>
                <a:cxn ang="0">
                  <a:pos x="472" y="456"/>
                </a:cxn>
                <a:cxn ang="0">
                  <a:pos x="484" y="420"/>
                </a:cxn>
                <a:cxn ang="0">
                  <a:pos x="498" y="380"/>
                </a:cxn>
                <a:cxn ang="0">
                  <a:pos x="508" y="350"/>
                </a:cxn>
                <a:cxn ang="0">
                  <a:pos x="516" y="306"/>
                </a:cxn>
                <a:cxn ang="0">
                  <a:pos x="536" y="266"/>
                </a:cxn>
                <a:cxn ang="0">
                  <a:pos x="554" y="216"/>
                </a:cxn>
                <a:cxn ang="0">
                  <a:pos x="560" y="176"/>
                </a:cxn>
                <a:cxn ang="0">
                  <a:pos x="564" y="88"/>
                </a:cxn>
                <a:cxn ang="0">
                  <a:pos x="570" y="48"/>
                </a:cxn>
                <a:cxn ang="0">
                  <a:pos x="582" y="0"/>
                </a:cxn>
                <a:cxn ang="0">
                  <a:pos x="526" y="88"/>
                </a:cxn>
                <a:cxn ang="0">
                  <a:pos x="498" y="136"/>
                </a:cxn>
              </a:cxnLst>
              <a:rect l="0" t="0" r="r" b="b"/>
              <a:pathLst>
                <a:path w="582" h="950">
                  <a:moveTo>
                    <a:pt x="498" y="136"/>
                  </a:moveTo>
                  <a:lnTo>
                    <a:pt x="486" y="150"/>
                  </a:lnTo>
                  <a:lnTo>
                    <a:pt x="464" y="180"/>
                  </a:lnTo>
                  <a:lnTo>
                    <a:pt x="428" y="226"/>
                  </a:lnTo>
                  <a:lnTo>
                    <a:pt x="394" y="272"/>
                  </a:lnTo>
                  <a:lnTo>
                    <a:pt x="360" y="316"/>
                  </a:lnTo>
                  <a:lnTo>
                    <a:pt x="348" y="334"/>
                  </a:lnTo>
                  <a:lnTo>
                    <a:pt x="330" y="364"/>
                  </a:lnTo>
                  <a:lnTo>
                    <a:pt x="302" y="414"/>
                  </a:lnTo>
                  <a:lnTo>
                    <a:pt x="282" y="454"/>
                  </a:lnTo>
                  <a:lnTo>
                    <a:pt x="270" y="478"/>
                  </a:lnTo>
                  <a:lnTo>
                    <a:pt x="258" y="496"/>
                  </a:lnTo>
                  <a:lnTo>
                    <a:pt x="244" y="512"/>
                  </a:lnTo>
                  <a:lnTo>
                    <a:pt x="226" y="536"/>
                  </a:lnTo>
                  <a:lnTo>
                    <a:pt x="202" y="568"/>
                  </a:lnTo>
                  <a:lnTo>
                    <a:pt x="132" y="672"/>
                  </a:lnTo>
                  <a:lnTo>
                    <a:pt x="116" y="704"/>
                  </a:lnTo>
                  <a:lnTo>
                    <a:pt x="94" y="732"/>
                  </a:lnTo>
                  <a:lnTo>
                    <a:pt x="76" y="756"/>
                  </a:lnTo>
                  <a:lnTo>
                    <a:pt x="72" y="784"/>
                  </a:lnTo>
                  <a:lnTo>
                    <a:pt x="66" y="798"/>
                  </a:lnTo>
                  <a:lnTo>
                    <a:pt x="62" y="810"/>
                  </a:lnTo>
                  <a:lnTo>
                    <a:pt x="58" y="820"/>
                  </a:lnTo>
                  <a:lnTo>
                    <a:pt x="48" y="834"/>
                  </a:lnTo>
                  <a:lnTo>
                    <a:pt x="38" y="848"/>
                  </a:lnTo>
                  <a:lnTo>
                    <a:pt x="22" y="868"/>
                  </a:lnTo>
                  <a:lnTo>
                    <a:pt x="14" y="880"/>
                  </a:lnTo>
                  <a:lnTo>
                    <a:pt x="8" y="888"/>
                  </a:lnTo>
                  <a:lnTo>
                    <a:pt x="0" y="950"/>
                  </a:lnTo>
                  <a:lnTo>
                    <a:pt x="44" y="912"/>
                  </a:lnTo>
                  <a:lnTo>
                    <a:pt x="58" y="900"/>
                  </a:lnTo>
                  <a:lnTo>
                    <a:pt x="68" y="894"/>
                  </a:lnTo>
                  <a:lnTo>
                    <a:pt x="84" y="882"/>
                  </a:lnTo>
                  <a:lnTo>
                    <a:pt x="100" y="872"/>
                  </a:lnTo>
                  <a:lnTo>
                    <a:pt x="148" y="844"/>
                  </a:lnTo>
                  <a:lnTo>
                    <a:pt x="160" y="832"/>
                  </a:lnTo>
                  <a:lnTo>
                    <a:pt x="180" y="814"/>
                  </a:lnTo>
                  <a:lnTo>
                    <a:pt x="212" y="778"/>
                  </a:lnTo>
                  <a:lnTo>
                    <a:pt x="272" y="716"/>
                  </a:lnTo>
                  <a:lnTo>
                    <a:pt x="296" y="696"/>
                  </a:lnTo>
                  <a:lnTo>
                    <a:pt x="314" y="682"/>
                  </a:lnTo>
                  <a:lnTo>
                    <a:pt x="324" y="670"/>
                  </a:lnTo>
                  <a:lnTo>
                    <a:pt x="358" y="628"/>
                  </a:lnTo>
                  <a:lnTo>
                    <a:pt x="384" y="588"/>
                  </a:lnTo>
                  <a:lnTo>
                    <a:pt x="436" y="518"/>
                  </a:lnTo>
                  <a:lnTo>
                    <a:pt x="450" y="500"/>
                  </a:lnTo>
                  <a:lnTo>
                    <a:pt x="462" y="478"/>
                  </a:lnTo>
                  <a:lnTo>
                    <a:pt x="472" y="456"/>
                  </a:lnTo>
                  <a:lnTo>
                    <a:pt x="476" y="442"/>
                  </a:lnTo>
                  <a:lnTo>
                    <a:pt x="484" y="420"/>
                  </a:lnTo>
                  <a:lnTo>
                    <a:pt x="492" y="394"/>
                  </a:lnTo>
                  <a:lnTo>
                    <a:pt x="498" y="380"/>
                  </a:lnTo>
                  <a:lnTo>
                    <a:pt x="504" y="366"/>
                  </a:lnTo>
                  <a:lnTo>
                    <a:pt x="508" y="350"/>
                  </a:lnTo>
                  <a:lnTo>
                    <a:pt x="510" y="330"/>
                  </a:lnTo>
                  <a:lnTo>
                    <a:pt x="516" y="306"/>
                  </a:lnTo>
                  <a:lnTo>
                    <a:pt x="524" y="288"/>
                  </a:lnTo>
                  <a:lnTo>
                    <a:pt x="536" y="266"/>
                  </a:lnTo>
                  <a:lnTo>
                    <a:pt x="546" y="242"/>
                  </a:lnTo>
                  <a:lnTo>
                    <a:pt x="554" y="216"/>
                  </a:lnTo>
                  <a:lnTo>
                    <a:pt x="558" y="194"/>
                  </a:lnTo>
                  <a:lnTo>
                    <a:pt x="560" y="176"/>
                  </a:lnTo>
                  <a:lnTo>
                    <a:pt x="562" y="108"/>
                  </a:lnTo>
                  <a:lnTo>
                    <a:pt x="564" y="88"/>
                  </a:lnTo>
                  <a:lnTo>
                    <a:pt x="568" y="74"/>
                  </a:lnTo>
                  <a:lnTo>
                    <a:pt x="570" y="48"/>
                  </a:lnTo>
                  <a:lnTo>
                    <a:pt x="576" y="28"/>
                  </a:lnTo>
                  <a:lnTo>
                    <a:pt x="582" y="0"/>
                  </a:lnTo>
                  <a:lnTo>
                    <a:pt x="548" y="44"/>
                  </a:lnTo>
                  <a:lnTo>
                    <a:pt x="526" y="88"/>
                  </a:lnTo>
                  <a:lnTo>
                    <a:pt x="508" y="118"/>
                  </a:lnTo>
                  <a:lnTo>
                    <a:pt x="498" y="136"/>
                  </a:lnTo>
                  <a:close/>
                </a:path>
              </a:pathLst>
            </a:custGeom>
            <a:solidFill>
              <a:srgbClr val="CC9900"/>
            </a:solidFill>
            <a:ln w="9525">
              <a:noFill/>
              <a:round/>
              <a:headEnd/>
              <a:tailEnd/>
            </a:ln>
          </p:spPr>
          <p:txBody>
            <a:bodyPr/>
            <a:lstStyle/>
            <a:p>
              <a:endParaRPr lang="en-US" dirty="0"/>
            </a:p>
          </p:txBody>
        </p:sp>
        <p:sp>
          <p:nvSpPr>
            <p:cNvPr id="158086" name="Freeform 390"/>
            <p:cNvSpPr>
              <a:spLocks/>
            </p:cNvSpPr>
            <p:nvPr/>
          </p:nvSpPr>
          <p:spPr bwMode="auto">
            <a:xfrm>
              <a:off x="3105" y="2686"/>
              <a:ext cx="57" cy="62"/>
            </a:xfrm>
            <a:custGeom>
              <a:avLst/>
              <a:gdLst/>
              <a:ahLst/>
              <a:cxnLst>
                <a:cxn ang="0">
                  <a:pos x="0" y="156"/>
                </a:cxn>
                <a:cxn ang="0">
                  <a:pos x="2" y="152"/>
                </a:cxn>
                <a:cxn ang="0">
                  <a:pos x="8" y="144"/>
                </a:cxn>
                <a:cxn ang="0">
                  <a:pos x="16" y="132"/>
                </a:cxn>
                <a:cxn ang="0">
                  <a:pos x="22" y="112"/>
                </a:cxn>
                <a:cxn ang="0">
                  <a:pos x="24" y="92"/>
                </a:cxn>
                <a:cxn ang="0">
                  <a:pos x="30" y="74"/>
                </a:cxn>
                <a:cxn ang="0">
                  <a:pos x="35" y="66"/>
                </a:cxn>
                <a:cxn ang="0">
                  <a:pos x="39" y="60"/>
                </a:cxn>
                <a:cxn ang="0">
                  <a:pos x="47" y="52"/>
                </a:cxn>
                <a:cxn ang="0">
                  <a:pos x="55" y="46"/>
                </a:cxn>
                <a:cxn ang="0">
                  <a:pos x="73" y="36"/>
                </a:cxn>
                <a:cxn ang="0">
                  <a:pos x="87" y="28"/>
                </a:cxn>
                <a:cxn ang="0">
                  <a:pos x="97" y="22"/>
                </a:cxn>
                <a:cxn ang="0">
                  <a:pos x="103" y="22"/>
                </a:cxn>
                <a:cxn ang="0">
                  <a:pos x="107" y="22"/>
                </a:cxn>
                <a:cxn ang="0">
                  <a:pos x="133" y="26"/>
                </a:cxn>
                <a:cxn ang="0">
                  <a:pos x="145" y="30"/>
                </a:cxn>
                <a:cxn ang="0">
                  <a:pos x="151" y="36"/>
                </a:cxn>
                <a:cxn ang="0">
                  <a:pos x="155" y="38"/>
                </a:cxn>
                <a:cxn ang="0">
                  <a:pos x="141" y="20"/>
                </a:cxn>
                <a:cxn ang="0">
                  <a:pos x="135" y="12"/>
                </a:cxn>
                <a:cxn ang="0">
                  <a:pos x="129" y="6"/>
                </a:cxn>
                <a:cxn ang="0">
                  <a:pos x="123" y="2"/>
                </a:cxn>
                <a:cxn ang="0">
                  <a:pos x="115" y="2"/>
                </a:cxn>
                <a:cxn ang="0">
                  <a:pos x="97" y="0"/>
                </a:cxn>
                <a:cxn ang="0">
                  <a:pos x="77" y="4"/>
                </a:cxn>
                <a:cxn ang="0">
                  <a:pos x="69" y="6"/>
                </a:cxn>
                <a:cxn ang="0">
                  <a:pos x="63" y="10"/>
                </a:cxn>
                <a:cxn ang="0">
                  <a:pos x="43" y="28"/>
                </a:cxn>
                <a:cxn ang="0">
                  <a:pos x="33" y="38"/>
                </a:cxn>
                <a:cxn ang="0">
                  <a:pos x="22" y="54"/>
                </a:cxn>
                <a:cxn ang="0">
                  <a:pos x="12" y="70"/>
                </a:cxn>
                <a:cxn ang="0">
                  <a:pos x="8" y="86"/>
                </a:cxn>
                <a:cxn ang="0">
                  <a:pos x="6" y="106"/>
                </a:cxn>
                <a:cxn ang="0">
                  <a:pos x="2" y="152"/>
                </a:cxn>
                <a:cxn ang="0">
                  <a:pos x="0" y="156"/>
                </a:cxn>
              </a:cxnLst>
              <a:rect l="0" t="0" r="r" b="b"/>
              <a:pathLst>
                <a:path w="155" h="156">
                  <a:moveTo>
                    <a:pt x="0" y="156"/>
                  </a:moveTo>
                  <a:lnTo>
                    <a:pt x="2" y="152"/>
                  </a:lnTo>
                  <a:lnTo>
                    <a:pt x="8" y="144"/>
                  </a:lnTo>
                  <a:lnTo>
                    <a:pt x="16" y="132"/>
                  </a:lnTo>
                  <a:lnTo>
                    <a:pt x="22" y="112"/>
                  </a:lnTo>
                  <a:lnTo>
                    <a:pt x="24" y="92"/>
                  </a:lnTo>
                  <a:lnTo>
                    <a:pt x="30" y="74"/>
                  </a:lnTo>
                  <a:lnTo>
                    <a:pt x="35" y="66"/>
                  </a:lnTo>
                  <a:lnTo>
                    <a:pt x="39" y="60"/>
                  </a:lnTo>
                  <a:lnTo>
                    <a:pt x="47" y="52"/>
                  </a:lnTo>
                  <a:lnTo>
                    <a:pt x="55" y="46"/>
                  </a:lnTo>
                  <a:lnTo>
                    <a:pt x="73" y="36"/>
                  </a:lnTo>
                  <a:lnTo>
                    <a:pt x="87" y="28"/>
                  </a:lnTo>
                  <a:lnTo>
                    <a:pt x="97" y="22"/>
                  </a:lnTo>
                  <a:lnTo>
                    <a:pt x="103" y="22"/>
                  </a:lnTo>
                  <a:lnTo>
                    <a:pt x="107" y="22"/>
                  </a:lnTo>
                  <a:lnTo>
                    <a:pt x="133" y="26"/>
                  </a:lnTo>
                  <a:lnTo>
                    <a:pt x="145" y="30"/>
                  </a:lnTo>
                  <a:lnTo>
                    <a:pt x="151" y="36"/>
                  </a:lnTo>
                  <a:lnTo>
                    <a:pt x="155" y="38"/>
                  </a:lnTo>
                  <a:lnTo>
                    <a:pt x="141" y="20"/>
                  </a:lnTo>
                  <a:lnTo>
                    <a:pt x="135" y="12"/>
                  </a:lnTo>
                  <a:lnTo>
                    <a:pt x="129" y="6"/>
                  </a:lnTo>
                  <a:lnTo>
                    <a:pt x="123" y="2"/>
                  </a:lnTo>
                  <a:lnTo>
                    <a:pt x="115" y="2"/>
                  </a:lnTo>
                  <a:lnTo>
                    <a:pt x="97" y="0"/>
                  </a:lnTo>
                  <a:lnTo>
                    <a:pt x="77" y="4"/>
                  </a:lnTo>
                  <a:lnTo>
                    <a:pt x="69" y="6"/>
                  </a:lnTo>
                  <a:lnTo>
                    <a:pt x="63" y="10"/>
                  </a:lnTo>
                  <a:lnTo>
                    <a:pt x="43" y="28"/>
                  </a:lnTo>
                  <a:lnTo>
                    <a:pt x="33" y="38"/>
                  </a:lnTo>
                  <a:lnTo>
                    <a:pt x="22" y="54"/>
                  </a:lnTo>
                  <a:lnTo>
                    <a:pt x="12" y="70"/>
                  </a:lnTo>
                  <a:lnTo>
                    <a:pt x="8" y="86"/>
                  </a:lnTo>
                  <a:lnTo>
                    <a:pt x="6" y="106"/>
                  </a:lnTo>
                  <a:lnTo>
                    <a:pt x="2" y="152"/>
                  </a:lnTo>
                  <a:lnTo>
                    <a:pt x="0" y="156"/>
                  </a:lnTo>
                  <a:close/>
                </a:path>
              </a:pathLst>
            </a:custGeom>
            <a:solidFill>
              <a:srgbClr val="F0C730"/>
            </a:solidFill>
            <a:ln w="9525">
              <a:noFill/>
              <a:round/>
              <a:headEnd/>
              <a:tailEnd/>
            </a:ln>
          </p:spPr>
          <p:txBody>
            <a:bodyPr/>
            <a:lstStyle/>
            <a:p>
              <a:endParaRPr lang="en-US" dirty="0"/>
            </a:p>
          </p:txBody>
        </p:sp>
        <p:sp>
          <p:nvSpPr>
            <p:cNvPr id="158087" name="Freeform 391"/>
            <p:cNvSpPr>
              <a:spLocks/>
            </p:cNvSpPr>
            <p:nvPr/>
          </p:nvSpPr>
          <p:spPr bwMode="auto">
            <a:xfrm>
              <a:off x="2933" y="2400"/>
              <a:ext cx="469" cy="335"/>
            </a:xfrm>
            <a:custGeom>
              <a:avLst/>
              <a:gdLst/>
              <a:ahLst/>
              <a:cxnLst>
                <a:cxn ang="0">
                  <a:pos x="1235" y="10"/>
                </a:cxn>
                <a:cxn ang="0">
                  <a:pos x="1187" y="40"/>
                </a:cxn>
                <a:cxn ang="0">
                  <a:pos x="1151" y="82"/>
                </a:cxn>
                <a:cxn ang="0">
                  <a:pos x="1131" y="114"/>
                </a:cxn>
                <a:cxn ang="0">
                  <a:pos x="1055" y="136"/>
                </a:cxn>
                <a:cxn ang="0">
                  <a:pos x="1005" y="168"/>
                </a:cxn>
                <a:cxn ang="0">
                  <a:pos x="961" y="222"/>
                </a:cxn>
                <a:cxn ang="0">
                  <a:pos x="909" y="278"/>
                </a:cxn>
                <a:cxn ang="0">
                  <a:pos x="823" y="315"/>
                </a:cxn>
                <a:cxn ang="0">
                  <a:pos x="765" y="357"/>
                </a:cxn>
                <a:cxn ang="0">
                  <a:pos x="721" y="417"/>
                </a:cxn>
                <a:cxn ang="0">
                  <a:pos x="677" y="449"/>
                </a:cxn>
                <a:cxn ang="0">
                  <a:pos x="599" y="479"/>
                </a:cxn>
                <a:cxn ang="0">
                  <a:pos x="535" y="521"/>
                </a:cxn>
                <a:cxn ang="0">
                  <a:pos x="484" y="579"/>
                </a:cxn>
                <a:cxn ang="0">
                  <a:pos x="466" y="631"/>
                </a:cxn>
                <a:cxn ang="0">
                  <a:pos x="372" y="663"/>
                </a:cxn>
                <a:cxn ang="0">
                  <a:pos x="296" y="709"/>
                </a:cxn>
                <a:cxn ang="0">
                  <a:pos x="250" y="757"/>
                </a:cxn>
                <a:cxn ang="0">
                  <a:pos x="152" y="783"/>
                </a:cxn>
                <a:cxn ang="0">
                  <a:pos x="50" y="809"/>
                </a:cxn>
                <a:cxn ang="0">
                  <a:pos x="30" y="825"/>
                </a:cxn>
                <a:cxn ang="0">
                  <a:pos x="122" y="803"/>
                </a:cxn>
                <a:cxn ang="0">
                  <a:pos x="258" y="807"/>
                </a:cxn>
                <a:cxn ang="0">
                  <a:pos x="298" y="781"/>
                </a:cxn>
                <a:cxn ang="0">
                  <a:pos x="342" y="761"/>
                </a:cxn>
                <a:cxn ang="0">
                  <a:pos x="364" y="741"/>
                </a:cxn>
                <a:cxn ang="0">
                  <a:pos x="396" y="719"/>
                </a:cxn>
                <a:cxn ang="0">
                  <a:pos x="476" y="683"/>
                </a:cxn>
                <a:cxn ang="0">
                  <a:pos x="488" y="667"/>
                </a:cxn>
                <a:cxn ang="0">
                  <a:pos x="511" y="641"/>
                </a:cxn>
                <a:cxn ang="0">
                  <a:pos x="543" y="607"/>
                </a:cxn>
                <a:cxn ang="0">
                  <a:pos x="565" y="581"/>
                </a:cxn>
                <a:cxn ang="0">
                  <a:pos x="593" y="555"/>
                </a:cxn>
                <a:cxn ang="0">
                  <a:pos x="621" y="537"/>
                </a:cxn>
                <a:cxn ang="0">
                  <a:pos x="673" y="507"/>
                </a:cxn>
                <a:cxn ang="0">
                  <a:pos x="709" y="493"/>
                </a:cxn>
                <a:cxn ang="0">
                  <a:pos x="743" y="481"/>
                </a:cxn>
                <a:cxn ang="0">
                  <a:pos x="761" y="467"/>
                </a:cxn>
                <a:cxn ang="0">
                  <a:pos x="789" y="449"/>
                </a:cxn>
                <a:cxn ang="0">
                  <a:pos x="847" y="391"/>
                </a:cxn>
                <a:cxn ang="0">
                  <a:pos x="893" y="363"/>
                </a:cxn>
                <a:cxn ang="0">
                  <a:pos x="943" y="327"/>
                </a:cxn>
                <a:cxn ang="0">
                  <a:pos x="983" y="325"/>
                </a:cxn>
                <a:cxn ang="0">
                  <a:pos x="995" y="310"/>
                </a:cxn>
                <a:cxn ang="0">
                  <a:pos x="1025" y="272"/>
                </a:cxn>
                <a:cxn ang="0">
                  <a:pos x="1059" y="242"/>
                </a:cxn>
                <a:cxn ang="0">
                  <a:pos x="1115" y="188"/>
                </a:cxn>
                <a:cxn ang="0">
                  <a:pos x="1155" y="176"/>
                </a:cxn>
                <a:cxn ang="0">
                  <a:pos x="1191" y="158"/>
                </a:cxn>
                <a:cxn ang="0">
                  <a:pos x="1243" y="110"/>
                </a:cxn>
                <a:cxn ang="0">
                  <a:pos x="1271" y="84"/>
                </a:cxn>
                <a:cxn ang="0">
                  <a:pos x="1289" y="60"/>
                </a:cxn>
                <a:cxn ang="0">
                  <a:pos x="1265" y="28"/>
                </a:cxn>
              </a:cxnLst>
              <a:rect l="0" t="0" r="r" b="b"/>
              <a:pathLst>
                <a:path w="1289" h="843">
                  <a:moveTo>
                    <a:pt x="1255" y="0"/>
                  </a:moveTo>
                  <a:lnTo>
                    <a:pt x="1247" y="4"/>
                  </a:lnTo>
                  <a:lnTo>
                    <a:pt x="1235" y="10"/>
                  </a:lnTo>
                  <a:lnTo>
                    <a:pt x="1221" y="16"/>
                  </a:lnTo>
                  <a:lnTo>
                    <a:pt x="1205" y="26"/>
                  </a:lnTo>
                  <a:lnTo>
                    <a:pt x="1187" y="40"/>
                  </a:lnTo>
                  <a:lnTo>
                    <a:pt x="1175" y="52"/>
                  </a:lnTo>
                  <a:lnTo>
                    <a:pt x="1157" y="72"/>
                  </a:lnTo>
                  <a:lnTo>
                    <a:pt x="1151" y="82"/>
                  </a:lnTo>
                  <a:lnTo>
                    <a:pt x="1147" y="90"/>
                  </a:lnTo>
                  <a:lnTo>
                    <a:pt x="1137" y="114"/>
                  </a:lnTo>
                  <a:lnTo>
                    <a:pt x="1131" y="114"/>
                  </a:lnTo>
                  <a:lnTo>
                    <a:pt x="1113" y="118"/>
                  </a:lnTo>
                  <a:lnTo>
                    <a:pt x="1087" y="124"/>
                  </a:lnTo>
                  <a:lnTo>
                    <a:pt x="1055" y="136"/>
                  </a:lnTo>
                  <a:lnTo>
                    <a:pt x="1037" y="146"/>
                  </a:lnTo>
                  <a:lnTo>
                    <a:pt x="1021" y="156"/>
                  </a:lnTo>
                  <a:lnTo>
                    <a:pt x="1005" y="168"/>
                  </a:lnTo>
                  <a:lnTo>
                    <a:pt x="989" y="184"/>
                  </a:lnTo>
                  <a:lnTo>
                    <a:pt x="973" y="202"/>
                  </a:lnTo>
                  <a:lnTo>
                    <a:pt x="961" y="222"/>
                  </a:lnTo>
                  <a:lnTo>
                    <a:pt x="949" y="244"/>
                  </a:lnTo>
                  <a:lnTo>
                    <a:pt x="939" y="270"/>
                  </a:lnTo>
                  <a:lnTo>
                    <a:pt x="909" y="278"/>
                  </a:lnTo>
                  <a:lnTo>
                    <a:pt x="879" y="288"/>
                  </a:lnTo>
                  <a:lnTo>
                    <a:pt x="841" y="304"/>
                  </a:lnTo>
                  <a:lnTo>
                    <a:pt x="823" y="315"/>
                  </a:lnTo>
                  <a:lnTo>
                    <a:pt x="803" y="327"/>
                  </a:lnTo>
                  <a:lnTo>
                    <a:pt x="783" y="341"/>
                  </a:lnTo>
                  <a:lnTo>
                    <a:pt x="765" y="357"/>
                  </a:lnTo>
                  <a:lnTo>
                    <a:pt x="749" y="375"/>
                  </a:lnTo>
                  <a:lnTo>
                    <a:pt x="733" y="395"/>
                  </a:lnTo>
                  <a:lnTo>
                    <a:pt x="721" y="417"/>
                  </a:lnTo>
                  <a:lnTo>
                    <a:pt x="711" y="441"/>
                  </a:lnTo>
                  <a:lnTo>
                    <a:pt x="701" y="443"/>
                  </a:lnTo>
                  <a:lnTo>
                    <a:pt x="677" y="449"/>
                  </a:lnTo>
                  <a:lnTo>
                    <a:pt x="641" y="461"/>
                  </a:lnTo>
                  <a:lnTo>
                    <a:pt x="621" y="469"/>
                  </a:lnTo>
                  <a:lnTo>
                    <a:pt x="599" y="479"/>
                  </a:lnTo>
                  <a:lnTo>
                    <a:pt x="577" y="491"/>
                  </a:lnTo>
                  <a:lnTo>
                    <a:pt x="555" y="505"/>
                  </a:lnTo>
                  <a:lnTo>
                    <a:pt x="535" y="521"/>
                  </a:lnTo>
                  <a:lnTo>
                    <a:pt x="517" y="539"/>
                  </a:lnTo>
                  <a:lnTo>
                    <a:pt x="498" y="557"/>
                  </a:lnTo>
                  <a:lnTo>
                    <a:pt x="484" y="579"/>
                  </a:lnTo>
                  <a:lnTo>
                    <a:pt x="474" y="605"/>
                  </a:lnTo>
                  <a:lnTo>
                    <a:pt x="470" y="617"/>
                  </a:lnTo>
                  <a:lnTo>
                    <a:pt x="466" y="631"/>
                  </a:lnTo>
                  <a:lnTo>
                    <a:pt x="438" y="639"/>
                  </a:lnTo>
                  <a:lnTo>
                    <a:pt x="408" y="649"/>
                  </a:lnTo>
                  <a:lnTo>
                    <a:pt x="372" y="663"/>
                  </a:lnTo>
                  <a:lnTo>
                    <a:pt x="334" y="683"/>
                  </a:lnTo>
                  <a:lnTo>
                    <a:pt x="314" y="695"/>
                  </a:lnTo>
                  <a:lnTo>
                    <a:pt x="296" y="709"/>
                  </a:lnTo>
                  <a:lnTo>
                    <a:pt x="280" y="723"/>
                  </a:lnTo>
                  <a:lnTo>
                    <a:pt x="264" y="739"/>
                  </a:lnTo>
                  <a:lnTo>
                    <a:pt x="250" y="757"/>
                  </a:lnTo>
                  <a:lnTo>
                    <a:pt x="238" y="777"/>
                  </a:lnTo>
                  <a:lnTo>
                    <a:pt x="192" y="779"/>
                  </a:lnTo>
                  <a:lnTo>
                    <a:pt x="152" y="783"/>
                  </a:lnTo>
                  <a:lnTo>
                    <a:pt x="116" y="789"/>
                  </a:lnTo>
                  <a:lnTo>
                    <a:pt x="58" y="801"/>
                  </a:lnTo>
                  <a:lnTo>
                    <a:pt x="50" y="809"/>
                  </a:lnTo>
                  <a:lnTo>
                    <a:pt x="34" y="817"/>
                  </a:lnTo>
                  <a:lnTo>
                    <a:pt x="0" y="843"/>
                  </a:lnTo>
                  <a:lnTo>
                    <a:pt x="30" y="825"/>
                  </a:lnTo>
                  <a:lnTo>
                    <a:pt x="46" y="819"/>
                  </a:lnTo>
                  <a:lnTo>
                    <a:pt x="82" y="807"/>
                  </a:lnTo>
                  <a:lnTo>
                    <a:pt x="122" y="803"/>
                  </a:lnTo>
                  <a:lnTo>
                    <a:pt x="170" y="799"/>
                  </a:lnTo>
                  <a:lnTo>
                    <a:pt x="218" y="803"/>
                  </a:lnTo>
                  <a:lnTo>
                    <a:pt x="258" y="807"/>
                  </a:lnTo>
                  <a:lnTo>
                    <a:pt x="278" y="793"/>
                  </a:lnTo>
                  <a:lnTo>
                    <a:pt x="286" y="787"/>
                  </a:lnTo>
                  <a:lnTo>
                    <a:pt x="298" y="781"/>
                  </a:lnTo>
                  <a:lnTo>
                    <a:pt x="330" y="771"/>
                  </a:lnTo>
                  <a:lnTo>
                    <a:pt x="336" y="767"/>
                  </a:lnTo>
                  <a:lnTo>
                    <a:pt x="342" y="761"/>
                  </a:lnTo>
                  <a:lnTo>
                    <a:pt x="354" y="749"/>
                  </a:lnTo>
                  <a:lnTo>
                    <a:pt x="358" y="743"/>
                  </a:lnTo>
                  <a:lnTo>
                    <a:pt x="364" y="741"/>
                  </a:lnTo>
                  <a:lnTo>
                    <a:pt x="372" y="737"/>
                  </a:lnTo>
                  <a:lnTo>
                    <a:pt x="384" y="727"/>
                  </a:lnTo>
                  <a:lnTo>
                    <a:pt x="396" y="719"/>
                  </a:lnTo>
                  <a:lnTo>
                    <a:pt x="412" y="709"/>
                  </a:lnTo>
                  <a:lnTo>
                    <a:pt x="432" y="701"/>
                  </a:lnTo>
                  <a:lnTo>
                    <a:pt x="476" y="683"/>
                  </a:lnTo>
                  <a:lnTo>
                    <a:pt x="480" y="679"/>
                  </a:lnTo>
                  <a:lnTo>
                    <a:pt x="484" y="673"/>
                  </a:lnTo>
                  <a:lnTo>
                    <a:pt x="488" y="667"/>
                  </a:lnTo>
                  <a:lnTo>
                    <a:pt x="498" y="661"/>
                  </a:lnTo>
                  <a:lnTo>
                    <a:pt x="502" y="651"/>
                  </a:lnTo>
                  <a:lnTo>
                    <a:pt x="511" y="641"/>
                  </a:lnTo>
                  <a:lnTo>
                    <a:pt x="523" y="631"/>
                  </a:lnTo>
                  <a:lnTo>
                    <a:pt x="535" y="615"/>
                  </a:lnTo>
                  <a:lnTo>
                    <a:pt x="543" y="607"/>
                  </a:lnTo>
                  <a:lnTo>
                    <a:pt x="549" y="595"/>
                  </a:lnTo>
                  <a:lnTo>
                    <a:pt x="557" y="587"/>
                  </a:lnTo>
                  <a:lnTo>
                    <a:pt x="565" y="581"/>
                  </a:lnTo>
                  <a:lnTo>
                    <a:pt x="573" y="575"/>
                  </a:lnTo>
                  <a:lnTo>
                    <a:pt x="583" y="567"/>
                  </a:lnTo>
                  <a:lnTo>
                    <a:pt x="593" y="555"/>
                  </a:lnTo>
                  <a:lnTo>
                    <a:pt x="605" y="547"/>
                  </a:lnTo>
                  <a:lnTo>
                    <a:pt x="613" y="539"/>
                  </a:lnTo>
                  <a:lnTo>
                    <a:pt x="621" y="537"/>
                  </a:lnTo>
                  <a:lnTo>
                    <a:pt x="637" y="529"/>
                  </a:lnTo>
                  <a:lnTo>
                    <a:pt x="649" y="521"/>
                  </a:lnTo>
                  <a:lnTo>
                    <a:pt x="673" y="507"/>
                  </a:lnTo>
                  <a:lnTo>
                    <a:pt x="689" y="499"/>
                  </a:lnTo>
                  <a:lnTo>
                    <a:pt x="703" y="495"/>
                  </a:lnTo>
                  <a:lnTo>
                    <a:pt x="709" y="493"/>
                  </a:lnTo>
                  <a:lnTo>
                    <a:pt x="715" y="489"/>
                  </a:lnTo>
                  <a:lnTo>
                    <a:pt x="725" y="487"/>
                  </a:lnTo>
                  <a:lnTo>
                    <a:pt x="743" y="481"/>
                  </a:lnTo>
                  <a:lnTo>
                    <a:pt x="757" y="477"/>
                  </a:lnTo>
                  <a:lnTo>
                    <a:pt x="759" y="473"/>
                  </a:lnTo>
                  <a:lnTo>
                    <a:pt x="761" y="467"/>
                  </a:lnTo>
                  <a:lnTo>
                    <a:pt x="765" y="461"/>
                  </a:lnTo>
                  <a:lnTo>
                    <a:pt x="773" y="457"/>
                  </a:lnTo>
                  <a:lnTo>
                    <a:pt x="789" y="449"/>
                  </a:lnTo>
                  <a:lnTo>
                    <a:pt x="807" y="433"/>
                  </a:lnTo>
                  <a:lnTo>
                    <a:pt x="831" y="411"/>
                  </a:lnTo>
                  <a:lnTo>
                    <a:pt x="847" y="391"/>
                  </a:lnTo>
                  <a:lnTo>
                    <a:pt x="859" y="381"/>
                  </a:lnTo>
                  <a:lnTo>
                    <a:pt x="871" y="373"/>
                  </a:lnTo>
                  <a:lnTo>
                    <a:pt x="893" y="363"/>
                  </a:lnTo>
                  <a:lnTo>
                    <a:pt x="905" y="357"/>
                  </a:lnTo>
                  <a:lnTo>
                    <a:pt x="933" y="333"/>
                  </a:lnTo>
                  <a:lnTo>
                    <a:pt x="943" y="327"/>
                  </a:lnTo>
                  <a:lnTo>
                    <a:pt x="949" y="325"/>
                  </a:lnTo>
                  <a:lnTo>
                    <a:pt x="957" y="325"/>
                  </a:lnTo>
                  <a:lnTo>
                    <a:pt x="983" y="325"/>
                  </a:lnTo>
                  <a:lnTo>
                    <a:pt x="985" y="319"/>
                  </a:lnTo>
                  <a:lnTo>
                    <a:pt x="989" y="315"/>
                  </a:lnTo>
                  <a:lnTo>
                    <a:pt x="995" y="310"/>
                  </a:lnTo>
                  <a:lnTo>
                    <a:pt x="1009" y="300"/>
                  </a:lnTo>
                  <a:lnTo>
                    <a:pt x="1015" y="292"/>
                  </a:lnTo>
                  <a:lnTo>
                    <a:pt x="1025" y="272"/>
                  </a:lnTo>
                  <a:lnTo>
                    <a:pt x="1033" y="260"/>
                  </a:lnTo>
                  <a:lnTo>
                    <a:pt x="1041" y="254"/>
                  </a:lnTo>
                  <a:lnTo>
                    <a:pt x="1059" y="242"/>
                  </a:lnTo>
                  <a:lnTo>
                    <a:pt x="1073" y="230"/>
                  </a:lnTo>
                  <a:lnTo>
                    <a:pt x="1101" y="198"/>
                  </a:lnTo>
                  <a:lnTo>
                    <a:pt x="1115" y="188"/>
                  </a:lnTo>
                  <a:lnTo>
                    <a:pt x="1125" y="184"/>
                  </a:lnTo>
                  <a:lnTo>
                    <a:pt x="1133" y="182"/>
                  </a:lnTo>
                  <a:lnTo>
                    <a:pt x="1155" y="176"/>
                  </a:lnTo>
                  <a:lnTo>
                    <a:pt x="1171" y="172"/>
                  </a:lnTo>
                  <a:lnTo>
                    <a:pt x="1181" y="166"/>
                  </a:lnTo>
                  <a:lnTo>
                    <a:pt x="1191" y="158"/>
                  </a:lnTo>
                  <a:lnTo>
                    <a:pt x="1201" y="150"/>
                  </a:lnTo>
                  <a:lnTo>
                    <a:pt x="1225" y="124"/>
                  </a:lnTo>
                  <a:lnTo>
                    <a:pt x="1243" y="110"/>
                  </a:lnTo>
                  <a:lnTo>
                    <a:pt x="1251" y="100"/>
                  </a:lnTo>
                  <a:lnTo>
                    <a:pt x="1263" y="92"/>
                  </a:lnTo>
                  <a:lnTo>
                    <a:pt x="1271" y="84"/>
                  </a:lnTo>
                  <a:lnTo>
                    <a:pt x="1277" y="78"/>
                  </a:lnTo>
                  <a:lnTo>
                    <a:pt x="1287" y="64"/>
                  </a:lnTo>
                  <a:lnTo>
                    <a:pt x="1289" y="60"/>
                  </a:lnTo>
                  <a:lnTo>
                    <a:pt x="1281" y="52"/>
                  </a:lnTo>
                  <a:lnTo>
                    <a:pt x="1275" y="46"/>
                  </a:lnTo>
                  <a:lnTo>
                    <a:pt x="1265" y="28"/>
                  </a:lnTo>
                  <a:lnTo>
                    <a:pt x="1259" y="12"/>
                  </a:lnTo>
                  <a:lnTo>
                    <a:pt x="1255" y="0"/>
                  </a:lnTo>
                  <a:close/>
                </a:path>
              </a:pathLst>
            </a:custGeom>
            <a:solidFill>
              <a:srgbClr val="7A7A7A"/>
            </a:solidFill>
            <a:ln w="9525">
              <a:noFill/>
              <a:round/>
              <a:headEnd/>
              <a:tailEnd/>
            </a:ln>
          </p:spPr>
          <p:txBody>
            <a:bodyPr/>
            <a:lstStyle/>
            <a:p>
              <a:endParaRPr lang="en-US" dirty="0"/>
            </a:p>
          </p:txBody>
        </p:sp>
        <p:sp>
          <p:nvSpPr>
            <p:cNvPr id="158088" name="Freeform 392"/>
            <p:cNvSpPr>
              <a:spLocks/>
            </p:cNvSpPr>
            <p:nvPr/>
          </p:nvSpPr>
          <p:spPr bwMode="auto">
            <a:xfrm>
              <a:off x="3723" y="1864"/>
              <a:ext cx="82" cy="70"/>
            </a:xfrm>
            <a:custGeom>
              <a:avLst/>
              <a:gdLst/>
              <a:ahLst/>
              <a:cxnLst>
                <a:cxn ang="0">
                  <a:pos x="222" y="4"/>
                </a:cxn>
                <a:cxn ang="0">
                  <a:pos x="196" y="18"/>
                </a:cxn>
                <a:cxn ang="0">
                  <a:pos x="174" y="30"/>
                </a:cxn>
                <a:cxn ang="0">
                  <a:pos x="154" y="40"/>
                </a:cxn>
                <a:cxn ang="0">
                  <a:pos x="138" y="54"/>
                </a:cxn>
                <a:cxn ang="0">
                  <a:pos x="122" y="64"/>
                </a:cxn>
                <a:cxn ang="0">
                  <a:pos x="94" y="84"/>
                </a:cxn>
                <a:cxn ang="0">
                  <a:pos x="82" y="96"/>
                </a:cxn>
                <a:cxn ang="0">
                  <a:pos x="72" y="108"/>
                </a:cxn>
                <a:cxn ang="0">
                  <a:pos x="58" y="116"/>
                </a:cxn>
                <a:cxn ang="0">
                  <a:pos x="38" y="130"/>
                </a:cxn>
                <a:cxn ang="0">
                  <a:pos x="26" y="140"/>
                </a:cxn>
                <a:cxn ang="0">
                  <a:pos x="18" y="146"/>
                </a:cxn>
                <a:cxn ang="0">
                  <a:pos x="14" y="150"/>
                </a:cxn>
                <a:cxn ang="0">
                  <a:pos x="6" y="164"/>
                </a:cxn>
                <a:cxn ang="0">
                  <a:pos x="0" y="176"/>
                </a:cxn>
                <a:cxn ang="0">
                  <a:pos x="10" y="164"/>
                </a:cxn>
                <a:cxn ang="0">
                  <a:pos x="18" y="156"/>
                </a:cxn>
                <a:cxn ang="0">
                  <a:pos x="36" y="142"/>
                </a:cxn>
                <a:cxn ang="0">
                  <a:pos x="56" y="132"/>
                </a:cxn>
                <a:cxn ang="0">
                  <a:pos x="80" y="116"/>
                </a:cxn>
                <a:cxn ang="0">
                  <a:pos x="100" y="94"/>
                </a:cxn>
                <a:cxn ang="0">
                  <a:pos x="120" y="82"/>
                </a:cxn>
                <a:cxn ang="0">
                  <a:pos x="132" y="74"/>
                </a:cxn>
                <a:cxn ang="0">
                  <a:pos x="142" y="68"/>
                </a:cxn>
                <a:cxn ang="0">
                  <a:pos x="148" y="64"/>
                </a:cxn>
                <a:cxn ang="0">
                  <a:pos x="152" y="64"/>
                </a:cxn>
                <a:cxn ang="0">
                  <a:pos x="158" y="62"/>
                </a:cxn>
                <a:cxn ang="0">
                  <a:pos x="160" y="58"/>
                </a:cxn>
                <a:cxn ang="0">
                  <a:pos x="162" y="56"/>
                </a:cxn>
                <a:cxn ang="0">
                  <a:pos x="170" y="46"/>
                </a:cxn>
                <a:cxn ang="0">
                  <a:pos x="180" y="38"/>
                </a:cxn>
                <a:cxn ang="0">
                  <a:pos x="208" y="22"/>
                </a:cxn>
                <a:cxn ang="0">
                  <a:pos x="226" y="0"/>
                </a:cxn>
                <a:cxn ang="0">
                  <a:pos x="222" y="4"/>
                </a:cxn>
              </a:cxnLst>
              <a:rect l="0" t="0" r="r" b="b"/>
              <a:pathLst>
                <a:path w="226" h="176">
                  <a:moveTo>
                    <a:pt x="222" y="4"/>
                  </a:moveTo>
                  <a:lnTo>
                    <a:pt x="196" y="18"/>
                  </a:lnTo>
                  <a:lnTo>
                    <a:pt x="174" y="30"/>
                  </a:lnTo>
                  <a:lnTo>
                    <a:pt x="154" y="40"/>
                  </a:lnTo>
                  <a:lnTo>
                    <a:pt x="138" y="54"/>
                  </a:lnTo>
                  <a:lnTo>
                    <a:pt x="122" y="64"/>
                  </a:lnTo>
                  <a:lnTo>
                    <a:pt x="94" y="84"/>
                  </a:lnTo>
                  <a:lnTo>
                    <a:pt x="82" y="96"/>
                  </a:lnTo>
                  <a:lnTo>
                    <a:pt x="72" y="108"/>
                  </a:lnTo>
                  <a:lnTo>
                    <a:pt x="58" y="116"/>
                  </a:lnTo>
                  <a:lnTo>
                    <a:pt x="38" y="130"/>
                  </a:lnTo>
                  <a:lnTo>
                    <a:pt x="26" y="140"/>
                  </a:lnTo>
                  <a:lnTo>
                    <a:pt x="18" y="146"/>
                  </a:lnTo>
                  <a:lnTo>
                    <a:pt x="14" y="150"/>
                  </a:lnTo>
                  <a:lnTo>
                    <a:pt x="6" y="164"/>
                  </a:lnTo>
                  <a:lnTo>
                    <a:pt x="0" y="176"/>
                  </a:lnTo>
                  <a:lnTo>
                    <a:pt x="10" y="164"/>
                  </a:lnTo>
                  <a:lnTo>
                    <a:pt x="18" y="156"/>
                  </a:lnTo>
                  <a:lnTo>
                    <a:pt x="36" y="142"/>
                  </a:lnTo>
                  <a:lnTo>
                    <a:pt x="56" y="132"/>
                  </a:lnTo>
                  <a:lnTo>
                    <a:pt x="80" y="116"/>
                  </a:lnTo>
                  <a:lnTo>
                    <a:pt x="100" y="94"/>
                  </a:lnTo>
                  <a:lnTo>
                    <a:pt x="120" y="82"/>
                  </a:lnTo>
                  <a:lnTo>
                    <a:pt x="132" y="74"/>
                  </a:lnTo>
                  <a:lnTo>
                    <a:pt x="142" y="68"/>
                  </a:lnTo>
                  <a:lnTo>
                    <a:pt x="148" y="64"/>
                  </a:lnTo>
                  <a:lnTo>
                    <a:pt x="152" y="64"/>
                  </a:lnTo>
                  <a:lnTo>
                    <a:pt x="158" y="62"/>
                  </a:lnTo>
                  <a:lnTo>
                    <a:pt x="160" y="58"/>
                  </a:lnTo>
                  <a:lnTo>
                    <a:pt x="162" y="56"/>
                  </a:lnTo>
                  <a:lnTo>
                    <a:pt x="170" y="46"/>
                  </a:lnTo>
                  <a:lnTo>
                    <a:pt x="180" y="38"/>
                  </a:lnTo>
                  <a:lnTo>
                    <a:pt x="208" y="22"/>
                  </a:lnTo>
                  <a:lnTo>
                    <a:pt x="226" y="0"/>
                  </a:lnTo>
                  <a:lnTo>
                    <a:pt x="222" y="4"/>
                  </a:lnTo>
                  <a:close/>
                </a:path>
              </a:pathLst>
            </a:custGeom>
            <a:solidFill>
              <a:srgbClr val="FFFF7E"/>
            </a:solidFill>
            <a:ln w="9525">
              <a:noFill/>
              <a:round/>
              <a:headEnd/>
              <a:tailEnd/>
            </a:ln>
          </p:spPr>
          <p:txBody>
            <a:bodyPr/>
            <a:lstStyle/>
            <a:p>
              <a:endParaRPr lang="en-US" dirty="0"/>
            </a:p>
          </p:txBody>
        </p:sp>
        <p:sp>
          <p:nvSpPr>
            <p:cNvPr id="158089" name="Freeform 393"/>
            <p:cNvSpPr>
              <a:spLocks/>
            </p:cNvSpPr>
            <p:nvPr/>
          </p:nvSpPr>
          <p:spPr bwMode="auto">
            <a:xfrm>
              <a:off x="2839" y="2712"/>
              <a:ext cx="261" cy="104"/>
            </a:xfrm>
            <a:custGeom>
              <a:avLst/>
              <a:gdLst/>
              <a:ahLst/>
              <a:cxnLst>
                <a:cxn ang="0">
                  <a:pos x="458" y="226"/>
                </a:cxn>
                <a:cxn ang="0">
                  <a:pos x="488" y="242"/>
                </a:cxn>
                <a:cxn ang="0">
                  <a:pos x="494" y="224"/>
                </a:cxn>
                <a:cxn ang="0">
                  <a:pos x="498" y="208"/>
                </a:cxn>
                <a:cxn ang="0">
                  <a:pos x="486" y="164"/>
                </a:cxn>
                <a:cxn ang="0">
                  <a:pos x="492" y="128"/>
                </a:cxn>
                <a:cxn ang="0">
                  <a:pos x="516" y="98"/>
                </a:cxn>
                <a:cxn ang="0">
                  <a:pos x="554" y="86"/>
                </a:cxn>
                <a:cxn ang="0">
                  <a:pos x="634" y="76"/>
                </a:cxn>
                <a:cxn ang="0">
                  <a:pos x="680" y="64"/>
                </a:cxn>
                <a:cxn ang="0">
                  <a:pos x="708" y="52"/>
                </a:cxn>
                <a:cxn ang="0">
                  <a:pos x="694" y="14"/>
                </a:cxn>
                <a:cxn ang="0">
                  <a:pos x="646" y="46"/>
                </a:cxn>
                <a:cxn ang="0">
                  <a:pos x="588" y="58"/>
                </a:cxn>
                <a:cxn ang="0">
                  <a:pos x="498" y="42"/>
                </a:cxn>
                <a:cxn ang="0">
                  <a:pos x="444" y="26"/>
                </a:cxn>
                <a:cxn ang="0">
                  <a:pos x="396" y="24"/>
                </a:cxn>
                <a:cxn ang="0">
                  <a:pos x="322" y="46"/>
                </a:cxn>
                <a:cxn ang="0">
                  <a:pos x="264" y="62"/>
                </a:cxn>
                <a:cxn ang="0">
                  <a:pos x="202" y="52"/>
                </a:cxn>
                <a:cxn ang="0">
                  <a:pos x="152" y="44"/>
                </a:cxn>
                <a:cxn ang="0">
                  <a:pos x="106" y="50"/>
                </a:cxn>
                <a:cxn ang="0">
                  <a:pos x="46" y="70"/>
                </a:cxn>
                <a:cxn ang="0">
                  <a:pos x="2" y="106"/>
                </a:cxn>
                <a:cxn ang="0">
                  <a:pos x="6" y="128"/>
                </a:cxn>
                <a:cxn ang="0">
                  <a:pos x="30" y="146"/>
                </a:cxn>
                <a:cxn ang="0">
                  <a:pos x="46" y="166"/>
                </a:cxn>
                <a:cxn ang="0">
                  <a:pos x="48" y="186"/>
                </a:cxn>
                <a:cxn ang="0">
                  <a:pos x="28" y="210"/>
                </a:cxn>
                <a:cxn ang="0">
                  <a:pos x="60" y="260"/>
                </a:cxn>
                <a:cxn ang="0">
                  <a:pos x="94" y="252"/>
                </a:cxn>
                <a:cxn ang="0">
                  <a:pos x="114" y="238"/>
                </a:cxn>
                <a:cxn ang="0">
                  <a:pos x="124" y="204"/>
                </a:cxn>
                <a:cxn ang="0">
                  <a:pos x="114" y="180"/>
                </a:cxn>
                <a:cxn ang="0">
                  <a:pos x="70" y="146"/>
                </a:cxn>
                <a:cxn ang="0">
                  <a:pos x="66" y="120"/>
                </a:cxn>
                <a:cxn ang="0">
                  <a:pos x="80" y="96"/>
                </a:cxn>
                <a:cxn ang="0">
                  <a:pos x="138" y="80"/>
                </a:cxn>
                <a:cxn ang="0">
                  <a:pos x="182" y="80"/>
                </a:cxn>
                <a:cxn ang="0">
                  <a:pos x="230" y="86"/>
                </a:cxn>
                <a:cxn ang="0">
                  <a:pos x="322" y="92"/>
                </a:cxn>
                <a:cxn ang="0">
                  <a:pos x="384" y="78"/>
                </a:cxn>
                <a:cxn ang="0">
                  <a:pos x="458" y="80"/>
                </a:cxn>
                <a:cxn ang="0">
                  <a:pos x="498" y="86"/>
                </a:cxn>
                <a:cxn ang="0">
                  <a:pos x="474" y="106"/>
                </a:cxn>
                <a:cxn ang="0">
                  <a:pos x="436" y="142"/>
                </a:cxn>
                <a:cxn ang="0">
                  <a:pos x="422" y="184"/>
                </a:cxn>
                <a:cxn ang="0">
                  <a:pos x="436" y="216"/>
                </a:cxn>
              </a:cxnLst>
              <a:rect l="0" t="0" r="r" b="b"/>
              <a:pathLst>
                <a:path w="716" h="260">
                  <a:moveTo>
                    <a:pt x="450" y="226"/>
                  </a:moveTo>
                  <a:lnTo>
                    <a:pt x="454" y="226"/>
                  </a:lnTo>
                  <a:lnTo>
                    <a:pt x="458" y="226"/>
                  </a:lnTo>
                  <a:lnTo>
                    <a:pt x="470" y="232"/>
                  </a:lnTo>
                  <a:lnTo>
                    <a:pt x="480" y="240"/>
                  </a:lnTo>
                  <a:lnTo>
                    <a:pt x="488" y="242"/>
                  </a:lnTo>
                  <a:lnTo>
                    <a:pt x="490" y="240"/>
                  </a:lnTo>
                  <a:lnTo>
                    <a:pt x="492" y="236"/>
                  </a:lnTo>
                  <a:lnTo>
                    <a:pt x="494" y="224"/>
                  </a:lnTo>
                  <a:lnTo>
                    <a:pt x="496" y="214"/>
                  </a:lnTo>
                  <a:lnTo>
                    <a:pt x="498" y="210"/>
                  </a:lnTo>
                  <a:lnTo>
                    <a:pt x="498" y="208"/>
                  </a:lnTo>
                  <a:lnTo>
                    <a:pt x="494" y="194"/>
                  </a:lnTo>
                  <a:lnTo>
                    <a:pt x="488" y="172"/>
                  </a:lnTo>
                  <a:lnTo>
                    <a:pt x="486" y="164"/>
                  </a:lnTo>
                  <a:lnTo>
                    <a:pt x="486" y="152"/>
                  </a:lnTo>
                  <a:lnTo>
                    <a:pt x="490" y="136"/>
                  </a:lnTo>
                  <a:lnTo>
                    <a:pt x="492" y="128"/>
                  </a:lnTo>
                  <a:lnTo>
                    <a:pt x="498" y="118"/>
                  </a:lnTo>
                  <a:lnTo>
                    <a:pt x="512" y="100"/>
                  </a:lnTo>
                  <a:lnTo>
                    <a:pt x="516" y="98"/>
                  </a:lnTo>
                  <a:lnTo>
                    <a:pt x="524" y="94"/>
                  </a:lnTo>
                  <a:lnTo>
                    <a:pt x="542" y="90"/>
                  </a:lnTo>
                  <a:lnTo>
                    <a:pt x="554" y="86"/>
                  </a:lnTo>
                  <a:lnTo>
                    <a:pt x="564" y="80"/>
                  </a:lnTo>
                  <a:lnTo>
                    <a:pt x="594" y="78"/>
                  </a:lnTo>
                  <a:lnTo>
                    <a:pt x="634" y="76"/>
                  </a:lnTo>
                  <a:lnTo>
                    <a:pt x="646" y="74"/>
                  </a:lnTo>
                  <a:lnTo>
                    <a:pt x="658" y="72"/>
                  </a:lnTo>
                  <a:lnTo>
                    <a:pt x="680" y="64"/>
                  </a:lnTo>
                  <a:lnTo>
                    <a:pt x="688" y="60"/>
                  </a:lnTo>
                  <a:lnTo>
                    <a:pt x="698" y="54"/>
                  </a:lnTo>
                  <a:lnTo>
                    <a:pt x="708" y="52"/>
                  </a:lnTo>
                  <a:lnTo>
                    <a:pt x="710" y="28"/>
                  </a:lnTo>
                  <a:lnTo>
                    <a:pt x="716" y="0"/>
                  </a:lnTo>
                  <a:lnTo>
                    <a:pt x="694" y="14"/>
                  </a:lnTo>
                  <a:lnTo>
                    <a:pt x="680" y="26"/>
                  </a:lnTo>
                  <a:lnTo>
                    <a:pt x="660" y="40"/>
                  </a:lnTo>
                  <a:lnTo>
                    <a:pt x="646" y="46"/>
                  </a:lnTo>
                  <a:lnTo>
                    <a:pt x="628" y="52"/>
                  </a:lnTo>
                  <a:lnTo>
                    <a:pt x="602" y="58"/>
                  </a:lnTo>
                  <a:lnTo>
                    <a:pt x="588" y="58"/>
                  </a:lnTo>
                  <a:lnTo>
                    <a:pt x="546" y="48"/>
                  </a:lnTo>
                  <a:lnTo>
                    <a:pt x="526" y="44"/>
                  </a:lnTo>
                  <a:lnTo>
                    <a:pt x="498" y="42"/>
                  </a:lnTo>
                  <a:lnTo>
                    <a:pt x="488" y="40"/>
                  </a:lnTo>
                  <a:lnTo>
                    <a:pt x="478" y="36"/>
                  </a:lnTo>
                  <a:lnTo>
                    <a:pt x="444" y="26"/>
                  </a:lnTo>
                  <a:lnTo>
                    <a:pt x="432" y="22"/>
                  </a:lnTo>
                  <a:lnTo>
                    <a:pt x="420" y="22"/>
                  </a:lnTo>
                  <a:lnTo>
                    <a:pt x="396" y="24"/>
                  </a:lnTo>
                  <a:lnTo>
                    <a:pt x="376" y="26"/>
                  </a:lnTo>
                  <a:lnTo>
                    <a:pt x="360" y="30"/>
                  </a:lnTo>
                  <a:lnTo>
                    <a:pt x="322" y="46"/>
                  </a:lnTo>
                  <a:lnTo>
                    <a:pt x="296" y="56"/>
                  </a:lnTo>
                  <a:lnTo>
                    <a:pt x="274" y="62"/>
                  </a:lnTo>
                  <a:lnTo>
                    <a:pt x="264" y="62"/>
                  </a:lnTo>
                  <a:lnTo>
                    <a:pt x="252" y="62"/>
                  </a:lnTo>
                  <a:lnTo>
                    <a:pt x="232" y="58"/>
                  </a:lnTo>
                  <a:lnTo>
                    <a:pt x="202" y="52"/>
                  </a:lnTo>
                  <a:lnTo>
                    <a:pt x="180" y="46"/>
                  </a:lnTo>
                  <a:lnTo>
                    <a:pt x="166" y="44"/>
                  </a:lnTo>
                  <a:lnTo>
                    <a:pt x="152" y="44"/>
                  </a:lnTo>
                  <a:lnTo>
                    <a:pt x="128" y="48"/>
                  </a:lnTo>
                  <a:lnTo>
                    <a:pt x="118" y="50"/>
                  </a:lnTo>
                  <a:lnTo>
                    <a:pt x="106" y="50"/>
                  </a:lnTo>
                  <a:lnTo>
                    <a:pt x="92" y="50"/>
                  </a:lnTo>
                  <a:lnTo>
                    <a:pt x="70" y="58"/>
                  </a:lnTo>
                  <a:lnTo>
                    <a:pt x="46" y="70"/>
                  </a:lnTo>
                  <a:lnTo>
                    <a:pt x="20" y="88"/>
                  </a:lnTo>
                  <a:lnTo>
                    <a:pt x="8" y="98"/>
                  </a:lnTo>
                  <a:lnTo>
                    <a:pt x="2" y="106"/>
                  </a:lnTo>
                  <a:lnTo>
                    <a:pt x="0" y="114"/>
                  </a:lnTo>
                  <a:lnTo>
                    <a:pt x="2" y="122"/>
                  </a:lnTo>
                  <a:lnTo>
                    <a:pt x="6" y="128"/>
                  </a:lnTo>
                  <a:lnTo>
                    <a:pt x="10" y="132"/>
                  </a:lnTo>
                  <a:lnTo>
                    <a:pt x="20" y="140"/>
                  </a:lnTo>
                  <a:lnTo>
                    <a:pt x="30" y="146"/>
                  </a:lnTo>
                  <a:lnTo>
                    <a:pt x="40" y="154"/>
                  </a:lnTo>
                  <a:lnTo>
                    <a:pt x="44" y="160"/>
                  </a:lnTo>
                  <a:lnTo>
                    <a:pt x="46" y="166"/>
                  </a:lnTo>
                  <a:lnTo>
                    <a:pt x="48" y="172"/>
                  </a:lnTo>
                  <a:lnTo>
                    <a:pt x="48" y="180"/>
                  </a:lnTo>
                  <a:lnTo>
                    <a:pt x="48" y="186"/>
                  </a:lnTo>
                  <a:lnTo>
                    <a:pt x="44" y="194"/>
                  </a:lnTo>
                  <a:lnTo>
                    <a:pt x="36" y="204"/>
                  </a:lnTo>
                  <a:lnTo>
                    <a:pt x="28" y="210"/>
                  </a:lnTo>
                  <a:lnTo>
                    <a:pt x="20" y="214"/>
                  </a:lnTo>
                  <a:lnTo>
                    <a:pt x="6" y="212"/>
                  </a:lnTo>
                  <a:lnTo>
                    <a:pt x="60" y="260"/>
                  </a:lnTo>
                  <a:lnTo>
                    <a:pt x="74" y="258"/>
                  </a:lnTo>
                  <a:lnTo>
                    <a:pt x="84" y="256"/>
                  </a:lnTo>
                  <a:lnTo>
                    <a:pt x="94" y="252"/>
                  </a:lnTo>
                  <a:lnTo>
                    <a:pt x="102" y="248"/>
                  </a:lnTo>
                  <a:lnTo>
                    <a:pt x="108" y="242"/>
                  </a:lnTo>
                  <a:lnTo>
                    <a:pt x="114" y="238"/>
                  </a:lnTo>
                  <a:lnTo>
                    <a:pt x="120" y="226"/>
                  </a:lnTo>
                  <a:lnTo>
                    <a:pt x="124" y="214"/>
                  </a:lnTo>
                  <a:lnTo>
                    <a:pt x="124" y="204"/>
                  </a:lnTo>
                  <a:lnTo>
                    <a:pt x="122" y="194"/>
                  </a:lnTo>
                  <a:lnTo>
                    <a:pt x="120" y="190"/>
                  </a:lnTo>
                  <a:lnTo>
                    <a:pt x="114" y="180"/>
                  </a:lnTo>
                  <a:lnTo>
                    <a:pt x="100" y="170"/>
                  </a:lnTo>
                  <a:lnTo>
                    <a:pt x="74" y="150"/>
                  </a:lnTo>
                  <a:lnTo>
                    <a:pt x="70" y="146"/>
                  </a:lnTo>
                  <a:lnTo>
                    <a:pt x="68" y="140"/>
                  </a:lnTo>
                  <a:lnTo>
                    <a:pt x="66" y="130"/>
                  </a:lnTo>
                  <a:lnTo>
                    <a:pt x="66" y="120"/>
                  </a:lnTo>
                  <a:lnTo>
                    <a:pt x="66" y="112"/>
                  </a:lnTo>
                  <a:lnTo>
                    <a:pt x="70" y="104"/>
                  </a:lnTo>
                  <a:lnTo>
                    <a:pt x="80" y="96"/>
                  </a:lnTo>
                  <a:lnTo>
                    <a:pt x="90" y="88"/>
                  </a:lnTo>
                  <a:lnTo>
                    <a:pt x="100" y="86"/>
                  </a:lnTo>
                  <a:lnTo>
                    <a:pt x="138" y="80"/>
                  </a:lnTo>
                  <a:lnTo>
                    <a:pt x="160" y="78"/>
                  </a:lnTo>
                  <a:lnTo>
                    <a:pt x="172" y="78"/>
                  </a:lnTo>
                  <a:lnTo>
                    <a:pt x="182" y="80"/>
                  </a:lnTo>
                  <a:lnTo>
                    <a:pt x="198" y="82"/>
                  </a:lnTo>
                  <a:lnTo>
                    <a:pt x="220" y="84"/>
                  </a:lnTo>
                  <a:lnTo>
                    <a:pt x="230" y="86"/>
                  </a:lnTo>
                  <a:lnTo>
                    <a:pt x="242" y="88"/>
                  </a:lnTo>
                  <a:lnTo>
                    <a:pt x="274" y="92"/>
                  </a:lnTo>
                  <a:lnTo>
                    <a:pt x="322" y="92"/>
                  </a:lnTo>
                  <a:lnTo>
                    <a:pt x="336" y="90"/>
                  </a:lnTo>
                  <a:lnTo>
                    <a:pt x="354" y="86"/>
                  </a:lnTo>
                  <a:lnTo>
                    <a:pt x="384" y="78"/>
                  </a:lnTo>
                  <a:lnTo>
                    <a:pt x="436" y="74"/>
                  </a:lnTo>
                  <a:lnTo>
                    <a:pt x="444" y="76"/>
                  </a:lnTo>
                  <a:lnTo>
                    <a:pt x="458" y="80"/>
                  </a:lnTo>
                  <a:lnTo>
                    <a:pt x="480" y="86"/>
                  </a:lnTo>
                  <a:lnTo>
                    <a:pt x="486" y="88"/>
                  </a:lnTo>
                  <a:lnTo>
                    <a:pt x="498" y="86"/>
                  </a:lnTo>
                  <a:lnTo>
                    <a:pt x="512" y="84"/>
                  </a:lnTo>
                  <a:lnTo>
                    <a:pt x="496" y="88"/>
                  </a:lnTo>
                  <a:lnTo>
                    <a:pt x="474" y="106"/>
                  </a:lnTo>
                  <a:lnTo>
                    <a:pt x="450" y="124"/>
                  </a:lnTo>
                  <a:lnTo>
                    <a:pt x="444" y="130"/>
                  </a:lnTo>
                  <a:lnTo>
                    <a:pt x="436" y="142"/>
                  </a:lnTo>
                  <a:lnTo>
                    <a:pt x="428" y="158"/>
                  </a:lnTo>
                  <a:lnTo>
                    <a:pt x="422" y="176"/>
                  </a:lnTo>
                  <a:lnTo>
                    <a:pt x="422" y="184"/>
                  </a:lnTo>
                  <a:lnTo>
                    <a:pt x="422" y="190"/>
                  </a:lnTo>
                  <a:lnTo>
                    <a:pt x="428" y="204"/>
                  </a:lnTo>
                  <a:lnTo>
                    <a:pt x="436" y="216"/>
                  </a:lnTo>
                  <a:lnTo>
                    <a:pt x="444" y="226"/>
                  </a:lnTo>
                  <a:lnTo>
                    <a:pt x="450" y="226"/>
                  </a:lnTo>
                  <a:close/>
                </a:path>
              </a:pathLst>
            </a:custGeom>
            <a:solidFill>
              <a:srgbClr val="FFFF00"/>
            </a:solidFill>
            <a:ln w="9525">
              <a:noFill/>
              <a:round/>
              <a:headEnd/>
              <a:tailEnd/>
            </a:ln>
          </p:spPr>
          <p:txBody>
            <a:bodyPr/>
            <a:lstStyle/>
            <a:p>
              <a:endParaRPr lang="en-US" dirty="0"/>
            </a:p>
          </p:txBody>
        </p:sp>
        <p:sp>
          <p:nvSpPr>
            <p:cNvPr id="158090" name="Freeform 394"/>
            <p:cNvSpPr>
              <a:spLocks/>
            </p:cNvSpPr>
            <p:nvPr/>
          </p:nvSpPr>
          <p:spPr bwMode="auto">
            <a:xfrm>
              <a:off x="3327" y="2419"/>
              <a:ext cx="104" cy="118"/>
            </a:xfrm>
            <a:custGeom>
              <a:avLst/>
              <a:gdLst/>
              <a:ahLst/>
              <a:cxnLst>
                <a:cxn ang="0">
                  <a:pos x="20" y="287"/>
                </a:cxn>
                <a:cxn ang="0">
                  <a:pos x="40" y="267"/>
                </a:cxn>
                <a:cxn ang="0">
                  <a:pos x="50" y="258"/>
                </a:cxn>
                <a:cxn ang="0">
                  <a:pos x="60" y="252"/>
                </a:cxn>
                <a:cxn ang="0">
                  <a:pos x="92" y="246"/>
                </a:cxn>
                <a:cxn ang="0">
                  <a:pos x="110" y="250"/>
                </a:cxn>
                <a:cxn ang="0">
                  <a:pos x="142" y="264"/>
                </a:cxn>
                <a:cxn ang="0">
                  <a:pos x="160" y="267"/>
                </a:cxn>
                <a:cxn ang="0">
                  <a:pos x="182" y="260"/>
                </a:cxn>
                <a:cxn ang="0">
                  <a:pos x="202" y="240"/>
                </a:cxn>
                <a:cxn ang="0">
                  <a:pos x="226" y="202"/>
                </a:cxn>
                <a:cxn ang="0">
                  <a:pos x="232" y="184"/>
                </a:cxn>
                <a:cxn ang="0">
                  <a:pos x="230" y="160"/>
                </a:cxn>
                <a:cxn ang="0">
                  <a:pos x="220" y="126"/>
                </a:cxn>
                <a:cxn ang="0">
                  <a:pos x="210" y="96"/>
                </a:cxn>
                <a:cxn ang="0">
                  <a:pos x="212" y="80"/>
                </a:cxn>
                <a:cxn ang="0">
                  <a:pos x="226" y="56"/>
                </a:cxn>
                <a:cxn ang="0">
                  <a:pos x="240" y="48"/>
                </a:cxn>
                <a:cxn ang="0">
                  <a:pos x="252" y="40"/>
                </a:cxn>
                <a:cxn ang="0">
                  <a:pos x="274" y="28"/>
                </a:cxn>
                <a:cxn ang="0">
                  <a:pos x="286" y="0"/>
                </a:cxn>
                <a:cxn ang="0">
                  <a:pos x="252" y="18"/>
                </a:cxn>
                <a:cxn ang="0">
                  <a:pos x="228" y="34"/>
                </a:cxn>
                <a:cxn ang="0">
                  <a:pos x="212" y="60"/>
                </a:cxn>
                <a:cxn ang="0">
                  <a:pos x="196" y="78"/>
                </a:cxn>
                <a:cxn ang="0">
                  <a:pos x="194" y="92"/>
                </a:cxn>
                <a:cxn ang="0">
                  <a:pos x="204" y="126"/>
                </a:cxn>
                <a:cxn ang="0">
                  <a:pos x="208" y="168"/>
                </a:cxn>
                <a:cxn ang="0">
                  <a:pos x="204" y="198"/>
                </a:cxn>
                <a:cxn ang="0">
                  <a:pos x="186" y="224"/>
                </a:cxn>
                <a:cxn ang="0">
                  <a:pos x="170" y="236"/>
                </a:cxn>
                <a:cxn ang="0">
                  <a:pos x="154" y="236"/>
                </a:cxn>
                <a:cxn ang="0">
                  <a:pos x="136" y="224"/>
                </a:cxn>
                <a:cxn ang="0">
                  <a:pos x="124" y="202"/>
                </a:cxn>
                <a:cxn ang="0">
                  <a:pos x="106" y="188"/>
                </a:cxn>
                <a:cxn ang="0">
                  <a:pos x="86" y="186"/>
                </a:cxn>
                <a:cxn ang="0">
                  <a:pos x="48" y="198"/>
                </a:cxn>
                <a:cxn ang="0">
                  <a:pos x="34" y="206"/>
                </a:cxn>
                <a:cxn ang="0">
                  <a:pos x="8" y="232"/>
                </a:cxn>
                <a:cxn ang="0">
                  <a:pos x="0" y="250"/>
                </a:cxn>
                <a:cxn ang="0">
                  <a:pos x="0" y="279"/>
                </a:cxn>
                <a:cxn ang="0">
                  <a:pos x="6" y="299"/>
                </a:cxn>
              </a:cxnLst>
              <a:rect l="0" t="0" r="r" b="b"/>
              <a:pathLst>
                <a:path w="286" h="299">
                  <a:moveTo>
                    <a:pt x="6" y="299"/>
                  </a:moveTo>
                  <a:lnTo>
                    <a:pt x="20" y="287"/>
                  </a:lnTo>
                  <a:lnTo>
                    <a:pt x="30" y="277"/>
                  </a:lnTo>
                  <a:lnTo>
                    <a:pt x="40" y="267"/>
                  </a:lnTo>
                  <a:lnTo>
                    <a:pt x="46" y="262"/>
                  </a:lnTo>
                  <a:lnTo>
                    <a:pt x="50" y="258"/>
                  </a:lnTo>
                  <a:lnTo>
                    <a:pt x="52" y="256"/>
                  </a:lnTo>
                  <a:lnTo>
                    <a:pt x="60" y="252"/>
                  </a:lnTo>
                  <a:lnTo>
                    <a:pt x="78" y="248"/>
                  </a:lnTo>
                  <a:lnTo>
                    <a:pt x="92" y="246"/>
                  </a:lnTo>
                  <a:lnTo>
                    <a:pt x="102" y="248"/>
                  </a:lnTo>
                  <a:lnTo>
                    <a:pt x="110" y="250"/>
                  </a:lnTo>
                  <a:lnTo>
                    <a:pt x="134" y="262"/>
                  </a:lnTo>
                  <a:lnTo>
                    <a:pt x="142" y="264"/>
                  </a:lnTo>
                  <a:lnTo>
                    <a:pt x="150" y="267"/>
                  </a:lnTo>
                  <a:lnTo>
                    <a:pt x="160" y="267"/>
                  </a:lnTo>
                  <a:lnTo>
                    <a:pt x="170" y="264"/>
                  </a:lnTo>
                  <a:lnTo>
                    <a:pt x="182" y="260"/>
                  </a:lnTo>
                  <a:lnTo>
                    <a:pt x="192" y="252"/>
                  </a:lnTo>
                  <a:lnTo>
                    <a:pt x="202" y="240"/>
                  </a:lnTo>
                  <a:lnTo>
                    <a:pt x="216" y="218"/>
                  </a:lnTo>
                  <a:lnTo>
                    <a:pt x="226" y="202"/>
                  </a:lnTo>
                  <a:lnTo>
                    <a:pt x="230" y="190"/>
                  </a:lnTo>
                  <a:lnTo>
                    <a:pt x="232" y="184"/>
                  </a:lnTo>
                  <a:lnTo>
                    <a:pt x="232" y="174"/>
                  </a:lnTo>
                  <a:lnTo>
                    <a:pt x="230" y="160"/>
                  </a:lnTo>
                  <a:lnTo>
                    <a:pt x="224" y="134"/>
                  </a:lnTo>
                  <a:lnTo>
                    <a:pt x="220" y="126"/>
                  </a:lnTo>
                  <a:lnTo>
                    <a:pt x="214" y="112"/>
                  </a:lnTo>
                  <a:lnTo>
                    <a:pt x="210" y="96"/>
                  </a:lnTo>
                  <a:lnTo>
                    <a:pt x="210" y="88"/>
                  </a:lnTo>
                  <a:lnTo>
                    <a:pt x="212" y="80"/>
                  </a:lnTo>
                  <a:lnTo>
                    <a:pt x="222" y="60"/>
                  </a:lnTo>
                  <a:lnTo>
                    <a:pt x="226" y="56"/>
                  </a:lnTo>
                  <a:lnTo>
                    <a:pt x="232" y="52"/>
                  </a:lnTo>
                  <a:lnTo>
                    <a:pt x="240" y="48"/>
                  </a:lnTo>
                  <a:lnTo>
                    <a:pt x="246" y="44"/>
                  </a:lnTo>
                  <a:lnTo>
                    <a:pt x="252" y="40"/>
                  </a:lnTo>
                  <a:lnTo>
                    <a:pt x="260" y="36"/>
                  </a:lnTo>
                  <a:lnTo>
                    <a:pt x="274" y="28"/>
                  </a:lnTo>
                  <a:lnTo>
                    <a:pt x="282" y="24"/>
                  </a:lnTo>
                  <a:lnTo>
                    <a:pt x="286" y="0"/>
                  </a:lnTo>
                  <a:lnTo>
                    <a:pt x="264" y="10"/>
                  </a:lnTo>
                  <a:lnTo>
                    <a:pt x="252" y="18"/>
                  </a:lnTo>
                  <a:lnTo>
                    <a:pt x="242" y="24"/>
                  </a:lnTo>
                  <a:lnTo>
                    <a:pt x="228" y="34"/>
                  </a:lnTo>
                  <a:lnTo>
                    <a:pt x="222" y="40"/>
                  </a:lnTo>
                  <a:lnTo>
                    <a:pt x="212" y="60"/>
                  </a:lnTo>
                  <a:lnTo>
                    <a:pt x="202" y="70"/>
                  </a:lnTo>
                  <a:lnTo>
                    <a:pt x="196" y="78"/>
                  </a:lnTo>
                  <a:lnTo>
                    <a:pt x="194" y="84"/>
                  </a:lnTo>
                  <a:lnTo>
                    <a:pt x="194" y="92"/>
                  </a:lnTo>
                  <a:lnTo>
                    <a:pt x="198" y="102"/>
                  </a:lnTo>
                  <a:lnTo>
                    <a:pt x="204" y="126"/>
                  </a:lnTo>
                  <a:lnTo>
                    <a:pt x="210" y="144"/>
                  </a:lnTo>
                  <a:lnTo>
                    <a:pt x="208" y="168"/>
                  </a:lnTo>
                  <a:lnTo>
                    <a:pt x="208" y="184"/>
                  </a:lnTo>
                  <a:lnTo>
                    <a:pt x="204" y="198"/>
                  </a:lnTo>
                  <a:lnTo>
                    <a:pt x="198" y="210"/>
                  </a:lnTo>
                  <a:lnTo>
                    <a:pt x="186" y="224"/>
                  </a:lnTo>
                  <a:lnTo>
                    <a:pt x="174" y="234"/>
                  </a:lnTo>
                  <a:lnTo>
                    <a:pt x="170" y="236"/>
                  </a:lnTo>
                  <a:lnTo>
                    <a:pt x="164" y="238"/>
                  </a:lnTo>
                  <a:lnTo>
                    <a:pt x="154" y="236"/>
                  </a:lnTo>
                  <a:lnTo>
                    <a:pt x="146" y="232"/>
                  </a:lnTo>
                  <a:lnTo>
                    <a:pt x="136" y="224"/>
                  </a:lnTo>
                  <a:lnTo>
                    <a:pt x="130" y="214"/>
                  </a:lnTo>
                  <a:lnTo>
                    <a:pt x="124" y="202"/>
                  </a:lnTo>
                  <a:lnTo>
                    <a:pt x="114" y="194"/>
                  </a:lnTo>
                  <a:lnTo>
                    <a:pt x="106" y="188"/>
                  </a:lnTo>
                  <a:lnTo>
                    <a:pt x="98" y="186"/>
                  </a:lnTo>
                  <a:lnTo>
                    <a:pt x="86" y="186"/>
                  </a:lnTo>
                  <a:lnTo>
                    <a:pt x="68" y="190"/>
                  </a:lnTo>
                  <a:lnTo>
                    <a:pt x="48" y="198"/>
                  </a:lnTo>
                  <a:lnTo>
                    <a:pt x="40" y="202"/>
                  </a:lnTo>
                  <a:lnTo>
                    <a:pt x="34" y="206"/>
                  </a:lnTo>
                  <a:lnTo>
                    <a:pt x="14" y="226"/>
                  </a:lnTo>
                  <a:lnTo>
                    <a:pt x="8" y="232"/>
                  </a:lnTo>
                  <a:lnTo>
                    <a:pt x="4" y="240"/>
                  </a:lnTo>
                  <a:lnTo>
                    <a:pt x="0" y="250"/>
                  </a:lnTo>
                  <a:lnTo>
                    <a:pt x="0" y="262"/>
                  </a:lnTo>
                  <a:lnTo>
                    <a:pt x="0" y="279"/>
                  </a:lnTo>
                  <a:lnTo>
                    <a:pt x="4" y="295"/>
                  </a:lnTo>
                  <a:lnTo>
                    <a:pt x="6" y="299"/>
                  </a:lnTo>
                  <a:close/>
                </a:path>
              </a:pathLst>
            </a:custGeom>
            <a:solidFill>
              <a:srgbClr val="F0C730"/>
            </a:solidFill>
            <a:ln w="9525">
              <a:noFill/>
              <a:round/>
              <a:headEnd/>
              <a:tailEnd/>
            </a:ln>
          </p:spPr>
          <p:txBody>
            <a:bodyPr/>
            <a:lstStyle/>
            <a:p>
              <a:endParaRPr lang="en-US" dirty="0"/>
            </a:p>
          </p:txBody>
        </p:sp>
        <p:sp>
          <p:nvSpPr>
            <p:cNvPr id="158091" name="Freeform 395"/>
            <p:cNvSpPr>
              <a:spLocks/>
            </p:cNvSpPr>
            <p:nvPr/>
          </p:nvSpPr>
          <p:spPr bwMode="auto">
            <a:xfrm>
              <a:off x="3153" y="2647"/>
              <a:ext cx="65" cy="48"/>
            </a:xfrm>
            <a:custGeom>
              <a:avLst/>
              <a:gdLst/>
              <a:ahLst/>
              <a:cxnLst>
                <a:cxn ang="0">
                  <a:pos x="40" y="94"/>
                </a:cxn>
                <a:cxn ang="0">
                  <a:pos x="58" y="106"/>
                </a:cxn>
                <a:cxn ang="0">
                  <a:pos x="70" y="112"/>
                </a:cxn>
                <a:cxn ang="0">
                  <a:pos x="78" y="116"/>
                </a:cxn>
                <a:cxn ang="0">
                  <a:pos x="86" y="118"/>
                </a:cxn>
                <a:cxn ang="0">
                  <a:pos x="92" y="120"/>
                </a:cxn>
                <a:cxn ang="0">
                  <a:pos x="100" y="120"/>
                </a:cxn>
                <a:cxn ang="0">
                  <a:pos x="110" y="114"/>
                </a:cxn>
                <a:cxn ang="0">
                  <a:pos x="126" y="102"/>
                </a:cxn>
                <a:cxn ang="0">
                  <a:pos x="144" y="88"/>
                </a:cxn>
                <a:cxn ang="0">
                  <a:pos x="170" y="62"/>
                </a:cxn>
                <a:cxn ang="0">
                  <a:pos x="174" y="50"/>
                </a:cxn>
                <a:cxn ang="0">
                  <a:pos x="178" y="32"/>
                </a:cxn>
                <a:cxn ang="0">
                  <a:pos x="178" y="22"/>
                </a:cxn>
                <a:cxn ang="0">
                  <a:pos x="176" y="14"/>
                </a:cxn>
                <a:cxn ang="0">
                  <a:pos x="172" y="6"/>
                </a:cxn>
                <a:cxn ang="0">
                  <a:pos x="166" y="2"/>
                </a:cxn>
                <a:cxn ang="0">
                  <a:pos x="152" y="2"/>
                </a:cxn>
                <a:cxn ang="0">
                  <a:pos x="142" y="2"/>
                </a:cxn>
                <a:cxn ang="0">
                  <a:pos x="126" y="10"/>
                </a:cxn>
                <a:cxn ang="0">
                  <a:pos x="120" y="10"/>
                </a:cxn>
                <a:cxn ang="0">
                  <a:pos x="110" y="8"/>
                </a:cxn>
                <a:cxn ang="0">
                  <a:pos x="98" y="6"/>
                </a:cxn>
                <a:cxn ang="0">
                  <a:pos x="88" y="0"/>
                </a:cxn>
                <a:cxn ang="0">
                  <a:pos x="86" y="2"/>
                </a:cxn>
                <a:cxn ang="0">
                  <a:pos x="92" y="8"/>
                </a:cxn>
                <a:cxn ang="0">
                  <a:pos x="98" y="20"/>
                </a:cxn>
                <a:cxn ang="0">
                  <a:pos x="102" y="30"/>
                </a:cxn>
                <a:cxn ang="0">
                  <a:pos x="104" y="40"/>
                </a:cxn>
                <a:cxn ang="0">
                  <a:pos x="104" y="46"/>
                </a:cxn>
                <a:cxn ang="0">
                  <a:pos x="100" y="54"/>
                </a:cxn>
                <a:cxn ang="0">
                  <a:pos x="94" y="62"/>
                </a:cxn>
                <a:cxn ang="0">
                  <a:pos x="86" y="68"/>
                </a:cxn>
                <a:cxn ang="0">
                  <a:pos x="80" y="70"/>
                </a:cxn>
                <a:cxn ang="0">
                  <a:pos x="72" y="70"/>
                </a:cxn>
                <a:cxn ang="0">
                  <a:pos x="56" y="68"/>
                </a:cxn>
                <a:cxn ang="0">
                  <a:pos x="42" y="64"/>
                </a:cxn>
                <a:cxn ang="0">
                  <a:pos x="28" y="58"/>
                </a:cxn>
                <a:cxn ang="0">
                  <a:pos x="18" y="54"/>
                </a:cxn>
                <a:cxn ang="0">
                  <a:pos x="8" y="52"/>
                </a:cxn>
                <a:cxn ang="0">
                  <a:pos x="0" y="50"/>
                </a:cxn>
                <a:cxn ang="0">
                  <a:pos x="0" y="52"/>
                </a:cxn>
                <a:cxn ang="0">
                  <a:pos x="6" y="52"/>
                </a:cxn>
                <a:cxn ang="0">
                  <a:pos x="8" y="54"/>
                </a:cxn>
                <a:cxn ang="0">
                  <a:pos x="40" y="94"/>
                </a:cxn>
              </a:cxnLst>
              <a:rect l="0" t="0" r="r" b="b"/>
              <a:pathLst>
                <a:path w="178" h="120">
                  <a:moveTo>
                    <a:pt x="40" y="94"/>
                  </a:moveTo>
                  <a:lnTo>
                    <a:pt x="58" y="106"/>
                  </a:lnTo>
                  <a:lnTo>
                    <a:pt x="70" y="112"/>
                  </a:lnTo>
                  <a:lnTo>
                    <a:pt x="78" y="116"/>
                  </a:lnTo>
                  <a:lnTo>
                    <a:pt x="86" y="118"/>
                  </a:lnTo>
                  <a:lnTo>
                    <a:pt x="92" y="120"/>
                  </a:lnTo>
                  <a:lnTo>
                    <a:pt x="100" y="120"/>
                  </a:lnTo>
                  <a:lnTo>
                    <a:pt x="110" y="114"/>
                  </a:lnTo>
                  <a:lnTo>
                    <a:pt x="126" y="102"/>
                  </a:lnTo>
                  <a:lnTo>
                    <a:pt x="144" y="88"/>
                  </a:lnTo>
                  <a:lnTo>
                    <a:pt x="170" y="62"/>
                  </a:lnTo>
                  <a:lnTo>
                    <a:pt x="174" y="50"/>
                  </a:lnTo>
                  <a:lnTo>
                    <a:pt x="178" y="32"/>
                  </a:lnTo>
                  <a:lnTo>
                    <a:pt x="178" y="22"/>
                  </a:lnTo>
                  <a:lnTo>
                    <a:pt x="176" y="14"/>
                  </a:lnTo>
                  <a:lnTo>
                    <a:pt x="172" y="6"/>
                  </a:lnTo>
                  <a:lnTo>
                    <a:pt x="166" y="2"/>
                  </a:lnTo>
                  <a:lnTo>
                    <a:pt x="152" y="2"/>
                  </a:lnTo>
                  <a:lnTo>
                    <a:pt x="142" y="2"/>
                  </a:lnTo>
                  <a:lnTo>
                    <a:pt x="126" y="10"/>
                  </a:lnTo>
                  <a:lnTo>
                    <a:pt x="120" y="10"/>
                  </a:lnTo>
                  <a:lnTo>
                    <a:pt x="110" y="8"/>
                  </a:lnTo>
                  <a:lnTo>
                    <a:pt x="98" y="6"/>
                  </a:lnTo>
                  <a:lnTo>
                    <a:pt x="88" y="0"/>
                  </a:lnTo>
                  <a:lnTo>
                    <a:pt x="86" y="2"/>
                  </a:lnTo>
                  <a:lnTo>
                    <a:pt x="92" y="8"/>
                  </a:lnTo>
                  <a:lnTo>
                    <a:pt x="98" y="20"/>
                  </a:lnTo>
                  <a:lnTo>
                    <a:pt x="102" y="30"/>
                  </a:lnTo>
                  <a:lnTo>
                    <a:pt x="104" y="40"/>
                  </a:lnTo>
                  <a:lnTo>
                    <a:pt x="104" y="46"/>
                  </a:lnTo>
                  <a:lnTo>
                    <a:pt x="100" y="54"/>
                  </a:lnTo>
                  <a:lnTo>
                    <a:pt x="94" y="62"/>
                  </a:lnTo>
                  <a:lnTo>
                    <a:pt x="86" y="68"/>
                  </a:lnTo>
                  <a:lnTo>
                    <a:pt x="80" y="70"/>
                  </a:lnTo>
                  <a:lnTo>
                    <a:pt x="72" y="70"/>
                  </a:lnTo>
                  <a:lnTo>
                    <a:pt x="56" y="68"/>
                  </a:lnTo>
                  <a:lnTo>
                    <a:pt x="42" y="64"/>
                  </a:lnTo>
                  <a:lnTo>
                    <a:pt x="28" y="58"/>
                  </a:lnTo>
                  <a:lnTo>
                    <a:pt x="18" y="54"/>
                  </a:lnTo>
                  <a:lnTo>
                    <a:pt x="8" y="52"/>
                  </a:lnTo>
                  <a:lnTo>
                    <a:pt x="0" y="50"/>
                  </a:lnTo>
                  <a:lnTo>
                    <a:pt x="0" y="52"/>
                  </a:lnTo>
                  <a:lnTo>
                    <a:pt x="6" y="52"/>
                  </a:lnTo>
                  <a:lnTo>
                    <a:pt x="8" y="54"/>
                  </a:lnTo>
                  <a:lnTo>
                    <a:pt x="40" y="94"/>
                  </a:lnTo>
                  <a:close/>
                </a:path>
              </a:pathLst>
            </a:custGeom>
            <a:solidFill>
              <a:srgbClr val="F0C730"/>
            </a:solidFill>
            <a:ln w="9525">
              <a:noFill/>
              <a:round/>
              <a:headEnd/>
              <a:tailEnd/>
            </a:ln>
          </p:spPr>
          <p:txBody>
            <a:bodyPr/>
            <a:lstStyle/>
            <a:p>
              <a:endParaRPr lang="en-US" dirty="0"/>
            </a:p>
          </p:txBody>
        </p:sp>
        <p:sp>
          <p:nvSpPr>
            <p:cNvPr id="158092" name="Freeform 396"/>
            <p:cNvSpPr>
              <a:spLocks/>
            </p:cNvSpPr>
            <p:nvPr/>
          </p:nvSpPr>
          <p:spPr bwMode="auto">
            <a:xfrm>
              <a:off x="3194" y="2601"/>
              <a:ext cx="62" cy="37"/>
            </a:xfrm>
            <a:custGeom>
              <a:avLst/>
              <a:gdLst/>
              <a:ahLst/>
              <a:cxnLst>
                <a:cxn ang="0">
                  <a:pos x="76" y="0"/>
                </a:cxn>
                <a:cxn ang="0">
                  <a:pos x="62" y="2"/>
                </a:cxn>
                <a:cxn ang="0">
                  <a:pos x="40" y="12"/>
                </a:cxn>
                <a:cxn ang="0">
                  <a:pos x="30" y="18"/>
                </a:cxn>
                <a:cxn ang="0">
                  <a:pos x="20" y="24"/>
                </a:cxn>
                <a:cxn ang="0">
                  <a:pos x="12" y="30"/>
                </a:cxn>
                <a:cxn ang="0">
                  <a:pos x="8" y="38"/>
                </a:cxn>
                <a:cxn ang="0">
                  <a:pos x="2" y="52"/>
                </a:cxn>
                <a:cxn ang="0">
                  <a:pos x="0" y="64"/>
                </a:cxn>
                <a:cxn ang="0">
                  <a:pos x="2" y="70"/>
                </a:cxn>
                <a:cxn ang="0">
                  <a:pos x="2" y="74"/>
                </a:cxn>
                <a:cxn ang="0">
                  <a:pos x="6" y="78"/>
                </a:cxn>
                <a:cxn ang="0">
                  <a:pos x="10" y="80"/>
                </a:cxn>
                <a:cxn ang="0">
                  <a:pos x="22" y="84"/>
                </a:cxn>
                <a:cxn ang="0">
                  <a:pos x="38" y="86"/>
                </a:cxn>
                <a:cxn ang="0">
                  <a:pos x="62" y="88"/>
                </a:cxn>
                <a:cxn ang="0">
                  <a:pos x="68" y="90"/>
                </a:cxn>
                <a:cxn ang="0">
                  <a:pos x="78" y="94"/>
                </a:cxn>
                <a:cxn ang="0">
                  <a:pos x="86" y="94"/>
                </a:cxn>
                <a:cxn ang="0">
                  <a:pos x="82" y="90"/>
                </a:cxn>
                <a:cxn ang="0">
                  <a:pos x="74" y="82"/>
                </a:cxn>
                <a:cxn ang="0">
                  <a:pos x="72" y="78"/>
                </a:cxn>
                <a:cxn ang="0">
                  <a:pos x="70" y="72"/>
                </a:cxn>
                <a:cxn ang="0">
                  <a:pos x="70" y="66"/>
                </a:cxn>
                <a:cxn ang="0">
                  <a:pos x="72" y="60"/>
                </a:cxn>
                <a:cxn ang="0">
                  <a:pos x="86" y="40"/>
                </a:cxn>
                <a:cxn ang="0">
                  <a:pos x="90" y="34"/>
                </a:cxn>
                <a:cxn ang="0">
                  <a:pos x="96" y="32"/>
                </a:cxn>
                <a:cxn ang="0">
                  <a:pos x="122" y="22"/>
                </a:cxn>
                <a:cxn ang="0">
                  <a:pos x="150" y="16"/>
                </a:cxn>
                <a:cxn ang="0">
                  <a:pos x="170" y="12"/>
                </a:cxn>
                <a:cxn ang="0">
                  <a:pos x="166" y="10"/>
                </a:cxn>
                <a:cxn ang="0">
                  <a:pos x="154" y="8"/>
                </a:cxn>
                <a:cxn ang="0">
                  <a:pos x="142" y="6"/>
                </a:cxn>
                <a:cxn ang="0">
                  <a:pos x="116" y="0"/>
                </a:cxn>
                <a:cxn ang="0">
                  <a:pos x="96" y="0"/>
                </a:cxn>
                <a:cxn ang="0">
                  <a:pos x="76" y="0"/>
                </a:cxn>
              </a:cxnLst>
              <a:rect l="0" t="0" r="r" b="b"/>
              <a:pathLst>
                <a:path w="170" h="94">
                  <a:moveTo>
                    <a:pt x="76" y="0"/>
                  </a:moveTo>
                  <a:lnTo>
                    <a:pt x="62" y="2"/>
                  </a:lnTo>
                  <a:lnTo>
                    <a:pt x="40" y="12"/>
                  </a:lnTo>
                  <a:lnTo>
                    <a:pt x="30" y="18"/>
                  </a:lnTo>
                  <a:lnTo>
                    <a:pt x="20" y="24"/>
                  </a:lnTo>
                  <a:lnTo>
                    <a:pt x="12" y="30"/>
                  </a:lnTo>
                  <a:lnTo>
                    <a:pt x="8" y="38"/>
                  </a:lnTo>
                  <a:lnTo>
                    <a:pt x="2" y="52"/>
                  </a:lnTo>
                  <a:lnTo>
                    <a:pt x="0" y="64"/>
                  </a:lnTo>
                  <a:lnTo>
                    <a:pt x="2" y="70"/>
                  </a:lnTo>
                  <a:lnTo>
                    <a:pt x="2" y="74"/>
                  </a:lnTo>
                  <a:lnTo>
                    <a:pt x="6" y="78"/>
                  </a:lnTo>
                  <a:lnTo>
                    <a:pt x="10" y="80"/>
                  </a:lnTo>
                  <a:lnTo>
                    <a:pt x="22" y="84"/>
                  </a:lnTo>
                  <a:lnTo>
                    <a:pt x="38" y="86"/>
                  </a:lnTo>
                  <a:lnTo>
                    <a:pt x="62" y="88"/>
                  </a:lnTo>
                  <a:lnTo>
                    <a:pt x="68" y="90"/>
                  </a:lnTo>
                  <a:lnTo>
                    <a:pt x="78" y="94"/>
                  </a:lnTo>
                  <a:lnTo>
                    <a:pt x="86" y="94"/>
                  </a:lnTo>
                  <a:lnTo>
                    <a:pt x="82" y="90"/>
                  </a:lnTo>
                  <a:lnTo>
                    <a:pt x="74" y="82"/>
                  </a:lnTo>
                  <a:lnTo>
                    <a:pt x="72" y="78"/>
                  </a:lnTo>
                  <a:lnTo>
                    <a:pt x="70" y="72"/>
                  </a:lnTo>
                  <a:lnTo>
                    <a:pt x="70" y="66"/>
                  </a:lnTo>
                  <a:lnTo>
                    <a:pt x="72" y="60"/>
                  </a:lnTo>
                  <a:lnTo>
                    <a:pt x="86" y="40"/>
                  </a:lnTo>
                  <a:lnTo>
                    <a:pt x="90" y="34"/>
                  </a:lnTo>
                  <a:lnTo>
                    <a:pt x="96" y="32"/>
                  </a:lnTo>
                  <a:lnTo>
                    <a:pt x="122" y="22"/>
                  </a:lnTo>
                  <a:lnTo>
                    <a:pt x="150" y="16"/>
                  </a:lnTo>
                  <a:lnTo>
                    <a:pt x="170" y="12"/>
                  </a:lnTo>
                  <a:lnTo>
                    <a:pt x="166" y="10"/>
                  </a:lnTo>
                  <a:lnTo>
                    <a:pt x="154" y="8"/>
                  </a:lnTo>
                  <a:lnTo>
                    <a:pt x="142" y="6"/>
                  </a:lnTo>
                  <a:lnTo>
                    <a:pt x="116" y="0"/>
                  </a:lnTo>
                  <a:lnTo>
                    <a:pt x="96" y="0"/>
                  </a:lnTo>
                  <a:lnTo>
                    <a:pt x="76" y="0"/>
                  </a:lnTo>
                  <a:close/>
                </a:path>
              </a:pathLst>
            </a:custGeom>
            <a:solidFill>
              <a:srgbClr val="F0C730"/>
            </a:solidFill>
            <a:ln w="9525">
              <a:noFill/>
              <a:round/>
              <a:headEnd/>
              <a:tailEnd/>
            </a:ln>
          </p:spPr>
          <p:txBody>
            <a:bodyPr/>
            <a:lstStyle/>
            <a:p>
              <a:endParaRPr lang="en-US" dirty="0"/>
            </a:p>
          </p:txBody>
        </p:sp>
        <p:sp>
          <p:nvSpPr>
            <p:cNvPr id="158093" name="Freeform 397"/>
            <p:cNvSpPr>
              <a:spLocks/>
            </p:cNvSpPr>
            <p:nvPr/>
          </p:nvSpPr>
          <p:spPr bwMode="auto">
            <a:xfrm>
              <a:off x="3243" y="2541"/>
              <a:ext cx="81" cy="47"/>
            </a:xfrm>
            <a:custGeom>
              <a:avLst/>
              <a:gdLst/>
              <a:ahLst/>
              <a:cxnLst>
                <a:cxn ang="0">
                  <a:pos x="20" y="118"/>
                </a:cxn>
                <a:cxn ang="0">
                  <a:pos x="50" y="118"/>
                </a:cxn>
                <a:cxn ang="0">
                  <a:pos x="72" y="118"/>
                </a:cxn>
                <a:cxn ang="0">
                  <a:pos x="86" y="120"/>
                </a:cxn>
                <a:cxn ang="0">
                  <a:pos x="100" y="120"/>
                </a:cxn>
                <a:cxn ang="0">
                  <a:pos x="122" y="118"/>
                </a:cxn>
                <a:cxn ang="0">
                  <a:pos x="142" y="114"/>
                </a:cxn>
                <a:cxn ang="0">
                  <a:pos x="160" y="110"/>
                </a:cxn>
                <a:cxn ang="0">
                  <a:pos x="176" y="102"/>
                </a:cxn>
                <a:cxn ang="0">
                  <a:pos x="198" y="90"/>
                </a:cxn>
                <a:cxn ang="0">
                  <a:pos x="216" y="78"/>
                </a:cxn>
                <a:cxn ang="0">
                  <a:pos x="222" y="72"/>
                </a:cxn>
                <a:cxn ang="0">
                  <a:pos x="224" y="66"/>
                </a:cxn>
                <a:cxn ang="0">
                  <a:pos x="224" y="54"/>
                </a:cxn>
                <a:cxn ang="0">
                  <a:pos x="220" y="42"/>
                </a:cxn>
                <a:cxn ang="0">
                  <a:pos x="218" y="34"/>
                </a:cxn>
                <a:cxn ang="0">
                  <a:pos x="212" y="28"/>
                </a:cxn>
                <a:cxn ang="0">
                  <a:pos x="206" y="20"/>
                </a:cxn>
                <a:cxn ang="0">
                  <a:pos x="198" y="14"/>
                </a:cxn>
                <a:cxn ang="0">
                  <a:pos x="192" y="8"/>
                </a:cxn>
                <a:cxn ang="0">
                  <a:pos x="188" y="0"/>
                </a:cxn>
                <a:cxn ang="0">
                  <a:pos x="186" y="14"/>
                </a:cxn>
                <a:cxn ang="0">
                  <a:pos x="184" y="26"/>
                </a:cxn>
                <a:cxn ang="0">
                  <a:pos x="184" y="30"/>
                </a:cxn>
                <a:cxn ang="0">
                  <a:pos x="182" y="34"/>
                </a:cxn>
                <a:cxn ang="0">
                  <a:pos x="164" y="48"/>
                </a:cxn>
                <a:cxn ang="0">
                  <a:pos x="154" y="54"/>
                </a:cxn>
                <a:cxn ang="0">
                  <a:pos x="150" y="60"/>
                </a:cxn>
                <a:cxn ang="0">
                  <a:pos x="144" y="66"/>
                </a:cxn>
                <a:cxn ang="0">
                  <a:pos x="136" y="76"/>
                </a:cxn>
                <a:cxn ang="0">
                  <a:pos x="126" y="84"/>
                </a:cxn>
                <a:cxn ang="0">
                  <a:pos x="116" y="90"/>
                </a:cxn>
                <a:cxn ang="0">
                  <a:pos x="82" y="96"/>
                </a:cxn>
                <a:cxn ang="0">
                  <a:pos x="54" y="102"/>
                </a:cxn>
                <a:cxn ang="0">
                  <a:pos x="0" y="118"/>
                </a:cxn>
                <a:cxn ang="0">
                  <a:pos x="20" y="118"/>
                </a:cxn>
              </a:cxnLst>
              <a:rect l="0" t="0" r="r" b="b"/>
              <a:pathLst>
                <a:path w="224" h="120">
                  <a:moveTo>
                    <a:pt x="20" y="118"/>
                  </a:moveTo>
                  <a:lnTo>
                    <a:pt x="50" y="118"/>
                  </a:lnTo>
                  <a:lnTo>
                    <a:pt x="72" y="118"/>
                  </a:lnTo>
                  <a:lnTo>
                    <a:pt x="86" y="120"/>
                  </a:lnTo>
                  <a:lnTo>
                    <a:pt x="100" y="120"/>
                  </a:lnTo>
                  <a:lnTo>
                    <a:pt x="122" y="118"/>
                  </a:lnTo>
                  <a:lnTo>
                    <a:pt x="142" y="114"/>
                  </a:lnTo>
                  <a:lnTo>
                    <a:pt x="160" y="110"/>
                  </a:lnTo>
                  <a:lnTo>
                    <a:pt x="176" y="102"/>
                  </a:lnTo>
                  <a:lnTo>
                    <a:pt x="198" y="90"/>
                  </a:lnTo>
                  <a:lnTo>
                    <a:pt x="216" y="78"/>
                  </a:lnTo>
                  <a:lnTo>
                    <a:pt x="222" y="72"/>
                  </a:lnTo>
                  <a:lnTo>
                    <a:pt x="224" y="66"/>
                  </a:lnTo>
                  <a:lnTo>
                    <a:pt x="224" y="54"/>
                  </a:lnTo>
                  <a:lnTo>
                    <a:pt x="220" y="42"/>
                  </a:lnTo>
                  <a:lnTo>
                    <a:pt x="218" y="34"/>
                  </a:lnTo>
                  <a:lnTo>
                    <a:pt x="212" y="28"/>
                  </a:lnTo>
                  <a:lnTo>
                    <a:pt x="206" y="20"/>
                  </a:lnTo>
                  <a:lnTo>
                    <a:pt x="198" y="14"/>
                  </a:lnTo>
                  <a:lnTo>
                    <a:pt x="192" y="8"/>
                  </a:lnTo>
                  <a:lnTo>
                    <a:pt x="188" y="0"/>
                  </a:lnTo>
                  <a:lnTo>
                    <a:pt x="186" y="14"/>
                  </a:lnTo>
                  <a:lnTo>
                    <a:pt x="184" y="26"/>
                  </a:lnTo>
                  <a:lnTo>
                    <a:pt x="184" y="30"/>
                  </a:lnTo>
                  <a:lnTo>
                    <a:pt x="182" y="34"/>
                  </a:lnTo>
                  <a:lnTo>
                    <a:pt x="164" y="48"/>
                  </a:lnTo>
                  <a:lnTo>
                    <a:pt x="154" y="54"/>
                  </a:lnTo>
                  <a:lnTo>
                    <a:pt x="150" y="60"/>
                  </a:lnTo>
                  <a:lnTo>
                    <a:pt x="144" y="66"/>
                  </a:lnTo>
                  <a:lnTo>
                    <a:pt x="136" y="76"/>
                  </a:lnTo>
                  <a:lnTo>
                    <a:pt x="126" y="84"/>
                  </a:lnTo>
                  <a:lnTo>
                    <a:pt x="116" y="90"/>
                  </a:lnTo>
                  <a:lnTo>
                    <a:pt x="82" y="96"/>
                  </a:lnTo>
                  <a:lnTo>
                    <a:pt x="54" y="102"/>
                  </a:lnTo>
                  <a:lnTo>
                    <a:pt x="0" y="118"/>
                  </a:lnTo>
                  <a:lnTo>
                    <a:pt x="20" y="118"/>
                  </a:lnTo>
                  <a:close/>
                </a:path>
              </a:pathLst>
            </a:custGeom>
            <a:solidFill>
              <a:srgbClr val="F0C730"/>
            </a:solidFill>
            <a:ln w="9525">
              <a:noFill/>
              <a:round/>
              <a:headEnd/>
              <a:tailEnd/>
            </a:ln>
          </p:spPr>
          <p:txBody>
            <a:bodyPr/>
            <a:lstStyle/>
            <a:p>
              <a:endParaRPr lang="en-US" dirty="0"/>
            </a:p>
          </p:txBody>
        </p:sp>
        <p:sp>
          <p:nvSpPr>
            <p:cNvPr id="158094" name="Freeform 398"/>
            <p:cNvSpPr>
              <a:spLocks/>
            </p:cNvSpPr>
            <p:nvPr/>
          </p:nvSpPr>
          <p:spPr bwMode="auto">
            <a:xfrm>
              <a:off x="2816" y="2766"/>
              <a:ext cx="39" cy="32"/>
            </a:xfrm>
            <a:custGeom>
              <a:avLst/>
              <a:gdLst/>
              <a:ahLst/>
              <a:cxnLst>
                <a:cxn ang="0">
                  <a:pos x="84" y="78"/>
                </a:cxn>
                <a:cxn ang="0">
                  <a:pos x="92" y="74"/>
                </a:cxn>
                <a:cxn ang="0">
                  <a:pos x="100" y="68"/>
                </a:cxn>
                <a:cxn ang="0">
                  <a:pos x="108" y="58"/>
                </a:cxn>
                <a:cxn ang="0">
                  <a:pos x="112" y="50"/>
                </a:cxn>
                <a:cxn ang="0">
                  <a:pos x="112" y="44"/>
                </a:cxn>
                <a:cxn ang="0">
                  <a:pos x="112" y="36"/>
                </a:cxn>
                <a:cxn ang="0">
                  <a:pos x="110" y="30"/>
                </a:cxn>
                <a:cxn ang="0">
                  <a:pos x="108" y="24"/>
                </a:cxn>
                <a:cxn ang="0">
                  <a:pos x="104" y="18"/>
                </a:cxn>
                <a:cxn ang="0">
                  <a:pos x="94" y="10"/>
                </a:cxn>
                <a:cxn ang="0">
                  <a:pos x="84" y="4"/>
                </a:cxn>
                <a:cxn ang="0">
                  <a:pos x="82" y="2"/>
                </a:cxn>
                <a:cxn ang="0">
                  <a:pos x="78" y="0"/>
                </a:cxn>
                <a:cxn ang="0">
                  <a:pos x="80" y="8"/>
                </a:cxn>
                <a:cxn ang="0">
                  <a:pos x="78" y="16"/>
                </a:cxn>
                <a:cxn ang="0">
                  <a:pos x="76" y="24"/>
                </a:cxn>
                <a:cxn ang="0">
                  <a:pos x="74" y="30"/>
                </a:cxn>
                <a:cxn ang="0">
                  <a:pos x="64" y="46"/>
                </a:cxn>
                <a:cxn ang="0">
                  <a:pos x="52" y="56"/>
                </a:cxn>
                <a:cxn ang="0">
                  <a:pos x="44" y="60"/>
                </a:cxn>
                <a:cxn ang="0">
                  <a:pos x="36" y="62"/>
                </a:cxn>
                <a:cxn ang="0">
                  <a:pos x="20" y="64"/>
                </a:cxn>
                <a:cxn ang="0">
                  <a:pos x="0" y="64"/>
                </a:cxn>
                <a:cxn ang="0">
                  <a:pos x="8" y="70"/>
                </a:cxn>
                <a:cxn ang="0">
                  <a:pos x="50" y="74"/>
                </a:cxn>
                <a:cxn ang="0">
                  <a:pos x="72" y="76"/>
                </a:cxn>
                <a:cxn ang="0">
                  <a:pos x="84" y="78"/>
                </a:cxn>
              </a:cxnLst>
              <a:rect l="0" t="0" r="r" b="b"/>
              <a:pathLst>
                <a:path w="112" h="78">
                  <a:moveTo>
                    <a:pt x="84" y="78"/>
                  </a:moveTo>
                  <a:lnTo>
                    <a:pt x="92" y="74"/>
                  </a:lnTo>
                  <a:lnTo>
                    <a:pt x="100" y="68"/>
                  </a:lnTo>
                  <a:lnTo>
                    <a:pt x="108" y="58"/>
                  </a:lnTo>
                  <a:lnTo>
                    <a:pt x="112" y="50"/>
                  </a:lnTo>
                  <a:lnTo>
                    <a:pt x="112" y="44"/>
                  </a:lnTo>
                  <a:lnTo>
                    <a:pt x="112" y="36"/>
                  </a:lnTo>
                  <a:lnTo>
                    <a:pt x="110" y="30"/>
                  </a:lnTo>
                  <a:lnTo>
                    <a:pt x="108" y="24"/>
                  </a:lnTo>
                  <a:lnTo>
                    <a:pt x="104" y="18"/>
                  </a:lnTo>
                  <a:lnTo>
                    <a:pt x="94" y="10"/>
                  </a:lnTo>
                  <a:lnTo>
                    <a:pt x="84" y="4"/>
                  </a:lnTo>
                  <a:lnTo>
                    <a:pt x="82" y="2"/>
                  </a:lnTo>
                  <a:lnTo>
                    <a:pt x="78" y="0"/>
                  </a:lnTo>
                  <a:lnTo>
                    <a:pt x="80" y="8"/>
                  </a:lnTo>
                  <a:lnTo>
                    <a:pt x="78" y="16"/>
                  </a:lnTo>
                  <a:lnTo>
                    <a:pt x="76" y="24"/>
                  </a:lnTo>
                  <a:lnTo>
                    <a:pt x="74" y="30"/>
                  </a:lnTo>
                  <a:lnTo>
                    <a:pt x="64" y="46"/>
                  </a:lnTo>
                  <a:lnTo>
                    <a:pt x="52" y="56"/>
                  </a:lnTo>
                  <a:lnTo>
                    <a:pt x="44" y="60"/>
                  </a:lnTo>
                  <a:lnTo>
                    <a:pt x="36" y="62"/>
                  </a:lnTo>
                  <a:lnTo>
                    <a:pt x="20" y="64"/>
                  </a:lnTo>
                  <a:lnTo>
                    <a:pt x="0" y="64"/>
                  </a:lnTo>
                  <a:lnTo>
                    <a:pt x="8" y="70"/>
                  </a:lnTo>
                  <a:lnTo>
                    <a:pt x="50" y="74"/>
                  </a:lnTo>
                  <a:lnTo>
                    <a:pt x="72" y="76"/>
                  </a:lnTo>
                  <a:lnTo>
                    <a:pt x="84" y="78"/>
                  </a:lnTo>
                  <a:close/>
                </a:path>
              </a:pathLst>
            </a:custGeom>
            <a:solidFill>
              <a:srgbClr val="F0C730"/>
            </a:solidFill>
            <a:ln w="9525">
              <a:noFill/>
              <a:round/>
              <a:headEnd/>
              <a:tailEnd/>
            </a:ln>
          </p:spPr>
          <p:txBody>
            <a:bodyPr/>
            <a:lstStyle/>
            <a:p>
              <a:endParaRPr lang="en-US" dirty="0"/>
            </a:p>
          </p:txBody>
        </p:sp>
        <p:sp>
          <p:nvSpPr>
            <p:cNvPr id="158095" name="Freeform 399"/>
            <p:cNvSpPr>
              <a:spLocks/>
            </p:cNvSpPr>
            <p:nvPr/>
          </p:nvSpPr>
          <p:spPr bwMode="auto">
            <a:xfrm>
              <a:off x="2862" y="2743"/>
              <a:ext cx="42" cy="44"/>
            </a:xfrm>
            <a:custGeom>
              <a:avLst/>
              <a:gdLst/>
              <a:ahLst/>
              <a:cxnLst>
                <a:cxn ang="0">
                  <a:pos x="62" y="48"/>
                </a:cxn>
                <a:cxn ang="0">
                  <a:pos x="74" y="36"/>
                </a:cxn>
                <a:cxn ang="0">
                  <a:pos x="90" y="22"/>
                </a:cxn>
                <a:cxn ang="0">
                  <a:pos x="114" y="2"/>
                </a:cxn>
                <a:cxn ang="0">
                  <a:pos x="106" y="0"/>
                </a:cxn>
                <a:cxn ang="0">
                  <a:pos x="94" y="0"/>
                </a:cxn>
                <a:cxn ang="0">
                  <a:pos x="72" y="2"/>
                </a:cxn>
                <a:cxn ang="0">
                  <a:pos x="34" y="8"/>
                </a:cxn>
                <a:cxn ang="0">
                  <a:pos x="24" y="10"/>
                </a:cxn>
                <a:cxn ang="0">
                  <a:pos x="14" y="18"/>
                </a:cxn>
                <a:cxn ang="0">
                  <a:pos x="4" y="28"/>
                </a:cxn>
                <a:cxn ang="0">
                  <a:pos x="0" y="34"/>
                </a:cxn>
                <a:cxn ang="0">
                  <a:pos x="0" y="42"/>
                </a:cxn>
                <a:cxn ang="0">
                  <a:pos x="0" y="52"/>
                </a:cxn>
                <a:cxn ang="0">
                  <a:pos x="2" y="62"/>
                </a:cxn>
                <a:cxn ang="0">
                  <a:pos x="4" y="68"/>
                </a:cxn>
                <a:cxn ang="0">
                  <a:pos x="8" y="72"/>
                </a:cxn>
                <a:cxn ang="0">
                  <a:pos x="34" y="90"/>
                </a:cxn>
                <a:cxn ang="0">
                  <a:pos x="46" y="102"/>
                </a:cxn>
                <a:cxn ang="0">
                  <a:pos x="54" y="110"/>
                </a:cxn>
                <a:cxn ang="0">
                  <a:pos x="54" y="100"/>
                </a:cxn>
                <a:cxn ang="0">
                  <a:pos x="52" y="82"/>
                </a:cxn>
                <a:cxn ang="0">
                  <a:pos x="54" y="62"/>
                </a:cxn>
                <a:cxn ang="0">
                  <a:pos x="58" y="54"/>
                </a:cxn>
                <a:cxn ang="0">
                  <a:pos x="62" y="48"/>
                </a:cxn>
              </a:cxnLst>
              <a:rect l="0" t="0" r="r" b="b"/>
              <a:pathLst>
                <a:path w="114" h="110">
                  <a:moveTo>
                    <a:pt x="62" y="48"/>
                  </a:moveTo>
                  <a:lnTo>
                    <a:pt x="74" y="36"/>
                  </a:lnTo>
                  <a:lnTo>
                    <a:pt x="90" y="22"/>
                  </a:lnTo>
                  <a:lnTo>
                    <a:pt x="114" y="2"/>
                  </a:lnTo>
                  <a:lnTo>
                    <a:pt x="106" y="0"/>
                  </a:lnTo>
                  <a:lnTo>
                    <a:pt x="94" y="0"/>
                  </a:lnTo>
                  <a:lnTo>
                    <a:pt x="72" y="2"/>
                  </a:lnTo>
                  <a:lnTo>
                    <a:pt x="34" y="8"/>
                  </a:lnTo>
                  <a:lnTo>
                    <a:pt x="24" y="10"/>
                  </a:lnTo>
                  <a:lnTo>
                    <a:pt x="14" y="18"/>
                  </a:lnTo>
                  <a:lnTo>
                    <a:pt x="4" y="28"/>
                  </a:lnTo>
                  <a:lnTo>
                    <a:pt x="0" y="34"/>
                  </a:lnTo>
                  <a:lnTo>
                    <a:pt x="0" y="42"/>
                  </a:lnTo>
                  <a:lnTo>
                    <a:pt x="0" y="52"/>
                  </a:lnTo>
                  <a:lnTo>
                    <a:pt x="2" y="62"/>
                  </a:lnTo>
                  <a:lnTo>
                    <a:pt x="4" y="68"/>
                  </a:lnTo>
                  <a:lnTo>
                    <a:pt x="8" y="72"/>
                  </a:lnTo>
                  <a:lnTo>
                    <a:pt x="34" y="90"/>
                  </a:lnTo>
                  <a:lnTo>
                    <a:pt x="46" y="102"/>
                  </a:lnTo>
                  <a:lnTo>
                    <a:pt x="54" y="110"/>
                  </a:lnTo>
                  <a:lnTo>
                    <a:pt x="54" y="100"/>
                  </a:lnTo>
                  <a:lnTo>
                    <a:pt x="52" y="82"/>
                  </a:lnTo>
                  <a:lnTo>
                    <a:pt x="54" y="62"/>
                  </a:lnTo>
                  <a:lnTo>
                    <a:pt x="58" y="54"/>
                  </a:lnTo>
                  <a:lnTo>
                    <a:pt x="62" y="48"/>
                  </a:lnTo>
                  <a:close/>
                </a:path>
              </a:pathLst>
            </a:custGeom>
            <a:solidFill>
              <a:srgbClr val="F0C730"/>
            </a:solidFill>
            <a:ln w="9525">
              <a:noFill/>
              <a:round/>
              <a:headEnd/>
              <a:tailEnd/>
            </a:ln>
          </p:spPr>
          <p:txBody>
            <a:bodyPr/>
            <a:lstStyle/>
            <a:p>
              <a:endParaRPr lang="en-US" dirty="0"/>
            </a:p>
          </p:txBody>
        </p:sp>
        <p:sp>
          <p:nvSpPr>
            <p:cNvPr id="158096" name="Line 400"/>
            <p:cNvSpPr>
              <a:spLocks noChangeShapeType="1"/>
            </p:cNvSpPr>
            <p:nvPr/>
          </p:nvSpPr>
          <p:spPr bwMode="auto">
            <a:xfrm flipH="1" flipV="1">
              <a:off x="3239" y="1887"/>
              <a:ext cx="433" cy="8"/>
            </a:xfrm>
            <a:prstGeom prst="line">
              <a:avLst/>
            </a:prstGeom>
            <a:noFill/>
            <a:ln w="9525">
              <a:solidFill>
                <a:srgbClr val="000000"/>
              </a:solidFill>
              <a:round/>
              <a:headEnd/>
              <a:tailEnd/>
            </a:ln>
          </p:spPr>
          <p:txBody>
            <a:bodyPr/>
            <a:lstStyle/>
            <a:p>
              <a:endParaRPr lang="en-US" dirty="0"/>
            </a:p>
          </p:txBody>
        </p:sp>
        <p:sp>
          <p:nvSpPr>
            <p:cNvPr id="158097" name="Line 401"/>
            <p:cNvSpPr>
              <a:spLocks noChangeShapeType="1"/>
            </p:cNvSpPr>
            <p:nvPr/>
          </p:nvSpPr>
          <p:spPr bwMode="auto">
            <a:xfrm flipH="1" flipV="1">
              <a:off x="3798" y="1897"/>
              <a:ext cx="484" cy="8"/>
            </a:xfrm>
            <a:prstGeom prst="line">
              <a:avLst/>
            </a:prstGeom>
            <a:noFill/>
            <a:ln w="9525">
              <a:solidFill>
                <a:srgbClr val="000000"/>
              </a:solidFill>
              <a:round/>
              <a:headEnd/>
              <a:tailEnd/>
            </a:ln>
          </p:spPr>
          <p:txBody>
            <a:bodyPr/>
            <a:lstStyle/>
            <a:p>
              <a:endParaRPr lang="en-US" dirty="0"/>
            </a:p>
          </p:txBody>
        </p:sp>
        <p:sp>
          <p:nvSpPr>
            <p:cNvPr id="158098" name="Line 402"/>
            <p:cNvSpPr>
              <a:spLocks noChangeShapeType="1"/>
            </p:cNvSpPr>
            <p:nvPr/>
          </p:nvSpPr>
          <p:spPr bwMode="auto">
            <a:xfrm flipH="1" flipV="1">
              <a:off x="3092" y="2148"/>
              <a:ext cx="395" cy="28"/>
            </a:xfrm>
            <a:prstGeom prst="line">
              <a:avLst/>
            </a:prstGeom>
            <a:noFill/>
            <a:ln w="6350">
              <a:solidFill>
                <a:srgbClr val="B3B3B3"/>
              </a:solidFill>
              <a:round/>
              <a:headEnd/>
              <a:tailEnd/>
            </a:ln>
          </p:spPr>
          <p:txBody>
            <a:bodyPr/>
            <a:lstStyle/>
            <a:p>
              <a:endParaRPr lang="en-US" dirty="0"/>
            </a:p>
          </p:txBody>
        </p:sp>
        <p:sp>
          <p:nvSpPr>
            <p:cNvPr id="158099" name="Line 403"/>
            <p:cNvSpPr>
              <a:spLocks noChangeShapeType="1"/>
            </p:cNvSpPr>
            <p:nvPr/>
          </p:nvSpPr>
          <p:spPr bwMode="auto">
            <a:xfrm>
              <a:off x="2937" y="2341"/>
              <a:ext cx="403" cy="44"/>
            </a:xfrm>
            <a:prstGeom prst="line">
              <a:avLst/>
            </a:prstGeom>
            <a:noFill/>
            <a:ln w="6350">
              <a:solidFill>
                <a:srgbClr val="B3B3B3"/>
              </a:solidFill>
              <a:round/>
              <a:headEnd/>
              <a:tailEnd/>
            </a:ln>
          </p:spPr>
          <p:txBody>
            <a:bodyPr/>
            <a:lstStyle/>
            <a:p>
              <a:endParaRPr lang="en-US" dirty="0"/>
            </a:p>
          </p:txBody>
        </p:sp>
        <p:sp>
          <p:nvSpPr>
            <p:cNvPr id="158100" name="Line 404"/>
            <p:cNvSpPr>
              <a:spLocks noChangeShapeType="1"/>
            </p:cNvSpPr>
            <p:nvPr/>
          </p:nvSpPr>
          <p:spPr bwMode="auto">
            <a:xfrm>
              <a:off x="3532" y="2404"/>
              <a:ext cx="429" cy="44"/>
            </a:xfrm>
            <a:prstGeom prst="line">
              <a:avLst/>
            </a:prstGeom>
            <a:noFill/>
            <a:ln w="6350">
              <a:solidFill>
                <a:srgbClr val="B3B3B3"/>
              </a:solidFill>
              <a:round/>
              <a:headEnd/>
              <a:tailEnd/>
            </a:ln>
          </p:spPr>
          <p:txBody>
            <a:bodyPr/>
            <a:lstStyle/>
            <a:p>
              <a:endParaRPr lang="en-US" dirty="0"/>
            </a:p>
          </p:txBody>
        </p:sp>
        <p:sp>
          <p:nvSpPr>
            <p:cNvPr id="158101" name="Line 405"/>
            <p:cNvSpPr>
              <a:spLocks noChangeShapeType="1"/>
            </p:cNvSpPr>
            <p:nvPr/>
          </p:nvSpPr>
          <p:spPr bwMode="auto">
            <a:xfrm flipH="1" flipV="1">
              <a:off x="3631" y="2184"/>
              <a:ext cx="478" cy="33"/>
            </a:xfrm>
            <a:prstGeom prst="line">
              <a:avLst/>
            </a:prstGeom>
            <a:noFill/>
            <a:ln w="6350">
              <a:solidFill>
                <a:srgbClr val="B3B3B3"/>
              </a:solidFill>
              <a:round/>
              <a:headEnd/>
              <a:tailEnd/>
            </a:ln>
          </p:spPr>
          <p:txBody>
            <a:bodyPr/>
            <a:lstStyle/>
            <a:p>
              <a:endParaRPr lang="en-US" dirty="0"/>
            </a:p>
          </p:txBody>
        </p:sp>
        <p:sp>
          <p:nvSpPr>
            <p:cNvPr id="158102" name="Freeform 406"/>
            <p:cNvSpPr>
              <a:spLocks/>
            </p:cNvSpPr>
            <p:nvPr/>
          </p:nvSpPr>
          <p:spPr bwMode="auto">
            <a:xfrm>
              <a:off x="2711" y="2537"/>
              <a:ext cx="432" cy="55"/>
            </a:xfrm>
            <a:custGeom>
              <a:avLst/>
              <a:gdLst/>
              <a:ahLst/>
              <a:cxnLst>
                <a:cxn ang="0">
                  <a:pos x="0" y="0"/>
                </a:cxn>
                <a:cxn ang="0">
                  <a:pos x="442" y="52"/>
                </a:cxn>
                <a:cxn ang="0">
                  <a:pos x="756" y="90"/>
                </a:cxn>
                <a:cxn ang="0">
                  <a:pos x="924" y="108"/>
                </a:cxn>
                <a:cxn ang="0">
                  <a:pos x="988" y="114"/>
                </a:cxn>
                <a:cxn ang="0">
                  <a:pos x="1076" y="126"/>
                </a:cxn>
                <a:cxn ang="0">
                  <a:pos x="1185" y="140"/>
                </a:cxn>
              </a:cxnLst>
              <a:rect l="0" t="0" r="r" b="b"/>
              <a:pathLst>
                <a:path w="1185" h="140">
                  <a:moveTo>
                    <a:pt x="0" y="0"/>
                  </a:moveTo>
                  <a:lnTo>
                    <a:pt x="442" y="52"/>
                  </a:lnTo>
                  <a:lnTo>
                    <a:pt x="756" y="90"/>
                  </a:lnTo>
                  <a:lnTo>
                    <a:pt x="924" y="108"/>
                  </a:lnTo>
                  <a:lnTo>
                    <a:pt x="988" y="114"/>
                  </a:lnTo>
                  <a:lnTo>
                    <a:pt x="1076" y="126"/>
                  </a:lnTo>
                  <a:lnTo>
                    <a:pt x="1185" y="140"/>
                  </a:lnTo>
                </a:path>
              </a:pathLst>
            </a:custGeom>
            <a:noFill/>
            <a:ln w="6350">
              <a:solidFill>
                <a:srgbClr val="B3B3B3"/>
              </a:solidFill>
              <a:prstDash val="solid"/>
              <a:round/>
              <a:headEnd/>
              <a:tailEnd/>
            </a:ln>
          </p:spPr>
          <p:txBody>
            <a:bodyPr/>
            <a:lstStyle/>
            <a:p>
              <a:endParaRPr lang="en-US" dirty="0"/>
            </a:p>
          </p:txBody>
        </p:sp>
        <p:sp>
          <p:nvSpPr>
            <p:cNvPr id="158103" name="Freeform 407"/>
            <p:cNvSpPr>
              <a:spLocks/>
            </p:cNvSpPr>
            <p:nvPr/>
          </p:nvSpPr>
          <p:spPr bwMode="auto">
            <a:xfrm>
              <a:off x="3340" y="2615"/>
              <a:ext cx="411" cy="52"/>
            </a:xfrm>
            <a:custGeom>
              <a:avLst/>
              <a:gdLst/>
              <a:ahLst/>
              <a:cxnLst>
                <a:cxn ang="0">
                  <a:pos x="0" y="0"/>
                </a:cxn>
                <a:cxn ang="0">
                  <a:pos x="204" y="24"/>
                </a:cxn>
                <a:cxn ang="0">
                  <a:pos x="352" y="40"/>
                </a:cxn>
                <a:cxn ang="0">
                  <a:pos x="406" y="46"/>
                </a:cxn>
                <a:cxn ang="0">
                  <a:pos x="436" y="48"/>
                </a:cxn>
                <a:cxn ang="0">
                  <a:pos x="466" y="50"/>
                </a:cxn>
                <a:cxn ang="0">
                  <a:pos x="522" y="56"/>
                </a:cxn>
                <a:cxn ang="0">
                  <a:pos x="680" y="74"/>
                </a:cxn>
                <a:cxn ang="0">
                  <a:pos x="920" y="104"/>
                </a:cxn>
                <a:cxn ang="0">
                  <a:pos x="1128" y="132"/>
                </a:cxn>
              </a:cxnLst>
              <a:rect l="0" t="0" r="r" b="b"/>
              <a:pathLst>
                <a:path w="1128" h="132">
                  <a:moveTo>
                    <a:pt x="0" y="0"/>
                  </a:moveTo>
                  <a:lnTo>
                    <a:pt x="204" y="24"/>
                  </a:lnTo>
                  <a:lnTo>
                    <a:pt x="352" y="40"/>
                  </a:lnTo>
                  <a:lnTo>
                    <a:pt x="406" y="46"/>
                  </a:lnTo>
                  <a:lnTo>
                    <a:pt x="436" y="48"/>
                  </a:lnTo>
                  <a:lnTo>
                    <a:pt x="466" y="50"/>
                  </a:lnTo>
                  <a:lnTo>
                    <a:pt x="522" y="56"/>
                  </a:lnTo>
                  <a:lnTo>
                    <a:pt x="680" y="74"/>
                  </a:lnTo>
                  <a:lnTo>
                    <a:pt x="920" y="104"/>
                  </a:lnTo>
                  <a:lnTo>
                    <a:pt x="1128" y="132"/>
                  </a:lnTo>
                </a:path>
              </a:pathLst>
            </a:custGeom>
            <a:noFill/>
            <a:ln w="6350">
              <a:solidFill>
                <a:srgbClr val="B3B3B3"/>
              </a:solidFill>
              <a:prstDash val="solid"/>
              <a:round/>
              <a:headEnd/>
              <a:tailEnd/>
            </a:ln>
          </p:spPr>
          <p:txBody>
            <a:bodyPr/>
            <a:lstStyle/>
            <a:p>
              <a:endParaRPr lang="en-US" dirty="0"/>
            </a:p>
          </p:txBody>
        </p:sp>
        <p:sp>
          <p:nvSpPr>
            <p:cNvPr id="158104" name="Freeform 408"/>
            <p:cNvSpPr>
              <a:spLocks/>
            </p:cNvSpPr>
            <p:nvPr/>
          </p:nvSpPr>
          <p:spPr bwMode="auto">
            <a:xfrm>
              <a:off x="2630" y="2601"/>
              <a:ext cx="391" cy="106"/>
            </a:xfrm>
            <a:custGeom>
              <a:avLst/>
              <a:gdLst/>
              <a:ahLst/>
              <a:cxnLst>
                <a:cxn ang="0">
                  <a:pos x="0" y="0"/>
                </a:cxn>
                <a:cxn ang="0">
                  <a:pos x="2" y="0"/>
                </a:cxn>
                <a:cxn ang="0">
                  <a:pos x="18" y="4"/>
                </a:cxn>
                <a:cxn ang="0">
                  <a:pos x="60" y="20"/>
                </a:cxn>
                <a:cxn ang="0">
                  <a:pos x="136" y="52"/>
                </a:cxn>
                <a:cxn ang="0">
                  <a:pos x="184" y="72"/>
                </a:cxn>
                <a:cxn ang="0">
                  <a:pos x="232" y="88"/>
                </a:cxn>
                <a:cxn ang="0">
                  <a:pos x="276" y="104"/>
                </a:cxn>
                <a:cxn ang="0">
                  <a:pos x="320" y="116"/>
                </a:cxn>
                <a:cxn ang="0">
                  <a:pos x="400" y="138"/>
                </a:cxn>
                <a:cxn ang="0">
                  <a:pos x="468" y="152"/>
                </a:cxn>
                <a:cxn ang="0">
                  <a:pos x="544" y="168"/>
                </a:cxn>
                <a:cxn ang="0">
                  <a:pos x="630" y="188"/>
                </a:cxn>
                <a:cxn ang="0">
                  <a:pos x="704" y="204"/>
                </a:cxn>
                <a:cxn ang="0">
                  <a:pos x="730" y="210"/>
                </a:cxn>
                <a:cxn ang="0">
                  <a:pos x="744" y="212"/>
                </a:cxn>
                <a:cxn ang="0">
                  <a:pos x="774" y="214"/>
                </a:cxn>
                <a:cxn ang="0">
                  <a:pos x="824" y="218"/>
                </a:cxn>
                <a:cxn ang="0">
                  <a:pos x="912" y="228"/>
                </a:cxn>
                <a:cxn ang="0">
                  <a:pos x="948" y="234"/>
                </a:cxn>
                <a:cxn ang="0">
                  <a:pos x="996" y="246"/>
                </a:cxn>
                <a:cxn ang="0">
                  <a:pos x="1042" y="258"/>
                </a:cxn>
                <a:cxn ang="0">
                  <a:pos x="1060" y="264"/>
                </a:cxn>
                <a:cxn ang="0">
                  <a:pos x="1072" y="268"/>
                </a:cxn>
              </a:cxnLst>
              <a:rect l="0" t="0" r="r" b="b"/>
              <a:pathLst>
                <a:path w="1072" h="268">
                  <a:moveTo>
                    <a:pt x="0" y="0"/>
                  </a:moveTo>
                  <a:lnTo>
                    <a:pt x="2" y="0"/>
                  </a:lnTo>
                  <a:lnTo>
                    <a:pt x="18" y="4"/>
                  </a:lnTo>
                  <a:lnTo>
                    <a:pt x="60" y="20"/>
                  </a:lnTo>
                  <a:lnTo>
                    <a:pt x="136" y="52"/>
                  </a:lnTo>
                  <a:lnTo>
                    <a:pt x="184" y="72"/>
                  </a:lnTo>
                  <a:lnTo>
                    <a:pt x="232" y="88"/>
                  </a:lnTo>
                  <a:lnTo>
                    <a:pt x="276" y="104"/>
                  </a:lnTo>
                  <a:lnTo>
                    <a:pt x="320" y="116"/>
                  </a:lnTo>
                  <a:lnTo>
                    <a:pt x="400" y="138"/>
                  </a:lnTo>
                  <a:lnTo>
                    <a:pt x="468" y="152"/>
                  </a:lnTo>
                  <a:lnTo>
                    <a:pt x="544" y="168"/>
                  </a:lnTo>
                  <a:lnTo>
                    <a:pt x="630" y="188"/>
                  </a:lnTo>
                  <a:lnTo>
                    <a:pt x="704" y="204"/>
                  </a:lnTo>
                  <a:lnTo>
                    <a:pt x="730" y="210"/>
                  </a:lnTo>
                  <a:lnTo>
                    <a:pt x="744" y="212"/>
                  </a:lnTo>
                  <a:lnTo>
                    <a:pt x="774" y="214"/>
                  </a:lnTo>
                  <a:lnTo>
                    <a:pt x="824" y="218"/>
                  </a:lnTo>
                  <a:lnTo>
                    <a:pt x="912" y="228"/>
                  </a:lnTo>
                  <a:lnTo>
                    <a:pt x="948" y="234"/>
                  </a:lnTo>
                  <a:lnTo>
                    <a:pt x="996" y="246"/>
                  </a:lnTo>
                  <a:lnTo>
                    <a:pt x="1042" y="258"/>
                  </a:lnTo>
                  <a:lnTo>
                    <a:pt x="1060" y="264"/>
                  </a:lnTo>
                  <a:lnTo>
                    <a:pt x="1072" y="268"/>
                  </a:lnTo>
                </a:path>
              </a:pathLst>
            </a:custGeom>
            <a:noFill/>
            <a:ln w="6350">
              <a:solidFill>
                <a:srgbClr val="B3B3B3"/>
              </a:solidFill>
              <a:prstDash val="solid"/>
              <a:round/>
              <a:headEnd/>
              <a:tailEnd/>
            </a:ln>
          </p:spPr>
          <p:txBody>
            <a:bodyPr/>
            <a:lstStyle/>
            <a:p>
              <a:endParaRPr lang="en-US" dirty="0"/>
            </a:p>
          </p:txBody>
        </p:sp>
        <p:sp>
          <p:nvSpPr>
            <p:cNvPr id="158105" name="Freeform 409"/>
            <p:cNvSpPr>
              <a:spLocks/>
            </p:cNvSpPr>
            <p:nvPr/>
          </p:nvSpPr>
          <p:spPr bwMode="auto">
            <a:xfrm>
              <a:off x="3167" y="2742"/>
              <a:ext cx="447" cy="42"/>
            </a:xfrm>
            <a:custGeom>
              <a:avLst/>
              <a:gdLst/>
              <a:ahLst/>
              <a:cxnLst>
                <a:cxn ang="0">
                  <a:pos x="0" y="0"/>
                </a:cxn>
                <a:cxn ang="0">
                  <a:pos x="26" y="8"/>
                </a:cxn>
                <a:cxn ang="0">
                  <a:pos x="46" y="14"/>
                </a:cxn>
                <a:cxn ang="0">
                  <a:pos x="68" y="16"/>
                </a:cxn>
                <a:cxn ang="0">
                  <a:pos x="138" y="26"/>
                </a:cxn>
                <a:cxn ang="0">
                  <a:pos x="212" y="36"/>
                </a:cxn>
                <a:cxn ang="0">
                  <a:pos x="256" y="40"/>
                </a:cxn>
                <a:cxn ang="0">
                  <a:pos x="304" y="46"/>
                </a:cxn>
                <a:cxn ang="0">
                  <a:pos x="330" y="50"/>
                </a:cxn>
                <a:cxn ang="0">
                  <a:pos x="368" y="58"/>
                </a:cxn>
                <a:cxn ang="0">
                  <a:pos x="428" y="64"/>
                </a:cxn>
                <a:cxn ang="0">
                  <a:pos x="524" y="70"/>
                </a:cxn>
                <a:cxn ang="0">
                  <a:pos x="628" y="74"/>
                </a:cxn>
                <a:cxn ang="0">
                  <a:pos x="706" y="76"/>
                </a:cxn>
                <a:cxn ang="0">
                  <a:pos x="762" y="76"/>
                </a:cxn>
                <a:cxn ang="0">
                  <a:pos x="792" y="72"/>
                </a:cxn>
                <a:cxn ang="0">
                  <a:pos x="816" y="72"/>
                </a:cxn>
                <a:cxn ang="0">
                  <a:pos x="864" y="70"/>
                </a:cxn>
                <a:cxn ang="0">
                  <a:pos x="928" y="72"/>
                </a:cxn>
                <a:cxn ang="0">
                  <a:pos x="1000" y="74"/>
                </a:cxn>
                <a:cxn ang="0">
                  <a:pos x="1074" y="78"/>
                </a:cxn>
                <a:cxn ang="0">
                  <a:pos x="1142" y="84"/>
                </a:cxn>
                <a:cxn ang="0">
                  <a:pos x="1172" y="88"/>
                </a:cxn>
                <a:cxn ang="0">
                  <a:pos x="1198" y="94"/>
                </a:cxn>
                <a:cxn ang="0">
                  <a:pos x="1218" y="98"/>
                </a:cxn>
                <a:cxn ang="0">
                  <a:pos x="1232" y="104"/>
                </a:cxn>
              </a:cxnLst>
              <a:rect l="0" t="0" r="r" b="b"/>
              <a:pathLst>
                <a:path w="1232" h="104">
                  <a:moveTo>
                    <a:pt x="0" y="0"/>
                  </a:moveTo>
                  <a:lnTo>
                    <a:pt x="26" y="8"/>
                  </a:lnTo>
                  <a:lnTo>
                    <a:pt x="46" y="14"/>
                  </a:lnTo>
                  <a:lnTo>
                    <a:pt x="68" y="16"/>
                  </a:lnTo>
                  <a:lnTo>
                    <a:pt x="138" y="26"/>
                  </a:lnTo>
                  <a:lnTo>
                    <a:pt x="212" y="36"/>
                  </a:lnTo>
                  <a:lnTo>
                    <a:pt x="256" y="40"/>
                  </a:lnTo>
                  <a:lnTo>
                    <a:pt x="304" y="46"/>
                  </a:lnTo>
                  <a:lnTo>
                    <a:pt x="330" y="50"/>
                  </a:lnTo>
                  <a:lnTo>
                    <a:pt x="368" y="58"/>
                  </a:lnTo>
                  <a:lnTo>
                    <a:pt x="428" y="64"/>
                  </a:lnTo>
                  <a:lnTo>
                    <a:pt x="524" y="70"/>
                  </a:lnTo>
                  <a:lnTo>
                    <a:pt x="628" y="74"/>
                  </a:lnTo>
                  <a:lnTo>
                    <a:pt x="706" y="76"/>
                  </a:lnTo>
                  <a:lnTo>
                    <a:pt x="762" y="76"/>
                  </a:lnTo>
                  <a:lnTo>
                    <a:pt x="792" y="72"/>
                  </a:lnTo>
                  <a:lnTo>
                    <a:pt x="816" y="72"/>
                  </a:lnTo>
                  <a:lnTo>
                    <a:pt x="864" y="70"/>
                  </a:lnTo>
                  <a:lnTo>
                    <a:pt x="928" y="72"/>
                  </a:lnTo>
                  <a:lnTo>
                    <a:pt x="1000" y="74"/>
                  </a:lnTo>
                  <a:lnTo>
                    <a:pt x="1074" y="78"/>
                  </a:lnTo>
                  <a:lnTo>
                    <a:pt x="1142" y="84"/>
                  </a:lnTo>
                  <a:lnTo>
                    <a:pt x="1172" y="88"/>
                  </a:lnTo>
                  <a:lnTo>
                    <a:pt x="1198" y="94"/>
                  </a:lnTo>
                  <a:lnTo>
                    <a:pt x="1218" y="98"/>
                  </a:lnTo>
                  <a:lnTo>
                    <a:pt x="1232" y="104"/>
                  </a:lnTo>
                </a:path>
              </a:pathLst>
            </a:custGeom>
            <a:noFill/>
            <a:ln w="6350">
              <a:solidFill>
                <a:srgbClr val="B3B3B3"/>
              </a:solidFill>
              <a:prstDash val="solid"/>
              <a:round/>
              <a:headEnd/>
              <a:tailEnd/>
            </a:ln>
          </p:spPr>
          <p:txBody>
            <a:bodyPr/>
            <a:lstStyle/>
            <a:p>
              <a:endParaRPr lang="en-US" dirty="0"/>
            </a:p>
          </p:txBody>
        </p:sp>
        <p:sp>
          <p:nvSpPr>
            <p:cNvPr id="158106" name="Freeform 410"/>
            <p:cNvSpPr>
              <a:spLocks/>
            </p:cNvSpPr>
            <p:nvPr/>
          </p:nvSpPr>
          <p:spPr bwMode="auto">
            <a:xfrm>
              <a:off x="2485" y="2673"/>
              <a:ext cx="241" cy="110"/>
            </a:xfrm>
            <a:custGeom>
              <a:avLst/>
              <a:gdLst/>
              <a:ahLst/>
              <a:cxnLst>
                <a:cxn ang="0">
                  <a:pos x="0" y="0"/>
                </a:cxn>
                <a:cxn ang="0">
                  <a:pos x="32" y="8"/>
                </a:cxn>
                <a:cxn ang="0">
                  <a:pos x="112" y="32"/>
                </a:cxn>
                <a:cxn ang="0">
                  <a:pos x="162" y="50"/>
                </a:cxn>
                <a:cxn ang="0">
                  <a:pos x="210" y="68"/>
                </a:cxn>
                <a:cxn ang="0">
                  <a:pos x="258" y="88"/>
                </a:cxn>
                <a:cxn ang="0">
                  <a:pos x="300" y="108"/>
                </a:cxn>
                <a:cxn ang="0">
                  <a:pos x="342" y="130"/>
                </a:cxn>
                <a:cxn ang="0">
                  <a:pos x="392" y="156"/>
                </a:cxn>
                <a:cxn ang="0">
                  <a:pos x="502" y="208"/>
                </a:cxn>
                <a:cxn ang="0">
                  <a:pos x="600" y="252"/>
                </a:cxn>
                <a:cxn ang="0">
                  <a:pos x="638" y="268"/>
                </a:cxn>
                <a:cxn ang="0">
                  <a:pos x="664" y="276"/>
                </a:cxn>
              </a:cxnLst>
              <a:rect l="0" t="0" r="r" b="b"/>
              <a:pathLst>
                <a:path w="664" h="276">
                  <a:moveTo>
                    <a:pt x="0" y="0"/>
                  </a:moveTo>
                  <a:lnTo>
                    <a:pt x="32" y="8"/>
                  </a:lnTo>
                  <a:lnTo>
                    <a:pt x="112" y="32"/>
                  </a:lnTo>
                  <a:lnTo>
                    <a:pt x="162" y="50"/>
                  </a:lnTo>
                  <a:lnTo>
                    <a:pt x="210" y="68"/>
                  </a:lnTo>
                  <a:lnTo>
                    <a:pt x="258" y="88"/>
                  </a:lnTo>
                  <a:lnTo>
                    <a:pt x="300" y="108"/>
                  </a:lnTo>
                  <a:lnTo>
                    <a:pt x="342" y="130"/>
                  </a:lnTo>
                  <a:lnTo>
                    <a:pt x="392" y="156"/>
                  </a:lnTo>
                  <a:lnTo>
                    <a:pt x="502" y="208"/>
                  </a:lnTo>
                  <a:lnTo>
                    <a:pt x="600" y="252"/>
                  </a:lnTo>
                  <a:lnTo>
                    <a:pt x="638" y="268"/>
                  </a:lnTo>
                  <a:lnTo>
                    <a:pt x="664" y="276"/>
                  </a:lnTo>
                </a:path>
              </a:pathLst>
            </a:custGeom>
            <a:noFill/>
            <a:ln w="6350">
              <a:solidFill>
                <a:srgbClr val="B3B3B3"/>
              </a:solidFill>
              <a:prstDash val="solid"/>
              <a:round/>
              <a:headEnd/>
              <a:tailEnd/>
            </a:ln>
          </p:spPr>
          <p:txBody>
            <a:bodyPr/>
            <a:lstStyle/>
            <a:p>
              <a:endParaRPr lang="en-US" dirty="0"/>
            </a:p>
          </p:txBody>
        </p:sp>
        <p:sp>
          <p:nvSpPr>
            <p:cNvPr id="158107" name="Freeform 411"/>
            <p:cNvSpPr>
              <a:spLocks/>
            </p:cNvSpPr>
            <p:nvPr/>
          </p:nvSpPr>
          <p:spPr bwMode="auto">
            <a:xfrm>
              <a:off x="2359" y="2729"/>
              <a:ext cx="137" cy="78"/>
            </a:xfrm>
            <a:custGeom>
              <a:avLst/>
              <a:gdLst/>
              <a:ahLst/>
              <a:cxnLst>
                <a:cxn ang="0">
                  <a:pos x="0" y="0"/>
                </a:cxn>
                <a:cxn ang="0">
                  <a:pos x="40" y="14"/>
                </a:cxn>
                <a:cxn ang="0">
                  <a:pos x="84" y="30"/>
                </a:cxn>
                <a:cxn ang="0">
                  <a:pos x="138" y="52"/>
                </a:cxn>
                <a:cxn ang="0">
                  <a:pos x="198" y="80"/>
                </a:cxn>
                <a:cxn ang="0">
                  <a:pos x="228" y="96"/>
                </a:cxn>
                <a:cxn ang="0">
                  <a:pos x="260" y="114"/>
                </a:cxn>
                <a:cxn ang="0">
                  <a:pos x="290" y="132"/>
                </a:cxn>
                <a:cxn ang="0">
                  <a:pos x="320" y="152"/>
                </a:cxn>
                <a:cxn ang="0">
                  <a:pos x="350" y="174"/>
                </a:cxn>
                <a:cxn ang="0">
                  <a:pos x="376" y="196"/>
                </a:cxn>
              </a:cxnLst>
              <a:rect l="0" t="0" r="r" b="b"/>
              <a:pathLst>
                <a:path w="376" h="196">
                  <a:moveTo>
                    <a:pt x="0" y="0"/>
                  </a:moveTo>
                  <a:lnTo>
                    <a:pt x="40" y="14"/>
                  </a:lnTo>
                  <a:lnTo>
                    <a:pt x="84" y="30"/>
                  </a:lnTo>
                  <a:lnTo>
                    <a:pt x="138" y="52"/>
                  </a:lnTo>
                  <a:lnTo>
                    <a:pt x="198" y="80"/>
                  </a:lnTo>
                  <a:lnTo>
                    <a:pt x="228" y="96"/>
                  </a:lnTo>
                  <a:lnTo>
                    <a:pt x="260" y="114"/>
                  </a:lnTo>
                  <a:lnTo>
                    <a:pt x="290" y="132"/>
                  </a:lnTo>
                  <a:lnTo>
                    <a:pt x="320" y="152"/>
                  </a:lnTo>
                  <a:lnTo>
                    <a:pt x="350" y="174"/>
                  </a:lnTo>
                  <a:lnTo>
                    <a:pt x="376" y="196"/>
                  </a:lnTo>
                </a:path>
              </a:pathLst>
            </a:custGeom>
            <a:noFill/>
            <a:ln w="6350">
              <a:solidFill>
                <a:srgbClr val="B3B3B3"/>
              </a:solidFill>
              <a:prstDash val="solid"/>
              <a:round/>
              <a:headEnd/>
              <a:tailEnd/>
            </a:ln>
          </p:spPr>
          <p:txBody>
            <a:bodyPr/>
            <a:lstStyle/>
            <a:p>
              <a:endParaRPr lang="en-US" dirty="0"/>
            </a:p>
          </p:txBody>
        </p:sp>
        <p:sp>
          <p:nvSpPr>
            <p:cNvPr id="158108" name="Freeform 412"/>
            <p:cNvSpPr>
              <a:spLocks/>
            </p:cNvSpPr>
            <p:nvPr/>
          </p:nvSpPr>
          <p:spPr bwMode="auto">
            <a:xfrm>
              <a:off x="3016" y="2734"/>
              <a:ext cx="78" cy="62"/>
            </a:xfrm>
            <a:custGeom>
              <a:avLst/>
              <a:gdLst/>
              <a:ahLst/>
              <a:cxnLst>
                <a:cxn ang="0">
                  <a:pos x="10" y="156"/>
                </a:cxn>
                <a:cxn ang="0">
                  <a:pos x="8" y="148"/>
                </a:cxn>
                <a:cxn ang="0">
                  <a:pos x="2" y="130"/>
                </a:cxn>
                <a:cxn ang="0">
                  <a:pos x="0" y="118"/>
                </a:cxn>
                <a:cxn ang="0">
                  <a:pos x="0" y="104"/>
                </a:cxn>
                <a:cxn ang="0">
                  <a:pos x="0" y="92"/>
                </a:cxn>
                <a:cxn ang="0">
                  <a:pos x="6" y="80"/>
                </a:cxn>
                <a:cxn ang="0">
                  <a:pos x="16" y="62"/>
                </a:cxn>
                <a:cxn ang="0">
                  <a:pos x="24" y="50"/>
                </a:cxn>
                <a:cxn ang="0">
                  <a:pos x="30" y="46"/>
                </a:cxn>
                <a:cxn ang="0">
                  <a:pos x="38" y="42"/>
                </a:cxn>
                <a:cxn ang="0">
                  <a:pos x="68" y="34"/>
                </a:cxn>
                <a:cxn ang="0">
                  <a:pos x="76" y="30"/>
                </a:cxn>
                <a:cxn ang="0">
                  <a:pos x="86" y="26"/>
                </a:cxn>
                <a:cxn ang="0">
                  <a:pos x="96" y="26"/>
                </a:cxn>
                <a:cxn ang="0">
                  <a:pos x="158" y="24"/>
                </a:cxn>
                <a:cxn ang="0">
                  <a:pos x="182" y="16"/>
                </a:cxn>
                <a:cxn ang="0">
                  <a:pos x="200" y="8"/>
                </a:cxn>
                <a:cxn ang="0">
                  <a:pos x="208" y="4"/>
                </a:cxn>
                <a:cxn ang="0">
                  <a:pos x="212" y="0"/>
                </a:cxn>
              </a:cxnLst>
              <a:rect l="0" t="0" r="r" b="b"/>
              <a:pathLst>
                <a:path w="212" h="156">
                  <a:moveTo>
                    <a:pt x="10" y="156"/>
                  </a:moveTo>
                  <a:lnTo>
                    <a:pt x="8" y="148"/>
                  </a:lnTo>
                  <a:lnTo>
                    <a:pt x="2" y="130"/>
                  </a:lnTo>
                  <a:lnTo>
                    <a:pt x="0" y="118"/>
                  </a:lnTo>
                  <a:lnTo>
                    <a:pt x="0" y="104"/>
                  </a:lnTo>
                  <a:lnTo>
                    <a:pt x="0" y="92"/>
                  </a:lnTo>
                  <a:lnTo>
                    <a:pt x="6" y="80"/>
                  </a:lnTo>
                  <a:lnTo>
                    <a:pt x="16" y="62"/>
                  </a:lnTo>
                  <a:lnTo>
                    <a:pt x="24" y="50"/>
                  </a:lnTo>
                  <a:lnTo>
                    <a:pt x="30" y="46"/>
                  </a:lnTo>
                  <a:lnTo>
                    <a:pt x="38" y="42"/>
                  </a:lnTo>
                  <a:lnTo>
                    <a:pt x="68" y="34"/>
                  </a:lnTo>
                  <a:lnTo>
                    <a:pt x="76" y="30"/>
                  </a:lnTo>
                  <a:lnTo>
                    <a:pt x="86" y="26"/>
                  </a:lnTo>
                  <a:lnTo>
                    <a:pt x="96" y="26"/>
                  </a:lnTo>
                  <a:lnTo>
                    <a:pt x="158" y="24"/>
                  </a:lnTo>
                  <a:lnTo>
                    <a:pt x="182" y="16"/>
                  </a:lnTo>
                  <a:lnTo>
                    <a:pt x="200" y="8"/>
                  </a:lnTo>
                  <a:lnTo>
                    <a:pt x="208" y="4"/>
                  </a:lnTo>
                  <a:lnTo>
                    <a:pt x="212" y="0"/>
                  </a:lnTo>
                </a:path>
              </a:pathLst>
            </a:custGeom>
            <a:noFill/>
            <a:ln w="9525">
              <a:solidFill>
                <a:srgbClr val="191919"/>
              </a:solidFill>
              <a:prstDash val="solid"/>
              <a:round/>
              <a:headEnd/>
              <a:tailEnd/>
            </a:ln>
          </p:spPr>
          <p:txBody>
            <a:bodyPr/>
            <a:lstStyle/>
            <a:p>
              <a:endParaRPr lang="en-US" dirty="0"/>
            </a:p>
          </p:txBody>
        </p:sp>
        <p:sp>
          <p:nvSpPr>
            <p:cNvPr id="158109" name="Freeform 413"/>
            <p:cNvSpPr>
              <a:spLocks/>
            </p:cNvSpPr>
            <p:nvPr/>
          </p:nvSpPr>
          <p:spPr bwMode="auto">
            <a:xfrm>
              <a:off x="3106" y="2696"/>
              <a:ext cx="55" cy="53"/>
            </a:xfrm>
            <a:custGeom>
              <a:avLst/>
              <a:gdLst/>
              <a:ahLst/>
              <a:cxnLst>
                <a:cxn ang="0">
                  <a:pos x="0" y="134"/>
                </a:cxn>
                <a:cxn ang="0">
                  <a:pos x="2" y="132"/>
                </a:cxn>
                <a:cxn ang="0">
                  <a:pos x="8" y="122"/>
                </a:cxn>
                <a:cxn ang="0">
                  <a:pos x="16" y="110"/>
                </a:cxn>
                <a:cxn ang="0">
                  <a:pos x="22" y="90"/>
                </a:cxn>
                <a:cxn ang="0">
                  <a:pos x="24" y="70"/>
                </a:cxn>
                <a:cxn ang="0">
                  <a:pos x="31" y="52"/>
                </a:cxn>
                <a:cxn ang="0">
                  <a:pos x="35" y="44"/>
                </a:cxn>
                <a:cxn ang="0">
                  <a:pos x="39" y="38"/>
                </a:cxn>
                <a:cxn ang="0">
                  <a:pos x="47" y="30"/>
                </a:cxn>
                <a:cxn ang="0">
                  <a:pos x="55" y="24"/>
                </a:cxn>
                <a:cxn ang="0">
                  <a:pos x="73" y="14"/>
                </a:cxn>
                <a:cxn ang="0">
                  <a:pos x="87" y="6"/>
                </a:cxn>
                <a:cxn ang="0">
                  <a:pos x="97" y="2"/>
                </a:cxn>
                <a:cxn ang="0">
                  <a:pos x="103" y="0"/>
                </a:cxn>
                <a:cxn ang="0">
                  <a:pos x="107" y="0"/>
                </a:cxn>
                <a:cxn ang="0">
                  <a:pos x="133" y="6"/>
                </a:cxn>
                <a:cxn ang="0">
                  <a:pos x="143" y="10"/>
                </a:cxn>
                <a:cxn ang="0">
                  <a:pos x="151" y="14"/>
                </a:cxn>
              </a:cxnLst>
              <a:rect l="0" t="0" r="r" b="b"/>
              <a:pathLst>
                <a:path w="151" h="134">
                  <a:moveTo>
                    <a:pt x="0" y="134"/>
                  </a:moveTo>
                  <a:lnTo>
                    <a:pt x="2" y="132"/>
                  </a:lnTo>
                  <a:lnTo>
                    <a:pt x="8" y="122"/>
                  </a:lnTo>
                  <a:lnTo>
                    <a:pt x="16" y="110"/>
                  </a:lnTo>
                  <a:lnTo>
                    <a:pt x="22" y="90"/>
                  </a:lnTo>
                  <a:lnTo>
                    <a:pt x="24" y="70"/>
                  </a:lnTo>
                  <a:lnTo>
                    <a:pt x="31" y="52"/>
                  </a:lnTo>
                  <a:lnTo>
                    <a:pt x="35" y="44"/>
                  </a:lnTo>
                  <a:lnTo>
                    <a:pt x="39" y="38"/>
                  </a:lnTo>
                  <a:lnTo>
                    <a:pt x="47" y="30"/>
                  </a:lnTo>
                  <a:lnTo>
                    <a:pt x="55" y="24"/>
                  </a:lnTo>
                  <a:lnTo>
                    <a:pt x="73" y="14"/>
                  </a:lnTo>
                  <a:lnTo>
                    <a:pt x="87" y="6"/>
                  </a:lnTo>
                  <a:lnTo>
                    <a:pt x="97" y="2"/>
                  </a:lnTo>
                  <a:lnTo>
                    <a:pt x="103" y="0"/>
                  </a:lnTo>
                  <a:lnTo>
                    <a:pt x="107" y="0"/>
                  </a:lnTo>
                  <a:lnTo>
                    <a:pt x="133" y="6"/>
                  </a:lnTo>
                  <a:lnTo>
                    <a:pt x="143" y="10"/>
                  </a:lnTo>
                  <a:lnTo>
                    <a:pt x="151" y="14"/>
                  </a:lnTo>
                </a:path>
              </a:pathLst>
            </a:custGeom>
            <a:noFill/>
            <a:ln w="9525">
              <a:solidFill>
                <a:srgbClr val="191919"/>
              </a:solidFill>
              <a:prstDash val="solid"/>
              <a:round/>
              <a:headEnd/>
              <a:tailEnd/>
            </a:ln>
          </p:spPr>
          <p:txBody>
            <a:bodyPr/>
            <a:lstStyle/>
            <a:p>
              <a:endParaRPr lang="en-US" dirty="0"/>
            </a:p>
          </p:txBody>
        </p:sp>
        <p:sp>
          <p:nvSpPr>
            <p:cNvPr id="158110" name="Freeform 414"/>
            <p:cNvSpPr>
              <a:spLocks/>
            </p:cNvSpPr>
            <p:nvPr/>
          </p:nvSpPr>
          <p:spPr bwMode="auto">
            <a:xfrm>
              <a:off x="3165" y="2650"/>
              <a:ext cx="41" cy="39"/>
            </a:xfrm>
            <a:custGeom>
              <a:avLst/>
              <a:gdLst/>
              <a:ahLst/>
              <a:cxnLst>
                <a:cxn ang="0">
                  <a:pos x="0" y="74"/>
                </a:cxn>
                <a:cxn ang="0">
                  <a:pos x="22" y="86"/>
                </a:cxn>
                <a:cxn ang="0">
                  <a:pos x="40" y="94"/>
                </a:cxn>
                <a:cxn ang="0">
                  <a:pos x="50" y="98"/>
                </a:cxn>
                <a:cxn ang="0">
                  <a:pos x="70" y="94"/>
                </a:cxn>
                <a:cxn ang="0">
                  <a:pos x="90" y="88"/>
                </a:cxn>
                <a:cxn ang="0">
                  <a:pos x="94" y="84"/>
                </a:cxn>
                <a:cxn ang="0">
                  <a:pos x="102" y="76"/>
                </a:cxn>
                <a:cxn ang="0">
                  <a:pos x="112" y="62"/>
                </a:cxn>
                <a:cxn ang="0">
                  <a:pos x="114" y="54"/>
                </a:cxn>
                <a:cxn ang="0">
                  <a:pos x="114" y="46"/>
                </a:cxn>
                <a:cxn ang="0">
                  <a:pos x="114" y="38"/>
                </a:cxn>
                <a:cxn ang="0">
                  <a:pos x="110" y="28"/>
                </a:cxn>
                <a:cxn ang="0">
                  <a:pos x="102" y="18"/>
                </a:cxn>
                <a:cxn ang="0">
                  <a:pos x="88" y="10"/>
                </a:cxn>
                <a:cxn ang="0">
                  <a:pos x="68" y="0"/>
                </a:cxn>
              </a:cxnLst>
              <a:rect l="0" t="0" r="r" b="b"/>
              <a:pathLst>
                <a:path w="114" h="98">
                  <a:moveTo>
                    <a:pt x="0" y="74"/>
                  </a:moveTo>
                  <a:lnTo>
                    <a:pt x="22" y="86"/>
                  </a:lnTo>
                  <a:lnTo>
                    <a:pt x="40" y="94"/>
                  </a:lnTo>
                  <a:lnTo>
                    <a:pt x="50" y="98"/>
                  </a:lnTo>
                  <a:lnTo>
                    <a:pt x="70" y="94"/>
                  </a:lnTo>
                  <a:lnTo>
                    <a:pt x="90" y="88"/>
                  </a:lnTo>
                  <a:lnTo>
                    <a:pt x="94" y="84"/>
                  </a:lnTo>
                  <a:lnTo>
                    <a:pt x="102" y="76"/>
                  </a:lnTo>
                  <a:lnTo>
                    <a:pt x="112" y="62"/>
                  </a:lnTo>
                  <a:lnTo>
                    <a:pt x="114" y="54"/>
                  </a:lnTo>
                  <a:lnTo>
                    <a:pt x="114" y="46"/>
                  </a:lnTo>
                  <a:lnTo>
                    <a:pt x="114" y="38"/>
                  </a:lnTo>
                  <a:lnTo>
                    <a:pt x="110" y="28"/>
                  </a:lnTo>
                  <a:lnTo>
                    <a:pt x="102" y="18"/>
                  </a:lnTo>
                  <a:lnTo>
                    <a:pt x="88" y="10"/>
                  </a:lnTo>
                  <a:lnTo>
                    <a:pt x="68" y="0"/>
                  </a:lnTo>
                </a:path>
              </a:pathLst>
            </a:custGeom>
            <a:noFill/>
            <a:ln w="9525">
              <a:solidFill>
                <a:srgbClr val="191919"/>
              </a:solidFill>
              <a:prstDash val="solid"/>
              <a:round/>
              <a:headEnd/>
              <a:tailEnd/>
            </a:ln>
          </p:spPr>
          <p:txBody>
            <a:bodyPr/>
            <a:lstStyle/>
            <a:p>
              <a:endParaRPr lang="en-US" dirty="0"/>
            </a:p>
          </p:txBody>
        </p:sp>
        <p:sp>
          <p:nvSpPr>
            <p:cNvPr id="158111" name="Freeform 415"/>
            <p:cNvSpPr>
              <a:spLocks/>
            </p:cNvSpPr>
            <p:nvPr/>
          </p:nvSpPr>
          <p:spPr bwMode="auto">
            <a:xfrm>
              <a:off x="3153" y="2648"/>
              <a:ext cx="38" cy="28"/>
            </a:xfrm>
            <a:custGeom>
              <a:avLst/>
              <a:gdLst/>
              <a:ahLst/>
              <a:cxnLst>
                <a:cxn ang="0">
                  <a:pos x="0" y="50"/>
                </a:cxn>
                <a:cxn ang="0">
                  <a:pos x="8" y="50"/>
                </a:cxn>
                <a:cxn ang="0">
                  <a:pos x="18" y="54"/>
                </a:cxn>
                <a:cxn ang="0">
                  <a:pos x="28" y="58"/>
                </a:cxn>
                <a:cxn ang="0">
                  <a:pos x="42" y="64"/>
                </a:cxn>
                <a:cxn ang="0">
                  <a:pos x="56" y="68"/>
                </a:cxn>
                <a:cxn ang="0">
                  <a:pos x="72" y="70"/>
                </a:cxn>
                <a:cxn ang="0">
                  <a:pos x="80" y="70"/>
                </a:cxn>
                <a:cxn ang="0">
                  <a:pos x="86" y="68"/>
                </a:cxn>
                <a:cxn ang="0">
                  <a:pos x="94" y="62"/>
                </a:cxn>
                <a:cxn ang="0">
                  <a:pos x="100" y="54"/>
                </a:cxn>
                <a:cxn ang="0">
                  <a:pos x="104" y="46"/>
                </a:cxn>
                <a:cxn ang="0">
                  <a:pos x="104" y="38"/>
                </a:cxn>
                <a:cxn ang="0">
                  <a:pos x="102" y="30"/>
                </a:cxn>
                <a:cxn ang="0">
                  <a:pos x="98" y="20"/>
                </a:cxn>
                <a:cxn ang="0">
                  <a:pos x="92" y="8"/>
                </a:cxn>
                <a:cxn ang="0">
                  <a:pos x="86" y="0"/>
                </a:cxn>
              </a:cxnLst>
              <a:rect l="0" t="0" r="r" b="b"/>
              <a:pathLst>
                <a:path w="104" h="70">
                  <a:moveTo>
                    <a:pt x="0" y="50"/>
                  </a:moveTo>
                  <a:lnTo>
                    <a:pt x="8" y="50"/>
                  </a:lnTo>
                  <a:lnTo>
                    <a:pt x="18" y="54"/>
                  </a:lnTo>
                  <a:lnTo>
                    <a:pt x="28" y="58"/>
                  </a:lnTo>
                  <a:lnTo>
                    <a:pt x="42" y="64"/>
                  </a:lnTo>
                  <a:lnTo>
                    <a:pt x="56" y="68"/>
                  </a:lnTo>
                  <a:lnTo>
                    <a:pt x="72" y="70"/>
                  </a:lnTo>
                  <a:lnTo>
                    <a:pt x="80" y="70"/>
                  </a:lnTo>
                  <a:lnTo>
                    <a:pt x="86" y="68"/>
                  </a:lnTo>
                  <a:lnTo>
                    <a:pt x="94" y="62"/>
                  </a:lnTo>
                  <a:lnTo>
                    <a:pt x="100" y="54"/>
                  </a:lnTo>
                  <a:lnTo>
                    <a:pt x="104" y="46"/>
                  </a:lnTo>
                  <a:lnTo>
                    <a:pt x="104" y="38"/>
                  </a:lnTo>
                  <a:lnTo>
                    <a:pt x="102" y="30"/>
                  </a:lnTo>
                  <a:lnTo>
                    <a:pt x="98" y="20"/>
                  </a:lnTo>
                  <a:lnTo>
                    <a:pt x="92" y="8"/>
                  </a:lnTo>
                  <a:lnTo>
                    <a:pt x="86" y="0"/>
                  </a:lnTo>
                </a:path>
              </a:pathLst>
            </a:custGeom>
            <a:noFill/>
            <a:ln w="9525">
              <a:solidFill>
                <a:srgbClr val="191919"/>
              </a:solidFill>
              <a:prstDash val="solid"/>
              <a:round/>
              <a:headEnd/>
              <a:tailEnd/>
            </a:ln>
          </p:spPr>
          <p:txBody>
            <a:bodyPr/>
            <a:lstStyle/>
            <a:p>
              <a:endParaRPr lang="en-US" dirty="0"/>
            </a:p>
          </p:txBody>
        </p:sp>
        <p:sp>
          <p:nvSpPr>
            <p:cNvPr id="158112" name="Freeform 416"/>
            <p:cNvSpPr>
              <a:spLocks/>
            </p:cNvSpPr>
            <p:nvPr/>
          </p:nvSpPr>
          <p:spPr bwMode="auto">
            <a:xfrm>
              <a:off x="3203" y="2603"/>
              <a:ext cx="39" cy="33"/>
            </a:xfrm>
            <a:custGeom>
              <a:avLst/>
              <a:gdLst/>
              <a:ahLst/>
              <a:cxnLst>
                <a:cxn ang="0">
                  <a:pos x="40" y="84"/>
                </a:cxn>
                <a:cxn ang="0">
                  <a:pos x="32" y="82"/>
                </a:cxn>
                <a:cxn ang="0">
                  <a:pos x="14" y="74"/>
                </a:cxn>
                <a:cxn ang="0">
                  <a:pos x="6" y="68"/>
                </a:cxn>
                <a:cxn ang="0">
                  <a:pos x="2" y="60"/>
                </a:cxn>
                <a:cxn ang="0">
                  <a:pos x="0" y="56"/>
                </a:cxn>
                <a:cxn ang="0">
                  <a:pos x="0" y="52"/>
                </a:cxn>
                <a:cxn ang="0">
                  <a:pos x="2" y="46"/>
                </a:cxn>
                <a:cxn ang="0">
                  <a:pos x="6" y="40"/>
                </a:cxn>
                <a:cxn ang="0">
                  <a:pos x="18" y="24"/>
                </a:cxn>
                <a:cxn ang="0">
                  <a:pos x="28" y="16"/>
                </a:cxn>
                <a:cxn ang="0">
                  <a:pos x="34" y="12"/>
                </a:cxn>
                <a:cxn ang="0">
                  <a:pos x="40" y="12"/>
                </a:cxn>
                <a:cxn ang="0">
                  <a:pos x="76" y="6"/>
                </a:cxn>
                <a:cxn ang="0">
                  <a:pos x="106" y="0"/>
                </a:cxn>
              </a:cxnLst>
              <a:rect l="0" t="0" r="r" b="b"/>
              <a:pathLst>
                <a:path w="106" h="84">
                  <a:moveTo>
                    <a:pt x="40" y="84"/>
                  </a:moveTo>
                  <a:lnTo>
                    <a:pt x="32" y="82"/>
                  </a:lnTo>
                  <a:lnTo>
                    <a:pt x="14" y="74"/>
                  </a:lnTo>
                  <a:lnTo>
                    <a:pt x="6" y="68"/>
                  </a:lnTo>
                  <a:lnTo>
                    <a:pt x="2" y="60"/>
                  </a:lnTo>
                  <a:lnTo>
                    <a:pt x="0" y="56"/>
                  </a:lnTo>
                  <a:lnTo>
                    <a:pt x="0" y="52"/>
                  </a:lnTo>
                  <a:lnTo>
                    <a:pt x="2" y="46"/>
                  </a:lnTo>
                  <a:lnTo>
                    <a:pt x="6" y="40"/>
                  </a:lnTo>
                  <a:lnTo>
                    <a:pt x="18" y="24"/>
                  </a:lnTo>
                  <a:lnTo>
                    <a:pt x="28" y="16"/>
                  </a:lnTo>
                  <a:lnTo>
                    <a:pt x="34" y="12"/>
                  </a:lnTo>
                  <a:lnTo>
                    <a:pt x="40" y="12"/>
                  </a:lnTo>
                  <a:lnTo>
                    <a:pt x="76" y="6"/>
                  </a:lnTo>
                  <a:lnTo>
                    <a:pt x="106" y="0"/>
                  </a:lnTo>
                </a:path>
              </a:pathLst>
            </a:custGeom>
            <a:noFill/>
            <a:ln w="9525">
              <a:solidFill>
                <a:srgbClr val="191919"/>
              </a:solidFill>
              <a:prstDash val="solid"/>
              <a:round/>
              <a:headEnd/>
              <a:tailEnd/>
            </a:ln>
          </p:spPr>
          <p:txBody>
            <a:bodyPr/>
            <a:lstStyle/>
            <a:p>
              <a:endParaRPr lang="en-US" dirty="0"/>
            </a:p>
          </p:txBody>
        </p:sp>
        <p:sp>
          <p:nvSpPr>
            <p:cNvPr id="158113" name="Freeform 417"/>
            <p:cNvSpPr>
              <a:spLocks/>
            </p:cNvSpPr>
            <p:nvPr/>
          </p:nvSpPr>
          <p:spPr bwMode="auto">
            <a:xfrm>
              <a:off x="3220" y="2606"/>
              <a:ext cx="37" cy="32"/>
            </a:xfrm>
            <a:custGeom>
              <a:avLst/>
              <a:gdLst/>
              <a:ahLst/>
              <a:cxnLst>
                <a:cxn ang="0">
                  <a:pos x="16" y="80"/>
                </a:cxn>
                <a:cxn ang="0">
                  <a:pos x="12" y="78"/>
                </a:cxn>
                <a:cxn ang="0">
                  <a:pos x="4" y="70"/>
                </a:cxn>
                <a:cxn ang="0">
                  <a:pos x="2" y="64"/>
                </a:cxn>
                <a:cxn ang="0">
                  <a:pos x="0" y="60"/>
                </a:cxn>
                <a:cxn ang="0">
                  <a:pos x="0" y="54"/>
                </a:cxn>
                <a:cxn ang="0">
                  <a:pos x="2" y="46"/>
                </a:cxn>
                <a:cxn ang="0">
                  <a:pos x="16" y="28"/>
                </a:cxn>
                <a:cxn ang="0">
                  <a:pos x="20" y="22"/>
                </a:cxn>
                <a:cxn ang="0">
                  <a:pos x="26" y="18"/>
                </a:cxn>
                <a:cxn ang="0">
                  <a:pos x="52" y="8"/>
                </a:cxn>
                <a:cxn ang="0">
                  <a:pos x="80" y="4"/>
                </a:cxn>
                <a:cxn ang="0">
                  <a:pos x="100" y="0"/>
                </a:cxn>
              </a:cxnLst>
              <a:rect l="0" t="0" r="r" b="b"/>
              <a:pathLst>
                <a:path w="100" h="80">
                  <a:moveTo>
                    <a:pt x="16" y="80"/>
                  </a:moveTo>
                  <a:lnTo>
                    <a:pt x="12" y="78"/>
                  </a:lnTo>
                  <a:lnTo>
                    <a:pt x="4" y="70"/>
                  </a:lnTo>
                  <a:lnTo>
                    <a:pt x="2" y="64"/>
                  </a:lnTo>
                  <a:lnTo>
                    <a:pt x="0" y="60"/>
                  </a:lnTo>
                  <a:lnTo>
                    <a:pt x="0" y="54"/>
                  </a:lnTo>
                  <a:lnTo>
                    <a:pt x="2" y="46"/>
                  </a:lnTo>
                  <a:lnTo>
                    <a:pt x="16" y="28"/>
                  </a:lnTo>
                  <a:lnTo>
                    <a:pt x="20" y="22"/>
                  </a:lnTo>
                  <a:lnTo>
                    <a:pt x="26" y="18"/>
                  </a:lnTo>
                  <a:lnTo>
                    <a:pt x="52" y="8"/>
                  </a:lnTo>
                  <a:lnTo>
                    <a:pt x="80" y="4"/>
                  </a:lnTo>
                  <a:lnTo>
                    <a:pt x="100" y="0"/>
                  </a:lnTo>
                </a:path>
              </a:pathLst>
            </a:custGeom>
            <a:noFill/>
            <a:ln w="9525">
              <a:solidFill>
                <a:srgbClr val="191919"/>
              </a:solidFill>
              <a:prstDash val="solid"/>
              <a:round/>
              <a:headEnd/>
              <a:tailEnd/>
            </a:ln>
          </p:spPr>
          <p:txBody>
            <a:bodyPr/>
            <a:lstStyle/>
            <a:p>
              <a:endParaRPr lang="en-US" dirty="0"/>
            </a:p>
          </p:txBody>
        </p:sp>
        <p:sp>
          <p:nvSpPr>
            <p:cNvPr id="158114" name="Freeform 418"/>
            <p:cNvSpPr>
              <a:spLocks/>
            </p:cNvSpPr>
            <p:nvPr/>
          </p:nvSpPr>
          <p:spPr bwMode="auto">
            <a:xfrm>
              <a:off x="3279" y="2544"/>
              <a:ext cx="34" cy="44"/>
            </a:xfrm>
            <a:custGeom>
              <a:avLst/>
              <a:gdLst/>
              <a:ahLst/>
              <a:cxnLst>
                <a:cxn ang="0">
                  <a:pos x="0" y="112"/>
                </a:cxn>
                <a:cxn ang="0">
                  <a:pos x="12" y="108"/>
                </a:cxn>
                <a:cxn ang="0">
                  <a:pos x="36" y="98"/>
                </a:cxn>
                <a:cxn ang="0">
                  <a:pos x="50" y="90"/>
                </a:cxn>
                <a:cxn ang="0">
                  <a:pos x="64" y="82"/>
                </a:cxn>
                <a:cxn ang="0">
                  <a:pos x="74" y="72"/>
                </a:cxn>
                <a:cxn ang="0">
                  <a:pos x="82" y="62"/>
                </a:cxn>
                <a:cxn ang="0">
                  <a:pos x="88" y="42"/>
                </a:cxn>
                <a:cxn ang="0">
                  <a:pos x="92" y="26"/>
                </a:cxn>
                <a:cxn ang="0">
                  <a:pos x="94" y="12"/>
                </a:cxn>
                <a:cxn ang="0">
                  <a:pos x="94" y="0"/>
                </a:cxn>
              </a:cxnLst>
              <a:rect l="0" t="0" r="r" b="b"/>
              <a:pathLst>
                <a:path w="94" h="112">
                  <a:moveTo>
                    <a:pt x="0" y="112"/>
                  </a:moveTo>
                  <a:lnTo>
                    <a:pt x="12" y="108"/>
                  </a:lnTo>
                  <a:lnTo>
                    <a:pt x="36" y="98"/>
                  </a:lnTo>
                  <a:lnTo>
                    <a:pt x="50" y="90"/>
                  </a:lnTo>
                  <a:lnTo>
                    <a:pt x="64" y="82"/>
                  </a:lnTo>
                  <a:lnTo>
                    <a:pt x="74" y="72"/>
                  </a:lnTo>
                  <a:lnTo>
                    <a:pt x="82" y="62"/>
                  </a:lnTo>
                  <a:lnTo>
                    <a:pt x="88" y="42"/>
                  </a:lnTo>
                  <a:lnTo>
                    <a:pt x="92" y="26"/>
                  </a:lnTo>
                  <a:lnTo>
                    <a:pt x="94" y="12"/>
                  </a:lnTo>
                  <a:lnTo>
                    <a:pt x="94" y="0"/>
                  </a:lnTo>
                </a:path>
              </a:pathLst>
            </a:custGeom>
            <a:noFill/>
            <a:ln w="9525">
              <a:solidFill>
                <a:srgbClr val="191919"/>
              </a:solidFill>
              <a:prstDash val="solid"/>
              <a:round/>
              <a:headEnd/>
              <a:tailEnd/>
            </a:ln>
          </p:spPr>
          <p:txBody>
            <a:bodyPr/>
            <a:lstStyle/>
            <a:p>
              <a:endParaRPr lang="en-US" dirty="0"/>
            </a:p>
          </p:txBody>
        </p:sp>
        <p:sp>
          <p:nvSpPr>
            <p:cNvPr id="158115" name="Freeform 419"/>
            <p:cNvSpPr>
              <a:spLocks/>
            </p:cNvSpPr>
            <p:nvPr/>
          </p:nvSpPr>
          <p:spPr bwMode="auto">
            <a:xfrm>
              <a:off x="3244" y="2542"/>
              <a:ext cx="68" cy="46"/>
            </a:xfrm>
            <a:custGeom>
              <a:avLst/>
              <a:gdLst/>
              <a:ahLst/>
              <a:cxnLst>
                <a:cxn ang="0">
                  <a:pos x="188" y="0"/>
                </a:cxn>
                <a:cxn ang="0">
                  <a:pos x="186" y="14"/>
                </a:cxn>
                <a:cxn ang="0">
                  <a:pos x="184" y="24"/>
                </a:cxn>
                <a:cxn ang="0">
                  <a:pos x="184" y="30"/>
                </a:cxn>
                <a:cxn ang="0">
                  <a:pos x="182" y="32"/>
                </a:cxn>
                <a:cxn ang="0">
                  <a:pos x="164" y="48"/>
                </a:cxn>
                <a:cxn ang="0">
                  <a:pos x="154" y="54"/>
                </a:cxn>
                <a:cxn ang="0">
                  <a:pos x="150" y="60"/>
                </a:cxn>
                <a:cxn ang="0">
                  <a:pos x="144" y="66"/>
                </a:cxn>
                <a:cxn ang="0">
                  <a:pos x="136" y="76"/>
                </a:cxn>
                <a:cxn ang="0">
                  <a:pos x="126" y="84"/>
                </a:cxn>
                <a:cxn ang="0">
                  <a:pos x="116" y="90"/>
                </a:cxn>
                <a:cxn ang="0">
                  <a:pos x="82" y="96"/>
                </a:cxn>
                <a:cxn ang="0">
                  <a:pos x="54" y="100"/>
                </a:cxn>
                <a:cxn ang="0">
                  <a:pos x="0" y="118"/>
                </a:cxn>
              </a:cxnLst>
              <a:rect l="0" t="0" r="r" b="b"/>
              <a:pathLst>
                <a:path w="188" h="118">
                  <a:moveTo>
                    <a:pt x="188" y="0"/>
                  </a:moveTo>
                  <a:lnTo>
                    <a:pt x="186" y="14"/>
                  </a:lnTo>
                  <a:lnTo>
                    <a:pt x="184" y="24"/>
                  </a:lnTo>
                  <a:lnTo>
                    <a:pt x="184" y="30"/>
                  </a:lnTo>
                  <a:lnTo>
                    <a:pt x="182" y="32"/>
                  </a:lnTo>
                  <a:lnTo>
                    <a:pt x="164" y="48"/>
                  </a:lnTo>
                  <a:lnTo>
                    <a:pt x="154" y="54"/>
                  </a:lnTo>
                  <a:lnTo>
                    <a:pt x="150" y="60"/>
                  </a:lnTo>
                  <a:lnTo>
                    <a:pt x="144" y="66"/>
                  </a:lnTo>
                  <a:lnTo>
                    <a:pt x="136" y="76"/>
                  </a:lnTo>
                  <a:lnTo>
                    <a:pt x="126" y="84"/>
                  </a:lnTo>
                  <a:lnTo>
                    <a:pt x="116" y="90"/>
                  </a:lnTo>
                  <a:lnTo>
                    <a:pt x="82" y="96"/>
                  </a:lnTo>
                  <a:lnTo>
                    <a:pt x="54" y="100"/>
                  </a:lnTo>
                  <a:lnTo>
                    <a:pt x="0" y="118"/>
                  </a:lnTo>
                </a:path>
              </a:pathLst>
            </a:custGeom>
            <a:noFill/>
            <a:ln w="9525">
              <a:solidFill>
                <a:srgbClr val="191919"/>
              </a:solidFill>
              <a:prstDash val="solid"/>
              <a:round/>
              <a:headEnd/>
              <a:tailEnd/>
            </a:ln>
          </p:spPr>
          <p:txBody>
            <a:bodyPr/>
            <a:lstStyle/>
            <a:p>
              <a:endParaRPr lang="en-US" dirty="0"/>
            </a:p>
          </p:txBody>
        </p:sp>
        <p:sp>
          <p:nvSpPr>
            <p:cNvPr id="158116" name="Freeform 420"/>
            <p:cNvSpPr>
              <a:spLocks/>
            </p:cNvSpPr>
            <p:nvPr/>
          </p:nvSpPr>
          <p:spPr bwMode="auto">
            <a:xfrm>
              <a:off x="3329" y="2504"/>
              <a:ext cx="48" cy="27"/>
            </a:xfrm>
            <a:custGeom>
              <a:avLst/>
              <a:gdLst/>
              <a:ahLst/>
              <a:cxnLst>
                <a:cxn ang="0">
                  <a:pos x="0" y="69"/>
                </a:cxn>
                <a:cxn ang="0">
                  <a:pos x="2" y="63"/>
                </a:cxn>
                <a:cxn ang="0">
                  <a:pos x="10" y="48"/>
                </a:cxn>
                <a:cxn ang="0">
                  <a:pos x="16" y="36"/>
                </a:cxn>
                <a:cxn ang="0">
                  <a:pos x="18" y="30"/>
                </a:cxn>
                <a:cxn ang="0">
                  <a:pos x="24" y="26"/>
                </a:cxn>
                <a:cxn ang="0">
                  <a:pos x="30" y="22"/>
                </a:cxn>
                <a:cxn ang="0">
                  <a:pos x="34" y="20"/>
                </a:cxn>
                <a:cxn ang="0">
                  <a:pos x="38" y="16"/>
                </a:cxn>
                <a:cxn ang="0">
                  <a:pos x="48" y="10"/>
                </a:cxn>
                <a:cxn ang="0">
                  <a:pos x="58" y="4"/>
                </a:cxn>
                <a:cxn ang="0">
                  <a:pos x="62" y="0"/>
                </a:cxn>
                <a:cxn ang="0">
                  <a:pos x="66" y="0"/>
                </a:cxn>
                <a:cxn ang="0">
                  <a:pos x="74" y="0"/>
                </a:cxn>
                <a:cxn ang="0">
                  <a:pos x="88" y="4"/>
                </a:cxn>
                <a:cxn ang="0">
                  <a:pos x="92" y="6"/>
                </a:cxn>
                <a:cxn ang="0">
                  <a:pos x="100" y="6"/>
                </a:cxn>
                <a:cxn ang="0">
                  <a:pos x="116" y="6"/>
                </a:cxn>
                <a:cxn ang="0">
                  <a:pos x="124" y="6"/>
                </a:cxn>
                <a:cxn ang="0">
                  <a:pos x="130" y="8"/>
                </a:cxn>
              </a:cxnLst>
              <a:rect l="0" t="0" r="r" b="b"/>
              <a:pathLst>
                <a:path w="130" h="69">
                  <a:moveTo>
                    <a:pt x="0" y="69"/>
                  </a:moveTo>
                  <a:lnTo>
                    <a:pt x="2" y="63"/>
                  </a:lnTo>
                  <a:lnTo>
                    <a:pt x="10" y="48"/>
                  </a:lnTo>
                  <a:lnTo>
                    <a:pt x="16" y="36"/>
                  </a:lnTo>
                  <a:lnTo>
                    <a:pt x="18" y="30"/>
                  </a:lnTo>
                  <a:lnTo>
                    <a:pt x="24" y="26"/>
                  </a:lnTo>
                  <a:lnTo>
                    <a:pt x="30" y="22"/>
                  </a:lnTo>
                  <a:lnTo>
                    <a:pt x="34" y="20"/>
                  </a:lnTo>
                  <a:lnTo>
                    <a:pt x="38" y="16"/>
                  </a:lnTo>
                  <a:lnTo>
                    <a:pt x="48" y="10"/>
                  </a:lnTo>
                  <a:lnTo>
                    <a:pt x="58" y="4"/>
                  </a:lnTo>
                  <a:lnTo>
                    <a:pt x="62" y="0"/>
                  </a:lnTo>
                  <a:lnTo>
                    <a:pt x="66" y="0"/>
                  </a:lnTo>
                  <a:lnTo>
                    <a:pt x="74" y="0"/>
                  </a:lnTo>
                  <a:lnTo>
                    <a:pt x="88" y="4"/>
                  </a:lnTo>
                  <a:lnTo>
                    <a:pt x="92" y="6"/>
                  </a:lnTo>
                  <a:lnTo>
                    <a:pt x="100" y="6"/>
                  </a:lnTo>
                  <a:lnTo>
                    <a:pt x="116" y="6"/>
                  </a:lnTo>
                  <a:lnTo>
                    <a:pt x="124" y="6"/>
                  </a:lnTo>
                  <a:lnTo>
                    <a:pt x="130" y="8"/>
                  </a:lnTo>
                </a:path>
              </a:pathLst>
            </a:custGeom>
            <a:noFill/>
            <a:ln w="9525">
              <a:solidFill>
                <a:srgbClr val="191919"/>
              </a:solidFill>
              <a:prstDash val="solid"/>
              <a:round/>
              <a:headEnd/>
              <a:tailEnd/>
            </a:ln>
          </p:spPr>
          <p:txBody>
            <a:bodyPr/>
            <a:lstStyle/>
            <a:p>
              <a:endParaRPr lang="en-US" dirty="0"/>
            </a:p>
          </p:txBody>
        </p:sp>
        <p:sp>
          <p:nvSpPr>
            <p:cNvPr id="158117" name="Freeform 421"/>
            <p:cNvSpPr>
              <a:spLocks/>
            </p:cNvSpPr>
            <p:nvPr/>
          </p:nvSpPr>
          <p:spPr bwMode="auto">
            <a:xfrm>
              <a:off x="3330" y="2433"/>
              <a:ext cx="93" cy="105"/>
            </a:xfrm>
            <a:custGeom>
              <a:avLst/>
              <a:gdLst/>
              <a:ahLst/>
              <a:cxnLst>
                <a:cxn ang="0">
                  <a:pos x="0" y="263"/>
                </a:cxn>
                <a:cxn ang="0">
                  <a:pos x="14" y="251"/>
                </a:cxn>
                <a:cxn ang="0">
                  <a:pos x="24" y="241"/>
                </a:cxn>
                <a:cxn ang="0">
                  <a:pos x="34" y="231"/>
                </a:cxn>
                <a:cxn ang="0">
                  <a:pos x="40" y="226"/>
                </a:cxn>
                <a:cxn ang="0">
                  <a:pos x="42" y="222"/>
                </a:cxn>
                <a:cxn ang="0">
                  <a:pos x="46" y="220"/>
                </a:cxn>
                <a:cxn ang="0">
                  <a:pos x="54" y="216"/>
                </a:cxn>
                <a:cxn ang="0">
                  <a:pos x="72" y="212"/>
                </a:cxn>
                <a:cxn ang="0">
                  <a:pos x="86" y="210"/>
                </a:cxn>
                <a:cxn ang="0">
                  <a:pos x="94" y="212"/>
                </a:cxn>
                <a:cxn ang="0">
                  <a:pos x="104" y="214"/>
                </a:cxn>
                <a:cxn ang="0">
                  <a:pos x="128" y="226"/>
                </a:cxn>
                <a:cxn ang="0">
                  <a:pos x="136" y="229"/>
                </a:cxn>
                <a:cxn ang="0">
                  <a:pos x="144" y="231"/>
                </a:cxn>
                <a:cxn ang="0">
                  <a:pos x="154" y="231"/>
                </a:cxn>
                <a:cxn ang="0">
                  <a:pos x="164" y="229"/>
                </a:cxn>
                <a:cxn ang="0">
                  <a:pos x="176" y="224"/>
                </a:cxn>
                <a:cxn ang="0">
                  <a:pos x="186" y="216"/>
                </a:cxn>
                <a:cxn ang="0">
                  <a:pos x="196" y="204"/>
                </a:cxn>
                <a:cxn ang="0">
                  <a:pos x="210" y="182"/>
                </a:cxn>
                <a:cxn ang="0">
                  <a:pos x="220" y="166"/>
                </a:cxn>
                <a:cxn ang="0">
                  <a:pos x="224" y="154"/>
                </a:cxn>
                <a:cxn ang="0">
                  <a:pos x="226" y="148"/>
                </a:cxn>
                <a:cxn ang="0">
                  <a:pos x="226" y="140"/>
                </a:cxn>
                <a:cxn ang="0">
                  <a:pos x="224" y="124"/>
                </a:cxn>
                <a:cxn ang="0">
                  <a:pos x="218" y="98"/>
                </a:cxn>
                <a:cxn ang="0">
                  <a:pos x="214" y="90"/>
                </a:cxn>
                <a:cxn ang="0">
                  <a:pos x="208" y="76"/>
                </a:cxn>
                <a:cxn ang="0">
                  <a:pos x="204" y="60"/>
                </a:cxn>
                <a:cxn ang="0">
                  <a:pos x="204" y="52"/>
                </a:cxn>
                <a:cxn ang="0">
                  <a:pos x="206" y="44"/>
                </a:cxn>
                <a:cxn ang="0">
                  <a:pos x="214" y="24"/>
                </a:cxn>
                <a:cxn ang="0">
                  <a:pos x="220" y="20"/>
                </a:cxn>
                <a:cxn ang="0">
                  <a:pos x="226" y="16"/>
                </a:cxn>
                <a:cxn ang="0">
                  <a:pos x="234" y="12"/>
                </a:cxn>
                <a:cxn ang="0">
                  <a:pos x="240" y="8"/>
                </a:cxn>
                <a:cxn ang="0">
                  <a:pos x="246" y="4"/>
                </a:cxn>
                <a:cxn ang="0">
                  <a:pos x="254" y="0"/>
                </a:cxn>
              </a:cxnLst>
              <a:rect l="0" t="0" r="r" b="b"/>
              <a:pathLst>
                <a:path w="254" h="263">
                  <a:moveTo>
                    <a:pt x="0" y="263"/>
                  </a:moveTo>
                  <a:lnTo>
                    <a:pt x="14" y="251"/>
                  </a:lnTo>
                  <a:lnTo>
                    <a:pt x="24" y="241"/>
                  </a:lnTo>
                  <a:lnTo>
                    <a:pt x="34" y="231"/>
                  </a:lnTo>
                  <a:lnTo>
                    <a:pt x="40" y="226"/>
                  </a:lnTo>
                  <a:lnTo>
                    <a:pt x="42" y="222"/>
                  </a:lnTo>
                  <a:lnTo>
                    <a:pt x="46" y="220"/>
                  </a:lnTo>
                  <a:lnTo>
                    <a:pt x="54" y="216"/>
                  </a:lnTo>
                  <a:lnTo>
                    <a:pt x="72" y="212"/>
                  </a:lnTo>
                  <a:lnTo>
                    <a:pt x="86" y="210"/>
                  </a:lnTo>
                  <a:lnTo>
                    <a:pt x="94" y="212"/>
                  </a:lnTo>
                  <a:lnTo>
                    <a:pt x="104" y="214"/>
                  </a:lnTo>
                  <a:lnTo>
                    <a:pt x="128" y="226"/>
                  </a:lnTo>
                  <a:lnTo>
                    <a:pt x="136" y="229"/>
                  </a:lnTo>
                  <a:lnTo>
                    <a:pt x="144" y="231"/>
                  </a:lnTo>
                  <a:lnTo>
                    <a:pt x="154" y="231"/>
                  </a:lnTo>
                  <a:lnTo>
                    <a:pt x="164" y="229"/>
                  </a:lnTo>
                  <a:lnTo>
                    <a:pt x="176" y="224"/>
                  </a:lnTo>
                  <a:lnTo>
                    <a:pt x="186" y="216"/>
                  </a:lnTo>
                  <a:lnTo>
                    <a:pt x="196" y="204"/>
                  </a:lnTo>
                  <a:lnTo>
                    <a:pt x="210" y="182"/>
                  </a:lnTo>
                  <a:lnTo>
                    <a:pt x="220" y="166"/>
                  </a:lnTo>
                  <a:lnTo>
                    <a:pt x="224" y="154"/>
                  </a:lnTo>
                  <a:lnTo>
                    <a:pt x="226" y="148"/>
                  </a:lnTo>
                  <a:lnTo>
                    <a:pt x="226" y="140"/>
                  </a:lnTo>
                  <a:lnTo>
                    <a:pt x="224" y="124"/>
                  </a:lnTo>
                  <a:lnTo>
                    <a:pt x="218" y="98"/>
                  </a:lnTo>
                  <a:lnTo>
                    <a:pt x="214" y="90"/>
                  </a:lnTo>
                  <a:lnTo>
                    <a:pt x="208" y="76"/>
                  </a:lnTo>
                  <a:lnTo>
                    <a:pt x="204" y="60"/>
                  </a:lnTo>
                  <a:lnTo>
                    <a:pt x="204" y="52"/>
                  </a:lnTo>
                  <a:lnTo>
                    <a:pt x="206" y="44"/>
                  </a:lnTo>
                  <a:lnTo>
                    <a:pt x="214" y="24"/>
                  </a:lnTo>
                  <a:lnTo>
                    <a:pt x="220" y="20"/>
                  </a:lnTo>
                  <a:lnTo>
                    <a:pt x="226" y="16"/>
                  </a:lnTo>
                  <a:lnTo>
                    <a:pt x="234" y="12"/>
                  </a:lnTo>
                  <a:lnTo>
                    <a:pt x="240" y="8"/>
                  </a:lnTo>
                  <a:lnTo>
                    <a:pt x="246" y="4"/>
                  </a:lnTo>
                  <a:lnTo>
                    <a:pt x="254" y="0"/>
                  </a:lnTo>
                </a:path>
              </a:pathLst>
            </a:custGeom>
            <a:noFill/>
            <a:ln w="9525">
              <a:solidFill>
                <a:srgbClr val="191919"/>
              </a:solidFill>
              <a:prstDash val="solid"/>
              <a:round/>
              <a:headEnd/>
              <a:tailEnd/>
            </a:ln>
          </p:spPr>
          <p:txBody>
            <a:bodyPr/>
            <a:lstStyle/>
            <a:p>
              <a:endParaRPr lang="en-US" dirty="0"/>
            </a:p>
          </p:txBody>
        </p:sp>
        <p:sp>
          <p:nvSpPr>
            <p:cNvPr id="158118" name="Freeform 422"/>
            <p:cNvSpPr>
              <a:spLocks/>
            </p:cNvSpPr>
            <p:nvPr/>
          </p:nvSpPr>
          <p:spPr bwMode="auto">
            <a:xfrm>
              <a:off x="2816" y="2767"/>
              <a:ext cx="29" cy="27"/>
            </a:xfrm>
            <a:custGeom>
              <a:avLst/>
              <a:gdLst/>
              <a:ahLst/>
              <a:cxnLst>
                <a:cxn ang="0">
                  <a:pos x="0" y="68"/>
                </a:cxn>
                <a:cxn ang="0">
                  <a:pos x="20" y="66"/>
                </a:cxn>
                <a:cxn ang="0">
                  <a:pos x="36" y="62"/>
                </a:cxn>
                <a:cxn ang="0">
                  <a:pos x="44" y="60"/>
                </a:cxn>
                <a:cxn ang="0">
                  <a:pos x="52" y="56"/>
                </a:cxn>
                <a:cxn ang="0">
                  <a:pos x="64" y="44"/>
                </a:cxn>
                <a:cxn ang="0">
                  <a:pos x="74" y="30"/>
                </a:cxn>
                <a:cxn ang="0">
                  <a:pos x="76" y="22"/>
                </a:cxn>
                <a:cxn ang="0">
                  <a:pos x="78" y="14"/>
                </a:cxn>
                <a:cxn ang="0">
                  <a:pos x="80" y="8"/>
                </a:cxn>
                <a:cxn ang="0">
                  <a:pos x="78" y="0"/>
                </a:cxn>
              </a:cxnLst>
              <a:rect l="0" t="0" r="r" b="b"/>
              <a:pathLst>
                <a:path w="80" h="68">
                  <a:moveTo>
                    <a:pt x="0" y="68"/>
                  </a:moveTo>
                  <a:lnTo>
                    <a:pt x="20" y="66"/>
                  </a:lnTo>
                  <a:lnTo>
                    <a:pt x="36" y="62"/>
                  </a:lnTo>
                  <a:lnTo>
                    <a:pt x="44" y="60"/>
                  </a:lnTo>
                  <a:lnTo>
                    <a:pt x="52" y="56"/>
                  </a:lnTo>
                  <a:lnTo>
                    <a:pt x="64" y="44"/>
                  </a:lnTo>
                  <a:lnTo>
                    <a:pt x="74" y="30"/>
                  </a:lnTo>
                  <a:lnTo>
                    <a:pt x="76" y="22"/>
                  </a:lnTo>
                  <a:lnTo>
                    <a:pt x="78" y="14"/>
                  </a:lnTo>
                  <a:lnTo>
                    <a:pt x="80" y="8"/>
                  </a:lnTo>
                  <a:lnTo>
                    <a:pt x="78" y="0"/>
                  </a:lnTo>
                </a:path>
              </a:pathLst>
            </a:custGeom>
            <a:noFill/>
            <a:ln w="9525">
              <a:solidFill>
                <a:srgbClr val="191919"/>
              </a:solidFill>
              <a:prstDash val="solid"/>
              <a:round/>
              <a:headEnd/>
              <a:tailEnd/>
            </a:ln>
          </p:spPr>
          <p:txBody>
            <a:bodyPr/>
            <a:lstStyle/>
            <a:p>
              <a:endParaRPr lang="en-US" dirty="0"/>
            </a:p>
          </p:txBody>
        </p:sp>
        <p:sp>
          <p:nvSpPr>
            <p:cNvPr id="158119" name="Freeform 423"/>
            <p:cNvSpPr>
              <a:spLocks/>
            </p:cNvSpPr>
            <p:nvPr/>
          </p:nvSpPr>
          <p:spPr bwMode="auto">
            <a:xfrm>
              <a:off x="2839" y="2773"/>
              <a:ext cx="13" cy="25"/>
            </a:xfrm>
            <a:custGeom>
              <a:avLst/>
              <a:gdLst/>
              <a:ahLst/>
              <a:cxnLst>
                <a:cxn ang="0">
                  <a:pos x="0" y="62"/>
                </a:cxn>
                <a:cxn ang="0">
                  <a:pos x="6" y="60"/>
                </a:cxn>
                <a:cxn ang="0">
                  <a:pos x="14" y="58"/>
                </a:cxn>
                <a:cxn ang="0">
                  <a:pos x="22" y="52"/>
                </a:cxn>
                <a:cxn ang="0">
                  <a:pos x="28" y="44"/>
                </a:cxn>
                <a:cxn ang="0">
                  <a:pos x="34" y="34"/>
                </a:cxn>
                <a:cxn ang="0">
                  <a:pos x="38" y="20"/>
                </a:cxn>
                <a:cxn ang="0">
                  <a:pos x="38" y="0"/>
                </a:cxn>
              </a:cxnLst>
              <a:rect l="0" t="0" r="r" b="b"/>
              <a:pathLst>
                <a:path w="38" h="62">
                  <a:moveTo>
                    <a:pt x="0" y="62"/>
                  </a:moveTo>
                  <a:lnTo>
                    <a:pt x="6" y="60"/>
                  </a:lnTo>
                  <a:lnTo>
                    <a:pt x="14" y="58"/>
                  </a:lnTo>
                  <a:lnTo>
                    <a:pt x="22" y="52"/>
                  </a:lnTo>
                  <a:lnTo>
                    <a:pt x="28" y="44"/>
                  </a:lnTo>
                  <a:lnTo>
                    <a:pt x="34" y="34"/>
                  </a:lnTo>
                  <a:lnTo>
                    <a:pt x="38" y="20"/>
                  </a:lnTo>
                  <a:lnTo>
                    <a:pt x="38" y="0"/>
                  </a:lnTo>
                </a:path>
              </a:pathLst>
            </a:custGeom>
            <a:noFill/>
            <a:ln w="9525">
              <a:solidFill>
                <a:srgbClr val="191919"/>
              </a:solidFill>
              <a:prstDash val="solid"/>
              <a:round/>
              <a:headEnd/>
              <a:tailEnd/>
            </a:ln>
          </p:spPr>
          <p:txBody>
            <a:bodyPr/>
            <a:lstStyle/>
            <a:p>
              <a:endParaRPr lang="en-US" dirty="0"/>
            </a:p>
          </p:txBody>
        </p:sp>
        <p:sp>
          <p:nvSpPr>
            <p:cNvPr id="158120" name="Freeform 424"/>
            <p:cNvSpPr>
              <a:spLocks/>
            </p:cNvSpPr>
            <p:nvPr/>
          </p:nvSpPr>
          <p:spPr bwMode="auto">
            <a:xfrm>
              <a:off x="2869" y="2745"/>
              <a:ext cx="19" cy="34"/>
            </a:xfrm>
            <a:custGeom>
              <a:avLst/>
              <a:gdLst/>
              <a:ahLst/>
              <a:cxnLst>
                <a:cxn ang="0">
                  <a:pos x="14" y="82"/>
                </a:cxn>
                <a:cxn ang="0">
                  <a:pos x="10" y="78"/>
                </a:cxn>
                <a:cxn ang="0">
                  <a:pos x="2" y="66"/>
                </a:cxn>
                <a:cxn ang="0">
                  <a:pos x="0" y="58"/>
                </a:cxn>
                <a:cxn ang="0">
                  <a:pos x="0" y="50"/>
                </a:cxn>
                <a:cxn ang="0">
                  <a:pos x="2" y="40"/>
                </a:cxn>
                <a:cxn ang="0">
                  <a:pos x="10" y="32"/>
                </a:cxn>
                <a:cxn ang="0">
                  <a:pos x="52" y="0"/>
                </a:cxn>
              </a:cxnLst>
              <a:rect l="0" t="0" r="r" b="b"/>
              <a:pathLst>
                <a:path w="52" h="82">
                  <a:moveTo>
                    <a:pt x="14" y="82"/>
                  </a:moveTo>
                  <a:lnTo>
                    <a:pt x="10" y="78"/>
                  </a:lnTo>
                  <a:lnTo>
                    <a:pt x="2" y="66"/>
                  </a:lnTo>
                  <a:lnTo>
                    <a:pt x="0" y="58"/>
                  </a:lnTo>
                  <a:lnTo>
                    <a:pt x="0" y="50"/>
                  </a:lnTo>
                  <a:lnTo>
                    <a:pt x="2" y="40"/>
                  </a:lnTo>
                  <a:lnTo>
                    <a:pt x="10" y="32"/>
                  </a:lnTo>
                  <a:lnTo>
                    <a:pt x="52" y="0"/>
                  </a:lnTo>
                </a:path>
              </a:pathLst>
            </a:custGeom>
            <a:noFill/>
            <a:ln w="9525">
              <a:solidFill>
                <a:srgbClr val="191919"/>
              </a:solidFill>
              <a:prstDash val="solid"/>
              <a:round/>
              <a:headEnd/>
              <a:tailEnd/>
            </a:ln>
          </p:spPr>
          <p:txBody>
            <a:bodyPr/>
            <a:lstStyle/>
            <a:p>
              <a:endParaRPr lang="en-US" dirty="0"/>
            </a:p>
          </p:txBody>
        </p:sp>
        <p:sp>
          <p:nvSpPr>
            <p:cNvPr id="158121" name="Freeform 425"/>
            <p:cNvSpPr>
              <a:spLocks/>
            </p:cNvSpPr>
            <p:nvPr/>
          </p:nvSpPr>
          <p:spPr bwMode="auto">
            <a:xfrm>
              <a:off x="2882" y="2745"/>
              <a:ext cx="23" cy="43"/>
            </a:xfrm>
            <a:custGeom>
              <a:avLst/>
              <a:gdLst/>
              <a:ahLst/>
              <a:cxnLst>
                <a:cxn ang="0">
                  <a:pos x="2" y="110"/>
                </a:cxn>
                <a:cxn ang="0">
                  <a:pos x="2" y="102"/>
                </a:cxn>
                <a:cxn ang="0">
                  <a:pos x="0" y="84"/>
                </a:cxn>
                <a:cxn ang="0">
                  <a:pos x="0" y="72"/>
                </a:cxn>
                <a:cxn ang="0">
                  <a:pos x="2" y="62"/>
                </a:cxn>
                <a:cxn ang="0">
                  <a:pos x="4" y="52"/>
                </a:cxn>
                <a:cxn ang="0">
                  <a:pos x="10" y="46"/>
                </a:cxn>
                <a:cxn ang="0">
                  <a:pos x="24" y="32"/>
                </a:cxn>
                <a:cxn ang="0">
                  <a:pos x="42" y="16"/>
                </a:cxn>
                <a:cxn ang="0">
                  <a:pos x="62" y="0"/>
                </a:cxn>
              </a:cxnLst>
              <a:rect l="0" t="0" r="r" b="b"/>
              <a:pathLst>
                <a:path w="62" h="110">
                  <a:moveTo>
                    <a:pt x="2" y="110"/>
                  </a:moveTo>
                  <a:lnTo>
                    <a:pt x="2" y="102"/>
                  </a:lnTo>
                  <a:lnTo>
                    <a:pt x="0" y="84"/>
                  </a:lnTo>
                  <a:lnTo>
                    <a:pt x="0" y="72"/>
                  </a:lnTo>
                  <a:lnTo>
                    <a:pt x="2" y="62"/>
                  </a:lnTo>
                  <a:lnTo>
                    <a:pt x="4" y="52"/>
                  </a:lnTo>
                  <a:lnTo>
                    <a:pt x="10" y="46"/>
                  </a:lnTo>
                  <a:lnTo>
                    <a:pt x="24" y="32"/>
                  </a:lnTo>
                  <a:lnTo>
                    <a:pt x="42" y="16"/>
                  </a:lnTo>
                  <a:lnTo>
                    <a:pt x="62" y="0"/>
                  </a:lnTo>
                </a:path>
              </a:pathLst>
            </a:custGeom>
            <a:noFill/>
            <a:ln w="9525">
              <a:solidFill>
                <a:srgbClr val="191919"/>
              </a:solidFill>
              <a:prstDash val="solid"/>
              <a:round/>
              <a:headEnd/>
              <a:tailEnd/>
            </a:ln>
          </p:spPr>
          <p:txBody>
            <a:bodyPr/>
            <a:lstStyle/>
            <a:p>
              <a:endParaRPr lang="en-US" dirty="0"/>
            </a:p>
          </p:txBody>
        </p:sp>
        <p:sp>
          <p:nvSpPr>
            <p:cNvPr id="158122" name="Freeform 426"/>
            <p:cNvSpPr>
              <a:spLocks/>
            </p:cNvSpPr>
            <p:nvPr/>
          </p:nvSpPr>
          <p:spPr bwMode="auto">
            <a:xfrm>
              <a:off x="2933" y="2381"/>
              <a:ext cx="514" cy="355"/>
            </a:xfrm>
            <a:custGeom>
              <a:avLst/>
              <a:gdLst/>
              <a:ahLst/>
              <a:cxnLst>
                <a:cxn ang="0">
                  <a:pos x="1391" y="14"/>
                </a:cxn>
                <a:cxn ang="0">
                  <a:pos x="1355" y="40"/>
                </a:cxn>
                <a:cxn ang="0">
                  <a:pos x="1337" y="60"/>
                </a:cxn>
                <a:cxn ang="0">
                  <a:pos x="1315" y="74"/>
                </a:cxn>
                <a:cxn ang="0">
                  <a:pos x="1297" y="92"/>
                </a:cxn>
                <a:cxn ang="0">
                  <a:pos x="1287" y="116"/>
                </a:cxn>
                <a:cxn ang="0">
                  <a:pos x="1269" y="136"/>
                </a:cxn>
                <a:cxn ang="0">
                  <a:pos x="1251" y="152"/>
                </a:cxn>
                <a:cxn ang="0">
                  <a:pos x="1225" y="176"/>
                </a:cxn>
                <a:cxn ang="0">
                  <a:pos x="1191" y="210"/>
                </a:cxn>
                <a:cxn ang="0">
                  <a:pos x="1171" y="222"/>
                </a:cxn>
                <a:cxn ang="0">
                  <a:pos x="1133" y="234"/>
                </a:cxn>
                <a:cxn ang="0">
                  <a:pos x="1115" y="240"/>
                </a:cxn>
                <a:cxn ang="0">
                  <a:pos x="1073" y="282"/>
                </a:cxn>
                <a:cxn ang="0">
                  <a:pos x="1041" y="304"/>
                </a:cxn>
                <a:cxn ang="0">
                  <a:pos x="1025" y="324"/>
                </a:cxn>
                <a:cxn ang="0">
                  <a:pos x="1009" y="352"/>
                </a:cxn>
                <a:cxn ang="0">
                  <a:pos x="989" y="367"/>
                </a:cxn>
                <a:cxn ang="0">
                  <a:pos x="983" y="375"/>
                </a:cxn>
                <a:cxn ang="0">
                  <a:pos x="949" y="377"/>
                </a:cxn>
                <a:cxn ang="0">
                  <a:pos x="933" y="385"/>
                </a:cxn>
                <a:cxn ang="0">
                  <a:pos x="893" y="415"/>
                </a:cxn>
                <a:cxn ang="0">
                  <a:pos x="859" y="433"/>
                </a:cxn>
                <a:cxn ang="0">
                  <a:pos x="831" y="461"/>
                </a:cxn>
                <a:cxn ang="0">
                  <a:pos x="789" y="499"/>
                </a:cxn>
                <a:cxn ang="0">
                  <a:pos x="765" y="513"/>
                </a:cxn>
                <a:cxn ang="0">
                  <a:pos x="759" y="525"/>
                </a:cxn>
                <a:cxn ang="0">
                  <a:pos x="743" y="533"/>
                </a:cxn>
                <a:cxn ang="0">
                  <a:pos x="715" y="541"/>
                </a:cxn>
                <a:cxn ang="0">
                  <a:pos x="703" y="545"/>
                </a:cxn>
                <a:cxn ang="0">
                  <a:pos x="673" y="559"/>
                </a:cxn>
                <a:cxn ang="0">
                  <a:pos x="637" y="581"/>
                </a:cxn>
                <a:cxn ang="0">
                  <a:pos x="613" y="591"/>
                </a:cxn>
                <a:cxn ang="0">
                  <a:pos x="593" y="607"/>
                </a:cxn>
                <a:cxn ang="0">
                  <a:pos x="573" y="627"/>
                </a:cxn>
                <a:cxn ang="0">
                  <a:pos x="557" y="639"/>
                </a:cxn>
                <a:cxn ang="0">
                  <a:pos x="543" y="659"/>
                </a:cxn>
                <a:cxn ang="0">
                  <a:pos x="523" y="683"/>
                </a:cxn>
                <a:cxn ang="0">
                  <a:pos x="502" y="703"/>
                </a:cxn>
                <a:cxn ang="0">
                  <a:pos x="488" y="719"/>
                </a:cxn>
                <a:cxn ang="0">
                  <a:pos x="480" y="731"/>
                </a:cxn>
                <a:cxn ang="0">
                  <a:pos x="432" y="751"/>
                </a:cxn>
                <a:cxn ang="0">
                  <a:pos x="396" y="769"/>
                </a:cxn>
                <a:cxn ang="0">
                  <a:pos x="372" y="787"/>
                </a:cxn>
                <a:cxn ang="0">
                  <a:pos x="358" y="795"/>
                </a:cxn>
                <a:cxn ang="0">
                  <a:pos x="342" y="813"/>
                </a:cxn>
                <a:cxn ang="0">
                  <a:pos x="330" y="821"/>
                </a:cxn>
                <a:cxn ang="0">
                  <a:pos x="286" y="837"/>
                </a:cxn>
                <a:cxn ang="0">
                  <a:pos x="258" y="859"/>
                </a:cxn>
                <a:cxn ang="0">
                  <a:pos x="170" y="851"/>
                </a:cxn>
                <a:cxn ang="0">
                  <a:pos x="82" y="859"/>
                </a:cxn>
                <a:cxn ang="0">
                  <a:pos x="30" y="875"/>
                </a:cxn>
                <a:cxn ang="0">
                  <a:pos x="34" y="867"/>
                </a:cxn>
                <a:cxn ang="0">
                  <a:pos x="58" y="853"/>
                </a:cxn>
              </a:cxnLst>
              <a:rect l="0" t="0" r="r" b="b"/>
              <a:pathLst>
                <a:path w="1411" h="893">
                  <a:moveTo>
                    <a:pt x="1411" y="0"/>
                  </a:moveTo>
                  <a:lnTo>
                    <a:pt x="1391" y="14"/>
                  </a:lnTo>
                  <a:lnTo>
                    <a:pt x="1375" y="28"/>
                  </a:lnTo>
                  <a:lnTo>
                    <a:pt x="1355" y="40"/>
                  </a:lnTo>
                  <a:lnTo>
                    <a:pt x="1345" y="52"/>
                  </a:lnTo>
                  <a:lnTo>
                    <a:pt x="1337" y="60"/>
                  </a:lnTo>
                  <a:lnTo>
                    <a:pt x="1327" y="66"/>
                  </a:lnTo>
                  <a:lnTo>
                    <a:pt x="1315" y="74"/>
                  </a:lnTo>
                  <a:lnTo>
                    <a:pt x="1303" y="84"/>
                  </a:lnTo>
                  <a:lnTo>
                    <a:pt x="1297" y="92"/>
                  </a:lnTo>
                  <a:lnTo>
                    <a:pt x="1293" y="102"/>
                  </a:lnTo>
                  <a:lnTo>
                    <a:pt x="1287" y="116"/>
                  </a:lnTo>
                  <a:lnTo>
                    <a:pt x="1277" y="130"/>
                  </a:lnTo>
                  <a:lnTo>
                    <a:pt x="1269" y="136"/>
                  </a:lnTo>
                  <a:lnTo>
                    <a:pt x="1263" y="142"/>
                  </a:lnTo>
                  <a:lnTo>
                    <a:pt x="1251" y="152"/>
                  </a:lnTo>
                  <a:lnTo>
                    <a:pt x="1243" y="160"/>
                  </a:lnTo>
                  <a:lnTo>
                    <a:pt x="1225" y="176"/>
                  </a:lnTo>
                  <a:lnTo>
                    <a:pt x="1201" y="200"/>
                  </a:lnTo>
                  <a:lnTo>
                    <a:pt x="1191" y="210"/>
                  </a:lnTo>
                  <a:lnTo>
                    <a:pt x="1181" y="218"/>
                  </a:lnTo>
                  <a:lnTo>
                    <a:pt x="1171" y="222"/>
                  </a:lnTo>
                  <a:lnTo>
                    <a:pt x="1155" y="228"/>
                  </a:lnTo>
                  <a:lnTo>
                    <a:pt x="1133" y="234"/>
                  </a:lnTo>
                  <a:lnTo>
                    <a:pt x="1125" y="236"/>
                  </a:lnTo>
                  <a:lnTo>
                    <a:pt x="1115" y="240"/>
                  </a:lnTo>
                  <a:lnTo>
                    <a:pt x="1101" y="250"/>
                  </a:lnTo>
                  <a:lnTo>
                    <a:pt x="1073" y="282"/>
                  </a:lnTo>
                  <a:lnTo>
                    <a:pt x="1059" y="294"/>
                  </a:lnTo>
                  <a:lnTo>
                    <a:pt x="1041" y="304"/>
                  </a:lnTo>
                  <a:lnTo>
                    <a:pt x="1033" y="312"/>
                  </a:lnTo>
                  <a:lnTo>
                    <a:pt x="1025" y="324"/>
                  </a:lnTo>
                  <a:lnTo>
                    <a:pt x="1015" y="342"/>
                  </a:lnTo>
                  <a:lnTo>
                    <a:pt x="1009" y="352"/>
                  </a:lnTo>
                  <a:lnTo>
                    <a:pt x="995" y="361"/>
                  </a:lnTo>
                  <a:lnTo>
                    <a:pt x="989" y="367"/>
                  </a:lnTo>
                  <a:lnTo>
                    <a:pt x="985" y="371"/>
                  </a:lnTo>
                  <a:lnTo>
                    <a:pt x="983" y="375"/>
                  </a:lnTo>
                  <a:lnTo>
                    <a:pt x="957" y="375"/>
                  </a:lnTo>
                  <a:lnTo>
                    <a:pt x="949" y="377"/>
                  </a:lnTo>
                  <a:lnTo>
                    <a:pt x="943" y="379"/>
                  </a:lnTo>
                  <a:lnTo>
                    <a:pt x="933" y="385"/>
                  </a:lnTo>
                  <a:lnTo>
                    <a:pt x="905" y="407"/>
                  </a:lnTo>
                  <a:lnTo>
                    <a:pt x="893" y="415"/>
                  </a:lnTo>
                  <a:lnTo>
                    <a:pt x="871" y="425"/>
                  </a:lnTo>
                  <a:lnTo>
                    <a:pt x="859" y="433"/>
                  </a:lnTo>
                  <a:lnTo>
                    <a:pt x="847" y="443"/>
                  </a:lnTo>
                  <a:lnTo>
                    <a:pt x="831" y="461"/>
                  </a:lnTo>
                  <a:lnTo>
                    <a:pt x="807" y="483"/>
                  </a:lnTo>
                  <a:lnTo>
                    <a:pt x="789" y="499"/>
                  </a:lnTo>
                  <a:lnTo>
                    <a:pt x="773" y="509"/>
                  </a:lnTo>
                  <a:lnTo>
                    <a:pt x="765" y="513"/>
                  </a:lnTo>
                  <a:lnTo>
                    <a:pt x="761" y="517"/>
                  </a:lnTo>
                  <a:lnTo>
                    <a:pt x="759" y="525"/>
                  </a:lnTo>
                  <a:lnTo>
                    <a:pt x="757" y="527"/>
                  </a:lnTo>
                  <a:lnTo>
                    <a:pt x="743" y="533"/>
                  </a:lnTo>
                  <a:lnTo>
                    <a:pt x="725" y="537"/>
                  </a:lnTo>
                  <a:lnTo>
                    <a:pt x="715" y="541"/>
                  </a:lnTo>
                  <a:lnTo>
                    <a:pt x="709" y="545"/>
                  </a:lnTo>
                  <a:lnTo>
                    <a:pt x="703" y="545"/>
                  </a:lnTo>
                  <a:lnTo>
                    <a:pt x="689" y="551"/>
                  </a:lnTo>
                  <a:lnTo>
                    <a:pt x="673" y="559"/>
                  </a:lnTo>
                  <a:lnTo>
                    <a:pt x="649" y="573"/>
                  </a:lnTo>
                  <a:lnTo>
                    <a:pt x="637" y="581"/>
                  </a:lnTo>
                  <a:lnTo>
                    <a:pt x="621" y="587"/>
                  </a:lnTo>
                  <a:lnTo>
                    <a:pt x="613" y="591"/>
                  </a:lnTo>
                  <a:lnTo>
                    <a:pt x="605" y="599"/>
                  </a:lnTo>
                  <a:lnTo>
                    <a:pt x="593" y="607"/>
                  </a:lnTo>
                  <a:lnTo>
                    <a:pt x="583" y="619"/>
                  </a:lnTo>
                  <a:lnTo>
                    <a:pt x="573" y="627"/>
                  </a:lnTo>
                  <a:lnTo>
                    <a:pt x="565" y="633"/>
                  </a:lnTo>
                  <a:lnTo>
                    <a:pt x="557" y="639"/>
                  </a:lnTo>
                  <a:lnTo>
                    <a:pt x="549" y="647"/>
                  </a:lnTo>
                  <a:lnTo>
                    <a:pt x="543" y="659"/>
                  </a:lnTo>
                  <a:lnTo>
                    <a:pt x="535" y="667"/>
                  </a:lnTo>
                  <a:lnTo>
                    <a:pt x="523" y="683"/>
                  </a:lnTo>
                  <a:lnTo>
                    <a:pt x="511" y="693"/>
                  </a:lnTo>
                  <a:lnTo>
                    <a:pt x="502" y="703"/>
                  </a:lnTo>
                  <a:lnTo>
                    <a:pt x="498" y="711"/>
                  </a:lnTo>
                  <a:lnTo>
                    <a:pt x="488" y="719"/>
                  </a:lnTo>
                  <a:lnTo>
                    <a:pt x="484" y="725"/>
                  </a:lnTo>
                  <a:lnTo>
                    <a:pt x="480" y="731"/>
                  </a:lnTo>
                  <a:lnTo>
                    <a:pt x="476" y="735"/>
                  </a:lnTo>
                  <a:lnTo>
                    <a:pt x="432" y="751"/>
                  </a:lnTo>
                  <a:lnTo>
                    <a:pt x="412" y="761"/>
                  </a:lnTo>
                  <a:lnTo>
                    <a:pt x="396" y="769"/>
                  </a:lnTo>
                  <a:lnTo>
                    <a:pt x="384" y="779"/>
                  </a:lnTo>
                  <a:lnTo>
                    <a:pt x="372" y="787"/>
                  </a:lnTo>
                  <a:lnTo>
                    <a:pt x="364" y="793"/>
                  </a:lnTo>
                  <a:lnTo>
                    <a:pt x="358" y="795"/>
                  </a:lnTo>
                  <a:lnTo>
                    <a:pt x="354" y="799"/>
                  </a:lnTo>
                  <a:lnTo>
                    <a:pt x="342" y="813"/>
                  </a:lnTo>
                  <a:lnTo>
                    <a:pt x="336" y="819"/>
                  </a:lnTo>
                  <a:lnTo>
                    <a:pt x="330" y="821"/>
                  </a:lnTo>
                  <a:lnTo>
                    <a:pt x="298" y="831"/>
                  </a:lnTo>
                  <a:lnTo>
                    <a:pt x="286" y="837"/>
                  </a:lnTo>
                  <a:lnTo>
                    <a:pt x="278" y="843"/>
                  </a:lnTo>
                  <a:lnTo>
                    <a:pt x="258" y="859"/>
                  </a:lnTo>
                  <a:lnTo>
                    <a:pt x="218" y="855"/>
                  </a:lnTo>
                  <a:lnTo>
                    <a:pt x="170" y="851"/>
                  </a:lnTo>
                  <a:lnTo>
                    <a:pt x="122" y="855"/>
                  </a:lnTo>
                  <a:lnTo>
                    <a:pt x="82" y="859"/>
                  </a:lnTo>
                  <a:lnTo>
                    <a:pt x="46" y="871"/>
                  </a:lnTo>
                  <a:lnTo>
                    <a:pt x="30" y="875"/>
                  </a:lnTo>
                  <a:lnTo>
                    <a:pt x="0" y="893"/>
                  </a:lnTo>
                  <a:lnTo>
                    <a:pt x="34" y="867"/>
                  </a:lnTo>
                  <a:lnTo>
                    <a:pt x="50" y="859"/>
                  </a:lnTo>
                  <a:lnTo>
                    <a:pt x="58" y="853"/>
                  </a:lnTo>
                </a:path>
              </a:pathLst>
            </a:custGeom>
            <a:noFill/>
            <a:ln w="9525">
              <a:solidFill>
                <a:srgbClr val="191919"/>
              </a:solidFill>
              <a:prstDash val="solid"/>
              <a:round/>
              <a:headEnd/>
              <a:tailEnd/>
            </a:ln>
          </p:spPr>
          <p:txBody>
            <a:bodyPr/>
            <a:lstStyle/>
            <a:p>
              <a:endParaRPr lang="en-US" dirty="0"/>
            </a:p>
          </p:txBody>
        </p:sp>
        <p:sp>
          <p:nvSpPr>
            <p:cNvPr id="158123" name="Line 427"/>
            <p:cNvSpPr>
              <a:spLocks noChangeShapeType="1"/>
            </p:cNvSpPr>
            <p:nvPr/>
          </p:nvSpPr>
          <p:spPr bwMode="auto">
            <a:xfrm flipV="1">
              <a:off x="3033" y="2820"/>
              <a:ext cx="30" cy="7"/>
            </a:xfrm>
            <a:prstGeom prst="line">
              <a:avLst/>
            </a:prstGeom>
            <a:noFill/>
            <a:ln w="9525">
              <a:solidFill>
                <a:srgbClr val="191919"/>
              </a:solidFill>
              <a:round/>
              <a:headEnd/>
              <a:tailEnd/>
            </a:ln>
          </p:spPr>
          <p:txBody>
            <a:bodyPr/>
            <a:lstStyle/>
            <a:p>
              <a:endParaRPr lang="en-US" dirty="0"/>
            </a:p>
          </p:txBody>
        </p:sp>
        <p:sp>
          <p:nvSpPr>
            <p:cNvPr id="158124" name="Freeform 428"/>
            <p:cNvSpPr>
              <a:spLocks/>
            </p:cNvSpPr>
            <p:nvPr/>
          </p:nvSpPr>
          <p:spPr bwMode="auto">
            <a:xfrm>
              <a:off x="3076" y="2352"/>
              <a:ext cx="403" cy="464"/>
            </a:xfrm>
            <a:custGeom>
              <a:avLst/>
              <a:gdLst/>
              <a:ahLst/>
              <a:cxnLst>
                <a:cxn ang="0">
                  <a:pos x="40" y="1143"/>
                </a:cxn>
                <a:cxn ang="0">
                  <a:pos x="76" y="1117"/>
                </a:cxn>
                <a:cxn ang="0">
                  <a:pos x="108" y="1087"/>
                </a:cxn>
                <a:cxn ang="0">
                  <a:pos x="141" y="1053"/>
                </a:cxn>
                <a:cxn ang="0">
                  <a:pos x="171" y="1021"/>
                </a:cxn>
                <a:cxn ang="0">
                  <a:pos x="221" y="989"/>
                </a:cxn>
                <a:cxn ang="0">
                  <a:pos x="279" y="951"/>
                </a:cxn>
                <a:cxn ang="0">
                  <a:pos x="321" y="937"/>
                </a:cxn>
                <a:cxn ang="0">
                  <a:pos x="347" y="931"/>
                </a:cxn>
                <a:cxn ang="0">
                  <a:pos x="387" y="925"/>
                </a:cxn>
                <a:cxn ang="0">
                  <a:pos x="431" y="909"/>
                </a:cxn>
                <a:cxn ang="0">
                  <a:pos x="463" y="883"/>
                </a:cxn>
                <a:cxn ang="0">
                  <a:pos x="487" y="859"/>
                </a:cxn>
                <a:cxn ang="0">
                  <a:pos x="507" y="823"/>
                </a:cxn>
                <a:cxn ang="0">
                  <a:pos x="515" y="813"/>
                </a:cxn>
                <a:cxn ang="0">
                  <a:pos x="517" y="815"/>
                </a:cxn>
                <a:cxn ang="0">
                  <a:pos x="521" y="801"/>
                </a:cxn>
                <a:cxn ang="0">
                  <a:pos x="531" y="791"/>
                </a:cxn>
                <a:cxn ang="0">
                  <a:pos x="547" y="769"/>
                </a:cxn>
                <a:cxn ang="0">
                  <a:pos x="581" y="711"/>
                </a:cxn>
                <a:cxn ang="0">
                  <a:pos x="607" y="689"/>
                </a:cxn>
                <a:cxn ang="0">
                  <a:pos x="637" y="681"/>
                </a:cxn>
                <a:cxn ang="0">
                  <a:pos x="671" y="661"/>
                </a:cxn>
                <a:cxn ang="0">
                  <a:pos x="685" y="647"/>
                </a:cxn>
                <a:cxn ang="0">
                  <a:pos x="705" y="639"/>
                </a:cxn>
                <a:cxn ang="0">
                  <a:pos x="733" y="615"/>
                </a:cxn>
                <a:cxn ang="0">
                  <a:pos x="783" y="557"/>
                </a:cxn>
                <a:cxn ang="0">
                  <a:pos x="801" y="529"/>
                </a:cxn>
                <a:cxn ang="0">
                  <a:pos x="811" y="517"/>
                </a:cxn>
                <a:cxn ang="0">
                  <a:pos x="843" y="499"/>
                </a:cxn>
                <a:cxn ang="0">
                  <a:pos x="855" y="477"/>
                </a:cxn>
                <a:cxn ang="0">
                  <a:pos x="869" y="455"/>
                </a:cxn>
                <a:cxn ang="0">
                  <a:pos x="891" y="433"/>
                </a:cxn>
                <a:cxn ang="0">
                  <a:pos x="909" y="400"/>
                </a:cxn>
                <a:cxn ang="0">
                  <a:pos x="927" y="358"/>
                </a:cxn>
                <a:cxn ang="0">
                  <a:pos x="947" y="314"/>
                </a:cxn>
                <a:cxn ang="0">
                  <a:pos x="967" y="280"/>
                </a:cxn>
                <a:cxn ang="0">
                  <a:pos x="989" y="242"/>
                </a:cxn>
                <a:cxn ang="0">
                  <a:pos x="1011" y="186"/>
                </a:cxn>
                <a:cxn ang="0">
                  <a:pos x="1029" y="140"/>
                </a:cxn>
                <a:cxn ang="0">
                  <a:pos x="1041" y="116"/>
                </a:cxn>
                <a:cxn ang="0">
                  <a:pos x="1061" y="94"/>
                </a:cxn>
                <a:cxn ang="0">
                  <a:pos x="1093" y="46"/>
                </a:cxn>
                <a:cxn ang="0">
                  <a:pos x="1105" y="0"/>
                </a:cxn>
              </a:cxnLst>
              <a:rect l="0" t="0" r="r" b="b"/>
              <a:pathLst>
                <a:path w="1105" h="1167">
                  <a:moveTo>
                    <a:pt x="0" y="1167"/>
                  </a:moveTo>
                  <a:lnTo>
                    <a:pt x="40" y="1143"/>
                  </a:lnTo>
                  <a:lnTo>
                    <a:pt x="62" y="1127"/>
                  </a:lnTo>
                  <a:lnTo>
                    <a:pt x="76" y="1117"/>
                  </a:lnTo>
                  <a:lnTo>
                    <a:pt x="94" y="1101"/>
                  </a:lnTo>
                  <a:lnTo>
                    <a:pt x="108" y="1087"/>
                  </a:lnTo>
                  <a:lnTo>
                    <a:pt x="117" y="1079"/>
                  </a:lnTo>
                  <a:lnTo>
                    <a:pt x="141" y="1053"/>
                  </a:lnTo>
                  <a:lnTo>
                    <a:pt x="163" y="1029"/>
                  </a:lnTo>
                  <a:lnTo>
                    <a:pt x="171" y="1021"/>
                  </a:lnTo>
                  <a:lnTo>
                    <a:pt x="189" y="1011"/>
                  </a:lnTo>
                  <a:lnTo>
                    <a:pt x="221" y="989"/>
                  </a:lnTo>
                  <a:lnTo>
                    <a:pt x="257" y="965"/>
                  </a:lnTo>
                  <a:lnTo>
                    <a:pt x="279" y="951"/>
                  </a:lnTo>
                  <a:lnTo>
                    <a:pt x="295" y="945"/>
                  </a:lnTo>
                  <a:lnTo>
                    <a:pt x="321" y="937"/>
                  </a:lnTo>
                  <a:lnTo>
                    <a:pt x="335" y="933"/>
                  </a:lnTo>
                  <a:lnTo>
                    <a:pt x="347" y="931"/>
                  </a:lnTo>
                  <a:lnTo>
                    <a:pt x="363" y="929"/>
                  </a:lnTo>
                  <a:lnTo>
                    <a:pt x="387" y="925"/>
                  </a:lnTo>
                  <a:lnTo>
                    <a:pt x="421" y="915"/>
                  </a:lnTo>
                  <a:lnTo>
                    <a:pt x="431" y="909"/>
                  </a:lnTo>
                  <a:lnTo>
                    <a:pt x="453" y="895"/>
                  </a:lnTo>
                  <a:lnTo>
                    <a:pt x="463" y="883"/>
                  </a:lnTo>
                  <a:lnTo>
                    <a:pt x="475" y="871"/>
                  </a:lnTo>
                  <a:lnTo>
                    <a:pt x="487" y="859"/>
                  </a:lnTo>
                  <a:lnTo>
                    <a:pt x="495" y="843"/>
                  </a:lnTo>
                  <a:lnTo>
                    <a:pt x="507" y="823"/>
                  </a:lnTo>
                  <a:lnTo>
                    <a:pt x="513" y="815"/>
                  </a:lnTo>
                  <a:lnTo>
                    <a:pt x="515" y="813"/>
                  </a:lnTo>
                  <a:lnTo>
                    <a:pt x="515" y="815"/>
                  </a:lnTo>
                  <a:lnTo>
                    <a:pt x="517" y="815"/>
                  </a:lnTo>
                  <a:lnTo>
                    <a:pt x="517" y="807"/>
                  </a:lnTo>
                  <a:lnTo>
                    <a:pt x="521" y="801"/>
                  </a:lnTo>
                  <a:lnTo>
                    <a:pt x="525" y="797"/>
                  </a:lnTo>
                  <a:lnTo>
                    <a:pt x="531" y="791"/>
                  </a:lnTo>
                  <a:lnTo>
                    <a:pt x="539" y="781"/>
                  </a:lnTo>
                  <a:lnTo>
                    <a:pt x="547" y="769"/>
                  </a:lnTo>
                  <a:lnTo>
                    <a:pt x="557" y="741"/>
                  </a:lnTo>
                  <a:lnTo>
                    <a:pt x="581" y="711"/>
                  </a:lnTo>
                  <a:lnTo>
                    <a:pt x="597" y="691"/>
                  </a:lnTo>
                  <a:lnTo>
                    <a:pt x="607" y="689"/>
                  </a:lnTo>
                  <a:lnTo>
                    <a:pt x="625" y="685"/>
                  </a:lnTo>
                  <a:lnTo>
                    <a:pt x="637" y="681"/>
                  </a:lnTo>
                  <a:lnTo>
                    <a:pt x="653" y="671"/>
                  </a:lnTo>
                  <a:lnTo>
                    <a:pt x="671" y="661"/>
                  </a:lnTo>
                  <a:lnTo>
                    <a:pt x="681" y="653"/>
                  </a:lnTo>
                  <a:lnTo>
                    <a:pt x="685" y="647"/>
                  </a:lnTo>
                  <a:lnTo>
                    <a:pt x="693" y="645"/>
                  </a:lnTo>
                  <a:lnTo>
                    <a:pt x="705" y="639"/>
                  </a:lnTo>
                  <a:lnTo>
                    <a:pt x="721" y="625"/>
                  </a:lnTo>
                  <a:lnTo>
                    <a:pt x="733" y="615"/>
                  </a:lnTo>
                  <a:lnTo>
                    <a:pt x="769" y="571"/>
                  </a:lnTo>
                  <a:lnTo>
                    <a:pt x="783" y="557"/>
                  </a:lnTo>
                  <a:lnTo>
                    <a:pt x="793" y="543"/>
                  </a:lnTo>
                  <a:lnTo>
                    <a:pt x="801" y="529"/>
                  </a:lnTo>
                  <a:lnTo>
                    <a:pt x="807" y="521"/>
                  </a:lnTo>
                  <a:lnTo>
                    <a:pt x="811" y="517"/>
                  </a:lnTo>
                  <a:lnTo>
                    <a:pt x="837" y="503"/>
                  </a:lnTo>
                  <a:lnTo>
                    <a:pt x="843" y="499"/>
                  </a:lnTo>
                  <a:lnTo>
                    <a:pt x="847" y="495"/>
                  </a:lnTo>
                  <a:lnTo>
                    <a:pt x="855" y="477"/>
                  </a:lnTo>
                  <a:lnTo>
                    <a:pt x="861" y="465"/>
                  </a:lnTo>
                  <a:lnTo>
                    <a:pt x="869" y="455"/>
                  </a:lnTo>
                  <a:lnTo>
                    <a:pt x="883" y="441"/>
                  </a:lnTo>
                  <a:lnTo>
                    <a:pt x="891" y="433"/>
                  </a:lnTo>
                  <a:lnTo>
                    <a:pt x="897" y="426"/>
                  </a:lnTo>
                  <a:lnTo>
                    <a:pt x="909" y="400"/>
                  </a:lnTo>
                  <a:lnTo>
                    <a:pt x="919" y="378"/>
                  </a:lnTo>
                  <a:lnTo>
                    <a:pt x="927" y="358"/>
                  </a:lnTo>
                  <a:lnTo>
                    <a:pt x="941" y="330"/>
                  </a:lnTo>
                  <a:lnTo>
                    <a:pt x="947" y="314"/>
                  </a:lnTo>
                  <a:lnTo>
                    <a:pt x="955" y="302"/>
                  </a:lnTo>
                  <a:lnTo>
                    <a:pt x="967" y="280"/>
                  </a:lnTo>
                  <a:lnTo>
                    <a:pt x="981" y="258"/>
                  </a:lnTo>
                  <a:lnTo>
                    <a:pt x="989" y="242"/>
                  </a:lnTo>
                  <a:lnTo>
                    <a:pt x="993" y="230"/>
                  </a:lnTo>
                  <a:lnTo>
                    <a:pt x="1011" y="186"/>
                  </a:lnTo>
                  <a:lnTo>
                    <a:pt x="1021" y="160"/>
                  </a:lnTo>
                  <a:lnTo>
                    <a:pt x="1029" y="140"/>
                  </a:lnTo>
                  <a:lnTo>
                    <a:pt x="1035" y="126"/>
                  </a:lnTo>
                  <a:lnTo>
                    <a:pt x="1041" y="116"/>
                  </a:lnTo>
                  <a:lnTo>
                    <a:pt x="1049" y="108"/>
                  </a:lnTo>
                  <a:lnTo>
                    <a:pt x="1061" y="94"/>
                  </a:lnTo>
                  <a:lnTo>
                    <a:pt x="1073" y="76"/>
                  </a:lnTo>
                  <a:lnTo>
                    <a:pt x="1093" y="46"/>
                  </a:lnTo>
                  <a:lnTo>
                    <a:pt x="1103" y="26"/>
                  </a:lnTo>
                  <a:lnTo>
                    <a:pt x="1105" y="0"/>
                  </a:lnTo>
                </a:path>
              </a:pathLst>
            </a:custGeom>
            <a:noFill/>
            <a:ln w="9525">
              <a:solidFill>
                <a:srgbClr val="191919"/>
              </a:solidFill>
              <a:prstDash val="solid"/>
              <a:round/>
              <a:headEnd/>
              <a:tailEnd/>
            </a:ln>
          </p:spPr>
          <p:txBody>
            <a:bodyPr/>
            <a:lstStyle/>
            <a:p>
              <a:endParaRPr lang="en-US" dirty="0"/>
            </a:p>
          </p:txBody>
        </p:sp>
        <p:sp>
          <p:nvSpPr>
            <p:cNvPr id="158125" name="Freeform 429"/>
            <p:cNvSpPr>
              <a:spLocks/>
            </p:cNvSpPr>
            <p:nvPr/>
          </p:nvSpPr>
          <p:spPr bwMode="auto">
            <a:xfrm>
              <a:off x="3425" y="2129"/>
              <a:ext cx="213" cy="379"/>
            </a:xfrm>
            <a:custGeom>
              <a:avLst/>
              <a:gdLst/>
              <a:ahLst/>
              <a:cxnLst>
                <a:cxn ang="0">
                  <a:pos x="584" y="0"/>
                </a:cxn>
                <a:cxn ang="0">
                  <a:pos x="576" y="30"/>
                </a:cxn>
                <a:cxn ang="0">
                  <a:pos x="572" y="52"/>
                </a:cxn>
                <a:cxn ang="0">
                  <a:pos x="568" y="78"/>
                </a:cxn>
                <a:cxn ang="0">
                  <a:pos x="566" y="92"/>
                </a:cxn>
                <a:cxn ang="0">
                  <a:pos x="564" y="112"/>
                </a:cxn>
                <a:cxn ang="0">
                  <a:pos x="560" y="180"/>
                </a:cxn>
                <a:cxn ang="0">
                  <a:pos x="560" y="198"/>
                </a:cxn>
                <a:cxn ang="0">
                  <a:pos x="554" y="218"/>
                </a:cxn>
                <a:cxn ang="0">
                  <a:pos x="548" y="246"/>
                </a:cxn>
                <a:cxn ang="0">
                  <a:pos x="536" y="270"/>
                </a:cxn>
                <a:cxn ang="0">
                  <a:pos x="526" y="290"/>
                </a:cxn>
                <a:cxn ang="0">
                  <a:pos x="518" y="310"/>
                </a:cxn>
                <a:cxn ang="0">
                  <a:pos x="512" y="334"/>
                </a:cxn>
                <a:cxn ang="0">
                  <a:pos x="508" y="352"/>
                </a:cxn>
                <a:cxn ang="0">
                  <a:pos x="504" y="370"/>
                </a:cxn>
                <a:cxn ang="0">
                  <a:pos x="498" y="384"/>
                </a:cxn>
                <a:cxn ang="0">
                  <a:pos x="494" y="398"/>
                </a:cxn>
                <a:cxn ang="0">
                  <a:pos x="486" y="424"/>
                </a:cxn>
                <a:cxn ang="0">
                  <a:pos x="478" y="446"/>
                </a:cxn>
                <a:cxn ang="0">
                  <a:pos x="472" y="460"/>
                </a:cxn>
                <a:cxn ang="0">
                  <a:pos x="464" y="482"/>
                </a:cxn>
                <a:cxn ang="0">
                  <a:pos x="450" y="502"/>
                </a:cxn>
                <a:cxn ang="0">
                  <a:pos x="438" y="522"/>
                </a:cxn>
                <a:cxn ang="0">
                  <a:pos x="386" y="590"/>
                </a:cxn>
                <a:cxn ang="0">
                  <a:pos x="360" y="630"/>
                </a:cxn>
                <a:cxn ang="0">
                  <a:pos x="326" y="674"/>
                </a:cxn>
                <a:cxn ang="0">
                  <a:pos x="314" y="684"/>
                </a:cxn>
                <a:cxn ang="0">
                  <a:pos x="296" y="700"/>
                </a:cxn>
                <a:cxn ang="0">
                  <a:pos x="272" y="718"/>
                </a:cxn>
                <a:cxn ang="0">
                  <a:pos x="214" y="782"/>
                </a:cxn>
                <a:cxn ang="0">
                  <a:pos x="180" y="816"/>
                </a:cxn>
                <a:cxn ang="0">
                  <a:pos x="162" y="836"/>
                </a:cxn>
                <a:cxn ang="0">
                  <a:pos x="150" y="846"/>
                </a:cxn>
                <a:cxn ang="0">
                  <a:pos x="100" y="876"/>
                </a:cxn>
                <a:cxn ang="0">
                  <a:pos x="86" y="886"/>
                </a:cxn>
                <a:cxn ang="0">
                  <a:pos x="70" y="898"/>
                </a:cxn>
                <a:cxn ang="0">
                  <a:pos x="60" y="904"/>
                </a:cxn>
                <a:cxn ang="0">
                  <a:pos x="44" y="914"/>
                </a:cxn>
                <a:cxn ang="0">
                  <a:pos x="0" y="956"/>
                </a:cxn>
              </a:cxnLst>
              <a:rect l="0" t="0" r="r" b="b"/>
              <a:pathLst>
                <a:path w="584" h="956">
                  <a:moveTo>
                    <a:pt x="584" y="0"/>
                  </a:moveTo>
                  <a:lnTo>
                    <a:pt x="576" y="30"/>
                  </a:lnTo>
                  <a:lnTo>
                    <a:pt x="572" y="52"/>
                  </a:lnTo>
                  <a:lnTo>
                    <a:pt x="568" y="78"/>
                  </a:lnTo>
                  <a:lnTo>
                    <a:pt x="566" y="92"/>
                  </a:lnTo>
                  <a:lnTo>
                    <a:pt x="564" y="112"/>
                  </a:lnTo>
                  <a:lnTo>
                    <a:pt x="560" y="180"/>
                  </a:lnTo>
                  <a:lnTo>
                    <a:pt x="560" y="198"/>
                  </a:lnTo>
                  <a:lnTo>
                    <a:pt x="554" y="218"/>
                  </a:lnTo>
                  <a:lnTo>
                    <a:pt x="548" y="246"/>
                  </a:lnTo>
                  <a:lnTo>
                    <a:pt x="536" y="270"/>
                  </a:lnTo>
                  <a:lnTo>
                    <a:pt x="526" y="290"/>
                  </a:lnTo>
                  <a:lnTo>
                    <a:pt x="518" y="310"/>
                  </a:lnTo>
                  <a:lnTo>
                    <a:pt x="512" y="334"/>
                  </a:lnTo>
                  <a:lnTo>
                    <a:pt x="508" y="352"/>
                  </a:lnTo>
                  <a:lnTo>
                    <a:pt x="504" y="370"/>
                  </a:lnTo>
                  <a:lnTo>
                    <a:pt x="498" y="384"/>
                  </a:lnTo>
                  <a:lnTo>
                    <a:pt x="494" y="398"/>
                  </a:lnTo>
                  <a:lnTo>
                    <a:pt x="486" y="424"/>
                  </a:lnTo>
                  <a:lnTo>
                    <a:pt x="478" y="446"/>
                  </a:lnTo>
                  <a:lnTo>
                    <a:pt x="472" y="460"/>
                  </a:lnTo>
                  <a:lnTo>
                    <a:pt x="464" y="482"/>
                  </a:lnTo>
                  <a:lnTo>
                    <a:pt x="450" y="502"/>
                  </a:lnTo>
                  <a:lnTo>
                    <a:pt x="438" y="522"/>
                  </a:lnTo>
                  <a:lnTo>
                    <a:pt x="386" y="590"/>
                  </a:lnTo>
                  <a:lnTo>
                    <a:pt x="360" y="630"/>
                  </a:lnTo>
                  <a:lnTo>
                    <a:pt x="326" y="674"/>
                  </a:lnTo>
                  <a:lnTo>
                    <a:pt x="314" y="684"/>
                  </a:lnTo>
                  <a:lnTo>
                    <a:pt x="296" y="700"/>
                  </a:lnTo>
                  <a:lnTo>
                    <a:pt x="272" y="718"/>
                  </a:lnTo>
                  <a:lnTo>
                    <a:pt x="214" y="782"/>
                  </a:lnTo>
                  <a:lnTo>
                    <a:pt x="180" y="816"/>
                  </a:lnTo>
                  <a:lnTo>
                    <a:pt x="162" y="836"/>
                  </a:lnTo>
                  <a:lnTo>
                    <a:pt x="150" y="846"/>
                  </a:lnTo>
                  <a:lnTo>
                    <a:pt x="100" y="876"/>
                  </a:lnTo>
                  <a:lnTo>
                    <a:pt x="86" y="886"/>
                  </a:lnTo>
                  <a:lnTo>
                    <a:pt x="70" y="898"/>
                  </a:lnTo>
                  <a:lnTo>
                    <a:pt x="60" y="904"/>
                  </a:lnTo>
                  <a:lnTo>
                    <a:pt x="44" y="914"/>
                  </a:lnTo>
                  <a:lnTo>
                    <a:pt x="0" y="956"/>
                  </a:lnTo>
                </a:path>
              </a:pathLst>
            </a:custGeom>
            <a:noFill/>
            <a:ln w="9525">
              <a:solidFill>
                <a:srgbClr val="191919"/>
              </a:solidFill>
              <a:prstDash val="solid"/>
              <a:round/>
              <a:headEnd/>
              <a:tailEnd/>
            </a:ln>
          </p:spPr>
          <p:txBody>
            <a:bodyPr/>
            <a:lstStyle/>
            <a:p>
              <a:endParaRPr lang="en-US" dirty="0"/>
            </a:p>
          </p:txBody>
        </p:sp>
        <p:sp>
          <p:nvSpPr>
            <p:cNvPr id="158126" name="Freeform 430"/>
            <p:cNvSpPr>
              <a:spLocks/>
            </p:cNvSpPr>
            <p:nvPr/>
          </p:nvSpPr>
          <p:spPr bwMode="auto">
            <a:xfrm>
              <a:off x="3304" y="2118"/>
              <a:ext cx="232" cy="346"/>
            </a:xfrm>
            <a:custGeom>
              <a:avLst/>
              <a:gdLst/>
              <a:ahLst/>
              <a:cxnLst>
                <a:cxn ang="0">
                  <a:pos x="636" y="0"/>
                </a:cxn>
                <a:cxn ang="0">
                  <a:pos x="604" y="42"/>
                </a:cxn>
                <a:cxn ang="0">
                  <a:pos x="600" y="46"/>
                </a:cxn>
                <a:cxn ang="0">
                  <a:pos x="594" y="48"/>
                </a:cxn>
                <a:cxn ang="0">
                  <a:pos x="588" y="52"/>
                </a:cxn>
                <a:cxn ang="0">
                  <a:pos x="586" y="56"/>
                </a:cxn>
                <a:cxn ang="0">
                  <a:pos x="582" y="66"/>
                </a:cxn>
                <a:cxn ang="0">
                  <a:pos x="580" y="70"/>
                </a:cxn>
                <a:cxn ang="0">
                  <a:pos x="578" y="72"/>
                </a:cxn>
                <a:cxn ang="0">
                  <a:pos x="552" y="94"/>
                </a:cxn>
                <a:cxn ang="0">
                  <a:pos x="522" y="130"/>
                </a:cxn>
                <a:cxn ang="0">
                  <a:pos x="500" y="158"/>
                </a:cxn>
                <a:cxn ang="0">
                  <a:pos x="490" y="164"/>
                </a:cxn>
                <a:cxn ang="0">
                  <a:pos x="484" y="168"/>
                </a:cxn>
                <a:cxn ang="0">
                  <a:pos x="480" y="172"/>
                </a:cxn>
                <a:cxn ang="0">
                  <a:pos x="474" y="184"/>
                </a:cxn>
                <a:cxn ang="0">
                  <a:pos x="470" y="192"/>
                </a:cxn>
                <a:cxn ang="0">
                  <a:pos x="446" y="216"/>
                </a:cxn>
                <a:cxn ang="0">
                  <a:pos x="426" y="240"/>
                </a:cxn>
                <a:cxn ang="0">
                  <a:pos x="386" y="278"/>
                </a:cxn>
                <a:cxn ang="0">
                  <a:pos x="364" y="300"/>
                </a:cxn>
                <a:cxn ang="0">
                  <a:pos x="350" y="314"/>
                </a:cxn>
                <a:cxn ang="0">
                  <a:pos x="338" y="322"/>
                </a:cxn>
                <a:cxn ang="0">
                  <a:pos x="326" y="334"/>
                </a:cxn>
                <a:cxn ang="0">
                  <a:pos x="308" y="352"/>
                </a:cxn>
                <a:cxn ang="0">
                  <a:pos x="290" y="370"/>
                </a:cxn>
                <a:cxn ang="0">
                  <a:pos x="282" y="382"/>
                </a:cxn>
                <a:cxn ang="0">
                  <a:pos x="244" y="448"/>
                </a:cxn>
                <a:cxn ang="0">
                  <a:pos x="214" y="500"/>
                </a:cxn>
                <a:cxn ang="0">
                  <a:pos x="198" y="528"/>
                </a:cxn>
                <a:cxn ang="0">
                  <a:pos x="182" y="556"/>
                </a:cxn>
                <a:cxn ang="0">
                  <a:pos x="154" y="592"/>
                </a:cxn>
                <a:cxn ang="0">
                  <a:pos x="140" y="612"/>
                </a:cxn>
                <a:cxn ang="0">
                  <a:pos x="130" y="630"/>
                </a:cxn>
                <a:cxn ang="0">
                  <a:pos x="114" y="654"/>
                </a:cxn>
                <a:cxn ang="0">
                  <a:pos x="104" y="670"/>
                </a:cxn>
                <a:cxn ang="0">
                  <a:pos x="100" y="680"/>
                </a:cxn>
                <a:cxn ang="0">
                  <a:pos x="88" y="712"/>
                </a:cxn>
                <a:cxn ang="0">
                  <a:pos x="78" y="738"/>
                </a:cxn>
                <a:cxn ang="0">
                  <a:pos x="58" y="776"/>
                </a:cxn>
                <a:cxn ang="0">
                  <a:pos x="50" y="794"/>
                </a:cxn>
                <a:cxn ang="0">
                  <a:pos x="38" y="812"/>
                </a:cxn>
                <a:cxn ang="0">
                  <a:pos x="18" y="840"/>
                </a:cxn>
                <a:cxn ang="0">
                  <a:pos x="6" y="860"/>
                </a:cxn>
                <a:cxn ang="0">
                  <a:pos x="0" y="872"/>
                </a:cxn>
              </a:cxnLst>
              <a:rect l="0" t="0" r="r" b="b"/>
              <a:pathLst>
                <a:path w="636" h="872">
                  <a:moveTo>
                    <a:pt x="636" y="0"/>
                  </a:moveTo>
                  <a:lnTo>
                    <a:pt x="604" y="42"/>
                  </a:lnTo>
                  <a:lnTo>
                    <a:pt x="600" y="46"/>
                  </a:lnTo>
                  <a:lnTo>
                    <a:pt x="594" y="48"/>
                  </a:lnTo>
                  <a:lnTo>
                    <a:pt x="588" y="52"/>
                  </a:lnTo>
                  <a:lnTo>
                    <a:pt x="586" y="56"/>
                  </a:lnTo>
                  <a:lnTo>
                    <a:pt x="582" y="66"/>
                  </a:lnTo>
                  <a:lnTo>
                    <a:pt x="580" y="70"/>
                  </a:lnTo>
                  <a:lnTo>
                    <a:pt x="578" y="72"/>
                  </a:lnTo>
                  <a:lnTo>
                    <a:pt x="552" y="94"/>
                  </a:lnTo>
                  <a:lnTo>
                    <a:pt x="522" y="130"/>
                  </a:lnTo>
                  <a:lnTo>
                    <a:pt x="500" y="158"/>
                  </a:lnTo>
                  <a:lnTo>
                    <a:pt x="490" y="164"/>
                  </a:lnTo>
                  <a:lnTo>
                    <a:pt x="484" y="168"/>
                  </a:lnTo>
                  <a:lnTo>
                    <a:pt x="480" y="172"/>
                  </a:lnTo>
                  <a:lnTo>
                    <a:pt x="474" y="184"/>
                  </a:lnTo>
                  <a:lnTo>
                    <a:pt x="470" y="192"/>
                  </a:lnTo>
                  <a:lnTo>
                    <a:pt x="446" y="216"/>
                  </a:lnTo>
                  <a:lnTo>
                    <a:pt x="426" y="240"/>
                  </a:lnTo>
                  <a:lnTo>
                    <a:pt x="386" y="278"/>
                  </a:lnTo>
                  <a:lnTo>
                    <a:pt x="364" y="300"/>
                  </a:lnTo>
                  <a:lnTo>
                    <a:pt x="350" y="314"/>
                  </a:lnTo>
                  <a:lnTo>
                    <a:pt x="338" y="322"/>
                  </a:lnTo>
                  <a:lnTo>
                    <a:pt x="326" y="334"/>
                  </a:lnTo>
                  <a:lnTo>
                    <a:pt x="308" y="352"/>
                  </a:lnTo>
                  <a:lnTo>
                    <a:pt x="290" y="370"/>
                  </a:lnTo>
                  <a:lnTo>
                    <a:pt x="282" y="382"/>
                  </a:lnTo>
                  <a:lnTo>
                    <a:pt x="244" y="448"/>
                  </a:lnTo>
                  <a:lnTo>
                    <a:pt x="214" y="500"/>
                  </a:lnTo>
                  <a:lnTo>
                    <a:pt x="198" y="528"/>
                  </a:lnTo>
                  <a:lnTo>
                    <a:pt x="182" y="556"/>
                  </a:lnTo>
                  <a:lnTo>
                    <a:pt x="154" y="592"/>
                  </a:lnTo>
                  <a:lnTo>
                    <a:pt x="140" y="612"/>
                  </a:lnTo>
                  <a:lnTo>
                    <a:pt x="130" y="630"/>
                  </a:lnTo>
                  <a:lnTo>
                    <a:pt x="114" y="654"/>
                  </a:lnTo>
                  <a:lnTo>
                    <a:pt x="104" y="670"/>
                  </a:lnTo>
                  <a:lnTo>
                    <a:pt x="100" y="680"/>
                  </a:lnTo>
                  <a:lnTo>
                    <a:pt x="88" y="712"/>
                  </a:lnTo>
                  <a:lnTo>
                    <a:pt x="78" y="738"/>
                  </a:lnTo>
                  <a:lnTo>
                    <a:pt x="58" y="776"/>
                  </a:lnTo>
                  <a:lnTo>
                    <a:pt x="50" y="794"/>
                  </a:lnTo>
                  <a:lnTo>
                    <a:pt x="38" y="812"/>
                  </a:lnTo>
                  <a:lnTo>
                    <a:pt x="18" y="840"/>
                  </a:lnTo>
                  <a:lnTo>
                    <a:pt x="6" y="860"/>
                  </a:lnTo>
                  <a:lnTo>
                    <a:pt x="0" y="872"/>
                  </a:lnTo>
                </a:path>
              </a:pathLst>
            </a:custGeom>
            <a:noFill/>
            <a:ln w="9525">
              <a:solidFill>
                <a:srgbClr val="191919"/>
              </a:solidFill>
              <a:prstDash val="solid"/>
              <a:round/>
              <a:headEnd/>
              <a:tailEnd/>
            </a:ln>
          </p:spPr>
          <p:txBody>
            <a:bodyPr/>
            <a:lstStyle/>
            <a:p>
              <a:endParaRPr lang="en-US" dirty="0"/>
            </a:p>
          </p:txBody>
        </p:sp>
        <p:sp>
          <p:nvSpPr>
            <p:cNvPr id="158127" name="Freeform 431"/>
            <p:cNvSpPr>
              <a:spLocks/>
            </p:cNvSpPr>
            <p:nvPr/>
          </p:nvSpPr>
          <p:spPr bwMode="auto">
            <a:xfrm>
              <a:off x="3417" y="2238"/>
              <a:ext cx="64" cy="18"/>
            </a:xfrm>
            <a:custGeom>
              <a:avLst/>
              <a:gdLst/>
              <a:ahLst/>
              <a:cxnLst>
                <a:cxn ang="0">
                  <a:pos x="0" y="46"/>
                </a:cxn>
                <a:cxn ang="0">
                  <a:pos x="6" y="46"/>
                </a:cxn>
                <a:cxn ang="0">
                  <a:pos x="14" y="46"/>
                </a:cxn>
                <a:cxn ang="0">
                  <a:pos x="24" y="42"/>
                </a:cxn>
                <a:cxn ang="0">
                  <a:pos x="42" y="34"/>
                </a:cxn>
                <a:cxn ang="0">
                  <a:pos x="58" y="26"/>
                </a:cxn>
                <a:cxn ang="0">
                  <a:pos x="72" y="16"/>
                </a:cxn>
                <a:cxn ang="0">
                  <a:pos x="86" y="8"/>
                </a:cxn>
                <a:cxn ang="0">
                  <a:pos x="98" y="2"/>
                </a:cxn>
                <a:cxn ang="0">
                  <a:pos x="114" y="0"/>
                </a:cxn>
                <a:cxn ang="0">
                  <a:pos x="124" y="2"/>
                </a:cxn>
                <a:cxn ang="0">
                  <a:pos x="134" y="4"/>
                </a:cxn>
                <a:cxn ang="0">
                  <a:pos x="148" y="14"/>
                </a:cxn>
                <a:cxn ang="0">
                  <a:pos x="162" y="22"/>
                </a:cxn>
                <a:cxn ang="0">
                  <a:pos x="174" y="34"/>
                </a:cxn>
                <a:cxn ang="0">
                  <a:pos x="178" y="38"/>
                </a:cxn>
              </a:cxnLst>
              <a:rect l="0" t="0" r="r" b="b"/>
              <a:pathLst>
                <a:path w="178" h="46">
                  <a:moveTo>
                    <a:pt x="0" y="46"/>
                  </a:moveTo>
                  <a:lnTo>
                    <a:pt x="6" y="46"/>
                  </a:lnTo>
                  <a:lnTo>
                    <a:pt x="14" y="46"/>
                  </a:lnTo>
                  <a:lnTo>
                    <a:pt x="24" y="42"/>
                  </a:lnTo>
                  <a:lnTo>
                    <a:pt x="42" y="34"/>
                  </a:lnTo>
                  <a:lnTo>
                    <a:pt x="58" y="26"/>
                  </a:lnTo>
                  <a:lnTo>
                    <a:pt x="72" y="16"/>
                  </a:lnTo>
                  <a:lnTo>
                    <a:pt x="86" y="8"/>
                  </a:lnTo>
                  <a:lnTo>
                    <a:pt x="98" y="2"/>
                  </a:lnTo>
                  <a:lnTo>
                    <a:pt x="114" y="0"/>
                  </a:lnTo>
                  <a:lnTo>
                    <a:pt x="124" y="2"/>
                  </a:lnTo>
                  <a:lnTo>
                    <a:pt x="134" y="4"/>
                  </a:lnTo>
                  <a:lnTo>
                    <a:pt x="148" y="14"/>
                  </a:lnTo>
                  <a:lnTo>
                    <a:pt x="162" y="22"/>
                  </a:lnTo>
                  <a:lnTo>
                    <a:pt x="174" y="34"/>
                  </a:lnTo>
                  <a:lnTo>
                    <a:pt x="178" y="38"/>
                  </a:lnTo>
                </a:path>
              </a:pathLst>
            </a:custGeom>
            <a:noFill/>
            <a:ln w="9525">
              <a:solidFill>
                <a:srgbClr val="191919"/>
              </a:solidFill>
              <a:prstDash val="solid"/>
              <a:round/>
              <a:headEnd/>
              <a:tailEnd/>
            </a:ln>
          </p:spPr>
          <p:txBody>
            <a:bodyPr/>
            <a:lstStyle/>
            <a:p>
              <a:endParaRPr lang="en-US" dirty="0"/>
            </a:p>
          </p:txBody>
        </p:sp>
        <p:sp>
          <p:nvSpPr>
            <p:cNvPr id="158128" name="Freeform 432"/>
            <p:cNvSpPr>
              <a:spLocks/>
            </p:cNvSpPr>
            <p:nvPr/>
          </p:nvSpPr>
          <p:spPr bwMode="auto">
            <a:xfrm>
              <a:off x="3495" y="2266"/>
              <a:ext cx="22" cy="4"/>
            </a:xfrm>
            <a:custGeom>
              <a:avLst/>
              <a:gdLst/>
              <a:ahLst/>
              <a:cxnLst>
                <a:cxn ang="0">
                  <a:pos x="0" y="0"/>
                </a:cxn>
                <a:cxn ang="0">
                  <a:pos x="6" y="4"/>
                </a:cxn>
                <a:cxn ang="0">
                  <a:pos x="16" y="6"/>
                </a:cxn>
                <a:cxn ang="0">
                  <a:pos x="26" y="8"/>
                </a:cxn>
                <a:cxn ang="0">
                  <a:pos x="48" y="8"/>
                </a:cxn>
                <a:cxn ang="0">
                  <a:pos x="58" y="6"/>
                </a:cxn>
              </a:cxnLst>
              <a:rect l="0" t="0" r="r" b="b"/>
              <a:pathLst>
                <a:path w="58" h="8">
                  <a:moveTo>
                    <a:pt x="0" y="0"/>
                  </a:moveTo>
                  <a:lnTo>
                    <a:pt x="6" y="4"/>
                  </a:lnTo>
                  <a:lnTo>
                    <a:pt x="16" y="6"/>
                  </a:lnTo>
                  <a:lnTo>
                    <a:pt x="26" y="8"/>
                  </a:lnTo>
                  <a:lnTo>
                    <a:pt x="48" y="8"/>
                  </a:lnTo>
                  <a:lnTo>
                    <a:pt x="58" y="6"/>
                  </a:lnTo>
                </a:path>
              </a:pathLst>
            </a:custGeom>
            <a:noFill/>
            <a:ln w="9525">
              <a:solidFill>
                <a:srgbClr val="191919"/>
              </a:solidFill>
              <a:prstDash val="solid"/>
              <a:round/>
              <a:headEnd/>
              <a:tailEnd/>
            </a:ln>
          </p:spPr>
          <p:txBody>
            <a:bodyPr/>
            <a:lstStyle/>
            <a:p>
              <a:endParaRPr lang="en-US" dirty="0"/>
            </a:p>
          </p:txBody>
        </p:sp>
        <p:sp>
          <p:nvSpPr>
            <p:cNvPr id="158129" name="Freeform 433"/>
            <p:cNvSpPr>
              <a:spLocks/>
            </p:cNvSpPr>
            <p:nvPr/>
          </p:nvSpPr>
          <p:spPr bwMode="auto">
            <a:xfrm>
              <a:off x="3527" y="2245"/>
              <a:ext cx="83" cy="25"/>
            </a:xfrm>
            <a:custGeom>
              <a:avLst/>
              <a:gdLst/>
              <a:ahLst/>
              <a:cxnLst>
                <a:cxn ang="0">
                  <a:pos x="0" y="60"/>
                </a:cxn>
                <a:cxn ang="0">
                  <a:pos x="12" y="60"/>
                </a:cxn>
                <a:cxn ang="0">
                  <a:pos x="24" y="58"/>
                </a:cxn>
                <a:cxn ang="0">
                  <a:pos x="38" y="52"/>
                </a:cxn>
                <a:cxn ang="0">
                  <a:pos x="48" y="44"/>
                </a:cxn>
                <a:cxn ang="0">
                  <a:pos x="58" y="36"/>
                </a:cxn>
                <a:cxn ang="0">
                  <a:pos x="68" y="26"/>
                </a:cxn>
                <a:cxn ang="0">
                  <a:pos x="82" y="14"/>
                </a:cxn>
                <a:cxn ang="0">
                  <a:pos x="92" y="6"/>
                </a:cxn>
                <a:cxn ang="0">
                  <a:pos x="100" y="0"/>
                </a:cxn>
                <a:cxn ang="0">
                  <a:pos x="118" y="0"/>
                </a:cxn>
                <a:cxn ang="0">
                  <a:pos x="138" y="2"/>
                </a:cxn>
                <a:cxn ang="0">
                  <a:pos x="146" y="6"/>
                </a:cxn>
                <a:cxn ang="0">
                  <a:pos x="158" y="14"/>
                </a:cxn>
                <a:cxn ang="0">
                  <a:pos x="176" y="28"/>
                </a:cxn>
                <a:cxn ang="0">
                  <a:pos x="190" y="38"/>
                </a:cxn>
                <a:cxn ang="0">
                  <a:pos x="202" y="46"/>
                </a:cxn>
                <a:cxn ang="0">
                  <a:pos x="226" y="62"/>
                </a:cxn>
              </a:cxnLst>
              <a:rect l="0" t="0" r="r" b="b"/>
              <a:pathLst>
                <a:path w="226" h="62">
                  <a:moveTo>
                    <a:pt x="0" y="60"/>
                  </a:moveTo>
                  <a:lnTo>
                    <a:pt x="12" y="60"/>
                  </a:lnTo>
                  <a:lnTo>
                    <a:pt x="24" y="58"/>
                  </a:lnTo>
                  <a:lnTo>
                    <a:pt x="38" y="52"/>
                  </a:lnTo>
                  <a:lnTo>
                    <a:pt x="48" y="44"/>
                  </a:lnTo>
                  <a:lnTo>
                    <a:pt x="58" y="36"/>
                  </a:lnTo>
                  <a:lnTo>
                    <a:pt x="68" y="26"/>
                  </a:lnTo>
                  <a:lnTo>
                    <a:pt x="82" y="14"/>
                  </a:lnTo>
                  <a:lnTo>
                    <a:pt x="92" y="6"/>
                  </a:lnTo>
                  <a:lnTo>
                    <a:pt x="100" y="0"/>
                  </a:lnTo>
                  <a:lnTo>
                    <a:pt x="118" y="0"/>
                  </a:lnTo>
                  <a:lnTo>
                    <a:pt x="138" y="2"/>
                  </a:lnTo>
                  <a:lnTo>
                    <a:pt x="146" y="6"/>
                  </a:lnTo>
                  <a:lnTo>
                    <a:pt x="158" y="14"/>
                  </a:lnTo>
                  <a:lnTo>
                    <a:pt x="176" y="28"/>
                  </a:lnTo>
                  <a:lnTo>
                    <a:pt x="190" y="38"/>
                  </a:lnTo>
                  <a:lnTo>
                    <a:pt x="202" y="46"/>
                  </a:lnTo>
                  <a:lnTo>
                    <a:pt x="226" y="62"/>
                  </a:lnTo>
                </a:path>
              </a:pathLst>
            </a:custGeom>
            <a:noFill/>
            <a:ln w="9525">
              <a:solidFill>
                <a:srgbClr val="191919"/>
              </a:solidFill>
              <a:prstDash val="solid"/>
              <a:round/>
              <a:headEnd/>
              <a:tailEnd/>
            </a:ln>
          </p:spPr>
          <p:txBody>
            <a:bodyPr/>
            <a:lstStyle/>
            <a:p>
              <a:endParaRPr lang="en-US" dirty="0"/>
            </a:p>
          </p:txBody>
        </p:sp>
        <p:sp>
          <p:nvSpPr>
            <p:cNvPr id="158130" name="Freeform 434"/>
            <p:cNvSpPr>
              <a:spLocks/>
            </p:cNvSpPr>
            <p:nvPr/>
          </p:nvSpPr>
          <p:spPr bwMode="auto">
            <a:xfrm>
              <a:off x="3391" y="2280"/>
              <a:ext cx="85" cy="31"/>
            </a:xfrm>
            <a:custGeom>
              <a:avLst/>
              <a:gdLst/>
              <a:ahLst/>
              <a:cxnLst>
                <a:cxn ang="0">
                  <a:pos x="0" y="46"/>
                </a:cxn>
                <a:cxn ang="0">
                  <a:pos x="8" y="46"/>
                </a:cxn>
                <a:cxn ang="0">
                  <a:pos x="16" y="44"/>
                </a:cxn>
                <a:cxn ang="0">
                  <a:pos x="26" y="38"/>
                </a:cxn>
                <a:cxn ang="0">
                  <a:pos x="64" y="14"/>
                </a:cxn>
                <a:cxn ang="0">
                  <a:pos x="88" y="6"/>
                </a:cxn>
                <a:cxn ang="0">
                  <a:pos x="114" y="0"/>
                </a:cxn>
                <a:cxn ang="0">
                  <a:pos x="122" y="0"/>
                </a:cxn>
                <a:cxn ang="0">
                  <a:pos x="132" y="4"/>
                </a:cxn>
                <a:cxn ang="0">
                  <a:pos x="144" y="8"/>
                </a:cxn>
                <a:cxn ang="0">
                  <a:pos x="150" y="12"/>
                </a:cxn>
                <a:cxn ang="0">
                  <a:pos x="170" y="30"/>
                </a:cxn>
                <a:cxn ang="0">
                  <a:pos x="186" y="44"/>
                </a:cxn>
                <a:cxn ang="0">
                  <a:pos x="208" y="64"/>
                </a:cxn>
                <a:cxn ang="0">
                  <a:pos x="214" y="70"/>
                </a:cxn>
                <a:cxn ang="0">
                  <a:pos x="224" y="76"/>
                </a:cxn>
                <a:cxn ang="0">
                  <a:pos x="228" y="78"/>
                </a:cxn>
                <a:cxn ang="0">
                  <a:pos x="232" y="78"/>
                </a:cxn>
                <a:cxn ang="0">
                  <a:pos x="236" y="78"/>
                </a:cxn>
              </a:cxnLst>
              <a:rect l="0" t="0" r="r" b="b"/>
              <a:pathLst>
                <a:path w="236" h="78">
                  <a:moveTo>
                    <a:pt x="0" y="46"/>
                  </a:moveTo>
                  <a:lnTo>
                    <a:pt x="8" y="46"/>
                  </a:lnTo>
                  <a:lnTo>
                    <a:pt x="16" y="44"/>
                  </a:lnTo>
                  <a:lnTo>
                    <a:pt x="26" y="38"/>
                  </a:lnTo>
                  <a:lnTo>
                    <a:pt x="64" y="14"/>
                  </a:lnTo>
                  <a:lnTo>
                    <a:pt x="88" y="6"/>
                  </a:lnTo>
                  <a:lnTo>
                    <a:pt x="114" y="0"/>
                  </a:lnTo>
                  <a:lnTo>
                    <a:pt x="122" y="0"/>
                  </a:lnTo>
                  <a:lnTo>
                    <a:pt x="132" y="4"/>
                  </a:lnTo>
                  <a:lnTo>
                    <a:pt x="144" y="8"/>
                  </a:lnTo>
                  <a:lnTo>
                    <a:pt x="150" y="12"/>
                  </a:lnTo>
                  <a:lnTo>
                    <a:pt x="170" y="30"/>
                  </a:lnTo>
                  <a:lnTo>
                    <a:pt x="186" y="44"/>
                  </a:lnTo>
                  <a:lnTo>
                    <a:pt x="208" y="64"/>
                  </a:lnTo>
                  <a:lnTo>
                    <a:pt x="214" y="70"/>
                  </a:lnTo>
                  <a:lnTo>
                    <a:pt x="224" y="76"/>
                  </a:lnTo>
                  <a:lnTo>
                    <a:pt x="228" y="78"/>
                  </a:lnTo>
                  <a:lnTo>
                    <a:pt x="232" y="78"/>
                  </a:lnTo>
                  <a:lnTo>
                    <a:pt x="236" y="78"/>
                  </a:lnTo>
                </a:path>
              </a:pathLst>
            </a:custGeom>
            <a:noFill/>
            <a:ln w="9525">
              <a:solidFill>
                <a:srgbClr val="191919"/>
              </a:solidFill>
              <a:prstDash val="solid"/>
              <a:round/>
              <a:headEnd/>
              <a:tailEnd/>
            </a:ln>
          </p:spPr>
          <p:txBody>
            <a:bodyPr/>
            <a:lstStyle/>
            <a:p>
              <a:endParaRPr lang="en-US" dirty="0"/>
            </a:p>
          </p:txBody>
        </p:sp>
        <p:sp>
          <p:nvSpPr>
            <p:cNvPr id="158131" name="Freeform 435"/>
            <p:cNvSpPr>
              <a:spLocks/>
            </p:cNvSpPr>
            <p:nvPr/>
          </p:nvSpPr>
          <p:spPr bwMode="auto">
            <a:xfrm>
              <a:off x="3497" y="2288"/>
              <a:ext cx="98" cy="28"/>
            </a:xfrm>
            <a:custGeom>
              <a:avLst/>
              <a:gdLst/>
              <a:ahLst/>
              <a:cxnLst>
                <a:cxn ang="0">
                  <a:pos x="0" y="72"/>
                </a:cxn>
                <a:cxn ang="0">
                  <a:pos x="16" y="66"/>
                </a:cxn>
                <a:cxn ang="0">
                  <a:pos x="34" y="58"/>
                </a:cxn>
                <a:cxn ang="0">
                  <a:pos x="64" y="38"/>
                </a:cxn>
                <a:cxn ang="0">
                  <a:pos x="100" y="12"/>
                </a:cxn>
                <a:cxn ang="0">
                  <a:pos x="112" y="6"/>
                </a:cxn>
                <a:cxn ang="0">
                  <a:pos x="124" y="2"/>
                </a:cxn>
                <a:cxn ang="0">
                  <a:pos x="140" y="0"/>
                </a:cxn>
                <a:cxn ang="0">
                  <a:pos x="154" y="2"/>
                </a:cxn>
                <a:cxn ang="0">
                  <a:pos x="164" y="4"/>
                </a:cxn>
                <a:cxn ang="0">
                  <a:pos x="180" y="10"/>
                </a:cxn>
                <a:cxn ang="0">
                  <a:pos x="198" y="22"/>
                </a:cxn>
                <a:cxn ang="0">
                  <a:pos x="212" y="32"/>
                </a:cxn>
                <a:cxn ang="0">
                  <a:pos x="226" y="42"/>
                </a:cxn>
                <a:cxn ang="0">
                  <a:pos x="242" y="50"/>
                </a:cxn>
                <a:cxn ang="0">
                  <a:pos x="256" y="54"/>
                </a:cxn>
                <a:cxn ang="0">
                  <a:pos x="268" y="56"/>
                </a:cxn>
              </a:cxnLst>
              <a:rect l="0" t="0" r="r" b="b"/>
              <a:pathLst>
                <a:path w="268" h="72">
                  <a:moveTo>
                    <a:pt x="0" y="72"/>
                  </a:moveTo>
                  <a:lnTo>
                    <a:pt x="16" y="66"/>
                  </a:lnTo>
                  <a:lnTo>
                    <a:pt x="34" y="58"/>
                  </a:lnTo>
                  <a:lnTo>
                    <a:pt x="64" y="38"/>
                  </a:lnTo>
                  <a:lnTo>
                    <a:pt x="100" y="12"/>
                  </a:lnTo>
                  <a:lnTo>
                    <a:pt x="112" y="6"/>
                  </a:lnTo>
                  <a:lnTo>
                    <a:pt x="124" y="2"/>
                  </a:lnTo>
                  <a:lnTo>
                    <a:pt x="140" y="0"/>
                  </a:lnTo>
                  <a:lnTo>
                    <a:pt x="154" y="2"/>
                  </a:lnTo>
                  <a:lnTo>
                    <a:pt x="164" y="4"/>
                  </a:lnTo>
                  <a:lnTo>
                    <a:pt x="180" y="10"/>
                  </a:lnTo>
                  <a:lnTo>
                    <a:pt x="198" y="22"/>
                  </a:lnTo>
                  <a:lnTo>
                    <a:pt x="212" y="32"/>
                  </a:lnTo>
                  <a:lnTo>
                    <a:pt x="226" y="42"/>
                  </a:lnTo>
                  <a:lnTo>
                    <a:pt x="242" y="50"/>
                  </a:lnTo>
                  <a:lnTo>
                    <a:pt x="256" y="54"/>
                  </a:lnTo>
                  <a:lnTo>
                    <a:pt x="268" y="56"/>
                  </a:lnTo>
                </a:path>
              </a:pathLst>
            </a:custGeom>
            <a:noFill/>
            <a:ln w="9525">
              <a:solidFill>
                <a:srgbClr val="191919"/>
              </a:solidFill>
              <a:prstDash val="solid"/>
              <a:round/>
              <a:headEnd/>
              <a:tailEnd/>
            </a:ln>
          </p:spPr>
          <p:txBody>
            <a:bodyPr/>
            <a:lstStyle/>
            <a:p>
              <a:endParaRPr lang="en-US" dirty="0"/>
            </a:p>
          </p:txBody>
        </p:sp>
        <p:sp>
          <p:nvSpPr>
            <p:cNvPr id="158132" name="Freeform 436"/>
            <p:cNvSpPr>
              <a:spLocks/>
            </p:cNvSpPr>
            <p:nvPr/>
          </p:nvSpPr>
          <p:spPr bwMode="auto">
            <a:xfrm>
              <a:off x="3377" y="2327"/>
              <a:ext cx="81" cy="34"/>
            </a:xfrm>
            <a:custGeom>
              <a:avLst/>
              <a:gdLst/>
              <a:ahLst/>
              <a:cxnLst>
                <a:cxn ang="0">
                  <a:pos x="0" y="26"/>
                </a:cxn>
                <a:cxn ang="0">
                  <a:pos x="32" y="10"/>
                </a:cxn>
                <a:cxn ang="0">
                  <a:pos x="46" y="6"/>
                </a:cxn>
                <a:cxn ang="0">
                  <a:pos x="62" y="2"/>
                </a:cxn>
                <a:cxn ang="0">
                  <a:pos x="74" y="0"/>
                </a:cxn>
                <a:cxn ang="0">
                  <a:pos x="80" y="0"/>
                </a:cxn>
                <a:cxn ang="0">
                  <a:pos x="88" y="0"/>
                </a:cxn>
                <a:cxn ang="0">
                  <a:pos x="102" y="8"/>
                </a:cxn>
                <a:cxn ang="0">
                  <a:pos x="118" y="16"/>
                </a:cxn>
                <a:cxn ang="0">
                  <a:pos x="130" y="30"/>
                </a:cxn>
                <a:cxn ang="0">
                  <a:pos x="140" y="44"/>
                </a:cxn>
                <a:cxn ang="0">
                  <a:pos x="150" y="58"/>
                </a:cxn>
                <a:cxn ang="0">
                  <a:pos x="162" y="70"/>
                </a:cxn>
                <a:cxn ang="0">
                  <a:pos x="172" y="78"/>
                </a:cxn>
                <a:cxn ang="0">
                  <a:pos x="180" y="82"/>
                </a:cxn>
                <a:cxn ang="0">
                  <a:pos x="190" y="84"/>
                </a:cxn>
                <a:cxn ang="0">
                  <a:pos x="210" y="88"/>
                </a:cxn>
                <a:cxn ang="0">
                  <a:pos x="222" y="88"/>
                </a:cxn>
              </a:cxnLst>
              <a:rect l="0" t="0" r="r" b="b"/>
              <a:pathLst>
                <a:path w="222" h="88">
                  <a:moveTo>
                    <a:pt x="0" y="26"/>
                  </a:moveTo>
                  <a:lnTo>
                    <a:pt x="32" y="10"/>
                  </a:lnTo>
                  <a:lnTo>
                    <a:pt x="46" y="6"/>
                  </a:lnTo>
                  <a:lnTo>
                    <a:pt x="62" y="2"/>
                  </a:lnTo>
                  <a:lnTo>
                    <a:pt x="74" y="0"/>
                  </a:lnTo>
                  <a:lnTo>
                    <a:pt x="80" y="0"/>
                  </a:lnTo>
                  <a:lnTo>
                    <a:pt x="88" y="0"/>
                  </a:lnTo>
                  <a:lnTo>
                    <a:pt x="102" y="8"/>
                  </a:lnTo>
                  <a:lnTo>
                    <a:pt x="118" y="16"/>
                  </a:lnTo>
                  <a:lnTo>
                    <a:pt x="130" y="30"/>
                  </a:lnTo>
                  <a:lnTo>
                    <a:pt x="140" y="44"/>
                  </a:lnTo>
                  <a:lnTo>
                    <a:pt x="150" y="58"/>
                  </a:lnTo>
                  <a:lnTo>
                    <a:pt x="162" y="70"/>
                  </a:lnTo>
                  <a:lnTo>
                    <a:pt x="172" y="78"/>
                  </a:lnTo>
                  <a:lnTo>
                    <a:pt x="180" y="82"/>
                  </a:lnTo>
                  <a:lnTo>
                    <a:pt x="190" y="84"/>
                  </a:lnTo>
                  <a:lnTo>
                    <a:pt x="210" y="88"/>
                  </a:lnTo>
                  <a:lnTo>
                    <a:pt x="222" y="88"/>
                  </a:lnTo>
                </a:path>
              </a:pathLst>
            </a:custGeom>
            <a:noFill/>
            <a:ln w="9525">
              <a:solidFill>
                <a:srgbClr val="191919"/>
              </a:solidFill>
              <a:prstDash val="solid"/>
              <a:round/>
              <a:headEnd/>
              <a:tailEnd/>
            </a:ln>
          </p:spPr>
          <p:txBody>
            <a:bodyPr/>
            <a:lstStyle/>
            <a:p>
              <a:endParaRPr lang="en-US" dirty="0"/>
            </a:p>
          </p:txBody>
        </p:sp>
        <p:sp>
          <p:nvSpPr>
            <p:cNvPr id="158133" name="Freeform 437"/>
            <p:cNvSpPr>
              <a:spLocks/>
            </p:cNvSpPr>
            <p:nvPr/>
          </p:nvSpPr>
          <p:spPr bwMode="auto">
            <a:xfrm>
              <a:off x="3484" y="2343"/>
              <a:ext cx="78" cy="23"/>
            </a:xfrm>
            <a:custGeom>
              <a:avLst/>
              <a:gdLst/>
              <a:ahLst/>
              <a:cxnLst>
                <a:cxn ang="0">
                  <a:pos x="0" y="26"/>
                </a:cxn>
                <a:cxn ang="0">
                  <a:pos x="16" y="18"/>
                </a:cxn>
                <a:cxn ang="0">
                  <a:pos x="38" y="10"/>
                </a:cxn>
                <a:cxn ang="0">
                  <a:pos x="62" y="2"/>
                </a:cxn>
                <a:cxn ang="0">
                  <a:pos x="88" y="0"/>
                </a:cxn>
                <a:cxn ang="0">
                  <a:pos x="94" y="2"/>
                </a:cxn>
                <a:cxn ang="0">
                  <a:pos x="102" y="6"/>
                </a:cxn>
                <a:cxn ang="0">
                  <a:pos x="120" y="16"/>
                </a:cxn>
                <a:cxn ang="0">
                  <a:pos x="134" y="26"/>
                </a:cxn>
                <a:cxn ang="0">
                  <a:pos x="148" y="32"/>
                </a:cxn>
                <a:cxn ang="0">
                  <a:pos x="178" y="46"/>
                </a:cxn>
                <a:cxn ang="0">
                  <a:pos x="214" y="56"/>
                </a:cxn>
              </a:cxnLst>
              <a:rect l="0" t="0" r="r" b="b"/>
              <a:pathLst>
                <a:path w="214" h="56">
                  <a:moveTo>
                    <a:pt x="0" y="26"/>
                  </a:moveTo>
                  <a:lnTo>
                    <a:pt x="16" y="18"/>
                  </a:lnTo>
                  <a:lnTo>
                    <a:pt x="38" y="10"/>
                  </a:lnTo>
                  <a:lnTo>
                    <a:pt x="62" y="2"/>
                  </a:lnTo>
                  <a:lnTo>
                    <a:pt x="88" y="0"/>
                  </a:lnTo>
                  <a:lnTo>
                    <a:pt x="94" y="2"/>
                  </a:lnTo>
                  <a:lnTo>
                    <a:pt x="102" y="6"/>
                  </a:lnTo>
                  <a:lnTo>
                    <a:pt x="120" y="16"/>
                  </a:lnTo>
                  <a:lnTo>
                    <a:pt x="134" y="26"/>
                  </a:lnTo>
                  <a:lnTo>
                    <a:pt x="148" y="32"/>
                  </a:lnTo>
                  <a:lnTo>
                    <a:pt x="178" y="46"/>
                  </a:lnTo>
                  <a:lnTo>
                    <a:pt x="214" y="56"/>
                  </a:lnTo>
                </a:path>
              </a:pathLst>
            </a:custGeom>
            <a:noFill/>
            <a:ln w="9525">
              <a:solidFill>
                <a:srgbClr val="191919"/>
              </a:solidFill>
              <a:prstDash val="solid"/>
              <a:round/>
              <a:headEnd/>
              <a:tailEnd/>
            </a:ln>
          </p:spPr>
          <p:txBody>
            <a:bodyPr/>
            <a:lstStyle/>
            <a:p>
              <a:endParaRPr lang="en-US" dirty="0"/>
            </a:p>
          </p:txBody>
        </p:sp>
        <p:sp>
          <p:nvSpPr>
            <p:cNvPr id="158134" name="Freeform 438"/>
            <p:cNvSpPr>
              <a:spLocks/>
            </p:cNvSpPr>
            <p:nvPr/>
          </p:nvSpPr>
          <p:spPr bwMode="auto">
            <a:xfrm>
              <a:off x="3341" y="2388"/>
              <a:ext cx="50" cy="13"/>
            </a:xfrm>
            <a:custGeom>
              <a:avLst/>
              <a:gdLst/>
              <a:ahLst/>
              <a:cxnLst>
                <a:cxn ang="0">
                  <a:pos x="0" y="16"/>
                </a:cxn>
                <a:cxn ang="0">
                  <a:pos x="18" y="8"/>
                </a:cxn>
                <a:cxn ang="0">
                  <a:pos x="32" y="2"/>
                </a:cxn>
                <a:cxn ang="0">
                  <a:pos x="46" y="0"/>
                </a:cxn>
                <a:cxn ang="0">
                  <a:pos x="72" y="2"/>
                </a:cxn>
                <a:cxn ang="0">
                  <a:pos x="86" y="4"/>
                </a:cxn>
                <a:cxn ang="0">
                  <a:pos x="98" y="6"/>
                </a:cxn>
                <a:cxn ang="0">
                  <a:pos x="126" y="24"/>
                </a:cxn>
                <a:cxn ang="0">
                  <a:pos x="134" y="32"/>
                </a:cxn>
              </a:cxnLst>
              <a:rect l="0" t="0" r="r" b="b"/>
              <a:pathLst>
                <a:path w="134" h="32">
                  <a:moveTo>
                    <a:pt x="0" y="16"/>
                  </a:moveTo>
                  <a:lnTo>
                    <a:pt x="18" y="8"/>
                  </a:lnTo>
                  <a:lnTo>
                    <a:pt x="32" y="2"/>
                  </a:lnTo>
                  <a:lnTo>
                    <a:pt x="46" y="0"/>
                  </a:lnTo>
                  <a:lnTo>
                    <a:pt x="72" y="2"/>
                  </a:lnTo>
                  <a:lnTo>
                    <a:pt x="86" y="4"/>
                  </a:lnTo>
                  <a:lnTo>
                    <a:pt x="98" y="6"/>
                  </a:lnTo>
                  <a:lnTo>
                    <a:pt x="126" y="24"/>
                  </a:lnTo>
                  <a:lnTo>
                    <a:pt x="134" y="32"/>
                  </a:lnTo>
                </a:path>
              </a:pathLst>
            </a:custGeom>
            <a:noFill/>
            <a:ln w="9525">
              <a:solidFill>
                <a:srgbClr val="191919"/>
              </a:solidFill>
              <a:prstDash val="solid"/>
              <a:round/>
              <a:headEnd/>
              <a:tailEnd/>
            </a:ln>
          </p:spPr>
          <p:txBody>
            <a:bodyPr/>
            <a:lstStyle/>
            <a:p>
              <a:endParaRPr lang="en-US" dirty="0"/>
            </a:p>
          </p:txBody>
        </p:sp>
        <p:sp>
          <p:nvSpPr>
            <p:cNvPr id="158135" name="Freeform 439"/>
            <p:cNvSpPr>
              <a:spLocks/>
            </p:cNvSpPr>
            <p:nvPr/>
          </p:nvSpPr>
          <p:spPr bwMode="auto">
            <a:xfrm>
              <a:off x="3471" y="2397"/>
              <a:ext cx="47" cy="17"/>
            </a:xfrm>
            <a:custGeom>
              <a:avLst/>
              <a:gdLst/>
              <a:ahLst/>
              <a:cxnLst>
                <a:cxn ang="0">
                  <a:pos x="0" y="14"/>
                </a:cxn>
                <a:cxn ang="0">
                  <a:pos x="14" y="6"/>
                </a:cxn>
                <a:cxn ang="0">
                  <a:pos x="26" y="2"/>
                </a:cxn>
                <a:cxn ang="0">
                  <a:pos x="38" y="0"/>
                </a:cxn>
                <a:cxn ang="0">
                  <a:pos x="48" y="2"/>
                </a:cxn>
                <a:cxn ang="0">
                  <a:pos x="62" y="6"/>
                </a:cxn>
                <a:cxn ang="0">
                  <a:pos x="74" y="10"/>
                </a:cxn>
                <a:cxn ang="0">
                  <a:pos x="82" y="14"/>
                </a:cxn>
                <a:cxn ang="0">
                  <a:pos x="106" y="32"/>
                </a:cxn>
                <a:cxn ang="0">
                  <a:pos x="128" y="44"/>
                </a:cxn>
              </a:cxnLst>
              <a:rect l="0" t="0" r="r" b="b"/>
              <a:pathLst>
                <a:path w="128" h="44">
                  <a:moveTo>
                    <a:pt x="0" y="14"/>
                  </a:moveTo>
                  <a:lnTo>
                    <a:pt x="14" y="6"/>
                  </a:lnTo>
                  <a:lnTo>
                    <a:pt x="26" y="2"/>
                  </a:lnTo>
                  <a:lnTo>
                    <a:pt x="38" y="0"/>
                  </a:lnTo>
                  <a:lnTo>
                    <a:pt x="48" y="2"/>
                  </a:lnTo>
                  <a:lnTo>
                    <a:pt x="62" y="6"/>
                  </a:lnTo>
                  <a:lnTo>
                    <a:pt x="74" y="10"/>
                  </a:lnTo>
                  <a:lnTo>
                    <a:pt x="82" y="14"/>
                  </a:lnTo>
                  <a:lnTo>
                    <a:pt x="106" y="32"/>
                  </a:lnTo>
                  <a:lnTo>
                    <a:pt x="128" y="44"/>
                  </a:lnTo>
                </a:path>
              </a:pathLst>
            </a:custGeom>
            <a:noFill/>
            <a:ln w="9525">
              <a:solidFill>
                <a:srgbClr val="191919"/>
              </a:solidFill>
              <a:prstDash val="solid"/>
              <a:round/>
              <a:headEnd/>
              <a:tailEnd/>
            </a:ln>
          </p:spPr>
          <p:txBody>
            <a:bodyPr/>
            <a:lstStyle/>
            <a:p>
              <a:endParaRPr lang="en-US" dirty="0"/>
            </a:p>
          </p:txBody>
        </p:sp>
        <p:sp>
          <p:nvSpPr>
            <p:cNvPr id="158136" name="Freeform 440"/>
            <p:cNvSpPr>
              <a:spLocks/>
            </p:cNvSpPr>
            <p:nvPr/>
          </p:nvSpPr>
          <p:spPr bwMode="auto">
            <a:xfrm>
              <a:off x="3441" y="2465"/>
              <a:ext cx="20" cy="5"/>
            </a:xfrm>
            <a:custGeom>
              <a:avLst/>
              <a:gdLst/>
              <a:ahLst/>
              <a:cxnLst>
                <a:cxn ang="0">
                  <a:pos x="0" y="2"/>
                </a:cxn>
                <a:cxn ang="0">
                  <a:pos x="6" y="2"/>
                </a:cxn>
                <a:cxn ang="0">
                  <a:pos x="20" y="0"/>
                </a:cxn>
                <a:cxn ang="0">
                  <a:pos x="30" y="0"/>
                </a:cxn>
                <a:cxn ang="0">
                  <a:pos x="38" y="2"/>
                </a:cxn>
                <a:cxn ang="0">
                  <a:pos x="48" y="6"/>
                </a:cxn>
                <a:cxn ang="0">
                  <a:pos x="56" y="12"/>
                </a:cxn>
              </a:cxnLst>
              <a:rect l="0" t="0" r="r" b="b"/>
              <a:pathLst>
                <a:path w="56" h="12">
                  <a:moveTo>
                    <a:pt x="0" y="2"/>
                  </a:moveTo>
                  <a:lnTo>
                    <a:pt x="6" y="2"/>
                  </a:lnTo>
                  <a:lnTo>
                    <a:pt x="20" y="0"/>
                  </a:lnTo>
                  <a:lnTo>
                    <a:pt x="30" y="0"/>
                  </a:lnTo>
                  <a:lnTo>
                    <a:pt x="38" y="2"/>
                  </a:lnTo>
                  <a:lnTo>
                    <a:pt x="48" y="6"/>
                  </a:lnTo>
                  <a:lnTo>
                    <a:pt x="56" y="12"/>
                  </a:lnTo>
                </a:path>
              </a:pathLst>
            </a:custGeom>
            <a:noFill/>
            <a:ln w="9525">
              <a:solidFill>
                <a:srgbClr val="191919"/>
              </a:solidFill>
              <a:prstDash val="solid"/>
              <a:round/>
              <a:headEnd/>
              <a:tailEnd/>
            </a:ln>
          </p:spPr>
          <p:txBody>
            <a:bodyPr/>
            <a:lstStyle/>
            <a:p>
              <a:endParaRPr lang="en-US" dirty="0"/>
            </a:p>
          </p:txBody>
        </p:sp>
        <p:sp>
          <p:nvSpPr>
            <p:cNvPr id="158137" name="Freeform 441"/>
            <p:cNvSpPr>
              <a:spLocks/>
            </p:cNvSpPr>
            <p:nvPr/>
          </p:nvSpPr>
          <p:spPr bwMode="auto">
            <a:xfrm>
              <a:off x="3724" y="1867"/>
              <a:ext cx="80" cy="67"/>
            </a:xfrm>
            <a:custGeom>
              <a:avLst/>
              <a:gdLst/>
              <a:ahLst/>
              <a:cxnLst>
                <a:cxn ang="0">
                  <a:pos x="0" y="170"/>
                </a:cxn>
                <a:cxn ang="0">
                  <a:pos x="6" y="158"/>
                </a:cxn>
                <a:cxn ang="0">
                  <a:pos x="14" y="144"/>
                </a:cxn>
                <a:cxn ang="0">
                  <a:pos x="18" y="140"/>
                </a:cxn>
                <a:cxn ang="0">
                  <a:pos x="26" y="134"/>
                </a:cxn>
                <a:cxn ang="0">
                  <a:pos x="38" y="124"/>
                </a:cxn>
                <a:cxn ang="0">
                  <a:pos x="58" y="112"/>
                </a:cxn>
                <a:cxn ang="0">
                  <a:pos x="72" y="102"/>
                </a:cxn>
                <a:cxn ang="0">
                  <a:pos x="82" y="90"/>
                </a:cxn>
                <a:cxn ang="0">
                  <a:pos x="92" y="78"/>
                </a:cxn>
                <a:cxn ang="0">
                  <a:pos x="122" y="58"/>
                </a:cxn>
                <a:cxn ang="0">
                  <a:pos x="138" y="48"/>
                </a:cxn>
                <a:cxn ang="0">
                  <a:pos x="154" y="36"/>
                </a:cxn>
                <a:cxn ang="0">
                  <a:pos x="174" y="24"/>
                </a:cxn>
                <a:cxn ang="0">
                  <a:pos x="196" y="12"/>
                </a:cxn>
                <a:cxn ang="0">
                  <a:pos x="220" y="0"/>
                </a:cxn>
              </a:cxnLst>
              <a:rect l="0" t="0" r="r" b="b"/>
              <a:pathLst>
                <a:path w="220" h="170">
                  <a:moveTo>
                    <a:pt x="0" y="170"/>
                  </a:moveTo>
                  <a:lnTo>
                    <a:pt x="6" y="158"/>
                  </a:lnTo>
                  <a:lnTo>
                    <a:pt x="14" y="144"/>
                  </a:lnTo>
                  <a:lnTo>
                    <a:pt x="18" y="140"/>
                  </a:lnTo>
                  <a:lnTo>
                    <a:pt x="26" y="134"/>
                  </a:lnTo>
                  <a:lnTo>
                    <a:pt x="38" y="124"/>
                  </a:lnTo>
                  <a:lnTo>
                    <a:pt x="58" y="112"/>
                  </a:lnTo>
                  <a:lnTo>
                    <a:pt x="72" y="102"/>
                  </a:lnTo>
                  <a:lnTo>
                    <a:pt x="82" y="90"/>
                  </a:lnTo>
                  <a:lnTo>
                    <a:pt x="92" y="78"/>
                  </a:lnTo>
                  <a:lnTo>
                    <a:pt x="122" y="58"/>
                  </a:lnTo>
                  <a:lnTo>
                    <a:pt x="138" y="48"/>
                  </a:lnTo>
                  <a:lnTo>
                    <a:pt x="154" y="36"/>
                  </a:lnTo>
                  <a:lnTo>
                    <a:pt x="174" y="24"/>
                  </a:lnTo>
                  <a:lnTo>
                    <a:pt x="196" y="12"/>
                  </a:lnTo>
                  <a:lnTo>
                    <a:pt x="220" y="0"/>
                  </a:lnTo>
                </a:path>
              </a:pathLst>
            </a:custGeom>
            <a:noFill/>
            <a:ln w="9525">
              <a:solidFill>
                <a:srgbClr val="191919"/>
              </a:solidFill>
              <a:prstDash val="solid"/>
              <a:round/>
              <a:headEnd/>
              <a:tailEnd/>
            </a:ln>
          </p:spPr>
          <p:txBody>
            <a:bodyPr/>
            <a:lstStyle/>
            <a:p>
              <a:endParaRPr lang="en-US" dirty="0"/>
            </a:p>
          </p:txBody>
        </p:sp>
        <p:sp>
          <p:nvSpPr>
            <p:cNvPr id="158138" name="Freeform 442"/>
            <p:cNvSpPr>
              <a:spLocks/>
            </p:cNvSpPr>
            <p:nvPr/>
          </p:nvSpPr>
          <p:spPr bwMode="auto">
            <a:xfrm>
              <a:off x="3716" y="1867"/>
              <a:ext cx="34" cy="38"/>
            </a:xfrm>
            <a:custGeom>
              <a:avLst/>
              <a:gdLst/>
              <a:ahLst/>
              <a:cxnLst>
                <a:cxn ang="0">
                  <a:pos x="0" y="0"/>
                </a:cxn>
                <a:cxn ang="0">
                  <a:pos x="2" y="12"/>
                </a:cxn>
                <a:cxn ang="0">
                  <a:pos x="6" y="22"/>
                </a:cxn>
                <a:cxn ang="0">
                  <a:pos x="10" y="30"/>
                </a:cxn>
                <a:cxn ang="0">
                  <a:pos x="38" y="68"/>
                </a:cxn>
                <a:cxn ang="0">
                  <a:pos x="46" y="74"/>
                </a:cxn>
                <a:cxn ang="0">
                  <a:pos x="58" y="82"/>
                </a:cxn>
                <a:cxn ang="0">
                  <a:pos x="74" y="90"/>
                </a:cxn>
                <a:cxn ang="0">
                  <a:pos x="94" y="94"/>
                </a:cxn>
              </a:cxnLst>
              <a:rect l="0" t="0" r="r" b="b"/>
              <a:pathLst>
                <a:path w="94" h="94">
                  <a:moveTo>
                    <a:pt x="0" y="0"/>
                  </a:moveTo>
                  <a:lnTo>
                    <a:pt x="2" y="12"/>
                  </a:lnTo>
                  <a:lnTo>
                    <a:pt x="6" y="22"/>
                  </a:lnTo>
                  <a:lnTo>
                    <a:pt x="10" y="30"/>
                  </a:lnTo>
                  <a:lnTo>
                    <a:pt x="38" y="68"/>
                  </a:lnTo>
                  <a:lnTo>
                    <a:pt x="46" y="74"/>
                  </a:lnTo>
                  <a:lnTo>
                    <a:pt x="58" y="82"/>
                  </a:lnTo>
                  <a:lnTo>
                    <a:pt x="74" y="90"/>
                  </a:lnTo>
                  <a:lnTo>
                    <a:pt x="94" y="94"/>
                  </a:lnTo>
                </a:path>
              </a:pathLst>
            </a:custGeom>
            <a:noFill/>
            <a:ln w="9525">
              <a:solidFill>
                <a:srgbClr val="191919"/>
              </a:solidFill>
              <a:prstDash val="solid"/>
              <a:round/>
              <a:headEnd/>
              <a:tailEnd/>
            </a:ln>
          </p:spPr>
          <p:txBody>
            <a:bodyPr/>
            <a:lstStyle/>
            <a:p>
              <a:endParaRPr lang="en-US" dirty="0"/>
            </a:p>
          </p:txBody>
        </p:sp>
        <p:sp>
          <p:nvSpPr>
            <p:cNvPr id="158139" name="Freeform 443"/>
            <p:cNvSpPr>
              <a:spLocks/>
            </p:cNvSpPr>
            <p:nvPr/>
          </p:nvSpPr>
          <p:spPr bwMode="auto">
            <a:xfrm>
              <a:off x="3757" y="1891"/>
              <a:ext cx="42" cy="14"/>
            </a:xfrm>
            <a:custGeom>
              <a:avLst/>
              <a:gdLst/>
              <a:ahLst/>
              <a:cxnLst>
                <a:cxn ang="0">
                  <a:pos x="0" y="36"/>
                </a:cxn>
                <a:cxn ang="0">
                  <a:pos x="20" y="36"/>
                </a:cxn>
                <a:cxn ang="0">
                  <a:pos x="62" y="32"/>
                </a:cxn>
                <a:cxn ang="0">
                  <a:pos x="66" y="30"/>
                </a:cxn>
                <a:cxn ang="0">
                  <a:pos x="76" y="24"/>
                </a:cxn>
                <a:cxn ang="0">
                  <a:pos x="82" y="22"/>
                </a:cxn>
                <a:cxn ang="0">
                  <a:pos x="84" y="20"/>
                </a:cxn>
                <a:cxn ang="0">
                  <a:pos x="88" y="16"/>
                </a:cxn>
                <a:cxn ang="0">
                  <a:pos x="96" y="0"/>
                </a:cxn>
                <a:cxn ang="0">
                  <a:pos x="104" y="0"/>
                </a:cxn>
                <a:cxn ang="0">
                  <a:pos x="110" y="0"/>
                </a:cxn>
                <a:cxn ang="0">
                  <a:pos x="114" y="0"/>
                </a:cxn>
              </a:cxnLst>
              <a:rect l="0" t="0" r="r" b="b"/>
              <a:pathLst>
                <a:path w="114" h="36">
                  <a:moveTo>
                    <a:pt x="0" y="36"/>
                  </a:moveTo>
                  <a:lnTo>
                    <a:pt x="20" y="36"/>
                  </a:lnTo>
                  <a:lnTo>
                    <a:pt x="62" y="32"/>
                  </a:lnTo>
                  <a:lnTo>
                    <a:pt x="66" y="30"/>
                  </a:lnTo>
                  <a:lnTo>
                    <a:pt x="76" y="24"/>
                  </a:lnTo>
                  <a:lnTo>
                    <a:pt x="82" y="22"/>
                  </a:lnTo>
                  <a:lnTo>
                    <a:pt x="84" y="20"/>
                  </a:lnTo>
                  <a:lnTo>
                    <a:pt x="88" y="16"/>
                  </a:lnTo>
                  <a:lnTo>
                    <a:pt x="96" y="0"/>
                  </a:lnTo>
                  <a:lnTo>
                    <a:pt x="104" y="0"/>
                  </a:lnTo>
                  <a:lnTo>
                    <a:pt x="110" y="0"/>
                  </a:lnTo>
                  <a:lnTo>
                    <a:pt x="114" y="0"/>
                  </a:lnTo>
                </a:path>
              </a:pathLst>
            </a:custGeom>
            <a:noFill/>
            <a:ln w="9525">
              <a:solidFill>
                <a:srgbClr val="191919"/>
              </a:solidFill>
              <a:prstDash val="solid"/>
              <a:round/>
              <a:headEnd/>
              <a:tailEnd/>
            </a:ln>
          </p:spPr>
          <p:txBody>
            <a:bodyPr/>
            <a:lstStyle/>
            <a:p>
              <a:endParaRPr lang="en-US" dirty="0"/>
            </a:p>
          </p:txBody>
        </p:sp>
        <p:sp>
          <p:nvSpPr>
            <p:cNvPr id="158140" name="Freeform 444"/>
            <p:cNvSpPr>
              <a:spLocks/>
            </p:cNvSpPr>
            <p:nvPr/>
          </p:nvSpPr>
          <p:spPr bwMode="auto">
            <a:xfrm>
              <a:off x="3673" y="1893"/>
              <a:ext cx="32" cy="59"/>
            </a:xfrm>
            <a:custGeom>
              <a:avLst/>
              <a:gdLst/>
              <a:ahLst/>
              <a:cxnLst>
                <a:cxn ang="0">
                  <a:pos x="0" y="0"/>
                </a:cxn>
                <a:cxn ang="0">
                  <a:pos x="16" y="56"/>
                </a:cxn>
                <a:cxn ang="0">
                  <a:pos x="30" y="84"/>
                </a:cxn>
                <a:cxn ang="0">
                  <a:pos x="42" y="108"/>
                </a:cxn>
                <a:cxn ang="0">
                  <a:pos x="78" y="142"/>
                </a:cxn>
                <a:cxn ang="0">
                  <a:pos x="86" y="148"/>
                </a:cxn>
                <a:cxn ang="0">
                  <a:pos x="90" y="148"/>
                </a:cxn>
              </a:cxnLst>
              <a:rect l="0" t="0" r="r" b="b"/>
              <a:pathLst>
                <a:path w="90" h="148">
                  <a:moveTo>
                    <a:pt x="0" y="0"/>
                  </a:moveTo>
                  <a:lnTo>
                    <a:pt x="16" y="56"/>
                  </a:lnTo>
                  <a:lnTo>
                    <a:pt x="30" y="84"/>
                  </a:lnTo>
                  <a:lnTo>
                    <a:pt x="42" y="108"/>
                  </a:lnTo>
                  <a:lnTo>
                    <a:pt x="78" y="142"/>
                  </a:lnTo>
                  <a:lnTo>
                    <a:pt x="86" y="148"/>
                  </a:lnTo>
                  <a:lnTo>
                    <a:pt x="90" y="148"/>
                  </a:lnTo>
                </a:path>
              </a:pathLst>
            </a:custGeom>
            <a:noFill/>
            <a:ln w="9525">
              <a:solidFill>
                <a:srgbClr val="191919"/>
              </a:solidFill>
              <a:prstDash val="solid"/>
              <a:round/>
              <a:headEnd/>
              <a:tailEnd/>
            </a:ln>
          </p:spPr>
          <p:txBody>
            <a:bodyPr/>
            <a:lstStyle/>
            <a:p>
              <a:endParaRPr lang="en-US" dirty="0"/>
            </a:p>
          </p:txBody>
        </p:sp>
        <p:sp>
          <p:nvSpPr>
            <p:cNvPr id="158141" name="Freeform 445"/>
            <p:cNvSpPr>
              <a:spLocks/>
            </p:cNvSpPr>
            <p:nvPr/>
          </p:nvSpPr>
          <p:spPr bwMode="auto">
            <a:xfrm>
              <a:off x="3710" y="1938"/>
              <a:ext cx="72" cy="24"/>
            </a:xfrm>
            <a:custGeom>
              <a:avLst/>
              <a:gdLst/>
              <a:ahLst/>
              <a:cxnLst>
                <a:cxn ang="0">
                  <a:pos x="0" y="44"/>
                </a:cxn>
                <a:cxn ang="0">
                  <a:pos x="28" y="56"/>
                </a:cxn>
                <a:cxn ang="0">
                  <a:pos x="42" y="60"/>
                </a:cxn>
                <a:cxn ang="0">
                  <a:pos x="58" y="60"/>
                </a:cxn>
                <a:cxn ang="0">
                  <a:pos x="76" y="58"/>
                </a:cxn>
                <a:cxn ang="0">
                  <a:pos x="86" y="56"/>
                </a:cxn>
                <a:cxn ang="0">
                  <a:pos x="92" y="52"/>
                </a:cxn>
                <a:cxn ang="0">
                  <a:pos x="96" y="48"/>
                </a:cxn>
                <a:cxn ang="0">
                  <a:pos x="102" y="46"/>
                </a:cxn>
                <a:cxn ang="0">
                  <a:pos x="114" y="44"/>
                </a:cxn>
                <a:cxn ang="0">
                  <a:pos x="128" y="42"/>
                </a:cxn>
                <a:cxn ang="0">
                  <a:pos x="140" y="38"/>
                </a:cxn>
                <a:cxn ang="0">
                  <a:pos x="152" y="32"/>
                </a:cxn>
                <a:cxn ang="0">
                  <a:pos x="158" y="28"/>
                </a:cxn>
                <a:cxn ang="0">
                  <a:pos x="174" y="12"/>
                </a:cxn>
                <a:cxn ang="0">
                  <a:pos x="198" y="0"/>
                </a:cxn>
              </a:cxnLst>
              <a:rect l="0" t="0" r="r" b="b"/>
              <a:pathLst>
                <a:path w="198" h="60">
                  <a:moveTo>
                    <a:pt x="0" y="44"/>
                  </a:moveTo>
                  <a:lnTo>
                    <a:pt x="28" y="56"/>
                  </a:lnTo>
                  <a:lnTo>
                    <a:pt x="42" y="60"/>
                  </a:lnTo>
                  <a:lnTo>
                    <a:pt x="58" y="60"/>
                  </a:lnTo>
                  <a:lnTo>
                    <a:pt x="76" y="58"/>
                  </a:lnTo>
                  <a:lnTo>
                    <a:pt x="86" y="56"/>
                  </a:lnTo>
                  <a:lnTo>
                    <a:pt x="92" y="52"/>
                  </a:lnTo>
                  <a:lnTo>
                    <a:pt x="96" y="48"/>
                  </a:lnTo>
                  <a:lnTo>
                    <a:pt x="102" y="46"/>
                  </a:lnTo>
                  <a:lnTo>
                    <a:pt x="114" y="44"/>
                  </a:lnTo>
                  <a:lnTo>
                    <a:pt x="128" y="42"/>
                  </a:lnTo>
                  <a:lnTo>
                    <a:pt x="140" y="38"/>
                  </a:lnTo>
                  <a:lnTo>
                    <a:pt x="152" y="32"/>
                  </a:lnTo>
                  <a:lnTo>
                    <a:pt x="158" y="28"/>
                  </a:lnTo>
                  <a:lnTo>
                    <a:pt x="174" y="12"/>
                  </a:lnTo>
                  <a:lnTo>
                    <a:pt x="198" y="0"/>
                  </a:lnTo>
                </a:path>
              </a:pathLst>
            </a:custGeom>
            <a:noFill/>
            <a:ln w="9525">
              <a:solidFill>
                <a:srgbClr val="191919"/>
              </a:solidFill>
              <a:prstDash val="solid"/>
              <a:round/>
              <a:headEnd/>
              <a:tailEnd/>
            </a:ln>
          </p:spPr>
          <p:txBody>
            <a:bodyPr/>
            <a:lstStyle/>
            <a:p>
              <a:endParaRPr lang="en-US" dirty="0"/>
            </a:p>
          </p:txBody>
        </p:sp>
        <p:sp>
          <p:nvSpPr>
            <p:cNvPr id="158142" name="Freeform 446"/>
            <p:cNvSpPr>
              <a:spLocks/>
            </p:cNvSpPr>
            <p:nvPr/>
          </p:nvSpPr>
          <p:spPr bwMode="auto">
            <a:xfrm>
              <a:off x="3630" y="1962"/>
              <a:ext cx="24" cy="59"/>
            </a:xfrm>
            <a:custGeom>
              <a:avLst/>
              <a:gdLst/>
              <a:ahLst/>
              <a:cxnLst>
                <a:cxn ang="0">
                  <a:pos x="0" y="0"/>
                </a:cxn>
                <a:cxn ang="0">
                  <a:pos x="12" y="52"/>
                </a:cxn>
                <a:cxn ang="0">
                  <a:pos x="18" y="68"/>
                </a:cxn>
                <a:cxn ang="0">
                  <a:pos x="28" y="84"/>
                </a:cxn>
                <a:cxn ang="0">
                  <a:pos x="48" y="116"/>
                </a:cxn>
                <a:cxn ang="0">
                  <a:pos x="56" y="128"/>
                </a:cxn>
                <a:cxn ang="0">
                  <a:pos x="64" y="150"/>
                </a:cxn>
              </a:cxnLst>
              <a:rect l="0" t="0" r="r" b="b"/>
              <a:pathLst>
                <a:path w="64" h="150">
                  <a:moveTo>
                    <a:pt x="0" y="0"/>
                  </a:moveTo>
                  <a:lnTo>
                    <a:pt x="12" y="52"/>
                  </a:lnTo>
                  <a:lnTo>
                    <a:pt x="18" y="68"/>
                  </a:lnTo>
                  <a:lnTo>
                    <a:pt x="28" y="84"/>
                  </a:lnTo>
                  <a:lnTo>
                    <a:pt x="48" y="116"/>
                  </a:lnTo>
                  <a:lnTo>
                    <a:pt x="56" y="128"/>
                  </a:lnTo>
                  <a:lnTo>
                    <a:pt x="64" y="150"/>
                  </a:lnTo>
                </a:path>
              </a:pathLst>
            </a:custGeom>
            <a:noFill/>
            <a:ln w="9525">
              <a:solidFill>
                <a:srgbClr val="191919"/>
              </a:solidFill>
              <a:prstDash val="solid"/>
              <a:round/>
              <a:headEnd/>
              <a:tailEnd/>
            </a:ln>
          </p:spPr>
          <p:txBody>
            <a:bodyPr/>
            <a:lstStyle/>
            <a:p>
              <a:endParaRPr lang="en-US" dirty="0"/>
            </a:p>
          </p:txBody>
        </p:sp>
        <p:sp>
          <p:nvSpPr>
            <p:cNvPr id="158143" name="Freeform 447"/>
            <p:cNvSpPr>
              <a:spLocks/>
            </p:cNvSpPr>
            <p:nvPr/>
          </p:nvSpPr>
          <p:spPr bwMode="auto">
            <a:xfrm>
              <a:off x="3677" y="2004"/>
              <a:ext cx="57" cy="27"/>
            </a:xfrm>
            <a:custGeom>
              <a:avLst/>
              <a:gdLst/>
              <a:ahLst/>
              <a:cxnLst>
                <a:cxn ang="0">
                  <a:pos x="0" y="68"/>
                </a:cxn>
                <a:cxn ang="0">
                  <a:pos x="6" y="64"/>
                </a:cxn>
                <a:cxn ang="0">
                  <a:pos x="12" y="60"/>
                </a:cxn>
                <a:cxn ang="0">
                  <a:pos x="18" y="60"/>
                </a:cxn>
                <a:cxn ang="0">
                  <a:pos x="30" y="60"/>
                </a:cxn>
                <a:cxn ang="0">
                  <a:pos x="44" y="58"/>
                </a:cxn>
                <a:cxn ang="0">
                  <a:pos x="60" y="52"/>
                </a:cxn>
                <a:cxn ang="0">
                  <a:pos x="74" y="44"/>
                </a:cxn>
                <a:cxn ang="0">
                  <a:pos x="80" y="42"/>
                </a:cxn>
                <a:cxn ang="0">
                  <a:pos x="84" y="42"/>
                </a:cxn>
                <a:cxn ang="0">
                  <a:pos x="96" y="40"/>
                </a:cxn>
                <a:cxn ang="0">
                  <a:pos x="110" y="36"/>
                </a:cxn>
                <a:cxn ang="0">
                  <a:pos x="124" y="28"/>
                </a:cxn>
                <a:cxn ang="0">
                  <a:pos x="156" y="0"/>
                </a:cxn>
              </a:cxnLst>
              <a:rect l="0" t="0" r="r" b="b"/>
              <a:pathLst>
                <a:path w="156" h="68">
                  <a:moveTo>
                    <a:pt x="0" y="68"/>
                  </a:moveTo>
                  <a:lnTo>
                    <a:pt x="6" y="64"/>
                  </a:lnTo>
                  <a:lnTo>
                    <a:pt x="12" y="60"/>
                  </a:lnTo>
                  <a:lnTo>
                    <a:pt x="18" y="60"/>
                  </a:lnTo>
                  <a:lnTo>
                    <a:pt x="30" y="60"/>
                  </a:lnTo>
                  <a:lnTo>
                    <a:pt x="44" y="58"/>
                  </a:lnTo>
                  <a:lnTo>
                    <a:pt x="60" y="52"/>
                  </a:lnTo>
                  <a:lnTo>
                    <a:pt x="74" y="44"/>
                  </a:lnTo>
                  <a:lnTo>
                    <a:pt x="80" y="42"/>
                  </a:lnTo>
                  <a:lnTo>
                    <a:pt x="84" y="42"/>
                  </a:lnTo>
                  <a:lnTo>
                    <a:pt x="96" y="40"/>
                  </a:lnTo>
                  <a:lnTo>
                    <a:pt x="110" y="36"/>
                  </a:lnTo>
                  <a:lnTo>
                    <a:pt x="124" y="28"/>
                  </a:lnTo>
                  <a:lnTo>
                    <a:pt x="156" y="0"/>
                  </a:lnTo>
                </a:path>
              </a:pathLst>
            </a:custGeom>
            <a:noFill/>
            <a:ln w="9525">
              <a:solidFill>
                <a:srgbClr val="191919"/>
              </a:solidFill>
              <a:prstDash val="solid"/>
              <a:round/>
              <a:headEnd/>
              <a:tailEnd/>
            </a:ln>
          </p:spPr>
          <p:txBody>
            <a:bodyPr/>
            <a:lstStyle/>
            <a:p>
              <a:endParaRPr lang="en-US" dirty="0"/>
            </a:p>
          </p:txBody>
        </p:sp>
        <p:sp>
          <p:nvSpPr>
            <p:cNvPr id="158144" name="Freeform 448"/>
            <p:cNvSpPr>
              <a:spLocks/>
            </p:cNvSpPr>
            <p:nvPr/>
          </p:nvSpPr>
          <p:spPr bwMode="auto">
            <a:xfrm>
              <a:off x="3595" y="2011"/>
              <a:ext cx="21" cy="58"/>
            </a:xfrm>
            <a:custGeom>
              <a:avLst/>
              <a:gdLst/>
              <a:ahLst/>
              <a:cxnLst>
                <a:cxn ang="0">
                  <a:pos x="0" y="0"/>
                </a:cxn>
                <a:cxn ang="0">
                  <a:pos x="10" y="42"/>
                </a:cxn>
                <a:cxn ang="0">
                  <a:pos x="18" y="60"/>
                </a:cxn>
                <a:cxn ang="0">
                  <a:pos x="28" y="76"/>
                </a:cxn>
                <a:cxn ang="0">
                  <a:pos x="42" y="106"/>
                </a:cxn>
                <a:cxn ang="0">
                  <a:pos x="58" y="146"/>
                </a:cxn>
              </a:cxnLst>
              <a:rect l="0" t="0" r="r" b="b"/>
              <a:pathLst>
                <a:path w="58" h="146">
                  <a:moveTo>
                    <a:pt x="0" y="0"/>
                  </a:moveTo>
                  <a:lnTo>
                    <a:pt x="10" y="42"/>
                  </a:lnTo>
                  <a:lnTo>
                    <a:pt x="18" y="60"/>
                  </a:lnTo>
                  <a:lnTo>
                    <a:pt x="28" y="76"/>
                  </a:lnTo>
                  <a:lnTo>
                    <a:pt x="42" y="106"/>
                  </a:lnTo>
                  <a:lnTo>
                    <a:pt x="58" y="146"/>
                  </a:lnTo>
                </a:path>
              </a:pathLst>
            </a:custGeom>
            <a:noFill/>
            <a:ln w="9525">
              <a:solidFill>
                <a:srgbClr val="191919"/>
              </a:solidFill>
              <a:prstDash val="solid"/>
              <a:round/>
              <a:headEnd/>
              <a:tailEnd/>
            </a:ln>
          </p:spPr>
          <p:txBody>
            <a:bodyPr/>
            <a:lstStyle/>
            <a:p>
              <a:endParaRPr lang="en-US" dirty="0"/>
            </a:p>
          </p:txBody>
        </p:sp>
        <p:sp>
          <p:nvSpPr>
            <p:cNvPr id="158145" name="Freeform 449"/>
            <p:cNvSpPr>
              <a:spLocks/>
            </p:cNvSpPr>
            <p:nvPr/>
          </p:nvSpPr>
          <p:spPr bwMode="auto">
            <a:xfrm>
              <a:off x="3643" y="2058"/>
              <a:ext cx="47" cy="28"/>
            </a:xfrm>
            <a:custGeom>
              <a:avLst/>
              <a:gdLst/>
              <a:ahLst/>
              <a:cxnLst>
                <a:cxn ang="0">
                  <a:pos x="128" y="0"/>
                </a:cxn>
                <a:cxn ang="0">
                  <a:pos x="118" y="4"/>
                </a:cxn>
                <a:cxn ang="0">
                  <a:pos x="110" y="8"/>
                </a:cxn>
                <a:cxn ang="0">
                  <a:pos x="106" y="12"/>
                </a:cxn>
                <a:cxn ang="0">
                  <a:pos x="96" y="28"/>
                </a:cxn>
                <a:cxn ang="0">
                  <a:pos x="92" y="32"/>
                </a:cxn>
                <a:cxn ang="0">
                  <a:pos x="88" y="34"/>
                </a:cxn>
                <a:cxn ang="0">
                  <a:pos x="84" y="36"/>
                </a:cxn>
                <a:cxn ang="0">
                  <a:pos x="76" y="38"/>
                </a:cxn>
                <a:cxn ang="0">
                  <a:pos x="70" y="40"/>
                </a:cxn>
                <a:cxn ang="0">
                  <a:pos x="64" y="44"/>
                </a:cxn>
                <a:cxn ang="0">
                  <a:pos x="60" y="48"/>
                </a:cxn>
                <a:cxn ang="0">
                  <a:pos x="56" y="50"/>
                </a:cxn>
                <a:cxn ang="0">
                  <a:pos x="48" y="52"/>
                </a:cxn>
                <a:cxn ang="0">
                  <a:pos x="44" y="54"/>
                </a:cxn>
                <a:cxn ang="0">
                  <a:pos x="38" y="56"/>
                </a:cxn>
                <a:cxn ang="0">
                  <a:pos x="28" y="60"/>
                </a:cxn>
                <a:cxn ang="0">
                  <a:pos x="20" y="66"/>
                </a:cxn>
                <a:cxn ang="0">
                  <a:pos x="0" y="72"/>
                </a:cxn>
              </a:cxnLst>
              <a:rect l="0" t="0" r="r" b="b"/>
              <a:pathLst>
                <a:path w="128" h="72">
                  <a:moveTo>
                    <a:pt x="128" y="0"/>
                  </a:moveTo>
                  <a:lnTo>
                    <a:pt x="118" y="4"/>
                  </a:lnTo>
                  <a:lnTo>
                    <a:pt x="110" y="8"/>
                  </a:lnTo>
                  <a:lnTo>
                    <a:pt x="106" y="12"/>
                  </a:lnTo>
                  <a:lnTo>
                    <a:pt x="96" y="28"/>
                  </a:lnTo>
                  <a:lnTo>
                    <a:pt x="92" y="32"/>
                  </a:lnTo>
                  <a:lnTo>
                    <a:pt x="88" y="34"/>
                  </a:lnTo>
                  <a:lnTo>
                    <a:pt x="84" y="36"/>
                  </a:lnTo>
                  <a:lnTo>
                    <a:pt x="76" y="38"/>
                  </a:lnTo>
                  <a:lnTo>
                    <a:pt x="70" y="40"/>
                  </a:lnTo>
                  <a:lnTo>
                    <a:pt x="64" y="44"/>
                  </a:lnTo>
                  <a:lnTo>
                    <a:pt x="60" y="48"/>
                  </a:lnTo>
                  <a:lnTo>
                    <a:pt x="56" y="50"/>
                  </a:lnTo>
                  <a:lnTo>
                    <a:pt x="48" y="52"/>
                  </a:lnTo>
                  <a:lnTo>
                    <a:pt x="44" y="54"/>
                  </a:lnTo>
                  <a:lnTo>
                    <a:pt x="38" y="56"/>
                  </a:lnTo>
                  <a:lnTo>
                    <a:pt x="28" y="60"/>
                  </a:lnTo>
                  <a:lnTo>
                    <a:pt x="20" y="66"/>
                  </a:lnTo>
                  <a:lnTo>
                    <a:pt x="0" y="72"/>
                  </a:lnTo>
                </a:path>
              </a:pathLst>
            </a:custGeom>
            <a:noFill/>
            <a:ln w="9525">
              <a:solidFill>
                <a:srgbClr val="191919"/>
              </a:solidFill>
              <a:prstDash val="solid"/>
              <a:round/>
              <a:headEnd/>
              <a:tailEnd/>
            </a:ln>
          </p:spPr>
          <p:txBody>
            <a:bodyPr/>
            <a:lstStyle/>
            <a:p>
              <a:endParaRPr lang="en-US" dirty="0"/>
            </a:p>
          </p:txBody>
        </p:sp>
        <p:sp>
          <p:nvSpPr>
            <p:cNvPr id="158146" name="Freeform 450"/>
            <p:cNvSpPr>
              <a:spLocks/>
            </p:cNvSpPr>
            <p:nvPr/>
          </p:nvSpPr>
          <p:spPr bwMode="auto">
            <a:xfrm>
              <a:off x="3599" y="2109"/>
              <a:ext cx="51" cy="25"/>
            </a:xfrm>
            <a:custGeom>
              <a:avLst/>
              <a:gdLst/>
              <a:ahLst/>
              <a:cxnLst>
                <a:cxn ang="0">
                  <a:pos x="0" y="62"/>
                </a:cxn>
                <a:cxn ang="0">
                  <a:pos x="22" y="46"/>
                </a:cxn>
                <a:cxn ang="0">
                  <a:pos x="38" y="36"/>
                </a:cxn>
                <a:cxn ang="0">
                  <a:pos x="46" y="32"/>
                </a:cxn>
                <a:cxn ang="0">
                  <a:pos x="52" y="30"/>
                </a:cxn>
                <a:cxn ang="0">
                  <a:pos x="66" y="30"/>
                </a:cxn>
                <a:cxn ang="0">
                  <a:pos x="72" y="30"/>
                </a:cxn>
                <a:cxn ang="0">
                  <a:pos x="80" y="28"/>
                </a:cxn>
                <a:cxn ang="0">
                  <a:pos x="92" y="26"/>
                </a:cxn>
                <a:cxn ang="0">
                  <a:pos x="100" y="22"/>
                </a:cxn>
                <a:cxn ang="0">
                  <a:pos x="106" y="18"/>
                </a:cxn>
                <a:cxn ang="0">
                  <a:pos x="112" y="16"/>
                </a:cxn>
                <a:cxn ang="0">
                  <a:pos x="120" y="14"/>
                </a:cxn>
                <a:cxn ang="0">
                  <a:pos x="140" y="0"/>
                </a:cxn>
              </a:cxnLst>
              <a:rect l="0" t="0" r="r" b="b"/>
              <a:pathLst>
                <a:path w="140" h="62">
                  <a:moveTo>
                    <a:pt x="0" y="62"/>
                  </a:moveTo>
                  <a:lnTo>
                    <a:pt x="22" y="46"/>
                  </a:lnTo>
                  <a:lnTo>
                    <a:pt x="38" y="36"/>
                  </a:lnTo>
                  <a:lnTo>
                    <a:pt x="46" y="32"/>
                  </a:lnTo>
                  <a:lnTo>
                    <a:pt x="52" y="30"/>
                  </a:lnTo>
                  <a:lnTo>
                    <a:pt x="66" y="30"/>
                  </a:lnTo>
                  <a:lnTo>
                    <a:pt x="72" y="30"/>
                  </a:lnTo>
                  <a:lnTo>
                    <a:pt x="80" y="28"/>
                  </a:lnTo>
                  <a:lnTo>
                    <a:pt x="92" y="26"/>
                  </a:lnTo>
                  <a:lnTo>
                    <a:pt x="100" y="22"/>
                  </a:lnTo>
                  <a:lnTo>
                    <a:pt x="106" y="18"/>
                  </a:lnTo>
                  <a:lnTo>
                    <a:pt x="112" y="16"/>
                  </a:lnTo>
                  <a:lnTo>
                    <a:pt x="120" y="14"/>
                  </a:lnTo>
                  <a:lnTo>
                    <a:pt x="140" y="0"/>
                  </a:lnTo>
                </a:path>
              </a:pathLst>
            </a:custGeom>
            <a:noFill/>
            <a:ln w="9525">
              <a:solidFill>
                <a:srgbClr val="191919"/>
              </a:solidFill>
              <a:prstDash val="solid"/>
              <a:round/>
              <a:headEnd/>
              <a:tailEnd/>
            </a:ln>
          </p:spPr>
          <p:txBody>
            <a:bodyPr/>
            <a:lstStyle/>
            <a:p>
              <a:endParaRPr lang="en-US" dirty="0"/>
            </a:p>
          </p:txBody>
        </p:sp>
        <p:sp>
          <p:nvSpPr>
            <p:cNvPr id="158147" name="Line 451"/>
            <p:cNvSpPr>
              <a:spLocks noChangeShapeType="1"/>
            </p:cNvSpPr>
            <p:nvPr/>
          </p:nvSpPr>
          <p:spPr bwMode="auto">
            <a:xfrm>
              <a:off x="3565" y="2063"/>
              <a:ext cx="4" cy="17"/>
            </a:xfrm>
            <a:prstGeom prst="line">
              <a:avLst/>
            </a:prstGeom>
            <a:noFill/>
            <a:ln w="9525">
              <a:solidFill>
                <a:srgbClr val="191919"/>
              </a:solidFill>
              <a:round/>
              <a:headEnd/>
              <a:tailEnd/>
            </a:ln>
          </p:spPr>
          <p:txBody>
            <a:bodyPr/>
            <a:lstStyle/>
            <a:p>
              <a:endParaRPr lang="en-US" dirty="0"/>
            </a:p>
          </p:txBody>
        </p:sp>
        <p:sp>
          <p:nvSpPr>
            <p:cNvPr id="158148" name="Freeform 452"/>
            <p:cNvSpPr>
              <a:spLocks/>
            </p:cNvSpPr>
            <p:nvPr/>
          </p:nvSpPr>
          <p:spPr bwMode="auto">
            <a:xfrm>
              <a:off x="3540" y="2109"/>
              <a:ext cx="41" cy="46"/>
            </a:xfrm>
            <a:custGeom>
              <a:avLst/>
              <a:gdLst/>
              <a:ahLst/>
              <a:cxnLst>
                <a:cxn ang="0">
                  <a:pos x="0" y="0"/>
                </a:cxn>
                <a:cxn ang="0">
                  <a:pos x="8" y="28"/>
                </a:cxn>
                <a:cxn ang="0">
                  <a:pos x="22" y="62"/>
                </a:cxn>
                <a:cxn ang="0">
                  <a:pos x="28" y="72"/>
                </a:cxn>
                <a:cxn ang="0">
                  <a:pos x="40" y="82"/>
                </a:cxn>
                <a:cxn ang="0">
                  <a:pos x="52" y="94"/>
                </a:cxn>
                <a:cxn ang="0">
                  <a:pos x="64" y="100"/>
                </a:cxn>
                <a:cxn ang="0">
                  <a:pos x="90" y="112"/>
                </a:cxn>
                <a:cxn ang="0">
                  <a:pos x="112" y="118"/>
                </a:cxn>
              </a:cxnLst>
              <a:rect l="0" t="0" r="r" b="b"/>
              <a:pathLst>
                <a:path w="112" h="118">
                  <a:moveTo>
                    <a:pt x="0" y="0"/>
                  </a:moveTo>
                  <a:lnTo>
                    <a:pt x="8" y="28"/>
                  </a:lnTo>
                  <a:lnTo>
                    <a:pt x="22" y="62"/>
                  </a:lnTo>
                  <a:lnTo>
                    <a:pt x="28" y="72"/>
                  </a:lnTo>
                  <a:lnTo>
                    <a:pt x="40" y="82"/>
                  </a:lnTo>
                  <a:lnTo>
                    <a:pt x="52" y="94"/>
                  </a:lnTo>
                  <a:lnTo>
                    <a:pt x="64" y="100"/>
                  </a:lnTo>
                  <a:lnTo>
                    <a:pt x="90" y="112"/>
                  </a:lnTo>
                  <a:lnTo>
                    <a:pt x="112" y="118"/>
                  </a:lnTo>
                </a:path>
              </a:pathLst>
            </a:custGeom>
            <a:noFill/>
            <a:ln w="9525">
              <a:solidFill>
                <a:srgbClr val="191919"/>
              </a:solidFill>
              <a:prstDash val="solid"/>
              <a:round/>
              <a:headEnd/>
              <a:tailEnd/>
            </a:ln>
          </p:spPr>
          <p:txBody>
            <a:bodyPr/>
            <a:lstStyle/>
            <a:p>
              <a:endParaRPr lang="en-US" dirty="0"/>
            </a:p>
          </p:txBody>
        </p:sp>
        <p:sp>
          <p:nvSpPr>
            <p:cNvPr id="158149" name="Freeform 453"/>
            <p:cNvSpPr>
              <a:spLocks/>
            </p:cNvSpPr>
            <p:nvPr/>
          </p:nvSpPr>
          <p:spPr bwMode="auto">
            <a:xfrm>
              <a:off x="3586" y="2130"/>
              <a:ext cx="52" cy="25"/>
            </a:xfrm>
            <a:custGeom>
              <a:avLst/>
              <a:gdLst/>
              <a:ahLst/>
              <a:cxnLst>
                <a:cxn ang="0">
                  <a:pos x="0" y="64"/>
                </a:cxn>
                <a:cxn ang="0">
                  <a:pos x="30" y="64"/>
                </a:cxn>
                <a:cxn ang="0">
                  <a:pos x="46" y="62"/>
                </a:cxn>
                <a:cxn ang="0">
                  <a:pos x="54" y="62"/>
                </a:cxn>
                <a:cxn ang="0">
                  <a:pos x="62" y="58"/>
                </a:cxn>
                <a:cxn ang="0">
                  <a:pos x="80" y="52"/>
                </a:cxn>
                <a:cxn ang="0">
                  <a:pos x="84" y="50"/>
                </a:cxn>
                <a:cxn ang="0">
                  <a:pos x="90" y="44"/>
                </a:cxn>
                <a:cxn ang="0">
                  <a:pos x="94" y="38"/>
                </a:cxn>
                <a:cxn ang="0">
                  <a:pos x="98" y="34"/>
                </a:cxn>
                <a:cxn ang="0">
                  <a:pos x="106" y="26"/>
                </a:cxn>
                <a:cxn ang="0">
                  <a:pos x="110" y="20"/>
                </a:cxn>
                <a:cxn ang="0">
                  <a:pos x="118" y="16"/>
                </a:cxn>
                <a:cxn ang="0">
                  <a:pos x="142" y="0"/>
                </a:cxn>
              </a:cxnLst>
              <a:rect l="0" t="0" r="r" b="b"/>
              <a:pathLst>
                <a:path w="142" h="64">
                  <a:moveTo>
                    <a:pt x="0" y="64"/>
                  </a:moveTo>
                  <a:lnTo>
                    <a:pt x="30" y="64"/>
                  </a:lnTo>
                  <a:lnTo>
                    <a:pt x="46" y="62"/>
                  </a:lnTo>
                  <a:lnTo>
                    <a:pt x="54" y="62"/>
                  </a:lnTo>
                  <a:lnTo>
                    <a:pt x="62" y="58"/>
                  </a:lnTo>
                  <a:lnTo>
                    <a:pt x="80" y="52"/>
                  </a:lnTo>
                  <a:lnTo>
                    <a:pt x="84" y="50"/>
                  </a:lnTo>
                  <a:lnTo>
                    <a:pt x="90" y="44"/>
                  </a:lnTo>
                  <a:lnTo>
                    <a:pt x="94" y="38"/>
                  </a:lnTo>
                  <a:lnTo>
                    <a:pt x="98" y="34"/>
                  </a:lnTo>
                  <a:lnTo>
                    <a:pt x="106" y="26"/>
                  </a:lnTo>
                  <a:lnTo>
                    <a:pt x="110" y="20"/>
                  </a:lnTo>
                  <a:lnTo>
                    <a:pt x="118" y="16"/>
                  </a:lnTo>
                  <a:lnTo>
                    <a:pt x="142" y="0"/>
                  </a:lnTo>
                </a:path>
              </a:pathLst>
            </a:custGeom>
            <a:noFill/>
            <a:ln w="9525">
              <a:solidFill>
                <a:srgbClr val="191919"/>
              </a:solidFill>
              <a:prstDash val="solid"/>
              <a:round/>
              <a:headEnd/>
              <a:tailEnd/>
            </a:ln>
          </p:spPr>
          <p:txBody>
            <a:bodyPr/>
            <a:lstStyle/>
            <a:p>
              <a:endParaRPr lang="en-US" dirty="0"/>
            </a:p>
          </p:txBody>
        </p:sp>
        <p:sp>
          <p:nvSpPr>
            <p:cNvPr id="158150" name="Freeform 454"/>
            <p:cNvSpPr>
              <a:spLocks/>
            </p:cNvSpPr>
            <p:nvPr/>
          </p:nvSpPr>
          <p:spPr bwMode="auto">
            <a:xfrm>
              <a:off x="3504" y="2155"/>
              <a:ext cx="10" cy="2"/>
            </a:xfrm>
            <a:custGeom>
              <a:avLst/>
              <a:gdLst/>
              <a:ahLst/>
              <a:cxnLst>
                <a:cxn ang="0">
                  <a:pos x="0" y="8"/>
                </a:cxn>
                <a:cxn ang="0">
                  <a:pos x="16" y="2"/>
                </a:cxn>
                <a:cxn ang="0">
                  <a:pos x="22" y="0"/>
                </a:cxn>
                <a:cxn ang="0">
                  <a:pos x="26" y="0"/>
                </a:cxn>
                <a:cxn ang="0">
                  <a:pos x="28" y="2"/>
                </a:cxn>
              </a:cxnLst>
              <a:rect l="0" t="0" r="r" b="b"/>
              <a:pathLst>
                <a:path w="28" h="8">
                  <a:moveTo>
                    <a:pt x="0" y="8"/>
                  </a:moveTo>
                  <a:lnTo>
                    <a:pt x="16" y="2"/>
                  </a:lnTo>
                  <a:lnTo>
                    <a:pt x="22" y="0"/>
                  </a:lnTo>
                  <a:lnTo>
                    <a:pt x="26" y="0"/>
                  </a:lnTo>
                  <a:lnTo>
                    <a:pt x="28" y="2"/>
                  </a:lnTo>
                </a:path>
              </a:pathLst>
            </a:custGeom>
            <a:noFill/>
            <a:ln w="9525">
              <a:solidFill>
                <a:srgbClr val="191919"/>
              </a:solidFill>
              <a:prstDash val="solid"/>
              <a:round/>
              <a:headEnd/>
              <a:tailEnd/>
            </a:ln>
          </p:spPr>
          <p:txBody>
            <a:bodyPr/>
            <a:lstStyle/>
            <a:p>
              <a:endParaRPr lang="en-US" dirty="0"/>
            </a:p>
          </p:txBody>
        </p:sp>
        <p:sp>
          <p:nvSpPr>
            <p:cNvPr id="158151" name="Freeform 455"/>
            <p:cNvSpPr>
              <a:spLocks/>
            </p:cNvSpPr>
            <p:nvPr/>
          </p:nvSpPr>
          <p:spPr bwMode="auto">
            <a:xfrm>
              <a:off x="3519" y="2149"/>
              <a:ext cx="48" cy="31"/>
            </a:xfrm>
            <a:custGeom>
              <a:avLst/>
              <a:gdLst/>
              <a:ahLst/>
              <a:cxnLst>
                <a:cxn ang="0">
                  <a:pos x="0" y="0"/>
                </a:cxn>
                <a:cxn ang="0">
                  <a:pos x="10" y="8"/>
                </a:cxn>
                <a:cxn ang="0">
                  <a:pos x="20" y="14"/>
                </a:cxn>
                <a:cxn ang="0">
                  <a:pos x="26" y="20"/>
                </a:cxn>
                <a:cxn ang="0">
                  <a:pos x="42" y="42"/>
                </a:cxn>
                <a:cxn ang="0">
                  <a:pos x="66" y="52"/>
                </a:cxn>
                <a:cxn ang="0">
                  <a:pos x="96" y="66"/>
                </a:cxn>
                <a:cxn ang="0">
                  <a:pos x="108" y="72"/>
                </a:cxn>
                <a:cxn ang="0">
                  <a:pos x="132" y="80"/>
                </a:cxn>
              </a:cxnLst>
              <a:rect l="0" t="0" r="r" b="b"/>
              <a:pathLst>
                <a:path w="132" h="80">
                  <a:moveTo>
                    <a:pt x="0" y="0"/>
                  </a:moveTo>
                  <a:lnTo>
                    <a:pt x="10" y="8"/>
                  </a:lnTo>
                  <a:lnTo>
                    <a:pt x="20" y="14"/>
                  </a:lnTo>
                  <a:lnTo>
                    <a:pt x="26" y="20"/>
                  </a:lnTo>
                  <a:lnTo>
                    <a:pt x="42" y="42"/>
                  </a:lnTo>
                  <a:lnTo>
                    <a:pt x="66" y="52"/>
                  </a:lnTo>
                  <a:lnTo>
                    <a:pt x="96" y="66"/>
                  </a:lnTo>
                  <a:lnTo>
                    <a:pt x="108" y="72"/>
                  </a:lnTo>
                  <a:lnTo>
                    <a:pt x="132" y="80"/>
                  </a:lnTo>
                </a:path>
              </a:pathLst>
            </a:custGeom>
            <a:noFill/>
            <a:ln w="9525">
              <a:solidFill>
                <a:srgbClr val="191919"/>
              </a:solidFill>
              <a:prstDash val="solid"/>
              <a:round/>
              <a:headEnd/>
              <a:tailEnd/>
            </a:ln>
          </p:spPr>
          <p:txBody>
            <a:bodyPr/>
            <a:lstStyle/>
            <a:p>
              <a:endParaRPr lang="en-US" dirty="0"/>
            </a:p>
          </p:txBody>
        </p:sp>
        <p:sp>
          <p:nvSpPr>
            <p:cNvPr id="158152" name="Freeform 456"/>
            <p:cNvSpPr>
              <a:spLocks/>
            </p:cNvSpPr>
            <p:nvPr/>
          </p:nvSpPr>
          <p:spPr bwMode="auto">
            <a:xfrm>
              <a:off x="3580" y="2173"/>
              <a:ext cx="48" cy="9"/>
            </a:xfrm>
            <a:custGeom>
              <a:avLst/>
              <a:gdLst/>
              <a:ahLst/>
              <a:cxnLst>
                <a:cxn ang="0">
                  <a:pos x="0" y="20"/>
                </a:cxn>
                <a:cxn ang="0">
                  <a:pos x="12" y="22"/>
                </a:cxn>
                <a:cxn ang="0">
                  <a:pos x="30" y="24"/>
                </a:cxn>
                <a:cxn ang="0">
                  <a:pos x="42" y="24"/>
                </a:cxn>
                <a:cxn ang="0">
                  <a:pos x="48" y="22"/>
                </a:cxn>
                <a:cxn ang="0">
                  <a:pos x="52" y="20"/>
                </a:cxn>
                <a:cxn ang="0">
                  <a:pos x="72" y="8"/>
                </a:cxn>
                <a:cxn ang="0">
                  <a:pos x="76" y="4"/>
                </a:cxn>
                <a:cxn ang="0">
                  <a:pos x="84" y="0"/>
                </a:cxn>
                <a:cxn ang="0">
                  <a:pos x="90" y="0"/>
                </a:cxn>
                <a:cxn ang="0">
                  <a:pos x="100" y="4"/>
                </a:cxn>
                <a:cxn ang="0">
                  <a:pos x="120" y="16"/>
                </a:cxn>
                <a:cxn ang="0">
                  <a:pos x="134" y="24"/>
                </a:cxn>
              </a:cxnLst>
              <a:rect l="0" t="0" r="r" b="b"/>
              <a:pathLst>
                <a:path w="134" h="24">
                  <a:moveTo>
                    <a:pt x="0" y="20"/>
                  </a:moveTo>
                  <a:lnTo>
                    <a:pt x="12" y="22"/>
                  </a:lnTo>
                  <a:lnTo>
                    <a:pt x="30" y="24"/>
                  </a:lnTo>
                  <a:lnTo>
                    <a:pt x="42" y="24"/>
                  </a:lnTo>
                  <a:lnTo>
                    <a:pt x="48" y="22"/>
                  </a:lnTo>
                  <a:lnTo>
                    <a:pt x="52" y="20"/>
                  </a:lnTo>
                  <a:lnTo>
                    <a:pt x="72" y="8"/>
                  </a:lnTo>
                  <a:lnTo>
                    <a:pt x="76" y="4"/>
                  </a:lnTo>
                  <a:lnTo>
                    <a:pt x="84" y="0"/>
                  </a:lnTo>
                  <a:lnTo>
                    <a:pt x="90" y="0"/>
                  </a:lnTo>
                  <a:lnTo>
                    <a:pt x="100" y="4"/>
                  </a:lnTo>
                  <a:lnTo>
                    <a:pt x="120" y="16"/>
                  </a:lnTo>
                  <a:lnTo>
                    <a:pt x="134" y="24"/>
                  </a:lnTo>
                </a:path>
              </a:pathLst>
            </a:custGeom>
            <a:noFill/>
            <a:ln w="9525">
              <a:solidFill>
                <a:srgbClr val="191919"/>
              </a:solidFill>
              <a:prstDash val="solid"/>
              <a:round/>
              <a:headEnd/>
              <a:tailEnd/>
            </a:ln>
          </p:spPr>
          <p:txBody>
            <a:bodyPr/>
            <a:lstStyle/>
            <a:p>
              <a:endParaRPr lang="en-US" dirty="0"/>
            </a:p>
          </p:txBody>
        </p:sp>
        <p:sp>
          <p:nvSpPr>
            <p:cNvPr id="158153" name="Freeform 457"/>
            <p:cNvSpPr>
              <a:spLocks/>
            </p:cNvSpPr>
            <p:nvPr/>
          </p:nvSpPr>
          <p:spPr bwMode="auto">
            <a:xfrm>
              <a:off x="3462" y="2204"/>
              <a:ext cx="32" cy="8"/>
            </a:xfrm>
            <a:custGeom>
              <a:avLst/>
              <a:gdLst/>
              <a:ahLst/>
              <a:cxnLst>
                <a:cxn ang="0">
                  <a:pos x="0" y="12"/>
                </a:cxn>
                <a:cxn ang="0">
                  <a:pos x="8" y="14"/>
                </a:cxn>
                <a:cxn ang="0">
                  <a:pos x="16" y="14"/>
                </a:cxn>
                <a:cxn ang="0">
                  <a:pos x="24" y="12"/>
                </a:cxn>
                <a:cxn ang="0">
                  <a:pos x="48" y="2"/>
                </a:cxn>
                <a:cxn ang="0">
                  <a:pos x="66" y="0"/>
                </a:cxn>
                <a:cxn ang="0">
                  <a:pos x="74" y="8"/>
                </a:cxn>
                <a:cxn ang="0">
                  <a:pos x="82" y="14"/>
                </a:cxn>
                <a:cxn ang="0">
                  <a:pos x="88" y="20"/>
                </a:cxn>
              </a:cxnLst>
              <a:rect l="0" t="0" r="r" b="b"/>
              <a:pathLst>
                <a:path w="88" h="20">
                  <a:moveTo>
                    <a:pt x="0" y="12"/>
                  </a:moveTo>
                  <a:lnTo>
                    <a:pt x="8" y="14"/>
                  </a:lnTo>
                  <a:lnTo>
                    <a:pt x="16" y="14"/>
                  </a:lnTo>
                  <a:lnTo>
                    <a:pt x="24" y="12"/>
                  </a:lnTo>
                  <a:lnTo>
                    <a:pt x="48" y="2"/>
                  </a:lnTo>
                  <a:lnTo>
                    <a:pt x="66" y="0"/>
                  </a:lnTo>
                  <a:lnTo>
                    <a:pt x="74" y="8"/>
                  </a:lnTo>
                  <a:lnTo>
                    <a:pt x="82" y="14"/>
                  </a:lnTo>
                  <a:lnTo>
                    <a:pt x="88" y="20"/>
                  </a:lnTo>
                </a:path>
              </a:pathLst>
            </a:custGeom>
            <a:noFill/>
            <a:ln w="9525">
              <a:solidFill>
                <a:srgbClr val="191919"/>
              </a:solidFill>
              <a:prstDash val="solid"/>
              <a:round/>
              <a:headEnd/>
              <a:tailEnd/>
            </a:ln>
          </p:spPr>
          <p:txBody>
            <a:bodyPr/>
            <a:lstStyle/>
            <a:p>
              <a:endParaRPr lang="en-US" dirty="0"/>
            </a:p>
          </p:txBody>
        </p:sp>
        <p:sp>
          <p:nvSpPr>
            <p:cNvPr id="158154" name="Freeform 458"/>
            <p:cNvSpPr>
              <a:spLocks/>
            </p:cNvSpPr>
            <p:nvPr/>
          </p:nvSpPr>
          <p:spPr bwMode="auto">
            <a:xfrm>
              <a:off x="3504" y="2184"/>
              <a:ext cx="31" cy="38"/>
            </a:xfrm>
            <a:custGeom>
              <a:avLst/>
              <a:gdLst/>
              <a:ahLst/>
              <a:cxnLst>
                <a:cxn ang="0">
                  <a:pos x="0" y="0"/>
                </a:cxn>
                <a:cxn ang="0">
                  <a:pos x="2" y="10"/>
                </a:cxn>
                <a:cxn ang="0">
                  <a:pos x="4" y="18"/>
                </a:cxn>
                <a:cxn ang="0">
                  <a:pos x="8" y="24"/>
                </a:cxn>
                <a:cxn ang="0">
                  <a:pos x="24" y="46"/>
                </a:cxn>
                <a:cxn ang="0">
                  <a:pos x="30" y="54"/>
                </a:cxn>
                <a:cxn ang="0">
                  <a:pos x="40" y="62"/>
                </a:cxn>
                <a:cxn ang="0">
                  <a:pos x="60" y="82"/>
                </a:cxn>
                <a:cxn ang="0">
                  <a:pos x="66" y="88"/>
                </a:cxn>
                <a:cxn ang="0">
                  <a:pos x="70" y="90"/>
                </a:cxn>
                <a:cxn ang="0">
                  <a:pos x="84" y="94"/>
                </a:cxn>
              </a:cxnLst>
              <a:rect l="0" t="0" r="r" b="b"/>
              <a:pathLst>
                <a:path w="84" h="94">
                  <a:moveTo>
                    <a:pt x="0" y="0"/>
                  </a:moveTo>
                  <a:lnTo>
                    <a:pt x="2" y="10"/>
                  </a:lnTo>
                  <a:lnTo>
                    <a:pt x="4" y="18"/>
                  </a:lnTo>
                  <a:lnTo>
                    <a:pt x="8" y="24"/>
                  </a:lnTo>
                  <a:lnTo>
                    <a:pt x="24" y="46"/>
                  </a:lnTo>
                  <a:lnTo>
                    <a:pt x="30" y="54"/>
                  </a:lnTo>
                  <a:lnTo>
                    <a:pt x="40" y="62"/>
                  </a:lnTo>
                  <a:lnTo>
                    <a:pt x="60" y="82"/>
                  </a:lnTo>
                  <a:lnTo>
                    <a:pt x="66" y="88"/>
                  </a:lnTo>
                  <a:lnTo>
                    <a:pt x="70" y="90"/>
                  </a:lnTo>
                  <a:lnTo>
                    <a:pt x="84" y="94"/>
                  </a:lnTo>
                </a:path>
              </a:pathLst>
            </a:custGeom>
            <a:noFill/>
            <a:ln w="9525">
              <a:solidFill>
                <a:srgbClr val="191919"/>
              </a:solidFill>
              <a:prstDash val="solid"/>
              <a:round/>
              <a:headEnd/>
              <a:tailEnd/>
            </a:ln>
          </p:spPr>
          <p:txBody>
            <a:bodyPr/>
            <a:lstStyle/>
            <a:p>
              <a:endParaRPr lang="en-US" dirty="0"/>
            </a:p>
          </p:txBody>
        </p:sp>
        <p:sp>
          <p:nvSpPr>
            <p:cNvPr id="158155" name="Freeform 459"/>
            <p:cNvSpPr>
              <a:spLocks/>
            </p:cNvSpPr>
            <p:nvPr/>
          </p:nvSpPr>
          <p:spPr bwMode="auto">
            <a:xfrm>
              <a:off x="3542" y="2206"/>
              <a:ext cx="84" cy="25"/>
            </a:xfrm>
            <a:custGeom>
              <a:avLst/>
              <a:gdLst/>
              <a:ahLst/>
              <a:cxnLst>
                <a:cxn ang="0">
                  <a:pos x="0" y="50"/>
                </a:cxn>
                <a:cxn ang="0">
                  <a:pos x="8" y="56"/>
                </a:cxn>
                <a:cxn ang="0">
                  <a:pos x="16" y="60"/>
                </a:cxn>
                <a:cxn ang="0">
                  <a:pos x="28" y="62"/>
                </a:cxn>
                <a:cxn ang="0">
                  <a:pos x="36" y="60"/>
                </a:cxn>
                <a:cxn ang="0">
                  <a:pos x="42" y="58"/>
                </a:cxn>
                <a:cxn ang="0">
                  <a:pos x="46" y="56"/>
                </a:cxn>
                <a:cxn ang="0">
                  <a:pos x="52" y="54"/>
                </a:cxn>
                <a:cxn ang="0">
                  <a:pos x="66" y="52"/>
                </a:cxn>
                <a:cxn ang="0">
                  <a:pos x="72" y="50"/>
                </a:cxn>
                <a:cxn ang="0">
                  <a:pos x="90" y="36"/>
                </a:cxn>
                <a:cxn ang="0">
                  <a:pos x="110" y="22"/>
                </a:cxn>
                <a:cxn ang="0">
                  <a:pos x="124" y="14"/>
                </a:cxn>
                <a:cxn ang="0">
                  <a:pos x="140" y="8"/>
                </a:cxn>
                <a:cxn ang="0">
                  <a:pos x="154" y="2"/>
                </a:cxn>
                <a:cxn ang="0">
                  <a:pos x="164" y="0"/>
                </a:cxn>
                <a:cxn ang="0">
                  <a:pos x="172" y="2"/>
                </a:cxn>
                <a:cxn ang="0">
                  <a:pos x="182" y="8"/>
                </a:cxn>
                <a:cxn ang="0">
                  <a:pos x="200" y="18"/>
                </a:cxn>
                <a:cxn ang="0">
                  <a:pos x="216" y="26"/>
                </a:cxn>
                <a:cxn ang="0">
                  <a:pos x="224" y="28"/>
                </a:cxn>
                <a:cxn ang="0">
                  <a:pos x="232" y="28"/>
                </a:cxn>
              </a:cxnLst>
              <a:rect l="0" t="0" r="r" b="b"/>
              <a:pathLst>
                <a:path w="232" h="62">
                  <a:moveTo>
                    <a:pt x="0" y="50"/>
                  </a:moveTo>
                  <a:lnTo>
                    <a:pt x="8" y="56"/>
                  </a:lnTo>
                  <a:lnTo>
                    <a:pt x="16" y="60"/>
                  </a:lnTo>
                  <a:lnTo>
                    <a:pt x="28" y="62"/>
                  </a:lnTo>
                  <a:lnTo>
                    <a:pt x="36" y="60"/>
                  </a:lnTo>
                  <a:lnTo>
                    <a:pt x="42" y="58"/>
                  </a:lnTo>
                  <a:lnTo>
                    <a:pt x="46" y="56"/>
                  </a:lnTo>
                  <a:lnTo>
                    <a:pt x="52" y="54"/>
                  </a:lnTo>
                  <a:lnTo>
                    <a:pt x="66" y="52"/>
                  </a:lnTo>
                  <a:lnTo>
                    <a:pt x="72" y="50"/>
                  </a:lnTo>
                  <a:lnTo>
                    <a:pt x="90" y="36"/>
                  </a:lnTo>
                  <a:lnTo>
                    <a:pt x="110" y="22"/>
                  </a:lnTo>
                  <a:lnTo>
                    <a:pt x="124" y="14"/>
                  </a:lnTo>
                  <a:lnTo>
                    <a:pt x="140" y="8"/>
                  </a:lnTo>
                  <a:lnTo>
                    <a:pt x="154" y="2"/>
                  </a:lnTo>
                  <a:lnTo>
                    <a:pt x="164" y="0"/>
                  </a:lnTo>
                  <a:lnTo>
                    <a:pt x="172" y="2"/>
                  </a:lnTo>
                  <a:lnTo>
                    <a:pt x="182" y="8"/>
                  </a:lnTo>
                  <a:lnTo>
                    <a:pt x="200" y="18"/>
                  </a:lnTo>
                  <a:lnTo>
                    <a:pt x="216" y="26"/>
                  </a:lnTo>
                  <a:lnTo>
                    <a:pt x="224" y="28"/>
                  </a:lnTo>
                  <a:lnTo>
                    <a:pt x="232" y="28"/>
                  </a:lnTo>
                </a:path>
              </a:pathLst>
            </a:custGeom>
            <a:noFill/>
            <a:ln w="9525">
              <a:solidFill>
                <a:srgbClr val="191919"/>
              </a:solidFill>
              <a:prstDash val="solid"/>
              <a:round/>
              <a:headEnd/>
              <a:tailEnd/>
            </a:ln>
          </p:spPr>
          <p:txBody>
            <a:bodyPr/>
            <a:lstStyle/>
            <a:p>
              <a:endParaRPr lang="en-US" dirty="0"/>
            </a:p>
          </p:txBody>
        </p:sp>
        <p:sp>
          <p:nvSpPr>
            <p:cNvPr id="158156" name="Freeform 460"/>
            <p:cNvSpPr>
              <a:spLocks/>
            </p:cNvSpPr>
            <p:nvPr/>
          </p:nvSpPr>
          <p:spPr bwMode="auto">
            <a:xfrm>
              <a:off x="3037" y="2687"/>
              <a:ext cx="6" cy="19"/>
            </a:xfrm>
            <a:custGeom>
              <a:avLst/>
              <a:gdLst/>
              <a:ahLst/>
              <a:cxnLst>
                <a:cxn ang="0">
                  <a:pos x="0" y="0"/>
                </a:cxn>
                <a:cxn ang="0">
                  <a:pos x="6" y="28"/>
                </a:cxn>
                <a:cxn ang="0">
                  <a:pos x="8" y="36"/>
                </a:cxn>
                <a:cxn ang="0">
                  <a:pos x="12" y="44"/>
                </a:cxn>
                <a:cxn ang="0">
                  <a:pos x="16" y="48"/>
                </a:cxn>
                <a:cxn ang="0">
                  <a:pos x="18" y="48"/>
                </a:cxn>
              </a:cxnLst>
              <a:rect l="0" t="0" r="r" b="b"/>
              <a:pathLst>
                <a:path w="18" h="48">
                  <a:moveTo>
                    <a:pt x="0" y="0"/>
                  </a:moveTo>
                  <a:lnTo>
                    <a:pt x="6" y="28"/>
                  </a:lnTo>
                  <a:lnTo>
                    <a:pt x="8" y="36"/>
                  </a:lnTo>
                  <a:lnTo>
                    <a:pt x="12" y="44"/>
                  </a:lnTo>
                  <a:lnTo>
                    <a:pt x="16" y="48"/>
                  </a:lnTo>
                  <a:lnTo>
                    <a:pt x="18" y="48"/>
                  </a:lnTo>
                </a:path>
              </a:pathLst>
            </a:custGeom>
            <a:noFill/>
            <a:ln w="9525">
              <a:solidFill>
                <a:srgbClr val="191919"/>
              </a:solidFill>
              <a:prstDash val="solid"/>
              <a:round/>
              <a:headEnd/>
              <a:tailEnd/>
            </a:ln>
          </p:spPr>
          <p:txBody>
            <a:bodyPr/>
            <a:lstStyle/>
            <a:p>
              <a:endParaRPr lang="en-US" dirty="0"/>
            </a:p>
          </p:txBody>
        </p:sp>
        <p:sp>
          <p:nvSpPr>
            <p:cNvPr id="158157" name="Freeform 461"/>
            <p:cNvSpPr>
              <a:spLocks/>
            </p:cNvSpPr>
            <p:nvPr/>
          </p:nvSpPr>
          <p:spPr bwMode="auto">
            <a:xfrm>
              <a:off x="3028" y="2698"/>
              <a:ext cx="4" cy="15"/>
            </a:xfrm>
            <a:custGeom>
              <a:avLst/>
              <a:gdLst/>
              <a:ahLst/>
              <a:cxnLst>
                <a:cxn ang="0">
                  <a:pos x="0" y="0"/>
                </a:cxn>
                <a:cxn ang="0">
                  <a:pos x="2" y="18"/>
                </a:cxn>
                <a:cxn ang="0">
                  <a:pos x="4" y="28"/>
                </a:cxn>
                <a:cxn ang="0">
                  <a:pos x="6" y="34"/>
                </a:cxn>
                <a:cxn ang="0">
                  <a:pos x="10" y="38"/>
                </a:cxn>
              </a:cxnLst>
              <a:rect l="0" t="0" r="r" b="b"/>
              <a:pathLst>
                <a:path w="10" h="38">
                  <a:moveTo>
                    <a:pt x="0" y="0"/>
                  </a:moveTo>
                  <a:lnTo>
                    <a:pt x="2" y="18"/>
                  </a:lnTo>
                  <a:lnTo>
                    <a:pt x="4" y="28"/>
                  </a:lnTo>
                  <a:lnTo>
                    <a:pt x="6" y="34"/>
                  </a:lnTo>
                  <a:lnTo>
                    <a:pt x="10" y="38"/>
                  </a:lnTo>
                </a:path>
              </a:pathLst>
            </a:custGeom>
            <a:noFill/>
            <a:ln w="9525">
              <a:solidFill>
                <a:srgbClr val="191919"/>
              </a:solidFill>
              <a:prstDash val="solid"/>
              <a:round/>
              <a:headEnd/>
              <a:tailEnd/>
            </a:ln>
          </p:spPr>
          <p:txBody>
            <a:bodyPr/>
            <a:lstStyle/>
            <a:p>
              <a:endParaRPr lang="en-US" dirty="0"/>
            </a:p>
          </p:txBody>
        </p:sp>
        <p:sp>
          <p:nvSpPr>
            <p:cNvPr id="158158" name="Freeform 462"/>
            <p:cNvSpPr>
              <a:spLocks/>
            </p:cNvSpPr>
            <p:nvPr/>
          </p:nvSpPr>
          <p:spPr bwMode="auto">
            <a:xfrm>
              <a:off x="3020" y="2710"/>
              <a:ext cx="4" cy="8"/>
            </a:xfrm>
            <a:custGeom>
              <a:avLst/>
              <a:gdLst/>
              <a:ahLst/>
              <a:cxnLst>
                <a:cxn ang="0">
                  <a:pos x="0" y="0"/>
                </a:cxn>
                <a:cxn ang="0">
                  <a:pos x="4" y="8"/>
                </a:cxn>
                <a:cxn ang="0">
                  <a:pos x="8" y="16"/>
                </a:cxn>
                <a:cxn ang="0">
                  <a:pos x="12" y="20"/>
                </a:cxn>
              </a:cxnLst>
              <a:rect l="0" t="0" r="r" b="b"/>
              <a:pathLst>
                <a:path w="12" h="20">
                  <a:moveTo>
                    <a:pt x="0" y="0"/>
                  </a:moveTo>
                  <a:lnTo>
                    <a:pt x="4" y="8"/>
                  </a:lnTo>
                  <a:lnTo>
                    <a:pt x="8" y="16"/>
                  </a:lnTo>
                  <a:lnTo>
                    <a:pt x="12" y="20"/>
                  </a:lnTo>
                </a:path>
              </a:pathLst>
            </a:custGeom>
            <a:noFill/>
            <a:ln w="9525">
              <a:solidFill>
                <a:srgbClr val="191919"/>
              </a:solidFill>
              <a:prstDash val="solid"/>
              <a:round/>
              <a:headEnd/>
              <a:tailEnd/>
            </a:ln>
          </p:spPr>
          <p:txBody>
            <a:bodyPr/>
            <a:lstStyle/>
            <a:p>
              <a:endParaRPr lang="en-US" dirty="0"/>
            </a:p>
          </p:txBody>
        </p:sp>
        <p:sp>
          <p:nvSpPr>
            <p:cNvPr id="158159" name="Freeform 463"/>
            <p:cNvSpPr>
              <a:spLocks/>
            </p:cNvSpPr>
            <p:nvPr/>
          </p:nvSpPr>
          <p:spPr bwMode="auto">
            <a:xfrm>
              <a:off x="3104" y="2649"/>
              <a:ext cx="5" cy="14"/>
            </a:xfrm>
            <a:custGeom>
              <a:avLst/>
              <a:gdLst/>
              <a:ahLst/>
              <a:cxnLst>
                <a:cxn ang="0">
                  <a:pos x="0" y="0"/>
                </a:cxn>
                <a:cxn ang="0">
                  <a:pos x="0" y="6"/>
                </a:cxn>
                <a:cxn ang="0">
                  <a:pos x="2" y="16"/>
                </a:cxn>
                <a:cxn ang="0">
                  <a:pos x="6" y="26"/>
                </a:cxn>
                <a:cxn ang="0">
                  <a:pos x="10" y="32"/>
                </a:cxn>
                <a:cxn ang="0">
                  <a:pos x="16" y="34"/>
                </a:cxn>
              </a:cxnLst>
              <a:rect l="0" t="0" r="r" b="b"/>
              <a:pathLst>
                <a:path w="16" h="34">
                  <a:moveTo>
                    <a:pt x="0" y="0"/>
                  </a:moveTo>
                  <a:lnTo>
                    <a:pt x="0" y="6"/>
                  </a:lnTo>
                  <a:lnTo>
                    <a:pt x="2" y="16"/>
                  </a:lnTo>
                  <a:lnTo>
                    <a:pt x="6" y="26"/>
                  </a:lnTo>
                  <a:lnTo>
                    <a:pt x="10" y="32"/>
                  </a:lnTo>
                  <a:lnTo>
                    <a:pt x="16" y="34"/>
                  </a:lnTo>
                </a:path>
              </a:pathLst>
            </a:custGeom>
            <a:noFill/>
            <a:ln w="9525">
              <a:solidFill>
                <a:srgbClr val="191919"/>
              </a:solidFill>
              <a:prstDash val="solid"/>
              <a:round/>
              <a:headEnd/>
              <a:tailEnd/>
            </a:ln>
          </p:spPr>
          <p:txBody>
            <a:bodyPr/>
            <a:lstStyle/>
            <a:p>
              <a:endParaRPr lang="en-US" dirty="0"/>
            </a:p>
          </p:txBody>
        </p:sp>
        <p:sp>
          <p:nvSpPr>
            <p:cNvPr id="158160" name="Freeform 464"/>
            <p:cNvSpPr>
              <a:spLocks/>
            </p:cNvSpPr>
            <p:nvPr/>
          </p:nvSpPr>
          <p:spPr bwMode="auto">
            <a:xfrm>
              <a:off x="3113" y="2626"/>
              <a:ext cx="9" cy="18"/>
            </a:xfrm>
            <a:custGeom>
              <a:avLst/>
              <a:gdLst/>
              <a:ahLst/>
              <a:cxnLst>
                <a:cxn ang="0">
                  <a:pos x="0" y="0"/>
                </a:cxn>
                <a:cxn ang="0">
                  <a:pos x="6" y="14"/>
                </a:cxn>
                <a:cxn ang="0">
                  <a:pos x="15" y="34"/>
                </a:cxn>
                <a:cxn ang="0">
                  <a:pos x="21" y="42"/>
                </a:cxn>
                <a:cxn ang="0">
                  <a:pos x="27" y="46"/>
                </a:cxn>
              </a:cxnLst>
              <a:rect l="0" t="0" r="r" b="b"/>
              <a:pathLst>
                <a:path w="27" h="46">
                  <a:moveTo>
                    <a:pt x="0" y="0"/>
                  </a:moveTo>
                  <a:lnTo>
                    <a:pt x="6" y="14"/>
                  </a:lnTo>
                  <a:lnTo>
                    <a:pt x="15" y="34"/>
                  </a:lnTo>
                  <a:lnTo>
                    <a:pt x="21" y="42"/>
                  </a:lnTo>
                  <a:lnTo>
                    <a:pt x="27" y="46"/>
                  </a:lnTo>
                </a:path>
              </a:pathLst>
            </a:custGeom>
            <a:noFill/>
            <a:ln w="9525">
              <a:solidFill>
                <a:srgbClr val="191919"/>
              </a:solidFill>
              <a:prstDash val="solid"/>
              <a:round/>
              <a:headEnd/>
              <a:tailEnd/>
            </a:ln>
          </p:spPr>
          <p:txBody>
            <a:bodyPr/>
            <a:lstStyle/>
            <a:p>
              <a:endParaRPr lang="en-US" dirty="0"/>
            </a:p>
          </p:txBody>
        </p:sp>
        <p:sp>
          <p:nvSpPr>
            <p:cNvPr id="158161" name="Freeform 465"/>
            <p:cNvSpPr>
              <a:spLocks/>
            </p:cNvSpPr>
            <p:nvPr/>
          </p:nvSpPr>
          <p:spPr bwMode="auto">
            <a:xfrm>
              <a:off x="3162" y="2587"/>
              <a:ext cx="4" cy="19"/>
            </a:xfrm>
            <a:custGeom>
              <a:avLst/>
              <a:gdLst/>
              <a:ahLst/>
              <a:cxnLst>
                <a:cxn ang="0">
                  <a:pos x="0" y="0"/>
                </a:cxn>
                <a:cxn ang="0">
                  <a:pos x="0" y="16"/>
                </a:cxn>
                <a:cxn ang="0">
                  <a:pos x="4" y="32"/>
                </a:cxn>
                <a:cxn ang="0">
                  <a:pos x="10" y="48"/>
                </a:cxn>
              </a:cxnLst>
              <a:rect l="0" t="0" r="r" b="b"/>
              <a:pathLst>
                <a:path w="10" h="48">
                  <a:moveTo>
                    <a:pt x="0" y="0"/>
                  </a:moveTo>
                  <a:lnTo>
                    <a:pt x="0" y="16"/>
                  </a:lnTo>
                  <a:lnTo>
                    <a:pt x="4" y="32"/>
                  </a:lnTo>
                  <a:lnTo>
                    <a:pt x="10" y="48"/>
                  </a:lnTo>
                </a:path>
              </a:pathLst>
            </a:custGeom>
            <a:noFill/>
            <a:ln w="9525">
              <a:solidFill>
                <a:srgbClr val="191919"/>
              </a:solidFill>
              <a:prstDash val="solid"/>
              <a:round/>
              <a:headEnd/>
              <a:tailEnd/>
            </a:ln>
          </p:spPr>
          <p:txBody>
            <a:bodyPr/>
            <a:lstStyle/>
            <a:p>
              <a:endParaRPr lang="en-US" dirty="0"/>
            </a:p>
          </p:txBody>
        </p:sp>
        <p:sp>
          <p:nvSpPr>
            <p:cNvPr id="158162" name="Freeform 466"/>
            <p:cNvSpPr>
              <a:spLocks/>
            </p:cNvSpPr>
            <p:nvPr/>
          </p:nvSpPr>
          <p:spPr bwMode="auto">
            <a:xfrm>
              <a:off x="3175" y="2582"/>
              <a:ext cx="4" cy="14"/>
            </a:xfrm>
            <a:custGeom>
              <a:avLst/>
              <a:gdLst/>
              <a:ahLst/>
              <a:cxnLst>
                <a:cxn ang="0">
                  <a:pos x="0" y="0"/>
                </a:cxn>
                <a:cxn ang="0">
                  <a:pos x="0" y="4"/>
                </a:cxn>
                <a:cxn ang="0">
                  <a:pos x="0" y="12"/>
                </a:cxn>
                <a:cxn ang="0">
                  <a:pos x="2" y="24"/>
                </a:cxn>
                <a:cxn ang="0">
                  <a:pos x="6" y="32"/>
                </a:cxn>
                <a:cxn ang="0">
                  <a:pos x="10" y="36"/>
                </a:cxn>
              </a:cxnLst>
              <a:rect l="0" t="0" r="r" b="b"/>
              <a:pathLst>
                <a:path w="10" h="36">
                  <a:moveTo>
                    <a:pt x="0" y="0"/>
                  </a:moveTo>
                  <a:lnTo>
                    <a:pt x="0" y="4"/>
                  </a:lnTo>
                  <a:lnTo>
                    <a:pt x="0" y="12"/>
                  </a:lnTo>
                  <a:lnTo>
                    <a:pt x="2" y="24"/>
                  </a:lnTo>
                  <a:lnTo>
                    <a:pt x="6" y="32"/>
                  </a:lnTo>
                  <a:lnTo>
                    <a:pt x="10" y="36"/>
                  </a:lnTo>
                </a:path>
              </a:pathLst>
            </a:custGeom>
            <a:noFill/>
            <a:ln w="9525">
              <a:solidFill>
                <a:srgbClr val="191919"/>
              </a:solidFill>
              <a:prstDash val="solid"/>
              <a:round/>
              <a:headEnd/>
              <a:tailEnd/>
            </a:ln>
          </p:spPr>
          <p:txBody>
            <a:bodyPr/>
            <a:lstStyle/>
            <a:p>
              <a:endParaRPr lang="en-US" dirty="0"/>
            </a:p>
          </p:txBody>
        </p:sp>
        <p:sp>
          <p:nvSpPr>
            <p:cNvPr id="158163" name="Freeform 467"/>
            <p:cNvSpPr>
              <a:spLocks/>
            </p:cNvSpPr>
            <p:nvPr/>
          </p:nvSpPr>
          <p:spPr bwMode="auto">
            <a:xfrm>
              <a:off x="3186" y="2577"/>
              <a:ext cx="5" cy="15"/>
            </a:xfrm>
            <a:custGeom>
              <a:avLst/>
              <a:gdLst/>
              <a:ahLst/>
              <a:cxnLst>
                <a:cxn ang="0">
                  <a:pos x="0" y="0"/>
                </a:cxn>
                <a:cxn ang="0">
                  <a:pos x="2" y="16"/>
                </a:cxn>
                <a:cxn ang="0">
                  <a:pos x="6" y="30"/>
                </a:cxn>
                <a:cxn ang="0">
                  <a:pos x="8" y="36"/>
                </a:cxn>
                <a:cxn ang="0">
                  <a:pos x="12" y="38"/>
                </a:cxn>
              </a:cxnLst>
              <a:rect l="0" t="0" r="r" b="b"/>
              <a:pathLst>
                <a:path w="12" h="38">
                  <a:moveTo>
                    <a:pt x="0" y="0"/>
                  </a:moveTo>
                  <a:lnTo>
                    <a:pt x="2" y="16"/>
                  </a:lnTo>
                  <a:lnTo>
                    <a:pt x="6" y="30"/>
                  </a:lnTo>
                  <a:lnTo>
                    <a:pt x="8" y="36"/>
                  </a:lnTo>
                  <a:lnTo>
                    <a:pt x="12" y="38"/>
                  </a:lnTo>
                </a:path>
              </a:pathLst>
            </a:custGeom>
            <a:noFill/>
            <a:ln w="9525">
              <a:solidFill>
                <a:srgbClr val="191919"/>
              </a:solidFill>
              <a:prstDash val="solid"/>
              <a:round/>
              <a:headEnd/>
              <a:tailEnd/>
            </a:ln>
          </p:spPr>
          <p:txBody>
            <a:bodyPr/>
            <a:lstStyle/>
            <a:p>
              <a:endParaRPr lang="en-US" dirty="0"/>
            </a:p>
          </p:txBody>
        </p:sp>
        <p:sp>
          <p:nvSpPr>
            <p:cNvPr id="158164" name="Freeform 468"/>
            <p:cNvSpPr>
              <a:spLocks/>
            </p:cNvSpPr>
            <p:nvPr/>
          </p:nvSpPr>
          <p:spPr bwMode="auto">
            <a:xfrm>
              <a:off x="3256" y="2515"/>
              <a:ext cx="10" cy="24"/>
            </a:xfrm>
            <a:custGeom>
              <a:avLst/>
              <a:gdLst/>
              <a:ahLst/>
              <a:cxnLst>
                <a:cxn ang="0">
                  <a:pos x="0" y="0"/>
                </a:cxn>
                <a:cxn ang="0">
                  <a:pos x="2" y="14"/>
                </a:cxn>
                <a:cxn ang="0">
                  <a:pos x="6" y="27"/>
                </a:cxn>
                <a:cxn ang="0">
                  <a:pos x="8" y="37"/>
                </a:cxn>
                <a:cxn ang="0">
                  <a:pos x="14" y="45"/>
                </a:cxn>
                <a:cxn ang="0">
                  <a:pos x="20" y="53"/>
                </a:cxn>
                <a:cxn ang="0">
                  <a:pos x="26" y="61"/>
                </a:cxn>
              </a:cxnLst>
              <a:rect l="0" t="0" r="r" b="b"/>
              <a:pathLst>
                <a:path w="26" h="61">
                  <a:moveTo>
                    <a:pt x="0" y="0"/>
                  </a:moveTo>
                  <a:lnTo>
                    <a:pt x="2" y="14"/>
                  </a:lnTo>
                  <a:lnTo>
                    <a:pt x="6" y="27"/>
                  </a:lnTo>
                  <a:lnTo>
                    <a:pt x="8" y="37"/>
                  </a:lnTo>
                  <a:lnTo>
                    <a:pt x="14" y="45"/>
                  </a:lnTo>
                  <a:lnTo>
                    <a:pt x="20" y="53"/>
                  </a:lnTo>
                  <a:lnTo>
                    <a:pt x="26" y="61"/>
                  </a:lnTo>
                </a:path>
              </a:pathLst>
            </a:custGeom>
            <a:noFill/>
            <a:ln w="9525">
              <a:solidFill>
                <a:srgbClr val="191919"/>
              </a:solidFill>
              <a:prstDash val="solid"/>
              <a:round/>
              <a:headEnd/>
              <a:tailEnd/>
            </a:ln>
          </p:spPr>
          <p:txBody>
            <a:bodyPr/>
            <a:lstStyle/>
            <a:p>
              <a:endParaRPr lang="en-US" dirty="0"/>
            </a:p>
          </p:txBody>
        </p:sp>
        <p:sp>
          <p:nvSpPr>
            <p:cNvPr id="158165" name="Freeform 469"/>
            <p:cNvSpPr>
              <a:spLocks/>
            </p:cNvSpPr>
            <p:nvPr/>
          </p:nvSpPr>
          <p:spPr bwMode="auto">
            <a:xfrm>
              <a:off x="3275" y="2509"/>
              <a:ext cx="11" cy="20"/>
            </a:xfrm>
            <a:custGeom>
              <a:avLst/>
              <a:gdLst/>
              <a:ahLst/>
              <a:cxnLst>
                <a:cxn ang="0">
                  <a:pos x="0" y="0"/>
                </a:cxn>
                <a:cxn ang="0">
                  <a:pos x="10" y="22"/>
                </a:cxn>
                <a:cxn ang="0">
                  <a:pos x="18" y="39"/>
                </a:cxn>
                <a:cxn ang="0">
                  <a:pos x="24" y="45"/>
                </a:cxn>
                <a:cxn ang="0">
                  <a:pos x="30" y="49"/>
                </a:cxn>
              </a:cxnLst>
              <a:rect l="0" t="0" r="r" b="b"/>
              <a:pathLst>
                <a:path w="30" h="49">
                  <a:moveTo>
                    <a:pt x="0" y="0"/>
                  </a:moveTo>
                  <a:lnTo>
                    <a:pt x="10" y="22"/>
                  </a:lnTo>
                  <a:lnTo>
                    <a:pt x="18" y="39"/>
                  </a:lnTo>
                  <a:lnTo>
                    <a:pt x="24" y="45"/>
                  </a:lnTo>
                  <a:lnTo>
                    <a:pt x="30" y="49"/>
                  </a:lnTo>
                </a:path>
              </a:pathLst>
            </a:custGeom>
            <a:noFill/>
            <a:ln w="9525">
              <a:solidFill>
                <a:srgbClr val="191919"/>
              </a:solidFill>
              <a:prstDash val="solid"/>
              <a:round/>
              <a:headEnd/>
              <a:tailEnd/>
            </a:ln>
          </p:spPr>
          <p:txBody>
            <a:bodyPr/>
            <a:lstStyle/>
            <a:p>
              <a:endParaRPr lang="en-US" dirty="0"/>
            </a:p>
          </p:txBody>
        </p:sp>
        <p:sp>
          <p:nvSpPr>
            <p:cNvPr id="158166" name="Freeform 470"/>
            <p:cNvSpPr>
              <a:spLocks/>
            </p:cNvSpPr>
            <p:nvPr/>
          </p:nvSpPr>
          <p:spPr bwMode="auto">
            <a:xfrm>
              <a:off x="3283" y="2488"/>
              <a:ext cx="11" cy="32"/>
            </a:xfrm>
            <a:custGeom>
              <a:avLst/>
              <a:gdLst/>
              <a:ahLst/>
              <a:cxnLst>
                <a:cxn ang="0">
                  <a:pos x="0" y="0"/>
                </a:cxn>
                <a:cxn ang="0">
                  <a:pos x="12" y="54"/>
                </a:cxn>
                <a:cxn ang="0">
                  <a:pos x="14" y="62"/>
                </a:cxn>
                <a:cxn ang="0">
                  <a:pos x="20" y="70"/>
                </a:cxn>
                <a:cxn ang="0">
                  <a:pos x="26" y="76"/>
                </a:cxn>
                <a:cxn ang="0">
                  <a:pos x="30" y="80"/>
                </a:cxn>
              </a:cxnLst>
              <a:rect l="0" t="0" r="r" b="b"/>
              <a:pathLst>
                <a:path w="30" h="80">
                  <a:moveTo>
                    <a:pt x="0" y="0"/>
                  </a:moveTo>
                  <a:lnTo>
                    <a:pt x="12" y="54"/>
                  </a:lnTo>
                  <a:lnTo>
                    <a:pt x="14" y="62"/>
                  </a:lnTo>
                  <a:lnTo>
                    <a:pt x="20" y="70"/>
                  </a:lnTo>
                  <a:lnTo>
                    <a:pt x="26" y="76"/>
                  </a:lnTo>
                  <a:lnTo>
                    <a:pt x="30" y="80"/>
                  </a:lnTo>
                </a:path>
              </a:pathLst>
            </a:custGeom>
            <a:noFill/>
            <a:ln w="9525">
              <a:solidFill>
                <a:srgbClr val="191919"/>
              </a:solidFill>
              <a:prstDash val="solid"/>
              <a:round/>
              <a:headEnd/>
              <a:tailEnd/>
            </a:ln>
          </p:spPr>
          <p:txBody>
            <a:bodyPr/>
            <a:lstStyle/>
            <a:p>
              <a:endParaRPr lang="en-US" dirty="0"/>
            </a:p>
          </p:txBody>
        </p:sp>
        <p:sp>
          <p:nvSpPr>
            <p:cNvPr id="158167" name="Freeform 471"/>
            <p:cNvSpPr>
              <a:spLocks/>
            </p:cNvSpPr>
            <p:nvPr/>
          </p:nvSpPr>
          <p:spPr bwMode="auto">
            <a:xfrm>
              <a:off x="3292" y="2476"/>
              <a:ext cx="8" cy="31"/>
            </a:xfrm>
            <a:custGeom>
              <a:avLst/>
              <a:gdLst/>
              <a:ahLst/>
              <a:cxnLst>
                <a:cxn ang="0">
                  <a:pos x="0" y="0"/>
                </a:cxn>
                <a:cxn ang="0">
                  <a:pos x="6" y="44"/>
                </a:cxn>
                <a:cxn ang="0">
                  <a:pos x="12" y="62"/>
                </a:cxn>
                <a:cxn ang="0">
                  <a:pos x="16" y="72"/>
                </a:cxn>
                <a:cxn ang="0">
                  <a:pos x="20" y="80"/>
                </a:cxn>
              </a:cxnLst>
              <a:rect l="0" t="0" r="r" b="b"/>
              <a:pathLst>
                <a:path w="20" h="80">
                  <a:moveTo>
                    <a:pt x="0" y="0"/>
                  </a:moveTo>
                  <a:lnTo>
                    <a:pt x="6" y="44"/>
                  </a:lnTo>
                  <a:lnTo>
                    <a:pt x="12" y="62"/>
                  </a:lnTo>
                  <a:lnTo>
                    <a:pt x="16" y="72"/>
                  </a:lnTo>
                  <a:lnTo>
                    <a:pt x="20" y="80"/>
                  </a:lnTo>
                </a:path>
              </a:pathLst>
            </a:custGeom>
            <a:noFill/>
            <a:ln w="9525">
              <a:solidFill>
                <a:srgbClr val="191919"/>
              </a:solidFill>
              <a:prstDash val="solid"/>
              <a:round/>
              <a:headEnd/>
              <a:tailEnd/>
            </a:ln>
          </p:spPr>
          <p:txBody>
            <a:bodyPr/>
            <a:lstStyle/>
            <a:p>
              <a:endParaRPr lang="en-US" dirty="0"/>
            </a:p>
          </p:txBody>
        </p:sp>
        <p:sp>
          <p:nvSpPr>
            <p:cNvPr id="158168" name="Freeform 472"/>
            <p:cNvSpPr>
              <a:spLocks/>
            </p:cNvSpPr>
            <p:nvPr/>
          </p:nvSpPr>
          <p:spPr bwMode="auto">
            <a:xfrm>
              <a:off x="3302" y="2467"/>
              <a:ext cx="10" cy="30"/>
            </a:xfrm>
            <a:custGeom>
              <a:avLst/>
              <a:gdLst/>
              <a:ahLst/>
              <a:cxnLst>
                <a:cxn ang="0">
                  <a:pos x="0" y="0"/>
                </a:cxn>
                <a:cxn ang="0">
                  <a:pos x="2" y="14"/>
                </a:cxn>
                <a:cxn ang="0">
                  <a:pos x="6" y="28"/>
                </a:cxn>
                <a:cxn ang="0">
                  <a:pos x="10" y="40"/>
                </a:cxn>
                <a:cxn ang="0">
                  <a:pos x="18" y="62"/>
                </a:cxn>
                <a:cxn ang="0">
                  <a:pos x="22" y="70"/>
                </a:cxn>
                <a:cxn ang="0">
                  <a:pos x="26" y="74"/>
                </a:cxn>
              </a:cxnLst>
              <a:rect l="0" t="0" r="r" b="b"/>
              <a:pathLst>
                <a:path w="26" h="74">
                  <a:moveTo>
                    <a:pt x="0" y="0"/>
                  </a:moveTo>
                  <a:lnTo>
                    <a:pt x="2" y="14"/>
                  </a:lnTo>
                  <a:lnTo>
                    <a:pt x="6" y="28"/>
                  </a:lnTo>
                  <a:lnTo>
                    <a:pt x="10" y="40"/>
                  </a:lnTo>
                  <a:lnTo>
                    <a:pt x="18" y="62"/>
                  </a:lnTo>
                  <a:lnTo>
                    <a:pt x="22" y="70"/>
                  </a:lnTo>
                  <a:lnTo>
                    <a:pt x="26" y="74"/>
                  </a:lnTo>
                </a:path>
              </a:pathLst>
            </a:custGeom>
            <a:noFill/>
            <a:ln w="9525">
              <a:solidFill>
                <a:srgbClr val="191919"/>
              </a:solidFill>
              <a:prstDash val="solid"/>
              <a:round/>
              <a:headEnd/>
              <a:tailEnd/>
            </a:ln>
          </p:spPr>
          <p:txBody>
            <a:bodyPr/>
            <a:lstStyle/>
            <a:p>
              <a:endParaRPr lang="en-US" dirty="0"/>
            </a:p>
          </p:txBody>
        </p:sp>
        <p:sp>
          <p:nvSpPr>
            <p:cNvPr id="158169" name="Freeform 473"/>
            <p:cNvSpPr>
              <a:spLocks/>
            </p:cNvSpPr>
            <p:nvPr/>
          </p:nvSpPr>
          <p:spPr bwMode="auto">
            <a:xfrm>
              <a:off x="3316" y="2458"/>
              <a:ext cx="8" cy="27"/>
            </a:xfrm>
            <a:custGeom>
              <a:avLst/>
              <a:gdLst/>
              <a:ahLst/>
              <a:cxnLst>
                <a:cxn ang="0">
                  <a:pos x="0" y="0"/>
                </a:cxn>
                <a:cxn ang="0">
                  <a:pos x="0" y="8"/>
                </a:cxn>
                <a:cxn ang="0">
                  <a:pos x="4" y="28"/>
                </a:cxn>
                <a:cxn ang="0">
                  <a:pos x="6" y="40"/>
                </a:cxn>
                <a:cxn ang="0">
                  <a:pos x="10" y="50"/>
                </a:cxn>
                <a:cxn ang="0">
                  <a:pos x="16" y="60"/>
                </a:cxn>
                <a:cxn ang="0">
                  <a:pos x="24" y="68"/>
                </a:cxn>
              </a:cxnLst>
              <a:rect l="0" t="0" r="r" b="b"/>
              <a:pathLst>
                <a:path w="24" h="68">
                  <a:moveTo>
                    <a:pt x="0" y="0"/>
                  </a:moveTo>
                  <a:lnTo>
                    <a:pt x="0" y="8"/>
                  </a:lnTo>
                  <a:lnTo>
                    <a:pt x="4" y="28"/>
                  </a:lnTo>
                  <a:lnTo>
                    <a:pt x="6" y="40"/>
                  </a:lnTo>
                  <a:lnTo>
                    <a:pt x="10" y="50"/>
                  </a:lnTo>
                  <a:lnTo>
                    <a:pt x="16" y="60"/>
                  </a:lnTo>
                  <a:lnTo>
                    <a:pt x="24" y="68"/>
                  </a:lnTo>
                </a:path>
              </a:pathLst>
            </a:custGeom>
            <a:noFill/>
            <a:ln w="9525">
              <a:solidFill>
                <a:srgbClr val="191919"/>
              </a:solidFill>
              <a:prstDash val="solid"/>
              <a:round/>
              <a:headEnd/>
              <a:tailEnd/>
            </a:ln>
          </p:spPr>
          <p:txBody>
            <a:bodyPr/>
            <a:lstStyle/>
            <a:p>
              <a:endParaRPr lang="en-US" dirty="0"/>
            </a:p>
          </p:txBody>
        </p:sp>
        <p:sp>
          <p:nvSpPr>
            <p:cNvPr id="158170" name="Freeform 474"/>
            <p:cNvSpPr>
              <a:spLocks/>
            </p:cNvSpPr>
            <p:nvPr/>
          </p:nvSpPr>
          <p:spPr bwMode="auto">
            <a:xfrm>
              <a:off x="3327" y="2452"/>
              <a:ext cx="7" cy="21"/>
            </a:xfrm>
            <a:custGeom>
              <a:avLst/>
              <a:gdLst/>
              <a:ahLst/>
              <a:cxnLst>
                <a:cxn ang="0">
                  <a:pos x="0" y="0"/>
                </a:cxn>
                <a:cxn ang="0">
                  <a:pos x="6" y="22"/>
                </a:cxn>
                <a:cxn ang="0">
                  <a:pos x="12" y="38"/>
                </a:cxn>
                <a:cxn ang="0">
                  <a:pos x="18" y="52"/>
                </a:cxn>
              </a:cxnLst>
              <a:rect l="0" t="0" r="r" b="b"/>
              <a:pathLst>
                <a:path w="18" h="52">
                  <a:moveTo>
                    <a:pt x="0" y="0"/>
                  </a:moveTo>
                  <a:lnTo>
                    <a:pt x="6" y="22"/>
                  </a:lnTo>
                  <a:lnTo>
                    <a:pt x="12" y="38"/>
                  </a:lnTo>
                  <a:lnTo>
                    <a:pt x="18" y="52"/>
                  </a:lnTo>
                </a:path>
              </a:pathLst>
            </a:custGeom>
            <a:noFill/>
            <a:ln w="9525">
              <a:solidFill>
                <a:srgbClr val="191919"/>
              </a:solidFill>
              <a:prstDash val="solid"/>
              <a:round/>
              <a:headEnd/>
              <a:tailEnd/>
            </a:ln>
          </p:spPr>
          <p:txBody>
            <a:bodyPr/>
            <a:lstStyle/>
            <a:p>
              <a:endParaRPr lang="en-US" dirty="0"/>
            </a:p>
          </p:txBody>
        </p:sp>
        <p:sp>
          <p:nvSpPr>
            <p:cNvPr id="158171" name="Freeform 475"/>
            <p:cNvSpPr>
              <a:spLocks/>
            </p:cNvSpPr>
            <p:nvPr/>
          </p:nvSpPr>
          <p:spPr bwMode="auto">
            <a:xfrm>
              <a:off x="3348" y="2451"/>
              <a:ext cx="6" cy="19"/>
            </a:xfrm>
            <a:custGeom>
              <a:avLst/>
              <a:gdLst/>
              <a:ahLst/>
              <a:cxnLst>
                <a:cxn ang="0">
                  <a:pos x="0" y="0"/>
                </a:cxn>
                <a:cxn ang="0">
                  <a:pos x="6" y="20"/>
                </a:cxn>
                <a:cxn ang="0">
                  <a:pos x="10" y="38"/>
                </a:cxn>
                <a:cxn ang="0">
                  <a:pos x="14" y="44"/>
                </a:cxn>
                <a:cxn ang="0">
                  <a:pos x="16" y="48"/>
                </a:cxn>
              </a:cxnLst>
              <a:rect l="0" t="0" r="r" b="b"/>
              <a:pathLst>
                <a:path w="16" h="48">
                  <a:moveTo>
                    <a:pt x="0" y="0"/>
                  </a:moveTo>
                  <a:lnTo>
                    <a:pt x="6" y="20"/>
                  </a:lnTo>
                  <a:lnTo>
                    <a:pt x="10" y="38"/>
                  </a:lnTo>
                  <a:lnTo>
                    <a:pt x="14" y="44"/>
                  </a:lnTo>
                  <a:lnTo>
                    <a:pt x="16" y="48"/>
                  </a:lnTo>
                </a:path>
              </a:pathLst>
            </a:custGeom>
            <a:noFill/>
            <a:ln w="9525">
              <a:solidFill>
                <a:srgbClr val="191919"/>
              </a:solidFill>
              <a:prstDash val="solid"/>
              <a:round/>
              <a:headEnd/>
              <a:tailEnd/>
            </a:ln>
          </p:spPr>
          <p:txBody>
            <a:bodyPr/>
            <a:lstStyle/>
            <a:p>
              <a:endParaRPr lang="en-US" dirty="0"/>
            </a:p>
          </p:txBody>
        </p:sp>
        <p:sp>
          <p:nvSpPr>
            <p:cNvPr id="158172" name="Freeform 476"/>
            <p:cNvSpPr>
              <a:spLocks/>
            </p:cNvSpPr>
            <p:nvPr/>
          </p:nvSpPr>
          <p:spPr bwMode="auto">
            <a:xfrm>
              <a:off x="3338" y="2449"/>
              <a:ext cx="7" cy="19"/>
            </a:xfrm>
            <a:custGeom>
              <a:avLst/>
              <a:gdLst/>
              <a:ahLst/>
              <a:cxnLst>
                <a:cxn ang="0">
                  <a:pos x="0" y="0"/>
                </a:cxn>
                <a:cxn ang="0">
                  <a:pos x="6" y="20"/>
                </a:cxn>
                <a:cxn ang="0">
                  <a:pos x="12" y="36"/>
                </a:cxn>
                <a:cxn ang="0">
                  <a:pos x="20" y="48"/>
                </a:cxn>
              </a:cxnLst>
              <a:rect l="0" t="0" r="r" b="b"/>
              <a:pathLst>
                <a:path w="20" h="48">
                  <a:moveTo>
                    <a:pt x="0" y="0"/>
                  </a:moveTo>
                  <a:lnTo>
                    <a:pt x="6" y="20"/>
                  </a:lnTo>
                  <a:lnTo>
                    <a:pt x="12" y="36"/>
                  </a:lnTo>
                  <a:lnTo>
                    <a:pt x="20" y="48"/>
                  </a:lnTo>
                </a:path>
              </a:pathLst>
            </a:custGeom>
            <a:noFill/>
            <a:ln w="9525">
              <a:solidFill>
                <a:srgbClr val="191919"/>
              </a:solidFill>
              <a:prstDash val="solid"/>
              <a:round/>
              <a:headEnd/>
              <a:tailEnd/>
            </a:ln>
          </p:spPr>
          <p:txBody>
            <a:bodyPr/>
            <a:lstStyle/>
            <a:p>
              <a:endParaRPr lang="en-US" dirty="0"/>
            </a:p>
          </p:txBody>
        </p:sp>
        <p:sp>
          <p:nvSpPr>
            <p:cNvPr id="158173" name="Freeform 477"/>
            <p:cNvSpPr>
              <a:spLocks/>
            </p:cNvSpPr>
            <p:nvPr/>
          </p:nvSpPr>
          <p:spPr bwMode="auto">
            <a:xfrm>
              <a:off x="3352" y="2434"/>
              <a:ext cx="11" cy="26"/>
            </a:xfrm>
            <a:custGeom>
              <a:avLst/>
              <a:gdLst/>
              <a:ahLst/>
              <a:cxnLst>
                <a:cxn ang="0">
                  <a:pos x="0" y="0"/>
                </a:cxn>
                <a:cxn ang="0">
                  <a:pos x="10" y="28"/>
                </a:cxn>
                <a:cxn ang="0">
                  <a:pos x="18" y="50"/>
                </a:cxn>
                <a:cxn ang="0">
                  <a:pos x="24" y="58"/>
                </a:cxn>
                <a:cxn ang="0">
                  <a:pos x="28" y="64"/>
                </a:cxn>
              </a:cxnLst>
              <a:rect l="0" t="0" r="r" b="b"/>
              <a:pathLst>
                <a:path w="28" h="64">
                  <a:moveTo>
                    <a:pt x="0" y="0"/>
                  </a:moveTo>
                  <a:lnTo>
                    <a:pt x="10" y="28"/>
                  </a:lnTo>
                  <a:lnTo>
                    <a:pt x="18" y="50"/>
                  </a:lnTo>
                  <a:lnTo>
                    <a:pt x="24" y="58"/>
                  </a:lnTo>
                  <a:lnTo>
                    <a:pt x="28" y="64"/>
                  </a:lnTo>
                </a:path>
              </a:pathLst>
            </a:custGeom>
            <a:noFill/>
            <a:ln w="9525">
              <a:solidFill>
                <a:srgbClr val="191919"/>
              </a:solidFill>
              <a:prstDash val="solid"/>
              <a:round/>
              <a:headEnd/>
              <a:tailEnd/>
            </a:ln>
          </p:spPr>
          <p:txBody>
            <a:bodyPr/>
            <a:lstStyle/>
            <a:p>
              <a:endParaRPr lang="en-US" dirty="0"/>
            </a:p>
          </p:txBody>
        </p:sp>
        <p:sp>
          <p:nvSpPr>
            <p:cNvPr id="158174" name="Freeform 478"/>
            <p:cNvSpPr>
              <a:spLocks/>
            </p:cNvSpPr>
            <p:nvPr/>
          </p:nvSpPr>
          <p:spPr bwMode="auto">
            <a:xfrm>
              <a:off x="3363" y="2420"/>
              <a:ext cx="8" cy="29"/>
            </a:xfrm>
            <a:custGeom>
              <a:avLst/>
              <a:gdLst/>
              <a:ahLst/>
              <a:cxnLst>
                <a:cxn ang="0">
                  <a:pos x="0" y="0"/>
                </a:cxn>
                <a:cxn ang="0">
                  <a:pos x="6" y="34"/>
                </a:cxn>
                <a:cxn ang="0">
                  <a:pos x="14" y="58"/>
                </a:cxn>
                <a:cxn ang="0">
                  <a:pos x="18" y="68"/>
                </a:cxn>
                <a:cxn ang="0">
                  <a:pos x="22" y="74"/>
                </a:cxn>
              </a:cxnLst>
              <a:rect l="0" t="0" r="r" b="b"/>
              <a:pathLst>
                <a:path w="22" h="74">
                  <a:moveTo>
                    <a:pt x="0" y="0"/>
                  </a:moveTo>
                  <a:lnTo>
                    <a:pt x="6" y="34"/>
                  </a:lnTo>
                  <a:lnTo>
                    <a:pt x="14" y="58"/>
                  </a:lnTo>
                  <a:lnTo>
                    <a:pt x="18" y="68"/>
                  </a:lnTo>
                  <a:lnTo>
                    <a:pt x="22" y="74"/>
                  </a:lnTo>
                </a:path>
              </a:pathLst>
            </a:custGeom>
            <a:noFill/>
            <a:ln w="9525">
              <a:solidFill>
                <a:srgbClr val="191919"/>
              </a:solidFill>
              <a:prstDash val="solid"/>
              <a:round/>
              <a:headEnd/>
              <a:tailEnd/>
            </a:ln>
          </p:spPr>
          <p:txBody>
            <a:bodyPr/>
            <a:lstStyle/>
            <a:p>
              <a:endParaRPr lang="en-US" dirty="0"/>
            </a:p>
          </p:txBody>
        </p:sp>
        <p:sp>
          <p:nvSpPr>
            <p:cNvPr id="158175" name="Freeform 479"/>
            <p:cNvSpPr>
              <a:spLocks/>
            </p:cNvSpPr>
            <p:nvPr/>
          </p:nvSpPr>
          <p:spPr bwMode="auto">
            <a:xfrm>
              <a:off x="3374" y="2410"/>
              <a:ext cx="5" cy="27"/>
            </a:xfrm>
            <a:custGeom>
              <a:avLst/>
              <a:gdLst/>
              <a:ahLst/>
              <a:cxnLst>
                <a:cxn ang="0">
                  <a:pos x="0" y="0"/>
                </a:cxn>
                <a:cxn ang="0">
                  <a:pos x="4" y="24"/>
                </a:cxn>
                <a:cxn ang="0">
                  <a:pos x="8" y="46"/>
                </a:cxn>
                <a:cxn ang="0">
                  <a:pos x="12" y="56"/>
                </a:cxn>
                <a:cxn ang="0">
                  <a:pos x="16" y="66"/>
                </a:cxn>
              </a:cxnLst>
              <a:rect l="0" t="0" r="r" b="b"/>
              <a:pathLst>
                <a:path w="16" h="66">
                  <a:moveTo>
                    <a:pt x="0" y="0"/>
                  </a:moveTo>
                  <a:lnTo>
                    <a:pt x="4" y="24"/>
                  </a:lnTo>
                  <a:lnTo>
                    <a:pt x="8" y="46"/>
                  </a:lnTo>
                  <a:lnTo>
                    <a:pt x="12" y="56"/>
                  </a:lnTo>
                  <a:lnTo>
                    <a:pt x="16" y="66"/>
                  </a:lnTo>
                </a:path>
              </a:pathLst>
            </a:custGeom>
            <a:noFill/>
            <a:ln w="9525">
              <a:solidFill>
                <a:srgbClr val="191919"/>
              </a:solidFill>
              <a:prstDash val="solid"/>
              <a:round/>
              <a:headEnd/>
              <a:tailEnd/>
            </a:ln>
          </p:spPr>
          <p:txBody>
            <a:bodyPr/>
            <a:lstStyle/>
            <a:p>
              <a:endParaRPr lang="en-US" dirty="0"/>
            </a:p>
          </p:txBody>
        </p:sp>
        <p:sp>
          <p:nvSpPr>
            <p:cNvPr id="158176" name="Freeform 480"/>
            <p:cNvSpPr>
              <a:spLocks/>
            </p:cNvSpPr>
            <p:nvPr/>
          </p:nvSpPr>
          <p:spPr bwMode="auto">
            <a:xfrm>
              <a:off x="3383" y="2405"/>
              <a:ext cx="11" cy="30"/>
            </a:xfrm>
            <a:custGeom>
              <a:avLst/>
              <a:gdLst/>
              <a:ahLst/>
              <a:cxnLst>
                <a:cxn ang="0">
                  <a:pos x="0" y="0"/>
                </a:cxn>
                <a:cxn ang="0">
                  <a:pos x="2" y="10"/>
                </a:cxn>
                <a:cxn ang="0">
                  <a:pos x="8" y="32"/>
                </a:cxn>
                <a:cxn ang="0">
                  <a:pos x="12" y="44"/>
                </a:cxn>
                <a:cxn ang="0">
                  <a:pos x="18" y="56"/>
                </a:cxn>
                <a:cxn ang="0">
                  <a:pos x="24" y="66"/>
                </a:cxn>
                <a:cxn ang="0">
                  <a:pos x="32" y="74"/>
                </a:cxn>
              </a:cxnLst>
              <a:rect l="0" t="0" r="r" b="b"/>
              <a:pathLst>
                <a:path w="32" h="74">
                  <a:moveTo>
                    <a:pt x="0" y="0"/>
                  </a:moveTo>
                  <a:lnTo>
                    <a:pt x="2" y="10"/>
                  </a:lnTo>
                  <a:lnTo>
                    <a:pt x="8" y="32"/>
                  </a:lnTo>
                  <a:lnTo>
                    <a:pt x="12" y="44"/>
                  </a:lnTo>
                  <a:lnTo>
                    <a:pt x="18" y="56"/>
                  </a:lnTo>
                  <a:lnTo>
                    <a:pt x="24" y="66"/>
                  </a:lnTo>
                  <a:lnTo>
                    <a:pt x="32" y="74"/>
                  </a:lnTo>
                </a:path>
              </a:pathLst>
            </a:custGeom>
            <a:noFill/>
            <a:ln w="9525">
              <a:solidFill>
                <a:srgbClr val="191919"/>
              </a:solidFill>
              <a:prstDash val="solid"/>
              <a:round/>
              <a:headEnd/>
              <a:tailEnd/>
            </a:ln>
          </p:spPr>
          <p:txBody>
            <a:bodyPr/>
            <a:lstStyle/>
            <a:p>
              <a:endParaRPr lang="en-US" dirty="0"/>
            </a:p>
          </p:txBody>
        </p:sp>
        <p:sp>
          <p:nvSpPr>
            <p:cNvPr id="158177" name="Freeform 481"/>
            <p:cNvSpPr>
              <a:spLocks/>
            </p:cNvSpPr>
            <p:nvPr/>
          </p:nvSpPr>
          <p:spPr bwMode="auto">
            <a:xfrm>
              <a:off x="3114" y="2779"/>
              <a:ext cx="15" cy="8"/>
            </a:xfrm>
            <a:custGeom>
              <a:avLst/>
              <a:gdLst/>
              <a:ahLst/>
              <a:cxnLst>
                <a:cxn ang="0">
                  <a:pos x="0" y="18"/>
                </a:cxn>
                <a:cxn ang="0">
                  <a:pos x="17" y="10"/>
                </a:cxn>
                <a:cxn ang="0">
                  <a:pos x="31" y="4"/>
                </a:cxn>
                <a:cxn ang="0">
                  <a:pos x="41" y="0"/>
                </a:cxn>
              </a:cxnLst>
              <a:rect l="0" t="0" r="r" b="b"/>
              <a:pathLst>
                <a:path w="41" h="18">
                  <a:moveTo>
                    <a:pt x="0" y="18"/>
                  </a:moveTo>
                  <a:lnTo>
                    <a:pt x="17" y="10"/>
                  </a:lnTo>
                  <a:lnTo>
                    <a:pt x="31" y="4"/>
                  </a:lnTo>
                  <a:lnTo>
                    <a:pt x="41" y="0"/>
                  </a:lnTo>
                </a:path>
              </a:pathLst>
            </a:custGeom>
            <a:noFill/>
            <a:ln w="9525">
              <a:solidFill>
                <a:srgbClr val="191919"/>
              </a:solidFill>
              <a:prstDash val="solid"/>
              <a:round/>
              <a:headEnd/>
              <a:tailEnd/>
            </a:ln>
          </p:spPr>
          <p:txBody>
            <a:bodyPr/>
            <a:lstStyle/>
            <a:p>
              <a:endParaRPr lang="en-US" dirty="0"/>
            </a:p>
          </p:txBody>
        </p:sp>
        <p:sp>
          <p:nvSpPr>
            <p:cNvPr id="158178" name="Freeform 482"/>
            <p:cNvSpPr>
              <a:spLocks/>
            </p:cNvSpPr>
            <p:nvPr/>
          </p:nvSpPr>
          <p:spPr bwMode="auto">
            <a:xfrm>
              <a:off x="3130" y="2765"/>
              <a:ext cx="10" cy="3"/>
            </a:xfrm>
            <a:custGeom>
              <a:avLst/>
              <a:gdLst/>
              <a:ahLst/>
              <a:cxnLst>
                <a:cxn ang="0">
                  <a:pos x="0" y="6"/>
                </a:cxn>
                <a:cxn ang="0">
                  <a:pos x="10" y="4"/>
                </a:cxn>
                <a:cxn ang="0">
                  <a:pos x="28" y="0"/>
                </a:cxn>
              </a:cxnLst>
              <a:rect l="0" t="0" r="r" b="b"/>
              <a:pathLst>
                <a:path w="28" h="6">
                  <a:moveTo>
                    <a:pt x="0" y="6"/>
                  </a:moveTo>
                  <a:lnTo>
                    <a:pt x="10" y="4"/>
                  </a:lnTo>
                  <a:lnTo>
                    <a:pt x="28" y="0"/>
                  </a:lnTo>
                </a:path>
              </a:pathLst>
            </a:custGeom>
            <a:noFill/>
            <a:ln w="9525">
              <a:solidFill>
                <a:srgbClr val="191919"/>
              </a:solidFill>
              <a:prstDash val="solid"/>
              <a:round/>
              <a:headEnd/>
              <a:tailEnd/>
            </a:ln>
          </p:spPr>
          <p:txBody>
            <a:bodyPr/>
            <a:lstStyle/>
            <a:p>
              <a:endParaRPr lang="en-US" dirty="0"/>
            </a:p>
          </p:txBody>
        </p:sp>
        <p:sp>
          <p:nvSpPr>
            <p:cNvPr id="158179" name="Freeform 483"/>
            <p:cNvSpPr>
              <a:spLocks/>
            </p:cNvSpPr>
            <p:nvPr/>
          </p:nvSpPr>
          <p:spPr bwMode="auto">
            <a:xfrm>
              <a:off x="3436" y="2443"/>
              <a:ext cx="15" cy="10"/>
            </a:xfrm>
            <a:custGeom>
              <a:avLst/>
              <a:gdLst/>
              <a:ahLst/>
              <a:cxnLst>
                <a:cxn ang="0">
                  <a:pos x="0" y="26"/>
                </a:cxn>
                <a:cxn ang="0">
                  <a:pos x="4" y="24"/>
                </a:cxn>
                <a:cxn ang="0">
                  <a:pos x="18" y="20"/>
                </a:cxn>
                <a:cxn ang="0">
                  <a:pos x="32" y="12"/>
                </a:cxn>
                <a:cxn ang="0">
                  <a:pos x="38" y="6"/>
                </a:cxn>
                <a:cxn ang="0">
                  <a:pos x="42" y="0"/>
                </a:cxn>
              </a:cxnLst>
              <a:rect l="0" t="0" r="r" b="b"/>
              <a:pathLst>
                <a:path w="42" h="26">
                  <a:moveTo>
                    <a:pt x="0" y="26"/>
                  </a:moveTo>
                  <a:lnTo>
                    <a:pt x="4" y="24"/>
                  </a:lnTo>
                  <a:lnTo>
                    <a:pt x="18" y="20"/>
                  </a:lnTo>
                  <a:lnTo>
                    <a:pt x="32" y="12"/>
                  </a:lnTo>
                  <a:lnTo>
                    <a:pt x="38" y="6"/>
                  </a:lnTo>
                  <a:lnTo>
                    <a:pt x="42" y="0"/>
                  </a:lnTo>
                </a:path>
              </a:pathLst>
            </a:custGeom>
            <a:noFill/>
            <a:ln w="9525">
              <a:solidFill>
                <a:srgbClr val="191919"/>
              </a:solidFill>
              <a:prstDash val="solid"/>
              <a:round/>
              <a:headEnd/>
              <a:tailEnd/>
            </a:ln>
          </p:spPr>
          <p:txBody>
            <a:bodyPr/>
            <a:lstStyle/>
            <a:p>
              <a:endParaRPr lang="en-US" dirty="0"/>
            </a:p>
          </p:txBody>
        </p:sp>
        <p:sp>
          <p:nvSpPr>
            <p:cNvPr id="158180" name="Freeform 484"/>
            <p:cNvSpPr>
              <a:spLocks/>
            </p:cNvSpPr>
            <p:nvPr/>
          </p:nvSpPr>
          <p:spPr bwMode="auto">
            <a:xfrm>
              <a:off x="3428" y="2460"/>
              <a:ext cx="17" cy="6"/>
            </a:xfrm>
            <a:custGeom>
              <a:avLst/>
              <a:gdLst/>
              <a:ahLst/>
              <a:cxnLst>
                <a:cxn ang="0">
                  <a:pos x="0" y="16"/>
                </a:cxn>
                <a:cxn ang="0">
                  <a:pos x="6" y="16"/>
                </a:cxn>
                <a:cxn ang="0">
                  <a:pos x="18" y="14"/>
                </a:cxn>
                <a:cxn ang="0">
                  <a:pos x="32" y="10"/>
                </a:cxn>
                <a:cxn ang="0">
                  <a:pos x="38" y="6"/>
                </a:cxn>
                <a:cxn ang="0">
                  <a:pos x="44" y="0"/>
                </a:cxn>
              </a:cxnLst>
              <a:rect l="0" t="0" r="r" b="b"/>
              <a:pathLst>
                <a:path w="44" h="16">
                  <a:moveTo>
                    <a:pt x="0" y="16"/>
                  </a:moveTo>
                  <a:lnTo>
                    <a:pt x="6" y="16"/>
                  </a:lnTo>
                  <a:lnTo>
                    <a:pt x="18" y="14"/>
                  </a:lnTo>
                  <a:lnTo>
                    <a:pt x="32" y="10"/>
                  </a:lnTo>
                  <a:lnTo>
                    <a:pt x="38" y="6"/>
                  </a:lnTo>
                  <a:lnTo>
                    <a:pt x="44" y="0"/>
                  </a:lnTo>
                </a:path>
              </a:pathLst>
            </a:custGeom>
            <a:noFill/>
            <a:ln w="9525">
              <a:solidFill>
                <a:srgbClr val="191919"/>
              </a:solidFill>
              <a:prstDash val="solid"/>
              <a:round/>
              <a:headEnd/>
              <a:tailEnd/>
            </a:ln>
          </p:spPr>
          <p:txBody>
            <a:bodyPr/>
            <a:lstStyle/>
            <a:p>
              <a:endParaRPr lang="en-US" dirty="0"/>
            </a:p>
          </p:txBody>
        </p:sp>
        <p:sp>
          <p:nvSpPr>
            <p:cNvPr id="158181" name="Freeform 485"/>
            <p:cNvSpPr>
              <a:spLocks/>
            </p:cNvSpPr>
            <p:nvPr/>
          </p:nvSpPr>
          <p:spPr bwMode="auto">
            <a:xfrm>
              <a:off x="3412" y="2492"/>
              <a:ext cx="15" cy="12"/>
            </a:xfrm>
            <a:custGeom>
              <a:avLst/>
              <a:gdLst/>
              <a:ahLst/>
              <a:cxnLst>
                <a:cxn ang="0">
                  <a:pos x="0" y="30"/>
                </a:cxn>
                <a:cxn ang="0">
                  <a:pos x="4" y="28"/>
                </a:cxn>
                <a:cxn ang="0">
                  <a:pos x="18" y="24"/>
                </a:cxn>
                <a:cxn ang="0">
                  <a:pos x="26" y="20"/>
                </a:cxn>
                <a:cxn ang="0">
                  <a:pos x="34" y="16"/>
                </a:cxn>
                <a:cxn ang="0">
                  <a:pos x="40" y="10"/>
                </a:cxn>
                <a:cxn ang="0">
                  <a:pos x="44" y="0"/>
                </a:cxn>
              </a:cxnLst>
              <a:rect l="0" t="0" r="r" b="b"/>
              <a:pathLst>
                <a:path w="44" h="30">
                  <a:moveTo>
                    <a:pt x="0" y="30"/>
                  </a:moveTo>
                  <a:lnTo>
                    <a:pt x="4" y="28"/>
                  </a:lnTo>
                  <a:lnTo>
                    <a:pt x="18" y="24"/>
                  </a:lnTo>
                  <a:lnTo>
                    <a:pt x="26" y="20"/>
                  </a:lnTo>
                  <a:lnTo>
                    <a:pt x="34" y="16"/>
                  </a:lnTo>
                  <a:lnTo>
                    <a:pt x="40" y="10"/>
                  </a:lnTo>
                  <a:lnTo>
                    <a:pt x="44" y="0"/>
                  </a:lnTo>
                </a:path>
              </a:pathLst>
            </a:custGeom>
            <a:noFill/>
            <a:ln w="9525">
              <a:solidFill>
                <a:srgbClr val="191919"/>
              </a:solidFill>
              <a:prstDash val="solid"/>
              <a:round/>
              <a:headEnd/>
              <a:tailEnd/>
            </a:ln>
          </p:spPr>
          <p:txBody>
            <a:bodyPr/>
            <a:lstStyle/>
            <a:p>
              <a:endParaRPr lang="en-US" dirty="0"/>
            </a:p>
          </p:txBody>
        </p:sp>
        <p:sp>
          <p:nvSpPr>
            <p:cNvPr id="158182" name="Freeform 486"/>
            <p:cNvSpPr>
              <a:spLocks/>
            </p:cNvSpPr>
            <p:nvPr/>
          </p:nvSpPr>
          <p:spPr bwMode="auto">
            <a:xfrm>
              <a:off x="3418" y="2481"/>
              <a:ext cx="12" cy="5"/>
            </a:xfrm>
            <a:custGeom>
              <a:avLst/>
              <a:gdLst/>
              <a:ahLst/>
              <a:cxnLst>
                <a:cxn ang="0">
                  <a:pos x="0" y="14"/>
                </a:cxn>
                <a:cxn ang="0">
                  <a:pos x="12" y="12"/>
                </a:cxn>
                <a:cxn ang="0">
                  <a:pos x="22" y="8"/>
                </a:cxn>
                <a:cxn ang="0">
                  <a:pos x="26" y="4"/>
                </a:cxn>
                <a:cxn ang="0">
                  <a:pos x="30" y="0"/>
                </a:cxn>
              </a:cxnLst>
              <a:rect l="0" t="0" r="r" b="b"/>
              <a:pathLst>
                <a:path w="30" h="14">
                  <a:moveTo>
                    <a:pt x="0" y="14"/>
                  </a:moveTo>
                  <a:lnTo>
                    <a:pt x="12" y="12"/>
                  </a:lnTo>
                  <a:lnTo>
                    <a:pt x="22" y="8"/>
                  </a:lnTo>
                  <a:lnTo>
                    <a:pt x="26" y="4"/>
                  </a:lnTo>
                  <a:lnTo>
                    <a:pt x="30" y="0"/>
                  </a:lnTo>
                </a:path>
              </a:pathLst>
            </a:custGeom>
            <a:noFill/>
            <a:ln w="9525">
              <a:solidFill>
                <a:srgbClr val="191919"/>
              </a:solidFill>
              <a:prstDash val="solid"/>
              <a:round/>
              <a:headEnd/>
              <a:tailEnd/>
            </a:ln>
          </p:spPr>
          <p:txBody>
            <a:bodyPr/>
            <a:lstStyle/>
            <a:p>
              <a:endParaRPr lang="en-US" dirty="0"/>
            </a:p>
          </p:txBody>
        </p:sp>
        <p:sp>
          <p:nvSpPr>
            <p:cNvPr id="158183" name="Freeform 487"/>
            <p:cNvSpPr>
              <a:spLocks/>
            </p:cNvSpPr>
            <p:nvPr/>
          </p:nvSpPr>
          <p:spPr bwMode="auto">
            <a:xfrm>
              <a:off x="3404" y="2510"/>
              <a:ext cx="21" cy="10"/>
            </a:xfrm>
            <a:custGeom>
              <a:avLst/>
              <a:gdLst/>
              <a:ahLst/>
              <a:cxnLst>
                <a:cxn ang="0">
                  <a:pos x="0" y="24"/>
                </a:cxn>
                <a:cxn ang="0">
                  <a:pos x="8" y="24"/>
                </a:cxn>
                <a:cxn ang="0">
                  <a:pos x="24" y="20"/>
                </a:cxn>
                <a:cxn ang="0">
                  <a:pos x="34" y="16"/>
                </a:cxn>
                <a:cxn ang="0">
                  <a:pos x="42" y="12"/>
                </a:cxn>
                <a:cxn ang="0">
                  <a:pos x="50" y="6"/>
                </a:cxn>
                <a:cxn ang="0">
                  <a:pos x="56" y="0"/>
                </a:cxn>
              </a:cxnLst>
              <a:rect l="0" t="0" r="r" b="b"/>
              <a:pathLst>
                <a:path w="56" h="24">
                  <a:moveTo>
                    <a:pt x="0" y="24"/>
                  </a:moveTo>
                  <a:lnTo>
                    <a:pt x="8" y="24"/>
                  </a:lnTo>
                  <a:lnTo>
                    <a:pt x="24" y="20"/>
                  </a:lnTo>
                  <a:lnTo>
                    <a:pt x="34" y="16"/>
                  </a:lnTo>
                  <a:lnTo>
                    <a:pt x="42" y="12"/>
                  </a:lnTo>
                  <a:lnTo>
                    <a:pt x="50" y="6"/>
                  </a:lnTo>
                  <a:lnTo>
                    <a:pt x="56" y="0"/>
                  </a:lnTo>
                </a:path>
              </a:pathLst>
            </a:custGeom>
            <a:noFill/>
            <a:ln w="9525">
              <a:solidFill>
                <a:srgbClr val="191919"/>
              </a:solidFill>
              <a:prstDash val="solid"/>
              <a:round/>
              <a:headEnd/>
              <a:tailEnd/>
            </a:ln>
          </p:spPr>
          <p:txBody>
            <a:bodyPr/>
            <a:lstStyle/>
            <a:p>
              <a:endParaRPr lang="en-US" dirty="0"/>
            </a:p>
          </p:txBody>
        </p:sp>
        <p:sp>
          <p:nvSpPr>
            <p:cNvPr id="158184" name="Freeform 488"/>
            <p:cNvSpPr>
              <a:spLocks/>
            </p:cNvSpPr>
            <p:nvPr/>
          </p:nvSpPr>
          <p:spPr bwMode="auto">
            <a:xfrm>
              <a:off x="3392" y="2529"/>
              <a:ext cx="21" cy="5"/>
            </a:xfrm>
            <a:custGeom>
              <a:avLst/>
              <a:gdLst/>
              <a:ahLst/>
              <a:cxnLst>
                <a:cxn ang="0">
                  <a:pos x="0" y="12"/>
                </a:cxn>
                <a:cxn ang="0">
                  <a:pos x="6" y="12"/>
                </a:cxn>
                <a:cxn ang="0">
                  <a:pos x="24" y="12"/>
                </a:cxn>
                <a:cxn ang="0">
                  <a:pos x="44" y="10"/>
                </a:cxn>
                <a:cxn ang="0">
                  <a:pos x="54" y="6"/>
                </a:cxn>
                <a:cxn ang="0">
                  <a:pos x="62" y="0"/>
                </a:cxn>
              </a:cxnLst>
              <a:rect l="0" t="0" r="r" b="b"/>
              <a:pathLst>
                <a:path w="62" h="12">
                  <a:moveTo>
                    <a:pt x="0" y="12"/>
                  </a:moveTo>
                  <a:lnTo>
                    <a:pt x="6" y="12"/>
                  </a:lnTo>
                  <a:lnTo>
                    <a:pt x="24" y="12"/>
                  </a:lnTo>
                  <a:lnTo>
                    <a:pt x="44" y="10"/>
                  </a:lnTo>
                  <a:lnTo>
                    <a:pt x="54" y="6"/>
                  </a:lnTo>
                  <a:lnTo>
                    <a:pt x="62" y="0"/>
                  </a:lnTo>
                </a:path>
              </a:pathLst>
            </a:custGeom>
            <a:noFill/>
            <a:ln w="9525">
              <a:solidFill>
                <a:srgbClr val="191919"/>
              </a:solidFill>
              <a:prstDash val="solid"/>
              <a:round/>
              <a:headEnd/>
              <a:tailEnd/>
            </a:ln>
          </p:spPr>
          <p:txBody>
            <a:bodyPr/>
            <a:lstStyle/>
            <a:p>
              <a:endParaRPr lang="en-US" dirty="0"/>
            </a:p>
          </p:txBody>
        </p:sp>
        <p:sp>
          <p:nvSpPr>
            <p:cNvPr id="158185" name="Freeform 489"/>
            <p:cNvSpPr>
              <a:spLocks/>
            </p:cNvSpPr>
            <p:nvPr/>
          </p:nvSpPr>
          <p:spPr bwMode="auto">
            <a:xfrm>
              <a:off x="3382" y="2550"/>
              <a:ext cx="18" cy="3"/>
            </a:xfrm>
            <a:custGeom>
              <a:avLst/>
              <a:gdLst/>
              <a:ahLst/>
              <a:cxnLst>
                <a:cxn ang="0">
                  <a:pos x="0" y="6"/>
                </a:cxn>
                <a:cxn ang="0">
                  <a:pos x="22" y="6"/>
                </a:cxn>
                <a:cxn ang="0">
                  <a:pos x="40" y="4"/>
                </a:cxn>
                <a:cxn ang="0">
                  <a:pos x="52" y="0"/>
                </a:cxn>
              </a:cxnLst>
              <a:rect l="0" t="0" r="r" b="b"/>
              <a:pathLst>
                <a:path w="52" h="6">
                  <a:moveTo>
                    <a:pt x="0" y="6"/>
                  </a:moveTo>
                  <a:lnTo>
                    <a:pt x="22" y="6"/>
                  </a:lnTo>
                  <a:lnTo>
                    <a:pt x="40" y="4"/>
                  </a:lnTo>
                  <a:lnTo>
                    <a:pt x="52" y="0"/>
                  </a:lnTo>
                </a:path>
              </a:pathLst>
            </a:custGeom>
            <a:noFill/>
            <a:ln w="9525">
              <a:solidFill>
                <a:srgbClr val="191919"/>
              </a:solidFill>
              <a:prstDash val="solid"/>
              <a:round/>
              <a:headEnd/>
              <a:tailEnd/>
            </a:ln>
          </p:spPr>
          <p:txBody>
            <a:bodyPr/>
            <a:lstStyle/>
            <a:p>
              <a:endParaRPr lang="en-US" dirty="0"/>
            </a:p>
          </p:txBody>
        </p:sp>
        <p:sp>
          <p:nvSpPr>
            <p:cNvPr id="158186" name="Freeform 490"/>
            <p:cNvSpPr>
              <a:spLocks/>
            </p:cNvSpPr>
            <p:nvPr/>
          </p:nvSpPr>
          <p:spPr bwMode="auto">
            <a:xfrm>
              <a:off x="3367" y="2563"/>
              <a:ext cx="17" cy="4"/>
            </a:xfrm>
            <a:custGeom>
              <a:avLst/>
              <a:gdLst/>
              <a:ahLst/>
              <a:cxnLst>
                <a:cxn ang="0">
                  <a:pos x="0" y="6"/>
                </a:cxn>
                <a:cxn ang="0">
                  <a:pos x="18" y="8"/>
                </a:cxn>
                <a:cxn ang="0">
                  <a:pos x="34" y="6"/>
                </a:cxn>
                <a:cxn ang="0">
                  <a:pos x="40" y="4"/>
                </a:cxn>
                <a:cxn ang="0">
                  <a:pos x="46" y="0"/>
                </a:cxn>
              </a:cxnLst>
              <a:rect l="0" t="0" r="r" b="b"/>
              <a:pathLst>
                <a:path w="46" h="8">
                  <a:moveTo>
                    <a:pt x="0" y="6"/>
                  </a:moveTo>
                  <a:lnTo>
                    <a:pt x="18" y="8"/>
                  </a:lnTo>
                  <a:lnTo>
                    <a:pt x="34" y="6"/>
                  </a:lnTo>
                  <a:lnTo>
                    <a:pt x="40" y="4"/>
                  </a:lnTo>
                  <a:lnTo>
                    <a:pt x="46" y="0"/>
                  </a:lnTo>
                </a:path>
              </a:pathLst>
            </a:custGeom>
            <a:noFill/>
            <a:ln w="9525">
              <a:solidFill>
                <a:srgbClr val="191919"/>
              </a:solidFill>
              <a:prstDash val="solid"/>
              <a:round/>
              <a:headEnd/>
              <a:tailEnd/>
            </a:ln>
          </p:spPr>
          <p:txBody>
            <a:bodyPr/>
            <a:lstStyle/>
            <a:p>
              <a:endParaRPr lang="en-US" dirty="0"/>
            </a:p>
          </p:txBody>
        </p:sp>
        <p:sp>
          <p:nvSpPr>
            <p:cNvPr id="158187" name="Freeform 491"/>
            <p:cNvSpPr>
              <a:spLocks/>
            </p:cNvSpPr>
            <p:nvPr/>
          </p:nvSpPr>
          <p:spPr bwMode="auto">
            <a:xfrm>
              <a:off x="3356" y="2577"/>
              <a:ext cx="18" cy="4"/>
            </a:xfrm>
            <a:custGeom>
              <a:avLst/>
              <a:gdLst/>
              <a:ahLst/>
              <a:cxnLst>
                <a:cxn ang="0">
                  <a:pos x="0" y="10"/>
                </a:cxn>
                <a:cxn ang="0">
                  <a:pos x="6" y="10"/>
                </a:cxn>
                <a:cxn ang="0">
                  <a:pos x="22" y="10"/>
                </a:cxn>
                <a:cxn ang="0">
                  <a:pos x="38" y="8"/>
                </a:cxn>
                <a:cxn ang="0">
                  <a:pos x="44" y="6"/>
                </a:cxn>
                <a:cxn ang="0">
                  <a:pos x="50" y="0"/>
                </a:cxn>
              </a:cxnLst>
              <a:rect l="0" t="0" r="r" b="b"/>
              <a:pathLst>
                <a:path w="50" h="10">
                  <a:moveTo>
                    <a:pt x="0" y="10"/>
                  </a:moveTo>
                  <a:lnTo>
                    <a:pt x="6" y="10"/>
                  </a:lnTo>
                  <a:lnTo>
                    <a:pt x="22" y="10"/>
                  </a:lnTo>
                  <a:lnTo>
                    <a:pt x="38" y="8"/>
                  </a:lnTo>
                  <a:lnTo>
                    <a:pt x="44" y="6"/>
                  </a:lnTo>
                  <a:lnTo>
                    <a:pt x="50" y="0"/>
                  </a:lnTo>
                </a:path>
              </a:pathLst>
            </a:custGeom>
            <a:noFill/>
            <a:ln w="9525">
              <a:solidFill>
                <a:srgbClr val="191919"/>
              </a:solidFill>
              <a:prstDash val="solid"/>
              <a:round/>
              <a:headEnd/>
              <a:tailEnd/>
            </a:ln>
          </p:spPr>
          <p:txBody>
            <a:bodyPr/>
            <a:lstStyle/>
            <a:p>
              <a:endParaRPr lang="en-US" dirty="0"/>
            </a:p>
          </p:txBody>
        </p:sp>
        <p:sp>
          <p:nvSpPr>
            <p:cNvPr id="158188" name="Freeform 492"/>
            <p:cNvSpPr>
              <a:spLocks/>
            </p:cNvSpPr>
            <p:nvPr/>
          </p:nvSpPr>
          <p:spPr bwMode="auto">
            <a:xfrm>
              <a:off x="3348" y="2588"/>
              <a:ext cx="19" cy="4"/>
            </a:xfrm>
            <a:custGeom>
              <a:avLst/>
              <a:gdLst/>
              <a:ahLst/>
              <a:cxnLst>
                <a:cxn ang="0">
                  <a:pos x="0" y="8"/>
                </a:cxn>
                <a:cxn ang="0">
                  <a:pos x="6" y="8"/>
                </a:cxn>
                <a:cxn ang="0">
                  <a:pos x="18" y="10"/>
                </a:cxn>
                <a:cxn ang="0">
                  <a:pos x="34" y="8"/>
                </a:cxn>
                <a:cxn ang="0">
                  <a:pos x="42" y="4"/>
                </a:cxn>
                <a:cxn ang="0">
                  <a:pos x="52" y="0"/>
                </a:cxn>
              </a:cxnLst>
              <a:rect l="0" t="0" r="r" b="b"/>
              <a:pathLst>
                <a:path w="52" h="10">
                  <a:moveTo>
                    <a:pt x="0" y="8"/>
                  </a:moveTo>
                  <a:lnTo>
                    <a:pt x="6" y="8"/>
                  </a:lnTo>
                  <a:lnTo>
                    <a:pt x="18" y="10"/>
                  </a:lnTo>
                  <a:lnTo>
                    <a:pt x="34" y="8"/>
                  </a:lnTo>
                  <a:lnTo>
                    <a:pt x="42" y="4"/>
                  </a:lnTo>
                  <a:lnTo>
                    <a:pt x="52" y="0"/>
                  </a:lnTo>
                </a:path>
              </a:pathLst>
            </a:custGeom>
            <a:noFill/>
            <a:ln w="9525">
              <a:solidFill>
                <a:srgbClr val="191919"/>
              </a:solidFill>
              <a:prstDash val="solid"/>
              <a:round/>
              <a:headEnd/>
              <a:tailEnd/>
            </a:ln>
          </p:spPr>
          <p:txBody>
            <a:bodyPr/>
            <a:lstStyle/>
            <a:p>
              <a:endParaRPr lang="en-US" dirty="0"/>
            </a:p>
          </p:txBody>
        </p:sp>
        <p:sp>
          <p:nvSpPr>
            <p:cNvPr id="158189" name="Freeform 493"/>
            <p:cNvSpPr>
              <a:spLocks/>
            </p:cNvSpPr>
            <p:nvPr/>
          </p:nvSpPr>
          <p:spPr bwMode="auto">
            <a:xfrm>
              <a:off x="3337" y="2600"/>
              <a:ext cx="21" cy="4"/>
            </a:xfrm>
            <a:custGeom>
              <a:avLst/>
              <a:gdLst/>
              <a:ahLst/>
              <a:cxnLst>
                <a:cxn ang="0">
                  <a:pos x="0" y="8"/>
                </a:cxn>
                <a:cxn ang="0">
                  <a:pos x="6" y="8"/>
                </a:cxn>
                <a:cxn ang="0">
                  <a:pos x="22" y="10"/>
                </a:cxn>
                <a:cxn ang="0">
                  <a:pos x="40" y="8"/>
                </a:cxn>
                <a:cxn ang="0">
                  <a:pos x="48" y="6"/>
                </a:cxn>
                <a:cxn ang="0">
                  <a:pos x="56" y="0"/>
                </a:cxn>
              </a:cxnLst>
              <a:rect l="0" t="0" r="r" b="b"/>
              <a:pathLst>
                <a:path w="56" h="10">
                  <a:moveTo>
                    <a:pt x="0" y="8"/>
                  </a:moveTo>
                  <a:lnTo>
                    <a:pt x="6" y="8"/>
                  </a:lnTo>
                  <a:lnTo>
                    <a:pt x="22" y="10"/>
                  </a:lnTo>
                  <a:lnTo>
                    <a:pt x="40" y="8"/>
                  </a:lnTo>
                  <a:lnTo>
                    <a:pt x="48" y="6"/>
                  </a:lnTo>
                  <a:lnTo>
                    <a:pt x="56" y="0"/>
                  </a:lnTo>
                </a:path>
              </a:pathLst>
            </a:custGeom>
            <a:noFill/>
            <a:ln w="9525">
              <a:solidFill>
                <a:srgbClr val="191919"/>
              </a:solidFill>
              <a:prstDash val="solid"/>
              <a:round/>
              <a:headEnd/>
              <a:tailEnd/>
            </a:ln>
          </p:spPr>
          <p:txBody>
            <a:bodyPr/>
            <a:lstStyle/>
            <a:p>
              <a:endParaRPr lang="en-US" dirty="0"/>
            </a:p>
          </p:txBody>
        </p:sp>
        <p:sp>
          <p:nvSpPr>
            <p:cNvPr id="158190" name="Line 494"/>
            <p:cNvSpPr>
              <a:spLocks noChangeShapeType="1"/>
            </p:cNvSpPr>
            <p:nvPr/>
          </p:nvSpPr>
          <p:spPr bwMode="auto">
            <a:xfrm flipV="1">
              <a:off x="3286" y="2638"/>
              <a:ext cx="8" cy="2"/>
            </a:xfrm>
            <a:prstGeom prst="line">
              <a:avLst/>
            </a:prstGeom>
            <a:noFill/>
            <a:ln w="9525">
              <a:solidFill>
                <a:srgbClr val="191919"/>
              </a:solidFill>
              <a:round/>
              <a:headEnd/>
              <a:tailEnd/>
            </a:ln>
          </p:spPr>
          <p:txBody>
            <a:bodyPr/>
            <a:lstStyle/>
            <a:p>
              <a:endParaRPr lang="en-US" dirty="0"/>
            </a:p>
          </p:txBody>
        </p:sp>
        <p:sp>
          <p:nvSpPr>
            <p:cNvPr id="158191" name="Line 495"/>
            <p:cNvSpPr>
              <a:spLocks noChangeShapeType="1"/>
            </p:cNvSpPr>
            <p:nvPr/>
          </p:nvSpPr>
          <p:spPr bwMode="auto">
            <a:xfrm flipV="1">
              <a:off x="3278" y="2646"/>
              <a:ext cx="14" cy="4"/>
            </a:xfrm>
            <a:prstGeom prst="line">
              <a:avLst/>
            </a:prstGeom>
            <a:noFill/>
            <a:ln w="9525">
              <a:solidFill>
                <a:srgbClr val="191919"/>
              </a:solidFill>
              <a:round/>
              <a:headEnd/>
              <a:tailEnd/>
            </a:ln>
          </p:spPr>
          <p:txBody>
            <a:bodyPr/>
            <a:lstStyle/>
            <a:p>
              <a:endParaRPr lang="en-US" dirty="0"/>
            </a:p>
          </p:txBody>
        </p:sp>
        <p:sp>
          <p:nvSpPr>
            <p:cNvPr id="158192" name="Freeform 496"/>
            <p:cNvSpPr>
              <a:spLocks/>
            </p:cNvSpPr>
            <p:nvPr/>
          </p:nvSpPr>
          <p:spPr bwMode="auto">
            <a:xfrm>
              <a:off x="3271" y="2664"/>
              <a:ext cx="11" cy="2"/>
            </a:xfrm>
            <a:custGeom>
              <a:avLst/>
              <a:gdLst/>
              <a:ahLst/>
              <a:cxnLst>
                <a:cxn ang="0">
                  <a:pos x="0" y="8"/>
                </a:cxn>
                <a:cxn ang="0">
                  <a:pos x="10" y="6"/>
                </a:cxn>
                <a:cxn ang="0">
                  <a:pos x="20" y="2"/>
                </a:cxn>
                <a:cxn ang="0">
                  <a:pos x="32" y="0"/>
                </a:cxn>
              </a:cxnLst>
              <a:rect l="0" t="0" r="r" b="b"/>
              <a:pathLst>
                <a:path w="32" h="8">
                  <a:moveTo>
                    <a:pt x="0" y="8"/>
                  </a:moveTo>
                  <a:lnTo>
                    <a:pt x="10" y="6"/>
                  </a:lnTo>
                  <a:lnTo>
                    <a:pt x="20" y="2"/>
                  </a:lnTo>
                  <a:lnTo>
                    <a:pt x="32" y="0"/>
                  </a:lnTo>
                </a:path>
              </a:pathLst>
            </a:custGeom>
            <a:noFill/>
            <a:ln w="9525">
              <a:solidFill>
                <a:srgbClr val="191919"/>
              </a:solidFill>
              <a:prstDash val="solid"/>
              <a:round/>
              <a:headEnd/>
              <a:tailEnd/>
            </a:ln>
          </p:spPr>
          <p:txBody>
            <a:bodyPr/>
            <a:lstStyle/>
            <a:p>
              <a:endParaRPr lang="en-US" dirty="0"/>
            </a:p>
          </p:txBody>
        </p:sp>
        <p:sp>
          <p:nvSpPr>
            <p:cNvPr id="158193" name="Freeform 497"/>
            <p:cNvSpPr>
              <a:spLocks/>
            </p:cNvSpPr>
            <p:nvPr/>
          </p:nvSpPr>
          <p:spPr bwMode="auto">
            <a:xfrm>
              <a:off x="3259" y="2677"/>
              <a:ext cx="15" cy="6"/>
            </a:xfrm>
            <a:custGeom>
              <a:avLst/>
              <a:gdLst/>
              <a:ahLst/>
              <a:cxnLst>
                <a:cxn ang="0">
                  <a:pos x="0" y="16"/>
                </a:cxn>
                <a:cxn ang="0">
                  <a:pos x="18" y="8"/>
                </a:cxn>
                <a:cxn ang="0">
                  <a:pos x="32" y="4"/>
                </a:cxn>
                <a:cxn ang="0">
                  <a:pos x="42" y="0"/>
                </a:cxn>
              </a:cxnLst>
              <a:rect l="0" t="0" r="r" b="b"/>
              <a:pathLst>
                <a:path w="42" h="16">
                  <a:moveTo>
                    <a:pt x="0" y="16"/>
                  </a:moveTo>
                  <a:lnTo>
                    <a:pt x="18" y="8"/>
                  </a:lnTo>
                  <a:lnTo>
                    <a:pt x="32" y="4"/>
                  </a:lnTo>
                  <a:lnTo>
                    <a:pt x="42" y="0"/>
                  </a:lnTo>
                </a:path>
              </a:pathLst>
            </a:custGeom>
            <a:noFill/>
            <a:ln w="9525">
              <a:solidFill>
                <a:srgbClr val="191919"/>
              </a:solidFill>
              <a:prstDash val="solid"/>
              <a:round/>
              <a:headEnd/>
              <a:tailEnd/>
            </a:ln>
          </p:spPr>
          <p:txBody>
            <a:bodyPr/>
            <a:lstStyle/>
            <a:p>
              <a:endParaRPr lang="en-US" dirty="0"/>
            </a:p>
          </p:txBody>
        </p:sp>
        <p:sp>
          <p:nvSpPr>
            <p:cNvPr id="158194" name="Line 498"/>
            <p:cNvSpPr>
              <a:spLocks noChangeShapeType="1"/>
            </p:cNvSpPr>
            <p:nvPr/>
          </p:nvSpPr>
          <p:spPr bwMode="auto">
            <a:xfrm>
              <a:off x="3253" y="2693"/>
              <a:ext cx="10" cy="1"/>
            </a:xfrm>
            <a:prstGeom prst="line">
              <a:avLst/>
            </a:prstGeom>
            <a:noFill/>
            <a:ln w="9525">
              <a:solidFill>
                <a:srgbClr val="191919"/>
              </a:solidFill>
              <a:round/>
              <a:headEnd/>
              <a:tailEnd/>
            </a:ln>
          </p:spPr>
          <p:txBody>
            <a:bodyPr/>
            <a:lstStyle/>
            <a:p>
              <a:endParaRPr lang="en-US" dirty="0"/>
            </a:p>
          </p:txBody>
        </p:sp>
        <p:sp>
          <p:nvSpPr>
            <p:cNvPr id="158195" name="Line 499"/>
            <p:cNvSpPr>
              <a:spLocks noChangeShapeType="1"/>
            </p:cNvSpPr>
            <p:nvPr/>
          </p:nvSpPr>
          <p:spPr bwMode="auto">
            <a:xfrm>
              <a:off x="3246" y="2703"/>
              <a:ext cx="7" cy="2"/>
            </a:xfrm>
            <a:prstGeom prst="line">
              <a:avLst/>
            </a:prstGeom>
            <a:noFill/>
            <a:ln w="9525">
              <a:solidFill>
                <a:srgbClr val="191919"/>
              </a:solidFill>
              <a:round/>
              <a:headEnd/>
              <a:tailEnd/>
            </a:ln>
          </p:spPr>
          <p:txBody>
            <a:bodyPr/>
            <a:lstStyle/>
            <a:p>
              <a:endParaRPr lang="en-US" dirty="0"/>
            </a:p>
          </p:txBody>
        </p:sp>
        <p:sp>
          <p:nvSpPr>
            <p:cNvPr id="158196" name="Line 500"/>
            <p:cNvSpPr>
              <a:spLocks noChangeShapeType="1"/>
            </p:cNvSpPr>
            <p:nvPr/>
          </p:nvSpPr>
          <p:spPr bwMode="auto">
            <a:xfrm>
              <a:off x="3236" y="2712"/>
              <a:ext cx="3" cy="5"/>
            </a:xfrm>
            <a:prstGeom prst="line">
              <a:avLst/>
            </a:prstGeom>
            <a:noFill/>
            <a:ln w="12700">
              <a:solidFill>
                <a:srgbClr val="191919"/>
              </a:solidFill>
              <a:round/>
              <a:headEnd/>
              <a:tailEnd/>
            </a:ln>
          </p:spPr>
          <p:txBody>
            <a:bodyPr/>
            <a:lstStyle/>
            <a:p>
              <a:endParaRPr lang="en-US" dirty="0"/>
            </a:p>
          </p:txBody>
        </p:sp>
        <p:sp>
          <p:nvSpPr>
            <p:cNvPr id="158197" name="Line 501"/>
            <p:cNvSpPr>
              <a:spLocks noChangeShapeType="1"/>
            </p:cNvSpPr>
            <p:nvPr/>
          </p:nvSpPr>
          <p:spPr bwMode="auto">
            <a:xfrm>
              <a:off x="3225" y="2717"/>
              <a:ext cx="1" cy="6"/>
            </a:xfrm>
            <a:prstGeom prst="line">
              <a:avLst/>
            </a:prstGeom>
            <a:noFill/>
            <a:ln w="9525">
              <a:solidFill>
                <a:srgbClr val="191919"/>
              </a:solidFill>
              <a:round/>
              <a:headEnd/>
              <a:tailEnd/>
            </a:ln>
          </p:spPr>
          <p:txBody>
            <a:bodyPr/>
            <a:lstStyle/>
            <a:p>
              <a:endParaRPr lang="en-US" dirty="0"/>
            </a:p>
          </p:txBody>
        </p:sp>
        <p:sp>
          <p:nvSpPr>
            <p:cNvPr id="158198" name="Line 502"/>
            <p:cNvSpPr>
              <a:spLocks noChangeShapeType="1"/>
            </p:cNvSpPr>
            <p:nvPr/>
          </p:nvSpPr>
          <p:spPr bwMode="auto">
            <a:xfrm flipH="1">
              <a:off x="3206" y="2721"/>
              <a:ext cx="2" cy="8"/>
            </a:xfrm>
            <a:prstGeom prst="line">
              <a:avLst/>
            </a:prstGeom>
            <a:noFill/>
            <a:ln w="9525">
              <a:solidFill>
                <a:srgbClr val="191919"/>
              </a:solidFill>
              <a:round/>
              <a:headEnd/>
              <a:tailEnd/>
            </a:ln>
          </p:spPr>
          <p:txBody>
            <a:bodyPr/>
            <a:lstStyle/>
            <a:p>
              <a:endParaRPr lang="en-US" dirty="0"/>
            </a:p>
          </p:txBody>
        </p:sp>
        <p:sp>
          <p:nvSpPr>
            <p:cNvPr id="158199" name="Line 503"/>
            <p:cNvSpPr>
              <a:spLocks noChangeShapeType="1"/>
            </p:cNvSpPr>
            <p:nvPr/>
          </p:nvSpPr>
          <p:spPr bwMode="auto">
            <a:xfrm flipH="1">
              <a:off x="3188" y="2725"/>
              <a:ext cx="3" cy="9"/>
            </a:xfrm>
            <a:prstGeom prst="line">
              <a:avLst/>
            </a:prstGeom>
            <a:noFill/>
            <a:ln w="9525">
              <a:solidFill>
                <a:srgbClr val="191919"/>
              </a:solidFill>
              <a:round/>
              <a:headEnd/>
              <a:tailEnd/>
            </a:ln>
          </p:spPr>
          <p:txBody>
            <a:bodyPr/>
            <a:lstStyle/>
            <a:p>
              <a:endParaRPr lang="en-US" dirty="0"/>
            </a:p>
          </p:txBody>
        </p:sp>
        <p:sp>
          <p:nvSpPr>
            <p:cNvPr id="158200" name="Freeform 504"/>
            <p:cNvSpPr>
              <a:spLocks/>
            </p:cNvSpPr>
            <p:nvPr/>
          </p:nvSpPr>
          <p:spPr bwMode="auto">
            <a:xfrm>
              <a:off x="3319" y="2616"/>
              <a:ext cx="21" cy="0"/>
            </a:xfrm>
            <a:custGeom>
              <a:avLst/>
              <a:gdLst/>
              <a:ahLst/>
              <a:cxnLst>
                <a:cxn ang="0">
                  <a:pos x="0" y="0"/>
                </a:cxn>
                <a:cxn ang="0">
                  <a:pos x="28" y="2"/>
                </a:cxn>
                <a:cxn ang="0">
                  <a:pos x="48" y="2"/>
                </a:cxn>
                <a:cxn ang="0">
                  <a:pos x="56" y="2"/>
                </a:cxn>
                <a:cxn ang="0">
                  <a:pos x="60" y="0"/>
                </a:cxn>
              </a:cxnLst>
              <a:rect l="0" t="0" r="r" b="b"/>
              <a:pathLst>
                <a:path w="60" h="2">
                  <a:moveTo>
                    <a:pt x="0" y="0"/>
                  </a:moveTo>
                  <a:lnTo>
                    <a:pt x="28" y="2"/>
                  </a:lnTo>
                  <a:lnTo>
                    <a:pt x="48" y="2"/>
                  </a:lnTo>
                  <a:lnTo>
                    <a:pt x="56" y="2"/>
                  </a:lnTo>
                  <a:lnTo>
                    <a:pt x="60" y="0"/>
                  </a:lnTo>
                </a:path>
              </a:pathLst>
            </a:custGeom>
            <a:noFill/>
            <a:ln w="9525">
              <a:solidFill>
                <a:srgbClr val="191919"/>
              </a:solidFill>
              <a:prstDash val="solid"/>
              <a:round/>
              <a:headEnd/>
              <a:tailEnd/>
            </a:ln>
          </p:spPr>
          <p:txBody>
            <a:bodyPr/>
            <a:lstStyle/>
            <a:p>
              <a:endParaRPr lang="en-US" dirty="0"/>
            </a:p>
          </p:txBody>
        </p:sp>
        <p:sp>
          <p:nvSpPr>
            <p:cNvPr id="158201" name="Line 505"/>
            <p:cNvSpPr>
              <a:spLocks noChangeShapeType="1"/>
            </p:cNvSpPr>
            <p:nvPr/>
          </p:nvSpPr>
          <p:spPr bwMode="auto">
            <a:xfrm>
              <a:off x="3313" y="2622"/>
              <a:ext cx="6" cy="5"/>
            </a:xfrm>
            <a:prstGeom prst="line">
              <a:avLst/>
            </a:prstGeom>
            <a:noFill/>
            <a:ln w="12700">
              <a:solidFill>
                <a:srgbClr val="191919"/>
              </a:solidFill>
              <a:round/>
              <a:headEnd/>
              <a:tailEnd/>
            </a:ln>
          </p:spPr>
          <p:txBody>
            <a:bodyPr/>
            <a:lstStyle/>
            <a:p>
              <a:endParaRPr lang="en-US" dirty="0"/>
            </a:p>
          </p:txBody>
        </p:sp>
        <p:sp>
          <p:nvSpPr>
            <p:cNvPr id="158202" name="Freeform 506"/>
            <p:cNvSpPr>
              <a:spLocks/>
            </p:cNvSpPr>
            <p:nvPr/>
          </p:nvSpPr>
          <p:spPr bwMode="auto">
            <a:xfrm>
              <a:off x="3127" y="2609"/>
              <a:ext cx="8" cy="25"/>
            </a:xfrm>
            <a:custGeom>
              <a:avLst/>
              <a:gdLst/>
              <a:ahLst/>
              <a:cxnLst>
                <a:cxn ang="0">
                  <a:pos x="0" y="0"/>
                </a:cxn>
                <a:cxn ang="0">
                  <a:pos x="0" y="10"/>
                </a:cxn>
                <a:cxn ang="0">
                  <a:pos x="0" y="28"/>
                </a:cxn>
                <a:cxn ang="0">
                  <a:pos x="2" y="40"/>
                </a:cxn>
                <a:cxn ang="0">
                  <a:pos x="6" y="50"/>
                </a:cxn>
                <a:cxn ang="0">
                  <a:pos x="12" y="58"/>
                </a:cxn>
                <a:cxn ang="0">
                  <a:pos x="16" y="60"/>
                </a:cxn>
                <a:cxn ang="0">
                  <a:pos x="22" y="62"/>
                </a:cxn>
              </a:cxnLst>
              <a:rect l="0" t="0" r="r" b="b"/>
              <a:pathLst>
                <a:path w="22" h="62">
                  <a:moveTo>
                    <a:pt x="0" y="0"/>
                  </a:moveTo>
                  <a:lnTo>
                    <a:pt x="0" y="10"/>
                  </a:lnTo>
                  <a:lnTo>
                    <a:pt x="0" y="28"/>
                  </a:lnTo>
                  <a:lnTo>
                    <a:pt x="2" y="40"/>
                  </a:lnTo>
                  <a:lnTo>
                    <a:pt x="6" y="50"/>
                  </a:lnTo>
                  <a:lnTo>
                    <a:pt x="12" y="58"/>
                  </a:lnTo>
                  <a:lnTo>
                    <a:pt x="16" y="60"/>
                  </a:lnTo>
                  <a:lnTo>
                    <a:pt x="22" y="62"/>
                  </a:lnTo>
                </a:path>
              </a:pathLst>
            </a:custGeom>
            <a:noFill/>
            <a:ln w="12700">
              <a:solidFill>
                <a:srgbClr val="191919"/>
              </a:solidFill>
              <a:prstDash val="solid"/>
              <a:round/>
              <a:headEnd/>
              <a:tailEnd/>
            </a:ln>
          </p:spPr>
          <p:txBody>
            <a:bodyPr/>
            <a:lstStyle/>
            <a:p>
              <a:endParaRPr lang="en-US" dirty="0"/>
            </a:p>
          </p:txBody>
        </p:sp>
        <p:sp>
          <p:nvSpPr>
            <p:cNvPr id="158203" name="Freeform 507"/>
            <p:cNvSpPr>
              <a:spLocks/>
            </p:cNvSpPr>
            <p:nvPr/>
          </p:nvSpPr>
          <p:spPr bwMode="auto">
            <a:xfrm>
              <a:off x="3145" y="2596"/>
              <a:ext cx="8" cy="23"/>
            </a:xfrm>
            <a:custGeom>
              <a:avLst/>
              <a:gdLst/>
              <a:ahLst/>
              <a:cxnLst>
                <a:cxn ang="0">
                  <a:pos x="0" y="0"/>
                </a:cxn>
                <a:cxn ang="0">
                  <a:pos x="0" y="8"/>
                </a:cxn>
                <a:cxn ang="0">
                  <a:pos x="2" y="26"/>
                </a:cxn>
                <a:cxn ang="0">
                  <a:pos x="4" y="36"/>
                </a:cxn>
                <a:cxn ang="0">
                  <a:pos x="6" y="44"/>
                </a:cxn>
                <a:cxn ang="0">
                  <a:pos x="12" y="52"/>
                </a:cxn>
                <a:cxn ang="0">
                  <a:pos x="20" y="56"/>
                </a:cxn>
              </a:cxnLst>
              <a:rect l="0" t="0" r="r" b="b"/>
              <a:pathLst>
                <a:path w="20" h="56">
                  <a:moveTo>
                    <a:pt x="0" y="0"/>
                  </a:moveTo>
                  <a:lnTo>
                    <a:pt x="0" y="8"/>
                  </a:lnTo>
                  <a:lnTo>
                    <a:pt x="2" y="26"/>
                  </a:lnTo>
                  <a:lnTo>
                    <a:pt x="4" y="36"/>
                  </a:lnTo>
                  <a:lnTo>
                    <a:pt x="6" y="44"/>
                  </a:lnTo>
                  <a:lnTo>
                    <a:pt x="12" y="52"/>
                  </a:lnTo>
                  <a:lnTo>
                    <a:pt x="20" y="56"/>
                  </a:lnTo>
                </a:path>
              </a:pathLst>
            </a:custGeom>
            <a:noFill/>
            <a:ln w="12700">
              <a:solidFill>
                <a:srgbClr val="191919"/>
              </a:solidFill>
              <a:prstDash val="solid"/>
              <a:round/>
              <a:headEnd/>
              <a:tailEnd/>
            </a:ln>
          </p:spPr>
          <p:txBody>
            <a:bodyPr/>
            <a:lstStyle/>
            <a:p>
              <a:endParaRPr lang="en-US" dirty="0"/>
            </a:p>
          </p:txBody>
        </p:sp>
        <p:sp>
          <p:nvSpPr>
            <p:cNvPr id="158204" name="Freeform 508"/>
            <p:cNvSpPr>
              <a:spLocks/>
            </p:cNvSpPr>
            <p:nvPr/>
          </p:nvSpPr>
          <p:spPr bwMode="auto">
            <a:xfrm>
              <a:off x="3075" y="2663"/>
              <a:ext cx="9" cy="16"/>
            </a:xfrm>
            <a:custGeom>
              <a:avLst/>
              <a:gdLst/>
              <a:ahLst/>
              <a:cxnLst>
                <a:cxn ang="0">
                  <a:pos x="0" y="0"/>
                </a:cxn>
                <a:cxn ang="0">
                  <a:pos x="6" y="18"/>
                </a:cxn>
                <a:cxn ang="0">
                  <a:pos x="14" y="30"/>
                </a:cxn>
                <a:cxn ang="0">
                  <a:pos x="18" y="36"/>
                </a:cxn>
                <a:cxn ang="0">
                  <a:pos x="24" y="42"/>
                </a:cxn>
              </a:cxnLst>
              <a:rect l="0" t="0" r="r" b="b"/>
              <a:pathLst>
                <a:path w="24" h="42">
                  <a:moveTo>
                    <a:pt x="0" y="0"/>
                  </a:moveTo>
                  <a:lnTo>
                    <a:pt x="6" y="18"/>
                  </a:lnTo>
                  <a:lnTo>
                    <a:pt x="14" y="30"/>
                  </a:lnTo>
                  <a:lnTo>
                    <a:pt x="18" y="36"/>
                  </a:lnTo>
                  <a:lnTo>
                    <a:pt x="24" y="42"/>
                  </a:lnTo>
                </a:path>
              </a:pathLst>
            </a:custGeom>
            <a:noFill/>
            <a:ln w="12700">
              <a:solidFill>
                <a:srgbClr val="191919"/>
              </a:solidFill>
              <a:prstDash val="solid"/>
              <a:round/>
              <a:headEnd/>
              <a:tailEnd/>
            </a:ln>
          </p:spPr>
          <p:txBody>
            <a:bodyPr/>
            <a:lstStyle/>
            <a:p>
              <a:endParaRPr lang="en-US" dirty="0"/>
            </a:p>
          </p:txBody>
        </p:sp>
        <p:sp>
          <p:nvSpPr>
            <p:cNvPr id="158205" name="Freeform 509"/>
            <p:cNvSpPr>
              <a:spLocks/>
            </p:cNvSpPr>
            <p:nvPr/>
          </p:nvSpPr>
          <p:spPr bwMode="auto">
            <a:xfrm>
              <a:off x="3062" y="2669"/>
              <a:ext cx="7" cy="18"/>
            </a:xfrm>
            <a:custGeom>
              <a:avLst/>
              <a:gdLst/>
              <a:ahLst/>
              <a:cxnLst>
                <a:cxn ang="0">
                  <a:pos x="0" y="0"/>
                </a:cxn>
                <a:cxn ang="0">
                  <a:pos x="4" y="18"/>
                </a:cxn>
                <a:cxn ang="0">
                  <a:pos x="10" y="34"/>
                </a:cxn>
                <a:cxn ang="0">
                  <a:pos x="14" y="40"/>
                </a:cxn>
                <a:cxn ang="0">
                  <a:pos x="20" y="44"/>
                </a:cxn>
              </a:cxnLst>
              <a:rect l="0" t="0" r="r" b="b"/>
              <a:pathLst>
                <a:path w="20" h="44">
                  <a:moveTo>
                    <a:pt x="0" y="0"/>
                  </a:moveTo>
                  <a:lnTo>
                    <a:pt x="4" y="18"/>
                  </a:lnTo>
                  <a:lnTo>
                    <a:pt x="10" y="34"/>
                  </a:lnTo>
                  <a:lnTo>
                    <a:pt x="14" y="40"/>
                  </a:lnTo>
                  <a:lnTo>
                    <a:pt x="20" y="44"/>
                  </a:lnTo>
                </a:path>
              </a:pathLst>
            </a:custGeom>
            <a:noFill/>
            <a:ln w="12700">
              <a:solidFill>
                <a:srgbClr val="191919"/>
              </a:solidFill>
              <a:prstDash val="solid"/>
              <a:round/>
              <a:headEnd/>
              <a:tailEnd/>
            </a:ln>
          </p:spPr>
          <p:txBody>
            <a:bodyPr/>
            <a:lstStyle/>
            <a:p>
              <a:endParaRPr lang="en-US" dirty="0"/>
            </a:p>
          </p:txBody>
        </p:sp>
        <p:sp>
          <p:nvSpPr>
            <p:cNvPr id="158206" name="Freeform 510"/>
            <p:cNvSpPr>
              <a:spLocks/>
            </p:cNvSpPr>
            <p:nvPr/>
          </p:nvSpPr>
          <p:spPr bwMode="auto">
            <a:xfrm>
              <a:off x="3047" y="2678"/>
              <a:ext cx="8" cy="20"/>
            </a:xfrm>
            <a:custGeom>
              <a:avLst/>
              <a:gdLst/>
              <a:ahLst/>
              <a:cxnLst>
                <a:cxn ang="0">
                  <a:pos x="0" y="0"/>
                </a:cxn>
                <a:cxn ang="0">
                  <a:pos x="2" y="6"/>
                </a:cxn>
                <a:cxn ang="0">
                  <a:pos x="4" y="22"/>
                </a:cxn>
                <a:cxn ang="0">
                  <a:pos x="10" y="38"/>
                </a:cxn>
                <a:cxn ang="0">
                  <a:pos x="14" y="46"/>
                </a:cxn>
                <a:cxn ang="0">
                  <a:pos x="20" y="50"/>
                </a:cxn>
              </a:cxnLst>
              <a:rect l="0" t="0" r="r" b="b"/>
              <a:pathLst>
                <a:path w="20" h="50">
                  <a:moveTo>
                    <a:pt x="0" y="0"/>
                  </a:moveTo>
                  <a:lnTo>
                    <a:pt x="2" y="6"/>
                  </a:lnTo>
                  <a:lnTo>
                    <a:pt x="4" y="22"/>
                  </a:lnTo>
                  <a:lnTo>
                    <a:pt x="10" y="38"/>
                  </a:lnTo>
                  <a:lnTo>
                    <a:pt x="14" y="46"/>
                  </a:lnTo>
                  <a:lnTo>
                    <a:pt x="20" y="50"/>
                  </a:lnTo>
                </a:path>
              </a:pathLst>
            </a:custGeom>
            <a:noFill/>
            <a:ln w="12700">
              <a:solidFill>
                <a:srgbClr val="191919"/>
              </a:solidFill>
              <a:prstDash val="solid"/>
              <a:round/>
              <a:headEnd/>
              <a:tailEnd/>
            </a:ln>
          </p:spPr>
          <p:txBody>
            <a:bodyPr/>
            <a:lstStyle/>
            <a:p>
              <a:endParaRPr lang="en-US" dirty="0"/>
            </a:p>
          </p:txBody>
        </p:sp>
        <p:sp>
          <p:nvSpPr>
            <p:cNvPr id="158207" name="Freeform 511"/>
            <p:cNvSpPr>
              <a:spLocks/>
            </p:cNvSpPr>
            <p:nvPr/>
          </p:nvSpPr>
          <p:spPr bwMode="auto">
            <a:xfrm>
              <a:off x="3091" y="2657"/>
              <a:ext cx="8" cy="12"/>
            </a:xfrm>
            <a:custGeom>
              <a:avLst/>
              <a:gdLst/>
              <a:ahLst/>
              <a:cxnLst>
                <a:cxn ang="0">
                  <a:pos x="0" y="0"/>
                </a:cxn>
                <a:cxn ang="0">
                  <a:pos x="4" y="14"/>
                </a:cxn>
                <a:cxn ang="0">
                  <a:pos x="10" y="24"/>
                </a:cxn>
                <a:cxn ang="0">
                  <a:pos x="14" y="30"/>
                </a:cxn>
                <a:cxn ang="0">
                  <a:pos x="20" y="32"/>
                </a:cxn>
              </a:cxnLst>
              <a:rect l="0" t="0" r="r" b="b"/>
              <a:pathLst>
                <a:path w="20" h="32">
                  <a:moveTo>
                    <a:pt x="0" y="0"/>
                  </a:moveTo>
                  <a:lnTo>
                    <a:pt x="4" y="14"/>
                  </a:lnTo>
                  <a:lnTo>
                    <a:pt x="10" y="24"/>
                  </a:lnTo>
                  <a:lnTo>
                    <a:pt x="14" y="30"/>
                  </a:lnTo>
                  <a:lnTo>
                    <a:pt x="20" y="32"/>
                  </a:lnTo>
                </a:path>
              </a:pathLst>
            </a:custGeom>
            <a:noFill/>
            <a:ln w="12700">
              <a:solidFill>
                <a:srgbClr val="191919"/>
              </a:solidFill>
              <a:prstDash val="solid"/>
              <a:round/>
              <a:headEnd/>
              <a:tailEnd/>
            </a:ln>
          </p:spPr>
          <p:txBody>
            <a:bodyPr/>
            <a:lstStyle/>
            <a:p>
              <a:endParaRPr lang="en-US" dirty="0"/>
            </a:p>
          </p:txBody>
        </p:sp>
        <p:sp>
          <p:nvSpPr>
            <p:cNvPr id="158208" name="Freeform 512"/>
            <p:cNvSpPr>
              <a:spLocks/>
            </p:cNvSpPr>
            <p:nvPr/>
          </p:nvSpPr>
          <p:spPr bwMode="auto">
            <a:xfrm>
              <a:off x="3201" y="2558"/>
              <a:ext cx="10" cy="22"/>
            </a:xfrm>
            <a:custGeom>
              <a:avLst/>
              <a:gdLst/>
              <a:ahLst/>
              <a:cxnLst>
                <a:cxn ang="0">
                  <a:pos x="0" y="0"/>
                </a:cxn>
                <a:cxn ang="0">
                  <a:pos x="0" y="8"/>
                </a:cxn>
                <a:cxn ang="0">
                  <a:pos x="4" y="24"/>
                </a:cxn>
                <a:cxn ang="0">
                  <a:pos x="8" y="34"/>
                </a:cxn>
                <a:cxn ang="0">
                  <a:pos x="14" y="42"/>
                </a:cxn>
                <a:cxn ang="0">
                  <a:pos x="20" y="50"/>
                </a:cxn>
                <a:cxn ang="0">
                  <a:pos x="28" y="54"/>
                </a:cxn>
              </a:cxnLst>
              <a:rect l="0" t="0" r="r" b="b"/>
              <a:pathLst>
                <a:path w="28" h="54">
                  <a:moveTo>
                    <a:pt x="0" y="0"/>
                  </a:moveTo>
                  <a:lnTo>
                    <a:pt x="0" y="8"/>
                  </a:lnTo>
                  <a:lnTo>
                    <a:pt x="4" y="24"/>
                  </a:lnTo>
                  <a:lnTo>
                    <a:pt x="8" y="34"/>
                  </a:lnTo>
                  <a:lnTo>
                    <a:pt x="14" y="42"/>
                  </a:lnTo>
                  <a:lnTo>
                    <a:pt x="20" y="50"/>
                  </a:lnTo>
                  <a:lnTo>
                    <a:pt x="28" y="54"/>
                  </a:lnTo>
                </a:path>
              </a:pathLst>
            </a:custGeom>
            <a:noFill/>
            <a:ln w="12700">
              <a:solidFill>
                <a:srgbClr val="191919"/>
              </a:solidFill>
              <a:prstDash val="solid"/>
              <a:round/>
              <a:headEnd/>
              <a:tailEnd/>
            </a:ln>
          </p:spPr>
          <p:txBody>
            <a:bodyPr/>
            <a:lstStyle/>
            <a:p>
              <a:endParaRPr lang="en-US" dirty="0"/>
            </a:p>
          </p:txBody>
        </p:sp>
        <p:sp>
          <p:nvSpPr>
            <p:cNvPr id="158209" name="Freeform 513"/>
            <p:cNvSpPr>
              <a:spLocks/>
            </p:cNvSpPr>
            <p:nvPr/>
          </p:nvSpPr>
          <p:spPr bwMode="auto">
            <a:xfrm>
              <a:off x="3213" y="2543"/>
              <a:ext cx="11" cy="26"/>
            </a:xfrm>
            <a:custGeom>
              <a:avLst/>
              <a:gdLst/>
              <a:ahLst/>
              <a:cxnLst>
                <a:cxn ang="0">
                  <a:pos x="0" y="0"/>
                </a:cxn>
                <a:cxn ang="0">
                  <a:pos x="0" y="10"/>
                </a:cxn>
                <a:cxn ang="0">
                  <a:pos x="4" y="30"/>
                </a:cxn>
                <a:cxn ang="0">
                  <a:pos x="6" y="42"/>
                </a:cxn>
                <a:cxn ang="0">
                  <a:pos x="12" y="54"/>
                </a:cxn>
                <a:cxn ang="0">
                  <a:pos x="18" y="62"/>
                </a:cxn>
                <a:cxn ang="0">
                  <a:pos x="28" y="68"/>
                </a:cxn>
              </a:cxnLst>
              <a:rect l="0" t="0" r="r" b="b"/>
              <a:pathLst>
                <a:path w="28" h="68">
                  <a:moveTo>
                    <a:pt x="0" y="0"/>
                  </a:moveTo>
                  <a:lnTo>
                    <a:pt x="0" y="10"/>
                  </a:lnTo>
                  <a:lnTo>
                    <a:pt x="4" y="30"/>
                  </a:lnTo>
                  <a:lnTo>
                    <a:pt x="6" y="42"/>
                  </a:lnTo>
                  <a:lnTo>
                    <a:pt x="12" y="54"/>
                  </a:lnTo>
                  <a:lnTo>
                    <a:pt x="18" y="62"/>
                  </a:lnTo>
                  <a:lnTo>
                    <a:pt x="28" y="68"/>
                  </a:lnTo>
                </a:path>
              </a:pathLst>
            </a:custGeom>
            <a:noFill/>
            <a:ln w="12700">
              <a:solidFill>
                <a:srgbClr val="191919"/>
              </a:solidFill>
              <a:prstDash val="solid"/>
              <a:round/>
              <a:headEnd/>
              <a:tailEnd/>
            </a:ln>
          </p:spPr>
          <p:txBody>
            <a:bodyPr/>
            <a:lstStyle/>
            <a:p>
              <a:endParaRPr lang="en-US" dirty="0"/>
            </a:p>
          </p:txBody>
        </p:sp>
        <p:sp>
          <p:nvSpPr>
            <p:cNvPr id="158210" name="Freeform 514"/>
            <p:cNvSpPr>
              <a:spLocks/>
            </p:cNvSpPr>
            <p:nvPr/>
          </p:nvSpPr>
          <p:spPr bwMode="auto">
            <a:xfrm>
              <a:off x="3234" y="2527"/>
              <a:ext cx="10" cy="25"/>
            </a:xfrm>
            <a:custGeom>
              <a:avLst/>
              <a:gdLst/>
              <a:ahLst/>
              <a:cxnLst>
                <a:cxn ang="0">
                  <a:pos x="2" y="0"/>
                </a:cxn>
                <a:cxn ang="0">
                  <a:pos x="0" y="6"/>
                </a:cxn>
                <a:cxn ang="0">
                  <a:pos x="0" y="12"/>
                </a:cxn>
                <a:cxn ang="0">
                  <a:pos x="0" y="20"/>
                </a:cxn>
                <a:cxn ang="0">
                  <a:pos x="2" y="28"/>
                </a:cxn>
                <a:cxn ang="0">
                  <a:pos x="6" y="40"/>
                </a:cxn>
                <a:cxn ang="0">
                  <a:pos x="14" y="52"/>
                </a:cxn>
                <a:cxn ang="0">
                  <a:pos x="24" y="64"/>
                </a:cxn>
              </a:cxnLst>
              <a:rect l="0" t="0" r="r" b="b"/>
              <a:pathLst>
                <a:path w="24" h="64">
                  <a:moveTo>
                    <a:pt x="2" y="0"/>
                  </a:moveTo>
                  <a:lnTo>
                    <a:pt x="0" y="6"/>
                  </a:lnTo>
                  <a:lnTo>
                    <a:pt x="0" y="12"/>
                  </a:lnTo>
                  <a:lnTo>
                    <a:pt x="0" y="20"/>
                  </a:lnTo>
                  <a:lnTo>
                    <a:pt x="2" y="28"/>
                  </a:lnTo>
                  <a:lnTo>
                    <a:pt x="6" y="40"/>
                  </a:lnTo>
                  <a:lnTo>
                    <a:pt x="14" y="52"/>
                  </a:lnTo>
                  <a:lnTo>
                    <a:pt x="24" y="64"/>
                  </a:lnTo>
                </a:path>
              </a:pathLst>
            </a:custGeom>
            <a:noFill/>
            <a:ln w="12700">
              <a:solidFill>
                <a:srgbClr val="191919"/>
              </a:solidFill>
              <a:prstDash val="solid"/>
              <a:round/>
              <a:headEnd/>
              <a:tailEnd/>
            </a:ln>
          </p:spPr>
          <p:txBody>
            <a:bodyPr/>
            <a:lstStyle/>
            <a:p>
              <a:endParaRPr lang="en-US" dirty="0"/>
            </a:p>
          </p:txBody>
        </p:sp>
        <p:sp>
          <p:nvSpPr>
            <p:cNvPr id="158211" name="Freeform 515"/>
            <p:cNvSpPr>
              <a:spLocks/>
            </p:cNvSpPr>
            <p:nvPr/>
          </p:nvSpPr>
          <p:spPr bwMode="auto">
            <a:xfrm>
              <a:off x="3095" y="2796"/>
              <a:ext cx="19" cy="7"/>
            </a:xfrm>
            <a:custGeom>
              <a:avLst/>
              <a:gdLst/>
              <a:ahLst/>
              <a:cxnLst>
                <a:cxn ang="0">
                  <a:pos x="0" y="18"/>
                </a:cxn>
                <a:cxn ang="0">
                  <a:pos x="22" y="10"/>
                </a:cxn>
                <a:cxn ang="0">
                  <a:pos x="40" y="2"/>
                </a:cxn>
                <a:cxn ang="0">
                  <a:pos x="52" y="0"/>
                </a:cxn>
              </a:cxnLst>
              <a:rect l="0" t="0" r="r" b="b"/>
              <a:pathLst>
                <a:path w="52" h="18">
                  <a:moveTo>
                    <a:pt x="0" y="18"/>
                  </a:moveTo>
                  <a:lnTo>
                    <a:pt x="22" y="10"/>
                  </a:lnTo>
                  <a:lnTo>
                    <a:pt x="40" y="2"/>
                  </a:lnTo>
                  <a:lnTo>
                    <a:pt x="52" y="0"/>
                  </a:lnTo>
                </a:path>
              </a:pathLst>
            </a:custGeom>
            <a:noFill/>
            <a:ln w="12700">
              <a:solidFill>
                <a:srgbClr val="191919"/>
              </a:solidFill>
              <a:prstDash val="solid"/>
              <a:round/>
              <a:headEnd/>
              <a:tailEnd/>
            </a:ln>
          </p:spPr>
          <p:txBody>
            <a:bodyPr/>
            <a:lstStyle/>
            <a:p>
              <a:endParaRPr lang="en-US" dirty="0"/>
            </a:p>
          </p:txBody>
        </p:sp>
        <p:sp>
          <p:nvSpPr>
            <p:cNvPr id="158212" name="Freeform 516"/>
            <p:cNvSpPr>
              <a:spLocks/>
            </p:cNvSpPr>
            <p:nvPr/>
          </p:nvSpPr>
          <p:spPr bwMode="auto">
            <a:xfrm>
              <a:off x="3075" y="2808"/>
              <a:ext cx="28" cy="17"/>
            </a:xfrm>
            <a:custGeom>
              <a:avLst/>
              <a:gdLst/>
              <a:ahLst/>
              <a:cxnLst>
                <a:cxn ang="0">
                  <a:pos x="0" y="44"/>
                </a:cxn>
                <a:cxn ang="0">
                  <a:pos x="6" y="38"/>
                </a:cxn>
                <a:cxn ang="0">
                  <a:pos x="24" y="26"/>
                </a:cxn>
                <a:cxn ang="0">
                  <a:pos x="34" y="18"/>
                </a:cxn>
                <a:cxn ang="0">
                  <a:pos x="48" y="10"/>
                </a:cxn>
                <a:cxn ang="0">
                  <a:pos x="60" y="4"/>
                </a:cxn>
                <a:cxn ang="0">
                  <a:pos x="76" y="0"/>
                </a:cxn>
              </a:cxnLst>
              <a:rect l="0" t="0" r="r" b="b"/>
              <a:pathLst>
                <a:path w="76" h="44">
                  <a:moveTo>
                    <a:pt x="0" y="44"/>
                  </a:moveTo>
                  <a:lnTo>
                    <a:pt x="6" y="38"/>
                  </a:lnTo>
                  <a:lnTo>
                    <a:pt x="24" y="26"/>
                  </a:lnTo>
                  <a:lnTo>
                    <a:pt x="34" y="18"/>
                  </a:lnTo>
                  <a:lnTo>
                    <a:pt x="48" y="10"/>
                  </a:lnTo>
                  <a:lnTo>
                    <a:pt x="60" y="4"/>
                  </a:lnTo>
                  <a:lnTo>
                    <a:pt x="76" y="0"/>
                  </a:lnTo>
                </a:path>
              </a:pathLst>
            </a:custGeom>
            <a:noFill/>
            <a:ln w="12700">
              <a:solidFill>
                <a:srgbClr val="191919"/>
              </a:solidFill>
              <a:prstDash val="solid"/>
              <a:round/>
              <a:headEnd/>
              <a:tailEnd/>
            </a:ln>
          </p:spPr>
          <p:txBody>
            <a:bodyPr/>
            <a:lstStyle/>
            <a:p>
              <a:endParaRPr lang="en-US" dirty="0"/>
            </a:p>
          </p:txBody>
        </p:sp>
        <p:sp>
          <p:nvSpPr>
            <p:cNvPr id="158213" name="Line 517"/>
            <p:cNvSpPr>
              <a:spLocks noChangeShapeType="1"/>
            </p:cNvSpPr>
            <p:nvPr/>
          </p:nvSpPr>
          <p:spPr bwMode="auto">
            <a:xfrm>
              <a:off x="1908" y="3029"/>
              <a:ext cx="463" cy="260"/>
            </a:xfrm>
            <a:prstGeom prst="line">
              <a:avLst/>
            </a:prstGeom>
            <a:noFill/>
            <a:ln w="57150">
              <a:solidFill>
                <a:schemeClr val="tx1"/>
              </a:solidFill>
              <a:round/>
              <a:headEnd/>
              <a:tailEnd/>
            </a:ln>
            <a:effectLst/>
          </p:spPr>
          <p:txBody>
            <a:bodyPr wrap="none" anchor="ctr"/>
            <a:lstStyle/>
            <a:p>
              <a:endParaRPr lang="en-US" dirty="0"/>
            </a:p>
          </p:txBody>
        </p:sp>
        <p:sp>
          <p:nvSpPr>
            <p:cNvPr id="158214" name="Line 518"/>
            <p:cNvSpPr>
              <a:spLocks noChangeShapeType="1"/>
            </p:cNvSpPr>
            <p:nvPr/>
          </p:nvSpPr>
          <p:spPr bwMode="auto">
            <a:xfrm>
              <a:off x="2488" y="2727"/>
              <a:ext cx="463" cy="260"/>
            </a:xfrm>
            <a:prstGeom prst="line">
              <a:avLst/>
            </a:prstGeom>
            <a:noFill/>
            <a:ln w="57150">
              <a:solidFill>
                <a:schemeClr val="tx1"/>
              </a:solidFill>
              <a:round/>
              <a:headEnd/>
              <a:tailEnd/>
            </a:ln>
            <a:effectLst/>
          </p:spPr>
          <p:txBody>
            <a:bodyPr wrap="none" anchor="ctr"/>
            <a:lstStyle/>
            <a:p>
              <a:endParaRPr lang="en-US" dirty="0"/>
            </a:p>
          </p:txBody>
        </p:sp>
        <p:sp>
          <p:nvSpPr>
            <p:cNvPr id="158215" name="Rectangle 519"/>
            <p:cNvSpPr>
              <a:spLocks noChangeArrowheads="1"/>
            </p:cNvSpPr>
            <p:nvPr/>
          </p:nvSpPr>
          <p:spPr bwMode="auto">
            <a:xfrm>
              <a:off x="3730" y="1752"/>
              <a:ext cx="595" cy="67"/>
            </a:xfrm>
            <a:prstGeom prst="rect">
              <a:avLst/>
            </a:prstGeom>
            <a:solidFill>
              <a:schemeClr val="accent1"/>
            </a:solidFill>
            <a:ln w="9525">
              <a:noFill/>
              <a:miter lim="800000"/>
              <a:headEnd/>
              <a:tailEnd/>
            </a:ln>
            <a:effectLst/>
          </p:spPr>
          <p:txBody>
            <a:bodyPr wrap="none" anchor="ctr"/>
            <a:lstStyle/>
            <a:p>
              <a:endParaRPr lang="en-US" dirty="0"/>
            </a:p>
          </p:txBody>
        </p:sp>
        <p:sp>
          <p:nvSpPr>
            <p:cNvPr id="158216" name="Line 520"/>
            <p:cNvSpPr>
              <a:spLocks noChangeShapeType="1"/>
            </p:cNvSpPr>
            <p:nvPr/>
          </p:nvSpPr>
          <p:spPr bwMode="auto">
            <a:xfrm>
              <a:off x="3444" y="1749"/>
              <a:ext cx="881" cy="0"/>
            </a:xfrm>
            <a:prstGeom prst="line">
              <a:avLst/>
            </a:prstGeom>
            <a:noFill/>
            <a:ln w="9525">
              <a:solidFill>
                <a:schemeClr val="tx1"/>
              </a:solidFill>
              <a:round/>
              <a:headEnd/>
              <a:tailEnd/>
            </a:ln>
            <a:effectLst/>
          </p:spPr>
          <p:txBody>
            <a:bodyPr wrap="none" anchor="ctr"/>
            <a:lstStyle/>
            <a:p>
              <a:endParaRPr lang="en-US" dirty="0"/>
            </a:p>
          </p:txBody>
        </p:sp>
        <p:sp>
          <p:nvSpPr>
            <p:cNvPr id="158217" name="Rectangle 521"/>
            <p:cNvSpPr>
              <a:spLocks noChangeArrowheads="1"/>
            </p:cNvSpPr>
            <p:nvPr/>
          </p:nvSpPr>
          <p:spPr bwMode="auto">
            <a:xfrm rot="-5400000">
              <a:off x="4014" y="2056"/>
              <a:ext cx="595" cy="12"/>
            </a:xfrm>
            <a:prstGeom prst="rect">
              <a:avLst/>
            </a:prstGeom>
            <a:solidFill>
              <a:schemeClr val="accent1"/>
            </a:solidFill>
            <a:ln w="9525">
              <a:noFill/>
              <a:miter lim="800000"/>
              <a:headEnd/>
              <a:tailEnd/>
            </a:ln>
            <a:effectLst/>
          </p:spPr>
          <p:txBody>
            <a:bodyPr wrap="none" anchor="ctr"/>
            <a:lstStyle/>
            <a:p>
              <a:endParaRPr lang="en-US" dirty="0"/>
            </a:p>
          </p:txBody>
        </p:sp>
        <p:sp>
          <p:nvSpPr>
            <p:cNvPr id="158218" name="Line 522"/>
            <p:cNvSpPr>
              <a:spLocks noChangeShapeType="1"/>
            </p:cNvSpPr>
            <p:nvPr/>
          </p:nvSpPr>
          <p:spPr bwMode="auto">
            <a:xfrm rot="-5400000">
              <a:off x="3881" y="2187"/>
              <a:ext cx="881" cy="0"/>
            </a:xfrm>
            <a:prstGeom prst="line">
              <a:avLst/>
            </a:prstGeom>
            <a:noFill/>
            <a:ln w="9525">
              <a:solidFill>
                <a:schemeClr val="tx1"/>
              </a:solidFill>
              <a:round/>
              <a:headEnd/>
              <a:tailEnd/>
            </a:ln>
            <a:effectLst/>
          </p:spPr>
          <p:txBody>
            <a:bodyPr wrap="none" anchor="ctr"/>
            <a:lstStyle/>
            <a:p>
              <a:endParaRPr lang="en-US" dirty="0"/>
            </a:p>
          </p:txBody>
        </p:sp>
      </p:grpSp>
      <p:sp>
        <p:nvSpPr>
          <p:cNvPr id="158219" name="Freeform 523"/>
          <p:cNvSpPr>
            <a:spLocks/>
          </p:cNvSpPr>
          <p:nvPr/>
        </p:nvSpPr>
        <p:spPr bwMode="auto">
          <a:xfrm>
            <a:off x="3683000" y="2082800"/>
            <a:ext cx="3949700" cy="3568700"/>
          </a:xfrm>
          <a:custGeom>
            <a:avLst/>
            <a:gdLst/>
            <a:ahLst/>
            <a:cxnLst>
              <a:cxn ang="0">
                <a:pos x="6954" y="0"/>
              </a:cxn>
              <a:cxn ang="0">
                <a:pos x="6726" y="202"/>
              </a:cxn>
              <a:cxn ang="0">
                <a:pos x="6386" y="464"/>
              </a:cxn>
              <a:cxn ang="0">
                <a:pos x="6182" y="610"/>
              </a:cxn>
              <a:cxn ang="0">
                <a:pos x="6104" y="656"/>
              </a:cxn>
              <a:cxn ang="0">
                <a:pos x="5964" y="738"/>
              </a:cxn>
              <a:cxn ang="0">
                <a:pos x="5886" y="786"/>
              </a:cxn>
              <a:cxn ang="0">
                <a:pos x="5800" y="846"/>
              </a:cxn>
              <a:cxn ang="0">
                <a:pos x="5694" y="896"/>
              </a:cxn>
              <a:cxn ang="0">
                <a:pos x="5227" y="1200"/>
              </a:cxn>
              <a:cxn ang="0">
                <a:pos x="5095" y="1402"/>
              </a:cxn>
              <a:cxn ang="0">
                <a:pos x="4999" y="1570"/>
              </a:cxn>
              <a:cxn ang="0">
                <a:pos x="4703" y="2054"/>
              </a:cxn>
              <a:cxn ang="0">
                <a:pos x="4587" y="2218"/>
              </a:cxn>
              <a:cxn ang="0">
                <a:pos x="4301" y="2616"/>
              </a:cxn>
              <a:cxn ang="0">
                <a:pos x="4209" y="2744"/>
              </a:cxn>
              <a:cxn ang="0">
                <a:pos x="4077" y="2879"/>
              </a:cxn>
              <a:cxn ang="0">
                <a:pos x="3869" y="3051"/>
              </a:cxn>
              <a:cxn ang="0">
                <a:pos x="3603" y="3269"/>
              </a:cxn>
              <a:cxn ang="0">
                <a:pos x="3425" y="3415"/>
              </a:cxn>
              <a:cxn ang="0">
                <a:pos x="3003" y="3695"/>
              </a:cxn>
              <a:cxn ang="0">
                <a:pos x="2873" y="3775"/>
              </a:cxn>
              <a:cxn ang="0">
                <a:pos x="2657" y="3883"/>
              </a:cxn>
              <a:cxn ang="0">
                <a:pos x="2209" y="4087"/>
              </a:cxn>
              <a:cxn ang="0">
                <a:pos x="1980" y="4213"/>
              </a:cxn>
              <a:cxn ang="0">
                <a:pos x="1770" y="4343"/>
              </a:cxn>
              <a:cxn ang="0">
                <a:pos x="1552" y="4487"/>
              </a:cxn>
              <a:cxn ang="0">
                <a:pos x="1312" y="4593"/>
              </a:cxn>
              <a:cxn ang="0">
                <a:pos x="1050" y="4709"/>
              </a:cxn>
              <a:cxn ang="0">
                <a:pos x="906" y="4761"/>
              </a:cxn>
              <a:cxn ang="0">
                <a:pos x="662" y="4867"/>
              </a:cxn>
              <a:cxn ang="0">
                <a:pos x="0" y="5581"/>
              </a:cxn>
              <a:cxn ang="0">
                <a:pos x="272" y="5507"/>
              </a:cxn>
              <a:cxn ang="0">
                <a:pos x="660" y="5383"/>
              </a:cxn>
              <a:cxn ang="0">
                <a:pos x="1174" y="5195"/>
              </a:cxn>
              <a:cxn ang="0">
                <a:pos x="1676" y="4983"/>
              </a:cxn>
              <a:cxn ang="0">
                <a:pos x="2001" y="4829"/>
              </a:cxn>
              <a:cxn ang="0">
                <a:pos x="2339" y="4657"/>
              </a:cxn>
              <a:cxn ang="0">
                <a:pos x="2685" y="4465"/>
              </a:cxn>
              <a:cxn ang="0">
                <a:pos x="3033" y="4249"/>
              </a:cxn>
              <a:cxn ang="0">
                <a:pos x="3383" y="4013"/>
              </a:cxn>
              <a:cxn ang="0">
                <a:pos x="3729" y="3755"/>
              </a:cxn>
              <a:cxn ang="0">
                <a:pos x="4067" y="3471"/>
              </a:cxn>
              <a:cxn ang="0">
                <a:pos x="4393" y="3165"/>
              </a:cxn>
              <a:cxn ang="0">
                <a:pos x="4701" y="2833"/>
              </a:cxn>
              <a:cxn ang="0">
                <a:pos x="4991" y="2474"/>
              </a:cxn>
              <a:cxn ang="0">
                <a:pos x="5255" y="2090"/>
              </a:cxn>
              <a:cxn ang="0">
                <a:pos x="5490" y="1680"/>
              </a:cxn>
            </a:cxnLst>
            <a:rect l="0" t="0" r="r" b="b"/>
            <a:pathLst>
              <a:path w="6954" h="5581">
                <a:moveTo>
                  <a:pt x="5562" y="1536"/>
                </a:moveTo>
                <a:lnTo>
                  <a:pt x="6954" y="588"/>
                </a:lnTo>
                <a:lnTo>
                  <a:pt x="6954" y="0"/>
                </a:lnTo>
                <a:lnTo>
                  <a:pt x="6834" y="128"/>
                </a:lnTo>
                <a:lnTo>
                  <a:pt x="6792" y="158"/>
                </a:lnTo>
                <a:lnTo>
                  <a:pt x="6726" y="202"/>
                </a:lnTo>
                <a:lnTo>
                  <a:pt x="6664" y="250"/>
                </a:lnTo>
                <a:lnTo>
                  <a:pt x="6554" y="334"/>
                </a:lnTo>
                <a:lnTo>
                  <a:pt x="6386" y="464"/>
                </a:lnTo>
                <a:lnTo>
                  <a:pt x="6340" y="498"/>
                </a:lnTo>
                <a:lnTo>
                  <a:pt x="6262" y="554"/>
                </a:lnTo>
                <a:lnTo>
                  <a:pt x="6182" y="610"/>
                </a:lnTo>
                <a:lnTo>
                  <a:pt x="6148" y="632"/>
                </a:lnTo>
                <a:lnTo>
                  <a:pt x="6124" y="646"/>
                </a:lnTo>
                <a:lnTo>
                  <a:pt x="6104" y="656"/>
                </a:lnTo>
                <a:lnTo>
                  <a:pt x="6078" y="670"/>
                </a:lnTo>
                <a:lnTo>
                  <a:pt x="6020" y="704"/>
                </a:lnTo>
                <a:lnTo>
                  <a:pt x="5964" y="738"/>
                </a:lnTo>
                <a:lnTo>
                  <a:pt x="5922" y="762"/>
                </a:lnTo>
                <a:lnTo>
                  <a:pt x="5904" y="772"/>
                </a:lnTo>
                <a:lnTo>
                  <a:pt x="5886" y="786"/>
                </a:lnTo>
                <a:lnTo>
                  <a:pt x="5844" y="816"/>
                </a:lnTo>
                <a:lnTo>
                  <a:pt x="5822" y="832"/>
                </a:lnTo>
                <a:lnTo>
                  <a:pt x="5800" y="846"/>
                </a:lnTo>
                <a:lnTo>
                  <a:pt x="5778" y="860"/>
                </a:lnTo>
                <a:lnTo>
                  <a:pt x="5756" y="870"/>
                </a:lnTo>
                <a:lnTo>
                  <a:pt x="5694" y="896"/>
                </a:lnTo>
                <a:lnTo>
                  <a:pt x="5594" y="942"/>
                </a:lnTo>
                <a:lnTo>
                  <a:pt x="5253" y="1174"/>
                </a:lnTo>
                <a:lnTo>
                  <a:pt x="5227" y="1200"/>
                </a:lnTo>
                <a:lnTo>
                  <a:pt x="5197" y="1230"/>
                </a:lnTo>
                <a:lnTo>
                  <a:pt x="5141" y="1328"/>
                </a:lnTo>
                <a:lnTo>
                  <a:pt x="5095" y="1402"/>
                </a:lnTo>
                <a:lnTo>
                  <a:pt x="5057" y="1468"/>
                </a:lnTo>
                <a:lnTo>
                  <a:pt x="5025" y="1526"/>
                </a:lnTo>
                <a:lnTo>
                  <a:pt x="4999" y="1570"/>
                </a:lnTo>
                <a:lnTo>
                  <a:pt x="4953" y="1648"/>
                </a:lnTo>
                <a:lnTo>
                  <a:pt x="4827" y="1856"/>
                </a:lnTo>
                <a:lnTo>
                  <a:pt x="4703" y="2054"/>
                </a:lnTo>
                <a:lnTo>
                  <a:pt x="4661" y="2120"/>
                </a:lnTo>
                <a:lnTo>
                  <a:pt x="4641" y="2150"/>
                </a:lnTo>
                <a:lnTo>
                  <a:pt x="4587" y="2218"/>
                </a:lnTo>
                <a:lnTo>
                  <a:pt x="4481" y="2364"/>
                </a:lnTo>
                <a:lnTo>
                  <a:pt x="4357" y="2536"/>
                </a:lnTo>
                <a:lnTo>
                  <a:pt x="4301" y="2616"/>
                </a:lnTo>
                <a:lnTo>
                  <a:pt x="4257" y="2682"/>
                </a:lnTo>
                <a:lnTo>
                  <a:pt x="4235" y="2712"/>
                </a:lnTo>
                <a:lnTo>
                  <a:pt x="4209" y="2744"/>
                </a:lnTo>
                <a:lnTo>
                  <a:pt x="4179" y="2776"/>
                </a:lnTo>
                <a:lnTo>
                  <a:pt x="4147" y="2811"/>
                </a:lnTo>
                <a:lnTo>
                  <a:pt x="4077" y="2879"/>
                </a:lnTo>
                <a:lnTo>
                  <a:pt x="4003" y="2943"/>
                </a:lnTo>
                <a:lnTo>
                  <a:pt x="3931" y="3003"/>
                </a:lnTo>
                <a:lnTo>
                  <a:pt x="3869" y="3051"/>
                </a:lnTo>
                <a:lnTo>
                  <a:pt x="3793" y="3111"/>
                </a:lnTo>
                <a:lnTo>
                  <a:pt x="3721" y="3169"/>
                </a:lnTo>
                <a:lnTo>
                  <a:pt x="3603" y="3269"/>
                </a:lnTo>
                <a:lnTo>
                  <a:pt x="3487" y="3365"/>
                </a:lnTo>
                <a:lnTo>
                  <a:pt x="3447" y="3397"/>
                </a:lnTo>
                <a:lnTo>
                  <a:pt x="3425" y="3415"/>
                </a:lnTo>
                <a:lnTo>
                  <a:pt x="3217" y="3551"/>
                </a:lnTo>
                <a:lnTo>
                  <a:pt x="3029" y="3675"/>
                </a:lnTo>
                <a:lnTo>
                  <a:pt x="3003" y="3695"/>
                </a:lnTo>
                <a:lnTo>
                  <a:pt x="2971" y="3717"/>
                </a:lnTo>
                <a:lnTo>
                  <a:pt x="2927" y="3743"/>
                </a:lnTo>
                <a:lnTo>
                  <a:pt x="2873" y="3775"/>
                </a:lnTo>
                <a:lnTo>
                  <a:pt x="2809" y="3811"/>
                </a:lnTo>
                <a:lnTo>
                  <a:pt x="2737" y="3847"/>
                </a:lnTo>
                <a:lnTo>
                  <a:pt x="2657" y="3883"/>
                </a:lnTo>
                <a:lnTo>
                  <a:pt x="2503" y="3951"/>
                </a:lnTo>
                <a:lnTo>
                  <a:pt x="2379" y="4007"/>
                </a:lnTo>
                <a:lnTo>
                  <a:pt x="2209" y="4087"/>
                </a:lnTo>
                <a:lnTo>
                  <a:pt x="2169" y="4107"/>
                </a:lnTo>
                <a:lnTo>
                  <a:pt x="2115" y="4137"/>
                </a:lnTo>
                <a:lnTo>
                  <a:pt x="1980" y="4213"/>
                </a:lnTo>
                <a:lnTo>
                  <a:pt x="1852" y="4289"/>
                </a:lnTo>
                <a:lnTo>
                  <a:pt x="1802" y="4321"/>
                </a:lnTo>
                <a:lnTo>
                  <a:pt x="1770" y="4343"/>
                </a:lnTo>
                <a:lnTo>
                  <a:pt x="1714" y="4381"/>
                </a:lnTo>
                <a:lnTo>
                  <a:pt x="1644" y="4427"/>
                </a:lnTo>
                <a:lnTo>
                  <a:pt x="1552" y="4487"/>
                </a:lnTo>
                <a:lnTo>
                  <a:pt x="1508" y="4507"/>
                </a:lnTo>
                <a:lnTo>
                  <a:pt x="1418" y="4547"/>
                </a:lnTo>
                <a:lnTo>
                  <a:pt x="1312" y="4593"/>
                </a:lnTo>
                <a:lnTo>
                  <a:pt x="1220" y="4635"/>
                </a:lnTo>
                <a:lnTo>
                  <a:pt x="1138" y="4673"/>
                </a:lnTo>
                <a:lnTo>
                  <a:pt x="1050" y="4709"/>
                </a:lnTo>
                <a:lnTo>
                  <a:pt x="974" y="4737"/>
                </a:lnTo>
                <a:lnTo>
                  <a:pt x="928" y="4753"/>
                </a:lnTo>
                <a:lnTo>
                  <a:pt x="906" y="4761"/>
                </a:lnTo>
                <a:lnTo>
                  <a:pt x="870" y="4775"/>
                </a:lnTo>
                <a:lnTo>
                  <a:pt x="772" y="4819"/>
                </a:lnTo>
                <a:lnTo>
                  <a:pt x="662" y="4867"/>
                </a:lnTo>
                <a:lnTo>
                  <a:pt x="564" y="4907"/>
                </a:lnTo>
                <a:lnTo>
                  <a:pt x="0" y="5137"/>
                </a:lnTo>
                <a:lnTo>
                  <a:pt x="0" y="5581"/>
                </a:lnTo>
                <a:lnTo>
                  <a:pt x="46" y="5569"/>
                </a:lnTo>
                <a:lnTo>
                  <a:pt x="178" y="5533"/>
                </a:lnTo>
                <a:lnTo>
                  <a:pt x="272" y="5507"/>
                </a:lnTo>
                <a:lnTo>
                  <a:pt x="386" y="5473"/>
                </a:lnTo>
                <a:lnTo>
                  <a:pt x="516" y="5431"/>
                </a:lnTo>
                <a:lnTo>
                  <a:pt x="660" y="5383"/>
                </a:lnTo>
                <a:lnTo>
                  <a:pt x="818" y="5327"/>
                </a:lnTo>
                <a:lnTo>
                  <a:pt x="990" y="5265"/>
                </a:lnTo>
                <a:lnTo>
                  <a:pt x="1174" y="5195"/>
                </a:lnTo>
                <a:lnTo>
                  <a:pt x="1368" y="5115"/>
                </a:lnTo>
                <a:lnTo>
                  <a:pt x="1572" y="5029"/>
                </a:lnTo>
                <a:lnTo>
                  <a:pt x="1676" y="4983"/>
                </a:lnTo>
                <a:lnTo>
                  <a:pt x="1782" y="4933"/>
                </a:lnTo>
                <a:lnTo>
                  <a:pt x="1892" y="4883"/>
                </a:lnTo>
                <a:lnTo>
                  <a:pt x="2001" y="4829"/>
                </a:lnTo>
                <a:lnTo>
                  <a:pt x="2113" y="4775"/>
                </a:lnTo>
                <a:lnTo>
                  <a:pt x="2225" y="4717"/>
                </a:lnTo>
                <a:lnTo>
                  <a:pt x="2339" y="4657"/>
                </a:lnTo>
                <a:lnTo>
                  <a:pt x="2453" y="4595"/>
                </a:lnTo>
                <a:lnTo>
                  <a:pt x="2569" y="4531"/>
                </a:lnTo>
                <a:lnTo>
                  <a:pt x="2685" y="4465"/>
                </a:lnTo>
                <a:lnTo>
                  <a:pt x="2801" y="4395"/>
                </a:lnTo>
                <a:lnTo>
                  <a:pt x="2917" y="4323"/>
                </a:lnTo>
                <a:lnTo>
                  <a:pt x="3033" y="4249"/>
                </a:lnTo>
                <a:lnTo>
                  <a:pt x="3151" y="4173"/>
                </a:lnTo>
                <a:lnTo>
                  <a:pt x="3267" y="4095"/>
                </a:lnTo>
                <a:lnTo>
                  <a:pt x="3383" y="4013"/>
                </a:lnTo>
                <a:lnTo>
                  <a:pt x="3499" y="3929"/>
                </a:lnTo>
                <a:lnTo>
                  <a:pt x="3615" y="3843"/>
                </a:lnTo>
                <a:lnTo>
                  <a:pt x="3729" y="3755"/>
                </a:lnTo>
                <a:lnTo>
                  <a:pt x="3843" y="3663"/>
                </a:lnTo>
                <a:lnTo>
                  <a:pt x="3955" y="3569"/>
                </a:lnTo>
                <a:lnTo>
                  <a:pt x="4067" y="3471"/>
                </a:lnTo>
                <a:lnTo>
                  <a:pt x="4177" y="3373"/>
                </a:lnTo>
                <a:lnTo>
                  <a:pt x="4285" y="3269"/>
                </a:lnTo>
                <a:lnTo>
                  <a:pt x="4393" y="3165"/>
                </a:lnTo>
                <a:lnTo>
                  <a:pt x="4497" y="3057"/>
                </a:lnTo>
                <a:lnTo>
                  <a:pt x="4601" y="2947"/>
                </a:lnTo>
                <a:lnTo>
                  <a:pt x="4701" y="2833"/>
                </a:lnTo>
                <a:lnTo>
                  <a:pt x="4801" y="2716"/>
                </a:lnTo>
                <a:lnTo>
                  <a:pt x="4897" y="2596"/>
                </a:lnTo>
                <a:lnTo>
                  <a:pt x="4991" y="2474"/>
                </a:lnTo>
                <a:lnTo>
                  <a:pt x="5081" y="2350"/>
                </a:lnTo>
                <a:lnTo>
                  <a:pt x="5169" y="2222"/>
                </a:lnTo>
                <a:lnTo>
                  <a:pt x="5255" y="2090"/>
                </a:lnTo>
                <a:lnTo>
                  <a:pt x="5336" y="1956"/>
                </a:lnTo>
                <a:lnTo>
                  <a:pt x="5416" y="1820"/>
                </a:lnTo>
                <a:lnTo>
                  <a:pt x="5490" y="1680"/>
                </a:lnTo>
                <a:lnTo>
                  <a:pt x="5562" y="1536"/>
                </a:lnTo>
                <a:close/>
              </a:path>
            </a:pathLst>
          </a:custGeom>
          <a:solidFill>
            <a:srgbClr val="BFBFBF"/>
          </a:solidFill>
          <a:ln w="9525">
            <a:noFill/>
            <a:round/>
            <a:headEnd/>
            <a:tailEnd/>
          </a:ln>
        </p:spPr>
        <p:txBody>
          <a:bodyPr/>
          <a:lstStyle/>
          <a:p>
            <a:endParaRPr lang="en-US" dirty="0"/>
          </a:p>
        </p:txBody>
      </p:sp>
      <p:sp>
        <p:nvSpPr>
          <p:cNvPr id="742" name="Rectangle 741"/>
          <p:cNvSpPr/>
          <p:nvPr/>
        </p:nvSpPr>
        <p:spPr bwMode="auto">
          <a:xfrm>
            <a:off x="1884459" y="2894276"/>
            <a:ext cx="4953288" cy="2981738"/>
          </a:xfrm>
          <a:prstGeom prst="rect">
            <a:avLst/>
          </a:prstGeom>
          <a:noFill/>
          <a:ln w="2857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157698" name="Rectangle 2"/>
          <p:cNvSpPr>
            <a:spLocks noGrp="1" noChangeArrowheads="1"/>
          </p:cNvSpPr>
          <p:nvPr>
            <p:ph type="title"/>
          </p:nvPr>
        </p:nvSpPr>
        <p:spPr/>
        <p:txBody>
          <a:bodyPr/>
          <a:lstStyle/>
          <a:p>
            <a:r>
              <a:rPr lang="en-US" dirty="0" smtClean="0"/>
              <a:t>Making Predictions</a:t>
            </a:r>
            <a:endParaRPr lang="en-US" dirty="0"/>
          </a:p>
        </p:txBody>
      </p:sp>
      <p:sp>
        <p:nvSpPr>
          <p:cNvPr id="157699" name="Rectangle 3"/>
          <p:cNvSpPr>
            <a:spLocks noChangeArrowheads="1"/>
          </p:cNvSpPr>
          <p:nvPr/>
        </p:nvSpPr>
        <p:spPr bwMode="auto">
          <a:xfrm flipH="1">
            <a:off x="1903413" y="2201863"/>
            <a:ext cx="2997200" cy="436562"/>
          </a:xfrm>
          <a:prstGeom prst="rect">
            <a:avLst/>
          </a:prstGeom>
          <a:solidFill>
            <a:srgbClr val="CCECFF"/>
          </a:solidFill>
          <a:ln w="9525">
            <a:noFill/>
            <a:miter lim="800000"/>
            <a:headEnd/>
            <a:tailEnd/>
          </a:ln>
          <a:effectLst/>
        </p:spPr>
        <p:txBody>
          <a:bodyPr wrap="none" anchor="ctr"/>
          <a:lstStyle/>
          <a:p>
            <a:endParaRPr lang="en-US" dirty="0"/>
          </a:p>
        </p:txBody>
      </p:sp>
      <p:grpSp>
        <p:nvGrpSpPr>
          <p:cNvPr id="3" name="Group 524"/>
          <p:cNvGrpSpPr>
            <a:grpSpLocks/>
          </p:cNvGrpSpPr>
          <p:nvPr/>
        </p:nvGrpSpPr>
        <p:grpSpPr bwMode="auto">
          <a:xfrm>
            <a:off x="5459413" y="5329238"/>
            <a:ext cx="3354387" cy="944562"/>
            <a:chOff x="3169" y="3548"/>
            <a:chExt cx="2475" cy="404"/>
          </a:xfrm>
        </p:grpSpPr>
        <p:sp>
          <p:nvSpPr>
            <p:cNvPr id="158221" name="Line 525"/>
            <p:cNvSpPr>
              <a:spLocks noChangeShapeType="1"/>
            </p:cNvSpPr>
            <p:nvPr/>
          </p:nvSpPr>
          <p:spPr bwMode="auto">
            <a:xfrm>
              <a:off x="3387" y="3753"/>
              <a:ext cx="126" cy="10"/>
            </a:xfrm>
            <a:prstGeom prst="line">
              <a:avLst/>
            </a:prstGeom>
            <a:noFill/>
            <a:ln w="9525">
              <a:solidFill>
                <a:srgbClr val="000000"/>
              </a:solidFill>
              <a:round/>
              <a:headEnd/>
              <a:tailEnd/>
            </a:ln>
            <a:effectLst/>
          </p:spPr>
          <p:txBody>
            <a:bodyPr wrap="none" anchor="ctr"/>
            <a:lstStyle/>
            <a:p>
              <a:endParaRPr lang="en-US" dirty="0"/>
            </a:p>
          </p:txBody>
        </p:sp>
        <p:sp>
          <p:nvSpPr>
            <p:cNvPr id="158222" name="Rectangle 526"/>
            <p:cNvSpPr>
              <a:spLocks noChangeArrowheads="1"/>
            </p:cNvSpPr>
            <p:nvPr/>
          </p:nvSpPr>
          <p:spPr bwMode="auto">
            <a:xfrm>
              <a:off x="3172" y="3548"/>
              <a:ext cx="2460" cy="404"/>
            </a:xfrm>
            <a:prstGeom prst="rect">
              <a:avLst/>
            </a:prstGeom>
            <a:solidFill>
              <a:srgbClr val="008000"/>
            </a:solidFill>
            <a:ln w="19050">
              <a:solidFill>
                <a:schemeClr val="tx1"/>
              </a:solidFill>
              <a:miter lim="800000"/>
              <a:headEnd/>
              <a:tailEnd/>
            </a:ln>
            <a:effectLst>
              <a:outerShdw dist="53882" dir="2700000" algn="ctr" rotWithShape="0">
                <a:srgbClr val="333333"/>
              </a:outerShdw>
            </a:effectLst>
          </p:spPr>
          <p:txBody>
            <a:bodyPr wrap="none" anchor="ctr"/>
            <a:lstStyle/>
            <a:p>
              <a:endParaRPr lang="en-US" dirty="0"/>
            </a:p>
          </p:txBody>
        </p:sp>
        <p:sp>
          <p:nvSpPr>
            <p:cNvPr id="158223" name="Freeform 527"/>
            <p:cNvSpPr>
              <a:spLocks/>
            </p:cNvSpPr>
            <p:nvPr/>
          </p:nvSpPr>
          <p:spPr bwMode="auto">
            <a:xfrm>
              <a:off x="3186" y="3777"/>
              <a:ext cx="1716" cy="144"/>
            </a:xfrm>
            <a:custGeom>
              <a:avLst/>
              <a:gdLst/>
              <a:ahLst/>
              <a:cxnLst>
                <a:cxn ang="0">
                  <a:pos x="268" y="91"/>
                </a:cxn>
                <a:cxn ang="0">
                  <a:pos x="540" y="147"/>
                </a:cxn>
                <a:cxn ang="0">
                  <a:pos x="964" y="163"/>
                </a:cxn>
                <a:cxn ang="0">
                  <a:pos x="1324" y="171"/>
                </a:cxn>
                <a:cxn ang="0">
                  <a:pos x="1620" y="147"/>
                </a:cxn>
                <a:cxn ang="0">
                  <a:pos x="2052" y="139"/>
                </a:cxn>
                <a:cxn ang="0">
                  <a:pos x="2308" y="123"/>
                </a:cxn>
                <a:cxn ang="0">
                  <a:pos x="2196" y="107"/>
                </a:cxn>
                <a:cxn ang="0">
                  <a:pos x="1644" y="91"/>
                </a:cxn>
                <a:cxn ang="0">
                  <a:pos x="1116" y="75"/>
                </a:cxn>
                <a:cxn ang="0">
                  <a:pos x="620" y="91"/>
                </a:cxn>
                <a:cxn ang="0">
                  <a:pos x="460" y="91"/>
                </a:cxn>
                <a:cxn ang="0">
                  <a:pos x="372" y="83"/>
                </a:cxn>
                <a:cxn ang="0">
                  <a:pos x="220" y="59"/>
                </a:cxn>
                <a:cxn ang="0">
                  <a:pos x="4" y="3"/>
                </a:cxn>
                <a:cxn ang="0">
                  <a:pos x="196" y="75"/>
                </a:cxn>
                <a:cxn ang="0">
                  <a:pos x="332" y="107"/>
                </a:cxn>
              </a:cxnLst>
              <a:rect l="0" t="0" r="r" b="b"/>
              <a:pathLst>
                <a:path w="2332" h="174">
                  <a:moveTo>
                    <a:pt x="268" y="91"/>
                  </a:moveTo>
                  <a:cubicBezTo>
                    <a:pt x="346" y="113"/>
                    <a:pt x="424" y="135"/>
                    <a:pt x="540" y="147"/>
                  </a:cubicBezTo>
                  <a:cubicBezTo>
                    <a:pt x="656" y="159"/>
                    <a:pt x="833" y="159"/>
                    <a:pt x="964" y="163"/>
                  </a:cubicBezTo>
                  <a:cubicBezTo>
                    <a:pt x="1095" y="167"/>
                    <a:pt x="1215" y="174"/>
                    <a:pt x="1324" y="171"/>
                  </a:cubicBezTo>
                  <a:cubicBezTo>
                    <a:pt x="1433" y="168"/>
                    <a:pt x="1499" y="152"/>
                    <a:pt x="1620" y="147"/>
                  </a:cubicBezTo>
                  <a:cubicBezTo>
                    <a:pt x="1741" y="142"/>
                    <a:pt x="1937" y="143"/>
                    <a:pt x="2052" y="139"/>
                  </a:cubicBezTo>
                  <a:cubicBezTo>
                    <a:pt x="2167" y="135"/>
                    <a:pt x="2284" y="128"/>
                    <a:pt x="2308" y="123"/>
                  </a:cubicBezTo>
                  <a:cubicBezTo>
                    <a:pt x="2332" y="118"/>
                    <a:pt x="2307" y="112"/>
                    <a:pt x="2196" y="107"/>
                  </a:cubicBezTo>
                  <a:cubicBezTo>
                    <a:pt x="2085" y="102"/>
                    <a:pt x="1824" y="96"/>
                    <a:pt x="1644" y="91"/>
                  </a:cubicBezTo>
                  <a:cubicBezTo>
                    <a:pt x="1464" y="86"/>
                    <a:pt x="1287" y="75"/>
                    <a:pt x="1116" y="75"/>
                  </a:cubicBezTo>
                  <a:cubicBezTo>
                    <a:pt x="945" y="75"/>
                    <a:pt x="729" y="88"/>
                    <a:pt x="620" y="91"/>
                  </a:cubicBezTo>
                  <a:cubicBezTo>
                    <a:pt x="511" y="94"/>
                    <a:pt x="501" y="92"/>
                    <a:pt x="460" y="91"/>
                  </a:cubicBezTo>
                  <a:cubicBezTo>
                    <a:pt x="419" y="90"/>
                    <a:pt x="412" y="88"/>
                    <a:pt x="372" y="83"/>
                  </a:cubicBezTo>
                  <a:cubicBezTo>
                    <a:pt x="332" y="78"/>
                    <a:pt x="281" y="72"/>
                    <a:pt x="220" y="59"/>
                  </a:cubicBezTo>
                  <a:cubicBezTo>
                    <a:pt x="159" y="46"/>
                    <a:pt x="8" y="0"/>
                    <a:pt x="4" y="3"/>
                  </a:cubicBezTo>
                  <a:cubicBezTo>
                    <a:pt x="0" y="6"/>
                    <a:pt x="141" y="58"/>
                    <a:pt x="196" y="75"/>
                  </a:cubicBezTo>
                  <a:cubicBezTo>
                    <a:pt x="251" y="92"/>
                    <a:pt x="291" y="99"/>
                    <a:pt x="332" y="107"/>
                  </a:cubicBezTo>
                </a:path>
              </a:pathLst>
            </a:custGeom>
            <a:solidFill>
              <a:srgbClr val="FFFF00"/>
            </a:solidFill>
            <a:ln w="9525" cap="flat" cmpd="sng">
              <a:solidFill>
                <a:srgbClr val="000000"/>
              </a:solidFill>
              <a:prstDash val="solid"/>
              <a:round/>
              <a:headEnd/>
              <a:tailEnd/>
            </a:ln>
            <a:effectLst/>
          </p:spPr>
          <p:txBody>
            <a:bodyPr wrap="none" anchor="ctr"/>
            <a:lstStyle/>
            <a:p>
              <a:endParaRPr lang="en-US" dirty="0"/>
            </a:p>
          </p:txBody>
        </p:sp>
        <p:sp>
          <p:nvSpPr>
            <p:cNvPr id="158224" name="Freeform 528"/>
            <p:cNvSpPr>
              <a:spLocks/>
            </p:cNvSpPr>
            <p:nvPr/>
          </p:nvSpPr>
          <p:spPr bwMode="auto">
            <a:xfrm>
              <a:off x="3793" y="3701"/>
              <a:ext cx="1851" cy="156"/>
            </a:xfrm>
            <a:custGeom>
              <a:avLst/>
              <a:gdLst/>
              <a:ahLst/>
              <a:cxnLst>
                <a:cxn ang="0">
                  <a:pos x="2206" y="105"/>
                </a:cxn>
                <a:cxn ang="0">
                  <a:pos x="1934" y="161"/>
                </a:cxn>
                <a:cxn ang="0">
                  <a:pos x="1510" y="177"/>
                </a:cxn>
                <a:cxn ang="0">
                  <a:pos x="1150" y="185"/>
                </a:cxn>
                <a:cxn ang="0">
                  <a:pos x="854" y="161"/>
                </a:cxn>
                <a:cxn ang="0">
                  <a:pos x="422" y="153"/>
                </a:cxn>
                <a:cxn ang="0">
                  <a:pos x="24" y="139"/>
                </a:cxn>
                <a:cxn ang="0">
                  <a:pos x="278" y="121"/>
                </a:cxn>
                <a:cxn ang="0">
                  <a:pos x="830" y="105"/>
                </a:cxn>
                <a:cxn ang="0">
                  <a:pos x="1358" y="89"/>
                </a:cxn>
                <a:cxn ang="0">
                  <a:pos x="1854" y="105"/>
                </a:cxn>
                <a:cxn ang="0">
                  <a:pos x="2014" y="105"/>
                </a:cxn>
                <a:cxn ang="0">
                  <a:pos x="2102" y="97"/>
                </a:cxn>
                <a:cxn ang="0">
                  <a:pos x="2254" y="73"/>
                </a:cxn>
                <a:cxn ang="0">
                  <a:pos x="2512" y="3"/>
                </a:cxn>
                <a:cxn ang="0">
                  <a:pos x="2278" y="89"/>
                </a:cxn>
                <a:cxn ang="0">
                  <a:pos x="2142" y="121"/>
                </a:cxn>
              </a:cxnLst>
              <a:rect l="0" t="0" r="r" b="b"/>
              <a:pathLst>
                <a:path w="2516" h="188">
                  <a:moveTo>
                    <a:pt x="2206" y="105"/>
                  </a:moveTo>
                  <a:cubicBezTo>
                    <a:pt x="2128" y="127"/>
                    <a:pt x="2050" y="149"/>
                    <a:pt x="1934" y="161"/>
                  </a:cubicBezTo>
                  <a:cubicBezTo>
                    <a:pt x="1818" y="173"/>
                    <a:pt x="1641" y="173"/>
                    <a:pt x="1510" y="177"/>
                  </a:cubicBezTo>
                  <a:cubicBezTo>
                    <a:pt x="1379" y="181"/>
                    <a:pt x="1259" y="188"/>
                    <a:pt x="1150" y="185"/>
                  </a:cubicBezTo>
                  <a:cubicBezTo>
                    <a:pt x="1041" y="182"/>
                    <a:pt x="975" y="166"/>
                    <a:pt x="854" y="161"/>
                  </a:cubicBezTo>
                  <a:cubicBezTo>
                    <a:pt x="733" y="156"/>
                    <a:pt x="560" y="157"/>
                    <a:pt x="422" y="153"/>
                  </a:cubicBezTo>
                  <a:cubicBezTo>
                    <a:pt x="284" y="149"/>
                    <a:pt x="48" y="144"/>
                    <a:pt x="24" y="139"/>
                  </a:cubicBezTo>
                  <a:cubicBezTo>
                    <a:pt x="0" y="134"/>
                    <a:pt x="144" y="127"/>
                    <a:pt x="278" y="121"/>
                  </a:cubicBezTo>
                  <a:cubicBezTo>
                    <a:pt x="412" y="115"/>
                    <a:pt x="650" y="110"/>
                    <a:pt x="830" y="105"/>
                  </a:cubicBezTo>
                  <a:cubicBezTo>
                    <a:pt x="1010" y="100"/>
                    <a:pt x="1187" y="89"/>
                    <a:pt x="1358" y="89"/>
                  </a:cubicBezTo>
                  <a:cubicBezTo>
                    <a:pt x="1529" y="89"/>
                    <a:pt x="1745" y="102"/>
                    <a:pt x="1854" y="105"/>
                  </a:cubicBezTo>
                  <a:cubicBezTo>
                    <a:pt x="1963" y="108"/>
                    <a:pt x="1973" y="106"/>
                    <a:pt x="2014" y="105"/>
                  </a:cubicBezTo>
                  <a:cubicBezTo>
                    <a:pt x="2055" y="104"/>
                    <a:pt x="2062" y="102"/>
                    <a:pt x="2102" y="97"/>
                  </a:cubicBezTo>
                  <a:cubicBezTo>
                    <a:pt x="2142" y="92"/>
                    <a:pt x="2186" y="89"/>
                    <a:pt x="2254" y="73"/>
                  </a:cubicBezTo>
                  <a:cubicBezTo>
                    <a:pt x="2322" y="57"/>
                    <a:pt x="2508" y="0"/>
                    <a:pt x="2512" y="3"/>
                  </a:cubicBezTo>
                  <a:cubicBezTo>
                    <a:pt x="2516" y="6"/>
                    <a:pt x="2340" y="69"/>
                    <a:pt x="2278" y="89"/>
                  </a:cubicBezTo>
                  <a:cubicBezTo>
                    <a:pt x="2216" y="109"/>
                    <a:pt x="2183" y="113"/>
                    <a:pt x="2142" y="121"/>
                  </a:cubicBezTo>
                </a:path>
              </a:pathLst>
            </a:custGeom>
            <a:solidFill>
              <a:srgbClr val="FFFF00"/>
            </a:solidFill>
            <a:ln w="9525" cap="flat" cmpd="sng">
              <a:solidFill>
                <a:srgbClr val="000000"/>
              </a:solidFill>
              <a:prstDash val="solid"/>
              <a:round/>
              <a:headEnd/>
              <a:tailEnd/>
            </a:ln>
            <a:effectLst/>
          </p:spPr>
          <p:txBody>
            <a:bodyPr wrap="none" anchor="ctr"/>
            <a:lstStyle/>
            <a:p>
              <a:endParaRPr lang="en-US" dirty="0"/>
            </a:p>
          </p:txBody>
        </p:sp>
        <p:sp>
          <p:nvSpPr>
            <p:cNvPr id="158225" name="Freeform 529"/>
            <p:cNvSpPr>
              <a:spLocks/>
            </p:cNvSpPr>
            <p:nvPr/>
          </p:nvSpPr>
          <p:spPr bwMode="auto">
            <a:xfrm>
              <a:off x="3212" y="3681"/>
              <a:ext cx="1611" cy="129"/>
            </a:xfrm>
            <a:custGeom>
              <a:avLst/>
              <a:gdLst/>
              <a:ahLst/>
              <a:cxnLst>
                <a:cxn ang="0">
                  <a:pos x="716" y="107"/>
                </a:cxn>
                <a:cxn ang="0">
                  <a:pos x="1061" y="56"/>
                </a:cxn>
                <a:cxn ang="0">
                  <a:pos x="1358" y="60"/>
                </a:cxn>
                <a:cxn ang="0">
                  <a:pos x="1603" y="46"/>
                </a:cxn>
                <a:cxn ang="0">
                  <a:pos x="1959" y="41"/>
                </a:cxn>
                <a:cxn ang="0">
                  <a:pos x="2170" y="32"/>
                </a:cxn>
                <a:cxn ang="0">
                  <a:pos x="2078" y="23"/>
                </a:cxn>
                <a:cxn ang="0">
                  <a:pos x="1622" y="13"/>
                </a:cxn>
                <a:cxn ang="0">
                  <a:pos x="1186" y="4"/>
                </a:cxn>
                <a:cxn ang="0">
                  <a:pos x="804" y="35"/>
                </a:cxn>
                <a:cxn ang="0">
                  <a:pos x="702" y="55"/>
                </a:cxn>
                <a:cxn ang="0">
                  <a:pos x="554" y="79"/>
                </a:cxn>
                <a:cxn ang="0">
                  <a:pos x="466" y="83"/>
                </a:cxn>
                <a:cxn ang="0">
                  <a:pos x="342" y="79"/>
                </a:cxn>
                <a:cxn ang="0">
                  <a:pos x="226" y="67"/>
                </a:cxn>
                <a:cxn ang="0">
                  <a:pos x="34" y="35"/>
                </a:cxn>
                <a:cxn ang="0">
                  <a:pos x="430" y="139"/>
                </a:cxn>
                <a:cxn ang="0">
                  <a:pos x="606" y="139"/>
                </a:cxn>
                <a:cxn ang="0">
                  <a:pos x="716" y="107"/>
                </a:cxn>
              </a:cxnLst>
              <a:rect l="0" t="0" r="r" b="b"/>
              <a:pathLst>
                <a:path w="2190" h="156">
                  <a:moveTo>
                    <a:pt x="716" y="107"/>
                  </a:moveTo>
                  <a:cubicBezTo>
                    <a:pt x="774" y="100"/>
                    <a:pt x="954" y="64"/>
                    <a:pt x="1061" y="56"/>
                  </a:cubicBezTo>
                  <a:cubicBezTo>
                    <a:pt x="1168" y="48"/>
                    <a:pt x="1268" y="62"/>
                    <a:pt x="1358" y="60"/>
                  </a:cubicBezTo>
                  <a:cubicBezTo>
                    <a:pt x="1448" y="58"/>
                    <a:pt x="1503" y="49"/>
                    <a:pt x="1603" y="46"/>
                  </a:cubicBezTo>
                  <a:cubicBezTo>
                    <a:pt x="1702" y="43"/>
                    <a:pt x="1864" y="44"/>
                    <a:pt x="1959" y="41"/>
                  </a:cubicBezTo>
                  <a:cubicBezTo>
                    <a:pt x="2053" y="39"/>
                    <a:pt x="2151" y="35"/>
                    <a:pt x="2170" y="32"/>
                  </a:cubicBezTo>
                  <a:cubicBezTo>
                    <a:pt x="2190" y="29"/>
                    <a:pt x="2169" y="26"/>
                    <a:pt x="2078" y="23"/>
                  </a:cubicBezTo>
                  <a:cubicBezTo>
                    <a:pt x="1987" y="20"/>
                    <a:pt x="1771" y="16"/>
                    <a:pt x="1622" y="13"/>
                  </a:cubicBezTo>
                  <a:cubicBezTo>
                    <a:pt x="1473" y="10"/>
                    <a:pt x="1323" y="0"/>
                    <a:pt x="1186" y="4"/>
                  </a:cubicBezTo>
                  <a:cubicBezTo>
                    <a:pt x="1050" y="8"/>
                    <a:pt x="885" y="27"/>
                    <a:pt x="804" y="35"/>
                  </a:cubicBezTo>
                  <a:cubicBezTo>
                    <a:pt x="723" y="43"/>
                    <a:pt x="744" y="48"/>
                    <a:pt x="702" y="55"/>
                  </a:cubicBezTo>
                  <a:cubicBezTo>
                    <a:pt x="660" y="62"/>
                    <a:pt x="593" y="74"/>
                    <a:pt x="554" y="79"/>
                  </a:cubicBezTo>
                  <a:cubicBezTo>
                    <a:pt x="515" y="84"/>
                    <a:pt x="501" y="83"/>
                    <a:pt x="466" y="83"/>
                  </a:cubicBezTo>
                  <a:cubicBezTo>
                    <a:pt x="431" y="83"/>
                    <a:pt x="382" y="82"/>
                    <a:pt x="342" y="79"/>
                  </a:cubicBezTo>
                  <a:cubicBezTo>
                    <a:pt x="302" y="76"/>
                    <a:pt x="277" y="74"/>
                    <a:pt x="226" y="67"/>
                  </a:cubicBezTo>
                  <a:cubicBezTo>
                    <a:pt x="175" y="60"/>
                    <a:pt x="0" y="23"/>
                    <a:pt x="34" y="35"/>
                  </a:cubicBezTo>
                  <a:cubicBezTo>
                    <a:pt x="68" y="47"/>
                    <a:pt x="335" y="122"/>
                    <a:pt x="430" y="139"/>
                  </a:cubicBezTo>
                  <a:cubicBezTo>
                    <a:pt x="525" y="156"/>
                    <a:pt x="559" y="144"/>
                    <a:pt x="606" y="139"/>
                  </a:cubicBezTo>
                  <a:cubicBezTo>
                    <a:pt x="654" y="134"/>
                    <a:pt x="716" y="107"/>
                    <a:pt x="716" y="107"/>
                  </a:cubicBezTo>
                  <a:close/>
                </a:path>
              </a:pathLst>
            </a:custGeom>
            <a:solidFill>
              <a:srgbClr val="FFFF00"/>
            </a:solidFill>
            <a:ln w="9525" cap="flat" cmpd="sng">
              <a:solidFill>
                <a:srgbClr val="000000"/>
              </a:solidFill>
              <a:prstDash val="solid"/>
              <a:round/>
              <a:headEnd/>
              <a:tailEnd/>
            </a:ln>
            <a:effectLst/>
          </p:spPr>
          <p:txBody>
            <a:bodyPr wrap="none" anchor="ctr"/>
            <a:lstStyle/>
            <a:p>
              <a:endParaRPr lang="en-US" dirty="0"/>
            </a:p>
          </p:txBody>
        </p:sp>
        <p:sp>
          <p:nvSpPr>
            <p:cNvPr id="158226" name="Freeform 530"/>
            <p:cNvSpPr>
              <a:spLocks/>
            </p:cNvSpPr>
            <p:nvPr/>
          </p:nvSpPr>
          <p:spPr bwMode="auto">
            <a:xfrm>
              <a:off x="4250" y="3619"/>
              <a:ext cx="1331" cy="105"/>
            </a:xfrm>
            <a:custGeom>
              <a:avLst/>
              <a:gdLst/>
              <a:ahLst/>
              <a:cxnLst>
                <a:cxn ang="0">
                  <a:pos x="1524" y="93"/>
                </a:cxn>
                <a:cxn ang="0">
                  <a:pos x="1350" y="123"/>
                </a:cxn>
                <a:cxn ang="0">
                  <a:pos x="1084" y="116"/>
                </a:cxn>
                <a:cxn ang="0">
                  <a:pos x="858" y="105"/>
                </a:cxn>
                <a:cxn ang="0">
                  <a:pos x="674" y="72"/>
                </a:cxn>
                <a:cxn ang="0">
                  <a:pos x="410" y="72"/>
                </a:cxn>
                <a:cxn ang="0">
                  <a:pos x="15" y="56"/>
                </a:cxn>
                <a:cxn ang="0">
                  <a:pos x="323" y="32"/>
                </a:cxn>
                <a:cxn ang="0">
                  <a:pos x="662" y="28"/>
                </a:cxn>
                <a:cxn ang="0">
                  <a:pos x="993" y="41"/>
                </a:cxn>
                <a:cxn ang="0">
                  <a:pos x="1303" y="76"/>
                </a:cxn>
                <a:cxn ang="0">
                  <a:pos x="1403" y="84"/>
                </a:cxn>
                <a:cxn ang="0">
                  <a:pos x="1458" y="82"/>
                </a:cxn>
                <a:cxn ang="0">
                  <a:pos x="1554" y="70"/>
                </a:cxn>
                <a:cxn ang="0">
                  <a:pos x="1807" y="2"/>
                </a:cxn>
                <a:cxn ang="0">
                  <a:pos x="1569" y="84"/>
                </a:cxn>
                <a:cxn ang="0">
                  <a:pos x="1482" y="102"/>
                </a:cxn>
              </a:cxnLst>
              <a:rect l="0" t="0" r="r" b="b"/>
              <a:pathLst>
                <a:path w="1809" h="126">
                  <a:moveTo>
                    <a:pt x="1524" y="93"/>
                  </a:moveTo>
                  <a:cubicBezTo>
                    <a:pt x="1473" y="106"/>
                    <a:pt x="1424" y="119"/>
                    <a:pt x="1350" y="123"/>
                  </a:cubicBezTo>
                  <a:cubicBezTo>
                    <a:pt x="1277" y="126"/>
                    <a:pt x="1166" y="118"/>
                    <a:pt x="1084" y="116"/>
                  </a:cubicBezTo>
                  <a:cubicBezTo>
                    <a:pt x="1002" y="113"/>
                    <a:pt x="926" y="112"/>
                    <a:pt x="858" y="105"/>
                  </a:cubicBezTo>
                  <a:cubicBezTo>
                    <a:pt x="791" y="97"/>
                    <a:pt x="749" y="77"/>
                    <a:pt x="674" y="72"/>
                  </a:cubicBezTo>
                  <a:cubicBezTo>
                    <a:pt x="600" y="67"/>
                    <a:pt x="520" y="75"/>
                    <a:pt x="410" y="72"/>
                  </a:cubicBezTo>
                  <a:cubicBezTo>
                    <a:pt x="301" y="69"/>
                    <a:pt x="29" y="63"/>
                    <a:pt x="15" y="56"/>
                  </a:cubicBezTo>
                  <a:cubicBezTo>
                    <a:pt x="0" y="49"/>
                    <a:pt x="214" y="37"/>
                    <a:pt x="323" y="32"/>
                  </a:cubicBezTo>
                  <a:cubicBezTo>
                    <a:pt x="431" y="27"/>
                    <a:pt x="551" y="26"/>
                    <a:pt x="662" y="28"/>
                  </a:cubicBezTo>
                  <a:cubicBezTo>
                    <a:pt x="774" y="30"/>
                    <a:pt x="886" y="33"/>
                    <a:pt x="993" y="41"/>
                  </a:cubicBezTo>
                  <a:cubicBezTo>
                    <a:pt x="1100" y="49"/>
                    <a:pt x="1235" y="69"/>
                    <a:pt x="1303" y="76"/>
                  </a:cubicBezTo>
                  <a:cubicBezTo>
                    <a:pt x="1371" y="83"/>
                    <a:pt x="1377" y="83"/>
                    <a:pt x="1403" y="84"/>
                  </a:cubicBezTo>
                  <a:cubicBezTo>
                    <a:pt x="1428" y="85"/>
                    <a:pt x="1433" y="84"/>
                    <a:pt x="1458" y="82"/>
                  </a:cubicBezTo>
                  <a:cubicBezTo>
                    <a:pt x="1484" y="80"/>
                    <a:pt x="1496" y="83"/>
                    <a:pt x="1554" y="70"/>
                  </a:cubicBezTo>
                  <a:cubicBezTo>
                    <a:pt x="1612" y="57"/>
                    <a:pt x="1805" y="0"/>
                    <a:pt x="1807" y="2"/>
                  </a:cubicBezTo>
                  <a:cubicBezTo>
                    <a:pt x="1809" y="4"/>
                    <a:pt x="1623" y="67"/>
                    <a:pt x="1569" y="84"/>
                  </a:cubicBezTo>
                  <a:cubicBezTo>
                    <a:pt x="1515" y="101"/>
                    <a:pt x="1508" y="98"/>
                    <a:pt x="1482" y="102"/>
                  </a:cubicBezTo>
                </a:path>
              </a:pathLst>
            </a:custGeom>
            <a:solidFill>
              <a:srgbClr val="FFFF00"/>
            </a:solidFill>
            <a:ln w="9525" cap="flat" cmpd="sng">
              <a:solidFill>
                <a:srgbClr val="000000"/>
              </a:solidFill>
              <a:prstDash val="solid"/>
              <a:round/>
              <a:headEnd/>
              <a:tailEnd/>
            </a:ln>
            <a:effectLst/>
          </p:spPr>
          <p:txBody>
            <a:bodyPr wrap="none" anchor="ctr"/>
            <a:lstStyle/>
            <a:p>
              <a:endParaRPr lang="en-US" dirty="0"/>
            </a:p>
          </p:txBody>
        </p:sp>
        <p:sp>
          <p:nvSpPr>
            <p:cNvPr id="158227" name="Freeform 531"/>
            <p:cNvSpPr>
              <a:spLocks/>
            </p:cNvSpPr>
            <p:nvPr/>
          </p:nvSpPr>
          <p:spPr bwMode="auto">
            <a:xfrm>
              <a:off x="3169" y="3737"/>
              <a:ext cx="2461" cy="186"/>
            </a:xfrm>
            <a:custGeom>
              <a:avLst/>
              <a:gdLst/>
              <a:ahLst/>
              <a:cxnLst>
                <a:cxn ang="0">
                  <a:pos x="0" y="52"/>
                </a:cxn>
                <a:cxn ang="0">
                  <a:pos x="100" y="88"/>
                </a:cxn>
                <a:cxn ang="0">
                  <a:pos x="388" y="168"/>
                </a:cxn>
                <a:cxn ang="0">
                  <a:pos x="548" y="200"/>
                </a:cxn>
                <a:cxn ang="0">
                  <a:pos x="896" y="216"/>
                </a:cxn>
                <a:cxn ang="0">
                  <a:pos x="1348" y="224"/>
                </a:cxn>
                <a:cxn ang="0">
                  <a:pos x="1540" y="208"/>
                </a:cxn>
                <a:cxn ang="0">
                  <a:pos x="1808" y="196"/>
                </a:cxn>
                <a:cxn ang="0">
                  <a:pos x="2168" y="184"/>
                </a:cxn>
                <a:cxn ang="0">
                  <a:pos x="2328" y="172"/>
                </a:cxn>
                <a:cxn ang="0">
                  <a:pos x="2620" y="164"/>
                </a:cxn>
                <a:cxn ang="0">
                  <a:pos x="2916" y="132"/>
                </a:cxn>
                <a:cxn ang="0">
                  <a:pos x="3264" y="40"/>
                </a:cxn>
                <a:cxn ang="0">
                  <a:pos x="3344" y="0"/>
                </a:cxn>
              </a:cxnLst>
              <a:rect l="0" t="0" r="r" b="b"/>
              <a:pathLst>
                <a:path w="3344" h="225">
                  <a:moveTo>
                    <a:pt x="0" y="52"/>
                  </a:moveTo>
                  <a:cubicBezTo>
                    <a:pt x="17" y="60"/>
                    <a:pt x="35" y="69"/>
                    <a:pt x="100" y="88"/>
                  </a:cubicBezTo>
                  <a:cubicBezTo>
                    <a:pt x="165" y="107"/>
                    <a:pt x="313" y="149"/>
                    <a:pt x="388" y="168"/>
                  </a:cubicBezTo>
                  <a:cubicBezTo>
                    <a:pt x="463" y="187"/>
                    <a:pt x="463" y="192"/>
                    <a:pt x="548" y="200"/>
                  </a:cubicBezTo>
                  <a:cubicBezTo>
                    <a:pt x="633" y="208"/>
                    <a:pt x="763" y="212"/>
                    <a:pt x="896" y="216"/>
                  </a:cubicBezTo>
                  <a:cubicBezTo>
                    <a:pt x="1029" y="220"/>
                    <a:pt x="1241" y="225"/>
                    <a:pt x="1348" y="224"/>
                  </a:cubicBezTo>
                  <a:cubicBezTo>
                    <a:pt x="1455" y="223"/>
                    <a:pt x="1463" y="213"/>
                    <a:pt x="1540" y="208"/>
                  </a:cubicBezTo>
                  <a:cubicBezTo>
                    <a:pt x="1617" y="203"/>
                    <a:pt x="1703" y="200"/>
                    <a:pt x="1808" y="196"/>
                  </a:cubicBezTo>
                  <a:cubicBezTo>
                    <a:pt x="1913" y="192"/>
                    <a:pt x="2081" y="188"/>
                    <a:pt x="2168" y="184"/>
                  </a:cubicBezTo>
                  <a:cubicBezTo>
                    <a:pt x="2255" y="180"/>
                    <a:pt x="2253" y="175"/>
                    <a:pt x="2328" y="172"/>
                  </a:cubicBezTo>
                  <a:cubicBezTo>
                    <a:pt x="2403" y="169"/>
                    <a:pt x="2522" y="171"/>
                    <a:pt x="2620" y="164"/>
                  </a:cubicBezTo>
                  <a:cubicBezTo>
                    <a:pt x="2718" y="157"/>
                    <a:pt x="2809" y="153"/>
                    <a:pt x="2916" y="132"/>
                  </a:cubicBezTo>
                  <a:cubicBezTo>
                    <a:pt x="3023" y="111"/>
                    <a:pt x="3193" y="62"/>
                    <a:pt x="3264" y="40"/>
                  </a:cubicBezTo>
                  <a:cubicBezTo>
                    <a:pt x="3335" y="18"/>
                    <a:pt x="3339" y="9"/>
                    <a:pt x="3344" y="0"/>
                  </a:cubicBezTo>
                </a:path>
              </a:pathLst>
            </a:custGeom>
            <a:noFill/>
            <a:ln w="19050" cap="flat" cmpd="sng">
              <a:solidFill>
                <a:srgbClr val="FF3300"/>
              </a:solidFill>
              <a:prstDash val="solid"/>
              <a:round/>
              <a:headEnd/>
              <a:tailEnd/>
            </a:ln>
            <a:effectLst/>
          </p:spPr>
          <p:txBody>
            <a:bodyPr wrap="none" anchor="ctr"/>
            <a:lstStyle/>
            <a:p>
              <a:endParaRPr lang="en-US" dirty="0"/>
            </a:p>
          </p:txBody>
        </p:sp>
        <p:sp>
          <p:nvSpPr>
            <p:cNvPr id="158228" name="Line 532"/>
            <p:cNvSpPr>
              <a:spLocks noChangeShapeType="1"/>
            </p:cNvSpPr>
            <p:nvPr/>
          </p:nvSpPr>
          <p:spPr bwMode="auto">
            <a:xfrm>
              <a:off x="4111" y="3896"/>
              <a:ext cx="209" cy="3"/>
            </a:xfrm>
            <a:prstGeom prst="line">
              <a:avLst/>
            </a:prstGeom>
            <a:noFill/>
            <a:ln w="9525">
              <a:solidFill>
                <a:srgbClr val="000000"/>
              </a:solidFill>
              <a:round/>
              <a:headEnd/>
              <a:tailEnd/>
            </a:ln>
            <a:effectLst/>
          </p:spPr>
          <p:txBody>
            <a:bodyPr wrap="none" anchor="ctr"/>
            <a:lstStyle/>
            <a:p>
              <a:endParaRPr lang="en-US" dirty="0"/>
            </a:p>
          </p:txBody>
        </p:sp>
        <p:sp>
          <p:nvSpPr>
            <p:cNvPr id="158229" name="Line 533"/>
            <p:cNvSpPr>
              <a:spLocks noChangeShapeType="1"/>
            </p:cNvSpPr>
            <p:nvPr/>
          </p:nvSpPr>
          <p:spPr bwMode="auto">
            <a:xfrm>
              <a:off x="4234" y="3876"/>
              <a:ext cx="548" cy="3"/>
            </a:xfrm>
            <a:prstGeom prst="line">
              <a:avLst/>
            </a:prstGeom>
            <a:noFill/>
            <a:ln w="9525">
              <a:solidFill>
                <a:srgbClr val="000000"/>
              </a:solidFill>
              <a:round/>
              <a:headEnd/>
              <a:tailEnd/>
            </a:ln>
            <a:effectLst/>
          </p:spPr>
          <p:txBody>
            <a:bodyPr wrap="none" anchor="ctr"/>
            <a:lstStyle/>
            <a:p>
              <a:endParaRPr lang="en-US" dirty="0"/>
            </a:p>
          </p:txBody>
        </p:sp>
        <p:sp>
          <p:nvSpPr>
            <p:cNvPr id="158230" name="Line 534"/>
            <p:cNvSpPr>
              <a:spLocks noChangeShapeType="1"/>
            </p:cNvSpPr>
            <p:nvPr/>
          </p:nvSpPr>
          <p:spPr bwMode="auto">
            <a:xfrm>
              <a:off x="3390" y="3846"/>
              <a:ext cx="159" cy="27"/>
            </a:xfrm>
            <a:prstGeom prst="line">
              <a:avLst/>
            </a:prstGeom>
            <a:noFill/>
            <a:ln w="9525">
              <a:solidFill>
                <a:srgbClr val="000000"/>
              </a:solidFill>
              <a:round/>
              <a:headEnd/>
              <a:tailEnd/>
            </a:ln>
            <a:effectLst/>
          </p:spPr>
          <p:txBody>
            <a:bodyPr wrap="none" anchor="ctr"/>
            <a:lstStyle/>
            <a:p>
              <a:endParaRPr lang="en-US" dirty="0"/>
            </a:p>
          </p:txBody>
        </p:sp>
        <p:sp>
          <p:nvSpPr>
            <p:cNvPr id="158231" name="Line 535"/>
            <p:cNvSpPr>
              <a:spLocks noChangeShapeType="1"/>
            </p:cNvSpPr>
            <p:nvPr/>
          </p:nvSpPr>
          <p:spPr bwMode="auto">
            <a:xfrm>
              <a:off x="3534" y="3886"/>
              <a:ext cx="315" cy="10"/>
            </a:xfrm>
            <a:prstGeom prst="line">
              <a:avLst/>
            </a:prstGeom>
            <a:noFill/>
            <a:ln w="9525">
              <a:solidFill>
                <a:srgbClr val="000000"/>
              </a:solidFill>
              <a:round/>
              <a:headEnd/>
              <a:tailEnd/>
            </a:ln>
            <a:effectLst/>
          </p:spPr>
          <p:txBody>
            <a:bodyPr wrap="none" anchor="ctr"/>
            <a:lstStyle/>
            <a:p>
              <a:endParaRPr lang="en-US" dirty="0"/>
            </a:p>
          </p:txBody>
        </p:sp>
        <p:sp>
          <p:nvSpPr>
            <p:cNvPr id="158232" name="Line 536"/>
            <p:cNvSpPr>
              <a:spLocks noChangeShapeType="1"/>
            </p:cNvSpPr>
            <p:nvPr/>
          </p:nvSpPr>
          <p:spPr bwMode="auto">
            <a:xfrm>
              <a:off x="3555" y="3866"/>
              <a:ext cx="323" cy="3"/>
            </a:xfrm>
            <a:prstGeom prst="line">
              <a:avLst/>
            </a:prstGeom>
            <a:noFill/>
            <a:ln w="9525">
              <a:solidFill>
                <a:srgbClr val="000000"/>
              </a:solidFill>
              <a:round/>
              <a:headEnd/>
              <a:tailEnd/>
            </a:ln>
            <a:effectLst/>
          </p:spPr>
          <p:txBody>
            <a:bodyPr wrap="none" anchor="ctr"/>
            <a:lstStyle/>
            <a:p>
              <a:endParaRPr lang="en-US" dirty="0"/>
            </a:p>
          </p:txBody>
        </p:sp>
        <p:sp>
          <p:nvSpPr>
            <p:cNvPr id="158233" name="Line 537"/>
            <p:cNvSpPr>
              <a:spLocks noChangeShapeType="1"/>
            </p:cNvSpPr>
            <p:nvPr/>
          </p:nvSpPr>
          <p:spPr bwMode="auto">
            <a:xfrm>
              <a:off x="3941" y="3806"/>
              <a:ext cx="505" cy="0"/>
            </a:xfrm>
            <a:prstGeom prst="line">
              <a:avLst/>
            </a:prstGeom>
            <a:noFill/>
            <a:ln w="9525">
              <a:solidFill>
                <a:srgbClr val="000000"/>
              </a:solidFill>
              <a:round/>
              <a:headEnd/>
              <a:tailEnd/>
            </a:ln>
            <a:effectLst/>
          </p:spPr>
          <p:txBody>
            <a:bodyPr wrap="none" anchor="ctr"/>
            <a:lstStyle/>
            <a:p>
              <a:endParaRPr lang="en-US" dirty="0"/>
            </a:p>
          </p:txBody>
        </p:sp>
        <p:sp>
          <p:nvSpPr>
            <p:cNvPr id="158234" name="Line 538"/>
            <p:cNvSpPr>
              <a:spLocks noChangeShapeType="1"/>
            </p:cNvSpPr>
            <p:nvPr/>
          </p:nvSpPr>
          <p:spPr bwMode="auto">
            <a:xfrm>
              <a:off x="4402" y="3826"/>
              <a:ext cx="209" cy="4"/>
            </a:xfrm>
            <a:prstGeom prst="line">
              <a:avLst/>
            </a:prstGeom>
            <a:noFill/>
            <a:ln w="9525">
              <a:solidFill>
                <a:srgbClr val="000000"/>
              </a:solidFill>
              <a:round/>
              <a:headEnd/>
              <a:tailEnd/>
            </a:ln>
            <a:effectLst/>
          </p:spPr>
          <p:txBody>
            <a:bodyPr wrap="none" anchor="ctr"/>
            <a:lstStyle/>
            <a:p>
              <a:endParaRPr lang="en-US" dirty="0"/>
            </a:p>
          </p:txBody>
        </p:sp>
        <p:sp>
          <p:nvSpPr>
            <p:cNvPr id="158235" name="Line 539"/>
            <p:cNvSpPr>
              <a:spLocks noChangeShapeType="1"/>
            </p:cNvSpPr>
            <p:nvPr/>
          </p:nvSpPr>
          <p:spPr bwMode="auto">
            <a:xfrm flipH="1">
              <a:off x="5294" y="3790"/>
              <a:ext cx="94" cy="16"/>
            </a:xfrm>
            <a:prstGeom prst="line">
              <a:avLst/>
            </a:prstGeom>
            <a:noFill/>
            <a:ln w="9525">
              <a:solidFill>
                <a:srgbClr val="000000"/>
              </a:solidFill>
              <a:round/>
              <a:headEnd/>
              <a:tailEnd/>
            </a:ln>
            <a:effectLst/>
          </p:spPr>
          <p:txBody>
            <a:bodyPr wrap="none" anchor="ctr"/>
            <a:lstStyle/>
            <a:p>
              <a:endParaRPr lang="en-US" dirty="0"/>
            </a:p>
          </p:txBody>
        </p:sp>
        <p:sp>
          <p:nvSpPr>
            <p:cNvPr id="158236" name="Line 540"/>
            <p:cNvSpPr>
              <a:spLocks noChangeShapeType="1"/>
            </p:cNvSpPr>
            <p:nvPr/>
          </p:nvSpPr>
          <p:spPr bwMode="auto">
            <a:xfrm>
              <a:off x="4711" y="3830"/>
              <a:ext cx="456" cy="0"/>
            </a:xfrm>
            <a:prstGeom prst="line">
              <a:avLst/>
            </a:prstGeom>
            <a:noFill/>
            <a:ln w="9525">
              <a:solidFill>
                <a:srgbClr val="000000"/>
              </a:solidFill>
              <a:round/>
              <a:headEnd/>
              <a:tailEnd/>
            </a:ln>
            <a:effectLst/>
          </p:spPr>
          <p:txBody>
            <a:bodyPr wrap="none" anchor="ctr"/>
            <a:lstStyle/>
            <a:p>
              <a:endParaRPr lang="en-US" dirty="0"/>
            </a:p>
          </p:txBody>
        </p:sp>
        <p:sp>
          <p:nvSpPr>
            <p:cNvPr id="158237" name="Line 541"/>
            <p:cNvSpPr>
              <a:spLocks noChangeShapeType="1"/>
            </p:cNvSpPr>
            <p:nvPr/>
          </p:nvSpPr>
          <p:spPr bwMode="auto">
            <a:xfrm flipV="1">
              <a:off x="4982" y="3803"/>
              <a:ext cx="280" cy="3"/>
            </a:xfrm>
            <a:prstGeom prst="line">
              <a:avLst/>
            </a:prstGeom>
            <a:noFill/>
            <a:ln w="9525">
              <a:solidFill>
                <a:srgbClr val="000000"/>
              </a:solidFill>
              <a:round/>
              <a:headEnd/>
              <a:tailEnd/>
            </a:ln>
            <a:effectLst/>
          </p:spPr>
          <p:txBody>
            <a:bodyPr wrap="none" anchor="ctr"/>
            <a:lstStyle/>
            <a:p>
              <a:endParaRPr lang="en-US" dirty="0"/>
            </a:p>
          </p:txBody>
        </p:sp>
        <p:sp>
          <p:nvSpPr>
            <p:cNvPr id="158238" name="Line 542"/>
            <p:cNvSpPr>
              <a:spLocks noChangeShapeType="1"/>
            </p:cNvSpPr>
            <p:nvPr/>
          </p:nvSpPr>
          <p:spPr bwMode="auto">
            <a:xfrm>
              <a:off x="4105" y="3707"/>
              <a:ext cx="665" cy="0"/>
            </a:xfrm>
            <a:prstGeom prst="line">
              <a:avLst/>
            </a:prstGeom>
            <a:noFill/>
            <a:ln w="9525">
              <a:solidFill>
                <a:srgbClr val="000000"/>
              </a:solidFill>
              <a:round/>
              <a:headEnd/>
              <a:tailEnd/>
            </a:ln>
            <a:effectLst/>
          </p:spPr>
          <p:txBody>
            <a:bodyPr wrap="none" anchor="ctr"/>
            <a:lstStyle/>
            <a:p>
              <a:endParaRPr lang="en-US" dirty="0"/>
            </a:p>
          </p:txBody>
        </p:sp>
        <p:sp>
          <p:nvSpPr>
            <p:cNvPr id="158239" name="Line 543"/>
            <p:cNvSpPr>
              <a:spLocks noChangeShapeType="1"/>
            </p:cNvSpPr>
            <p:nvPr/>
          </p:nvSpPr>
          <p:spPr bwMode="auto">
            <a:xfrm>
              <a:off x="3437" y="3773"/>
              <a:ext cx="80" cy="4"/>
            </a:xfrm>
            <a:prstGeom prst="line">
              <a:avLst/>
            </a:prstGeom>
            <a:noFill/>
            <a:ln w="9525">
              <a:solidFill>
                <a:srgbClr val="000000"/>
              </a:solidFill>
              <a:round/>
              <a:headEnd/>
              <a:tailEnd/>
            </a:ln>
            <a:effectLst/>
          </p:spPr>
          <p:txBody>
            <a:bodyPr wrap="none" anchor="ctr"/>
            <a:lstStyle/>
            <a:p>
              <a:endParaRPr lang="en-US" dirty="0"/>
            </a:p>
          </p:txBody>
        </p:sp>
        <p:sp>
          <p:nvSpPr>
            <p:cNvPr id="158240" name="Line 544"/>
            <p:cNvSpPr>
              <a:spLocks noChangeShapeType="1"/>
            </p:cNvSpPr>
            <p:nvPr/>
          </p:nvSpPr>
          <p:spPr bwMode="auto">
            <a:xfrm>
              <a:off x="3387" y="3753"/>
              <a:ext cx="126" cy="10"/>
            </a:xfrm>
            <a:prstGeom prst="line">
              <a:avLst/>
            </a:prstGeom>
            <a:noFill/>
            <a:ln w="9525">
              <a:solidFill>
                <a:srgbClr val="000000"/>
              </a:solidFill>
              <a:round/>
              <a:headEnd/>
              <a:tailEnd/>
            </a:ln>
            <a:effectLst/>
          </p:spPr>
          <p:txBody>
            <a:bodyPr wrap="none" anchor="ctr"/>
            <a:lstStyle/>
            <a:p>
              <a:endParaRPr lang="en-US" dirty="0"/>
            </a:p>
          </p:txBody>
        </p:sp>
        <p:sp>
          <p:nvSpPr>
            <p:cNvPr id="158241" name="Line 545"/>
            <p:cNvSpPr>
              <a:spLocks noChangeShapeType="1"/>
            </p:cNvSpPr>
            <p:nvPr/>
          </p:nvSpPr>
          <p:spPr bwMode="auto">
            <a:xfrm flipV="1">
              <a:off x="3617" y="3773"/>
              <a:ext cx="114" cy="10"/>
            </a:xfrm>
            <a:prstGeom prst="line">
              <a:avLst/>
            </a:prstGeom>
            <a:noFill/>
            <a:ln w="9525">
              <a:solidFill>
                <a:srgbClr val="000000"/>
              </a:solidFill>
              <a:round/>
              <a:headEnd/>
              <a:tailEnd/>
            </a:ln>
            <a:effectLst/>
          </p:spPr>
          <p:txBody>
            <a:bodyPr wrap="none" anchor="ctr"/>
            <a:lstStyle/>
            <a:p>
              <a:endParaRPr lang="en-US" dirty="0"/>
            </a:p>
          </p:txBody>
        </p:sp>
        <p:sp>
          <p:nvSpPr>
            <p:cNvPr id="158242" name="Line 546"/>
            <p:cNvSpPr>
              <a:spLocks noChangeShapeType="1"/>
            </p:cNvSpPr>
            <p:nvPr/>
          </p:nvSpPr>
          <p:spPr bwMode="auto">
            <a:xfrm flipV="1">
              <a:off x="3643" y="3734"/>
              <a:ext cx="288" cy="26"/>
            </a:xfrm>
            <a:prstGeom prst="line">
              <a:avLst/>
            </a:prstGeom>
            <a:noFill/>
            <a:ln w="9525">
              <a:solidFill>
                <a:srgbClr val="000000"/>
              </a:solidFill>
              <a:round/>
              <a:headEnd/>
              <a:tailEnd/>
            </a:ln>
            <a:effectLst/>
          </p:spPr>
          <p:txBody>
            <a:bodyPr wrap="none" anchor="ctr"/>
            <a:lstStyle/>
            <a:p>
              <a:endParaRPr lang="en-US" dirty="0"/>
            </a:p>
          </p:txBody>
        </p:sp>
        <p:sp>
          <p:nvSpPr>
            <p:cNvPr id="158243" name="Line 547"/>
            <p:cNvSpPr>
              <a:spLocks noChangeShapeType="1"/>
            </p:cNvSpPr>
            <p:nvPr/>
          </p:nvSpPr>
          <p:spPr bwMode="auto">
            <a:xfrm>
              <a:off x="4096" y="3697"/>
              <a:ext cx="333" cy="0"/>
            </a:xfrm>
            <a:prstGeom prst="line">
              <a:avLst/>
            </a:prstGeom>
            <a:noFill/>
            <a:ln w="9525">
              <a:solidFill>
                <a:srgbClr val="000000"/>
              </a:solidFill>
              <a:round/>
              <a:headEnd/>
              <a:tailEnd/>
            </a:ln>
            <a:effectLst/>
          </p:spPr>
          <p:txBody>
            <a:bodyPr wrap="none" anchor="ctr"/>
            <a:lstStyle/>
            <a:p>
              <a:endParaRPr lang="en-US" dirty="0"/>
            </a:p>
          </p:txBody>
        </p:sp>
        <p:sp>
          <p:nvSpPr>
            <p:cNvPr id="158244" name="Line 548"/>
            <p:cNvSpPr>
              <a:spLocks noChangeShapeType="1"/>
            </p:cNvSpPr>
            <p:nvPr/>
          </p:nvSpPr>
          <p:spPr bwMode="auto">
            <a:xfrm>
              <a:off x="4314" y="3664"/>
              <a:ext cx="497" cy="0"/>
            </a:xfrm>
            <a:prstGeom prst="line">
              <a:avLst/>
            </a:prstGeom>
            <a:noFill/>
            <a:ln w="9525">
              <a:solidFill>
                <a:srgbClr val="000000"/>
              </a:solidFill>
              <a:round/>
              <a:headEnd/>
              <a:tailEnd/>
            </a:ln>
            <a:effectLst/>
          </p:spPr>
          <p:txBody>
            <a:bodyPr wrap="none" anchor="ctr"/>
            <a:lstStyle/>
            <a:p>
              <a:endParaRPr lang="en-US" dirty="0"/>
            </a:p>
          </p:txBody>
        </p:sp>
        <p:sp>
          <p:nvSpPr>
            <p:cNvPr id="158245" name="Line 549"/>
            <p:cNvSpPr>
              <a:spLocks noChangeShapeType="1"/>
            </p:cNvSpPr>
            <p:nvPr/>
          </p:nvSpPr>
          <p:spPr bwMode="auto">
            <a:xfrm>
              <a:off x="4452" y="3651"/>
              <a:ext cx="280" cy="0"/>
            </a:xfrm>
            <a:prstGeom prst="line">
              <a:avLst/>
            </a:prstGeom>
            <a:noFill/>
            <a:ln w="9525">
              <a:solidFill>
                <a:srgbClr val="000000"/>
              </a:solidFill>
              <a:round/>
              <a:headEnd/>
              <a:tailEnd/>
            </a:ln>
            <a:effectLst/>
          </p:spPr>
          <p:txBody>
            <a:bodyPr wrap="none" anchor="ctr"/>
            <a:lstStyle/>
            <a:p>
              <a:endParaRPr lang="en-US" dirty="0"/>
            </a:p>
          </p:txBody>
        </p:sp>
        <p:sp>
          <p:nvSpPr>
            <p:cNvPr id="158246" name="Line 550"/>
            <p:cNvSpPr>
              <a:spLocks noChangeShapeType="1"/>
            </p:cNvSpPr>
            <p:nvPr/>
          </p:nvSpPr>
          <p:spPr bwMode="auto">
            <a:xfrm>
              <a:off x="4802" y="3687"/>
              <a:ext cx="98" cy="10"/>
            </a:xfrm>
            <a:prstGeom prst="line">
              <a:avLst/>
            </a:prstGeom>
            <a:noFill/>
            <a:ln w="9525">
              <a:solidFill>
                <a:srgbClr val="000000"/>
              </a:solidFill>
              <a:round/>
              <a:headEnd/>
              <a:tailEnd/>
            </a:ln>
            <a:effectLst/>
          </p:spPr>
          <p:txBody>
            <a:bodyPr wrap="none" anchor="ctr"/>
            <a:lstStyle/>
            <a:p>
              <a:endParaRPr lang="en-US" dirty="0"/>
            </a:p>
          </p:txBody>
        </p:sp>
        <p:sp>
          <p:nvSpPr>
            <p:cNvPr id="158247" name="Freeform 551"/>
            <p:cNvSpPr>
              <a:spLocks/>
            </p:cNvSpPr>
            <p:nvPr/>
          </p:nvSpPr>
          <p:spPr bwMode="auto">
            <a:xfrm>
              <a:off x="5098" y="3674"/>
              <a:ext cx="317" cy="32"/>
            </a:xfrm>
            <a:custGeom>
              <a:avLst/>
              <a:gdLst/>
              <a:ahLst/>
              <a:cxnLst>
                <a:cxn ang="0">
                  <a:pos x="431" y="0"/>
                </a:cxn>
                <a:cxn ang="0">
                  <a:pos x="383" y="16"/>
                </a:cxn>
                <a:cxn ang="0">
                  <a:pos x="279" y="36"/>
                </a:cxn>
                <a:cxn ang="0">
                  <a:pos x="143" y="32"/>
                </a:cxn>
                <a:cxn ang="0">
                  <a:pos x="15" y="24"/>
                </a:cxn>
                <a:cxn ang="0">
                  <a:pos x="51" y="24"/>
                </a:cxn>
              </a:cxnLst>
              <a:rect l="0" t="0" r="r" b="b"/>
              <a:pathLst>
                <a:path w="431" h="39">
                  <a:moveTo>
                    <a:pt x="431" y="0"/>
                  </a:moveTo>
                  <a:cubicBezTo>
                    <a:pt x="419" y="5"/>
                    <a:pt x="408" y="10"/>
                    <a:pt x="383" y="16"/>
                  </a:cubicBezTo>
                  <a:cubicBezTo>
                    <a:pt x="358" y="22"/>
                    <a:pt x="319" y="33"/>
                    <a:pt x="279" y="36"/>
                  </a:cubicBezTo>
                  <a:cubicBezTo>
                    <a:pt x="239" y="39"/>
                    <a:pt x="187" y="34"/>
                    <a:pt x="143" y="32"/>
                  </a:cubicBezTo>
                  <a:cubicBezTo>
                    <a:pt x="99" y="30"/>
                    <a:pt x="30" y="25"/>
                    <a:pt x="15" y="24"/>
                  </a:cubicBezTo>
                  <a:cubicBezTo>
                    <a:pt x="0" y="23"/>
                    <a:pt x="25" y="23"/>
                    <a:pt x="51" y="24"/>
                  </a:cubicBezTo>
                </a:path>
              </a:pathLst>
            </a:custGeom>
            <a:noFill/>
            <a:ln w="9525" cap="flat" cmpd="sng">
              <a:solidFill>
                <a:srgbClr val="000000"/>
              </a:solidFill>
              <a:prstDash val="solid"/>
              <a:round/>
              <a:headEnd/>
              <a:tailEnd/>
            </a:ln>
            <a:effectLst/>
          </p:spPr>
          <p:txBody>
            <a:bodyPr wrap="none" anchor="ctr"/>
            <a:lstStyle/>
            <a:p>
              <a:endParaRPr lang="en-US" dirty="0"/>
            </a:p>
          </p:txBody>
        </p:sp>
        <p:sp>
          <p:nvSpPr>
            <p:cNvPr id="158248" name="Freeform 552"/>
            <p:cNvSpPr>
              <a:spLocks/>
            </p:cNvSpPr>
            <p:nvPr/>
          </p:nvSpPr>
          <p:spPr bwMode="auto">
            <a:xfrm>
              <a:off x="4491" y="3803"/>
              <a:ext cx="297" cy="22"/>
            </a:xfrm>
            <a:custGeom>
              <a:avLst/>
              <a:gdLst/>
              <a:ahLst/>
              <a:cxnLst>
                <a:cxn ang="0">
                  <a:pos x="404" y="4"/>
                </a:cxn>
                <a:cxn ang="0">
                  <a:pos x="300" y="8"/>
                </a:cxn>
                <a:cxn ang="0">
                  <a:pos x="272" y="24"/>
                </a:cxn>
                <a:cxn ang="0">
                  <a:pos x="208" y="24"/>
                </a:cxn>
                <a:cxn ang="0">
                  <a:pos x="128" y="8"/>
                </a:cxn>
                <a:cxn ang="0">
                  <a:pos x="0" y="0"/>
                </a:cxn>
              </a:cxnLst>
              <a:rect l="0" t="0" r="r" b="b"/>
              <a:pathLst>
                <a:path w="404" h="27">
                  <a:moveTo>
                    <a:pt x="404" y="4"/>
                  </a:moveTo>
                  <a:cubicBezTo>
                    <a:pt x="363" y="4"/>
                    <a:pt x="322" y="5"/>
                    <a:pt x="300" y="8"/>
                  </a:cubicBezTo>
                  <a:cubicBezTo>
                    <a:pt x="278" y="11"/>
                    <a:pt x="287" y="21"/>
                    <a:pt x="272" y="24"/>
                  </a:cubicBezTo>
                  <a:cubicBezTo>
                    <a:pt x="257" y="27"/>
                    <a:pt x="232" y="27"/>
                    <a:pt x="208" y="24"/>
                  </a:cubicBezTo>
                  <a:cubicBezTo>
                    <a:pt x="184" y="21"/>
                    <a:pt x="163" y="12"/>
                    <a:pt x="128" y="8"/>
                  </a:cubicBezTo>
                  <a:cubicBezTo>
                    <a:pt x="93" y="4"/>
                    <a:pt x="46" y="2"/>
                    <a:pt x="0" y="0"/>
                  </a:cubicBezTo>
                </a:path>
              </a:pathLst>
            </a:custGeom>
            <a:noFill/>
            <a:ln w="9525" cap="flat" cmpd="sng">
              <a:solidFill>
                <a:srgbClr val="000000"/>
              </a:solidFill>
              <a:prstDash val="solid"/>
              <a:round/>
              <a:headEnd/>
              <a:tailEnd/>
            </a:ln>
            <a:effectLst/>
          </p:spPr>
          <p:txBody>
            <a:bodyPr wrap="none" anchor="ctr"/>
            <a:lstStyle/>
            <a:p>
              <a:endParaRPr lang="en-US" dirty="0"/>
            </a:p>
          </p:txBody>
        </p:sp>
        <p:sp>
          <p:nvSpPr>
            <p:cNvPr id="158249" name="Freeform 553"/>
            <p:cNvSpPr>
              <a:spLocks/>
            </p:cNvSpPr>
            <p:nvPr/>
          </p:nvSpPr>
          <p:spPr bwMode="auto">
            <a:xfrm>
              <a:off x="3890" y="3883"/>
              <a:ext cx="350" cy="22"/>
            </a:xfrm>
            <a:custGeom>
              <a:avLst/>
              <a:gdLst/>
              <a:ahLst/>
              <a:cxnLst>
                <a:cxn ang="0">
                  <a:pos x="0" y="3"/>
                </a:cxn>
                <a:cxn ang="0">
                  <a:pos x="24" y="3"/>
                </a:cxn>
                <a:cxn ang="0">
                  <a:pos x="72" y="23"/>
                </a:cxn>
                <a:cxn ang="0">
                  <a:pos x="136" y="23"/>
                </a:cxn>
                <a:cxn ang="0">
                  <a:pos x="180" y="7"/>
                </a:cxn>
                <a:cxn ang="0">
                  <a:pos x="256" y="3"/>
                </a:cxn>
                <a:cxn ang="0">
                  <a:pos x="476" y="3"/>
                </a:cxn>
              </a:cxnLst>
              <a:rect l="0" t="0" r="r" b="b"/>
              <a:pathLst>
                <a:path w="476" h="26">
                  <a:moveTo>
                    <a:pt x="0" y="3"/>
                  </a:moveTo>
                  <a:cubicBezTo>
                    <a:pt x="6" y="1"/>
                    <a:pt x="12" y="0"/>
                    <a:pt x="24" y="3"/>
                  </a:cubicBezTo>
                  <a:cubicBezTo>
                    <a:pt x="36" y="6"/>
                    <a:pt x="53" y="20"/>
                    <a:pt x="72" y="23"/>
                  </a:cubicBezTo>
                  <a:cubicBezTo>
                    <a:pt x="91" y="26"/>
                    <a:pt x="118" y="26"/>
                    <a:pt x="136" y="23"/>
                  </a:cubicBezTo>
                  <a:cubicBezTo>
                    <a:pt x="154" y="20"/>
                    <a:pt x="160" y="10"/>
                    <a:pt x="180" y="7"/>
                  </a:cubicBezTo>
                  <a:cubicBezTo>
                    <a:pt x="200" y="4"/>
                    <a:pt x="207" y="4"/>
                    <a:pt x="256" y="3"/>
                  </a:cubicBezTo>
                  <a:cubicBezTo>
                    <a:pt x="305" y="2"/>
                    <a:pt x="390" y="2"/>
                    <a:pt x="476" y="3"/>
                  </a:cubicBezTo>
                </a:path>
              </a:pathLst>
            </a:custGeom>
            <a:noFill/>
            <a:ln w="9525" cap="flat" cmpd="sng">
              <a:solidFill>
                <a:srgbClr val="000000"/>
              </a:solidFill>
              <a:prstDash val="solid"/>
              <a:round/>
              <a:headEnd/>
              <a:tailEnd/>
            </a:ln>
            <a:effectLst/>
          </p:spPr>
          <p:txBody>
            <a:bodyPr wrap="none" anchor="ctr"/>
            <a:lstStyle/>
            <a:p>
              <a:endParaRPr lang="en-US" dirty="0"/>
            </a:p>
          </p:txBody>
        </p:sp>
        <p:sp>
          <p:nvSpPr>
            <p:cNvPr id="158250" name="Freeform 554"/>
            <p:cNvSpPr>
              <a:spLocks/>
            </p:cNvSpPr>
            <p:nvPr/>
          </p:nvSpPr>
          <p:spPr bwMode="auto">
            <a:xfrm>
              <a:off x="3175" y="3601"/>
              <a:ext cx="2455" cy="205"/>
            </a:xfrm>
            <a:custGeom>
              <a:avLst/>
              <a:gdLst/>
              <a:ahLst/>
              <a:cxnLst>
                <a:cxn ang="0">
                  <a:pos x="0" y="120"/>
                </a:cxn>
                <a:cxn ang="0">
                  <a:pos x="144" y="152"/>
                </a:cxn>
                <a:cxn ang="0">
                  <a:pos x="336" y="212"/>
                </a:cxn>
                <a:cxn ang="0">
                  <a:pos x="536" y="244"/>
                </a:cxn>
                <a:cxn ang="0">
                  <a:pos x="688" y="236"/>
                </a:cxn>
                <a:cxn ang="0">
                  <a:pos x="772" y="208"/>
                </a:cxn>
                <a:cxn ang="0">
                  <a:pos x="888" y="188"/>
                </a:cxn>
                <a:cxn ang="0">
                  <a:pos x="1088" y="160"/>
                </a:cxn>
                <a:cxn ang="0">
                  <a:pos x="1252" y="156"/>
                </a:cxn>
                <a:cxn ang="0">
                  <a:pos x="1516" y="156"/>
                </a:cxn>
                <a:cxn ang="0">
                  <a:pos x="1896" y="140"/>
                </a:cxn>
                <a:cxn ang="0">
                  <a:pos x="2212" y="136"/>
                </a:cxn>
                <a:cxn ang="0">
                  <a:pos x="2444" y="140"/>
                </a:cxn>
                <a:cxn ang="0">
                  <a:pos x="2916" y="136"/>
                </a:cxn>
                <a:cxn ang="0">
                  <a:pos x="3156" y="64"/>
                </a:cxn>
                <a:cxn ang="0">
                  <a:pos x="3336" y="0"/>
                </a:cxn>
              </a:cxnLst>
              <a:rect l="0" t="0" r="r" b="b"/>
              <a:pathLst>
                <a:path w="3336" h="248">
                  <a:moveTo>
                    <a:pt x="0" y="120"/>
                  </a:moveTo>
                  <a:cubicBezTo>
                    <a:pt x="44" y="128"/>
                    <a:pt x="88" y="137"/>
                    <a:pt x="144" y="152"/>
                  </a:cubicBezTo>
                  <a:cubicBezTo>
                    <a:pt x="200" y="167"/>
                    <a:pt x="271" y="197"/>
                    <a:pt x="336" y="212"/>
                  </a:cubicBezTo>
                  <a:cubicBezTo>
                    <a:pt x="401" y="227"/>
                    <a:pt x="477" y="240"/>
                    <a:pt x="536" y="244"/>
                  </a:cubicBezTo>
                  <a:cubicBezTo>
                    <a:pt x="595" y="248"/>
                    <a:pt x="649" y="242"/>
                    <a:pt x="688" y="236"/>
                  </a:cubicBezTo>
                  <a:cubicBezTo>
                    <a:pt x="727" y="230"/>
                    <a:pt x="739" y="216"/>
                    <a:pt x="772" y="208"/>
                  </a:cubicBezTo>
                  <a:cubicBezTo>
                    <a:pt x="805" y="200"/>
                    <a:pt x="835" y="196"/>
                    <a:pt x="888" y="188"/>
                  </a:cubicBezTo>
                  <a:cubicBezTo>
                    <a:pt x="941" y="180"/>
                    <a:pt x="1027" y="165"/>
                    <a:pt x="1088" y="160"/>
                  </a:cubicBezTo>
                  <a:cubicBezTo>
                    <a:pt x="1149" y="155"/>
                    <a:pt x="1181" y="157"/>
                    <a:pt x="1252" y="156"/>
                  </a:cubicBezTo>
                  <a:cubicBezTo>
                    <a:pt x="1323" y="155"/>
                    <a:pt x="1409" y="159"/>
                    <a:pt x="1516" y="156"/>
                  </a:cubicBezTo>
                  <a:cubicBezTo>
                    <a:pt x="1623" y="153"/>
                    <a:pt x="1780" y="143"/>
                    <a:pt x="1896" y="140"/>
                  </a:cubicBezTo>
                  <a:cubicBezTo>
                    <a:pt x="2012" y="137"/>
                    <a:pt x="2121" y="136"/>
                    <a:pt x="2212" y="136"/>
                  </a:cubicBezTo>
                  <a:cubicBezTo>
                    <a:pt x="2303" y="136"/>
                    <a:pt x="2327" y="140"/>
                    <a:pt x="2444" y="140"/>
                  </a:cubicBezTo>
                  <a:cubicBezTo>
                    <a:pt x="2561" y="140"/>
                    <a:pt x="2797" y="149"/>
                    <a:pt x="2916" y="136"/>
                  </a:cubicBezTo>
                  <a:cubicBezTo>
                    <a:pt x="3035" y="123"/>
                    <a:pt x="3086" y="87"/>
                    <a:pt x="3156" y="64"/>
                  </a:cubicBezTo>
                  <a:cubicBezTo>
                    <a:pt x="3226" y="41"/>
                    <a:pt x="3281" y="20"/>
                    <a:pt x="3336" y="0"/>
                  </a:cubicBezTo>
                </a:path>
              </a:pathLst>
            </a:custGeom>
            <a:noFill/>
            <a:ln w="12700" cap="flat" cmpd="sng">
              <a:solidFill>
                <a:srgbClr val="FF3300"/>
              </a:solidFill>
              <a:prstDash val="solid"/>
              <a:round/>
              <a:headEnd/>
              <a:tailEnd/>
            </a:ln>
            <a:effectLst/>
          </p:spPr>
          <p:txBody>
            <a:bodyPr wrap="none" anchor="ctr"/>
            <a:lstStyle/>
            <a:p>
              <a:endParaRPr lang="en-US" dirty="0"/>
            </a:p>
          </p:txBody>
        </p:sp>
      </p:grpSp>
      <p:sp>
        <p:nvSpPr>
          <p:cNvPr id="158251" name="Text Box 555"/>
          <p:cNvSpPr txBox="1">
            <a:spLocks noChangeArrowheads="1"/>
          </p:cNvSpPr>
          <p:nvPr/>
        </p:nvSpPr>
        <p:spPr bwMode="auto">
          <a:xfrm>
            <a:off x="1822450" y="5911850"/>
            <a:ext cx="2362200" cy="336550"/>
          </a:xfrm>
          <a:prstGeom prst="rect">
            <a:avLst/>
          </a:prstGeom>
          <a:solidFill>
            <a:srgbClr val="CCECFF"/>
          </a:solidFill>
          <a:ln w="9525">
            <a:noFill/>
            <a:miter lim="800000"/>
            <a:headEnd/>
            <a:tailEnd/>
          </a:ln>
          <a:effectLst/>
        </p:spPr>
        <p:txBody>
          <a:bodyPr wrap="none">
            <a:spAutoFit/>
          </a:bodyPr>
          <a:lstStyle/>
          <a:p>
            <a:r>
              <a:rPr lang="en-US" sz="1600" b="1" dirty="0">
                <a:latin typeface="Verdana" pitchFamily="34" charset="0"/>
              </a:rPr>
              <a:t>Depositional Model</a:t>
            </a:r>
          </a:p>
        </p:txBody>
      </p:sp>
      <p:sp>
        <p:nvSpPr>
          <p:cNvPr id="158252" name="Rectangle 556"/>
          <p:cNvSpPr>
            <a:spLocks noChangeArrowheads="1"/>
          </p:cNvSpPr>
          <p:nvPr/>
        </p:nvSpPr>
        <p:spPr bwMode="auto">
          <a:xfrm>
            <a:off x="3302000" y="2443109"/>
            <a:ext cx="3995738" cy="436562"/>
          </a:xfrm>
          <a:prstGeom prst="rect">
            <a:avLst/>
          </a:prstGeom>
          <a:solidFill>
            <a:srgbClr val="CCECFF"/>
          </a:solidFill>
          <a:ln w="9525">
            <a:noFill/>
            <a:miter lim="800000"/>
            <a:headEnd/>
            <a:tailEnd/>
          </a:ln>
          <a:effectLst/>
        </p:spPr>
        <p:txBody>
          <a:bodyPr wrap="none" anchor="ctr"/>
          <a:lstStyle/>
          <a:p>
            <a:endParaRPr lang="en-US" dirty="0"/>
          </a:p>
        </p:txBody>
      </p:sp>
      <p:sp>
        <p:nvSpPr>
          <p:cNvPr id="158253" name="Rectangle 557"/>
          <p:cNvSpPr>
            <a:spLocks noChangeArrowheads="1"/>
          </p:cNvSpPr>
          <p:nvPr/>
        </p:nvSpPr>
        <p:spPr bwMode="auto">
          <a:xfrm>
            <a:off x="6854026" y="2008202"/>
            <a:ext cx="872449" cy="2022475"/>
          </a:xfrm>
          <a:prstGeom prst="rect">
            <a:avLst/>
          </a:prstGeom>
          <a:solidFill>
            <a:srgbClr val="CCECFF"/>
          </a:solidFill>
          <a:ln w="9525">
            <a:noFill/>
            <a:miter lim="800000"/>
            <a:headEnd/>
            <a:tailEnd/>
          </a:ln>
          <a:effectLst/>
        </p:spPr>
        <p:txBody>
          <a:bodyPr wrap="none" anchor="ctr"/>
          <a:lstStyle/>
          <a:p>
            <a:endParaRPr lang="en-US" dirty="0"/>
          </a:p>
        </p:txBody>
      </p:sp>
      <p:sp>
        <p:nvSpPr>
          <p:cNvPr id="158254" name="Text Box 558"/>
          <p:cNvSpPr txBox="1">
            <a:spLocks noChangeArrowheads="1"/>
          </p:cNvSpPr>
          <p:nvPr/>
        </p:nvSpPr>
        <p:spPr bwMode="auto">
          <a:xfrm>
            <a:off x="4367730" y="999851"/>
            <a:ext cx="4599336" cy="1569660"/>
          </a:xfrm>
          <a:prstGeom prst="rect">
            <a:avLst/>
          </a:prstGeom>
          <a:noFill/>
          <a:ln w="9525">
            <a:noFill/>
            <a:miter lim="800000"/>
            <a:headEnd/>
            <a:tailEnd/>
          </a:ln>
          <a:effectLst/>
        </p:spPr>
        <p:txBody>
          <a:bodyPr wrap="none">
            <a:spAutoFit/>
          </a:bodyPr>
          <a:lstStyle/>
          <a:p>
            <a:pPr algn="ctr">
              <a:spcBef>
                <a:spcPts val="0"/>
              </a:spcBef>
            </a:pPr>
            <a:r>
              <a:rPr lang="en-US" b="1" dirty="0">
                <a:latin typeface="Verdana" pitchFamily="34" charset="0"/>
              </a:rPr>
              <a:t>Seismic Observations </a:t>
            </a:r>
          </a:p>
          <a:p>
            <a:pPr algn="ctr">
              <a:spcBef>
                <a:spcPts val="0"/>
              </a:spcBef>
            </a:pPr>
            <a:r>
              <a:rPr lang="en-US" dirty="0">
                <a:latin typeface="Verdana" pitchFamily="34" charset="0"/>
              </a:rPr>
              <a:t>are turned into</a:t>
            </a:r>
          </a:p>
          <a:p>
            <a:pPr algn="ctr">
              <a:spcBef>
                <a:spcPts val="0"/>
              </a:spcBef>
            </a:pPr>
            <a:r>
              <a:rPr lang="en-US" b="1" dirty="0">
                <a:latin typeface="Verdana" pitchFamily="34" charset="0"/>
              </a:rPr>
              <a:t>Stratigraphic Predictions</a:t>
            </a:r>
          </a:p>
          <a:p>
            <a:pPr algn="ctr">
              <a:spcBef>
                <a:spcPts val="0"/>
              </a:spcBef>
            </a:pPr>
            <a:r>
              <a:rPr lang="en-US" dirty="0">
                <a:latin typeface="Verdana" pitchFamily="34" charset="0"/>
              </a:rPr>
              <a:t>using</a:t>
            </a:r>
            <a:r>
              <a:rPr lang="en-US" b="1" dirty="0">
                <a:latin typeface="Verdana" pitchFamily="34" charset="0"/>
              </a:rPr>
              <a:t> Depositional Models</a:t>
            </a:r>
          </a:p>
        </p:txBody>
      </p:sp>
      <p:sp>
        <p:nvSpPr>
          <p:cNvPr id="158256" name="Text Box 560"/>
          <p:cNvSpPr txBox="1">
            <a:spLocks noChangeArrowheads="1"/>
          </p:cNvSpPr>
          <p:nvPr/>
        </p:nvSpPr>
        <p:spPr bwMode="auto">
          <a:xfrm>
            <a:off x="471488" y="3689350"/>
            <a:ext cx="2935287" cy="336550"/>
          </a:xfrm>
          <a:prstGeom prst="rect">
            <a:avLst/>
          </a:prstGeom>
          <a:solidFill>
            <a:srgbClr val="CCECFF"/>
          </a:solidFill>
          <a:ln w="9525">
            <a:noFill/>
            <a:miter lim="800000"/>
            <a:headEnd/>
            <a:tailEnd/>
          </a:ln>
          <a:effectLst/>
        </p:spPr>
        <p:txBody>
          <a:bodyPr wrap="none">
            <a:spAutoFit/>
          </a:bodyPr>
          <a:lstStyle/>
          <a:p>
            <a:r>
              <a:rPr lang="en-US" sz="1600" b="1" dirty="0">
                <a:latin typeface="Verdana" pitchFamily="34" charset="0"/>
              </a:rPr>
              <a:t>Seismic-Based EOD Map</a:t>
            </a:r>
          </a:p>
        </p:txBody>
      </p:sp>
      <p:sp>
        <p:nvSpPr>
          <p:cNvPr id="158257" name="Text Box 561"/>
          <p:cNvSpPr txBox="1">
            <a:spLocks noChangeArrowheads="1"/>
          </p:cNvSpPr>
          <p:nvPr/>
        </p:nvSpPr>
        <p:spPr bwMode="auto">
          <a:xfrm>
            <a:off x="6319838" y="4967288"/>
            <a:ext cx="2595562" cy="336550"/>
          </a:xfrm>
          <a:prstGeom prst="rect">
            <a:avLst/>
          </a:prstGeom>
          <a:solidFill>
            <a:srgbClr val="CCECFF"/>
          </a:solidFill>
          <a:ln w="9525">
            <a:noFill/>
            <a:miter lim="800000"/>
            <a:headEnd/>
            <a:tailEnd/>
          </a:ln>
          <a:effectLst/>
        </p:spPr>
        <p:txBody>
          <a:bodyPr wrap="none">
            <a:spAutoFit/>
          </a:bodyPr>
          <a:lstStyle/>
          <a:p>
            <a:r>
              <a:rPr lang="en-US" sz="1600" b="1" dirty="0">
                <a:latin typeface="Verdana" pitchFamily="34" charset="0"/>
              </a:rPr>
              <a:t>Predicted Lithologies</a:t>
            </a:r>
          </a:p>
        </p:txBody>
      </p:sp>
      <p:pic>
        <p:nvPicPr>
          <p:cNvPr id="158258" name="Picture 562"/>
          <p:cNvPicPr>
            <a:picLocks noChangeAspect="1" noChangeArrowheads="1"/>
          </p:cNvPicPr>
          <p:nvPr/>
        </p:nvPicPr>
        <p:blipFill>
          <a:blip r:embed="rId3" cstate="print"/>
          <a:srcRect/>
          <a:stretch>
            <a:fillRect/>
          </a:stretch>
        </p:blipFill>
        <p:spPr bwMode="auto">
          <a:xfrm>
            <a:off x="284163" y="917575"/>
            <a:ext cx="3575050" cy="2763838"/>
          </a:xfrm>
          <a:prstGeom prst="rect">
            <a:avLst/>
          </a:prstGeom>
          <a:noFill/>
          <a:ln w="9525">
            <a:noFill/>
            <a:miter lim="800000"/>
            <a:headEnd/>
            <a:tailEnd/>
          </a:ln>
          <a:effectLst/>
        </p:spPr>
      </p:pic>
      <p:grpSp>
        <p:nvGrpSpPr>
          <p:cNvPr id="4" name="Group 563"/>
          <p:cNvGrpSpPr>
            <a:grpSpLocks/>
          </p:cNvGrpSpPr>
          <p:nvPr/>
        </p:nvGrpSpPr>
        <p:grpSpPr bwMode="auto">
          <a:xfrm>
            <a:off x="6194425" y="3979863"/>
            <a:ext cx="2846388" cy="952500"/>
            <a:chOff x="3544" y="2982"/>
            <a:chExt cx="2100" cy="407"/>
          </a:xfrm>
        </p:grpSpPr>
        <p:sp>
          <p:nvSpPr>
            <p:cNvPr id="158260" name="Rectangle 564"/>
            <p:cNvSpPr>
              <a:spLocks noChangeArrowheads="1"/>
            </p:cNvSpPr>
            <p:nvPr/>
          </p:nvSpPr>
          <p:spPr bwMode="auto">
            <a:xfrm>
              <a:off x="3544" y="2982"/>
              <a:ext cx="2099" cy="407"/>
            </a:xfrm>
            <a:prstGeom prst="rect">
              <a:avLst/>
            </a:prstGeom>
            <a:solidFill>
              <a:srgbClr val="008000"/>
            </a:solidFill>
            <a:ln w="19050">
              <a:solidFill>
                <a:schemeClr val="accent1"/>
              </a:solidFill>
              <a:miter lim="800000"/>
              <a:headEnd/>
              <a:tailEnd/>
            </a:ln>
            <a:effectLst>
              <a:outerShdw dist="53882" dir="2700000" algn="ctr" rotWithShape="0">
                <a:srgbClr val="333333"/>
              </a:outerShdw>
            </a:effectLst>
          </p:spPr>
          <p:txBody>
            <a:bodyPr wrap="none" anchor="ctr"/>
            <a:lstStyle/>
            <a:p>
              <a:pPr algn="ctr"/>
              <a:endParaRPr lang="en-US" sz="800" b="1" dirty="0">
                <a:solidFill>
                  <a:schemeClr val="bg2"/>
                </a:solidFill>
                <a:effectLst>
                  <a:outerShdw blurRad="38100" dist="38100" dir="2700000" algn="tl">
                    <a:srgbClr val="000000"/>
                  </a:outerShdw>
                </a:effectLst>
                <a:latin typeface="Swiss 721 SWA" pitchFamily="34" charset="0"/>
              </a:endParaRPr>
            </a:p>
          </p:txBody>
        </p:sp>
        <p:sp>
          <p:nvSpPr>
            <p:cNvPr id="158261" name="Freeform 565"/>
            <p:cNvSpPr>
              <a:spLocks/>
            </p:cNvSpPr>
            <p:nvPr/>
          </p:nvSpPr>
          <p:spPr bwMode="auto">
            <a:xfrm>
              <a:off x="5012" y="3013"/>
              <a:ext cx="485" cy="68"/>
            </a:xfrm>
            <a:custGeom>
              <a:avLst/>
              <a:gdLst/>
              <a:ahLst/>
              <a:cxnLst>
                <a:cxn ang="0">
                  <a:pos x="502" y="27"/>
                </a:cxn>
                <a:cxn ang="0">
                  <a:pos x="418" y="47"/>
                </a:cxn>
                <a:cxn ang="0">
                  <a:pos x="373" y="68"/>
                </a:cxn>
                <a:cxn ang="0">
                  <a:pos x="299" y="88"/>
                </a:cxn>
                <a:cxn ang="0">
                  <a:pos x="207" y="73"/>
                </a:cxn>
                <a:cxn ang="0">
                  <a:pos x="140" y="37"/>
                </a:cxn>
                <a:cxn ang="0">
                  <a:pos x="69" y="14"/>
                </a:cxn>
                <a:cxn ang="0">
                  <a:pos x="15" y="7"/>
                </a:cxn>
                <a:cxn ang="0">
                  <a:pos x="157" y="0"/>
                </a:cxn>
                <a:cxn ang="0">
                  <a:pos x="241" y="7"/>
                </a:cxn>
                <a:cxn ang="0">
                  <a:pos x="337" y="7"/>
                </a:cxn>
                <a:cxn ang="0">
                  <a:pos x="502" y="27"/>
                </a:cxn>
              </a:cxnLst>
              <a:rect l="0" t="0" r="r" b="b"/>
              <a:pathLst>
                <a:path w="515" h="89">
                  <a:moveTo>
                    <a:pt x="502" y="27"/>
                  </a:moveTo>
                  <a:cubicBezTo>
                    <a:pt x="515" y="34"/>
                    <a:pt x="439" y="41"/>
                    <a:pt x="418" y="47"/>
                  </a:cubicBezTo>
                  <a:cubicBezTo>
                    <a:pt x="397" y="54"/>
                    <a:pt x="392" y="61"/>
                    <a:pt x="373" y="68"/>
                  </a:cubicBezTo>
                  <a:cubicBezTo>
                    <a:pt x="354" y="74"/>
                    <a:pt x="327" y="87"/>
                    <a:pt x="299" y="88"/>
                  </a:cubicBezTo>
                  <a:cubicBezTo>
                    <a:pt x="271" y="89"/>
                    <a:pt x="233" y="81"/>
                    <a:pt x="207" y="73"/>
                  </a:cubicBezTo>
                  <a:cubicBezTo>
                    <a:pt x="181" y="65"/>
                    <a:pt x="163" y="47"/>
                    <a:pt x="140" y="37"/>
                  </a:cubicBezTo>
                  <a:cubicBezTo>
                    <a:pt x="117" y="27"/>
                    <a:pt x="90" y="19"/>
                    <a:pt x="69" y="14"/>
                  </a:cubicBezTo>
                  <a:cubicBezTo>
                    <a:pt x="48" y="8"/>
                    <a:pt x="0" y="8"/>
                    <a:pt x="15" y="7"/>
                  </a:cubicBezTo>
                  <a:cubicBezTo>
                    <a:pt x="29" y="5"/>
                    <a:pt x="119" y="0"/>
                    <a:pt x="157" y="0"/>
                  </a:cubicBezTo>
                  <a:cubicBezTo>
                    <a:pt x="194" y="0"/>
                    <a:pt x="210" y="5"/>
                    <a:pt x="241" y="7"/>
                  </a:cubicBezTo>
                  <a:cubicBezTo>
                    <a:pt x="271" y="8"/>
                    <a:pt x="295" y="5"/>
                    <a:pt x="337" y="7"/>
                  </a:cubicBezTo>
                  <a:cubicBezTo>
                    <a:pt x="379" y="8"/>
                    <a:pt x="489" y="20"/>
                    <a:pt x="502" y="27"/>
                  </a:cubicBezTo>
                  <a:close/>
                </a:path>
              </a:pathLst>
            </a:custGeom>
            <a:solidFill>
              <a:srgbClr val="FFCC00"/>
            </a:solidFill>
            <a:ln w="6350" cmpd="sng">
              <a:solidFill>
                <a:schemeClr val="bg2"/>
              </a:solidFill>
              <a:round/>
              <a:headEnd/>
              <a:tailEnd/>
            </a:ln>
            <a:effectLst/>
          </p:spPr>
          <p:txBody>
            <a:bodyPr wrap="none" anchor="ctr"/>
            <a:lstStyle/>
            <a:p>
              <a:endParaRPr lang="en-US" dirty="0"/>
            </a:p>
          </p:txBody>
        </p:sp>
        <p:sp>
          <p:nvSpPr>
            <p:cNvPr id="158262" name="Freeform 566"/>
            <p:cNvSpPr>
              <a:spLocks/>
            </p:cNvSpPr>
            <p:nvPr/>
          </p:nvSpPr>
          <p:spPr bwMode="auto">
            <a:xfrm>
              <a:off x="5160" y="3016"/>
              <a:ext cx="218" cy="63"/>
            </a:xfrm>
            <a:custGeom>
              <a:avLst/>
              <a:gdLst/>
              <a:ahLst/>
              <a:cxnLst>
                <a:cxn ang="0">
                  <a:pos x="211" y="63"/>
                </a:cxn>
                <a:cxn ang="0">
                  <a:pos x="165" y="80"/>
                </a:cxn>
                <a:cxn ang="0">
                  <a:pos x="139" y="82"/>
                </a:cxn>
                <a:cxn ang="0">
                  <a:pos x="130" y="82"/>
                </a:cxn>
                <a:cxn ang="0">
                  <a:pos x="117" y="82"/>
                </a:cxn>
                <a:cxn ang="0">
                  <a:pos x="104" y="80"/>
                </a:cxn>
                <a:cxn ang="0">
                  <a:pos x="91" y="77"/>
                </a:cxn>
                <a:cxn ang="0">
                  <a:pos x="75" y="72"/>
                </a:cxn>
                <a:cxn ang="0">
                  <a:pos x="61" y="69"/>
                </a:cxn>
                <a:cxn ang="0">
                  <a:pos x="46" y="64"/>
                </a:cxn>
                <a:cxn ang="0">
                  <a:pos x="15" y="49"/>
                </a:cxn>
                <a:cxn ang="0">
                  <a:pos x="0" y="36"/>
                </a:cxn>
                <a:cxn ang="0">
                  <a:pos x="48" y="32"/>
                </a:cxn>
                <a:cxn ang="0">
                  <a:pos x="3" y="27"/>
                </a:cxn>
                <a:cxn ang="0">
                  <a:pos x="30" y="23"/>
                </a:cxn>
                <a:cxn ang="0">
                  <a:pos x="76" y="24"/>
                </a:cxn>
                <a:cxn ang="0">
                  <a:pos x="33" y="20"/>
                </a:cxn>
                <a:cxn ang="0">
                  <a:pos x="51" y="14"/>
                </a:cxn>
                <a:cxn ang="0">
                  <a:pos x="82" y="9"/>
                </a:cxn>
                <a:cxn ang="0">
                  <a:pos x="55" y="3"/>
                </a:cxn>
                <a:cxn ang="0">
                  <a:pos x="72" y="0"/>
                </a:cxn>
                <a:cxn ang="0">
                  <a:pos x="97" y="9"/>
                </a:cxn>
                <a:cxn ang="0">
                  <a:pos x="108" y="11"/>
                </a:cxn>
                <a:cxn ang="0">
                  <a:pos x="121" y="12"/>
                </a:cxn>
                <a:cxn ang="0">
                  <a:pos x="162" y="11"/>
                </a:cxn>
                <a:cxn ang="0">
                  <a:pos x="145" y="20"/>
                </a:cxn>
                <a:cxn ang="0">
                  <a:pos x="154" y="24"/>
                </a:cxn>
                <a:cxn ang="0">
                  <a:pos x="198" y="35"/>
                </a:cxn>
                <a:cxn ang="0">
                  <a:pos x="163" y="35"/>
                </a:cxn>
                <a:cxn ang="0">
                  <a:pos x="217" y="44"/>
                </a:cxn>
                <a:cxn ang="0">
                  <a:pos x="154" y="48"/>
                </a:cxn>
                <a:cxn ang="0">
                  <a:pos x="183" y="54"/>
                </a:cxn>
                <a:cxn ang="0">
                  <a:pos x="231" y="53"/>
                </a:cxn>
                <a:cxn ang="0">
                  <a:pos x="162" y="63"/>
                </a:cxn>
                <a:cxn ang="0">
                  <a:pos x="202" y="63"/>
                </a:cxn>
                <a:cxn ang="0">
                  <a:pos x="211" y="63"/>
                </a:cxn>
              </a:cxnLst>
              <a:rect l="0" t="0" r="r" b="b"/>
              <a:pathLst>
                <a:path w="231" h="82">
                  <a:moveTo>
                    <a:pt x="211" y="63"/>
                  </a:moveTo>
                  <a:lnTo>
                    <a:pt x="165" y="80"/>
                  </a:lnTo>
                  <a:lnTo>
                    <a:pt x="139" y="82"/>
                  </a:lnTo>
                  <a:lnTo>
                    <a:pt x="130" y="82"/>
                  </a:lnTo>
                  <a:lnTo>
                    <a:pt x="117" y="82"/>
                  </a:lnTo>
                  <a:lnTo>
                    <a:pt x="104" y="80"/>
                  </a:lnTo>
                  <a:lnTo>
                    <a:pt x="91" y="77"/>
                  </a:lnTo>
                  <a:lnTo>
                    <a:pt x="75" y="72"/>
                  </a:lnTo>
                  <a:lnTo>
                    <a:pt x="61" y="69"/>
                  </a:lnTo>
                  <a:lnTo>
                    <a:pt x="46" y="64"/>
                  </a:lnTo>
                  <a:lnTo>
                    <a:pt x="15" y="49"/>
                  </a:lnTo>
                  <a:lnTo>
                    <a:pt x="0" y="36"/>
                  </a:lnTo>
                  <a:lnTo>
                    <a:pt x="48" y="32"/>
                  </a:lnTo>
                  <a:lnTo>
                    <a:pt x="3" y="27"/>
                  </a:lnTo>
                  <a:lnTo>
                    <a:pt x="30" y="23"/>
                  </a:lnTo>
                  <a:lnTo>
                    <a:pt x="76" y="24"/>
                  </a:lnTo>
                  <a:lnTo>
                    <a:pt x="33" y="20"/>
                  </a:lnTo>
                  <a:lnTo>
                    <a:pt x="51" y="14"/>
                  </a:lnTo>
                  <a:lnTo>
                    <a:pt x="82" y="9"/>
                  </a:lnTo>
                  <a:lnTo>
                    <a:pt x="55" y="3"/>
                  </a:lnTo>
                  <a:lnTo>
                    <a:pt x="72" y="0"/>
                  </a:lnTo>
                  <a:lnTo>
                    <a:pt x="97" y="9"/>
                  </a:lnTo>
                  <a:lnTo>
                    <a:pt x="108" y="11"/>
                  </a:lnTo>
                  <a:lnTo>
                    <a:pt x="121" y="12"/>
                  </a:lnTo>
                  <a:lnTo>
                    <a:pt x="162" y="11"/>
                  </a:lnTo>
                  <a:lnTo>
                    <a:pt x="145" y="20"/>
                  </a:lnTo>
                  <a:lnTo>
                    <a:pt x="154" y="24"/>
                  </a:lnTo>
                  <a:lnTo>
                    <a:pt x="198" y="35"/>
                  </a:lnTo>
                  <a:lnTo>
                    <a:pt x="163" y="35"/>
                  </a:lnTo>
                  <a:lnTo>
                    <a:pt x="217" y="44"/>
                  </a:lnTo>
                  <a:lnTo>
                    <a:pt x="154" y="48"/>
                  </a:lnTo>
                  <a:lnTo>
                    <a:pt x="183" y="54"/>
                  </a:lnTo>
                  <a:lnTo>
                    <a:pt x="231" y="53"/>
                  </a:lnTo>
                  <a:lnTo>
                    <a:pt x="162" y="63"/>
                  </a:lnTo>
                  <a:lnTo>
                    <a:pt x="202" y="63"/>
                  </a:lnTo>
                  <a:lnTo>
                    <a:pt x="211" y="63"/>
                  </a:lnTo>
                  <a:close/>
                </a:path>
              </a:pathLst>
            </a:custGeom>
            <a:solidFill>
              <a:srgbClr val="FFFF00"/>
            </a:solidFill>
            <a:ln w="3175" cmpd="sng">
              <a:solidFill>
                <a:schemeClr val="bg2"/>
              </a:solidFill>
              <a:round/>
              <a:headEnd/>
              <a:tailEnd/>
            </a:ln>
          </p:spPr>
          <p:txBody>
            <a:bodyPr/>
            <a:lstStyle/>
            <a:p>
              <a:endParaRPr lang="en-US" dirty="0"/>
            </a:p>
          </p:txBody>
        </p:sp>
        <p:sp>
          <p:nvSpPr>
            <p:cNvPr id="158263" name="Freeform 567"/>
            <p:cNvSpPr>
              <a:spLocks/>
            </p:cNvSpPr>
            <p:nvPr/>
          </p:nvSpPr>
          <p:spPr bwMode="auto">
            <a:xfrm flipH="1">
              <a:off x="5332" y="3031"/>
              <a:ext cx="121" cy="2"/>
            </a:xfrm>
            <a:custGeom>
              <a:avLst/>
              <a:gdLst/>
              <a:ahLst/>
              <a:cxnLst>
                <a:cxn ang="0">
                  <a:pos x="0" y="2"/>
                </a:cxn>
                <a:cxn ang="0">
                  <a:pos x="80" y="0"/>
                </a:cxn>
              </a:cxnLst>
              <a:rect l="0" t="0" r="r" b="b"/>
              <a:pathLst>
                <a:path w="80" h="2">
                  <a:moveTo>
                    <a:pt x="0" y="2"/>
                  </a:moveTo>
                  <a:cubicBezTo>
                    <a:pt x="0" y="2"/>
                    <a:pt x="40" y="1"/>
                    <a:pt x="80" y="0"/>
                  </a:cubicBezTo>
                </a:path>
              </a:pathLst>
            </a:custGeom>
            <a:noFill/>
            <a:ln w="3175" cmpd="sng">
              <a:solidFill>
                <a:schemeClr val="bg2"/>
              </a:solidFill>
              <a:round/>
              <a:headEnd/>
              <a:tailEnd/>
            </a:ln>
            <a:effectLst/>
          </p:spPr>
          <p:txBody>
            <a:bodyPr wrap="none" anchor="ctr"/>
            <a:lstStyle/>
            <a:p>
              <a:endParaRPr lang="en-US" dirty="0"/>
            </a:p>
          </p:txBody>
        </p:sp>
        <p:sp>
          <p:nvSpPr>
            <p:cNvPr id="158264" name="Freeform 568"/>
            <p:cNvSpPr>
              <a:spLocks/>
            </p:cNvSpPr>
            <p:nvPr/>
          </p:nvSpPr>
          <p:spPr bwMode="auto">
            <a:xfrm flipH="1">
              <a:off x="5100" y="3023"/>
              <a:ext cx="100" cy="5"/>
            </a:xfrm>
            <a:custGeom>
              <a:avLst/>
              <a:gdLst/>
              <a:ahLst/>
              <a:cxnLst>
                <a:cxn ang="0">
                  <a:pos x="0" y="4"/>
                </a:cxn>
                <a:cxn ang="0">
                  <a:pos x="66" y="0"/>
                </a:cxn>
              </a:cxnLst>
              <a:rect l="0" t="0" r="r" b="b"/>
              <a:pathLst>
                <a:path w="66" h="4">
                  <a:moveTo>
                    <a:pt x="0" y="4"/>
                  </a:moveTo>
                  <a:cubicBezTo>
                    <a:pt x="0" y="4"/>
                    <a:pt x="33" y="2"/>
                    <a:pt x="66" y="0"/>
                  </a:cubicBezTo>
                </a:path>
              </a:pathLst>
            </a:custGeom>
            <a:noFill/>
            <a:ln w="3175" cmpd="sng">
              <a:solidFill>
                <a:schemeClr val="bg2"/>
              </a:solidFill>
              <a:round/>
              <a:headEnd/>
              <a:tailEnd/>
            </a:ln>
            <a:effectLst/>
          </p:spPr>
          <p:txBody>
            <a:bodyPr wrap="none" anchor="ctr"/>
            <a:lstStyle/>
            <a:p>
              <a:endParaRPr lang="en-US" dirty="0"/>
            </a:p>
          </p:txBody>
        </p:sp>
        <p:sp>
          <p:nvSpPr>
            <p:cNvPr id="158265" name="Freeform 569"/>
            <p:cNvSpPr>
              <a:spLocks/>
            </p:cNvSpPr>
            <p:nvPr/>
          </p:nvSpPr>
          <p:spPr bwMode="auto">
            <a:xfrm flipH="1">
              <a:off x="5312" y="3047"/>
              <a:ext cx="111" cy="2"/>
            </a:xfrm>
            <a:custGeom>
              <a:avLst/>
              <a:gdLst/>
              <a:ahLst/>
              <a:cxnLst>
                <a:cxn ang="0">
                  <a:pos x="0" y="0"/>
                </a:cxn>
                <a:cxn ang="0">
                  <a:pos x="72" y="2"/>
                </a:cxn>
              </a:cxnLst>
              <a:rect l="0" t="0" r="r" b="b"/>
              <a:pathLst>
                <a:path w="72" h="2">
                  <a:moveTo>
                    <a:pt x="0" y="0"/>
                  </a:moveTo>
                  <a:cubicBezTo>
                    <a:pt x="0" y="0"/>
                    <a:pt x="36" y="1"/>
                    <a:pt x="72" y="2"/>
                  </a:cubicBezTo>
                </a:path>
              </a:pathLst>
            </a:custGeom>
            <a:noFill/>
            <a:ln w="3175" cmpd="sng">
              <a:solidFill>
                <a:schemeClr val="bg2"/>
              </a:solidFill>
              <a:round/>
              <a:headEnd/>
              <a:tailEnd/>
            </a:ln>
            <a:effectLst/>
          </p:spPr>
          <p:txBody>
            <a:bodyPr wrap="none" anchor="ctr"/>
            <a:lstStyle/>
            <a:p>
              <a:endParaRPr lang="en-US" dirty="0"/>
            </a:p>
          </p:txBody>
        </p:sp>
        <p:sp>
          <p:nvSpPr>
            <p:cNvPr id="158266" name="Freeform 570"/>
            <p:cNvSpPr>
              <a:spLocks/>
            </p:cNvSpPr>
            <p:nvPr/>
          </p:nvSpPr>
          <p:spPr bwMode="auto">
            <a:xfrm flipH="1">
              <a:off x="5327" y="3041"/>
              <a:ext cx="122" cy="2"/>
            </a:xfrm>
            <a:custGeom>
              <a:avLst/>
              <a:gdLst/>
              <a:ahLst/>
              <a:cxnLst>
                <a:cxn ang="0">
                  <a:pos x="0" y="2"/>
                </a:cxn>
                <a:cxn ang="0">
                  <a:pos x="80" y="0"/>
                </a:cxn>
              </a:cxnLst>
              <a:rect l="0" t="0" r="r" b="b"/>
              <a:pathLst>
                <a:path w="80" h="2">
                  <a:moveTo>
                    <a:pt x="0" y="2"/>
                  </a:moveTo>
                  <a:cubicBezTo>
                    <a:pt x="0" y="2"/>
                    <a:pt x="40" y="1"/>
                    <a:pt x="80" y="0"/>
                  </a:cubicBezTo>
                </a:path>
              </a:pathLst>
            </a:custGeom>
            <a:noFill/>
            <a:ln w="3175" cmpd="sng">
              <a:solidFill>
                <a:schemeClr val="bg2"/>
              </a:solidFill>
              <a:round/>
              <a:headEnd/>
              <a:tailEnd/>
            </a:ln>
            <a:effectLst/>
          </p:spPr>
          <p:txBody>
            <a:bodyPr wrap="none" anchor="ctr"/>
            <a:lstStyle/>
            <a:p>
              <a:endParaRPr lang="en-US" dirty="0"/>
            </a:p>
          </p:txBody>
        </p:sp>
        <p:sp>
          <p:nvSpPr>
            <p:cNvPr id="158267" name="Freeform 571"/>
            <p:cNvSpPr>
              <a:spLocks/>
            </p:cNvSpPr>
            <p:nvPr/>
          </p:nvSpPr>
          <p:spPr bwMode="auto">
            <a:xfrm flipH="1">
              <a:off x="5132" y="3033"/>
              <a:ext cx="57" cy="2"/>
            </a:xfrm>
            <a:custGeom>
              <a:avLst/>
              <a:gdLst/>
              <a:ahLst/>
              <a:cxnLst>
                <a:cxn ang="0">
                  <a:pos x="0" y="1"/>
                </a:cxn>
                <a:cxn ang="0">
                  <a:pos x="38" y="0"/>
                </a:cxn>
              </a:cxnLst>
              <a:rect l="0" t="0" r="r" b="b"/>
              <a:pathLst>
                <a:path w="38" h="1">
                  <a:moveTo>
                    <a:pt x="0" y="1"/>
                  </a:moveTo>
                  <a:cubicBezTo>
                    <a:pt x="6" y="1"/>
                    <a:pt x="30" y="0"/>
                    <a:pt x="38" y="0"/>
                  </a:cubicBezTo>
                </a:path>
              </a:pathLst>
            </a:custGeom>
            <a:noFill/>
            <a:ln w="3175" cmpd="sng">
              <a:solidFill>
                <a:schemeClr val="bg2"/>
              </a:solidFill>
              <a:round/>
              <a:headEnd/>
              <a:tailEnd/>
            </a:ln>
            <a:effectLst/>
          </p:spPr>
          <p:txBody>
            <a:bodyPr wrap="none" anchor="ctr"/>
            <a:lstStyle/>
            <a:p>
              <a:endParaRPr lang="en-US" dirty="0"/>
            </a:p>
          </p:txBody>
        </p:sp>
        <p:sp>
          <p:nvSpPr>
            <p:cNvPr id="158268" name="Freeform 572"/>
            <p:cNvSpPr>
              <a:spLocks/>
            </p:cNvSpPr>
            <p:nvPr/>
          </p:nvSpPr>
          <p:spPr bwMode="auto">
            <a:xfrm flipH="1">
              <a:off x="5315" y="3058"/>
              <a:ext cx="57" cy="4"/>
            </a:xfrm>
            <a:custGeom>
              <a:avLst/>
              <a:gdLst/>
              <a:ahLst/>
              <a:cxnLst>
                <a:cxn ang="0">
                  <a:pos x="0" y="0"/>
                </a:cxn>
                <a:cxn ang="0">
                  <a:pos x="37" y="2"/>
                </a:cxn>
              </a:cxnLst>
              <a:rect l="0" t="0" r="r" b="b"/>
              <a:pathLst>
                <a:path w="37" h="2">
                  <a:moveTo>
                    <a:pt x="0" y="0"/>
                  </a:moveTo>
                  <a:cubicBezTo>
                    <a:pt x="6" y="0"/>
                    <a:pt x="29" y="2"/>
                    <a:pt x="37" y="2"/>
                  </a:cubicBezTo>
                </a:path>
              </a:pathLst>
            </a:custGeom>
            <a:noFill/>
            <a:ln w="3175" cmpd="sng">
              <a:solidFill>
                <a:schemeClr val="bg2"/>
              </a:solidFill>
              <a:round/>
              <a:headEnd/>
              <a:tailEnd/>
            </a:ln>
            <a:effectLst/>
          </p:spPr>
          <p:txBody>
            <a:bodyPr wrap="none" anchor="ctr"/>
            <a:lstStyle/>
            <a:p>
              <a:endParaRPr lang="en-US" dirty="0"/>
            </a:p>
          </p:txBody>
        </p:sp>
        <p:sp>
          <p:nvSpPr>
            <p:cNvPr id="158269" name="Freeform 573"/>
            <p:cNvSpPr>
              <a:spLocks/>
            </p:cNvSpPr>
            <p:nvPr/>
          </p:nvSpPr>
          <p:spPr bwMode="auto">
            <a:xfrm flipH="1">
              <a:off x="5128" y="3019"/>
              <a:ext cx="122" cy="2"/>
            </a:xfrm>
            <a:custGeom>
              <a:avLst/>
              <a:gdLst/>
              <a:ahLst/>
              <a:cxnLst>
                <a:cxn ang="0">
                  <a:pos x="0" y="2"/>
                </a:cxn>
                <a:cxn ang="0">
                  <a:pos x="80" y="0"/>
                </a:cxn>
              </a:cxnLst>
              <a:rect l="0" t="0" r="r" b="b"/>
              <a:pathLst>
                <a:path w="80" h="2">
                  <a:moveTo>
                    <a:pt x="0" y="2"/>
                  </a:moveTo>
                  <a:cubicBezTo>
                    <a:pt x="0" y="2"/>
                    <a:pt x="40" y="1"/>
                    <a:pt x="80" y="0"/>
                  </a:cubicBezTo>
                </a:path>
              </a:pathLst>
            </a:custGeom>
            <a:noFill/>
            <a:ln w="3175" cmpd="sng">
              <a:solidFill>
                <a:schemeClr val="bg2"/>
              </a:solidFill>
              <a:round/>
              <a:headEnd/>
              <a:tailEnd/>
            </a:ln>
            <a:effectLst/>
          </p:spPr>
          <p:txBody>
            <a:bodyPr wrap="none" anchor="ctr"/>
            <a:lstStyle/>
            <a:p>
              <a:endParaRPr lang="en-US" dirty="0"/>
            </a:p>
          </p:txBody>
        </p:sp>
        <p:sp>
          <p:nvSpPr>
            <p:cNvPr id="158270" name="Freeform 574"/>
            <p:cNvSpPr>
              <a:spLocks/>
            </p:cNvSpPr>
            <p:nvPr/>
          </p:nvSpPr>
          <p:spPr bwMode="auto">
            <a:xfrm flipH="1">
              <a:off x="5151" y="3041"/>
              <a:ext cx="121" cy="2"/>
            </a:xfrm>
            <a:custGeom>
              <a:avLst/>
              <a:gdLst/>
              <a:ahLst/>
              <a:cxnLst>
                <a:cxn ang="0">
                  <a:pos x="0" y="2"/>
                </a:cxn>
                <a:cxn ang="0">
                  <a:pos x="80" y="0"/>
                </a:cxn>
              </a:cxnLst>
              <a:rect l="0" t="0" r="r" b="b"/>
              <a:pathLst>
                <a:path w="80" h="2">
                  <a:moveTo>
                    <a:pt x="0" y="2"/>
                  </a:moveTo>
                  <a:cubicBezTo>
                    <a:pt x="0" y="2"/>
                    <a:pt x="40" y="1"/>
                    <a:pt x="80" y="0"/>
                  </a:cubicBezTo>
                </a:path>
              </a:pathLst>
            </a:custGeom>
            <a:noFill/>
            <a:ln w="3175" cmpd="sng">
              <a:solidFill>
                <a:schemeClr val="bg2"/>
              </a:solidFill>
              <a:round/>
              <a:headEnd/>
              <a:tailEnd/>
            </a:ln>
            <a:effectLst/>
          </p:spPr>
          <p:txBody>
            <a:bodyPr wrap="none" anchor="ctr"/>
            <a:lstStyle/>
            <a:p>
              <a:endParaRPr lang="en-US" dirty="0"/>
            </a:p>
          </p:txBody>
        </p:sp>
        <p:sp>
          <p:nvSpPr>
            <p:cNvPr id="158271" name="Freeform 575"/>
            <p:cNvSpPr>
              <a:spLocks/>
            </p:cNvSpPr>
            <p:nvPr/>
          </p:nvSpPr>
          <p:spPr bwMode="auto">
            <a:xfrm flipH="1">
              <a:off x="5203" y="3030"/>
              <a:ext cx="121" cy="3"/>
            </a:xfrm>
            <a:custGeom>
              <a:avLst/>
              <a:gdLst/>
              <a:ahLst/>
              <a:cxnLst>
                <a:cxn ang="0">
                  <a:pos x="0" y="2"/>
                </a:cxn>
                <a:cxn ang="0">
                  <a:pos x="80" y="0"/>
                </a:cxn>
              </a:cxnLst>
              <a:rect l="0" t="0" r="r" b="b"/>
              <a:pathLst>
                <a:path w="80" h="2">
                  <a:moveTo>
                    <a:pt x="0" y="2"/>
                  </a:moveTo>
                  <a:cubicBezTo>
                    <a:pt x="0" y="2"/>
                    <a:pt x="40" y="1"/>
                    <a:pt x="80" y="0"/>
                  </a:cubicBezTo>
                </a:path>
              </a:pathLst>
            </a:custGeom>
            <a:noFill/>
            <a:ln w="3175" cmpd="sng">
              <a:solidFill>
                <a:schemeClr val="bg2"/>
              </a:solidFill>
              <a:round/>
              <a:headEnd/>
              <a:tailEnd/>
            </a:ln>
            <a:effectLst/>
          </p:spPr>
          <p:txBody>
            <a:bodyPr wrap="none" anchor="ctr"/>
            <a:lstStyle/>
            <a:p>
              <a:endParaRPr lang="en-US" dirty="0"/>
            </a:p>
          </p:txBody>
        </p:sp>
        <p:sp>
          <p:nvSpPr>
            <p:cNvPr id="158272" name="Freeform 576"/>
            <p:cNvSpPr>
              <a:spLocks/>
            </p:cNvSpPr>
            <p:nvPr/>
          </p:nvSpPr>
          <p:spPr bwMode="auto">
            <a:xfrm flipH="1">
              <a:off x="5219" y="3063"/>
              <a:ext cx="122" cy="2"/>
            </a:xfrm>
            <a:custGeom>
              <a:avLst/>
              <a:gdLst/>
              <a:ahLst/>
              <a:cxnLst>
                <a:cxn ang="0">
                  <a:pos x="0" y="2"/>
                </a:cxn>
                <a:cxn ang="0">
                  <a:pos x="80" y="0"/>
                </a:cxn>
              </a:cxnLst>
              <a:rect l="0" t="0" r="r" b="b"/>
              <a:pathLst>
                <a:path w="80" h="2">
                  <a:moveTo>
                    <a:pt x="0" y="2"/>
                  </a:moveTo>
                  <a:cubicBezTo>
                    <a:pt x="0" y="2"/>
                    <a:pt x="40" y="1"/>
                    <a:pt x="80" y="0"/>
                  </a:cubicBezTo>
                </a:path>
              </a:pathLst>
            </a:custGeom>
            <a:noFill/>
            <a:ln w="3175" cmpd="sng">
              <a:solidFill>
                <a:schemeClr val="bg2"/>
              </a:solidFill>
              <a:round/>
              <a:headEnd/>
              <a:tailEnd/>
            </a:ln>
            <a:effectLst/>
          </p:spPr>
          <p:txBody>
            <a:bodyPr wrap="none" anchor="ctr"/>
            <a:lstStyle/>
            <a:p>
              <a:endParaRPr lang="en-US" dirty="0"/>
            </a:p>
          </p:txBody>
        </p:sp>
        <p:sp>
          <p:nvSpPr>
            <p:cNvPr id="158273" name="Freeform 577"/>
            <p:cNvSpPr>
              <a:spLocks/>
            </p:cNvSpPr>
            <p:nvPr/>
          </p:nvSpPr>
          <p:spPr bwMode="auto">
            <a:xfrm flipH="1">
              <a:off x="5298" y="3023"/>
              <a:ext cx="121" cy="3"/>
            </a:xfrm>
            <a:custGeom>
              <a:avLst/>
              <a:gdLst/>
              <a:ahLst/>
              <a:cxnLst>
                <a:cxn ang="0">
                  <a:pos x="0" y="2"/>
                </a:cxn>
                <a:cxn ang="0">
                  <a:pos x="80" y="0"/>
                </a:cxn>
              </a:cxnLst>
              <a:rect l="0" t="0" r="r" b="b"/>
              <a:pathLst>
                <a:path w="80" h="2">
                  <a:moveTo>
                    <a:pt x="0" y="2"/>
                  </a:moveTo>
                  <a:cubicBezTo>
                    <a:pt x="0" y="2"/>
                    <a:pt x="40" y="1"/>
                    <a:pt x="80" y="0"/>
                  </a:cubicBezTo>
                </a:path>
              </a:pathLst>
            </a:custGeom>
            <a:noFill/>
            <a:ln w="3175" cmpd="sng">
              <a:solidFill>
                <a:schemeClr val="bg2"/>
              </a:solidFill>
              <a:round/>
              <a:headEnd/>
              <a:tailEnd/>
            </a:ln>
            <a:effectLst/>
          </p:spPr>
          <p:txBody>
            <a:bodyPr wrap="none" anchor="ctr"/>
            <a:lstStyle/>
            <a:p>
              <a:endParaRPr lang="en-US" dirty="0"/>
            </a:p>
          </p:txBody>
        </p:sp>
        <p:sp>
          <p:nvSpPr>
            <p:cNvPr id="158274" name="Freeform 578"/>
            <p:cNvSpPr>
              <a:spLocks/>
            </p:cNvSpPr>
            <p:nvPr/>
          </p:nvSpPr>
          <p:spPr bwMode="auto">
            <a:xfrm flipH="1">
              <a:off x="5243" y="3022"/>
              <a:ext cx="122" cy="2"/>
            </a:xfrm>
            <a:custGeom>
              <a:avLst/>
              <a:gdLst/>
              <a:ahLst/>
              <a:cxnLst>
                <a:cxn ang="0">
                  <a:pos x="0" y="2"/>
                </a:cxn>
                <a:cxn ang="0">
                  <a:pos x="80" y="0"/>
                </a:cxn>
              </a:cxnLst>
              <a:rect l="0" t="0" r="r" b="b"/>
              <a:pathLst>
                <a:path w="80" h="2">
                  <a:moveTo>
                    <a:pt x="0" y="2"/>
                  </a:moveTo>
                  <a:cubicBezTo>
                    <a:pt x="0" y="2"/>
                    <a:pt x="40" y="1"/>
                    <a:pt x="80" y="0"/>
                  </a:cubicBezTo>
                </a:path>
              </a:pathLst>
            </a:custGeom>
            <a:noFill/>
            <a:ln w="3175" cmpd="sng">
              <a:solidFill>
                <a:schemeClr val="bg2"/>
              </a:solidFill>
              <a:round/>
              <a:headEnd/>
              <a:tailEnd/>
            </a:ln>
            <a:effectLst/>
          </p:spPr>
          <p:txBody>
            <a:bodyPr wrap="none" anchor="ctr"/>
            <a:lstStyle/>
            <a:p>
              <a:endParaRPr lang="en-US" dirty="0"/>
            </a:p>
          </p:txBody>
        </p:sp>
        <p:sp>
          <p:nvSpPr>
            <p:cNvPr id="158275" name="Freeform 579"/>
            <p:cNvSpPr>
              <a:spLocks/>
            </p:cNvSpPr>
            <p:nvPr/>
          </p:nvSpPr>
          <p:spPr bwMode="auto">
            <a:xfrm>
              <a:off x="4624" y="3079"/>
              <a:ext cx="355" cy="85"/>
            </a:xfrm>
            <a:custGeom>
              <a:avLst/>
              <a:gdLst/>
              <a:ahLst/>
              <a:cxnLst>
                <a:cxn ang="0">
                  <a:pos x="477" y="11"/>
                </a:cxn>
                <a:cxn ang="0">
                  <a:pos x="396" y="60"/>
                </a:cxn>
                <a:cxn ang="0">
                  <a:pos x="351" y="81"/>
                </a:cxn>
                <a:cxn ang="0">
                  <a:pos x="325" y="95"/>
                </a:cxn>
                <a:cxn ang="0">
                  <a:pos x="285" y="101"/>
                </a:cxn>
                <a:cxn ang="0">
                  <a:pos x="258" y="101"/>
                </a:cxn>
                <a:cxn ang="0">
                  <a:pos x="231" y="87"/>
                </a:cxn>
                <a:cxn ang="0">
                  <a:pos x="196" y="72"/>
                </a:cxn>
                <a:cxn ang="0">
                  <a:pos x="118" y="50"/>
                </a:cxn>
                <a:cxn ang="0">
                  <a:pos x="47" y="27"/>
                </a:cxn>
                <a:cxn ang="0">
                  <a:pos x="3" y="2"/>
                </a:cxn>
                <a:cxn ang="0">
                  <a:pos x="67" y="15"/>
                </a:cxn>
                <a:cxn ang="0">
                  <a:pos x="97" y="21"/>
                </a:cxn>
                <a:cxn ang="0">
                  <a:pos x="106" y="18"/>
                </a:cxn>
                <a:cxn ang="0">
                  <a:pos x="150" y="18"/>
                </a:cxn>
                <a:cxn ang="0">
                  <a:pos x="220" y="27"/>
                </a:cxn>
                <a:cxn ang="0">
                  <a:pos x="328" y="24"/>
                </a:cxn>
                <a:cxn ang="0">
                  <a:pos x="402" y="27"/>
                </a:cxn>
                <a:cxn ang="0">
                  <a:pos x="477" y="11"/>
                </a:cxn>
              </a:cxnLst>
              <a:rect l="0" t="0" r="r" b="b"/>
              <a:pathLst>
                <a:path w="481" h="103">
                  <a:moveTo>
                    <a:pt x="477" y="11"/>
                  </a:moveTo>
                  <a:cubicBezTo>
                    <a:pt x="481" y="19"/>
                    <a:pt x="417" y="48"/>
                    <a:pt x="396" y="60"/>
                  </a:cubicBezTo>
                  <a:cubicBezTo>
                    <a:pt x="375" y="72"/>
                    <a:pt x="363" y="75"/>
                    <a:pt x="351" y="81"/>
                  </a:cubicBezTo>
                  <a:cubicBezTo>
                    <a:pt x="339" y="87"/>
                    <a:pt x="336" y="92"/>
                    <a:pt x="325" y="95"/>
                  </a:cubicBezTo>
                  <a:cubicBezTo>
                    <a:pt x="314" y="98"/>
                    <a:pt x="296" y="100"/>
                    <a:pt x="285" y="101"/>
                  </a:cubicBezTo>
                  <a:cubicBezTo>
                    <a:pt x="274" y="102"/>
                    <a:pt x="267" y="103"/>
                    <a:pt x="258" y="101"/>
                  </a:cubicBezTo>
                  <a:cubicBezTo>
                    <a:pt x="249" y="99"/>
                    <a:pt x="241" y="92"/>
                    <a:pt x="231" y="87"/>
                  </a:cubicBezTo>
                  <a:cubicBezTo>
                    <a:pt x="221" y="82"/>
                    <a:pt x="215" y="78"/>
                    <a:pt x="196" y="72"/>
                  </a:cubicBezTo>
                  <a:cubicBezTo>
                    <a:pt x="177" y="66"/>
                    <a:pt x="143" y="57"/>
                    <a:pt x="118" y="50"/>
                  </a:cubicBezTo>
                  <a:cubicBezTo>
                    <a:pt x="93" y="43"/>
                    <a:pt x="66" y="35"/>
                    <a:pt x="47" y="27"/>
                  </a:cubicBezTo>
                  <a:cubicBezTo>
                    <a:pt x="28" y="19"/>
                    <a:pt x="0" y="4"/>
                    <a:pt x="3" y="2"/>
                  </a:cubicBezTo>
                  <a:cubicBezTo>
                    <a:pt x="6" y="0"/>
                    <a:pt x="51" y="12"/>
                    <a:pt x="67" y="15"/>
                  </a:cubicBezTo>
                  <a:cubicBezTo>
                    <a:pt x="83" y="18"/>
                    <a:pt x="91" y="21"/>
                    <a:pt x="97" y="21"/>
                  </a:cubicBezTo>
                  <a:cubicBezTo>
                    <a:pt x="103" y="21"/>
                    <a:pt x="97" y="18"/>
                    <a:pt x="106" y="18"/>
                  </a:cubicBezTo>
                  <a:cubicBezTo>
                    <a:pt x="115" y="18"/>
                    <a:pt x="131" y="17"/>
                    <a:pt x="150" y="18"/>
                  </a:cubicBezTo>
                  <a:cubicBezTo>
                    <a:pt x="169" y="19"/>
                    <a:pt x="190" y="26"/>
                    <a:pt x="220" y="27"/>
                  </a:cubicBezTo>
                  <a:cubicBezTo>
                    <a:pt x="250" y="28"/>
                    <a:pt x="298" y="24"/>
                    <a:pt x="328" y="24"/>
                  </a:cubicBezTo>
                  <a:cubicBezTo>
                    <a:pt x="358" y="24"/>
                    <a:pt x="377" y="29"/>
                    <a:pt x="402" y="27"/>
                  </a:cubicBezTo>
                  <a:cubicBezTo>
                    <a:pt x="427" y="25"/>
                    <a:pt x="462" y="14"/>
                    <a:pt x="477" y="11"/>
                  </a:cubicBezTo>
                  <a:close/>
                </a:path>
              </a:pathLst>
            </a:custGeom>
            <a:solidFill>
              <a:srgbClr val="E1DC00"/>
            </a:solidFill>
            <a:ln w="6350" cmpd="sng">
              <a:solidFill>
                <a:schemeClr val="bg2"/>
              </a:solidFill>
              <a:round/>
              <a:headEnd/>
              <a:tailEnd/>
            </a:ln>
            <a:effectLst/>
          </p:spPr>
          <p:txBody>
            <a:bodyPr wrap="none" anchor="ctr"/>
            <a:lstStyle/>
            <a:p>
              <a:endParaRPr lang="en-US" dirty="0"/>
            </a:p>
          </p:txBody>
        </p:sp>
        <p:sp>
          <p:nvSpPr>
            <p:cNvPr id="158276" name="Freeform 580"/>
            <p:cNvSpPr>
              <a:spLocks/>
            </p:cNvSpPr>
            <p:nvPr/>
          </p:nvSpPr>
          <p:spPr bwMode="auto">
            <a:xfrm>
              <a:off x="4724" y="3098"/>
              <a:ext cx="171" cy="63"/>
            </a:xfrm>
            <a:custGeom>
              <a:avLst/>
              <a:gdLst/>
              <a:ahLst/>
              <a:cxnLst>
                <a:cxn ang="0">
                  <a:pos x="211" y="57"/>
                </a:cxn>
                <a:cxn ang="0">
                  <a:pos x="165" y="74"/>
                </a:cxn>
                <a:cxn ang="0">
                  <a:pos x="139" y="76"/>
                </a:cxn>
                <a:cxn ang="0">
                  <a:pos x="130" y="76"/>
                </a:cxn>
                <a:cxn ang="0">
                  <a:pos x="117" y="76"/>
                </a:cxn>
                <a:cxn ang="0">
                  <a:pos x="96" y="60"/>
                </a:cxn>
                <a:cxn ang="0">
                  <a:pos x="77" y="54"/>
                </a:cxn>
                <a:cxn ang="0">
                  <a:pos x="33" y="40"/>
                </a:cxn>
                <a:cxn ang="0">
                  <a:pos x="0" y="30"/>
                </a:cxn>
                <a:cxn ang="0">
                  <a:pos x="48" y="26"/>
                </a:cxn>
                <a:cxn ang="0">
                  <a:pos x="3" y="21"/>
                </a:cxn>
                <a:cxn ang="0">
                  <a:pos x="30" y="17"/>
                </a:cxn>
                <a:cxn ang="0">
                  <a:pos x="76" y="18"/>
                </a:cxn>
                <a:cxn ang="0">
                  <a:pos x="33" y="14"/>
                </a:cxn>
                <a:cxn ang="0">
                  <a:pos x="51" y="8"/>
                </a:cxn>
                <a:cxn ang="0">
                  <a:pos x="82" y="3"/>
                </a:cxn>
                <a:cxn ang="0">
                  <a:pos x="84" y="0"/>
                </a:cxn>
                <a:cxn ang="0">
                  <a:pos x="97" y="3"/>
                </a:cxn>
                <a:cxn ang="0">
                  <a:pos x="108" y="5"/>
                </a:cxn>
                <a:cxn ang="0">
                  <a:pos x="121" y="6"/>
                </a:cxn>
                <a:cxn ang="0">
                  <a:pos x="162" y="5"/>
                </a:cxn>
                <a:cxn ang="0">
                  <a:pos x="145" y="14"/>
                </a:cxn>
                <a:cxn ang="0">
                  <a:pos x="154" y="18"/>
                </a:cxn>
                <a:cxn ang="0">
                  <a:pos x="198" y="29"/>
                </a:cxn>
                <a:cxn ang="0">
                  <a:pos x="163" y="29"/>
                </a:cxn>
                <a:cxn ang="0">
                  <a:pos x="217" y="38"/>
                </a:cxn>
                <a:cxn ang="0">
                  <a:pos x="154" y="42"/>
                </a:cxn>
                <a:cxn ang="0">
                  <a:pos x="183" y="48"/>
                </a:cxn>
                <a:cxn ang="0">
                  <a:pos x="231" y="47"/>
                </a:cxn>
                <a:cxn ang="0">
                  <a:pos x="162" y="57"/>
                </a:cxn>
                <a:cxn ang="0">
                  <a:pos x="202" y="57"/>
                </a:cxn>
                <a:cxn ang="0">
                  <a:pos x="211" y="57"/>
                </a:cxn>
              </a:cxnLst>
              <a:rect l="0" t="0" r="r" b="b"/>
              <a:pathLst>
                <a:path w="231" h="76">
                  <a:moveTo>
                    <a:pt x="211" y="57"/>
                  </a:moveTo>
                  <a:lnTo>
                    <a:pt x="165" y="74"/>
                  </a:lnTo>
                  <a:lnTo>
                    <a:pt x="139" y="76"/>
                  </a:lnTo>
                  <a:lnTo>
                    <a:pt x="130" y="76"/>
                  </a:lnTo>
                  <a:lnTo>
                    <a:pt x="117" y="76"/>
                  </a:lnTo>
                  <a:lnTo>
                    <a:pt x="96" y="60"/>
                  </a:lnTo>
                  <a:lnTo>
                    <a:pt x="77" y="54"/>
                  </a:lnTo>
                  <a:lnTo>
                    <a:pt x="33" y="40"/>
                  </a:lnTo>
                  <a:lnTo>
                    <a:pt x="0" y="30"/>
                  </a:lnTo>
                  <a:lnTo>
                    <a:pt x="48" y="26"/>
                  </a:lnTo>
                  <a:lnTo>
                    <a:pt x="3" y="21"/>
                  </a:lnTo>
                  <a:lnTo>
                    <a:pt x="30" y="17"/>
                  </a:lnTo>
                  <a:lnTo>
                    <a:pt x="76" y="18"/>
                  </a:lnTo>
                  <a:lnTo>
                    <a:pt x="33" y="14"/>
                  </a:lnTo>
                  <a:lnTo>
                    <a:pt x="51" y="8"/>
                  </a:lnTo>
                  <a:lnTo>
                    <a:pt x="82" y="3"/>
                  </a:lnTo>
                  <a:lnTo>
                    <a:pt x="84" y="0"/>
                  </a:lnTo>
                  <a:lnTo>
                    <a:pt x="97" y="3"/>
                  </a:lnTo>
                  <a:lnTo>
                    <a:pt x="108" y="5"/>
                  </a:lnTo>
                  <a:lnTo>
                    <a:pt x="121" y="6"/>
                  </a:lnTo>
                  <a:lnTo>
                    <a:pt x="162" y="5"/>
                  </a:lnTo>
                  <a:lnTo>
                    <a:pt x="145" y="14"/>
                  </a:lnTo>
                  <a:lnTo>
                    <a:pt x="154" y="18"/>
                  </a:lnTo>
                  <a:lnTo>
                    <a:pt x="198" y="29"/>
                  </a:lnTo>
                  <a:lnTo>
                    <a:pt x="163" y="29"/>
                  </a:lnTo>
                  <a:lnTo>
                    <a:pt x="217" y="38"/>
                  </a:lnTo>
                  <a:lnTo>
                    <a:pt x="154" y="42"/>
                  </a:lnTo>
                  <a:lnTo>
                    <a:pt x="183" y="48"/>
                  </a:lnTo>
                  <a:lnTo>
                    <a:pt x="231" y="47"/>
                  </a:lnTo>
                  <a:lnTo>
                    <a:pt x="162" y="57"/>
                  </a:lnTo>
                  <a:lnTo>
                    <a:pt x="202" y="57"/>
                  </a:lnTo>
                  <a:lnTo>
                    <a:pt x="211" y="57"/>
                  </a:lnTo>
                  <a:close/>
                </a:path>
              </a:pathLst>
            </a:custGeom>
            <a:solidFill>
              <a:srgbClr val="FFFF00"/>
            </a:solidFill>
            <a:ln w="3175" cmpd="sng">
              <a:solidFill>
                <a:schemeClr val="bg2"/>
              </a:solidFill>
              <a:round/>
              <a:headEnd/>
              <a:tailEnd/>
            </a:ln>
          </p:spPr>
          <p:txBody>
            <a:bodyPr/>
            <a:lstStyle/>
            <a:p>
              <a:endParaRPr lang="en-US" dirty="0"/>
            </a:p>
          </p:txBody>
        </p:sp>
        <p:sp>
          <p:nvSpPr>
            <p:cNvPr id="158277" name="Freeform 581"/>
            <p:cNvSpPr>
              <a:spLocks/>
            </p:cNvSpPr>
            <p:nvPr/>
          </p:nvSpPr>
          <p:spPr bwMode="auto">
            <a:xfrm>
              <a:off x="4859" y="3110"/>
              <a:ext cx="81" cy="3"/>
            </a:xfrm>
            <a:custGeom>
              <a:avLst/>
              <a:gdLst/>
              <a:ahLst/>
              <a:cxnLst>
                <a:cxn ang="0">
                  <a:pos x="110" y="4"/>
                </a:cxn>
                <a:cxn ang="0">
                  <a:pos x="0" y="0"/>
                </a:cxn>
              </a:cxnLst>
              <a:rect l="0" t="0" r="r" b="b"/>
              <a:pathLst>
                <a:path w="110" h="4">
                  <a:moveTo>
                    <a:pt x="110" y="4"/>
                  </a:moveTo>
                  <a:cubicBezTo>
                    <a:pt x="92" y="3"/>
                    <a:pt x="23" y="1"/>
                    <a:pt x="0" y="0"/>
                  </a:cubicBezTo>
                </a:path>
              </a:pathLst>
            </a:custGeom>
            <a:noFill/>
            <a:ln w="3175" cmpd="sng">
              <a:solidFill>
                <a:schemeClr val="bg2"/>
              </a:solidFill>
              <a:round/>
              <a:headEnd/>
              <a:tailEnd/>
            </a:ln>
            <a:effectLst/>
          </p:spPr>
          <p:txBody>
            <a:bodyPr wrap="none" anchor="ctr"/>
            <a:lstStyle/>
            <a:p>
              <a:endParaRPr lang="en-US" dirty="0"/>
            </a:p>
          </p:txBody>
        </p:sp>
        <p:sp>
          <p:nvSpPr>
            <p:cNvPr id="158278" name="Freeform 582"/>
            <p:cNvSpPr>
              <a:spLocks/>
            </p:cNvSpPr>
            <p:nvPr/>
          </p:nvSpPr>
          <p:spPr bwMode="auto">
            <a:xfrm flipH="1">
              <a:off x="4677" y="3101"/>
              <a:ext cx="79" cy="5"/>
            </a:xfrm>
            <a:custGeom>
              <a:avLst/>
              <a:gdLst/>
              <a:ahLst/>
              <a:cxnLst>
                <a:cxn ang="0">
                  <a:pos x="0" y="4"/>
                </a:cxn>
                <a:cxn ang="0">
                  <a:pos x="66" y="0"/>
                </a:cxn>
              </a:cxnLst>
              <a:rect l="0" t="0" r="r" b="b"/>
              <a:pathLst>
                <a:path w="66" h="4">
                  <a:moveTo>
                    <a:pt x="0" y="4"/>
                  </a:moveTo>
                  <a:cubicBezTo>
                    <a:pt x="0" y="4"/>
                    <a:pt x="33" y="2"/>
                    <a:pt x="66" y="0"/>
                  </a:cubicBezTo>
                </a:path>
              </a:pathLst>
            </a:custGeom>
            <a:noFill/>
            <a:ln w="3175" cmpd="sng">
              <a:solidFill>
                <a:schemeClr val="bg2"/>
              </a:solidFill>
              <a:round/>
              <a:headEnd/>
              <a:tailEnd/>
            </a:ln>
            <a:effectLst/>
          </p:spPr>
          <p:txBody>
            <a:bodyPr wrap="none" anchor="ctr"/>
            <a:lstStyle/>
            <a:p>
              <a:endParaRPr lang="en-US" dirty="0"/>
            </a:p>
          </p:txBody>
        </p:sp>
        <p:sp>
          <p:nvSpPr>
            <p:cNvPr id="158279" name="Freeform 583"/>
            <p:cNvSpPr>
              <a:spLocks/>
            </p:cNvSpPr>
            <p:nvPr/>
          </p:nvSpPr>
          <p:spPr bwMode="auto">
            <a:xfrm>
              <a:off x="4855" y="3119"/>
              <a:ext cx="67" cy="5"/>
            </a:xfrm>
            <a:custGeom>
              <a:avLst/>
              <a:gdLst/>
              <a:ahLst/>
              <a:cxnLst>
                <a:cxn ang="0">
                  <a:pos x="91" y="5"/>
                </a:cxn>
                <a:cxn ang="0">
                  <a:pos x="0" y="0"/>
                </a:cxn>
              </a:cxnLst>
              <a:rect l="0" t="0" r="r" b="b"/>
              <a:pathLst>
                <a:path w="91" h="5">
                  <a:moveTo>
                    <a:pt x="91" y="5"/>
                  </a:moveTo>
                  <a:cubicBezTo>
                    <a:pt x="76" y="4"/>
                    <a:pt x="19" y="1"/>
                    <a:pt x="0" y="0"/>
                  </a:cubicBezTo>
                </a:path>
              </a:pathLst>
            </a:custGeom>
            <a:noFill/>
            <a:ln w="3175" cmpd="sng">
              <a:solidFill>
                <a:schemeClr val="bg2"/>
              </a:solidFill>
              <a:round/>
              <a:headEnd/>
              <a:tailEnd/>
            </a:ln>
            <a:effectLst/>
          </p:spPr>
          <p:txBody>
            <a:bodyPr wrap="none" anchor="ctr"/>
            <a:lstStyle/>
            <a:p>
              <a:endParaRPr lang="en-US" dirty="0"/>
            </a:p>
          </p:txBody>
        </p:sp>
        <p:sp>
          <p:nvSpPr>
            <p:cNvPr id="158280" name="Freeform 584"/>
            <p:cNvSpPr>
              <a:spLocks/>
            </p:cNvSpPr>
            <p:nvPr/>
          </p:nvSpPr>
          <p:spPr bwMode="auto">
            <a:xfrm flipH="1">
              <a:off x="4702" y="3112"/>
              <a:ext cx="45" cy="2"/>
            </a:xfrm>
            <a:custGeom>
              <a:avLst/>
              <a:gdLst/>
              <a:ahLst/>
              <a:cxnLst>
                <a:cxn ang="0">
                  <a:pos x="0" y="1"/>
                </a:cxn>
                <a:cxn ang="0">
                  <a:pos x="38" y="0"/>
                </a:cxn>
              </a:cxnLst>
              <a:rect l="0" t="0" r="r" b="b"/>
              <a:pathLst>
                <a:path w="38" h="1">
                  <a:moveTo>
                    <a:pt x="0" y="1"/>
                  </a:moveTo>
                  <a:cubicBezTo>
                    <a:pt x="6" y="1"/>
                    <a:pt x="30" y="0"/>
                    <a:pt x="38" y="0"/>
                  </a:cubicBezTo>
                </a:path>
              </a:pathLst>
            </a:custGeom>
            <a:noFill/>
            <a:ln w="3175" cmpd="sng">
              <a:solidFill>
                <a:schemeClr val="bg2"/>
              </a:solidFill>
              <a:round/>
              <a:headEnd/>
              <a:tailEnd/>
            </a:ln>
            <a:effectLst/>
          </p:spPr>
          <p:txBody>
            <a:bodyPr wrap="none" anchor="ctr"/>
            <a:lstStyle/>
            <a:p>
              <a:endParaRPr lang="en-US" dirty="0"/>
            </a:p>
          </p:txBody>
        </p:sp>
        <p:sp>
          <p:nvSpPr>
            <p:cNvPr id="158281" name="Freeform 585"/>
            <p:cNvSpPr>
              <a:spLocks/>
            </p:cNvSpPr>
            <p:nvPr/>
          </p:nvSpPr>
          <p:spPr bwMode="auto">
            <a:xfrm flipH="1">
              <a:off x="4846" y="3139"/>
              <a:ext cx="44" cy="3"/>
            </a:xfrm>
            <a:custGeom>
              <a:avLst/>
              <a:gdLst/>
              <a:ahLst/>
              <a:cxnLst>
                <a:cxn ang="0">
                  <a:pos x="0" y="0"/>
                </a:cxn>
                <a:cxn ang="0">
                  <a:pos x="37" y="2"/>
                </a:cxn>
              </a:cxnLst>
              <a:rect l="0" t="0" r="r" b="b"/>
              <a:pathLst>
                <a:path w="37" h="2">
                  <a:moveTo>
                    <a:pt x="0" y="0"/>
                  </a:moveTo>
                  <a:cubicBezTo>
                    <a:pt x="6" y="0"/>
                    <a:pt x="29" y="2"/>
                    <a:pt x="37" y="2"/>
                  </a:cubicBezTo>
                </a:path>
              </a:pathLst>
            </a:custGeom>
            <a:noFill/>
            <a:ln w="3175" cmpd="sng">
              <a:solidFill>
                <a:schemeClr val="bg2"/>
              </a:solidFill>
              <a:round/>
              <a:headEnd/>
              <a:tailEnd/>
            </a:ln>
            <a:effectLst/>
          </p:spPr>
          <p:txBody>
            <a:bodyPr wrap="none" anchor="ctr"/>
            <a:lstStyle/>
            <a:p>
              <a:endParaRPr lang="en-US" dirty="0"/>
            </a:p>
          </p:txBody>
        </p:sp>
        <p:sp>
          <p:nvSpPr>
            <p:cNvPr id="158282" name="Freeform 586"/>
            <p:cNvSpPr>
              <a:spLocks/>
            </p:cNvSpPr>
            <p:nvPr/>
          </p:nvSpPr>
          <p:spPr bwMode="auto">
            <a:xfrm flipH="1">
              <a:off x="4700" y="3096"/>
              <a:ext cx="95" cy="3"/>
            </a:xfrm>
            <a:custGeom>
              <a:avLst/>
              <a:gdLst/>
              <a:ahLst/>
              <a:cxnLst>
                <a:cxn ang="0">
                  <a:pos x="0" y="2"/>
                </a:cxn>
                <a:cxn ang="0">
                  <a:pos x="80" y="0"/>
                </a:cxn>
              </a:cxnLst>
              <a:rect l="0" t="0" r="r" b="b"/>
              <a:pathLst>
                <a:path w="80" h="2">
                  <a:moveTo>
                    <a:pt x="0" y="2"/>
                  </a:moveTo>
                  <a:cubicBezTo>
                    <a:pt x="0" y="2"/>
                    <a:pt x="40" y="1"/>
                    <a:pt x="80" y="0"/>
                  </a:cubicBezTo>
                </a:path>
              </a:pathLst>
            </a:custGeom>
            <a:noFill/>
            <a:ln w="3175" cmpd="sng">
              <a:solidFill>
                <a:schemeClr val="bg2"/>
              </a:solidFill>
              <a:round/>
              <a:headEnd/>
              <a:tailEnd/>
            </a:ln>
            <a:effectLst/>
          </p:spPr>
          <p:txBody>
            <a:bodyPr wrap="none" anchor="ctr"/>
            <a:lstStyle/>
            <a:p>
              <a:endParaRPr lang="en-US" dirty="0"/>
            </a:p>
          </p:txBody>
        </p:sp>
        <p:sp>
          <p:nvSpPr>
            <p:cNvPr id="158283" name="Freeform 587"/>
            <p:cNvSpPr>
              <a:spLocks/>
            </p:cNvSpPr>
            <p:nvPr/>
          </p:nvSpPr>
          <p:spPr bwMode="auto">
            <a:xfrm flipH="1">
              <a:off x="4717" y="3119"/>
              <a:ext cx="95" cy="3"/>
            </a:xfrm>
            <a:custGeom>
              <a:avLst/>
              <a:gdLst/>
              <a:ahLst/>
              <a:cxnLst>
                <a:cxn ang="0">
                  <a:pos x="0" y="2"/>
                </a:cxn>
                <a:cxn ang="0">
                  <a:pos x="80" y="0"/>
                </a:cxn>
              </a:cxnLst>
              <a:rect l="0" t="0" r="r" b="b"/>
              <a:pathLst>
                <a:path w="80" h="2">
                  <a:moveTo>
                    <a:pt x="0" y="2"/>
                  </a:moveTo>
                  <a:cubicBezTo>
                    <a:pt x="0" y="2"/>
                    <a:pt x="40" y="1"/>
                    <a:pt x="80" y="0"/>
                  </a:cubicBezTo>
                </a:path>
              </a:pathLst>
            </a:custGeom>
            <a:noFill/>
            <a:ln w="3175" cmpd="sng">
              <a:solidFill>
                <a:schemeClr val="bg2"/>
              </a:solidFill>
              <a:round/>
              <a:headEnd/>
              <a:tailEnd/>
            </a:ln>
            <a:effectLst/>
          </p:spPr>
          <p:txBody>
            <a:bodyPr wrap="none" anchor="ctr"/>
            <a:lstStyle/>
            <a:p>
              <a:endParaRPr lang="en-US" dirty="0"/>
            </a:p>
          </p:txBody>
        </p:sp>
        <p:sp>
          <p:nvSpPr>
            <p:cNvPr id="158284" name="Freeform 588"/>
            <p:cNvSpPr>
              <a:spLocks/>
            </p:cNvSpPr>
            <p:nvPr/>
          </p:nvSpPr>
          <p:spPr bwMode="auto">
            <a:xfrm flipH="1">
              <a:off x="4757" y="3109"/>
              <a:ext cx="96" cy="2"/>
            </a:xfrm>
            <a:custGeom>
              <a:avLst/>
              <a:gdLst/>
              <a:ahLst/>
              <a:cxnLst>
                <a:cxn ang="0">
                  <a:pos x="0" y="2"/>
                </a:cxn>
                <a:cxn ang="0">
                  <a:pos x="80" y="0"/>
                </a:cxn>
              </a:cxnLst>
              <a:rect l="0" t="0" r="r" b="b"/>
              <a:pathLst>
                <a:path w="80" h="2">
                  <a:moveTo>
                    <a:pt x="0" y="2"/>
                  </a:moveTo>
                  <a:cubicBezTo>
                    <a:pt x="0" y="2"/>
                    <a:pt x="40" y="1"/>
                    <a:pt x="80" y="0"/>
                  </a:cubicBezTo>
                </a:path>
              </a:pathLst>
            </a:custGeom>
            <a:noFill/>
            <a:ln w="3175" cmpd="sng">
              <a:solidFill>
                <a:schemeClr val="bg2"/>
              </a:solidFill>
              <a:round/>
              <a:headEnd/>
              <a:tailEnd/>
            </a:ln>
            <a:effectLst/>
          </p:spPr>
          <p:txBody>
            <a:bodyPr wrap="none" anchor="ctr"/>
            <a:lstStyle/>
            <a:p>
              <a:endParaRPr lang="en-US" dirty="0"/>
            </a:p>
          </p:txBody>
        </p:sp>
        <p:sp>
          <p:nvSpPr>
            <p:cNvPr id="158285" name="Freeform 589"/>
            <p:cNvSpPr>
              <a:spLocks/>
            </p:cNvSpPr>
            <p:nvPr/>
          </p:nvSpPr>
          <p:spPr bwMode="auto">
            <a:xfrm flipH="1">
              <a:off x="4771" y="3143"/>
              <a:ext cx="95" cy="3"/>
            </a:xfrm>
            <a:custGeom>
              <a:avLst/>
              <a:gdLst/>
              <a:ahLst/>
              <a:cxnLst>
                <a:cxn ang="0">
                  <a:pos x="0" y="2"/>
                </a:cxn>
                <a:cxn ang="0">
                  <a:pos x="80" y="0"/>
                </a:cxn>
              </a:cxnLst>
              <a:rect l="0" t="0" r="r" b="b"/>
              <a:pathLst>
                <a:path w="80" h="2">
                  <a:moveTo>
                    <a:pt x="0" y="2"/>
                  </a:moveTo>
                  <a:cubicBezTo>
                    <a:pt x="0" y="2"/>
                    <a:pt x="40" y="1"/>
                    <a:pt x="80" y="0"/>
                  </a:cubicBezTo>
                </a:path>
              </a:pathLst>
            </a:custGeom>
            <a:noFill/>
            <a:ln w="3175" cmpd="sng">
              <a:solidFill>
                <a:schemeClr val="bg2"/>
              </a:solidFill>
              <a:round/>
              <a:headEnd/>
              <a:tailEnd/>
            </a:ln>
            <a:effectLst/>
          </p:spPr>
          <p:txBody>
            <a:bodyPr wrap="none" anchor="ctr"/>
            <a:lstStyle/>
            <a:p>
              <a:endParaRPr lang="en-US" dirty="0"/>
            </a:p>
          </p:txBody>
        </p:sp>
        <p:sp>
          <p:nvSpPr>
            <p:cNvPr id="158286" name="Freeform 590"/>
            <p:cNvSpPr>
              <a:spLocks/>
            </p:cNvSpPr>
            <p:nvPr/>
          </p:nvSpPr>
          <p:spPr bwMode="auto">
            <a:xfrm flipH="1">
              <a:off x="4832" y="3101"/>
              <a:ext cx="95" cy="3"/>
            </a:xfrm>
            <a:custGeom>
              <a:avLst/>
              <a:gdLst/>
              <a:ahLst/>
              <a:cxnLst>
                <a:cxn ang="0">
                  <a:pos x="0" y="2"/>
                </a:cxn>
                <a:cxn ang="0">
                  <a:pos x="80" y="0"/>
                </a:cxn>
              </a:cxnLst>
              <a:rect l="0" t="0" r="r" b="b"/>
              <a:pathLst>
                <a:path w="80" h="2">
                  <a:moveTo>
                    <a:pt x="0" y="2"/>
                  </a:moveTo>
                  <a:cubicBezTo>
                    <a:pt x="0" y="2"/>
                    <a:pt x="40" y="1"/>
                    <a:pt x="80" y="0"/>
                  </a:cubicBezTo>
                </a:path>
              </a:pathLst>
            </a:custGeom>
            <a:noFill/>
            <a:ln w="3175" cmpd="sng">
              <a:solidFill>
                <a:schemeClr val="bg2"/>
              </a:solidFill>
              <a:round/>
              <a:headEnd/>
              <a:tailEnd/>
            </a:ln>
            <a:effectLst/>
          </p:spPr>
          <p:txBody>
            <a:bodyPr wrap="none" anchor="ctr"/>
            <a:lstStyle/>
            <a:p>
              <a:endParaRPr lang="en-US" dirty="0"/>
            </a:p>
          </p:txBody>
        </p:sp>
        <p:sp>
          <p:nvSpPr>
            <p:cNvPr id="158287" name="Freeform 591"/>
            <p:cNvSpPr>
              <a:spLocks/>
            </p:cNvSpPr>
            <p:nvPr/>
          </p:nvSpPr>
          <p:spPr bwMode="auto">
            <a:xfrm flipH="1">
              <a:off x="4789" y="3100"/>
              <a:ext cx="95" cy="2"/>
            </a:xfrm>
            <a:custGeom>
              <a:avLst/>
              <a:gdLst/>
              <a:ahLst/>
              <a:cxnLst>
                <a:cxn ang="0">
                  <a:pos x="0" y="2"/>
                </a:cxn>
                <a:cxn ang="0">
                  <a:pos x="80" y="0"/>
                </a:cxn>
              </a:cxnLst>
              <a:rect l="0" t="0" r="r" b="b"/>
              <a:pathLst>
                <a:path w="80" h="2">
                  <a:moveTo>
                    <a:pt x="0" y="2"/>
                  </a:moveTo>
                  <a:cubicBezTo>
                    <a:pt x="0" y="2"/>
                    <a:pt x="40" y="1"/>
                    <a:pt x="80" y="0"/>
                  </a:cubicBezTo>
                </a:path>
              </a:pathLst>
            </a:custGeom>
            <a:noFill/>
            <a:ln w="3175" cmpd="sng">
              <a:solidFill>
                <a:schemeClr val="bg2"/>
              </a:solidFill>
              <a:round/>
              <a:headEnd/>
              <a:tailEnd/>
            </a:ln>
            <a:effectLst/>
          </p:spPr>
          <p:txBody>
            <a:bodyPr wrap="none" anchor="ctr"/>
            <a:lstStyle/>
            <a:p>
              <a:endParaRPr lang="en-US" dirty="0"/>
            </a:p>
          </p:txBody>
        </p:sp>
        <p:sp>
          <p:nvSpPr>
            <p:cNvPr id="158288" name="Freeform 592"/>
            <p:cNvSpPr>
              <a:spLocks/>
            </p:cNvSpPr>
            <p:nvPr/>
          </p:nvSpPr>
          <p:spPr bwMode="auto">
            <a:xfrm flipH="1">
              <a:off x="3865" y="3187"/>
              <a:ext cx="429" cy="72"/>
            </a:xfrm>
            <a:custGeom>
              <a:avLst/>
              <a:gdLst/>
              <a:ahLst/>
              <a:cxnLst>
                <a:cxn ang="0">
                  <a:pos x="477" y="11"/>
                </a:cxn>
                <a:cxn ang="0">
                  <a:pos x="396" y="60"/>
                </a:cxn>
                <a:cxn ang="0">
                  <a:pos x="351" y="81"/>
                </a:cxn>
                <a:cxn ang="0">
                  <a:pos x="325" y="95"/>
                </a:cxn>
                <a:cxn ang="0">
                  <a:pos x="285" y="101"/>
                </a:cxn>
                <a:cxn ang="0">
                  <a:pos x="258" y="101"/>
                </a:cxn>
                <a:cxn ang="0">
                  <a:pos x="231" y="87"/>
                </a:cxn>
                <a:cxn ang="0">
                  <a:pos x="196" y="72"/>
                </a:cxn>
                <a:cxn ang="0">
                  <a:pos x="118" y="50"/>
                </a:cxn>
                <a:cxn ang="0">
                  <a:pos x="47" y="27"/>
                </a:cxn>
                <a:cxn ang="0">
                  <a:pos x="3" y="2"/>
                </a:cxn>
                <a:cxn ang="0">
                  <a:pos x="67" y="15"/>
                </a:cxn>
                <a:cxn ang="0">
                  <a:pos x="97" y="21"/>
                </a:cxn>
                <a:cxn ang="0">
                  <a:pos x="106" y="18"/>
                </a:cxn>
                <a:cxn ang="0">
                  <a:pos x="150" y="18"/>
                </a:cxn>
                <a:cxn ang="0">
                  <a:pos x="220" y="27"/>
                </a:cxn>
                <a:cxn ang="0">
                  <a:pos x="328" y="24"/>
                </a:cxn>
                <a:cxn ang="0">
                  <a:pos x="402" y="27"/>
                </a:cxn>
                <a:cxn ang="0">
                  <a:pos x="477" y="11"/>
                </a:cxn>
              </a:cxnLst>
              <a:rect l="0" t="0" r="r" b="b"/>
              <a:pathLst>
                <a:path w="481" h="103">
                  <a:moveTo>
                    <a:pt x="477" y="11"/>
                  </a:moveTo>
                  <a:cubicBezTo>
                    <a:pt x="481" y="19"/>
                    <a:pt x="417" y="48"/>
                    <a:pt x="396" y="60"/>
                  </a:cubicBezTo>
                  <a:cubicBezTo>
                    <a:pt x="375" y="72"/>
                    <a:pt x="363" y="75"/>
                    <a:pt x="351" y="81"/>
                  </a:cubicBezTo>
                  <a:cubicBezTo>
                    <a:pt x="339" y="87"/>
                    <a:pt x="336" y="92"/>
                    <a:pt x="325" y="95"/>
                  </a:cubicBezTo>
                  <a:cubicBezTo>
                    <a:pt x="314" y="98"/>
                    <a:pt x="296" y="100"/>
                    <a:pt x="285" y="101"/>
                  </a:cubicBezTo>
                  <a:cubicBezTo>
                    <a:pt x="274" y="102"/>
                    <a:pt x="267" y="103"/>
                    <a:pt x="258" y="101"/>
                  </a:cubicBezTo>
                  <a:cubicBezTo>
                    <a:pt x="249" y="99"/>
                    <a:pt x="241" y="92"/>
                    <a:pt x="231" y="87"/>
                  </a:cubicBezTo>
                  <a:cubicBezTo>
                    <a:pt x="221" y="82"/>
                    <a:pt x="215" y="78"/>
                    <a:pt x="196" y="72"/>
                  </a:cubicBezTo>
                  <a:cubicBezTo>
                    <a:pt x="177" y="66"/>
                    <a:pt x="143" y="57"/>
                    <a:pt x="118" y="50"/>
                  </a:cubicBezTo>
                  <a:cubicBezTo>
                    <a:pt x="93" y="43"/>
                    <a:pt x="66" y="35"/>
                    <a:pt x="47" y="27"/>
                  </a:cubicBezTo>
                  <a:cubicBezTo>
                    <a:pt x="28" y="19"/>
                    <a:pt x="0" y="4"/>
                    <a:pt x="3" y="2"/>
                  </a:cubicBezTo>
                  <a:cubicBezTo>
                    <a:pt x="6" y="0"/>
                    <a:pt x="51" y="12"/>
                    <a:pt x="67" y="15"/>
                  </a:cubicBezTo>
                  <a:cubicBezTo>
                    <a:pt x="83" y="18"/>
                    <a:pt x="91" y="21"/>
                    <a:pt x="97" y="21"/>
                  </a:cubicBezTo>
                  <a:cubicBezTo>
                    <a:pt x="103" y="21"/>
                    <a:pt x="97" y="18"/>
                    <a:pt x="106" y="18"/>
                  </a:cubicBezTo>
                  <a:cubicBezTo>
                    <a:pt x="115" y="18"/>
                    <a:pt x="131" y="17"/>
                    <a:pt x="150" y="18"/>
                  </a:cubicBezTo>
                  <a:cubicBezTo>
                    <a:pt x="169" y="19"/>
                    <a:pt x="190" y="26"/>
                    <a:pt x="220" y="27"/>
                  </a:cubicBezTo>
                  <a:cubicBezTo>
                    <a:pt x="250" y="28"/>
                    <a:pt x="298" y="24"/>
                    <a:pt x="328" y="24"/>
                  </a:cubicBezTo>
                  <a:cubicBezTo>
                    <a:pt x="358" y="24"/>
                    <a:pt x="377" y="29"/>
                    <a:pt x="402" y="27"/>
                  </a:cubicBezTo>
                  <a:cubicBezTo>
                    <a:pt x="427" y="25"/>
                    <a:pt x="462" y="14"/>
                    <a:pt x="477" y="11"/>
                  </a:cubicBezTo>
                  <a:close/>
                </a:path>
              </a:pathLst>
            </a:custGeom>
            <a:solidFill>
              <a:srgbClr val="FFCC00"/>
            </a:solidFill>
            <a:ln w="6350" cmpd="sng">
              <a:solidFill>
                <a:schemeClr val="bg2"/>
              </a:solidFill>
              <a:round/>
              <a:headEnd/>
              <a:tailEnd/>
            </a:ln>
            <a:effectLst/>
          </p:spPr>
          <p:txBody>
            <a:bodyPr wrap="none" anchor="ctr"/>
            <a:lstStyle/>
            <a:p>
              <a:endParaRPr lang="en-US" dirty="0"/>
            </a:p>
          </p:txBody>
        </p:sp>
        <p:sp>
          <p:nvSpPr>
            <p:cNvPr id="158289" name="Freeform 593"/>
            <p:cNvSpPr>
              <a:spLocks/>
            </p:cNvSpPr>
            <p:nvPr/>
          </p:nvSpPr>
          <p:spPr bwMode="auto">
            <a:xfrm flipH="1">
              <a:off x="3967" y="3203"/>
              <a:ext cx="206" cy="53"/>
            </a:xfrm>
            <a:custGeom>
              <a:avLst/>
              <a:gdLst/>
              <a:ahLst/>
              <a:cxnLst>
                <a:cxn ang="0">
                  <a:pos x="211" y="57"/>
                </a:cxn>
                <a:cxn ang="0">
                  <a:pos x="165" y="74"/>
                </a:cxn>
                <a:cxn ang="0">
                  <a:pos x="139" y="76"/>
                </a:cxn>
                <a:cxn ang="0">
                  <a:pos x="130" y="76"/>
                </a:cxn>
                <a:cxn ang="0">
                  <a:pos x="117" y="76"/>
                </a:cxn>
                <a:cxn ang="0">
                  <a:pos x="96" y="60"/>
                </a:cxn>
                <a:cxn ang="0">
                  <a:pos x="77" y="54"/>
                </a:cxn>
                <a:cxn ang="0">
                  <a:pos x="33" y="40"/>
                </a:cxn>
                <a:cxn ang="0">
                  <a:pos x="0" y="30"/>
                </a:cxn>
                <a:cxn ang="0">
                  <a:pos x="48" y="26"/>
                </a:cxn>
                <a:cxn ang="0">
                  <a:pos x="3" y="21"/>
                </a:cxn>
                <a:cxn ang="0">
                  <a:pos x="30" y="17"/>
                </a:cxn>
                <a:cxn ang="0">
                  <a:pos x="76" y="18"/>
                </a:cxn>
                <a:cxn ang="0">
                  <a:pos x="33" y="14"/>
                </a:cxn>
                <a:cxn ang="0">
                  <a:pos x="51" y="8"/>
                </a:cxn>
                <a:cxn ang="0">
                  <a:pos x="82" y="3"/>
                </a:cxn>
                <a:cxn ang="0">
                  <a:pos x="84" y="0"/>
                </a:cxn>
                <a:cxn ang="0">
                  <a:pos x="97" y="3"/>
                </a:cxn>
                <a:cxn ang="0">
                  <a:pos x="108" y="5"/>
                </a:cxn>
                <a:cxn ang="0">
                  <a:pos x="121" y="6"/>
                </a:cxn>
                <a:cxn ang="0">
                  <a:pos x="162" y="5"/>
                </a:cxn>
                <a:cxn ang="0">
                  <a:pos x="145" y="14"/>
                </a:cxn>
                <a:cxn ang="0">
                  <a:pos x="154" y="18"/>
                </a:cxn>
                <a:cxn ang="0">
                  <a:pos x="198" y="29"/>
                </a:cxn>
                <a:cxn ang="0">
                  <a:pos x="163" y="29"/>
                </a:cxn>
                <a:cxn ang="0">
                  <a:pos x="217" y="38"/>
                </a:cxn>
                <a:cxn ang="0">
                  <a:pos x="154" y="42"/>
                </a:cxn>
                <a:cxn ang="0">
                  <a:pos x="183" y="48"/>
                </a:cxn>
                <a:cxn ang="0">
                  <a:pos x="231" y="47"/>
                </a:cxn>
                <a:cxn ang="0">
                  <a:pos x="162" y="57"/>
                </a:cxn>
                <a:cxn ang="0">
                  <a:pos x="202" y="57"/>
                </a:cxn>
                <a:cxn ang="0">
                  <a:pos x="211" y="57"/>
                </a:cxn>
              </a:cxnLst>
              <a:rect l="0" t="0" r="r" b="b"/>
              <a:pathLst>
                <a:path w="231" h="76">
                  <a:moveTo>
                    <a:pt x="211" y="57"/>
                  </a:moveTo>
                  <a:lnTo>
                    <a:pt x="165" y="74"/>
                  </a:lnTo>
                  <a:lnTo>
                    <a:pt x="139" y="76"/>
                  </a:lnTo>
                  <a:lnTo>
                    <a:pt x="130" y="76"/>
                  </a:lnTo>
                  <a:lnTo>
                    <a:pt x="117" y="76"/>
                  </a:lnTo>
                  <a:lnTo>
                    <a:pt x="96" y="60"/>
                  </a:lnTo>
                  <a:lnTo>
                    <a:pt x="77" y="54"/>
                  </a:lnTo>
                  <a:lnTo>
                    <a:pt x="33" y="40"/>
                  </a:lnTo>
                  <a:lnTo>
                    <a:pt x="0" y="30"/>
                  </a:lnTo>
                  <a:lnTo>
                    <a:pt x="48" y="26"/>
                  </a:lnTo>
                  <a:lnTo>
                    <a:pt x="3" y="21"/>
                  </a:lnTo>
                  <a:lnTo>
                    <a:pt x="30" y="17"/>
                  </a:lnTo>
                  <a:lnTo>
                    <a:pt x="76" y="18"/>
                  </a:lnTo>
                  <a:lnTo>
                    <a:pt x="33" y="14"/>
                  </a:lnTo>
                  <a:lnTo>
                    <a:pt x="51" y="8"/>
                  </a:lnTo>
                  <a:lnTo>
                    <a:pt x="82" y="3"/>
                  </a:lnTo>
                  <a:lnTo>
                    <a:pt x="84" y="0"/>
                  </a:lnTo>
                  <a:lnTo>
                    <a:pt x="97" y="3"/>
                  </a:lnTo>
                  <a:lnTo>
                    <a:pt x="108" y="5"/>
                  </a:lnTo>
                  <a:lnTo>
                    <a:pt x="121" y="6"/>
                  </a:lnTo>
                  <a:lnTo>
                    <a:pt x="162" y="5"/>
                  </a:lnTo>
                  <a:lnTo>
                    <a:pt x="145" y="14"/>
                  </a:lnTo>
                  <a:lnTo>
                    <a:pt x="154" y="18"/>
                  </a:lnTo>
                  <a:lnTo>
                    <a:pt x="198" y="29"/>
                  </a:lnTo>
                  <a:lnTo>
                    <a:pt x="163" y="29"/>
                  </a:lnTo>
                  <a:lnTo>
                    <a:pt x="217" y="38"/>
                  </a:lnTo>
                  <a:lnTo>
                    <a:pt x="154" y="42"/>
                  </a:lnTo>
                  <a:lnTo>
                    <a:pt x="183" y="48"/>
                  </a:lnTo>
                  <a:lnTo>
                    <a:pt x="231" y="47"/>
                  </a:lnTo>
                  <a:lnTo>
                    <a:pt x="162" y="57"/>
                  </a:lnTo>
                  <a:lnTo>
                    <a:pt x="202" y="57"/>
                  </a:lnTo>
                  <a:lnTo>
                    <a:pt x="211" y="57"/>
                  </a:lnTo>
                  <a:close/>
                </a:path>
              </a:pathLst>
            </a:custGeom>
            <a:solidFill>
              <a:srgbClr val="FFFF00"/>
            </a:solidFill>
            <a:ln w="3175" cmpd="sng">
              <a:solidFill>
                <a:schemeClr val="bg2"/>
              </a:solidFill>
              <a:round/>
              <a:headEnd/>
              <a:tailEnd/>
            </a:ln>
          </p:spPr>
          <p:txBody>
            <a:bodyPr/>
            <a:lstStyle/>
            <a:p>
              <a:endParaRPr lang="en-US" dirty="0"/>
            </a:p>
          </p:txBody>
        </p:sp>
        <p:sp>
          <p:nvSpPr>
            <p:cNvPr id="158290" name="Freeform 594"/>
            <p:cNvSpPr>
              <a:spLocks/>
            </p:cNvSpPr>
            <p:nvPr/>
          </p:nvSpPr>
          <p:spPr bwMode="auto">
            <a:xfrm flipH="1">
              <a:off x="3912" y="3213"/>
              <a:ext cx="97" cy="2"/>
            </a:xfrm>
            <a:custGeom>
              <a:avLst/>
              <a:gdLst/>
              <a:ahLst/>
              <a:cxnLst>
                <a:cxn ang="0">
                  <a:pos x="110" y="4"/>
                </a:cxn>
                <a:cxn ang="0">
                  <a:pos x="0" y="0"/>
                </a:cxn>
              </a:cxnLst>
              <a:rect l="0" t="0" r="r" b="b"/>
              <a:pathLst>
                <a:path w="110" h="4">
                  <a:moveTo>
                    <a:pt x="110" y="4"/>
                  </a:moveTo>
                  <a:cubicBezTo>
                    <a:pt x="92" y="3"/>
                    <a:pt x="23" y="1"/>
                    <a:pt x="0" y="0"/>
                  </a:cubicBezTo>
                </a:path>
              </a:pathLst>
            </a:custGeom>
            <a:noFill/>
            <a:ln w="3175" cmpd="sng">
              <a:solidFill>
                <a:schemeClr val="bg2"/>
              </a:solidFill>
              <a:round/>
              <a:headEnd/>
              <a:tailEnd/>
            </a:ln>
            <a:effectLst/>
          </p:spPr>
          <p:txBody>
            <a:bodyPr wrap="none" anchor="ctr"/>
            <a:lstStyle/>
            <a:p>
              <a:endParaRPr lang="en-US" dirty="0"/>
            </a:p>
          </p:txBody>
        </p:sp>
        <p:sp>
          <p:nvSpPr>
            <p:cNvPr id="158291" name="Freeform 595"/>
            <p:cNvSpPr>
              <a:spLocks/>
            </p:cNvSpPr>
            <p:nvPr/>
          </p:nvSpPr>
          <p:spPr bwMode="auto">
            <a:xfrm>
              <a:off x="4134" y="3206"/>
              <a:ext cx="96" cy="5"/>
            </a:xfrm>
            <a:custGeom>
              <a:avLst/>
              <a:gdLst/>
              <a:ahLst/>
              <a:cxnLst>
                <a:cxn ang="0">
                  <a:pos x="0" y="4"/>
                </a:cxn>
                <a:cxn ang="0">
                  <a:pos x="66" y="0"/>
                </a:cxn>
              </a:cxnLst>
              <a:rect l="0" t="0" r="r" b="b"/>
              <a:pathLst>
                <a:path w="66" h="4">
                  <a:moveTo>
                    <a:pt x="0" y="4"/>
                  </a:moveTo>
                  <a:cubicBezTo>
                    <a:pt x="0" y="4"/>
                    <a:pt x="33" y="2"/>
                    <a:pt x="66" y="0"/>
                  </a:cubicBezTo>
                </a:path>
              </a:pathLst>
            </a:custGeom>
            <a:noFill/>
            <a:ln w="3175" cmpd="sng">
              <a:solidFill>
                <a:schemeClr val="bg2"/>
              </a:solidFill>
              <a:round/>
              <a:headEnd/>
              <a:tailEnd/>
            </a:ln>
            <a:effectLst/>
          </p:spPr>
          <p:txBody>
            <a:bodyPr wrap="none" anchor="ctr"/>
            <a:lstStyle/>
            <a:p>
              <a:endParaRPr lang="en-US" dirty="0"/>
            </a:p>
          </p:txBody>
        </p:sp>
        <p:sp>
          <p:nvSpPr>
            <p:cNvPr id="158292" name="Freeform 596"/>
            <p:cNvSpPr>
              <a:spLocks/>
            </p:cNvSpPr>
            <p:nvPr/>
          </p:nvSpPr>
          <p:spPr bwMode="auto">
            <a:xfrm flipH="1">
              <a:off x="3933" y="3221"/>
              <a:ext cx="81" cy="4"/>
            </a:xfrm>
            <a:custGeom>
              <a:avLst/>
              <a:gdLst/>
              <a:ahLst/>
              <a:cxnLst>
                <a:cxn ang="0">
                  <a:pos x="91" y="5"/>
                </a:cxn>
                <a:cxn ang="0">
                  <a:pos x="0" y="0"/>
                </a:cxn>
              </a:cxnLst>
              <a:rect l="0" t="0" r="r" b="b"/>
              <a:pathLst>
                <a:path w="91" h="5">
                  <a:moveTo>
                    <a:pt x="91" y="5"/>
                  </a:moveTo>
                  <a:cubicBezTo>
                    <a:pt x="76" y="4"/>
                    <a:pt x="19" y="1"/>
                    <a:pt x="0" y="0"/>
                  </a:cubicBezTo>
                </a:path>
              </a:pathLst>
            </a:custGeom>
            <a:noFill/>
            <a:ln w="3175" cmpd="sng">
              <a:solidFill>
                <a:schemeClr val="bg2"/>
              </a:solidFill>
              <a:round/>
              <a:headEnd/>
              <a:tailEnd/>
            </a:ln>
            <a:effectLst/>
          </p:spPr>
          <p:txBody>
            <a:bodyPr wrap="none" anchor="ctr"/>
            <a:lstStyle/>
            <a:p>
              <a:endParaRPr lang="en-US" dirty="0"/>
            </a:p>
          </p:txBody>
        </p:sp>
        <p:sp>
          <p:nvSpPr>
            <p:cNvPr id="158293" name="Freeform 597"/>
            <p:cNvSpPr>
              <a:spLocks/>
            </p:cNvSpPr>
            <p:nvPr/>
          </p:nvSpPr>
          <p:spPr bwMode="auto">
            <a:xfrm>
              <a:off x="4147" y="3215"/>
              <a:ext cx="53" cy="1"/>
            </a:xfrm>
            <a:custGeom>
              <a:avLst/>
              <a:gdLst/>
              <a:ahLst/>
              <a:cxnLst>
                <a:cxn ang="0">
                  <a:pos x="0" y="1"/>
                </a:cxn>
                <a:cxn ang="0">
                  <a:pos x="38" y="0"/>
                </a:cxn>
              </a:cxnLst>
              <a:rect l="0" t="0" r="r" b="b"/>
              <a:pathLst>
                <a:path w="38" h="1">
                  <a:moveTo>
                    <a:pt x="0" y="1"/>
                  </a:moveTo>
                  <a:cubicBezTo>
                    <a:pt x="6" y="1"/>
                    <a:pt x="30" y="0"/>
                    <a:pt x="38" y="0"/>
                  </a:cubicBezTo>
                </a:path>
              </a:pathLst>
            </a:custGeom>
            <a:noFill/>
            <a:ln w="3175" cmpd="sng">
              <a:solidFill>
                <a:schemeClr val="bg2"/>
              </a:solidFill>
              <a:round/>
              <a:headEnd/>
              <a:tailEnd/>
            </a:ln>
            <a:effectLst/>
          </p:spPr>
          <p:txBody>
            <a:bodyPr wrap="none" anchor="ctr"/>
            <a:lstStyle/>
            <a:p>
              <a:endParaRPr lang="en-US" dirty="0"/>
            </a:p>
          </p:txBody>
        </p:sp>
        <p:sp>
          <p:nvSpPr>
            <p:cNvPr id="158294" name="Freeform 598"/>
            <p:cNvSpPr>
              <a:spLocks/>
            </p:cNvSpPr>
            <p:nvPr/>
          </p:nvSpPr>
          <p:spPr bwMode="auto">
            <a:xfrm>
              <a:off x="3972" y="3237"/>
              <a:ext cx="54" cy="2"/>
            </a:xfrm>
            <a:custGeom>
              <a:avLst/>
              <a:gdLst/>
              <a:ahLst/>
              <a:cxnLst>
                <a:cxn ang="0">
                  <a:pos x="0" y="0"/>
                </a:cxn>
                <a:cxn ang="0">
                  <a:pos x="37" y="2"/>
                </a:cxn>
              </a:cxnLst>
              <a:rect l="0" t="0" r="r" b="b"/>
              <a:pathLst>
                <a:path w="37" h="2">
                  <a:moveTo>
                    <a:pt x="0" y="0"/>
                  </a:moveTo>
                  <a:cubicBezTo>
                    <a:pt x="6" y="0"/>
                    <a:pt x="29" y="2"/>
                    <a:pt x="37" y="2"/>
                  </a:cubicBezTo>
                </a:path>
              </a:pathLst>
            </a:custGeom>
            <a:noFill/>
            <a:ln w="3175" cmpd="sng">
              <a:solidFill>
                <a:schemeClr val="bg2"/>
              </a:solidFill>
              <a:round/>
              <a:headEnd/>
              <a:tailEnd/>
            </a:ln>
            <a:effectLst/>
          </p:spPr>
          <p:txBody>
            <a:bodyPr wrap="none" anchor="ctr"/>
            <a:lstStyle/>
            <a:p>
              <a:endParaRPr lang="en-US" dirty="0"/>
            </a:p>
          </p:txBody>
        </p:sp>
        <p:sp>
          <p:nvSpPr>
            <p:cNvPr id="158295" name="Freeform 599"/>
            <p:cNvSpPr>
              <a:spLocks/>
            </p:cNvSpPr>
            <p:nvPr/>
          </p:nvSpPr>
          <p:spPr bwMode="auto">
            <a:xfrm>
              <a:off x="4088" y="3202"/>
              <a:ext cx="115" cy="2"/>
            </a:xfrm>
            <a:custGeom>
              <a:avLst/>
              <a:gdLst/>
              <a:ahLst/>
              <a:cxnLst>
                <a:cxn ang="0">
                  <a:pos x="0" y="2"/>
                </a:cxn>
                <a:cxn ang="0">
                  <a:pos x="80" y="0"/>
                </a:cxn>
              </a:cxnLst>
              <a:rect l="0" t="0" r="r" b="b"/>
              <a:pathLst>
                <a:path w="80" h="2">
                  <a:moveTo>
                    <a:pt x="0" y="2"/>
                  </a:moveTo>
                  <a:cubicBezTo>
                    <a:pt x="0" y="2"/>
                    <a:pt x="40" y="1"/>
                    <a:pt x="80" y="0"/>
                  </a:cubicBezTo>
                </a:path>
              </a:pathLst>
            </a:custGeom>
            <a:noFill/>
            <a:ln w="3175" cmpd="sng">
              <a:solidFill>
                <a:schemeClr val="bg2"/>
              </a:solidFill>
              <a:round/>
              <a:headEnd/>
              <a:tailEnd/>
            </a:ln>
            <a:effectLst/>
          </p:spPr>
          <p:txBody>
            <a:bodyPr wrap="none" anchor="ctr"/>
            <a:lstStyle/>
            <a:p>
              <a:endParaRPr lang="en-US" dirty="0"/>
            </a:p>
          </p:txBody>
        </p:sp>
        <p:sp>
          <p:nvSpPr>
            <p:cNvPr id="158296" name="Freeform 600"/>
            <p:cNvSpPr>
              <a:spLocks/>
            </p:cNvSpPr>
            <p:nvPr/>
          </p:nvSpPr>
          <p:spPr bwMode="auto">
            <a:xfrm>
              <a:off x="4067" y="3221"/>
              <a:ext cx="114" cy="2"/>
            </a:xfrm>
            <a:custGeom>
              <a:avLst/>
              <a:gdLst/>
              <a:ahLst/>
              <a:cxnLst>
                <a:cxn ang="0">
                  <a:pos x="0" y="2"/>
                </a:cxn>
                <a:cxn ang="0">
                  <a:pos x="80" y="0"/>
                </a:cxn>
              </a:cxnLst>
              <a:rect l="0" t="0" r="r" b="b"/>
              <a:pathLst>
                <a:path w="80" h="2">
                  <a:moveTo>
                    <a:pt x="0" y="2"/>
                  </a:moveTo>
                  <a:cubicBezTo>
                    <a:pt x="0" y="2"/>
                    <a:pt x="40" y="1"/>
                    <a:pt x="80" y="0"/>
                  </a:cubicBezTo>
                </a:path>
              </a:pathLst>
            </a:custGeom>
            <a:noFill/>
            <a:ln w="3175" cmpd="sng">
              <a:solidFill>
                <a:schemeClr val="bg2"/>
              </a:solidFill>
              <a:round/>
              <a:headEnd/>
              <a:tailEnd/>
            </a:ln>
            <a:effectLst/>
          </p:spPr>
          <p:txBody>
            <a:bodyPr wrap="none" anchor="ctr"/>
            <a:lstStyle/>
            <a:p>
              <a:endParaRPr lang="en-US" dirty="0"/>
            </a:p>
          </p:txBody>
        </p:sp>
        <p:sp>
          <p:nvSpPr>
            <p:cNvPr id="158297" name="Freeform 601"/>
            <p:cNvSpPr>
              <a:spLocks/>
            </p:cNvSpPr>
            <p:nvPr/>
          </p:nvSpPr>
          <p:spPr bwMode="auto">
            <a:xfrm>
              <a:off x="4018" y="3212"/>
              <a:ext cx="115" cy="3"/>
            </a:xfrm>
            <a:custGeom>
              <a:avLst/>
              <a:gdLst/>
              <a:ahLst/>
              <a:cxnLst>
                <a:cxn ang="0">
                  <a:pos x="0" y="2"/>
                </a:cxn>
                <a:cxn ang="0">
                  <a:pos x="80" y="0"/>
                </a:cxn>
              </a:cxnLst>
              <a:rect l="0" t="0" r="r" b="b"/>
              <a:pathLst>
                <a:path w="80" h="2">
                  <a:moveTo>
                    <a:pt x="0" y="2"/>
                  </a:moveTo>
                  <a:cubicBezTo>
                    <a:pt x="0" y="2"/>
                    <a:pt x="40" y="1"/>
                    <a:pt x="80" y="0"/>
                  </a:cubicBezTo>
                </a:path>
              </a:pathLst>
            </a:custGeom>
            <a:noFill/>
            <a:ln w="3175" cmpd="sng">
              <a:solidFill>
                <a:schemeClr val="bg2"/>
              </a:solidFill>
              <a:round/>
              <a:headEnd/>
              <a:tailEnd/>
            </a:ln>
            <a:effectLst/>
          </p:spPr>
          <p:txBody>
            <a:bodyPr wrap="none" anchor="ctr"/>
            <a:lstStyle/>
            <a:p>
              <a:endParaRPr lang="en-US" dirty="0"/>
            </a:p>
          </p:txBody>
        </p:sp>
        <p:sp>
          <p:nvSpPr>
            <p:cNvPr id="158298" name="Freeform 602"/>
            <p:cNvSpPr>
              <a:spLocks/>
            </p:cNvSpPr>
            <p:nvPr/>
          </p:nvSpPr>
          <p:spPr bwMode="auto">
            <a:xfrm>
              <a:off x="4001" y="3241"/>
              <a:ext cx="116" cy="3"/>
            </a:xfrm>
            <a:custGeom>
              <a:avLst/>
              <a:gdLst/>
              <a:ahLst/>
              <a:cxnLst>
                <a:cxn ang="0">
                  <a:pos x="0" y="2"/>
                </a:cxn>
                <a:cxn ang="0">
                  <a:pos x="80" y="0"/>
                </a:cxn>
              </a:cxnLst>
              <a:rect l="0" t="0" r="r" b="b"/>
              <a:pathLst>
                <a:path w="80" h="2">
                  <a:moveTo>
                    <a:pt x="0" y="2"/>
                  </a:moveTo>
                  <a:cubicBezTo>
                    <a:pt x="0" y="2"/>
                    <a:pt x="40" y="1"/>
                    <a:pt x="80" y="0"/>
                  </a:cubicBezTo>
                </a:path>
              </a:pathLst>
            </a:custGeom>
            <a:noFill/>
            <a:ln w="3175" cmpd="sng">
              <a:solidFill>
                <a:schemeClr val="bg2"/>
              </a:solidFill>
              <a:round/>
              <a:headEnd/>
              <a:tailEnd/>
            </a:ln>
            <a:effectLst/>
          </p:spPr>
          <p:txBody>
            <a:bodyPr wrap="none" anchor="ctr"/>
            <a:lstStyle/>
            <a:p>
              <a:endParaRPr lang="en-US" dirty="0"/>
            </a:p>
          </p:txBody>
        </p:sp>
        <p:sp>
          <p:nvSpPr>
            <p:cNvPr id="158299" name="Freeform 603"/>
            <p:cNvSpPr>
              <a:spLocks/>
            </p:cNvSpPr>
            <p:nvPr/>
          </p:nvSpPr>
          <p:spPr bwMode="auto">
            <a:xfrm>
              <a:off x="3928" y="3206"/>
              <a:ext cx="114" cy="2"/>
            </a:xfrm>
            <a:custGeom>
              <a:avLst/>
              <a:gdLst/>
              <a:ahLst/>
              <a:cxnLst>
                <a:cxn ang="0">
                  <a:pos x="0" y="2"/>
                </a:cxn>
                <a:cxn ang="0">
                  <a:pos x="80" y="0"/>
                </a:cxn>
              </a:cxnLst>
              <a:rect l="0" t="0" r="r" b="b"/>
              <a:pathLst>
                <a:path w="80" h="2">
                  <a:moveTo>
                    <a:pt x="0" y="2"/>
                  </a:moveTo>
                  <a:cubicBezTo>
                    <a:pt x="0" y="2"/>
                    <a:pt x="40" y="1"/>
                    <a:pt x="80" y="0"/>
                  </a:cubicBezTo>
                </a:path>
              </a:pathLst>
            </a:custGeom>
            <a:noFill/>
            <a:ln w="3175" cmpd="sng">
              <a:solidFill>
                <a:schemeClr val="bg2"/>
              </a:solidFill>
              <a:round/>
              <a:headEnd/>
              <a:tailEnd/>
            </a:ln>
            <a:effectLst/>
          </p:spPr>
          <p:txBody>
            <a:bodyPr wrap="none" anchor="ctr"/>
            <a:lstStyle/>
            <a:p>
              <a:endParaRPr lang="en-US" dirty="0"/>
            </a:p>
          </p:txBody>
        </p:sp>
        <p:sp>
          <p:nvSpPr>
            <p:cNvPr id="158300" name="Freeform 604"/>
            <p:cNvSpPr>
              <a:spLocks/>
            </p:cNvSpPr>
            <p:nvPr/>
          </p:nvSpPr>
          <p:spPr bwMode="auto">
            <a:xfrm>
              <a:off x="3979" y="3205"/>
              <a:ext cx="115" cy="1"/>
            </a:xfrm>
            <a:custGeom>
              <a:avLst/>
              <a:gdLst/>
              <a:ahLst/>
              <a:cxnLst>
                <a:cxn ang="0">
                  <a:pos x="0" y="2"/>
                </a:cxn>
                <a:cxn ang="0">
                  <a:pos x="80" y="0"/>
                </a:cxn>
              </a:cxnLst>
              <a:rect l="0" t="0" r="r" b="b"/>
              <a:pathLst>
                <a:path w="80" h="2">
                  <a:moveTo>
                    <a:pt x="0" y="2"/>
                  </a:moveTo>
                  <a:cubicBezTo>
                    <a:pt x="0" y="2"/>
                    <a:pt x="40" y="1"/>
                    <a:pt x="80" y="0"/>
                  </a:cubicBezTo>
                </a:path>
              </a:pathLst>
            </a:custGeom>
            <a:noFill/>
            <a:ln w="3175" cmpd="sng">
              <a:solidFill>
                <a:schemeClr val="bg2"/>
              </a:solidFill>
              <a:round/>
              <a:headEnd/>
              <a:tailEnd/>
            </a:ln>
            <a:effectLst/>
          </p:spPr>
          <p:txBody>
            <a:bodyPr wrap="none" anchor="ctr"/>
            <a:lstStyle/>
            <a:p>
              <a:endParaRPr lang="en-US" dirty="0"/>
            </a:p>
          </p:txBody>
        </p:sp>
        <p:sp>
          <p:nvSpPr>
            <p:cNvPr id="158301" name="Freeform 605"/>
            <p:cNvSpPr>
              <a:spLocks/>
            </p:cNvSpPr>
            <p:nvPr/>
          </p:nvSpPr>
          <p:spPr bwMode="auto">
            <a:xfrm flipH="1">
              <a:off x="3689" y="3156"/>
              <a:ext cx="415" cy="76"/>
            </a:xfrm>
            <a:custGeom>
              <a:avLst/>
              <a:gdLst/>
              <a:ahLst/>
              <a:cxnLst>
                <a:cxn ang="0">
                  <a:pos x="477" y="11"/>
                </a:cxn>
                <a:cxn ang="0">
                  <a:pos x="396" y="60"/>
                </a:cxn>
                <a:cxn ang="0">
                  <a:pos x="351" y="81"/>
                </a:cxn>
                <a:cxn ang="0">
                  <a:pos x="325" y="95"/>
                </a:cxn>
                <a:cxn ang="0">
                  <a:pos x="285" y="101"/>
                </a:cxn>
                <a:cxn ang="0">
                  <a:pos x="258" y="101"/>
                </a:cxn>
                <a:cxn ang="0">
                  <a:pos x="231" y="87"/>
                </a:cxn>
                <a:cxn ang="0">
                  <a:pos x="196" y="72"/>
                </a:cxn>
                <a:cxn ang="0">
                  <a:pos x="118" y="50"/>
                </a:cxn>
                <a:cxn ang="0">
                  <a:pos x="47" y="27"/>
                </a:cxn>
                <a:cxn ang="0">
                  <a:pos x="3" y="2"/>
                </a:cxn>
                <a:cxn ang="0">
                  <a:pos x="67" y="15"/>
                </a:cxn>
                <a:cxn ang="0">
                  <a:pos x="97" y="21"/>
                </a:cxn>
                <a:cxn ang="0">
                  <a:pos x="106" y="18"/>
                </a:cxn>
                <a:cxn ang="0">
                  <a:pos x="150" y="18"/>
                </a:cxn>
                <a:cxn ang="0">
                  <a:pos x="220" y="27"/>
                </a:cxn>
                <a:cxn ang="0">
                  <a:pos x="328" y="24"/>
                </a:cxn>
                <a:cxn ang="0">
                  <a:pos x="402" y="27"/>
                </a:cxn>
                <a:cxn ang="0">
                  <a:pos x="477" y="11"/>
                </a:cxn>
              </a:cxnLst>
              <a:rect l="0" t="0" r="r" b="b"/>
              <a:pathLst>
                <a:path w="481" h="103">
                  <a:moveTo>
                    <a:pt x="477" y="11"/>
                  </a:moveTo>
                  <a:cubicBezTo>
                    <a:pt x="481" y="19"/>
                    <a:pt x="417" y="48"/>
                    <a:pt x="396" y="60"/>
                  </a:cubicBezTo>
                  <a:cubicBezTo>
                    <a:pt x="375" y="72"/>
                    <a:pt x="363" y="75"/>
                    <a:pt x="351" y="81"/>
                  </a:cubicBezTo>
                  <a:cubicBezTo>
                    <a:pt x="339" y="87"/>
                    <a:pt x="336" y="92"/>
                    <a:pt x="325" y="95"/>
                  </a:cubicBezTo>
                  <a:cubicBezTo>
                    <a:pt x="314" y="98"/>
                    <a:pt x="296" y="100"/>
                    <a:pt x="285" y="101"/>
                  </a:cubicBezTo>
                  <a:cubicBezTo>
                    <a:pt x="274" y="102"/>
                    <a:pt x="267" y="103"/>
                    <a:pt x="258" y="101"/>
                  </a:cubicBezTo>
                  <a:cubicBezTo>
                    <a:pt x="249" y="99"/>
                    <a:pt x="241" y="92"/>
                    <a:pt x="231" y="87"/>
                  </a:cubicBezTo>
                  <a:cubicBezTo>
                    <a:pt x="221" y="82"/>
                    <a:pt x="215" y="78"/>
                    <a:pt x="196" y="72"/>
                  </a:cubicBezTo>
                  <a:cubicBezTo>
                    <a:pt x="177" y="66"/>
                    <a:pt x="143" y="57"/>
                    <a:pt x="118" y="50"/>
                  </a:cubicBezTo>
                  <a:cubicBezTo>
                    <a:pt x="93" y="43"/>
                    <a:pt x="66" y="35"/>
                    <a:pt x="47" y="27"/>
                  </a:cubicBezTo>
                  <a:cubicBezTo>
                    <a:pt x="28" y="19"/>
                    <a:pt x="0" y="4"/>
                    <a:pt x="3" y="2"/>
                  </a:cubicBezTo>
                  <a:cubicBezTo>
                    <a:pt x="6" y="0"/>
                    <a:pt x="51" y="12"/>
                    <a:pt x="67" y="15"/>
                  </a:cubicBezTo>
                  <a:cubicBezTo>
                    <a:pt x="83" y="18"/>
                    <a:pt x="91" y="21"/>
                    <a:pt x="97" y="21"/>
                  </a:cubicBezTo>
                  <a:cubicBezTo>
                    <a:pt x="103" y="21"/>
                    <a:pt x="97" y="18"/>
                    <a:pt x="106" y="18"/>
                  </a:cubicBezTo>
                  <a:cubicBezTo>
                    <a:pt x="115" y="18"/>
                    <a:pt x="131" y="17"/>
                    <a:pt x="150" y="18"/>
                  </a:cubicBezTo>
                  <a:cubicBezTo>
                    <a:pt x="169" y="19"/>
                    <a:pt x="190" y="26"/>
                    <a:pt x="220" y="27"/>
                  </a:cubicBezTo>
                  <a:cubicBezTo>
                    <a:pt x="250" y="28"/>
                    <a:pt x="298" y="24"/>
                    <a:pt x="328" y="24"/>
                  </a:cubicBezTo>
                  <a:cubicBezTo>
                    <a:pt x="358" y="24"/>
                    <a:pt x="377" y="29"/>
                    <a:pt x="402" y="27"/>
                  </a:cubicBezTo>
                  <a:cubicBezTo>
                    <a:pt x="427" y="25"/>
                    <a:pt x="462" y="14"/>
                    <a:pt x="477" y="11"/>
                  </a:cubicBezTo>
                  <a:close/>
                </a:path>
              </a:pathLst>
            </a:custGeom>
            <a:solidFill>
              <a:srgbClr val="FFCC00"/>
            </a:solidFill>
            <a:ln w="6350" cmpd="sng">
              <a:solidFill>
                <a:schemeClr val="bg2"/>
              </a:solidFill>
              <a:round/>
              <a:headEnd/>
              <a:tailEnd/>
            </a:ln>
            <a:effectLst/>
          </p:spPr>
          <p:txBody>
            <a:bodyPr wrap="none" anchor="ctr"/>
            <a:lstStyle/>
            <a:p>
              <a:endParaRPr lang="en-US" dirty="0"/>
            </a:p>
          </p:txBody>
        </p:sp>
        <p:sp>
          <p:nvSpPr>
            <p:cNvPr id="158302" name="Freeform 606"/>
            <p:cNvSpPr>
              <a:spLocks/>
            </p:cNvSpPr>
            <p:nvPr/>
          </p:nvSpPr>
          <p:spPr bwMode="auto">
            <a:xfrm flipH="1">
              <a:off x="3734" y="3183"/>
              <a:ext cx="95" cy="4"/>
            </a:xfrm>
            <a:custGeom>
              <a:avLst/>
              <a:gdLst/>
              <a:ahLst/>
              <a:cxnLst>
                <a:cxn ang="0">
                  <a:pos x="110" y="4"/>
                </a:cxn>
                <a:cxn ang="0">
                  <a:pos x="0" y="0"/>
                </a:cxn>
              </a:cxnLst>
              <a:rect l="0" t="0" r="r" b="b"/>
              <a:pathLst>
                <a:path w="110" h="4">
                  <a:moveTo>
                    <a:pt x="110" y="4"/>
                  </a:moveTo>
                  <a:cubicBezTo>
                    <a:pt x="92" y="3"/>
                    <a:pt x="23" y="1"/>
                    <a:pt x="0" y="0"/>
                  </a:cubicBezTo>
                </a:path>
              </a:pathLst>
            </a:custGeom>
            <a:noFill/>
            <a:ln w="3175" cmpd="sng">
              <a:solidFill>
                <a:schemeClr val="bg2"/>
              </a:solidFill>
              <a:round/>
              <a:headEnd/>
              <a:tailEnd/>
            </a:ln>
            <a:effectLst/>
          </p:spPr>
          <p:txBody>
            <a:bodyPr wrap="none" anchor="ctr"/>
            <a:lstStyle/>
            <a:p>
              <a:endParaRPr lang="en-US" dirty="0"/>
            </a:p>
          </p:txBody>
        </p:sp>
        <p:sp>
          <p:nvSpPr>
            <p:cNvPr id="158303" name="Freeform 607"/>
            <p:cNvSpPr>
              <a:spLocks/>
            </p:cNvSpPr>
            <p:nvPr/>
          </p:nvSpPr>
          <p:spPr bwMode="auto">
            <a:xfrm>
              <a:off x="3950" y="3176"/>
              <a:ext cx="92" cy="4"/>
            </a:xfrm>
            <a:custGeom>
              <a:avLst/>
              <a:gdLst/>
              <a:ahLst/>
              <a:cxnLst>
                <a:cxn ang="0">
                  <a:pos x="0" y="4"/>
                </a:cxn>
                <a:cxn ang="0">
                  <a:pos x="66" y="0"/>
                </a:cxn>
              </a:cxnLst>
              <a:rect l="0" t="0" r="r" b="b"/>
              <a:pathLst>
                <a:path w="66" h="4">
                  <a:moveTo>
                    <a:pt x="0" y="4"/>
                  </a:moveTo>
                  <a:cubicBezTo>
                    <a:pt x="0" y="4"/>
                    <a:pt x="33" y="2"/>
                    <a:pt x="66" y="0"/>
                  </a:cubicBezTo>
                </a:path>
              </a:pathLst>
            </a:custGeom>
            <a:noFill/>
            <a:ln w="3175" cmpd="sng">
              <a:solidFill>
                <a:schemeClr val="bg2"/>
              </a:solidFill>
              <a:round/>
              <a:headEnd/>
              <a:tailEnd/>
            </a:ln>
            <a:effectLst/>
          </p:spPr>
          <p:txBody>
            <a:bodyPr wrap="none" anchor="ctr"/>
            <a:lstStyle/>
            <a:p>
              <a:endParaRPr lang="en-US" dirty="0"/>
            </a:p>
          </p:txBody>
        </p:sp>
        <p:sp>
          <p:nvSpPr>
            <p:cNvPr id="158304" name="Freeform 608"/>
            <p:cNvSpPr>
              <a:spLocks/>
            </p:cNvSpPr>
            <p:nvPr/>
          </p:nvSpPr>
          <p:spPr bwMode="auto">
            <a:xfrm flipH="1">
              <a:off x="3754" y="3192"/>
              <a:ext cx="79" cy="4"/>
            </a:xfrm>
            <a:custGeom>
              <a:avLst/>
              <a:gdLst/>
              <a:ahLst/>
              <a:cxnLst>
                <a:cxn ang="0">
                  <a:pos x="91" y="5"/>
                </a:cxn>
                <a:cxn ang="0">
                  <a:pos x="0" y="0"/>
                </a:cxn>
              </a:cxnLst>
              <a:rect l="0" t="0" r="r" b="b"/>
              <a:pathLst>
                <a:path w="91" h="5">
                  <a:moveTo>
                    <a:pt x="91" y="5"/>
                  </a:moveTo>
                  <a:cubicBezTo>
                    <a:pt x="76" y="4"/>
                    <a:pt x="19" y="1"/>
                    <a:pt x="0" y="0"/>
                  </a:cubicBezTo>
                </a:path>
              </a:pathLst>
            </a:custGeom>
            <a:noFill/>
            <a:ln w="3175" cmpd="sng">
              <a:solidFill>
                <a:schemeClr val="bg2"/>
              </a:solidFill>
              <a:round/>
              <a:headEnd/>
              <a:tailEnd/>
            </a:ln>
            <a:effectLst/>
          </p:spPr>
          <p:txBody>
            <a:bodyPr wrap="none" anchor="ctr"/>
            <a:lstStyle/>
            <a:p>
              <a:endParaRPr lang="en-US" dirty="0"/>
            </a:p>
          </p:txBody>
        </p:sp>
        <p:sp>
          <p:nvSpPr>
            <p:cNvPr id="158305" name="Freeform 609"/>
            <p:cNvSpPr>
              <a:spLocks/>
            </p:cNvSpPr>
            <p:nvPr/>
          </p:nvSpPr>
          <p:spPr bwMode="auto">
            <a:xfrm>
              <a:off x="3961" y="3186"/>
              <a:ext cx="53" cy="1"/>
            </a:xfrm>
            <a:custGeom>
              <a:avLst/>
              <a:gdLst/>
              <a:ahLst/>
              <a:cxnLst>
                <a:cxn ang="0">
                  <a:pos x="0" y="1"/>
                </a:cxn>
                <a:cxn ang="0">
                  <a:pos x="38" y="0"/>
                </a:cxn>
              </a:cxnLst>
              <a:rect l="0" t="0" r="r" b="b"/>
              <a:pathLst>
                <a:path w="38" h="1">
                  <a:moveTo>
                    <a:pt x="0" y="1"/>
                  </a:moveTo>
                  <a:cubicBezTo>
                    <a:pt x="6" y="1"/>
                    <a:pt x="30" y="0"/>
                    <a:pt x="38" y="0"/>
                  </a:cubicBezTo>
                </a:path>
              </a:pathLst>
            </a:custGeom>
            <a:noFill/>
            <a:ln w="3175" cmpd="sng">
              <a:solidFill>
                <a:schemeClr val="bg2"/>
              </a:solidFill>
              <a:round/>
              <a:headEnd/>
              <a:tailEnd/>
            </a:ln>
            <a:effectLst/>
          </p:spPr>
          <p:txBody>
            <a:bodyPr wrap="none" anchor="ctr"/>
            <a:lstStyle/>
            <a:p>
              <a:endParaRPr lang="en-US" dirty="0"/>
            </a:p>
          </p:txBody>
        </p:sp>
        <p:sp>
          <p:nvSpPr>
            <p:cNvPr id="158306" name="Freeform 610"/>
            <p:cNvSpPr>
              <a:spLocks/>
            </p:cNvSpPr>
            <p:nvPr/>
          </p:nvSpPr>
          <p:spPr bwMode="auto">
            <a:xfrm>
              <a:off x="3792" y="3209"/>
              <a:ext cx="52" cy="3"/>
            </a:xfrm>
            <a:custGeom>
              <a:avLst/>
              <a:gdLst/>
              <a:ahLst/>
              <a:cxnLst>
                <a:cxn ang="0">
                  <a:pos x="0" y="0"/>
                </a:cxn>
                <a:cxn ang="0">
                  <a:pos x="37" y="2"/>
                </a:cxn>
              </a:cxnLst>
              <a:rect l="0" t="0" r="r" b="b"/>
              <a:pathLst>
                <a:path w="37" h="2">
                  <a:moveTo>
                    <a:pt x="0" y="0"/>
                  </a:moveTo>
                  <a:cubicBezTo>
                    <a:pt x="6" y="0"/>
                    <a:pt x="29" y="2"/>
                    <a:pt x="37" y="2"/>
                  </a:cubicBezTo>
                </a:path>
              </a:pathLst>
            </a:custGeom>
            <a:noFill/>
            <a:ln w="3175" cmpd="sng">
              <a:solidFill>
                <a:schemeClr val="bg2"/>
              </a:solidFill>
              <a:round/>
              <a:headEnd/>
              <a:tailEnd/>
            </a:ln>
            <a:effectLst/>
          </p:spPr>
          <p:txBody>
            <a:bodyPr wrap="none" anchor="ctr"/>
            <a:lstStyle/>
            <a:p>
              <a:endParaRPr lang="en-US" dirty="0"/>
            </a:p>
          </p:txBody>
        </p:sp>
        <p:sp>
          <p:nvSpPr>
            <p:cNvPr id="158307" name="Freeform 611"/>
            <p:cNvSpPr>
              <a:spLocks/>
            </p:cNvSpPr>
            <p:nvPr/>
          </p:nvSpPr>
          <p:spPr bwMode="auto">
            <a:xfrm>
              <a:off x="3905" y="3172"/>
              <a:ext cx="111" cy="1"/>
            </a:xfrm>
            <a:custGeom>
              <a:avLst/>
              <a:gdLst/>
              <a:ahLst/>
              <a:cxnLst>
                <a:cxn ang="0">
                  <a:pos x="0" y="2"/>
                </a:cxn>
                <a:cxn ang="0">
                  <a:pos x="80" y="0"/>
                </a:cxn>
              </a:cxnLst>
              <a:rect l="0" t="0" r="r" b="b"/>
              <a:pathLst>
                <a:path w="80" h="2">
                  <a:moveTo>
                    <a:pt x="0" y="2"/>
                  </a:moveTo>
                  <a:cubicBezTo>
                    <a:pt x="0" y="2"/>
                    <a:pt x="40" y="1"/>
                    <a:pt x="80" y="0"/>
                  </a:cubicBezTo>
                </a:path>
              </a:pathLst>
            </a:custGeom>
            <a:noFill/>
            <a:ln w="3175" cmpd="sng">
              <a:solidFill>
                <a:schemeClr val="bg2"/>
              </a:solidFill>
              <a:round/>
              <a:headEnd/>
              <a:tailEnd/>
            </a:ln>
            <a:effectLst/>
          </p:spPr>
          <p:txBody>
            <a:bodyPr wrap="none" anchor="ctr"/>
            <a:lstStyle/>
            <a:p>
              <a:endParaRPr lang="en-US" dirty="0"/>
            </a:p>
          </p:txBody>
        </p:sp>
        <p:sp>
          <p:nvSpPr>
            <p:cNvPr id="158308" name="Freeform 612"/>
            <p:cNvSpPr>
              <a:spLocks/>
            </p:cNvSpPr>
            <p:nvPr/>
          </p:nvSpPr>
          <p:spPr bwMode="auto">
            <a:xfrm>
              <a:off x="3883" y="3192"/>
              <a:ext cx="112" cy="2"/>
            </a:xfrm>
            <a:custGeom>
              <a:avLst/>
              <a:gdLst/>
              <a:ahLst/>
              <a:cxnLst>
                <a:cxn ang="0">
                  <a:pos x="0" y="2"/>
                </a:cxn>
                <a:cxn ang="0">
                  <a:pos x="80" y="0"/>
                </a:cxn>
              </a:cxnLst>
              <a:rect l="0" t="0" r="r" b="b"/>
              <a:pathLst>
                <a:path w="80" h="2">
                  <a:moveTo>
                    <a:pt x="0" y="2"/>
                  </a:moveTo>
                  <a:cubicBezTo>
                    <a:pt x="0" y="2"/>
                    <a:pt x="40" y="1"/>
                    <a:pt x="80" y="0"/>
                  </a:cubicBezTo>
                </a:path>
              </a:pathLst>
            </a:custGeom>
            <a:noFill/>
            <a:ln w="3175" cmpd="sng">
              <a:solidFill>
                <a:schemeClr val="bg2"/>
              </a:solidFill>
              <a:round/>
              <a:headEnd/>
              <a:tailEnd/>
            </a:ln>
            <a:effectLst/>
          </p:spPr>
          <p:txBody>
            <a:bodyPr wrap="none" anchor="ctr"/>
            <a:lstStyle/>
            <a:p>
              <a:endParaRPr lang="en-US" dirty="0"/>
            </a:p>
          </p:txBody>
        </p:sp>
        <p:sp>
          <p:nvSpPr>
            <p:cNvPr id="158309" name="Freeform 613"/>
            <p:cNvSpPr>
              <a:spLocks/>
            </p:cNvSpPr>
            <p:nvPr/>
          </p:nvSpPr>
          <p:spPr bwMode="auto">
            <a:xfrm>
              <a:off x="3836" y="3182"/>
              <a:ext cx="112" cy="3"/>
            </a:xfrm>
            <a:custGeom>
              <a:avLst/>
              <a:gdLst/>
              <a:ahLst/>
              <a:cxnLst>
                <a:cxn ang="0">
                  <a:pos x="0" y="2"/>
                </a:cxn>
                <a:cxn ang="0">
                  <a:pos x="80" y="0"/>
                </a:cxn>
              </a:cxnLst>
              <a:rect l="0" t="0" r="r" b="b"/>
              <a:pathLst>
                <a:path w="80" h="2">
                  <a:moveTo>
                    <a:pt x="0" y="2"/>
                  </a:moveTo>
                  <a:cubicBezTo>
                    <a:pt x="0" y="2"/>
                    <a:pt x="40" y="1"/>
                    <a:pt x="80" y="0"/>
                  </a:cubicBezTo>
                </a:path>
              </a:pathLst>
            </a:custGeom>
            <a:noFill/>
            <a:ln w="3175" cmpd="sng">
              <a:solidFill>
                <a:schemeClr val="bg2"/>
              </a:solidFill>
              <a:round/>
              <a:headEnd/>
              <a:tailEnd/>
            </a:ln>
            <a:effectLst/>
          </p:spPr>
          <p:txBody>
            <a:bodyPr wrap="none" anchor="ctr"/>
            <a:lstStyle/>
            <a:p>
              <a:endParaRPr lang="en-US" dirty="0"/>
            </a:p>
          </p:txBody>
        </p:sp>
        <p:sp>
          <p:nvSpPr>
            <p:cNvPr id="158310" name="Freeform 614"/>
            <p:cNvSpPr>
              <a:spLocks/>
            </p:cNvSpPr>
            <p:nvPr/>
          </p:nvSpPr>
          <p:spPr bwMode="auto">
            <a:xfrm>
              <a:off x="3821" y="3214"/>
              <a:ext cx="111" cy="1"/>
            </a:xfrm>
            <a:custGeom>
              <a:avLst/>
              <a:gdLst/>
              <a:ahLst/>
              <a:cxnLst>
                <a:cxn ang="0">
                  <a:pos x="0" y="2"/>
                </a:cxn>
                <a:cxn ang="0">
                  <a:pos x="80" y="0"/>
                </a:cxn>
              </a:cxnLst>
              <a:rect l="0" t="0" r="r" b="b"/>
              <a:pathLst>
                <a:path w="80" h="2">
                  <a:moveTo>
                    <a:pt x="0" y="2"/>
                  </a:moveTo>
                  <a:cubicBezTo>
                    <a:pt x="0" y="2"/>
                    <a:pt x="40" y="1"/>
                    <a:pt x="80" y="0"/>
                  </a:cubicBezTo>
                </a:path>
              </a:pathLst>
            </a:custGeom>
            <a:noFill/>
            <a:ln w="3175" cmpd="sng">
              <a:solidFill>
                <a:schemeClr val="bg2"/>
              </a:solidFill>
              <a:round/>
              <a:headEnd/>
              <a:tailEnd/>
            </a:ln>
            <a:effectLst/>
          </p:spPr>
          <p:txBody>
            <a:bodyPr wrap="none" anchor="ctr"/>
            <a:lstStyle/>
            <a:p>
              <a:endParaRPr lang="en-US" dirty="0"/>
            </a:p>
          </p:txBody>
        </p:sp>
        <p:sp>
          <p:nvSpPr>
            <p:cNvPr id="158311" name="Freeform 615"/>
            <p:cNvSpPr>
              <a:spLocks/>
            </p:cNvSpPr>
            <p:nvPr/>
          </p:nvSpPr>
          <p:spPr bwMode="auto">
            <a:xfrm>
              <a:off x="3749" y="3176"/>
              <a:ext cx="112" cy="2"/>
            </a:xfrm>
            <a:custGeom>
              <a:avLst/>
              <a:gdLst/>
              <a:ahLst/>
              <a:cxnLst>
                <a:cxn ang="0">
                  <a:pos x="0" y="2"/>
                </a:cxn>
                <a:cxn ang="0">
                  <a:pos x="80" y="0"/>
                </a:cxn>
              </a:cxnLst>
              <a:rect l="0" t="0" r="r" b="b"/>
              <a:pathLst>
                <a:path w="80" h="2">
                  <a:moveTo>
                    <a:pt x="0" y="2"/>
                  </a:moveTo>
                  <a:cubicBezTo>
                    <a:pt x="0" y="2"/>
                    <a:pt x="40" y="1"/>
                    <a:pt x="80" y="0"/>
                  </a:cubicBezTo>
                </a:path>
              </a:pathLst>
            </a:custGeom>
            <a:noFill/>
            <a:ln w="3175" cmpd="sng">
              <a:solidFill>
                <a:schemeClr val="bg2"/>
              </a:solidFill>
              <a:round/>
              <a:headEnd/>
              <a:tailEnd/>
            </a:ln>
            <a:effectLst/>
          </p:spPr>
          <p:txBody>
            <a:bodyPr wrap="none" anchor="ctr"/>
            <a:lstStyle/>
            <a:p>
              <a:endParaRPr lang="en-US" dirty="0"/>
            </a:p>
          </p:txBody>
        </p:sp>
        <p:sp>
          <p:nvSpPr>
            <p:cNvPr id="158312" name="Freeform 616"/>
            <p:cNvSpPr>
              <a:spLocks/>
            </p:cNvSpPr>
            <p:nvPr/>
          </p:nvSpPr>
          <p:spPr bwMode="auto">
            <a:xfrm>
              <a:off x="3799" y="3174"/>
              <a:ext cx="112" cy="3"/>
            </a:xfrm>
            <a:custGeom>
              <a:avLst/>
              <a:gdLst/>
              <a:ahLst/>
              <a:cxnLst>
                <a:cxn ang="0">
                  <a:pos x="0" y="2"/>
                </a:cxn>
                <a:cxn ang="0">
                  <a:pos x="80" y="0"/>
                </a:cxn>
              </a:cxnLst>
              <a:rect l="0" t="0" r="r" b="b"/>
              <a:pathLst>
                <a:path w="80" h="2">
                  <a:moveTo>
                    <a:pt x="0" y="2"/>
                  </a:moveTo>
                  <a:cubicBezTo>
                    <a:pt x="0" y="2"/>
                    <a:pt x="40" y="1"/>
                    <a:pt x="80" y="0"/>
                  </a:cubicBezTo>
                </a:path>
              </a:pathLst>
            </a:custGeom>
            <a:noFill/>
            <a:ln w="3175" cmpd="sng">
              <a:solidFill>
                <a:schemeClr val="bg2"/>
              </a:solidFill>
              <a:round/>
              <a:headEnd/>
              <a:tailEnd/>
            </a:ln>
            <a:effectLst/>
          </p:spPr>
          <p:txBody>
            <a:bodyPr wrap="none" anchor="ctr"/>
            <a:lstStyle/>
            <a:p>
              <a:endParaRPr lang="en-US" dirty="0"/>
            </a:p>
          </p:txBody>
        </p:sp>
        <p:sp>
          <p:nvSpPr>
            <p:cNvPr id="158313" name="Freeform 617"/>
            <p:cNvSpPr>
              <a:spLocks/>
            </p:cNvSpPr>
            <p:nvPr/>
          </p:nvSpPr>
          <p:spPr bwMode="auto">
            <a:xfrm>
              <a:off x="4310" y="3181"/>
              <a:ext cx="379" cy="66"/>
            </a:xfrm>
            <a:custGeom>
              <a:avLst/>
              <a:gdLst/>
              <a:ahLst/>
              <a:cxnLst>
                <a:cxn ang="0">
                  <a:pos x="502" y="27"/>
                </a:cxn>
                <a:cxn ang="0">
                  <a:pos x="418" y="47"/>
                </a:cxn>
                <a:cxn ang="0">
                  <a:pos x="373" y="68"/>
                </a:cxn>
                <a:cxn ang="0">
                  <a:pos x="299" y="88"/>
                </a:cxn>
                <a:cxn ang="0">
                  <a:pos x="207" y="73"/>
                </a:cxn>
                <a:cxn ang="0">
                  <a:pos x="140" y="37"/>
                </a:cxn>
                <a:cxn ang="0">
                  <a:pos x="69" y="14"/>
                </a:cxn>
                <a:cxn ang="0">
                  <a:pos x="15" y="7"/>
                </a:cxn>
                <a:cxn ang="0">
                  <a:pos x="157" y="0"/>
                </a:cxn>
                <a:cxn ang="0">
                  <a:pos x="241" y="7"/>
                </a:cxn>
                <a:cxn ang="0">
                  <a:pos x="337" y="7"/>
                </a:cxn>
                <a:cxn ang="0">
                  <a:pos x="502" y="27"/>
                </a:cxn>
              </a:cxnLst>
              <a:rect l="0" t="0" r="r" b="b"/>
              <a:pathLst>
                <a:path w="515" h="89">
                  <a:moveTo>
                    <a:pt x="502" y="27"/>
                  </a:moveTo>
                  <a:cubicBezTo>
                    <a:pt x="515" y="34"/>
                    <a:pt x="439" y="41"/>
                    <a:pt x="418" y="47"/>
                  </a:cubicBezTo>
                  <a:cubicBezTo>
                    <a:pt x="397" y="54"/>
                    <a:pt x="392" y="61"/>
                    <a:pt x="373" y="68"/>
                  </a:cubicBezTo>
                  <a:cubicBezTo>
                    <a:pt x="354" y="74"/>
                    <a:pt x="327" y="87"/>
                    <a:pt x="299" y="88"/>
                  </a:cubicBezTo>
                  <a:cubicBezTo>
                    <a:pt x="271" y="89"/>
                    <a:pt x="233" y="81"/>
                    <a:pt x="207" y="73"/>
                  </a:cubicBezTo>
                  <a:cubicBezTo>
                    <a:pt x="181" y="65"/>
                    <a:pt x="163" y="47"/>
                    <a:pt x="140" y="37"/>
                  </a:cubicBezTo>
                  <a:cubicBezTo>
                    <a:pt x="117" y="27"/>
                    <a:pt x="90" y="19"/>
                    <a:pt x="69" y="14"/>
                  </a:cubicBezTo>
                  <a:cubicBezTo>
                    <a:pt x="48" y="8"/>
                    <a:pt x="0" y="8"/>
                    <a:pt x="15" y="7"/>
                  </a:cubicBezTo>
                  <a:cubicBezTo>
                    <a:pt x="29" y="5"/>
                    <a:pt x="119" y="0"/>
                    <a:pt x="157" y="0"/>
                  </a:cubicBezTo>
                  <a:cubicBezTo>
                    <a:pt x="194" y="0"/>
                    <a:pt x="210" y="5"/>
                    <a:pt x="241" y="7"/>
                  </a:cubicBezTo>
                  <a:cubicBezTo>
                    <a:pt x="271" y="8"/>
                    <a:pt x="295" y="5"/>
                    <a:pt x="337" y="7"/>
                  </a:cubicBezTo>
                  <a:cubicBezTo>
                    <a:pt x="379" y="8"/>
                    <a:pt x="489" y="20"/>
                    <a:pt x="502" y="27"/>
                  </a:cubicBezTo>
                  <a:close/>
                </a:path>
              </a:pathLst>
            </a:custGeom>
            <a:solidFill>
              <a:srgbClr val="FFCC00"/>
            </a:solidFill>
            <a:ln w="6350" cmpd="sng">
              <a:solidFill>
                <a:schemeClr val="bg2"/>
              </a:solidFill>
              <a:round/>
              <a:headEnd/>
              <a:tailEnd/>
            </a:ln>
            <a:effectLst/>
          </p:spPr>
          <p:txBody>
            <a:bodyPr wrap="none" anchor="ctr"/>
            <a:lstStyle/>
            <a:p>
              <a:endParaRPr lang="en-US" dirty="0"/>
            </a:p>
          </p:txBody>
        </p:sp>
        <p:sp>
          <p:nvSpPr>
            <p:cNvPr id="158314" name="Freeform 618"/>
            <p:cNvSpPr>
              <a:spLocks/>
            </p:cNvSpPr>
            <p:nvPr/>
          </p:nvSpPr>
          <p:spPr bwMode="auto">
            <a:xfrm>
              <a:off x="4426" y="3184"/>
              <a:ext cx="170" cy="60"/>
            </a:xfrm>
            <a:custGeom>
              <a:avLst/>
              <a:gdLst/>
              <a:ahLst/>
              <a:cxnLst>
                <a:cxn ang="0">
                  <a:pos x="211" y="63"/>
                </a:cxn>
                <a:cxn ang="0">
                  <a:pos x="165" y="80"/>
                </a:cxn>
                <a:cxn ang="0">
                  <a:pos x="139" y="82"/>
                </a:cxn>
                <a:cxn ang="0">
                  <a:pos x="130" y="82"/>
                </a:cxn>
                <a:cxn ang="0">
                  <a:pos x="117" y="82"/>
                </a:cxn>
                <a:cxn ang="0">
                  <a:pos x="104" y="80"/>
                </a:cxn>
                <a:cxn ang="0">
                  <a:pos x="91" y="77"/>
                </a:cxn>
                <a:cxn ang="0">
                  <a:pos x="75" y="72"/>
                </a:cxn>
                <a:cxn ang="0">
                  <a:pos x="61" y="69"/>
                </a:cxn>
                <a:cxn ang="0">
                  <a:pos x="46" y="64"/>
                </a:cxn>
                <a:cxn ang="0">
                  <a:pos x="15" y="49"/>
                </a:cxn>
                <a:cxn ang="0">
                  <a:pos x="0" y="36"/>
                </a:cxn>
                <a:cxn ang="0">
                  <a:pos x="48" y="32"/>
                </a:cxn>
                <a:cxn ang="0">
                  <a:pos x="3" y="27"/>
                </a:cxn>
                <a:cxn ang="0">
                  <a:pos x="30" y="23"/>
                </a:cxn>
                <a:cxn ang="0">
                  <a:pos x="76" y="24"/>
                </a:cxn>
                <a:cxn ang="0">
                  <a:pos x="33" y="20"/>
                </a:cxn>
                <a:cxn ang="0">
                  <a:pos x="51" y="14"/>
                </a:cxn>
                <a:cxn ang="0">
                  <a:pos x="82" y="9"/>
                </a:cxn>
                <a:cxn ang="0">
                  <a:pos x="55" y="3"/>
                </a:cxn>
                <a:cxn ang="0">
                  <a:pos x="72" y="0"/>
                </a:cxn>
                <a:cxn ang="0">
                  <a:pos x="97" y="9"/>
                </a:cxn>
                <a:cxn ang="0">
                  <a:pos x="108" y="11"/>
                </a:cxn>
                <a:cxn ang="0">
                  <a:pos x="121" y="12"/>
                </a:cxn>
                <a:cxn ang="0">
                  <a:pos x="162" y="11"/>
                </a:cxn>
                <a:cxn ang="0">
                  <a:pos x="145" y="20"/>
                </a:cxn>
                <a:cxn ang="0">
                  <a:pos x="154" y="24"/>
                </a:cxn>
                <a:cxn ang="0">
                  <a:pos x="198" y="35"/>
                </a:cxn>
                <a:cxn ang="0">
                  <a:pos x="163" y="35"/>
                </a:cxn>
                <a:cxn ang="0">
                  <a:pos x="217" y="44"/>
                </a:cxn>
                <a:cxn ang="0">
                  <a:pos x="154" y="48"/>
                </a:cxn>
                <a:cxn ang="0">
                  <a:pos x="183" y="54"/>
                </a:cxn>
                <a:cxn ang="0">
                  <a:pos x="231" y="53"/>
                </a:cxn>
                <a:cxn ang="0">
                  <a:pos x="162" y="63"/>
                </a:cxn>
                <a:cxn ang="0">
                  <a:pos x="202" y="63"/>
                </a:cxn>
                <a:cxn ang="0">
                  <a:pos x="211" y="63"/>
                </a:cxn>
              </a:cxnLst>
              <a:rect l="0" t="0" r="r" b="b"/>
              <a:pathLst>
                <a:path w="231" h="82">
                  <a:moveTo>
                    <a:pt x="211" y="63"/>
                  </a:moveTo>
                  <a:lnTo>
                    <a:pt x="165" y="80"/>
                  </a:lnTo>
                  <a:lnTo>
                    <a:pt x="139" y="82"/>
                  </a:lnTo>
                  <a:lnTo>
                    <a:pt x="130" y="82"/>
                  </a:lnTo>
                  <a:lnTo>
                    <a:pt x="117" y="82"/>
                  </a:lnTo>
                  <a:lnTo>
                    <a:pt x="104" y="80"/>
                  </a:lnTo>
                  <a:lnTo>
                    <a:pt x="91" y="77"/>
                  </a:lnTo>
                  <a:lnTo>
                    <a:pt x="75" y="72"/>
                  </a:lnTo>
                  <a:lnTo>
                    <a:pt x="61" y="69"/>
                  </a:lnTo>
                  <a:lnTo>
                    <a:pt x="46" y="64"/>
                  </a:lnTo>
                  <a:lnTo>
                    <a:pt x="15" y="49"/>
                  </a:lnTo>
                  <a:lnTo>
                    <a:pt x="0" y="36"/>
                  </a:lnTo>
                  <a:lnTo>
                    <a:pt x="48" y="32"/>
                  </a:lnTo>
                  <a:lnTo>
                    <a:pt x="3" y="27"/>
                  </a:lnTo>
                  <a:lnTo>
                    <a:pt x="30" y="23"/>
                  </a:lnTo>
                  <a:lnTo>
                    <a:pt x="76" y="24"/>
                  </a:lnTo>
                  <a:lnTo>
                    <a:pt x="33" y="20"/>
                  </a:lnTo>
                  <a:lnTo>
                    <a:pt x="51" y="14"/>
                  </a:lnTo>
                  <a:lnTo>
                    <a:pt x="82" y="9"/>
                  </a:lnTo>
                  <a:lnTo>
                    <a:pt x="55" y="3"/>
                  </a:lnTo>
                  <a:lnTo>
                    <a:pt x="72" y="0"/>
                  </a:lnTo>
                  <a:lnTo>
                    <a:pt x="97" y="9"/>
                  </a:lnTo>
                  <a:lnTo>
                    <a:pt x="108" y="11"/>
                  </a:lnTo>
                  <a:lnTo>
                    <a:pt x="121" y="12"/>
                  </a:lnTo>
                  <a:lnTo>
                    <a:pt x="162" y="11"/>
                  </a:lnTo>
                  <a:lnTo>
                    <a:pt x="145" y="20"/>
                  </a:lnTo>
                  <a:lnTo>
                    <a:pt x="154" y="24"/>
                  </a:lnTo>
                  <a:lnTo>
                    <a:pt x="198" y="35"/>
                  </a:lnTo>
                  <a:lnTo>
                    <a:pt x="163" y="35"/>
                  </a:lnTo>
                  <a:lnTo>
                    <a:pt x="217" y="44"/>
                  </a:lnTo>
                  <a:lnTo>
                    <a:pt x="154" y="48"/>
                  </a:lnTo>
                  <a:lnTo>
                    <a:pt x="183" y="54"/>
                  </a:lnTo>
                  <a:lnTo>
                    <a:pt x="231" y="53"/>
                  </a:lnTo>
                  <a:lnTo>
                    <a:pt x="162" y="63"/>
                  </a:lnTo>
                  <a:lnTo>
                    <a:pt x="202" y="63"/>
                  </a:lnTo>
                  <a:lnTo>
                    <a:pt x="211" y="63"/>
                  </a:lnTo>
                  <a:close/>
                </a:path>
              </a:pathLst>
            </a:custGeom>
            <a:solidFill>
              <a:srgbClr val="FFFF00"/>
            </a:solidFill>
            <a:ln w="3175" cmpd="sng">
              <a:solidFill>
                <a:schemeClr val="bg2"/>
              </a:solidFill>
              <a:round/>
              <a:headEnd/>
              <a:tailEnd/>
            </a:ln>
          </p:spPr>
          <p:txBody>
            <a:bodyPr/>
            <a:lstStyle/>
            <a:p>
              <a:endParaRPr lang="en-US" dirty="0"/>
            </a:p>
          </p:txBody>
        </p:sp>
        <p:sp>
          <p:nvSpPr>
            <p:cNvPr id="158315" name="Freeform 619"/>
            <p:cNvSpPr>
              <a:spLocks/>
            </p:cNvSpPr>
            <p:nvPr/>
          </p:nvSpPr>
          <p:spPr bwMode="auto">
            <a:xfrm flipH="1">
              <a:off x="4560" y="3199"/>
              <a:ext cx="95" cy="2"/>
            </a:xfrm>
            <a:custGeom>
              <a:avLst/>
              <a:gdLst/>
              <a:ahLst/>
              <a:cxnLst>
                <a:cxn ang="0">
                  <a:pos x="0" y="2"/>
                </a:cxn>
                <a:cxn ang="0">
                  <a:pos x="80" y="0"/>
                </a:cxn>
              </a:cxnLst>
              <a:rect l="0" t="0" r="r" b="b"/>
              <a:pathLst>
                <a:path w="80" h="2">
                  <a:moveTo>
                    <a:pt x="0" y="2"/>
                  </a:moveTo>
                  <a:cubicBezTo>
                    <a:pt x="0" y="2"/>
                    <a:pt x="40" y="1"/>
                    <a:pt x="80" y="0"/>
                  </a:cubicBezTo>
                </a:path>
              </a:pathLst>
            </a:custGeom>
            <a:noFill/>
            <a:ln w="3175" cmpd="sng">
              <a:solidFill>
                <a:schemeClr val="bg2"/>
              </a:solidFill>
              <a:round/>
              <a:headEnd/>
              <a:tailEnd/>
            </a:ln>
            <a:effectLst/>
          </p:spPr>
          <p:txBody>
            <a:bodyPr wrap="none" anchor="ctr"/>
            <a:lstStyle/>
            <a:p>
              <a:endParaRPr lang="en-US" dirty="0"/>
            </a:p>
          </p:txBody>
        </p:sp>
        <p:sp>
          <p:nvSpPr>
            <p:cNvPr id="158316" name="Freeform 620"/>
            <p:cNvSpPr>
              <a:spLocks/>
            </p:cNvSpPr>
            <p:nvPr/>
          </p:nvSpPr>
          <p:spPr bwMode="auto">
            <a:xfrm flipH="1">
              <a:off x="4378" y="3191"/>
              <a:ext cx="80" cy="5"/>
            </a:xfrm>
            <a:custGeom>
              <a:avLst/>
              <a:gdLst/>
              <a:ahLst/>
              <a:cxnLst>
                <a:cxn ang="0">
                  <a:pos x="0" y="4"/>
                </a:cxn>
                <a:cxn ang="0">
                  <a:pos x="66" y="0"/>
                </a:cxn>
              </a:cxnLst>
              <a:rect l="0" t="0" r="r" b="b"/>
              <a:pathLst>
                <a:path w="66" h="4">
                  <a:moveTo>
                    <a:pt x="0" y="4"/>
                  </a:moveTo>
                  <a:cubicBezTo>
                    <a:pt x="0" y="4"/>
                    <a:pt x="33" y="2"/>
                    <a:pt x="66" y="0"/>
                  </a:cubicBezTo>
                </a:path>
              </a:pathLst>
            </a:custGeom>
            <a:noFill/>
            <a:ln w="3175" cmpd="sng">
              <a:solidFill>
                <a:schemeClr val="bg2"/>
              </a:solidFill>
              <a:round/>
              <a:headEnd/>
              <a:tailEnd/>
            </a:ln>
            <a:effectLst/>
          </p:spPr>
          <p:txBody>
            <a:bodyPr wrap="none" anchor="ctr"/>
            <a:lstStyle/>
            <a:p>
              <a:endParaRPr lang="en-US" dirty="0"/>
            </a:p>
          </p:txBody>
        </p:sp>
        <p:sp>
          <p:nvSpPr>
            <p:cNvPr id="158317" name="Freeform 621"/>
            <p:cNvSpPr>
              <a:spLocks/>
            </p:cNvSpPr>
            <p:nvPr/>
          </p:nvSpPr>
          <p:spPr bwMode="auto">
            <a:xfrm flipH="1">
              <a:off x="4545" y="3214"/>
              <a:ext cx="86" cy="1"/>
            </a:xfrm>
            <a:custGeom>
              <a:avLst/>
              <a:gdLst/>
              <a:ahLst/>
              <a:cxnLst>
                <a:cxn ang="0">
                  <a:pos x="0" y="0"/>
                </a:cxn>
                <a:cxn ang="0">
                  <a:pos x="72" y="2"/>
                </a:cxn>
              </a:cxnLst>
              <a:rect l="0" t="0" r="r" b="b"/>
              <a:pathLst>
                <a:path w="72" h="2">
                  <a:moveTo>
                    <a:pt x="0" y="0"/>
                  </a:moveTo>
                  <a:cubicBezTo>
                    <a:pt x="0" y="0"/>
                    <a:pt x="36" y="1"/>
                    <a:pt x="72" y="2"/>
                  </a:cubicBezTo>
                </a:path>
              </a:pathLst>
            </a:custGeom>
            <a:noFill/>
            <a:ln w="3175" cmpd="sng">
              <a:solidFill>
                <a:schemeClr val="bg2"/>
              </a:solidFill>
              <a:round/>
              <a:headEnd/>
              <a:tailEnd/>
            </a:ln>
            <a:effectLst/>
          </p:spPr>
          <p:txBody>
            <a:bodyPr wrap="none" anchor="ctr"/>
            <a:lstStyle/>
            <a:p>
              <a:endParaRPr lang="en-US" dirty="0"/>
            </a:p>
          </p:txBody>
        </p:sp>
        <p:sp>
          <p:nvSpPr>
            <p:cNvPr id="158318" name="Freeform 622"/>
            <p:cNvSpPr>
              <a:spLocks/>
            </p:cNvSpPr>
            <p:nvPr/>
          </p:nvSpPr>
          <p:spPr bwMode="auto">
            <a:xfrm flipH="1">
              <a:off x="4556" y="3207"/>
              <a:ext cx="95" cy="3"/>
            </a:xfrm>
            <a:custGeom>
              <a:avLst/>
              <a:gdLst/>
              <a:ahLst/>
              <a:cxnLst>
                <a:cxn ang="0">
                  <a:pos x="0" y="2"/>
                </a:cxn>
                <a:cxn ang="0">
                  <a:pos x="80" y="0"/>
                </a:cxn>
              </a:cxnLst>
              <a:rect l="0" t="0" r="r" b="b"/>
              <a:pathLst>
                <a:path w="80" h="2">
                  <a:moveTo>
                    <a:pt x="0" y="2"/>
                  </a:moveTo>
                  <a:cubicBezTo>
                    <a:pt x="0" y="2"/>
                    <a:pt x="40" y="1"/>
                    <a:pt x="80" y="0"/>
                  </a:cubicBezTo>
                </a:path>
              </a:pathLst>
            </a:custGeom>
            <a:noFill/>
            <a:ln w="3175" cmpd="sng">
              <a:solidFill>
                <a:schemeClr val="bg2"/>
              </a:solidFill>
              <a:round/>
              <a:headEnd/>
              <a:tailEnd/>
            </a:ln>
            <a:effectLst/>
          </p:spPr>
          <p:txBody>
            <a:bodyPr wrap="none" anchor="ctr"/>
            <a:lstStyle/>
            <a:p>
              <a:endParaRPr lang="en-US" dirty="0"/>
            </a:p>
          </p:txBody>
        </p:sp>
        <p:sp>
          <p:nvSpPr>
            <p:cNvPr id="158319" name="Freeform 623"/>
            <p:cNvSpPr>
              <a:spLocks/>
            </p:cNvSpPr>
            <p:nvPr/>
          </p:nvSpPr>
          <p:spPr bwMode="auto">
            <a:xfrm flipH="1">
              <a:off x="4403" y="3201"/>
              <a:ext cx="45" cy="1"/>
            </a:xfrm>
            <a:custGeom>
              <a:avLst/>
              <a:gdLst/>
              <a:ahLst/>
              <a:cxnLst>
                <a:cxn ang="0">
                  <a:pos x="0" y="1"/>
                </a:cxn>
                <a:cxn ang="0">
                  <a:pos x="38" y="0"/>
                </a:cxn>
              </a:cxnLst>
              <a:rect l="0" t="0" r="r" b="b"/>
              <a:pathLst>
                <a:path w="38" h="1">
                  <a:moveTo>
                    <a:pt x="0" y="1"/>
                  </a:moveTo>
                  <a:cubicBezTo>
                    <a:pt x="6" y="1"/>
                    <a:pt x="30" y="0"/>
                    <a:pt x="38" y="0"/>
                  </a:cubicBezTo>
                </a:path>
              </a:pathLst>
            </a:custGeom>
            <a:noFill/>
            <a:ln w="3175" cmpd="sng">
              <a:solidFill>
                <a:schemeClr val="bg2"/>
              </a:solidFill>
              <a:round/>
              <a:headEnd/>
              <a:tailEnd/>
            </a:ln>
            <a:effectLst/>
          </p:spPr>
          <p:txBody>
            <a:bodyPr wrap="none" anchor="ctr"/>
            <a:lstStyle/>
            <a:p>
              <a:endParaRPr lang="en-US" dirty="0"/>
            </a:p>
          </p:txBody>
        </p:sp>
        <p:sp>
          <p:nvSpPr>
            <p:cNvPr id="158320" name="Freeform 624"/>
            <p:cNvSpPr>
              <a:spLocks/>
            </p:cNvSpPr>
            <p:nvPr/>
          </p:nvSpPr>
          <p:spPr bwMode="auto">
            <a:xfrm flipH="1">
              <a:off x="4547" y="3225"/>
              <a:ext cx="44" cy="3"/>
            </a:xfrm>
            <a:custGeom>
              <a:avLst/>
              <a:gdLst/>
              <a:ahLst/>
              <a:cxnLst>
                <a:cxn ang="0">
                  <a:pos x="0" y="0"/>
                </a:cxn>
                <a:cxn ang="0">
                  <a:pos x="37" y="2"/>
                </a:cxn>
              </a:cxnLst>
              <a:rect l="0" t="0" r="r" b="b"/>
              <a:pathLst>
                <a:path w="37" h="2">
                  <a:moveTo>
                    <a:pt x="0" y="0"/>
                  </a:moveTo>
                  <a:cubicBezTo>
                    <a:pt x="6" y="0"/>
                    <a:pt x="29" y="2"/>
                    <a:pt x="37" y="2"/>
                  </a:cubicBezTo>
                </a:path>
              </a:pathLst>
            </a:custGeom>
            <a:noFill/>
            <a:ln w="3175" cmpd="sng">
              <a:solidFill>
                <a:schemeClr val="bg2"/>
              </a:solidFill>
              <a:round/>
              <a:headEnd/>
              <a:tailEnd/>
            </a:ln>
            <a:effectLst/>
          </p:spPr>
          <p:txBody>
            <a:bodyPr wrap="none" anchor="ctr"/>
            <a:lstStyle/>
            <a:p>
              <a:endParaRPr lang="en-US" dirty="0"/>
            </a:p>
          </p:txBody>
        </p:sp>
        <p:sp>
          <p:nvSpPr>
            <p:cNvPr id="158321" name="Freeform 625"/>
            <p:cNvSpPr>
              <a:spLocks/>
            </p:cNvSpPr>
            <p:nvPr/>
          </p:nvSpPr>
          <p:spPr bwMode="auto">
            <a:xfrm flipH="1">
              <a:off x="4401" y="3187"/>
              <a:ext cx="95" cy="2"/>
            </a:xfrm>
            <a:custGeom>
              <a:avLst/>
              <a:gdLst/>
              <a:ahLst/>
              <a:cxnLst>
                <a:cxn ang="0">
                  <a:pos x="0" y="2"/>
                </a:cxn>
                <a:cxn ang="0">
                  <a:pos x="80" y="0"/>
                </a:cxn>
              </a:cxnLst>
              <a:rect l="0" t="0" r="r" b="b"/>
              <a:pathLst>
                <a:path w="80" h="2">
                  <a:moveTo>
                    <a:pt x="0" y="2"/>
                  </a:moveTo>
                  <a:cubicBezTo>
                    <a:pt x="0" y="2"/>
                    <a:pt x="40" y="1"/>
                    <a:pt x="80" y="0"/>
                  </a:cubicBezTo>
                </a:path>
              </a:pathLst>
            </a:custGeom>
            <a:noFill/>
            <a:ln w="3175" cmpd="sng">
              <a:solidFill>
                <a:schemeClr val="bg2"/>
              </a:solidFill>
              <a:round/>
              <a:headEnd/>
              <a:tailEnd/>
            </a:ln>
            <a:effectLst/>
          </p:spPr>
          <p:txBody>
            <a:bodyPr wrap="none" anchor="ctr"/>
            <a:lstStyle/>
            <a:p>
              <a:endParaRPr lang="en-US" dirty="0"/>
            </a:p>
          </p:txBody>
        </p:sp>
        <p:sp>
          <p:nvSpPr>
            <p:cNvPr id="158322" name="Freeform 626"/>
            <p:cNvSpPr>
              <a:spLocks/>
            </p:cNvSpPr>
            <p:nvPr/>
          </p:nvSpPr>
          <p:spPr bwMode="auto">
            <a:xfrm flipH="1">
              <a:off x="4418" y="3207"/>
              <a:ext cx="95" cy="3"/>
            </a:xfrm>
            <a:custGeom>
              <a:avLst/>
              <a:gdLst/>
              <a:ahLst/>
              <a:cxnLst>
                <a:cxn ang="0">
                  <a:pos x="0" y="2"/>
                </a:cxn>
                <a:cxn ang="0">
                  <a:pos x="80" y="0"/>
                </a:cxn>
              </a:cxnLst>
              <a:rect l="0" t="0" r="r" b="b"/>
              <a:pathLst>
                <a:path w="80" h="2">
                  <a:moveTo>
                    <a:pt x="0" y="2"/>
                  </a:moveTo>
                  <a:cubicBezTo>
                    <a:pt x="0" y="2"/>
                    <a:pt x="40" y="1"/>
                    <a:pt x="80" y="0"/>
                  </a:cubicBezTo>
                </a:path>
              </a:pathLst>
            </a:custGeom>
            <a:noFill/>
            <a:ln w="3175" cmpd="sng">
              <a:solidFill>
                <a:schemeClr val="bg2"/>
              </a:solidFill>
              <a:round/>
              <a:headEnd/>
              <a:tailEnd/>
            </a:ln>
            <a:effectLst/>
          </p:spPr>
          <p:txBody>
            <a:bodyPr wrap="none" anchor="ctr"/>
            <a:lstStyle/>
            <a:p>
              <a:endParaRPr lang="en-US" dirty="0"/>
            </a:p>
          </p:txBody>
        </p:sp>
        <p:sp>
          <p:nvSpPr>
            <p:cNvPr id="158323" name="Freeform 627"/>
            <p:cNvSpPr>
              <a:spLocks/>
            </p:cNvSpPr>
            <p:nvPr/>
          </p:nvSpPr>
          <p:spPr bwMode="auto">
            <a:xfrm flipH="1">
              <a:off x="4459" y="3198"/>
              <a:ext cx="95" cy="2"/>
            </a:xfrm>
            <a:custGeom>
              <a:avLst/>
              <a:gdLst/>
              <a:ahLst/>
              <a:cxnLst>
                <a:cxn ang="0">
                  <a:pos x="0" y="2"/>
                </a:cxn>
                <a:cxn ang="0">
                  <a:pos x="80" y="0"/>
                </a:cxn>
              </a:cxnLst>
              <a:rect l="0" t="0" r="r" b="b"/>
              <a:pathLst>
                <a:path w="80" h="2">
                  <a:moveTo>
                    <a:pt x="0" y="2"/>
                  </a:moveTo>
                  <a:cubicBezTo>
                    <a:pt x="0" y="2"/>
                    <a:pt x="40" y="1"/>
                    <a:pt x="80" y="0"/>
                  </a:cubicBezTo>
                </a:path>
              </a:pathLst>
            </a:custGeom>
            <a:noFill/>
            <a:ln w="3175" cmpd="sng">
              <a:solidFill>
                <a:schemeClr val="bg2"/>
              </a:solidFill>
              <a:round/>
              <a:headEnd/>
              <a:tailEnd/>
            </a:ln>
            <a:effectLst/>
          </p:spPr>
          <p:txBody>
            <a:bodyPr wrap="none" anchor="ctr"/>
            <a:lstStyle/>
            <a:p>
              <a:endParaRPr lang="en-US" dirty="0"/>
            </a:p>
          </p:txBody>
        </p:sp>
        <p:sp>
          <p:nvSpPr>
            <p:cNvPr id="158324" name="Freeform 628"/>
            <p:cNvSpPr>
              <a:spLocks/>
            </p:cNvSpPr>
            <p:nvPr/>
          </p:nvSpPr>
          <p:spPr bwMode="auto">
            <a:xfrm flipH="1">
              <a:off x="4472" y="3229"/>
              <a:ext cx="95" cy="2"/>
            </a:xfrm>
            <a:custGeom>
              <a:avLst/>
              <a:gdLst/>
              <a:ahLst/>
              <a:cxnLst>
                <a:cxn ang="0">
                  <a:pos x="0" y="2"/>
                </a:cxn>
                <a:cxn ang="0">
                  <a:pos x="80" y="0"/>
                </a:cxn>
              </a:cxnLst>
              <a:rect l="0" t="0" r="r" b="b"/>
              <a:pathLst>
                <a:path w="80" h="2">
                  <a:moveTo>
                    <a:pt x="0" y="2"/>
                  </a:moveTo>
                  <a:cubicBezTo>
                    <a:pt x="0" y="2"/>
                    <a:pt x="40" y="1"/>
                    <a:pt x="80" y="0"/>
                  </a:cubicBezTo>
                </a:path>
              </a:pathLst>
            </a:custGeom>
            <a:noFill/>
            <a:ln w="3175" cmpd="sng">
              <a:solidFill>
                <a:schemeClr val="bg2"/>
              </a:solidFill>
              <a:round/>
              <a:headEnd/>
              <a:tailEnd/>
            </a:ln>
            <a:effectLst/>
          </p:spPr>
          <p:txBody>
            <a:bodyPr wrap="none" anchor="ctr"/>
            <a:lstStyle/>
            <a:p>
              <a:endParaRPr lang="en-US" dirty="0"/>
            </a:p>
          </p:txBody>
        </p:sp>
        <p:sp>
          <p:nvSpPr>
            <p:cNvPr id="158325" name="Freeform 629"/>
            <p:cNvSpPr>
              <a:spLocks/>
            </p:cNvSpPr>
            <p:nvPr/>
          </p:nvSpPr>
          <p:spPr bwMode="auto">
            <a:xfrm flipH="1">
              <a:off x="4533" y="3191"/>
              <a:ext cx="95" cy="2"/>
            </a:xfrm>
            <a:custGeom>
              <a:avLst/>
              <a:gdLst/>
              <a:ahLst/>
              <a:cxnLst>
                <a:cxn ang="0">
                  <a:pos x="0" y="2"/>
                </a:cxn>
                <a:cxn ang="0">
                  <a:pos x="80" y="0"/>
                </a:cxn>
              </a:cxnLst>
              <a:rect l="0" t="0" r="r" b="b"/>
              <a:pathLst>
                <a:path w="80" h="2">
                  <a:moveTo>
                    <a:pt x="0" y="2"/>
                  </a:moveTo>
                  <a:cubicBezTo>
                    <a:pt x="0" y="2"/>
                    <a:pt x="40" y="1"/>
                    <a:pt x="80" y="0"/>
                  </a:cubicBezTo>
                </a:path>
              </a:pathLst>
            </a:custGeom>
            <a:noFill/>
            <a:ln w="3175" cmpd="sng">
              <a:solidFill>
                <a:schemeClr val="bg2"/>
              </a:solidFill>
              <a:round/>
              <a:headEnd/>
              <a:tailEnd/>
            </a:ln>
            <a:effectLst/>
          </p:spPr>
          <p:txBody>
            <a:bodyPr wrap="none" anchor="ctr"/>
            <a:lstStyle/>
            <a:p>
              <a:endParaRPr lang="en-US" dirty="0"/>
            </a:p>
          </p:txBody>
        </p:sp>
        <p:sp>
          <p:nvSpPr>
            <p:cNvPr id="158326" name="Freeform 630"/>
            <p:cNvSpPr>
              <a:spLocks/>
            </p:cNvSpPr>
            <p:nvPr/>
          </p:nvSpPr>
          <p:spPr bwMode="auto">
            <a:xfrm flipH="1">
              <a:off x="4491" y="3190"/>
              <a:ext cx="94" cy="1"/>
            </a:xfrm>
            <a:custGeom>
              <a:avLst/>
              <a:gdLst/>
              <a:ahLst/>
              <a:cxnLst>
                <a:cxn ang="0">
                  <a:pos x="0" y="2"/>
                </a:cxn>
                <a:cxn ang="0">
                  <a:pos x="80" y="0"/>
                </a:cxn>
              </a:cxnLst>
              <a:rect l="0" t="0" r="r" b="b"/>
              <a:pathLst>
                <a:path w="80" h="2">
                  <a:moveTo>
                    <a:pt x="0" y="2"/>
                  </a:moveTo>
                  <a:cubicBezTo>
                    <a:pt x="0" y="2"/>
                    <a:pt x="40" y="1"/>
                    <a:pt x="80" y="0"/>
                  </a:cubicBezTo>
                </a:path>
              </a:pathLst>
            </a:custGeom>
            <a:noFill/>
            <a:ln w="3175" cmpd="sng">
              <a:solidFill>
                <a:schemeClr val="bg2"/>
              </a:solidFill>
              <a:round/>
              <a:headEnd/>
              <a:tailEnd/>
            </a:ln>
            <a:effectLst/>
          </p:spPr>
          <p:txBody>
            <a:bodyPr wrap="none" anchor="ctr"/>
            <a:lstStyle/>
            <a:p>
              <a:endParaRPr lang="en-US" dirty="0"/>
            </a:p>
          </p:txBody>
        </p:sp>
        <p:sp>
          <p:nvSpPr>
            <p:cNvPr id="158327" name="Freeform 631"/>
            <p:cNvSpPr>
              <a:spLocks/>
            </p:cNvSpPr>
            <p:nvPr/>
          </p:nvSpPr>
          <p:spPr bwMode="auto">
            <a:xfrm flipH="1">
              <a:off x="4539" y="3167"/>
              <a:ext cx="379" cy="67"/>
            </a:xfrm>
            <a:custGeom>
              <a:avLst/>
              <a:gdLst/>
              <a:ahLst/>
              <a:cxnLst>
                <a:cxn ang="0">
                  <a:pos x="502" y="27"/>
                </a:cxn>
                <a:cxn ang="0">
                  <a:pos x="418" y="47"/>
                </a:cxn>
                <a:cxn ang="0">
                  <a:pos x="373" y="68"/>
                </a:cxn>
                <a:cxn ang="0">
                  <a:pos x="299" y="88"/>
                </a:cxn>
                <a:cxn ang="0">
                  <a:pos x="207" y="73"/>
                </a:cxn>
                <a:cxn ang="0">
                  <a:pos x="140" y="37"/>
                </a:cxn>
                <a:cxn ang="0">
                  <a:pos x="69" y="14"/>
                </a:cxn>
                <a:cxn ang="0">
                  <a:pos x="15" y="7"/>
                </a:cxn>
                <a:cxn ang="0">
                  <a:pos x="157" y="0"/>
                </a:cxn>
                <a:cxn ang="0">
                  <a:pos x="241" y="7"/>
                </a:cxn>
                <a:cxn ang="0">
                  <a:pos x="337" y="7"/>
                </a:cxn>
                <a:cxn ang="0">
                  <a:pos x="502" y="27"/>
                </a:cxn>
              </a:cxnLst>
              <a:rect l="0" t="0" r="r" b="b"/>
              <a:pathLst>
                <a:path w="515" h="89">
                  <a:moveTo>
                    <a:pt x="502" y="27"/>
                  </a:moveTo>
                  <a:cubicBezTo>
                    <a:pt x="515" y="34"/>
                    <a:pt x="439" y="41"/>
                    <a:pt x="418" y="47"/>
                  </a:cubicBezTo>
                  <a:cubicBezTo>
                    <a:pt x="397" y="54"/>
                    <a:pt x="392" y="61"/>
                    <a:pt x="373" y="68"/>
                  </a:cubicBezTo>
                  <a:cubicBezTo>
                    <a:pt x="354" y="74"/>
                    <a:pt x="327" y="87"/>
                    <a:pt x="299" y="88"/>
                  </a:cubicBezTo>
                  <a:cubicBezTo>
                    <a:pt x="271" y="89"/>
                    <a:pt x="233" y="81"/>
                    <a:pt x="207" y="73"/>
                  </a:cubicBezTo>
                  <a:cubicBezTo>
                    <a:pt x="181" y="65"/>
                    <a:pt x="163" y="47"/>
                    <a:pt x="140" y="37"/>
                  </a:cubicBezTo>
                  <a:cubicBezTo>
                    <a:pt x="117" y="27"/>
                    <a:pt x="90" y="19"/>
                    <a:pt x="69" y="14"/>
                  </a:cubicBezTo>
                  <a:cubicBezTo>
                    <a:pt x="48" y="8"/>
                    <a:pt x="0" y="8"/>
                    <a:pt x="15" y="7"/>
                  </a:cubicBezTo>
                  <a:cubicBezTo>
                    <a:pt x="29" y="5"/>
                    <a:pt x="119" y="0"/>
                    <a:pt x="157" y="0"/>
                  </a:cubicBezTo>
                  <a:cubicBezTo>
                    <a:pt x="194" y="0"/>
                    <a:pt x="210" y="5"/>
                    <a:pt x="241" y="7"/>
                  </a:cubicBezTo>
                  <a:cubicBezTo>
                    <a:pt x="271" y="8"/>
                    <a:pt x="295" y="5"/>
                    <a:pt x="337" y="7"/>
                  </a:cubicBezTo>
                  <a:cubicBezTo>
                    <a:pt x="379" y="8"/>
                    <a:pt x="489" y="20"/>
                    <a:pt x="502" y="27"/>
                  </a:cubicBezTo>
                  <a:close/>
                </a:path>
              </a:pathLst>
            </a:custGeom>
            <a:solidFill>
              <a:srgbClr val="FFCC00"/>
            </a:solidFill>
            <a:ln w="6350" cmpd="sng">
              <a:solidFill>
                <a:schemeClr val="bg2"/>
              </a:solidFill>
              <a:round/>
              <a:headEnd/>
              <a:tailEnd/>
            </a:ln>
            <a:effectLst/>
          </p:spPr>
          <p:txBody>
            <a:bodyPr wrap="none" anchor="ctr"/>
            <a:lstStyle/>
            <a:p>
              <a:endParaRPr lang="en-US" dirty="0"/>
            </a:p>
          </p:txBody>
        </p:sp>
        <p:sp>
          <p:nvSpPr>
            <p:cNvPr id="158328" name="Freeform 632"/>
            <p:cNvSpPr>
              <a:spLocks/>
            </p:cNvSpPr>
            <p:nvPr/>
          </p:nvSpPr>
          <p:spPr bwMode="auto">
            <a:xfrm flipH="1">
              <a:off x="4632" y="3171"/>
              <a:ext cx="170" cy="60"/>
            </a:xfrm>
            <a:custGeom>
              <a:avLst/>
              <a:gdLst/>
              <a:ahLst/>
              <a:cxnLst>
                <a:cxn ang="0">
                  <a:pos x="211" y="63"/>
                </a:cxn>
                <a:cxn ang="0">
                  <a:pos x="165" y="80"/>
                </a:cxn>
                <a:cxn ang="0">
                  <a:pos x="139" y="82"/>
                </a:cxn>
                <a:cxn ang="0">
                  <a:pos x="130" y="82"/>
                </a:cxn>
                <a:cxn ang="0">
                  <a:pos x="117" y="82"/>
                </a:cxn>
                <a:cxn ang="0">
                  <a:pos x="104" y="80"/>
                </a:cxn>
                <a:cxn ang="0">
                  <a:pos x="91" y="77"/>
                </a:cxn>
                <a:cxn ang="0">
                  <a:pos x="75" y="72"/>
                </a:cxn>
                <a:cxn ang="0">
                  <a:pos x="61" y="69"/>
                </a:cxn>
                <a:cxn ang="0">
                  <a:pos x="46" y="64"/>
                </a:cxn>
                <a:cxn ang="0">
                  <a:pos x="15" y="49"/>
                </a:cxn>
                <a:cxn ang="0">
                  <a:pos x="0" y="36"/>
                </a:cxn>
                <a:cxn ang="0">
                  <a:pos x="48" y="32"/>
                </a:cxn>
                <a:cxn ang="0">
                  <a:pos x="3" y="27"/>
                </a:cxn>
                <a:cxn ang="0">
                  <a:pos x="30" y="23"/>
                </a:cxn>
                <a:cxn ang="0">
                  <a:pos x="76" y="24"/>
                </a:cxn>
                <a:cxn ang="0">
                  <a:pos x="33" y="20"/>
                </a:cxn>
                <a:cxn ang="0">
                  <a:pos x="51" y="14"/>
                </a:cxn>
                <a:cxn ang="0">
                  <a:pos x="82" y="9"/>
                </a:cxn>
                <a:cxn ang="0">
                  <a:pos x="55" y="3"/>
                </a:cxn>
                <a:cxn ang="0">
                  <a:pos x="72" y="0"/>
                </a:cxn>
                <a:cxn ang="0">
                  <a:pos x="97" y="9"/>
                </a:cxn>
                <a:cxn ang="0">
                  <a:pos x="108" y="11"/>
                </a:cxn>
                <a:cxn ang="0">
                  <a:pos x="121" y="12"/>
                </a:cxn>
                <a:cxn ang="0">
                  <a:pos x="162" y="11"/>
                </a:cxn>
                <a:cxn ang="0">
                  <a:pos x="145" y="20"/>
                </a:cxn>
                <a:cxn ang="0">
                  <a:pos x="154" y="24"/>
                </a:cxn>
                <a:cxn ang="0">
                  <a:pos x="198" y="35"/>
                </a:cxn>
                <a:cxn ang="0">
                  <a:pos x="163" y="35"/>
                </a:cxn>
                <a:cxn ang="0">
                  <a:pos x="217" y="44"/>
                </a:cxn>
                <a:cxn ang="0">
                  <a:pos x="154" y="48"/>
                </a:cxn>
                <a:cxn ang="0">
                  <a:pos x="183" y="54"/>
                </a:cxn>
                <a:cxn ang="0">
                  <a:pos x="231" y="53"/>
                </a:cxn>
                <a:cxn ang="0">
                  <a:pos x="162" y="63"/>
                </a:cxn>
                <a:cxn ang="0">
                  <a:pos x="202" y="63"/>
                </a:cxn>
                <a:cxn ang="0">
                  <a:pos x="211" y="63"/>
                </a:cxn>
              </a:cxnLst>
              <a:rect l="0" t="0" r="r" b="b"/>
              <a:pathLst>
                <a:path w="231" h="82">
                  <a:moveTo>
                    <a:pt x="211" y="63"/>
                  </a:moveTo>
                  <a:lnTo>
                    <a:pt x="165" y="80"/>
                  </a:lnTo>
                  <a:lnTo>
                    <a:pt x="139" y="82"/>
                  </a:lnTo>
                  <a:lnTo>
                    <a:pt x="130" y="82"/>
                  </a:lnTo>
                  <a:lnTo>
                    <a:pt x="117" y="82"/>
                  </a:lnTo>
                  <a:lnTo>
                    <a:pt x="104" y="80"/>
                  </a:lnTo>
                  <a:lnTo>
                    <a:pt x="91" y="77"/>
                  </a:lnTo>
                  <a:lnTo>
                    <a:pt x="75" y="72"/>
                  </a:lnTo>
                  <a:lnTo>
                    <a:pt x="61" y="69"/>
                  </a:lnTo>
                  <a:lnTo>
                    <a:pt x="46" y="64"/>
                  </a:lnTo>
                  <a:lnTo>
                    <a:pt x="15" y="49"/>
                  </a:lnTo>
                  <a:lnTo>
                    <a:pt x="0" y="36"/>
                  </a:lnTo>
                  <a:lnTo>
                    <a:pt x="48" y="32"/>
                  </a:lnTo>
                  <a:lnTo>
                    <a:pt x="3" y="27"/>
                  </a:lnTo>
                  <a:lnTo>
                    <a:pt x="30" y="23"/>
                  </a:lnTo>
                  <a:lnTo>
                    <a:pt x="76" y="24"/>
                  </a:lnTo>
                  <a:lnTo>
                    <a:pt x="33" y="20"/>
                  </a:lnTo>
                  <a:lnTo>
                    <a:pt x="51" y="14"/>
                  </a:lnTo>
                  <a:lnTo>
                    <a:pt x="82" y="9"/>
                  </a:lnTo>
                  <a:lnTo>
                    <a:pt x="55" y="3"/>
                  </a:lnTo>
                  <a:lnTo>
                    <a:pt x="72" y="0"/>
                  </a:lnTo>
                  <a:lnTo>
                    <a:pt x="97" y="9"/>
                  </a:lnTo>
                  <a:lnTo>
                    <a:pt x="108" y="11"/>
                  </a:lnTo>
                  <a:lnTo>
                    <a:pt x="121" y="12"/>
                  </a:lnTo>
                  <a:lnTo>
                    <a:pt x="162" y="11"/>
                  </a:lnTo>
                  <a:lnTo>
                    <a:pt x="145" y="20"/>
                  </a:lnTo>
                  <a:lnTo>
                    <a:pt x="154" y="24"/>
                  </a:lnTo>
                  <a:lnTo>
                    <a:pt x="198" y="35"/>
                  </a:lnTo>
                  <a:lnTo>
                    <a:pt x="163" y="35"/>
                  </a:lnTo>
                  <a:lnTo>
                    <a:pt x="217" y="44"/>
                  </a:lnTo>
                  <a:lnTo>
                    <a:pt x="154" y="48"/>
                  </a:lnTo>
                  <a:lnTo>
                    <a:pt x="183" y="54"/>
                  </a:lnTo>
                  <a:lnTo>
                    <a:pt x="231" y="53"/>
                  </a:lnTo>
                  <a:lnTo>
                    <a:pt x="162" y="63"/>
                  </a:lnTo>
                  <a:lnTo>
                    <a:pt x="202" y="63"/>
                  </a:lnTo>
                  <a:lnTo>
                    <a:pt x="211" y="63"/>
                  </a:lnTo>
                  <a:close/>
                </a:path>
              </a:pathLst>
            </a:custGeom>
            <a:solidFill>
              <a:srgbClr val="FFFF00"/>
            </a:solidFill>
            <a:ln w="3175" cmpd="sng">
              <a:solidFill>
                <a:schemeClr val="bg2"/>
              </a:solidFill>
              <a:round/>
              <a:headEnd/>
              <a:tailEnd/>
            </a:ln>
          </p:spPr>
          <p:txBody>
            <a:bodyPr/>
            <a:lstStyle/>
            <a:p>
              <a:endParaRPr lang="en-US" dirty="0"/>
            </a:p>
          </p:txBody>
        </p:sp>
        <p:sp>
          <p:nvSpPr>
            <p:cNvPr id="158329" name="Freeform 633"/>
            <p:cNvSpPr>
              <a:spLocks/>
            </p:cNvSpPr>
            <p:nvPr/>
          </p:nvSpPr>
          <p:spPr bwMode="auto">
            <a:xfrm>
              <a:off x="4573" y="3186"/>
              <a:ext cx="95" cy="1"/>
            </a:xfrm>
            <a:custGeom>
              <a:avLst/>
              <a:gdLst/>
              <a:ahLst/>
              <a:cxnLst>
                <a:cxn ang="0">
                  <a:pos x="0" y="2"/>
                </a:cxn>
                <a:cxn ang="0">
                  <a:pos x="80" y="0"/>
                </a:cxn>
              </a:cxnLst>
              <a:rect l="0" t="0" r="r" b="b"/>
              <a:pathLst>
                <a:path w="80" h="2">
                  <a:moveTo>
                    <a:pt x="0" y="2"/>
                  </a:moveTo>
                  <a:cubicBezTo>
                    <a:pt x="0" y="2"/>
                    <a:pt x="40" y="1"/>
                    <a:pt x="80" y="0"/>
                  </a:cubicBezTo>
                </a:path>
              </a:pathLst>
            </a:custGeom>
            <a:noFill/>
            <a:ln w="3175" cmpd="sng">
              <a:solidFill>
                <a:schemeClr val="bg2"/>
              </a:solidFill>
              <a:round/>
              <a:headEnd/>
              <a:tailEnd/>
            </a:ln>
            <a:effectLst/>
          </p:spPr>
          <p:txBody>
            <a:bodyPr wrap="none" anchor="ctr"/>
            <a:lstStyle/>
            <a:p>
              <a:endParaRPr lang="en-US" dirty="0"/>
            </a:p>
          </p:txBody>
        </p:sp>
        <p:sp>
          <p:nvSpPr>
            <p:cNvPr id="158330" name="Freeform 634"/>
            <p:cNvSpPr>
              <a:spLocks/>
            </p:cNvSpPr>
            <p:nvPr/>
          </p:nvSpPr>
          <p:spPr bwMode="auto">
            <a:xfrm>
              <a:off x="4770" y="3178"/>
              <a:ext cx="79" cy="4"/>
            </a:xfrm>
            <a:custGeom>
              <a:avLst/>
              <a:gdLst/>
              <a:ahLst/>
              <a:cxnLst>
                <a:cxn ang="0">
                  <a:pos x="0" y="4"/>
                </a:cxn>
                <a:cxn ang="0">
                  <a:pos x="66" y="0"/>
                </a:cxn>
              </a:cxnLst>
              <a:rect l="0" t="0" r="r" b="b"/>
              <a:pathLst>
                <a:path w="66" h="4">
                  <a:moveTo>
                    <a:pt x="0" y="4"/>
                  </a:moveTo>
                  <a:cubicBezTo>
                    <a:pt x="0" y="4"/>
                    <a:pt x="33" y="2"/>
                    <a:pt x="66" y="0"/>
                  </a:cubicBezTo>
                </a:path>
              </a:pathLst>
            </a:custGeom>
            <a:noFill/>
            <a:ln w="3175" cmpd="sng">
              <a:solidFill>
                <a:schemeClr val="bg2"/>
              </a:solidFill>
              <a:round/>
              <a:headEnd/>
              <a:tailEnd/>
            </a:ln>
            <a:effectLst/>
          </p:spPr>
          <p:txBody>
            <a:bodyPr wrap="none" anchor="ctr"/>
            <a:lstStyle/>
            <a:p>
              <a:endParaRPr lang="en-US" dirty="0"/>
            </a:p>
          </p:txBody>
        </p:sp>
        <p:sp>
          <p:nvSpPr>
            <p:cNvPr id="158331" name="Freeform 635"/>
            <p:cNvSpPr>
              <a:spLocks/>
            </p:cNvSpPr>
            <p:nvPr/>
          </p:nvSpPr>
          <p:spPr bwMode="auto">
            <a:xfrm>
              <a:off x="4597" y="3201"/>
              <a:ext cx="86" cy="1"/>
            </a:xfrm>
            <a:custGeom>
              <a:avLst/>
              <a:gdLst/>
              <a:ahLst/>
              <a:cxnLst>
                <a:cxn ang="0">
                  <a:pos x="0" y="0"/>
                </a:cxn>
                <a:cxn ang="0">
                  <a:pos x="72" y="2"/>
                </a:cxn>
              </a:cxnLst>
              <a:rect l="0" t="0" r="r" b="b"/>
              <a:pathLst>
                <a:path w="72" h="2">
                  <a:moveTo>
                    <a:pt x="0" y="0"/>
                  </a:moveTo>
                  <a:cubicBezTo>
                    <a:pt x="0" y="0"/>
                    <a:pt x="36" y="1"/>
                    <a:pt x="72" y="2"/>
                  </a:cubicBezTo>
                </a:path>
              </a:pathLst>
            </a:custGeom>
            <a:noFill/>
            <a:ln w="3175" cmpd="sng">
              <a:solidFill>
                <a:schemeClr val="bg2"/>
              </a:solidFill>
              <a:round/>
              <a:headEnd/>
              <a:tailEnd/>
            </a:ln>
            <a:effectLst/>
          </p:spPr>
          <p:txBody>
            <a:bodyPr wrap="none" anchor="ctr"/>
            <a:lstStyle/>
            <a:p>
              <a:endParaRPr lang="en-US" dirty="0"/>
            </a:p>
          </p:txBody>
        </p:sp>
        <p:sp>
          <p:nvSpPr>
            <p:cNvPr id="158332" name="Freeform 636"/>
            <p:cNvSpPr>
              <a:spLocks/>
            </p:cNvSpPr>
            <p:nvPr/>
          </p:nvSpPr>
          <p:spPr bwMode="auto">
            <a:xfrm>
              <a:off x="4577" y="3194"/>
              <a:ext cx="94" cy="2"/>
            </a:xfrm>
            <a:custGeom>
              <a:avLst/>
              <a:gdLst/>
              <a:ahLst/>
              <a:cxnLst>
                <a:cxn ang="0">
                  <a:pos x="0" y="2"/>
                </a:cxn>
                <a:cxn ang="0">
                  <a:pos x="80" y="0"/>
                </a:cxn>
              </a:cxnLst>
              <a:rect l="0" t="0" r="r" b="b"/>
              <a:pathLst>
                <a:path w="80" h="2">
                  <a:moveTo>
                    <a:pt x="0" y="2"/>
                  </a:moveTo>
                  <a:cubicBezTo>
                    <a:pt x="0" y="2"/>
                    <a:pt x="40" y="1"/>
                    <a:pt x="80" y="0"/>
                  </a:cubicBezTo>
                </a:path>
              </a:pathLst>
            </a:custGeom>
            <a:noFill/>
            <a:ln w="3175" cmpd="sng">
              <a:solidFill>
                <a:schemeClr val="bg2"/>
              </a:solidFill>
              <a:round/>
              <a:headEnd/>
              <a:tailEnd/>
            </a:ln>
            <a:effectLst/>
          </p:spPr>
          <p:txBody>
            <a:bodyPr wrap="none" anchor="ctr"/>
            <a:lstStyle/>
            <a:p>
              <a:endParaRPr lang="en-US" dirty="0"/>
            </a:p>
          </p:txBody>
        </p:sp>
        <p:sp>
          <p:nvSpPr>
            <p:cNvPr id="158333" name="Freeform 637"/>
            <p:cNvSpPr>
              <a:spLocks/>
            </p:cNvSpPr>
            <p:nvPr/>
          </p:nvSpPr>
          <p:spPr bwMode="auto">
            <a:xfrm>
              <a:off x="4780" y="3187"/>
              <a:ext cx="45" cy="2"/>
            </a:xfrm>
            <a:custGeom>
              <a:avLst/>
              <a:gdLst/>
              <a:ahLst/>
              <a:cxnLst>
                <a:cxn ang="0">
                  <a:pos x="0" y="1"/>
                </a:cxn>
                <a:cxn ang="0">
                  <a:pos x="38" y="0"/>
                </a:cxn>
              </a:cxnLst>
              <a:rect l="0" t="0" r="r" b="b"/>
              <a:pathLst>
                <a:path w="38" h="1">
                  <a:moveTo>
                    <a:pt x="0" y="1"/>
                  </a:moveTo>
                  <a:cubicBezTo>
                    <a:pt x="6" y="1"/>
                    <a:pt x="30" y="0"/>
                    <a:pt x="38" y="0"/>
                  </a:cubicBezTo>
                </a:path>
              </a:pathLst>
            </a:custGeom>
            <a:noFill/>
            <a:ln w="3175" cmpd="sng">
              <a:solidFill>
                <a:schemeClr val="bg2"/>
              </a:solidFill>
              <a:round/>
              <a:headEnd/>
              <a:tailEnd/>
            </a:ln>
            <a:effectLst/>
          </p:spPr>
          <p:txBody>
            <a:bodyPr wrap="none" anchor="ctr"/>
            <a:lstStyle/>
            <a:p>
              <a:endParaRPr lang="en-US" dirty="0"/>
            </a:p>
          </p:txBody>
        </p:sp>
        <p:sp>
          <p:nvSpPr>
            <p:cNvPr id="158334" name="Freeform 638"/>
            <p:cNvSpPr>
              <a:spLocks/>
            </p:cNvSpPr>
            <p:nvPr/>
          </p:nvSpPr>
          <p:spPr bwMode="auto">
            <a:xfrm>
              <a:off x="4637" y="3211"/>
              <a:ext cx="44" cy="4"/>
            </a:xfrm>
            <a:custGeom>
              <a:avLst/>
              <a:gdLst/>
              <a:ahLst/>
              <a:cxnLst>
                <a:cxn ang="0">
                  <a:pos x="0" y="0"/>
                </a:cxn>
                <a:cxn ang="0">
                  <a:pos x="37" y="2"/>
                </a:cxn>
              </a:cxnLst>
              <a:rect l="0" t="0" r="r" b="b"/>
              <a:pathLst>
                <a:path w="37" h="2">
                  <a:moveTo>
                    <a:pt x="0" y="0"/>
                  </a:moveTo>
                  <a:cubicBezTo>
                    <a:pt x="6" y="0"/>
                    <a:pt x="29" y="2"/>
                    <a:pt x="37" y="2"/>
                  </a:cubicBezTo>
                </a:path>
              </a:pathLst>
            </a:custGeom>
            <a:noFill/>
            <a:ln w="3175" cmpd="sng">
              <a:solidFill>
                <a:schemeClr val="bg2"/>
              </a:solidFill>
              <a:round/>
              <a:headEnd/>
              <a:tailEnd/>
            </a:ln>
            <a:effectLst/>
          </p:spPr>
          <p:txBody>
            <a:bodyPr wrap="none" anchor="ctr"/>
            <a:lstStyle/>
            <a:p>
              <a:endParaRPr lang="en-US" dirty="0"/>
            </a:p>
          </p:txBody>
        </p:sp>
        <p:sp>
          <p:nvSpPr>
            <p:cNvPr id="158335" name="Freeform 639"/>
            <p:cNvSpPr>
              <a:spLocks/>
            </p:cNvSpPr>
            <p:nvPr/>
          </p:nvSpPr>
          <p:spPr bwMode="auto">
            <a:xfrm>
              <a:off x="4732" y="3173"/>
              <a:ext cx="95" cy="3"/>
            </a:xfrm>
            <a:custGeom>
              <a:avLst/>
              <a:gdLst/>
              <a:ahLst/>
              <a:cxnLst>
                <a:cxn ang="0">
                  <a:pos x="0" y="2"/>
                </a:cxn>
                <a:cxn ang="0">
                  <a:pos x="80" y="0"/>
                </a:cxn>
              </a:cxnLst>
              <a:rect l="0" t="0" r="r" b="b"/>
              <a:pathLst>
                <a:path w="80" h="2">
                  <a:moveTo>
                    <a:pt x="0" y="2"/>
                  </a:moveTo>
                  <a:cubicBezTo>
                    <a:pt x="0" y="2"/>
                    <a:pt x="40" y="1"/>
                    <a:pt x="80" y="0"/>
                  </a:cubicBezTo>
                </a:path>
              </a:pathLst>
            </a:custGeom>
            <a:noFill/>
            <a:ln w="3175" cmpd="sng">
              <a:solidFill>
                <a:schemeClr val="bg2"/>
              </a:solidFill>
              <a:round/>
              <a:headEnd/>
              <a:tailEnd/>
            </a:ln>
            <a:effectLst/>
          </p:spPr>
          <p:txBody>
            <a:bodyPr wrap="none" anchor="ctr"/>
            <a:lstStyle/>
            <a:p>
              <a:endParaRPr lang="en-US" dirty="0"/>
            </a:p>
          </p:txBody>
        </p:sp>
        <p:sp>
          <p:nvSpPr>
            <p:cNvPr id="158336" name="Freeform 640"/>
            <p:cNvSpPr>
              <a:spLocks/>
            </p:cNvSpPr>
            <p:nvPr/>
          </p:nvSpPr>
          <p:spPr bwMode="auto">
            <a:xfrm>
              <a:off x="4714" y="3194"/>
              <a:ext cx="95" cy="2"/>
            </a:xfrm>
            <a:custGeom>
              <a:avLst/>
              <a:gdLst/>
              <a:ahLst/>
              <a:cxnLst>
                <a:cxn ang="0">
                  <a:pos x="0" y="2"/>
                </a:cxn>
                <a:cxn ang="0">
                  <a:pos x="80" y="0"/>
                </a:cxn>
              </a:cxnLst>
              <a:rect l="0" t="0" r="r" b="b"/>
              <a:pathLst>
                <a:path w="80" h="2">
                  <a:moveTo>
                    <a:pt x="0" y="2"/>
                  </a:moveTo>
                  <a:cubicBezTo>
                    <a:pt x="0" y="2"/>
                    <a:pt x="40" y="1"/>
                    <a:pt x="80" y="0"/>
                  </a:cubicBezTo>
                </a:path>
              </a:pathLst>
            </a:custGeom>
            <a:noFill/>
            <a:ln w="3175" cmpd="sng">
              <a:solidFill>
                <a:schemeClr val="bg2"/>
              </a:solidFill>
              <a:round/>
              <a:headEnd/>
              <a:tailEnd/>
            </a:ln>
            <a:effectLst/>
          </p:spPr>
          <p:txBody>
            <a:bodyPr wrap="none" anchor="ctr"/>
            <a:lstStyle/>
            <a:p>
              <a:endParaRPr lang="en-US" dirty="0"/>
            </a:p>
          </p:txBody>
        </p:sp>
        <p:sp>
          <p:nvSpPr>
            <p:cNvPr id="158337" name="Freeform 641"/>
            <p:cNvSpPr>
              <a:spLocks/>
            </p:cNvSpPr>
            <p:nvPr/>
          </p:nvSpPr>
          <p:spPr bwMode="auto">
            <a:xfrm>
              <a:off x="4674" y="3185"/>
              <a:ext cx="95" cy="2"/>
            </a:xfrm>
            <a:custGeom>
              <a:avLst/>
              <a:gdLst/>
              <a:ahLst/>
              <a:cxnLst>
                <a:cxn ang="0">
                  <a:pos x="0" y="2"/>
                </a:cxn>
                <a:cxn ang="0">
                  <a:pos x="80" y="0"/>
                </a:cxn>
              </a:cxnLst>
              <a:rect l="0" t="0" r="r" b="b"/>
              <a:pathLst>
                <a:path w="80" h="2">
                  <a:moveTo>
                    <a:pt x="0" y="2"/>
                  </a:moveTo>
                  <a:cubicBezTo>
                    <a:pt x="0" y="2"/>
                    <a:pt x="40" y="1"/>
                    <a:pt x="80" y="0"/>
                  </a:cubicBezTo>
                </a:path>
              </a:pathLst>
            </a:custGeom>
            <a:noFill/>
            <a:ln w="3175" cmpd="sng">
              <a:solidFill>
                <a:schemeClr val="bg2"/>
              </a:solidFill>
              <a:round/>
              <a:headEnd/>
              <a:tailEnd/>
            </a:ln>
            <a:effectLst/>
          </p:spPr>
          <p:txBody>
            <a:bodyPr wrap="none" anchor="ctr"/>
            <a:lstStyle/>
            <a:p>
              <a:endParaRPr lang="en-US" dirty="0"/>
            </a:p>
          </p:txBody>
        </p:sp>
        <p:sp>
          <p:nvSpPr>
            <p:cNvPr id="158338" name="Freeform 642"/>
            <p:cNvSpPr>
              <a:spLocks/>
            </p:cNvSpPr>
            <p:nvPr/>
          </p:nvSpPr>
          <p:spPr bwMode="auto">
            <a:xfrm>
              <a:off x="4661" y="3215"/>
              <a:ext cx="95" cy="3"/>
            </a:xfrm>
            <a:custGeom>
              <a:avLst/>
              <a:gdLst/>
              <a:ahLst/>
              <a:cxnLst>
                <a:cxn ang="0">
                  <a:pos x="0" y="2"/>
                </a:cxn>
                <a:cxn ang="0">
                  <a:pos x="80" y="0"/>
                </a:cxn>
              </a:cxnLst>
              <a:rect l="0" t="0" r="r" b="b"/>
              <a:pathLst>
                <a:path w="80" h="2">
                  <a:moveTo>
                    <a:pt x="0" y="2"/>
                  </a:moveTo>
                  <a:cubicBezTo>
                    <a:pt x="0" y="2"/>
                    <a:pt x="40" y="1"/>
                    <a:pt x="80" y="0"/>
                  </a:cubicBezTo>
                </a:path>
              </a:pathLst>
            </a:custGeom>
            <a:noFill/>
            <a:ln w="3175" cmpd="sng">
              <a:solidFill>
                <a:schemeClr val="bg2"/>
              </a:solidFill>
              <a:round/>
              <a:headEnd/>
              <a:tailEnd/>
            </a:ln>
            <a:effectLst/>
          </p:spPr>
          <p:txBody>
            <a:bodyPr wrap="none" anchor="ctr"/>
            <a:lstStyle/>
            <a:p>
              <a:endParaRPr lang="en-US" dirty="0"/>
            </a:p>
          </p:txBody>
        </p:sp>
        <p:sp>
          <p:nvSpPr>
            <p:cNvPr id="158339" name="Freeform 643"/>
            <p:cNvSpPr>
              <a:spLocks/>
            </p:cNvSpPr>
            <p:nvPr/>
          </p:nvSpPr>
          <p:spPr bwMode="auto">
            <a:xfrm>
              <a:off x="4599" y="3178"/>
              <a:ext cx="96" cy="2"/>
            </a:xfrm>
            <a:custGeom>
              <a:avLst/>
              <a:gdLst/>
              <a:ahLst/>
              <a:cxnLst>
                <a:cxn ang="0">
                  <a:pos x="0" y="2"/>
                </a:cxn>
                <a:cxn ang="0">
                  <a:pos x="80" y="0"/>
                </a:cxn>
              </a:cxnLst>
              <a:rect l="0" t="0" r="r" b="b"/>
              <a:pathLst>
                <a:path w="80" h="2">
                  <a:moveTo>
                    <a:pt x="0" y="2"/>
                  </a:moveTo>
                  <a:cubicBezTo>
                    <a:pt x="0" y="2"/>
                    <a:pt x="40" y="1"/>
                    <a:pt x="80" y="0"/>
                  </a:cubicBezTo>
                </a:path>
              </a:pathLst>
            </a:custGeom>
            <a:noFill/>
            <a:ln w="3175" cmpd="sng">
              <a:solidFill>
                <a:schemeClr val="bg2"/>
              </a:solidFill>
              <a:round/>
              <a:headEnd/>
              <a:tailEnd/>
            </a:ln>
            <a:effectLst/>
          </p:spPr>
          <p:txBody>
            <a:bodyPr wrap="none" anchor="ctr"/>
            <a:lstStyle/>
            <a:p>
              <a:endParaRPr lang="en-US" dirty="0"/>
            </a:p>
          </p:txBody>
        </p:sp>
        <p:sp>
          <p:nvSpPr>
            <p:cNvPr id="158340" name="Freeform 644"/>
            <p:cNvSpPr>
              <a:spLocks/>
            </p:cNvSpPr>
            <p:nvPr/>
          </p:nvSpPr>
          <p:spPr bwMode="auto">
            <a:xfrm>
              <a:off x="4642" y="3177"/>
              <a:ext cx="95" cy="1"/>
            </a:xfrm>
            <a:custGeom>
              <a:avLst/>
              <a:gdLst/>
              <a:ahLst/>
              <a:cxnLst>
                <a:cxn ang="0">
                  <a:pos x="0" y="2"/>
                </a:cxn>
                <a:cxn ang="0">
                  <a:pos x="80" y="0"/>
                </a:cxn>
              </a:cxnLst>
              <a:rect l="0" t="0" r="r" b="b"/>
              <a:pathLst>
                <a:path w="80" h="2">
                  <a:moveTo>
                    <a:pt x="0" y="2"/>
                  </a:moveTo>
                  <a:cubicBezTo>
                    <a:pt x="0" y="2"/>
                    <a:pt x="40" y="1"/>
                    <a:pt x="80" y="0"/>
                  </a:cubicBezTo>
                </a:path>
              </a:pathLst>
            </a:custGeom>
            <a:noFill/>
            <a:ln w="3175" cmpd="sng">
              <a:solidFill>
                <a:schemeClr val="bg2"/>
              </a:solidFill>
              <a:round/>
              <a:headEnd/>
              <a:tailEnd/>
            </a:ln>
            <a:effectLst/>
          </p:spPr>
          <p:txBody>
            <a:bodyPr wrap="none" anchor="ctr"/>
            <a:lstStyle/>
            <a:p>
              <a:endParaRPr lang="en-US" dirty="0"/>
            </a:p>
          </p:txBody>
        </p:sp>
        <p:sp>
          <p:nvSpPr>
            <p:cNvPr id="158341" name="Freeform 645"/>
            <p:cNvSpPr>
              <a:spLocks/>
            </p:cNvSpPr>
            <p:nvPr/>
          </p:nvSpPr>
          <p:spPr bwMode="auto">
            <a:xfrm>
              <a:off x="4915" y="3167"/>
              <a:ext cx="458" cy="80"/>
            </a:xfrm>
            <a:custGeom>
              <a:avLst/>
              <a:gdLst/>
              <a:ahLst/>
              <a:cxnLst>
                <a:cxn ang="0">
                  <a:pos x="502" y="27"/>
                </a:cxn>
                <a:cxn ang="0">
                  <a:pos x="418" y="47"/>
                </a:cxn>
                <a:cxn ang="0">
                  <a:pos x="373" y="68"/>
                </a:cxn>
                <a:cxn ang="0">
                  <a:pos x="299" y="88"/>
                </a:cxn>
                <a:cxn ang="0">
                  <a:pos x="207" y="73"/>
                </a:cxn>
                <a:cxn ang="0">
                  <a:pos x="140" y="37"/>
                </a:cxn>
                <a:cxn ang="0">
                  <a:pos x="69" y="14"/>
                </a:cxn>
                <a:cxn ang="0">
                  <a:pos x="15" y="7"/>
                </a:cxn>
                <a:cxn ang="0">
                  <a:pos x="157" y="0"/>
                </a:cxn>
                <a:cxn ang="0">
                  <a:pos x="241" y="7"/>
                </a:cxn>
                <a:cxn ang="0">
                  <a:pos x="337" y="7"/>
                </a:cxn>
                <a:cxn ang="0">
                  <a:pos x="502" y="27"/>
                </a:cxn>
              </a:cxnLst>
              <a:rect l="0" t="0" r="r" b="b"/>
              <a:pathLst>
                <a:path w="515" h="89">
                  <a:moveTo>
                    <a:pt x="502" y="27"/>
                  </a:moveTo>
                  <a:cubicBezTo>
                    <a:pt x="515" y="34"/>
                    <a:pt x="439" y="41"/>
                    <a:pt x="418" y="47"/>
                  </a:cubicBezTo>
                  <a:cubicBezTo>
                    <a:pt x="397" y="54"/>
                    <a:pt x="392" y="61"/>
                    <a:pt x="373" y="68"/>
                  </a:cubicBezTo>
                  <a:cubicBezTo>
                    <a:pt x="354" y="74"/>
                    <a:pt x="327" y="87"/>
                    <a:pt x="299" y="88"/>
                  </a:cubicBezTo>
                  <a:cubicBezTo>
                    <a:pt x="271" y="89"/>
                    <a:pt x="233" y="81"/>
                    <a:pt x="207" y="73"/>
                  </a:cubicBezTo>
                  <a:cubicBezTo>
                    <a:pt x="181" y="65"/>
                    <a:pt x="163" y="47"/>
                    <a:pt x="140" y="37"/>
                  </a:cubicBezTo>
                  <a:cubicBezTo>
                    <a:pt x="117" y="27"/>
                    <a:pt x="90" y="19"/>
                    <a:pt x="69" y="14"/>
                  </a:cubicBezTo>
                  <a:cubicBezTo>
                    <a:pt x="48" y="8"/>
                    <a:pt x="0" y="8"/>
                    <a:pt x="15" y="7"/>
                  </a:cubicBezTo>
                  <a:cubicBezTo>
                    <a:pt x="29" y="5"/>
                    <a:pt x="119" y="0"/>
                    <a:pt x="157" y="0"/>
                  </a:cubicBezTo>
                  <a:cubicBezTo>
                    <a:pt x="194" y="0"/>
                    <a:pt x="210" y="5"/>
                    <a:pt x="241" y="7"/>
                  </a:cubicBezTo>
                  <a:cubicBezTo>
                    <a:pt x="271" y="8"/>
                    <a:pt x="295" y="5"/>
                    <a:pt x="337" y="7"/>
                  </a:cubicBezTo>
                  <a:cubicBezTo>
                    <a:pt x="379" y="8"/>
                    <a:pt x="489" y="20"/>
                    <a:pt x="502" y="27"/>
                  </a:cubicBezTo>
                  <a:close/>
                </a:path>
              </a:pathLst>
            </a:custGeom>
            <a:solidFill>
              <a:srgbClr val="FFCC00"/>
            </a:solidFill>
            <a:ln w="6350" cmpd="sng">
              <a:solidFill>
                <a:schemeClr val="bg2"/>
              </a:solidFill>
              <a:round/>
              <a:headEnd/>
              <a:tailEnd/>
            </a:ln>
            <a:effectLst/>
          </p:spPr>
          <p:txBody>
            <a:bodyPr wrap="none" anchor="ctr"/>
            <a:lstStyle/>
            <a:p>
              <a:endParaRPr lang="en-US" dirty="0"/>
            </a:p>
          </p:txBody>
        </p:sp>
        <p:sp>
          <p:nvSpPr>
            <p:cNvPr id="158342" name="Freeform 646"/>
            <p:cNvSpPr>
              <a:spLocks/>
            </p:cNvSpPr>
            <p:nvPr/>
          </p:nvSpPr>
          <p:spPr bwMode="auto">
            <a:xfrm>
              <a:off x="5055" y="3171"/>
              <a:ext cx="206" cy="73"/>
            </a:xfrm>
            <a:custGeom>
              <a:avLst/>
              <a:gdLst/>
              <a:ahLst/>
              <a:cxnLst>
                <a:cxn ang="0">
                  <a:pos x="211" y="63"/>
                </a:cxn>
                <a:cxn ang="0">
                  <a:pos x="165" y="80"/>
                </a:cxn>
                <a:cxn ang="0">
                  <a:pos x="139" y="82"/>
                </a:cxn>
                <a:cxn ang="0">
                  <a:pos x="130" y="82"/>
                </a:cxn>
                <a:cxn ang="0">
                  <a:pos x="117" y="82"/>
                </a:cxn>
                <a:cxn ang="0">
                  <a:pos x="104" y="80"/>
                </a:cxn>
                <a:cxn ang="0">
                  <a:pos x="91" y="77"/>
                </a:cxn>
                <a:cxn ang="0">
                  <a:pos x="75" y="72"/>
                </a:cxn>
                <a:cxn ang="0">
                  <a:pos x="61" y="69"/>
                </a:cxn>
                <a:cxn ang="0">
                  <a:pos x="46" y="64"/>
                </a:cxn>
                <a:cxn ang="0">
                  <a:pos x="15" y="49"/>
                </a:cxn>
                <a:cxn ang="0">
                  <a:pos x="0" y="36"/>
                </a:cxn>
                <a:cxn ang="0">
                  <a:pos x="48" y="32"/>
                </a:cxn>
                <a:cxn ang="0">
                  <a:pos x="3" y="27"/>
                </a:cxn>
                <a:cxn ang="0">
                  <a:pos x="30" y="23"/>
                </a:cxn>
                <a:cxn ang="0">
                  <a:pos x="76" y="24"/>
                </a:cxn>
                <a:cxn ang="0">
                  <a:pos x="33" y="20"/>
                </a:cxn>
                <a:cxn ang="0">
                  <a:pos x="51" y="14"/>
                </a:cxn>
                <a:cxn ang="0">
                  <a:pos x="82" y="9"/>
                </a:cxn>
                <a:cxn ang="0">
                  <a:pos x="55" y="3"/>
                </a:cxn>
                <a:cxn ang="0">
                  <a:pos x="72" y="0"/>
                </a:cxn>
                <a:cxn ang="0">
                  <a:pos x="97" y="9"/>
                </a:cxn>
                <a:cxn ang="0">
                  <a:pos x="108" y="11"/>
                </a:cxn>
                <a:cxn ang="0">
                  <a:pos x="121" y="12"/>
                </a:cxn>
                <a:cxn ang="0">
                  <a:pos x="162" y="11"/>
                </a:cxn>
                <a:cxn ang="0">
                  <a:pos x="145" y="20"/>
                </a:cxn>
                <a:cxn ang="0">
                  <a:pos x="154" y="24"/>
                </a:cxn>
                <a:cxn ang="0">
                  <a:pos x="198" y="35"/>
                </a:cxn>
                <a:cxn ang="0">
                  <a:pos x="163" y="35"/>
                </a:cxn>
                <a:cxn ang="0">
                  <a:pos x="217" y="44"/>
                </a:cxn>
                <a:cxn ang="0">
                  <a:pos x="154" y="48"/>
                </a:cxn>
                <a:cxn ang="0">
                  <a:pos x="183" y="54"/>
                </a:cxn>
                <a:cxn ang="0">
                  <a:pos x="231" y="53"/>
                </a:cxn>
                <a:cxn ang="0">
                  <a:pos x="162" y="63"/>
                </a:cxn>
                <a:cxn ang="0">
                  <a:pos x="202" y="63"/>
                </a:cxn>
                <a:cxn ang="0">
                  <a:pos x="211" y="63"/>
                </a:cxn>
              </a:cxnLst>
              <a:rect l="0" t="0" r="r" b="b"/>
              <a:pathLst>
                <a:path w="231" h="82">
                  <a:moveTo>
                    <a:pt x="211" y="63"/>
                  </a:moveTo>
                  <a:lnTo>
                    <a:pt x="165" y="80"/>
                  </a:lnTo>
                  <a:lnTo>
                    <a:pt x="139" y="82"/>
                  </a:lnTo>
                  <a:lnTo>
                    <a:pt x="130" y="82"/>
                  </a:lnTo>
                  <a:lnTo>
                    <a:pt x="117" y="82"/>
                  </a:lnTo>
                  <a:lnTo>
                    <a:pt x="104" y="80"/>
                  </a:lnTo>
                  <a:lnTo>
                    <a:pt x="91" y="77"/>
                  </a:lnTo>
                  <a:lnTo>
                    <a:pt x="75" y="72"/>
                  </a:lnTo>
                  <a:lnTo>
                    <a:pt x="61" y="69"/>
                  </a:lnTo>
                  <a:lnTo>
                    <a:pt x="46" y="64"/>
                  </a:lnTo>
                  <a:lnTo>
                    <a:pt x="15" y="49"/>
                  </a:lnTo>
                  <a:lnTo>
                    <a:pt x="0" y="36"/>
                  </a:lnTo>
                  <a:lnTo>
                    <a:pt x="48" y="32"/>
                  </a:lnTo>
                  <a:lnTo>
                    <a:pt x="3" y="27"/>
                  </a:lnTo>
                  <a:lnTo>
                    <a:pt x="30" y="23"/>
                  </a:lnTo>
                  <a:lnTo>
                    <a:pt x="76" y="24"/>
                  </a:lnTo>
                  <a:lnTo>
                    <a:pt x="33" y="20"/>
                  </a:lnTo>
                  <a:lnTo>
                    <a:pt x="51" y="14"/>
                  </a:lnTo>
                  <a:lnTo>
                    <a:pt x="82" y="9"/>
                  </a:lnTo>
                  <a:lnTo>
                    <a:pt x="55" y="3"/>
                  </a:lnTo>
                  <a:lnTo>
                    <a:pt x="72" y="0"/>
                  </a:lnTo>
                  <a:lnTo>
                    <a:pt x="97" y="9"/>
                  </a:lnTo>
                  <a:lnTo>
                    <a:pt x="108" y="11"/>
                  </a:lnTo>
                  <a:lnTo>
                    <a:pt x="121" y="12"/>
                  </a:lnTo>
                  <a:lnTo>
                    <a:pt x="162" y="11"/>
                  </a:lnTo>
                  <a:lnTo>
                    <a:pt x="145" y="20"/>
                  </a:lnTo>
                  <a:lnTo>
                    <a:pt x="154" y="24"/>
                  </a:lnTo>
                  <a:lnTo>
                    <a:pt x="198" y="35"/>
                  </a:lnTo>
                  <a:lnTo>
                    <a:pt x="163" y="35"/>
                  </a:lnTo>
                  <a:lnTo>
                    <a:pt x="217" y="44"/>
                  </a:lnTo>
                  <a:lnTo>
                    <a:pt x="154" y="48"/>
                  </a:lnTo>
                  <a:lnTo>
                    <a:pt x="183" y="54"/>
                  </a:lnTo>
                  <a:lnTo>
                    <a:pt x="231" y="53"/>
                  </a:lnTo>
                  <a:lnTo>
                    <a:pt x="162" y="63"/>
                  </a:lnTo>
                  <a:lnTo>
                    <a:pt x="202" y="63"/>
                  </a:lnTo>
                  <a:lnTo>
                    <a:pt x="211" y="63"/>
                  </a:lnTo>
                  <a:close/>
                </a:path>
              </a:pathLst>
            </a:custGeom>
            <a:solidFill>
              <a:srgbClr val="FFFF00"/>
            </a:solidFill>
            <a:ln w="3175" cmpd="sng">
              <a:solidFill>
                <a:schemeClr val="bg2"/>
              </a:solidFill>
              <a:round/>
              <a:headEnd/>
              <a:tailEnd/>
            </a:ln>
          </p:spPr>
          <p:txBody>
            <a:bodyPr/>
            <a:lstStyle/>
            <a:p>
              <a:endParaRPr lang="en-US" dirty="0"/>
            </a:p>
          </p:txBody>
        </p:sp>
        <p:sp>
          <p:nvSpPr>
            <p:cNvPr id="158343" name="Freeform 647"/>
            <p:cNvSpPr>
              <a:spLocks/>
            </p:cNvSpPr>
            <p:nvPr/>
          </p:nvSpPr>
          <p:spPr bwMode="auto">
            <a:xfrm flipH="1">
              <a:off x="5217" y="3189"/>
              <a:ext cx="115" cy="2"/>
            </a:xfrm>
            <a:custGeom>
              <a:avLst/>
              <a:gdLst/>
              <a:ahLst/>
              <a:cxnLst>
                <a:cxn ang="0">
                  <a:pos x="0" y="2"/>
                </a:cxn>
                <a:cxn ang="0">
                  <a:pos x="80" y="0"/>
                </a:cxn>
              </a:cxnLst>
              <a:rect l="0" t="0" r="r" b="b"/>
              <a:pathLst>
                <a:path w="80" h="2">
                  <a:moveTo>
                    <a:pt x="0" y="2"/>
                  </a:moveTo>
                  <a:cubicBezTo>
                    <a:pt x="0" y="2"/>
                    <a:pt x="40" y="1"/>
                    <a:pt x="80" y="0"/>
                  </a:cubicBezTo>
                </a:path>
              </a:pathLst>
            </a:custGeom>
            <a:noFill/>
            <a:ln w="3175" cmpd="sng">
              <a:solidFill>
                <a:schemeClr val="bg2"/>
              </a:solidFill>
              <a:round/>
              <a:headEnd/>
              <a:tailEnd/>
            </a:ln>
            <a:effectLst/>
          </p:spPr>
          <p:txBody>
            <a:bodyPr wrap="none" anchor="ctr"/>
            <a:lstStyle/>
            <a:p>
              <a:endParaRPr lang="en-US" dirty="0"/>
            </a:p>
          </p:txBody>
        </p:sp>
        <p:sp>
          <p:nvSpPr>
            <p:cNvPr id="158344" name="Freeform 648"/>
            <p:cNvSpPr>
              <a:spLocks/>
            </p:cNvSpPr>
            <p:nvPr/>
          </p:nvSpPr>
          <p:spPr bwMode="auto">
            <a:xfrm flipH="1">
              <a:off x="4998" y="3180"/>
              <a:ext cx="96" cy="6"/>
            </a:xfrm>
            <a:custGeom>
              <a:avLst/>
              <a:gdLst/>
              <a:ahLst/>
              <a:cxnLst>
                <a:cxn ang="0">
                  <a:pos x="0" y="4"/>
                </a:cxn>
                <a:cxn ang="0">
                  <a:pos x="66" y="0"/>
                </a:cxn>
              </a:cxnLst>
              <a:rect l="0" t="0" r="r" b="b"/>
              <a:pathLst>
                <a:path w="66" h="4">
                  <a:moveTo>
                    <a:pt x="0" y="4"/>
                  </a:moveTo>
                  <a:cubicBezTo>
                    <a:pt x="0" y="4"/>
                    <a:pt x="33" y="2"/>
                    <a:pt x="66" y="0"/>
                  </a:cubicBezTo>
                </a:path>
              </a:pathLst>
            </a:custGeom>
            <a:noFill/>
            <a:ln w="3175" cmpd="sng">
              <a:solidFill>
                <a:schemeClr val="bg2"/>
              </a:solidFill>
              <a:round/>
              <a:headEnd/>
              <a:tailEnd/>
            </a:ln>
            <a:effectLst/>
          </p:spPr>
          <p:txBody>
            <a:bodyPr wrap="none" anchor="ctr"/>
            <a:lstStyle/>
            <a:p>
              <a:endParaRPr lang="en-US" dirty="0"/>
            </a:p>
          </p:txBody>
        </p:sp>
        <p:sp>
          <p:nvSpPr>
            <p:cNvPr id="158345" name="Freeform 649"/>
            <p:cNvSpPr>
              <a:spLocks/>
            </p:cNvSpPr>
            <p:nvPr/>
          </p:nvSpPr>
          <p:spPr bwMode="auto">
            <a:xfrm flipH="1">
              <a:off x="5200" y="3206"/>
              <a:ext cx="104" cy="4"/>
            </a:xfrm>
            <a:custGeom>
              <a:avLst/>
              <a:gdLst/>
              <a:ahLst/>
              <a:cxnLst>
                <a:cxn ang="0">
                  <a:pos x="0" y="0"/>
                </a:cxn>
                <a:cxn ang="0">
                  <a:pos x="72" y="2"/>
                </a:cxn>
              </a:cxnLst>
              <a:rect l="0" t="0" r="r" b="b"/>
              <a:pathLst>
                <a:path w="72" h="2">
                  <a:moveTo>
                    <a:pt x="0" y="0"/>
                  </a:moveTo>
                  <a:cubicBezTo>
                    <a:pt x="0" y="0"/>
                    <a:pt x="36" y="1"/>
                    <a:pt x="72" y="2"/>
                  </a:cubicBezTo>
                </a:path>
              </a:pathLst>
            </a:custGeom>
            <a:noFill/>
            <a:ln w="3175" cmpd="sng">
              <a:solidFill>
                <a:schemeClr val="bg2"/>
              </a:solidFill>
              <a:round/>
              <a:headEnd/>
              <a:tailEnd/>
            </a:ln>
            <a:effectLst/>
          </p:spPr>
          <p:txBody>
            <a:bodyPr wrap="none" anchor="ctr"/>
            <a:lstStyle/>
            <a:p>
              <a:endParaRPr lang="en-US" dirty="0"/>
            </a:p>
          </p:txBody>
        </p:sp>
        <p:sp>
          <p:nvSpPr>
            <p:cNvPr id="158346" name="Freeform 650"/>
            <p:cNvSpPr>
              <a:spLocks/>
            </p:cNvSpPr>
            <p:nvPr/>
          </p:nvSpPr>
          <p:spPr bwMode="auto">
            <a:xfrm flipH="1">
              <a:off x="5213" y="3200"/>
              <a:ext cx="114" cy="2"/>
            </a:xfrm>
            <a:custGeom>
              <a:avLst/>
              <a:gdLst/>
              <a:ahLst/>
              <a:cxnLst>
                <a:cxn ang="0">
                  <a:pos x="0" y="2"/>
                </a:cxn>
                <a:cxn ang="0">
                  <a:pos x="80" y="0"/>
                </a:cxn>
              </a:cxnLst>
              <a:rect l="0" t="0" r="r" b="b"/>
              <a:pathLst>
                <a:path w="80" h="2">
                  <a:moveTo>
                    <a:pt x="0" y="2"/>
                  </a:moveTo>
                  <a:cubicBezTo>
                    <a:pt x="0" y="2"/>
                    <a:pt x="40" y="1"/>
                    <a:pt x="80" y="0"/>
                  </a:cubicBezTo>
                </a:path>
              </a:pathLst>
            </a:custGeom>
            <a:noFill/>
            <a:ln w="3175" cmpd="sng">
              <a:solidFill>
                <a:schemeClr val="bg2"/>
              </a:solidFill>
              <a:round/>
              <a:headEnd/>
              <a:tailEnd/>
            </a:ln>
            <a:effectLst/>
          </p:spPr>
          <p:txBody>
            <a:bodyPr wrap="none" anchor="ctr"/>
            <a:lstStyle/>
            <a:p>
              <a:endParaRPr lang="en-US" dirty="0"/>
            </a:p>
          </p:txBody>
        </p:sp>
        <p:sp>
          <p:nvSpPr>
            <p:cNvPr id="158347" name="Freeform 651"/>
            <p:cNvSpPr>
              <a:spLocks/>
            </p:cNvSpPr>
            <p:nvPr/>
          </p:nvSpPr>
          <p:spPr bwMode="auto">
            <a:xfrm flipH="1">
              <a:off x="5027" y="3191"/>
              <a:ext cx="54" cy="2"/>
            </a:xfrm>
            <a:custGeom>
              <a:avLst/>
              <a:gdLst/>
              <a:ahLst/>
              <a:cxnLst>
                <a:cxn ang="0">
                  <a:pos x="0" y="1"/>
                </a:cxn>
                <a:cxn ang="0">
                  <a:pos x="38" y="0"/>
                </a:cxn>
              </a:cxnLst>
              <a:rect l="0" t="0" r="r" b="b"/>
              <a:pathLst>
                <a:path w="38" h="1">
                  <a:moveTo>
                    <a:pt x="0" y="1"/>
                  </a:moveTo>
                  <a:cubicBezTo>
                    <a:pt x="6" y="1"/>
                    <a:pt x="30" y="0"/>
                    <a:pt x="38" y="0"/>
                  </a:cubicBezTo>
                </a:path>
              </a:pathLst>
            </a:custGeom>
            <a:noFill/>
            <a:ln w="3175" cmpd="sng">
              <a:solidFill>
                <a:schemeClr val="bg2"/>
              </a:solidFill>
              <a:round/>
              <a:headEnd/>
              <a:tailEnd/>
            </a:ln>
            <a:effectLst/>
          </p:spPr>
          <p:txBody>
            <a:bodyPr wrap="none" anchor="ctr"/>
            <a:lstStyle/>
            <a:p>
              <a:endParaRPr lang="en-US" dirty="0"/>
            </a:p>
          </p:txBody>
        </p:sp>
        <p:sp>
          <p:nvSpPr>
            <p:cNvPr id="158348" name="Freeform 652"/>
            <p:cNvSpPr>
              <a:spLocks/>
            </p:cNvSpPr>
            <p:nvPr/>
          </p:nvSpPr>
          <p:spPr bwMode="auto">
            <a:xfrm flipH="1">
              <a:off x="5202" y="3220"/>
              <a:ext cx="53" cy="4"/>
            </a:xfrm>
            <a:custGeom>
              <a:avLst/>
              <a:gdLst/>
              <a:ahLst/>
              <a:cxnLst>
                <a:cxn ang="0">
                  <a:pos x="0" y="0"/>
                </a:cxn>
                <a:cxn ang="0">
                  <a:pos x="37" y="2"/>
                </a:cxn>
              </a:cxnLst>
              <a:rect l="0" t="0" r="r" b="b"/>
              <a:pathLst>
                <a:path w="37" h="2">
                  <a:moveTo>
                    <a:pt x="0" y="0"/>
                  </a:moveTo>
                  <a:cubicBezTo>
                    <a:pt x="6" y="0"/>
                    <a:pt x="29" y="2"/>
                    <a:pt x="37" y="2"/>
                  </a:cubicBezTo>
                </a:path>
              </a:pathLst>
            </a:custGeom>
            <a:noFill/>
            <a:ln w="3175" cmpd="sng">
              <a:solidFill>
                <a:schemeClr val="bg2"/>
              </a:solidFill>
              <a:round/>
              <a:headEnd/>
              <a:tailEnd/>
            </a:ln>
            <a:effectLst/>
          </p:spPr>
          <p:txBody>
            <a:bodyPr wrap="none" anchor="ctr"/>
            <a:lstStyle/>
            <a:p>
              <a:endParaRPr lang="en-US" dirty="0"/>
            </a:p>
          </p:txBody>
        </p:sp>
        <p:sp>
          <p:nvSpPr>
            <p:cNvPr id="158349" name="Freeform 653"/>
            <p:cNvSpPr>
              <a:spLocks/>
            </p:cNvSpPr>
            <p:nvPr/>
          </p:nvSpPr>
          <p:spPr bwMode="auto">
            <a:xfrm flipH="1">
              <a:off x="5025" y="3175"/>
              <a:ext cx="115" cy="2"/>
            </a:xfrm>
            <a:custGeom>
              <a:avLst/>
              <a:gdLst/>
              <a:ahLst/>
              <a:cxnLst>
                <a:cxn ang="0">
                  <a:pos x="0" y="2"/>
                </a:cxn>
                <a:cxn ang="0">
                  <a:pos x="80" y="0"/>
                </a:cxn>
              </a:cxnLst>
              <a:rect l="0" t="0" r="r" b="b"/>
              <a:pathLst>
                <a:path w="80" h="2">
                  <a:moveTo>
                    <a:pt x="0" y="2"/>
                  </a:moveTo>
                  <a:cubicBezTo>
                    <a:pt x="0" y="2"/>
                    <a:pt x="40" y="1"/>
                    <a:pt x="80" y="0"/>
                  </a:cubicBezTo>
                </a:path>
              </a:pathLst>
            </a:custGeom>
            <a:noFill/>
            <a:ln w="3175" cmpd="sng">
              <a:solidFill>
                <a:schemeClr val="bg2"/>
              </a:solidFill>
              <a:round/>
              <a:headEnd/>
              <a:tailEnd/>
            </a:ln>
            <a:effectLst/>
          </p:spPr>
          <p:txBody>
            <a:bodyPr wrap="none" anchor="ctr"/>
            <a:lstStyle/>
            <a:p>
              <a:endParaRPr lang="en-US" dirty="0"/>
            </a:p>
          </p:txBody>
        </p:sp>
        <p:sp>
          <p:nvSpPr>
            <p:cNvPr id="158350" name="Freeform 654"/>
            <p:cNvSpPr>
              <a:spLocks/>
            </p:cNvSpPr>
            <p:nvPr/>
          </p:nvSpPr>
          <p:spPr bwMode="auto">
            <a:xfrm flipH="1">
              <a:off x="5046" y="3200"/>
              <a:ext cx="115" cy="2"/>
            </a:xfrm>
            <a:custGeom>
              <a:avLst/>
              <a:gdLst/>
              <a:ahLst/>
              <a:cxnLst>
                <a:cxn ang="0">
                  <a:pos x="0" y="2"/>
                </a:cxn>
                <a:cxn ang="0">
                  <a:pos x="80" y="0"/>
                </a:cxn>
              </a:cxnLst>
              <a:rect l="0" t="0" r="r" b="b"/>
              <a:pathLst>
                <a:path w="80" h="2">
                  <a:moveTo>
                    <a:pt x="0" y="2"/>
                  </a:moveTo>
                  <a:cubicBezTo>
                    <a:pt x="0" y="2"/>
                    <a:pt x="40" y="1"/>
                    <a:pt x="80" y="0"/>
                  </a:cubicBezTo>
                </a:path>
              </a:pathLst>
            </a:custGeom>
            <a:noFill/>
            <a:ln w="3175" cmpd="sng">
              <a:solidFill>
                <a:schemeClr val="bg2"/>
              </a:solidFill>
              <a:round/>
              <a:headEnd/>
              <a:tailEnd/>
            </a:ln>
            <a:effectLst/>
          </p:spPr>
          <p:txBody>
            <a:bodyPr wrap="none" anchor="ctr"/>
            <a:lstStyle/>
            <a:p>
              <a:endParaRPr lang="en-US" dirty="0"/>
            </a:p>
          </p:txBody>
        </p:sp>
        <p:sp>
          <p:nvSpPr>
            <p:cNvPr id="158351" name="Freeform 655"/>
            <p:cNvSpPr>
              <a:spLocks/>
            </p:cNvSpPr>
            <p:nvPr/>
          </p:nvSpPr>
          <p:spPr bwMode="auto">
            <a:xfrm flipH="1">
              <a:off x="5095" y="3188"/>
              <a:ext cx="115" cy="3"/>
            </a:xfrm>
            <a:custGeom>
              <a:avLst/>
              <a:gdLst/>
              <a:ahLst/>
              <a:cxnLst>
                <a:cxn ang="0">
                  <a:pos x="0" y="2"/>
                </a:cxn>
                <a:cxn ang="0">
                  <a:pos x="80" y="0"/>
                </a:cxn>
              </a:cxnLst>
              <a:rect l="0" t="0" r="r" b="b"/>
              <a:pathLst>
                <a:path w="80" h="2">
                  <a:moveTo>
                    <a:pt x="0" y="2"/>
                  </a:moveTo>
                  <a:cubicBezTo>
                    <a:pt x="0" y="2"/>
                    <a:pt x="40" y="1"/>
                    <a:pt x="80" y="0"/>
                  </a:cubicBezTo>
                </a:path>
              </a:pathLst>
            </a:custGeom>
            <a:noFill/>
            <a:ln w="3175" cmpd="sng">
              <a:solidFill>
                <a:schemeClr val="bg2"/>
              </a:solidFill>
              <a:round/>
              <a:headEnd/>
              <a:tailEnd/>
            </a:ln>
            <a:effectLst/>
          </p:spPr>
          <p:txBody>
            <a:bodyPr wrap="none" anchor="ctr"/>
            <a:lstStyle/>
            <a:p>
              <a:endParaRPr lang="en-US" dirty="0"/>
            </a:p>
          </p:txBody>
        </p:sp>
        <p:sp>
          <p:nvSpPr>
            <p:cNvPr id="158352" name="Freeform 656"/>
            <p:cNvSpPr>
              <a:spLocks/>
            </p:cNvSpPr>
            <p:nvPr/>
          </p:nvSpPr>
          <p:spPr bwMode="auto">
            <a:xfrm flipH="1">
              <a:off x="5111" y="3225"/>
              <a:ext cx="115" cy="3"/>
            </a:xfrm>
            <a:custGeom>
              <a:avLst/>
              <a:gdLst/>
              <a:ahLst/>
              <a:cxnLst>
                <a:cxn ang="0">
                  <a:pos x="0" y="2"/>
                </a:cxn>
                <a:cxn ang="0">
                  <a:pos x="80" y="0"/>
                </a:cxn>
              </a:cxnLst>
              <a:rect l="0" t="0" r="r" b="b"/>
              <a:pathLst>
                <a:path w="80" h="2">
                  <a:moveTo>
                    <a:pt x="0" y="2"/>
                  </a:moveTo>
                  <a:cubicBezTo>
                    <a:pt x="0" y="2"/>
                    <a:pt x="40" y="1"/>
                    <a:pt x="80" y="0"/>
                  </a:cubicBezTo>
                </a:path>
              </a:pathLst>
            </a:custGeom>
            <a:noFill/>
            <a:ln w="3175" cmpd="sng">
              <a:solidFill>
                <a:schemeClr val="bg2"/>
              </a:solidFill>
              <a:round/>
              <a:headEnd/>
              <a:tailEnd/>
            </a:ln>
            <a:effectLst/>
          </p:spPr>
          <p:txBody>
            <a:bodyPr wrap="none" anchor="ctr"/>
            <a:lstStyle/>
            <a:p>
              <a:endParaRPr lang="en-US" dirty="0"/>
            </a:p>
          </p:txBody>
        </p:sp>
        <p:sp>
          <p:nvSpPr>
            <p:cNvPr id="158353" name="Freeform 657"/>
            <p:cNvSpPr>
              <a:spLocks/>
            </p:cNvSpPr>
            <p:nvPr/>
          </p:nvSpPr>
          <p:spPr bwMode="auto">
            <a:xfrm flipH="1">
              <a:off x="5185" y="3180"/>
              <a:ext cx="115" cy="2"/>
            </a:xfrm>
            <a:custGeom>
              <a:avLst/>
              <a:gdLst/>
              <a:ahLst/>
              <a:cxnLst>
                <a:cxn ang="0">
                  <a:pos x="0" y="2"/>
                </a:cxn>
                <a:cxn ang="0">
                  <a:pos x="80" y="0"/>
                </a:cxn>
              </a:cxnLst>
              <a:rect l="0" t="0" r="r" b="b"/>
              <a:pathLst>
                <a:path w="80" h="2">
                  <a:moveTo>
                    <a:pt x="0" y="2"/>
                  </a:moveTo>
                  <a:cubicBezTo>
                    <a:pt x="0" y="2"/>
                    <a:pt x="40" y="1"/>
                    <a:pt x="80" y="0"/>
                  </a:cubicBezTo>
                </a:path>
              </a:pathLst>
            </a:custGeom>
            <a:noFill/>
            <a:ln w="3175" cmpd="sng">
              <a:solidFill>
                <a:schemeClr val="bg2"/>
              </a:solidFill>
              <a:round/>
              <a:headEnd/>
              <a:tailEnd/>
            </a:ln>
            <a:effectLst/>
          </p:spPr>
          <p:txBody>
            <a:bodyPr wrap="none" anchor="ctr"/>
            <a:lstStyle/>
            <a:p>
              <a:endParaRPr lang="en-US" dirty="0"/>
            </a:p>
          </p:txBody>
        </p:sp>
        <p:sp>
          <p:nvSpPr>
            <p:cNvPr id="158354" name="Freeform 658"/>
            <p:cNvSpPr>
              <a:spLocks/>
            </p:cNvSpPr>
            <p:nvPr/>
          </p:nvSpPr>
          <p:spPr bwMode="auto">
            <a:xfrm flipH="1">
              <a:off x="5133" y="3178"/>
              <a:ext cx="115" cy="3"/>
            </a:xfrm>
            <a:custGeom>
              <a:avLst/>
              <a:gdLst/>
              <a:ahLst/>
              <a:cxnLst>
                <a:cxn ang="0">
                  <a:pos x="0" y="2"/>
                </a:cxn>
                <a:cxn ang="0">
                  <a:pos x="80" y="0"/>
                </a:cxn>
              </a:cxnLst>
              <a:rect l="0" t="0" r="r" b="b"/>
              <a:pathLst>
                <a:path w="80" h="2">
                  <a:moveTo>
                    <a:pt x="0" y="2"/>
                  </a:moveTo>
                  <a:cubicBezTo>
                    <a:pt x="0" y="2"/>
                    <a:pt x="40" y="1"/>
                    <a:pt x="80" y="0"/>
                  </a:cubicBezTo>
                </a:path>
              </a:pathLst>
            </a:custGeom>
            <a:noFill/>
            <a:ln w="3175" cmpd="sng">
              <a:solidFill>
                <a:schemeClr val="bg2"/>
              </a:solidFill>
              <a:round/>
              <a:headEnd/>
              <a:tailEnd/>
            </a:ln>
            <a:effectLst/>
          </p:spPr>
          <p:txBody>
            <a:bodyPr wrap="none" anchor="ctr"/>
            <a:lstStyle/>
            <a:p>
              <a:endParaRPr lang="en-US" dirty="0"/>
            </a:p>
          </p:txBody>
        </p:sp>
        <p:sp>
          <p:nvSpPr>
            <p:cNvPr id="158355" name="Freeform 659"/>
            <p:cNvSpPr>
              <a:spLocks/>
            </p:cNvSpPr>
            <p:nvPr/>
          </p:nvSpPr>
          <p:spPr bwMode="auto">
            <a:xfrm>
              <a:off x="5247" y="3151"/>
              <a:ext cx="354" cy="76"/>
            </a:xfrm>
            <a:custGeom>
              <a:avLst/>
              <a:gdLst/>
              <a:ahLst/>
              <a:cxnLst>
                <a:cxn ang="0">
                  <a:pos x="477" y="11"/>
                </a:cxn>
                <a:cxn ang="0">
                  <a:pos x="396" y="60"/>
                </a:cxn>
                <a:cxn ang="0">
                  <a:pos x="351" y="81"/>
                </a:cxn>
                <a:cxn ang="0">
                  <a:pos x="325" y="95"/>
                </a:cxn>
                <a:cxn ang="0">
                  <a:pos x="285" y="101"/>
                </a:cxn>
                <a:cxn ang="0">
                  <a:pos x="258" y="101"/>
                </a:cxn>
                <a:cxn ang="0">
                  <a:pos x="231" y="87"/>
                </a:cxn>
                <a:cxn ang="0">
                  <a:pos x="196" y="72"/>
                </a:cxn>
                <a:cxn ang="0">
                  <a:pos x="118" y="50"/>
                </a:cxn>
                <a:cxn ang="0">
                  <a:pos x="47" y="27"/>
                </a:cxn>
                <a:cxn ang="0">
                  <a:pos x="3" y="2"/>
                </a:cxn>
                <a:cxn ang="0">
                  <a:pos x="67" y="15"/>
                </a:cxn>
                <a:cxn ang="0">
                  <a:pos x="97" y="21"/>
                </a:cxn>
                <a:cxn ang="0">
                  <a:pos x="106" y="18"/>
                </a:cxn>
                <a:cxn ang="0">
                  <a:pos x="150" y="18"/>
                </a:cxn>
                <a:cxn ang="0">
                  <a:pos x="220" y="27"/>
                </a:cxn>
                <a:cxn ang="0">
                  <a:pos x="328" y="24"/>
                </a:cxn>
                <a:cxn ang="0">
                  <a:pos x="402" y="27"/>
                </a:cxn>
                <a:cxn ang="0">
                  <a:pos x="477" y="11"/>
                </a:cxn>
              </a:cxnLst>
              <a:rect l="0" t="0" r="r" b="b"/>
              <a:pathLst>
                <a:path w="481" h="103">
                  <a:moveTo>
                    <a:pt x="477" y="11"/>
                  </a:moveTo>
                  <a:cubicBezTo>
                    <a:pt x="481" y="19"/>
                    <a:pt x="417" y="48"/>
                    <a:pt x="396" y="60"/>
                  </a:cubicBezTo>
                  <a:cubicBezTo>
                    <a:pt x="375" y="72"/>
                    <a:pt x="363" y="75"/>
                    <a:pt x="351" y="81"/>
                  </a:cubicBezTo>
                  <a:cubicBezTo>
                    <a:pt x="339" y="87"/>
                    <a:pt x="336" y="92"/>
                    <a:pt x="325" y="95"/>
                  </a:cubicBezTo>
                  <a:cubicBezTo>
                    <a:pt x="314" y="98"/>
                    <a:pt x="296" y="100"/>
                    <a:pt x="285" y="101"/>
                  </a:cubicBezTo>
                  <a:cubicBezTo>
                    <a:pt x="274" y="102"/>
                    <a:pt x="267" y="103"/>
                    <a:pt x="258" y="101"/>
                  </a:cubicBezTo>
                  <a:cubicBezTo>
                    <a:pt x="249" y="99"/>
                    <a:pt x="241" y="92"/>
                    <a:pt x="231" y="87"/>
                  </a:cubicBezTo>
                  <a:cubicBezTo>
                    <a:pt x="221" y="82"/>
                    <a:pt x="215" y="78"/>
                    <a:pt x="196" y="72"/>
                  </a:cubicBezTo>
                  <a:cubicBezTo>
                    <a:pt x="177" y="66"/>
                    <a:pt x="143" y="57"/>
                    <a:pt x="118" y="50"/>
                  </a:cubicBezTo>
                  <a:cubicBezTo>
                    <a:pt x="93" y="43"/>
                    <a:pt x="66" y="35"/>
                    <a:pt x="47" y="27"/>
                  </a:cubicBezTo>
                  <a:cubicBezTo>
                    <a:pt x="28" y="19"/>
                    <a:pt x="0" y="4"/>
                    <a:pt x="3" y="2"/>
                  </a:cubicBezTo>
                  <a:cubicBezTo>
                    <a:pt x="6" y="0"/>
                    <a:pt x="51" y="12"/>
                    <a:pt x="67" y="15"/>
                  </a:cubicBezTo>
                  <a:cubicBezTo>
                    <a:pt x="83" y="18"/>
                    <a:pt x="91" y="21"/>
                    <a:pt x="97" y="21"/>
                  </a:cubicBezTo>
                  <a:cubicBezTo>
                    <a:pt x="103" y="21"/>
                    <a:pt x="97" y="18"/>
                    <a:pt x="106" y="18"/>
                  </a:cubicBezTo>
                  <a:cubicBezTo>
                    <a:pt x="115" y="18"/>
                    <a:pt x="131" y="17"/>
                    <a:pt x="150" y="18"/>
                  </a:cubicBezTo>
                  <a:cubicBezTo>
                    <a:pt x="169" y="19"/>
                    <a:pt x="190" y="26"/>
                    <a:pt x="220" y="27"/>
                  </a:cubicBezTo>
                  <a:cubicBezTo>
                    <a:pt x="250" y="28"/>
                    <a:pt x="298" y="24"/>
                    <a:pt x="328" y="24"/>
                  </a:cubicBezTo>
                  <a:cubicBezTo>
                    <a:pt x="358" y="24"/>
                    <a:pt x="377" y="29"/>
                    <a:pt x="402" y="27"/>
                  </a:cubicBezTo>
                  <a:cubicBezTo>
                    <a:pt x="427" y="25"/>
                    <a:pt x="462" y="14"/>
                    <a:pt x="477" y="11"/>
                  </a:cubicBezTo>
                  <a:close/>
                </a:path>
              </a:pathLst>
            </a:custGeom>
            <a:solidFill>
              <a:srgbClr val="FFCC00"/>
            </a:solidFill>
            <a:ln w="6350" cmpd="sng">
              <a:solidFill>
                <a:schemeClr val="bg2"/>
              </a:solidFill>
              <a:round/>
              <a:headEnd/>
              <a:tailEnd/>
            </a:ln>
            <a:effectLst/>
          </p:spPr>
          <p:txBody>
            <a:bodyPr wrap="none" anchor="ctr"/>
            <a:lstStyle/>
            <a:p>
              <a:endParaRPr lang="en-US" dirty="0"/>
            </a:p>
          </p:txBody>
        </p:sp>
        <p:sp>
          <p:nvSpPr>
            <p:cNvPr id="158356" name="Freeform 660"/>
            <p:cNvSpPr>
              <a:spLocks/>
            </p:cNvSpPr>
            <p:nvPr/>
          </p:nvSpPr>
          <p:spPr bwMode="auto">
            <a:xfrm>
              <a:off x="5347" y="3168"/>
              <a:ext cx="170" cy="56"/>
            </a:xfrm>
            <a:custGeom>
              <a:avLst/>
              <a:gdLst/>
              <a:ahLst/>
              <a:cxnLst>
                <a:cxn ang="0">
                  <a:pos x="211" y="57"/>
                </a:cxn>
                <a:cxn ang="0">
                  <a:pos x="165" y="74"/>
                </a:cxn>
                <a:cxn ang="0">
                  <a:pos x="139" y="76"/>
                </a:cxn>
                <a:cxn ang="0">
                  <a:pos x="130" y="76"/>
                </a:cxn>
                <a:cxn ang="0">
                  <a:pos x="117" y="76"/>
                </a:cxn>
                <a:cxn ang="0">
                  <a:pos x="96" y="60"/>
                </a:cxn>
                <a:cxn ang="0">
                  <a:pos x="77" y="54"/>
                </a:cxn>
                <a:cxn ang="0">
                  <a:pos x="33" y="40"/>
                </a:cxn>
                <a:cxn ang="0">
                  <a:pos x="0" y="30"/>
                </a:cxn>
                <a:cxn ang="0">
                  <a:pos x="48" y="26"/>
                </a:cxn>
                <a:cxn ang="0">
                  <a:pos x="3" y="21"/>
                </a:cxn>
                <a:cxn ang="0">
                  <a:pos x="30" y="17"/>
                </a:cxn>
                <a:cxn ang="0">
                  <a:pos x="76" y="18"/>
                </a:cxn>
                <a:cxn ang="0">
                  <a:pos x="33" y="14"/>
                </a:cxn>
                <a:cxn ang="0">
                  <a:pos x="51" y="8"/>
                </a:cxn>
                <a:cxn ang="0">
                  <a:pos x="82" y="3"/>
                </a:cxn>
                <a:cxn ang="0">
                  <a:pos x="84" y="0"/>
                </a:cxn>
                <a:cxn ang="0">
                  <a:pos x="97" y="3"/>
                </a:cxn>
                <a:cxn ang="0">
                  <a:pos x="108" y="5"/>
                </a:cxn>
                <a:cxn ang="0">
                  <a:pos x="121" y="6"/>
                </a:cxn>
                <a:cxn ang="0">
                  <a:pos x="162" y="5"/>
                </a:cxn>
                <a:cxn ang="0">
                  <a:pos x="145" y="14"/>
                </a:cxn>
                <a:cxn ang="0">
                  <a:pos x="154" y="18"/>
                </a:cxn>
                <a:cxn ang="0">
                  <a:pos x="198" y="29"/>
                </a:cxn>
                <a:cxn ang="0">
                  <a:pos x="163" y="29"/>
                </a:cxn>
                <a:cxn ang="0">
                  <a:pos x="217" y="38"/>
                </a:cxn>
                <a:cxn ang="0">
                  <a:pos x="154" y="42"/>
                </a:cxn>
                <a:cxn ang="0">
                  <a:pos x="183" y="48"/>
                </a:cxn>
                <a:cxn ang="0">
                  <a:pos x="231" y="47"/>
                </a:cxn>
                <a:cxn ang="0">
                  <a:pos x="162" y="57"/>
                </a:cxn>
                <a:cxn ang="0">
                  <a:pos x="202" y="57"/>
                </a:cxn>
                <a:cxn ang="0">
                  <a:pos x="211" y="57"/>
                </a:cxn>
              </a:cxnLst>
              <a:rect l="0" t="0" r="r" b="b"/>
              <a:pathLst>
                <a:path w="231" h="76">
                  <a:moveTo>
                    <a:pt x="211" y="57"/>
                  </a:moveTo>
                  <a:lnTo>
                    <a:pt x="165" y="74"/>
                  </a:lnTo>
                  <a:lnTo>
                    <a:pt x="139" y="76"/>
                  </a:lnTo>
                  <a:lnTo>
                    <a:pt x="130" y="76"/>
                  </a:lnTo>
                  <a:lnTo>
                    <a:pt x="117" y="76"/>
                  </a:lnTo>
                  <a:lnTo>
                    <a:pt x="96" y="60"/>
                  </a:lnTo>
                  <a:lnTo>
                    <a:pt x="77" y="54"/>
                  </a:lnTo>
                  <a:lnTo>
                    <a:pt x="33" y="40"/>
                  </a:lnTo>
                  <a:lnTo>
                    <a:pt x="0" y="30"/>
                  </a:lnTo>
                  <a:lnTo>
                    <a:pt x="48" y="26"/>
                  </a:lnTo>
                  <a:lnTo>
                    <a:pt x="3" y="21"/>
                  </a:lnTo>
                  <a:lnTo>
                    <a:pt x="30" y="17"/>
                  </a:lnTo>
                  <a:lnTo>
                    <a:pt x="76" y="18"/>
                  </a:lnTo>
                  <a:lnTo>
                    <a:pt x="33" y="14"/>
                  </a:lnTo>
                  <a:lnTo>
                    <a:pt x="51" y="8"/>
                  </a:lnTo>
                  <a:lnTo>
                    <a:pt x="82" y="3"/>
                  </a:lnTo>
                  <a:lnTo>
                    <a:pt x="84" y="0"/>
                  </a:lnTo>
                  <a:lnTo>
                    <a:pt x="97" y="3"/>
                  </a:lnTo>
                  <a:lnTo>
                    <a:pt x="108" y="5"/>
                  </a:lnTo>
                  <a:lnTo>
                    <a:pt x="121" y="6"/>
                  </a:lnTo>
                  <a:lnTo>
                    <a:pt x="162" y="5"/>
                  </a:lnTo>
                  <a:lnTo>
                    <a:pt x="145" y="14"/>
                  </a:lnTo>
                  <a:lnTo>
                    <a:pt x="154" y="18"/>
                  </a:lnTo>
                  <a:lnTo>
                    <a:pt x="198" y="29"/>
                  </a:lnTo>
                  <a:lnTo>
                    <a:pt x="163" y="29"/>
                  </a:lnTo>
                  <a:lnTo>
                    <a:pt x="217" y="38"/>
                  </a:lnTo>
                  <a:lnTo>
                    <a:pt x="154" y="42"/>
                  </a:lnTo>
                  <a:lnTo>
                    <a:pt x="183" y="48"/>
                  </a:lnTo>
                  <a:lnTo>
                    <a:pt x="231" y="47"/>
                  </a:lnTo>
                  <a:lnTo>
                    <a:pt x="162" y="57"/>
                  </a:lnTo>
                  <a:lnTo>
                    <a:pt x="202" y="57"/>
                  </a:lnTo>
                  <a:lnTo>
                    <a:pt x="211" y="57"/>
                  </a:lnTo>
                  <a:close/>
                </a:path>
              </a:pathLst>
            </a:custGeom>
            <a:solidFill>
              <a:srgbClr val="FFFF00"/>
            </a:solidFill>
            <a:ln w="3175" cmpd="sng">
              <a:solidFill>
                <a:schemeClr val="bg2"/>
              </a:solidFill>
              <a:round/>
              <a:headEnd/>
              <a:tailEnd/>
            </a:ln>
          </p:spPr>
          <p:txBody>
            <a:bodyPr/>
            <a:lstStyle/>
            <a:p>
              <a:endParaRPr lang="en-US" dirty="0"/>
            </a:p>
          </p:txBody>
        </p:sp>
        <p:sp>
          <p:nvSpPr>
            <p:cNvPr id="158357" name="Freeform 661"/>
            <p:cNvSpPr>
              <a:spLocks/>
            </p:cNvSpPr>
            <p:nvPr/>
          </p:nvSpPr>
          <p:spPr bwMode="auto">
            <a:xfrm>
              <a:off x="5482" y="3178"/>
              <a:ext cx="81" cy="4"/>
            </a:xfrm>
            <a:custGeom>
              <a:avLst/>
              <a:gdLst/>
              <a:ahLst/>
              <a:cxnLst>
                <a:cxn ang="0">
                  <a:pos x="110" y="4"/>
                </a:cxn>
                <a:cxn ang="0">
                  <a:pos x="0" y="0"/>
                </a:cxn>
              </a:cxnLst>
              <a:rect l="0" t="0" r="r" b="b"/>
              <a:pathLst>
                <a:path w="110" h="4">
                  <a:moveTo>
                    <a:pt x="110" y="4"/>
                  </a:moveTo>
                  <a:cubicBezTo>
                    <a:pt x="92" y="3"/>
                    <a:pt x="23" y="1"/>
                    <a:pt x="0" y="0"/>
                  </a:cubicBezTo>
                </a:path>
              </a:pathLst>
            </a:custGeom>
            <a:noFill/>
            <a:ln w="3175" cmpd="sng">
              <a:solidFill>
                <a:schemeClr val="bg2"/>
              </a:solidFill>
              <a:round/>
              <a:headEnd/>
              <a:tailEnd/>
            </a:ln>
            <a:effectLst/>
          </p:spPr>
          <p:txBody>
            <a:bodyPr wrap="none" anchor="ctr"/>
            <a:lstStyle/>
            <a:p>
              <a:endParaRPr lang="en-US" dirty="0"/>
            </a:p>
          </p:txBody>
        </p:sp>
        <p:sp>
          <p:nvSpPr>
            <p:cNvPr id="158358" name="Freeform 662"/>
            <p:cNvSpPr>
              <a:spLocks/>
            </p:cNvSpPr>
            <p:nvPr/>
          </p:nvSpPr>
          <p:spPr bwMode="auto">
            <a:xfrm flipH="1">
              <a:off x="5300" y="3171"/>
              <a:ext cx="78" cy="4"/>
            </a:xfrm>
            <a:custGeom>
              <a:avLst/>
              <a:gdLst/>
              <a:ahLst/>
              <a:cxnLst>
                <a:cxn ang="0">
                  <a:pos x="0" y="4"/>
                </a:cxn>
                <a:cxn ang="0">
                  <a:pos x="66" y="0"/>
                </a:cxn>
              </a:cxnLst>
              <a:rect l="0" t="0" r="r" b="b"/>
              <a:pathLst>
                <a:path w="66" h="4">
                  <a:moveTo>
                    <a:pt x="0" y="4"/>
                  </a:moveTo>
                  <a:cubicBezTo>
                    <a:pt x="0" y="4"/>
                    <a:pt x="33" y="2"/>
                    <a:pt x="66" y="0"/>
                  </a:cubicBezTo>
                </a:path>
              </a:pathLst>
            </a:custGeom>
            <a:noFill/>
            <a:ln w="3175" cmpd="sng">
              <a:solidFill>
                <a:schemeClr val="bg2"/>
              </a:solidFill>
              <a:round/>
              <a:headEnd/>
              <a:tailEnd/>
            </a:ln>
            <a:effectLst/>
          </p:spPr>
          <p:txBody>
            <a:bodyPr wrap="none" anchor="ctr"/>
            <a:lstStyle/>
            <a:p>
              <a:endParaRPr lang="en-US" dirty="0"/>
            </a:p>
          </p:txBody>
        </p:sp>
        <p:sp>
          <p:nvSpPr>
            <p:cNvPr id="158359" name="Freeform 663"/>
            <p:cNvSpPr>
              <a:spLocks/>
            </p:cNvSpPr>
            <p:nvPr/>
          </p:nvSpPr>
          <p:spPr bwMode="auto">
            <a:xfrm>
              <a:off x="5478" y="3187"/>
              <a:ext cx="67" cy="4"/>
            </a:xfrm>
            <a:custGeom>
              <a:avLst/>
              <a:gdLst/>
              <a:ahLst/>
              <a:cxnLst>
                <a:cxn ang="0">
                  <a:pos x="91" y="5"/>
                </a:cxn>
                <a:cxn ang="0">
                  <a:pos x="0" y="0"/>
                </a:cxn>
              </a:cxnLst>
              <a:rect l="0" t="0" r="r" b="b"/>
              <a:pathLst>
                <a:path w="91" h="5">
                  <a:moveTo>
                    <a:pt x="91" y="5"/>
                  </a:moveTo>
                  <a:cubicBezTo>
                    <a:pt x="76" y="4"/>
                    <a:pt x="19" y="1"/>
                    <a:pt x="0" y="0"/>
                  </a:cubicBezTo>
                </a:path>
              </a:pathLst>
            </a:custGeom>
            <a:noFill/>
            <a:ln w="3175" cmpd="sng">
              <a:solidFill>
                <a:schemeClr val="bg2"/>
              </a:solidFill>
              <a:round/>
              <a:headEnd/>
              <a:tailEnd/>
            </a:ln>
            <a:effectLst/>
          </p:spPr>
          <p:txBody>
            <a:bodyPr wrap="none" anchor="ctr"/>
            <a:lstStyle/>
            <a:p>
              <a:endParaRPr lang="en-US" dirty="0"/>
            </a:p>
          </p:txBody>
        </p:sp>
        <p:sp>
          <p:nvSpPr>
            <p:cNvPr id="158360" name="Freeform 664"/>
            <p:cNvSpPr>
              <a:spLocks/>
            </p:cNvSpPr>
            <p:nvPr/>
          </p:nvSpPr>
          <p:spPr bwMode="auto">
            <a:xfrm flipH="1">
              <a:off x="5324" y="3181"/>
              <a:ext cx="45" cy="1"/>
            </a:xfrm>
            <a:custGeom>
              <a:avLst/>
              <a:gdLst/>
              <a:ahLst/>
              <a:cxnLst>
                <a:cxn ang="0">
                  <a:pos x="0" y="1"/>
                </a:cxn>
                <a:cxn ang="0">
                  <a:pos x="38" y="0"/>
                </a:cxn>
              </a:cxnLst>
              <a:rect l="0" t="0" r="r" b="b"/>
              <a:pathLst>
                <a:path w="38" h="1">
                  <a:moveTo>
                    <a:pt x="0" y="1"/>
                  </a:moveTo>
                  <a:cubicBezTo>
                    <a:pt x="6" y="1"/>
                    <a:pt x="30" y="0"/>
                    <a:pt x="38" y="0"/>
                  </a:cubicBezTo>
                </a:path>
              </a:pathLst>
            </a:custGeom>
            <a:noFill/>
            <a:ln w="3175" cmpd="sng">
              <a:solidFill>
                <a:schemeClr val="bg2"/>
              </a:solidFill>
              <a:round/>
              <a:headEnd/>
              <a:tailEnd/>
            </a:ln>
            <a:effectLst/>
          </p:spPr>
          <p:txBody>
            <a:bodyPr wrap="none" anchor="ctr"/>
            <a:lstStyle/>
            <a:p>
              <a:endParaRPr lang="en-US" dirty="0"/>
            </a:p>
          </p:txBody>
        </p:sp>
        <p:sp>
          <p:nvSpPr>
            <p:cNvPr id="158361" name="Freeform 665"/>
            <p:cNvSpPr>
              <a:spLocks/>
            </p:cNvSpPr>
            <p:nvPr/>
          </p:nvSpPr>
          <p:spPr bwMode="auto">
            <a:xfrm flipH="1">
              <a:off x="5469" y="3204"/>
              <a:ext cx="43" cy="3"/>
            </a:xfrm>
            <a:custGeom>
              <a:avLst/>
              <a:gdLst/>
              <a:ahLst/>
              <a:cxnLst>
                <a:cxn ang="0">
                  <a:pos x="0" y="0"/>
                </a:cxn>
                <a:cxn ang="0">
                  <a:pos x="37" y="2"/>
                </a:cxn>
              </a:cxnLst>
              <a:rect l="0" t="0" r="r" b="b"/>
              <a:pathLst>
                <a:path w="37" h="2">
                  <a:moveTo>
                    <a:pt x="0" y="0"/>
                  </a:moveTo>
                  <a:cubicBezTo>
                    <a:pt x="6" y="0"/>
                    <a:pt x="29" y="2"/>
                    <a:pt x="37" y="2"/>
                  </a:cubicBezTo>
                </a:path>
              </a:pathLst>
            </a:custGeom>
            <a:noFill/>
            <a:ln w="3175" cmpd="sng">
              <a:solidFill>
                <a:schemeClr val="bg2"/>
              </a:solidFill>
              <a:round/>
              <a:headEnd/>
              <a:tailEnd/>
            </a:ln>
            <a:effectLst/>
          </p:spPr>
          <p:txBody>
            <a:bodyPr wrap="none" anchor="ctr"/>
            <a:lstStyle/>
            <a:p>
              <a:endParaRPr lang="en-US" dirty="0"/>
            </a:p>
          </p:txBody>
        </p:sp>
        <p:sp>
          <p:nvSpPr>
            <p:cNvPr id="158362" name="Freeform 666"/>
            <p:cNvSpPr>
              <a:spLocks/>
            </p:cNvSpPr>
            <p:nvPr/>
          </p:nvSpPr>
          <p:spPr bwMode="auto">
            <a:xfrm flipH="1">
              <a:off x="5322" y="3167"/>
              <a:ext cx="95" cy="1"/>
            </a:xfrm>
            <a:custGeom>
              <a:avLst/>
              <a:gdLst/>
              <a:ahLst/>
              <a:cxnLst>
                <a:cxn ang="0">
                  <a:pos x="0" y="2"/>
                </a:cxn>
                <a:cxn ang="0">
                  <a:pos x="80" y="0"/>
                </a:cxn>
              </a:cxnLst>
              <a:rect l="0" t="0" r="r" b="b"/>
              <a:pathLst>
                <a:path w="80" h="2">
                  <a:moveTo>
                    <a:pt x="0" y="2"/>
                  </a:moveTo>
                  <a:cubicBezTo>
                    <a:pt x="0" y="2"/>
                    <a:pt x="40" y="1"/>
                    <a:pt x="80" y="0"/>
                  </a:cubicBezTo>
                </a:path>
              </a:pathLst>
            </a:custGeom>
            <a:noFill/>
            <a:ln w="3175" cmpd="sng">
              <a:solidFill>
                <a:schemeClr val="bg2"/>
              </a:solidFill>
              <a:round/>
              <a:headEnd/>
              <a:tailEnd/>
            </a:ln>
            <a:effectLst/>
          </p:spPr>
          <p:txBody>
            <a:bodyPr wrap="none" anchor="ctr"/>
            <a:lstStyle/>
            <a:p>
              <a:endParaRPr lang="en-US" dirty="0"/>
            </a:p>
          </p:txBody>
        </p:sp>
        <p:sp>
          <p:nvSpPr>
            <p:cNvPr id="158363" name="Freeform 667"/>
            <p:cNvSpPr>
              <a:spLocks/>
            </p:cNvSpPr>
            <p:nvPr/>
          </p:nvSpPr>
          <p:spPr bwMode="auto">
            <a:xfrm flipH="1">
              <a:off x="5339" y="3187"/>
              <a:ext cx="96" cy="2"/>
            </a:xfrm>
            <a:custGeom>
              <a:avLst/>
              <a:gdLst/>
              <a:ahLst/>
              <a:cxnLst>
                <a:cxn ang="0">
                  <a:pos x="0" y="2"/>
                </a:cxn>
                <a:cxn ang="0">
                  <a:pos x="80" y="0"/>
                </a:cxn>
              </a:cxnLst>
              <a:rect l="0" t="0" r="r" b="b"/>
              <a:pathLst>
                <a:path w="80" h="2">
                  <a:moveTo>
                    <a:pt x="0" y="2"/>
                  </a:moveTo>
                  <a:cubicBezTo>
                    <a:pt x="0" y="2"/>
                    <a:pt x="40" y="1"/>
                    <a:pt x="80" y="0"/>
                  </a:cubicBezTo>
                </a:path>
              </a:pathLst>
            </a:custGeom>
            <a:noFill/>
            <a:ln w="3175" cmpd="sng">
              <a:solidFill>
                <a:schemeClr val="bg2"/>
              </a:solidFill>
              <a:round/>
              <a:headEnd/>
              <a:tailEnd/>
            </a:ln>
            <a:effectLst/>
          </p:spPr>
          <p:txBody>
            <a:bodyPr wrap="none" anchor="ctr"/>
            <a:lstStyle/>
            <a:p>
              <a:endParaRPr lang="en-US" dirty="0"/>
            </a:p>
          </p:txBody>
        </p:sp>
        <p:sp>
          <p:nvSpPr>
            <p:cNvPr id="158364" name="Freeform 668"/>
            <p:cNvSpPr>
              <a:spLocks/>
            </p:cNvSpPr>
            <p:nvPr/>
          </p:nvSpPr>
          <p:spPr bwMode="auto">
            <a:xfrm flipH="1">
              <a:off x="5380" y="3177"/>
              <a:ext cx="95" cy="3"/>
            </a:xfrm>
            <a:custGeom>
              <a:avLst/>
              <a:gdLst/>
              <a:ahLst/>
              <a:cxnLst>
                <a:cxn ang="0">
                  <a:pos x="0" y="2"/>
                </a:cxn>
                <a:cxn ang="0">
                  <a:pos x="80" y="0"/>
                </a:cxn>
              </a:cxnLst>
              <a:rect l="0" t="0" r="r" b="b"/>
              <a:pathLst>
                <a:path w="80" h="2">
                  <a:moveTo>
                    <a:pt x="0" y="2"/>
                  </a:moveTo>
                  <a:cubicBezTo>
                    <a:pt x="0" y="2"/>
                    <a:pt x="40" y="1"/>
                    <a:pt x="80" y="0"/>
                  </a:cubicBezTo>
                </a:path>
              </a:pathLst>
            </a:custGeom>
            <a:noFill/>
            <a:ln w="3175" cmpd="sng">
              <a:solidFill>
                <a:schemeClr val="bg2"/>
              </a:solidFill>
              <a:round/>
              <a:headEnd/>
              <a:tailEnd/>
            </a:ln>
            <a:effectLst/>
          </p:spPr>
          <p:txBody>
            <a:bodyPr wrap="none" anchor="ctr"/>
            <a:lstStyle/>
            <a:p>
              <a:endParaRPr lang="en-US" dirty="0"/>
            </a:p>
          </p:txBody>
        </p:sp>
        <p:sp>
          <p:nvSpPr>
            <p:cNvPr id="158365" name="Freeform 669"/>
            <p:cNvSpPr>
              <a:spLocks/>
            </p:cNvSpPr>
            <p:nvPr/>
          </p:nvSpPr>
          <p:spPr bwMode="auto">
            <a:xfrm flipH="1">
              <a:off x="5393" y="3209"/>
              <a:ext cx="95" cy="2"/>
            </a:xfrm>
            <a:custGeom>
              <a:avLst/>
              <a:gdLst/>
              <a:ahLst/>
              <a:cxnLst>
                <a:cxn ang="0">
                  <a:pos x="0" y="2"/>
                </a:cxn>
                <a:cxn ang="0">
                  <a:pos x="80" y="0"/>
                </a:cxn>
              </a:cxnLst>
              <a:rect l="0" t="0" r="r" b="b"/>
              <a:pathLst>
                <a:path w="80" h="2">
                  <a:moveTo>
                    <a:pt x="0" y="2"/>
                  </a:moveTo>
                  <a:cubicBezTo>
                    <a:pt x="0" y="2"/>
                    <a:pt x="40" y="1"/>
                    <a:pt x="80" y="0"/>
                  </a:cubicBezTo>
                </a:path>
              </a:pathLst>
            </a:custGeom>
            <a:noFill/>
            <a:ln w="3175" cmpd="sng">
              <a:solidFill>
                <a:schemeClr val="bg2"/>
              </a:solidFill>
              <a:round/>
              <a:headEnd/>
              <a:tailEnd/>
            </a:ln>
            <a:effectLst/>
          </p:spPr>
          <p:txBody>
            <a:bodyPr wrap="none" anchor="ctr"/>
            <a:lstStyle/>
            <a:p>
              <a:endParaRPr lang="en-US" dirty="0"/>
            </a:p>
          </p:txBody>
        </p:sp>
        <p:sp>
          <p:nvSpPr>
            <p:cNvPr id="158366" name="Freeform 670"/>
            <p:cNvSpPr>
              <a:spLocks/>
            </p:cNvSpPr>
            <p:nvPr/>
          </p:nvSpPr>
          <p:spPr bwMode="auto">
            <a:xfrm flipH="1">
              <a:off x="5454" y="3171"/>
              <a:ext cx="96" cy="2"/>
            </a:xfrm>
            <a:custGeom>
              <a:avLst/>
              <a:gdLst/>
              <a:ahLst/>
              <a:cxnLst>
                <a:cxn ang="0">
                  <a:pos x="0" y="2"/>
                </a:cxn>
                <a:cxn ang="0">
                  <a:pos x="80" y="0"/>
                </a:cxn>
              </a:cxnLst>
              <a:rect l="0" t="0" r="r" b="b"/>
              <a:pathLst>
                <a:path w="80" h="2">
                  <a:moveTo>
                    <a:pt x="0" y="2"/>
                  </a:moveTo>
                  <a:cubicBezTo>
                    <a:pt x="0" y="2"/>
                    <a:pt x="40" y="1"/>
                    <a:pt x="80" y="0"/>
                  </a:cubicBezTo>
                </a:path>
              </a:pathLst>
            </a:custGeom>
            <a:noFill/>
            <a:ln w="3175" cmpd="sng">
              <a:solidFill>
                <a:schemeClr val="bg2"/>
              </a:solidFill>
              <a:round/>
              <a:headEnd/>
              <a:tailEnd/>
            </a:ln>
            <a:effectLst/>
          </p:spPr>
          <p:txBody>
            <a:bodyPr wrap="none" anchor="ctr"/>
            <a:lstStyle/>
            <a:p>
              <a:endParaRPr lang="en-US" dirty="0"/>
            </a:p>
          </p:txBody>
        </p:sp>
        <p:sp>
          <p:nvSpPr>
            <p:cNvPr id="158367" name="Freeform 671"/>
            <p:cNvSpPr>
              <a:spLocks/>
            </p:cNvSpPr>
            <p:nvPr/>
          </p:nvSpPr>
          <p:spPr bwMode="auto">
            <a:xfrm flipH="1">
              <a:off x="5411" y="3169"/>
              <a:ext cx="96" cy="3"/>
            </a:xfrm>
            <a:custGeom>
              <a:avLst/>
              <a:gdLst/>
              <a:ahLst/>
              <a:cxnLst>
                <a:cxn ang="0">
                  <a:pos x="0" y="2"/>
                </a:cxn>
                <a:cxn ang="0">
                  <a:pos x="80" y="0"/>
                </a:cxn>
              </a:cxnLst>
              <a:rect l="0" t="0" r="r" b="b"/>
              <a:pathLst>
                <a:path w="80" h="2">
                  <a:moveTo>
                    <a:pt x="0" y="2"/>
                  </a:moveTo>
                  <a:cubicBezTo>
                    <a:pt x="0" y="2"/>
                    <a:pt x="40" y="1"/>
                    <a:pt x="80" y="0"/>
                  </a:cubicBezTo>
                </a:path>
              </a:pathLst>
            </a:custGeom>
            <a:noFill/>
            <a:ln w="3175" cmpd="sng">
              <a:solidFill>
                <a:schemeClr val="bg2"/>
              </a:solidFill>
              <a:round/>
              <a:headEnd/>
              <a:tailEnd/>
            </a:ln>
            <a:effectLst/>
          </p:spPr>
          <p:txBody>
            <a:bodyPr wrap="none" anchor="ctr"/>
            <a:lstStyle/>
            <a:p>
              <a:endParaRPr lang="en-US" dirty="0"/>
            </a:p>
          </p:txBody>
        </p:sp>
        <p:sp>
          <p:nvSpPr>
            <p:cNvPr id="158368" name="Freeform 672"/>
            <p:cNvSpPr>
              <a:spLocks/>
            </p:cNvSpPr>
            <p:nvPr/>
          </p:nvSpPr>
          <p:spPr bwMode="auto">
            <a:xfrm>
              <a:off x="3571" y="3142"/>
              <a:ext cx="424" cy="68"/>
            </a:xfrm>
            <a:custGeom>
              <a:avLst/>
              <a:gdLst/>
              <a:ahLst/>
              <a:cxnLst>
                <a:cxn ang="0">
                  <a:pos x="5" y="0"/>
                </a:cxn>
                <a:cxn ang="0">
                  <a:pos x="100" y="44"/>
                </a:cxn>
                <a:cxn ang="0">
                  <a:pos x="153" y="62"/>
                </a:cxn>
                <a:cxn ang="0">
                  <a:pos x="183" y="75"/>
                </a:cxn>
                <a:cxn ang="0">
                  <a:pos x="230" y="80"/>
                </a:cxn>
                <a:cxn ang="0">
                  <a:pos x="262" y="80"/>
                </a:cxn>
                <a:cxn ang="0">
                  <a:pos x="294" y="68"/>
                </a:cxn>
                <a:cxn ang="0">
                  <a:pos x="335" y="54"/>
                </a:cxn>
                <a:cxn ang="0">
                  <a:pos x="426" y="35"/>
                </a:cxn>
                <a:cxn ang="0">
                  <a:pos x="479" y="21"/>
                </a:cxn>
                <a:cxn ang="0">
                  <a:pos x="510" y="14"/>
                </a:cxn>
                <a:cxn ang="0">
                  <a:pos x="575" y="3"/>
                </a:cxn>
                <a:cxn ang="0">
                  <a:pos x="491" y="7"/>
                </a:cxn>
                <a:cxn ang="0">
                  <a:pos x="451" y="9"/>
                </a:cxn>
                <a:cxn ang="0">
                  <a:pos x="440" y="6"/>
                </a:cxn>
                <a:cxn ang="0">
                  <a:pos x="399" y="9"/>
                </a:cxn>
                <a:cxn ang="0">
                  <a:pos x="307" y="14"/>
                </a:cxn>
                <a:cxn ang="0">
                  <a:pos x="180" y="11"/>
                </a:cxn>
                <a:cxn ang="0">
                  <a:pos x="93" y="14"/>
                </a:cxn>
                <a:cxn ang="0">
                  <a:pos x="5" y="0"/>
                </a:cxn>
              </a:cxnLst>
              <a:rect l="0" t="0" r="r" b="b"/>
              <a:pathLst>
                <a:path w="578" h="82">
                  <a:moveTo>
                    <a:pt x="5" y="0"/>
                  </a:moveTo>
                  <a:cubicBezTo>
                    <a:pt x="0" y="7"/>
                    <a:pt x="75" y="33"/>
                    <a:pt x="100" y="44"/>
                  </a:cubicBezTo>
                  <a:cubicBezTo>
                    <a:pt x="125" y="54"/>
                    <a:pt x="139" y="57"/>
                    <a:pt x="153" y="62"/>
                  </a:cubicBezTo>
                  <a:cubicBezTo>
                    <a:pt x="167" y="68"/>
                    <a:pt x="170" y="72"/>
                    <a:pt x="183" y="75"/>
                  </a:cubicBezTo>
                  <a:cubicBezTo>
                    <a:pt x="196" y="78"/>
                    <a:pt x="217" y="79"/>
                    <a:pt x="230" y="80"/>
                  </a:cubicBezTo>
                  <a:cubicBezTo>
                    <a:pt x="243" y="81"/>
                    <a:pt x="251" y="82"/>
                    <a:pt x="262" y="80"/>
                  </a:cubicBezTo>
                  <a:cubicBezTo>
                    <a:pt x="273" y="78"/>
                    <a:pt x="282" y="72"/>
                    <a:pt x="294" y="68"/>
                  </a:cubicBezTo>
                  <a:cubicBezTo>
                    <a:pt x="305" y="63"/>
                    <a:pt x="312" y="60"/>
                    <a:pt x="335" y="54"/>
                  </a:cubicBezTo>
                  <a:cubicBezTo>
                    <a:pt x="357" y="49"/>
                    <a:pt x="402" y="41"/>
                    <a:pt x="426" y="35"/>
                  </a:cubicBezTo>
                  <a:cubicBezTo>
                    <a:pt x="450" y="29"/>
                    <a:pt x="465" y="25"/>
                    <a:pt x="479" y="21"/>
                  </a:cubicBezTo>
                  <a:cubicBezTo>
                    <a:pt x="493" y="17"/>
                    <a:pt x="494" y="17"/>
                    <a:pt x="510" y="14"/>
                  </a:cubicBezTo>
                  <a:cubicBezTo>
                    <a:pt x="526" y="11"/>
                    <a:pt x="578" y="4"/>
                    <a:pt x="575" y="3"/>
                  </a:cubicBezTo>
                  <a:cubicBezTo>
                    <a:pt x="572" y="2"/>
                    <a:pt x="512" y="6"/>
                    <a:pt x="491" y="7"/>
                  </a:cubicBezTo>
                  <a:cubicBezTo>
                    <a:pt x="470" y="8"/>
                    <a:pt x="459" y="9"/>
                    <a:pt x="451" y="9"/>
                  </a:cubicBezTo>
                  <a:cubicBezTo>
                    <a:pt x="443" y="9"/>
                    <a:pt x="449" y="6"/>
                    <a:pt x="440" y="6"/>
                  </a:cubicBezTo>
                  <a:cubicBezTo>
                    <a:pt x="431" y="6"/>
                    <a:pt x="421" y="8"/>
                    <a:pt x="399" y="9"/>
                  </a:cubicBezTo>
                  <a:cubicBezTo>
                    <a:pt x="377" y="10"/>
                    <a:pt x="343" y="14"/>
                    <a:pt x="307" y="14"/>
                  </a:cubicBezTo>
                  <a:cubicBezTo>
                    <a:pt x="271" y="14"/>
                    <a:pt x="215" y="11"/>
                    <a:pt x="180" y="11"/>
                  </a:cubicBezTo>
                  <a:cubicBezTo>
                    <a:pt x="144" y="11"/>
                    <a:pt x="122" y="16"/>
                    <a:pt x="93" y="14"/>
                  </a:cubicBezTo>
                  <a:cubicBezTo>
                    <a:pt x="63" y="12"/>
                    <a:pt x="22" y="3"/>
                    <a:pt x="5" y="0"/>
                  </a:cubicBezTo>
                  <a:close/>
                </a:path>
              </a:pathLst>
            </a:custGeom>
            <a:solidFill>
              <a:srgbClr val="FFCC00"/>
            </a:solidFill>
            <a:ln w="6350" cmpd="sng">
              <a:solidFill>
                <a:schemeClr val="bg2"/>
              </a:solidFill>
              <a:round/>
              <a:headEnd/>
              <a:tailEnd/>
            </a:ln>
            <a:effectLst/>
          </p:spPr>
          <p:txBody>
            <a:bodyPr wrap="none" anchor="ctr"/>
            <a:lstStyle/>
            <a:p>
              <a:endParaRPr lang="en-US" dirty="0"/>
            </a:p>
          </p:txBody>
        </p:sp>
        <p:sp>
          <p:nvSpPr>
            <p:cNvPr id="158369" name="Freeform 673"/>
            <p:cNvSpPr>
              <a:spLocks/>
            </p:cNvSpPr>
            <p:nvPr/>
          </p:nvSpPr>
          <p:spPr bwMode="auto">
            <a:xfrm flipH="1">
              <a:off x="3668" y="3151"/>
              <a:ext cx="200" cy="55"/>
            </a:xfrm>
            <a:custGeom>
              <a:avLst/>
              <a:gdLst/>
              <a:ahLst/>
              <a:cxnLst>
                <a:cxn ang="0">
                  <a:pos x="211" y="57"/>
                </a:cxn>
                <a:cxn ang="0">
                  <a:pos x="165" y="74"/>
                </a:cxn>
                <a:cxn ang="0">
                  <a:pos x="139" y="76"/>
                </a:cxn>
                <a:cxn ang="0">
                  <a:pos x="130" y="76"/>
                </a:cxn>
                <a:cxn ang="0">
                  <a:pos x="117" y="76"/>
                </a:cxn>
                <a:cxn ang="0">
                  <a:pos x="96" y="60"/>
                </a:cxn>
                <a:cxn ang="0">
                  <a:pos x="77" y="54"/>
                </a:cxn>
                <a:cxn ang="0">
                  <a:pos x="33" y="40"/>
                </a:cxn>
                <a:cxn ang="0">
                  <a:pos x="0" y="30"/>
                </a:cxn>
                <a:cxn ang="0">
                  <a:pos x="48" y="26"/>
                </a:cxn>
                <a:cxn ang="0">
                  <a:pos x="3" y="21"/>
                </a:cxn>
                <a:cxn ang="0">
                  <a:pos x="30" y="17"/>
                </a:cxn>
                <a:cxn ang="0">
                  <a:pos x="76" y="18"/>
                </a:cxn>
                <a:cxn ang="0">
                  <a:pos x="33" y="14"/>
                </a:cxn>
                <a:cxn ang="0">
                  <a:pos x="51" y="8"/>
                </a:cxn>
                <a:cxn ang="0">
                  <a:pos x="82" y="3"/>
                </a:cxn>
                <a:cxn ang="0">
                  <a:pos x="84" y="0"/>
                </a:cxn>
                <a:cxn ang="0">
                  <a:pos x="97" y="3"/>
                </a:cxn>
                <a:cxn ang="0">
                  <a:pos x="108" y="5"/>
                </a:cxn>
                <a:cxn ang="0">
                  <a:pos x="121" y="6"/>
                </a:cxn>
                <a:cxn ang="0">
                  <a:pos x="162" y="5"/>
                </a:cxn>
                <a:cxn ang="0">
                  <a:pos x="145" y="14"/>
                </a:cxn>
                <a:cxn ang="0">
                  <a:pos x="154" y="18"/>
                </a:cxn>
                <a:cxn ang="0">
                  <a:pos x="198" y="29"/>
                </a:cxn>
                <a:cxn ang="0">
                  <a:pos x="163" y="29"/>
                </a:cxn>
                <a:cxn ang="0">
                  <a:pos x="217" y="38"/>
                </a:cxn>
                <a:cxn ang="0">
                  <a:pos x="154" y="42"/>
                </a:cxn>
                <a:cxn ang="0">
                  <a:pos x="183" y="48"/>
                </a:cxn>
                <a:cxn ang="0">
                  <a:pos x="231" y="47"/>
                </a:cxn>
                <a:cxn ang="0">
                  <a:pos x="162" y="57"/>
                </a:cxn>
                <a:cxn ang="0">
                  <a:pos x="202" y="57"/>
                </a:cxn>
                <a:cxn ang="0">
                  <a:pos x="211" y="57"/>
                </a:cxn>
              </a:cxnLst>
              <a:rect l="0" t="0" r="r" b="b"/>
              <a:pathLst>
                <a:path w="231" h="76">
                  <a:moveTo>
                    <a:pt x="211" y="57"/>
                  </a:moveTo>
                  <a:lnTo>
                    <a:pt x="165" y="74"/>
                  </a:lnTo>
                  <a:lnTo>
                    <a:pt x="139" y="76"/>
                  </a:lnTo>
                  <a:lnTo>
                    <a:pt x="130" y="76"/>
                  </a:lnTo>
                  <a:lnTo>
                    <a:pt x="117" y="76"/>
                  </a:lnTo>
                  <a:lnTo>
                    <a:pt x="96" y="60"/>
                  </a:lnTo>
                  <a:lnTo>
                    <a:pt x="77" y="54"/>
                  </a:lnTo>
                  <a:lnTo>
                    <a:pt x="33" y="40"/>
                  </a:lnTo>
                  <a:lnTo>
                    <a:pt x="0" y="30"/>
                  </a:lnTo>
                  <a:lnTo>
                    <a:pt x="48" y="26"/>
                  </a:lnTo>
                  <a:lnTo>
                    <a:pt x="3" y="21"/>
                  </a:lnTo>
                  <a:lnTo>
                    <a:pt x="30" y="17"/>
                  </a:lnTo>
                  <a:lnTo>
                    <a:pt x="76" y="18"/>
                  </a:lnTo>
                  <a:lnTo>
                    <a:pt x="33" y="14"/>
                  </a:lnTo>
                  <a:lnTo>
                    <a:pt x="51" y="8"/>
                  </a:lnTo>
                  <a:lnTo>
                    <a:pt x="82" y="3"/>
                  </a:lnTo>
                  <a:lnTo>
                    <a:pt x="84" y="0"/>
                  </a:lnTo>
                  <a:lnTo>
                    <a:pt x="97" y="3"/>
                  </a:lnTo>
                  <a:lnTo>
                    <a:pt x="108" y="5"/>
                  </a:lnTo>
                  <a:lnTo>
                    <a:pt x="121" y="6"/>
                  </a:lnTo>
                  <a:lnTo>
                    <a:pt x="162" y="5"/>
                  </a:lnTo>
                  <a:lnTo>
                    <a:pt x="145" y="14"/>
                  </a:lnTo>
                  <a:lnTo>
                    <a:pt x="154" y="18"/>
                  </a:lnTo>
                  <a:lnTo>
                    <a:pt x="198" y="29"/>
                  </a:lnTo>
                  <a:lnTo>
                    <a:pt x="163" y="29"/>
                  </a:lnTo>
                  <a:lnTo>
                    <a:pt x="217" y="38"/>
                  </a:lnTo>
                  <a:lnTo>
                    <a:pt x="154" y="42"/>
                  </a:lnTo>
                  <a:lnTo>
                    <a:pt x="183" y="48"/>
                  </a:lnTo>
                  <a:lnTo>
                    <a:pt x="231" y="47"/>
                  </a:lnTo>
                  <a:lnTo>
                    <a:pt x="162" y="57"/>
                  </a:lnTo>
                  <a:lnTo>
                    <a:pt x="202" y="57"/>
                  </a:lnTo>
                  <a:lnTo>
                    <a:pt x="211" y="57"/>
                  </a:lnTo>
                  <a:close/>
                </a:path>
              </a:pathLst>
            </a:custGeom>
            <a:solidFill>
              <a:srgbClr val="FFFF00"/>
            </a:solidFill>
            <a:ln w="3175" cmpd="sng">
              <a:solidFill>
                <a:schemeClr val="bg2"/>
              </a:solidFill>
              <a:round/>
              <a:headEnd/>
              <a:tailEnd/>
            </a:ln>
          </p:spPr>
          <p:txBody>
            <a:bodyPr/>
            <a:lstStyle/>
            <a:p>
              <a:endParaRPr lang="en-US" dirty="0"/>
            </a:p>
          </p:txBody>
        </p:sp>
        <p:sp>
          <p:nvSpPr>
            <p:cNvPr id="158370" name="Freeform 674"/>
            <p:cNvSpPr>
              <a:spLocks/>
            </p:cNvSpPr>
            <p:nvPr/>
          </p:nvSpPr>
          <p:spPr bwMode="auto">
            <a:xfrm flipH="1">
              <a:off x="3614" y="3161"/>
              <a:ext cx="96" cy="3"/>
            </a:xfrm>
            <a:custGeom>
              <a:avLst/>
              <a:gdLst/>
              <a:ahLst/>
              <a:cxnLst>
                <a:cxn ang="0">
                  <a:pos x="110" y="4"/>
                </a:cxn>
                <a:cxn ang="0">
                  <a:pos x="0" y="0"/>
                </a:cxn>
              </a:cxnLst>
              <a:rect l="0" t="0" r="r" b="b"/>
              <a:pathLst>
                <a:path w="110" h="4">
                  <a:moveTo>
                    <a:pt x="110" y="4"/>
                  </a:moveTo>
                  <a:cubicBezTo>
                    <a:pt x="92" y="3"/>
                    <a:pt x="23" y="1"/>
                    <a:pt x="0" y="0"/>
                  </a:cubicBezTo>
                </a:path>
              </a:pathLst>
            </a:custGeom>
            <a:noFill/>
            <a:ln w="3175" cmpd="sng">
              <a:solidFill>
                <a:schemeClr val="bg2"/>
              </a:solidFill>
              <a:round/>
              <a:headEnd/>
              <a:tailEnd/>
            </a:ln>
            <a:effectLst/>
          </p:spPr>
          <p:txBody>
            <a:bodyPr wrap="none" anchor="ctr"/>
            <a:lstStyle/>
            <a:p>
              <a:endParaRPr lang="en-US" dirty="0"/>
            </a:p>
          </p:txBody>
        </p:sp>
        <p:sp>
          <p:nvSpPr>
            <p:cNvPr id="158371" name="Freeform 675"/>
            <p:cNvSpPr>
              <a:spLocks/>
            </p:cNvSpPr>
            <p:nvPr/>
          </p:nvSpPr>
          <p:spPr bwMode="auto">
            <a:xfrm>
              <a:off x="3830" y="3153"/>
              <a:ext cx="92" cy="5"/>
            </a:xfrm>
            <a:custGeom>
              <a:avLst/>
              <a:gdLst/>
              <a:ahLst/>
              <a:cxnLst>
                <a:cxn ang="0">
                  <a:pos x="0" y="4"/>
                </a:cxn>
                <a:cxn ang="0">
                  <a:pos x="66" y="0"/>
                </a:cxn>
              </a:cxnLst>
              <a:rect l="0" t="0" r="r" b="b"/>
              <a:pathLst>
                <a:path w="66" h="4">
                  <a:moveTo>
                    <a:pt x="0" y="4"/>
                  </a:moveTo>
                  <a:cubicBezTo>
                    <a:pt x="0" y="4"/>
                    <a:pt x="33" y="2"/>
                    <a:pt x="66" y="0"/>
                  </a:cubicBezTo>
                </a:path>
              </a:pathLst>
            </a:custGeom>
            <a:noFill/>
            <a:ln w="3175" cmpd="sng">
              <a:solidFill>
                <a:schemeClr val="bg2"/>
              </a:solidFill>
              <a:round/>
              <a:headEnd/>
              <a:tailEnd/>
            </a:ln>
            <a:effectLst/>
          </p:spPr>
          <p:txBody>
            <a:bodyPr wrap="none" anchor="ctr"/>
            <a:lstStyle/>
            <a:p>
              <a:endParaRPr lang="en-US" dirty="0"/>
            </a:p>
          </p:txBody>
        </p:sp>
        <p:sp>
          <p:nvSpPr>
            <p:cNvPr id="158372" name="Freeform 676"/>
            <p:cNvSpPr>
              <a:spLocks/>
            </p:cNvSpPr>
            <p:nvPr/>
          </p:nvSpPr>
          <p:spPr bwMode="auto">
            <a:xfrm flipH="1">
              <a:off x="3635" y="3170"/>
              <a:ext cx="79" cy="3"/>
            </a:xfrm>
            <a:custGeom>
              <a:avLst/>
              <a:gdLst/>
              <a:ahLst/>
              <a:cxnLst>
                <a:cxn ang="0">
                  <a:pos x="91" y="5"/>
                </a:cxn>
                <a:cxn ang="0">
                  <a:pos x="0" y="0"/>
                </a:cxn>
              </a:cxnLst>
              <a:rect l="0" t="0" r="r" b="b"/>
              <a:pathLst>
                <a:path w="91" h="5">
                  <a:moveTo>
                    <a:pt x="91" y="5"/>
                  </a:moveTo>
                  <a:cubicBezTo>
                    <a:pt x="76" y="4"/>
                    <a:pt x="19" y="1"/>
                    <a:pt x="0" y="0"/>
                  </a:cubicBezTo>
                </a:path>
              </a:pathLst>
            </a:custGeom>
            <a:noFill/>
            <a:ln w="3175" cmpd="sng">
              <a:solidFill>
                <a:schemeClr val="bg2"/>
              </a:solidFill>
              <a:round/>
              <a:headEnd/>
              <a:tailEnd/>
            </a:ln>
            <a:effectLst/>
          </p:spPr>
          <p:txBody>
            <a:bodyPr wrap="none" anchor="ctr"/>
            <a:lstStyle/>
            <a:p>
              <a:endParaRPr lang="en-US" dirty="0"/>
            </a:p>
          </p:txBody>
        </p:sp>
        <p:sp>
          <p:nvSpPr>
            <p:cNvPr id="158373" name="Freeform 677"/>
            <p:cNvSpPr>
              <a:spLocks/>
            </p:cNvSpPr>
            <p:nvPr/>
          </p:nvSpPr>
          <p:spPr bwMode="auto">
            <a:xfrm>
              <a:off x="3842" y="3163"/>
              <a:ext cx="53" cy="2"/>
            </a:xfrm>
            <a:custGeom>
              <a:avLst/>
              <a:gdLst/>
              <a:ahLst/>
              <a:cxnLst>
                <a:cxn ang="0">
                  <a:pos x="0" y="1"/>
                </a:cxn>
                <a:cxn ang="0">
                  <a:pos x="38" y="0"/>
                </a:cxn>
              </a:cxnLst>
              <a:rect l="0" t="0" r="r" b="b"/>
              <a:pathLst>
                <a:path w="38" h="1">
                  <a:moveTo>
                    <a:pt x="0" y="1"/>
                  </a:moveTo>
                  <a:cubicBezTo>
                    <a:pt x="6" y="1"/>
                    <a:pt x="30" y="0"/>
                    <a:pt x="38" y="0"/>
                  </a:cubicBezTo>
                </a:path>
              </a:pathLst>
            </a:custGeom>
            <a:noFill/>
            <a:ln w="3175" cmpd="sng">
              <a:solidFill>
                <a:schemeClr val="bg2"/>
              </a:solidFill>
              <a:round/>
              <a:headEnd/>
              <a:tailEnd/>
            </a:ln>
            <a:effectLst/>
          </p:spPr>
          <p:txBody>
            <a:bodyPr wrap="none" anchor="ctr"/>
            <a:lstStyle/>
            <a:p>
              <a:endParaRPr lang="en-US" dirty="0"/>
            </a:p>
          </p:txBody>
        </p:sp>
        <p:sp>
          <p:nvSpPr>
            <p:cNvPr id="158374" name="Freeform 678"/>
            <p:cNvSpPr>
              <a:spLocks/>
            </p:cNvSpPr>
            <p:nvPr/>
          </p:nvSpPr>
          <p:spPr bwMode="auto">
            <a:xfrm>
              <a:off x="3673" y="3187"/>
              <a:ext cx="51" cy="3"/>
            </a:xfrm>
            <a:custGeom>
              <a:avLst/>
              <a:gdLst/>
              <a:ahLst/>
              <a:cxnLst>
                <a:cxn ang="0">
                  <a:pos x="0" y="0"/>
                </a:cxn>
                <a:cxn ang="0">
                  <a:pos x="37" y="2"/>
                </a:cxn>
              </a:cxnLst>
              <a:rect l="0" t="0" r="r" b="b"/>
              <a:pathLst>
                <a:path w="37" h="2">
                  <a:moveTo>
                    <a:pt x="0" y="0"/>
                  </a:moveTo>
                  <a:cubicBezTo>
                    <a:pt x="6" y="0"/>
                    <a:pt x="29" y="2"/>
                    <a:pt x="37" y="2"/>
                  </a:cubicBezTo>
                </a:path>
              </a:pathLst>
            </a:custGeom>
            <a:noFill/>
            <a:ln w="3175" cmpd="sng">
              <a:solidFill>
                <a:schemeClr val="bg2"/>
              </a:solidFill>
              <a:round/>
              <a:headEnd/>
              <a:tailEnd/>
            </a:ln>
            <a:effectLst/>
          </p:spPr>
          <p:txBody>
            <a:bodyPr wrap="none" anchor="ctr"/>
            <a:lstStyle/>
            <a:p>
              <a:endParaRPr lang="en-US" dirty="0"/>
            </a:p>
          </p:txBody>
        </p:sp>
        <p:sp>
          <p:nvSpPr>
            <p:cNvPr id="158375" name="Freeform 679"/>
            <p:cNvSpPr>
              <a:spLocks/>
            </p:cNvSpPr>
            <p:nvPr/>
          </p:nvSpPr>
          <p:spPr bwMode="auto">
            <a:xfrm>
              <a:off x="3786" y="3149"/>
              <a:ext cx="111" cy="2"/>
            </a:xfrm>
            <a:custGeom>
              <a:avLst/>
              <a:gdLst/>
              <a:ahLst/>
              <a:cxnLst>
                <a:cxn ang="0">
                  <a:pos x="0" y="2"/>
                </a:cxn>
                <a:cxn ang="0">
                  <a:pos x="80" y="0"/>
                </a:cxn>
              </a:cxnLst>
              <a:rect l="0" t="0" r="r" b="b"/>
              <a:pathLst>
                <a:path w="80" h="2">
                  <a:moveTo>
                    <a:pt x="0" y="2"/>
                  </a:moveTo>
                  <a:cubicBezTo>
                    <a:pt x="0" y="2"/>
                    <a:pt x="40" y="1"/>
                    <a:pt x="80" y="0"/>
                  </a:cubicBezTo>
                </a:path>
              </a:pathLst>
            </a:custGeom>
            <a:noFill/>
            <a:ln w="3175" cmpd="sng">
              <a:solidFill>
                <a:schemeClr val="bg2"/>
              </a:solidFill>
              <a:round/>
              <a:headEnd/>
              <a:tailEnd/>
            </a:ln>
            <a:effectLst/>
          </p:spPr>
          <p:txBody>
            <a:bodyPr wrap="none" anchor="ctr"/>
            <a:lstStyle/>
            <a:p>
              <a:endParaRPr lang="en-US" dirty="0"/>
            </a:p>
          </p:txBody>
        </p:sp>
        <p:sp>
          <p:nvSpPr>
            <p:cNvPr id="158376" name="Freeform 680"/>
            <p:cNvSpPr>
              <a:spLocks/>
            </p:cNvSpPr>
            <p:nvPr/>
          </p:nvSpPr>
          <p:spPr bwMode="auto">
            <a:xfrm>
              <a:off x="3764" y="3170"/>
              <a:ext cx="112" cy="2"/>
            </a:xfrm>
            <a:custGeom>
              <a:avLst/>
              <a:gdLst/>
              <a:ahLst/>
              <a:cxnLst>
                <a:cxn ang="0">
                  <a:pos x="0" y="2"/>
                </a:cxn>
                <a:cxn ang="0">
                  <a:pos x="80" y="0"/>
                </a:cxn>
              </a:cxnLst>
              <a:rect l="0" t="0" r="r" b="b"/>
              <a:pathLst>
                <a:path w="80" h="2">
                  <a:moveTo>
                    <a:pt x="0" y="2"/>
                  </a:moveTo>
                  <a:cubicBezTo>
                    <a:pt x="0" y="2"/>
                    <a:pt x="40" y="1"/>
                    <a:pt x="80" y="0"/>
                  </a:cubicBezTo>
                </a:path>
              </a:pathLst>
            </a:custGeom>
            <a:noFill/>
            <a:ln w="3175" cmpd="sng">
              <a:solidFill>
                <a:schemeClr val="bg2"/>
              </a:solidFill>
              <a:round/>
              <a:headEnd/>
              <a:tailEnd/>
            </a:ln>
            <a:effectLst/>
          </p:spPr>
          <p:txBody>
            <a:bodyPr wrap="none" anchor="ctr"/>
            <a:lstStyle/>
            <a:p>
              <a:endParaRPr lang="en-US" dirty="0"/>
            </a:p>
          </p:txBody>
        </p:sp>
        <p:sp>
          <p:nvSpPr>
            <p:cNvPr id="158377" name="Freeform 681"/>
            <p:cNvSpPr>
              <a:spLocks/>
            </p:cNvSpPr>
            <p:nvPr/>
          </p:nvSpPr>
          <p:spPr bwMode="auto">
            <a:xfrm>
              <a:off x="3717" y="3160"/>
              <a:ext cx="112" cy="3"/>
            </a:xfrm>
            <a:custGeom>
              <a:avLst/>
              <a:gdLst/>
              <a:ahLst/>
              <a:cxnLst>
                <a:cxn ang="0">
                  <a:pos x="0" y="2"/>
                </a:cxn>
                <a:cxn ang="0">
                  <a:pos x="80" y="0"/>
                </a:cxn>
              </a:cxnLst>
              <a:rect l="0" t="0" r="r" b="b"/>
              <a:pathLst>
                <a:path w="80" h="2">
                  <a:moveTo>
                    <a:pt x="0" y="2"/>
                  </a:moveTo>
                  <a:cubicBezTo>
                    <a:pt x="0" y="2"/>
                    <a:pt x="40" y="1"/>
                    <a:pt x="80" y="0"/>
                  </a:cubicBezTo>
                </a:path>
              </a:pathLst>
            </a:custGeom>
            <a:noFill/>
            <a:ln w="3175" cmpd="sng">
              <a:solidFill>
                <a:schemeClr val="bg2"/>
              </a:solidFill>
              <a:round/>
              <a:headEnd/>
              <a:tailEnd/>
            </a:ln>
            <a:effectLst/>
          </p:spPr>
          <p:txBody>
            <a:bodyPr wrap="none" anchor="ctr"/>
            <a:lstStyle/>
            <a:p>
              <a:endParaRPr lang="en-US" dirty="0"/>
            </a:p>
          </p:txBody>
        </p:sp>
        <p:sp>
          <p:nvSpPr>
            <p:cNvPr id="158378" name="Freeform 682"/>
            <p:cNvSpPr>
              <a:spLocks/>
            </p:cNvSpPr>
            <p:nvPr/>
          </p:nvSpPr>
          <p:spPr bwMode="auto">
            <a:xfrm>
              <a:off x="3702" y="3191"/>
              <a:ext cx="111" cy="2"/>
            </a:xfrm>
            <a:custGeom>
              <a:avLst/>
              <a:gdLst/>
              <a:ahLst/>
              <a:cxnLst>
                <a:cxn ang="0">
                  <a:pos x="0" y="2"/>
                </a:cxn>
                <a:cxn ang="0">
                  <a:pos x="80" y="0"/>
                </a:cxn>
              </a:cxnLst>
              <a:rect l="0" t="0" r="r" b="b"/>
              <a:pathLst>
                <a:path w="80" h="2">
                  <a:moveTo>
                    <a:pt x="0" y="2"/>
                  </a:moveTo>
                  <a:cubicBezTo>
                    <a:pt x="0" y="2"/>
                    <a:pt x="40" y="1"/>
                    <a:pt x="80" y="0"/>
                  </a:cubicBezTo>
                </a:path>
              </a:pathLst>
            </a:custGeom>
            <a:noFill/>
            <a:ln w="3175" cmpd="sng">
              <a:solidFill>
                <a:schemeClr val="bg2"/>
              </a:solidFill>
              <a:round/>
              <a:headEnd/>
              <a:tailEnd/>
            </a:ln>
            <a:effectLst/>
          </p:spPr>
          <p:txBody>
            <a:bodyPr wrap="none" anchor="ctr"/>
            <a:lstStyle/>
            <a:p>
              <a:endParaRPr lang="en-US" dirty="0"/>
            </a:p>
          </p:txBody>
        </p:sp>
        <p:sp>
          <p:nvSpPr>
            <p:cNvPr id="158379" name="Freeform 683"/>
            <p:cNvSpPr>
              <a:spLocks/>
            </p:cNvSpPr>
            <p:nvPr/>
          </p:nvSpPr>
          <p:spPr bwMode="auto">
            <a:xfrm>
              <a:off x="3630" y="3153"/>
              <a:ext cx="112" cy="3"/>
            </a:xfrm>
            <a:custGeom>
              <a:avLst/>
              <a:gdLst/>
              <a:ahLst/>
              <a:cxnLst>
                <a:cxn ang="0">
                  <a:pos x="0" y="2"/>
                </a:cxn>
                <a:cxn ang="0">
                  <a:pos x="80" y="0"/>
                </a:cxn>
              </a:cxnLst>
              <a:rect l="0" t="0" r="r" b="b"/>
              <a:pathLst>
                <a:path w="80" h="2">
                  <a:moveTo>
                    <a:pt x="0" y="2"/>
                  </a:moveTo>
                  <a:cubicBezTo>
                    <a:pt x="0" y="2"/>
                    <a:pt x="40" y="1"/>
                    <a:pt x="80" y="0"/>
                  </a:cubicBezTo>
                </a:path>
              </a:pathLst>
            </a:custGeom>
            <a:noFill/>
            <a:ln w="3175" cmpd="sng">
              <a:solidFill>
                <a:schemeClr val="bg2"/>
              </a:solidFill>
              <a:round/>
              <a:headEnd/>
              <a:tailEnd/>
            </a:ln>
            <a:effectLst/>
          </p:spPr>
          <p:txBody>
            <a:bodyPr wrap="none" anchor="ctr"/>
            <a:lstStyle/>
            <a:p>
              <a:endParaRPr lang="en-US" dirty="0"/>
            </a:p>
          </p:txBody>
        </p:sp>
        <p:sp>
          <p:nvSpPr>
            <p:cNvPr id="158380" name="Freeform 684"/>
            <p:cNvSpPr>
              <a:spLocks/>
            </p:cNvSpPr>
            <p:nvPr/>
          </p:nvSpPr>
          <p:spPr bwMode="auto">
            <a:xfrm>
              <a:off x="3680" y="3152"/>
              <a:ext cx="112" cy="2"/>
            </a:xfrm>
            <a:custGeom>
              <a:avLst/>
              <a:gdLst/>
              <a:ahLst/>
              <a:cxnLst>
                <a:cxn ang="0">
                  <a:pos x="0" y="2"/>
                </a:cxn>
                <a:cxn ang="0">
                  <a:pos x="80" y="0"/>
                </a:cxn>
              </a:cxnLst>
              <a:rect l="0" t="0" r="r" b="b"/>
              <a:pathLst>
                <a:path w="80" h="2">
                  <a:moveTo>
                    <a:pt x="0" y="2"/>
                  </a:moveTo>
                  <a:cubicBezTo>
                    <a:pt x="0" y="2"/>
                    <a:pt x="40" y="1"/>
                    <a:pt x="80" y="0"/>
                  </a:cubicBezTo>
                </a:path>
              </a:pathLst>
            </a:custGeom>
            <a:noFill/>
            <a:ln w="3175" cmpd="sng">
              <a:solidFill>
                <a:schemeClr val="bg2"/>
              </a:solidFill>
              <a:round/>
              <a:headEnd/>
              <a:tailEnd/>
            </a:ln>
            <a:effectLst/>
          </p:spPr>
          <p:txBody>
            <a:bodyPr wrap="none" anchor="ctr"/>
            <a:lstStyle/>
            <a:p>
              <a:endParaRPr lang="en-US" dirty="0"/>
            </a:p>
          </p:txBody>
        </p:sp>
        <p:sp>
          <p:nvSpPr>
            <p:cNvPr id="158381" name="Freeform 685"/>
            <p:cNvSpPr>
              <a:spLocks/>
            </p:cNvSpPr>
            <p:nvPr/>
          </p:nvSpPr>
          <p:spPr bwMode="auto">
            <a:xfrm flipH="1">
              <a:off x="3883" y="3039"/>
              <a:ext cx="755" cy="76"/>
            </a:xfrm>
            <a:custGeom>
              <a:avLst/>
              <a:gdLst/>
              <a:ahLst/>
              <a:cxnLst>
                <a:cxn ang="0">
                  <a:pos x="477" y="11"/>
                </a:cxn>
                <a:cxn ang="0">
                  <a:pos x="396" y="60"/>
                </a:cxn>
                <a:cxn ang="0">
                  <a:pos x="351" y="81"/>
                </a:cxn>
                <a:cxn ang="0">
                  <a:pos x="325" y="95"/>
                </a:cxn>
                <a:cxn ang="0">
                  <a:pos x="285" y="101"/>
                </a:cxn>
                <a:cxn ang="0">
                  <a:pos x="258" y="101"/>
                </a:cxn>
                <a:cxn ang="0">
                  <a:pos x="231" y="87"/>
                </a:cxn>
                <a:cxn ang="0">
                  <a:pos x="196" y="72"/>
                </a:cxn>
                <a:cxn ang="0">
                  <a:pos x="118" y="50"/>
                </a:cxn>
                <a:cxn ang="0">
                  <a:pos x="47" y="27"/>
                </a:cxn>
                <a:cxn ang="0">
                  <a:pos x="3" y="2"/>
                </a:cxn>
                <a:cxn ang="0">
                  <a:pos x="67" y="15"/>
                </a:cxn>
                <a:cxn ang="0">
                  <a:pos x="97" y="21"/>
                </a:cxn>
                <a:cxn ang="0">
                  <a:pos x="106" y="18"/>
                </a:cxn>
                <a:cxn ang="0">
                  <a:pos x="150" y="18"/>
                </a:cxn>
                <a:cxn ang="0">
                  <a:pos x="220" y="27"/>
                </a:cxn>
                <a:cxn ang="0">
                  <a:pos x="328" y="24"/>
                </a:cxn>
                <a:cxn ang="0">
                  <a:pos x="402" y="27"/>
                </a:cxn>
                <a:cxn ang="0">
                  <a:pos x="477" y="11"/>
                </a:cxn>
              </a:cxnLst>
              <a:rect l="0" t="0" r="r" b="b"/>
              <a:pathLst>
                <a:path w="481" h="103">
                  <a:moveTo>
                    <a:pt x="477" y="11"/>
                  </a:moveTo>
                  <a:cubicBezTo>
                    <a:pt x="481" y="19"/>
                    <a:pt x="417" y="48"/>
                    <a:pt x="396" y="60"/>
                  </a:cubicBezTo>
                  <a:cubicBezTo>
                    <a:pt x="375" y="72"/>
                    <a:pt x="363" y="75"/>
                    <a:pt x="351" y="81"/>
                  </a:cubicBezTo>
                  <a:cubicBezTo>
                    <a:pt x="339" y="87"/>
                    <a:pt x="336" y="92"/>
                    <a:pt x="325" y="95"/>
                  </a:cubicBezTo>
                  <a:cubicBezTo>
                    <a:pt x="314" y="98"/>
                    <a:pt x="296" y="100"/>
                    <a:pt x="285" y="101"/>
                  </a:cubicBezTo>
                  <a:cubicBezTo>
                    <a:pt x="274" y="102"/>
                    <a:pt x="267" y="103"/>
                    <a:pt x="258" y="101"/>
                  </a:cubicBezTo>
                  <a:cubicBezTo>
                    <a:pt x="249" y="99"/>
                    <a:pt x="241" y="92"/>
                    <a:pt x="231" y="87"/>
                  </a:cubicBezTo>
                  <a:cubicBezTo>
                    <a:pt x="221" y="82"/>
                    <a:pt x="215" y="78"/>
                    <a:pt x="196" y="72"/>
                  </a:cubicBezTo>
                  <a:cubicBezTo>
                    <a:pt x="177" y="66"/>
                    <a:pt x="143" y="57"/>
                    <a:pt x="118" y="50"/>
                  </a:cubicBezTo>
                  <a:cubicBezTo>
                    <a:pt x="93" y="43"/>
                    <a:pt x="66" y="35"/>
                    <a:pt x="47" y="27"/>
                  </a:cubicBezTo>
                  <a:cubicBezTo>
                    <a:pt x="28" y="19"/>
                    <a:pt x="0" y="4"/>
                    <a:pt x="3" y="2"/>
                  </a:cubicBezTo>
                  <a:cubicBezTo>
                    <a:pt x="6" y="0"/>
                    <a:pt x="51" y="12"/>
                    <a:pt x="67" y="15"/>
                  </a:cubicBezTo>
                  <a:cubicBezTo>
                    <a:pt x="83" y="18"/>
                    <a:pt x="91" y="21"/>
                    <a:pt x="97" y="21"/>
                  </a:cubicBezTo>
                  <a:cubicBezTo>
                    <a:pt x="103" y="21"/>
                    <a:pt x="97" y="18"/>
                    <a:pt x="106" y="18"/>
                  </a:cubicBezTo>
                  <a:cubicBezTo>
                    <a:pt x="115" y="18"/>
                    <a:pt x="131" y="17"/>
                    <a:pt x="150" y="18"/>
                  </a:cubicBezTo>
                  <a:cubicBezTo>
                    <a:pt x="169" y="19"/>
                    <a:pt x="190" y="26"/>
                    <a:pt x="220" y="27"/>
                  </a:cubicBezTo>
                  <a:cubicBezTo>
                    <a:pt x="250" y="28"/>
                    <a:pt x="298" y="24"/>
                    <a:pt x="328" y="24"/>
                  </a:cubicBezTo>
                  <a:cubicBezTo>
                    <a:pt x="358" y="24"/>
                    <a:pt x="377" y="29"/>
                    <a:pt x="402" y="27"/>
                  </a:cubicBezTo>
                  <a:cubicBezTo>
                    <a:pt x="427" y="25"/>
                    <a:pt x="462" y="14"/>
                    <a:pt x="477" y="11"/>
                  </a:cubicBezTo>
                  <a:close/>
                </a:path>
              </a:pathLst>
            </a:custGeom>
            <a:solidFill>
              <a:srgbClr val="FFCC00"/>
            </a:solidFill>
            <a:ln w="6350" cmpd="sng">
              <a:solidFill>
                <a:schemeClr val="bg2"/>
              </a:solidFill>
              <a:round/>
              <a:headEnd/>
              <a:tailEnd/>
            </a:ln>
            <a:effectLst/>
          </p:spPr>
          <p:txBody>
            <a:bodyPr wrap="none" anchor="ctr"/>
            <a:lstStyle/>
            <a:p>
              <a:endParaRPr lang="en-US" dirty="0"/>
            </a:p>
          </p:txBody>
        </p:sp>
        <p:sp>
          <p:nvSpPr>
            <p:cNvPr id="158382" name="Freeform 686"/>
            <p:cNvSpPr>
              <a:spLocks/>
            </p:cNvSpPr>
            <p:nvPr/>
          </p:nvSpPr>
          <p:spPr bwMode="auto">
            <a:xfrm flipH="1">
              <a:off x="4061" y="3056"/>
              <a:ext cx="364" cy="55"/>
            </a:xfrm>
            <a:custGeom>
              <a:avLst/>
              <a:gdLst/>
              <a:ahLst/>
              <a:cxnLst>
                <a:cxn ang="0">
                  <a:pos x="211" y="57"/>
                </a:cxn>
                <a:cxn ang="0">
                  <a:pos x="165" y="74"/>
                </a:cxn>
                <a:cxn ang="0">
                  <a:pos x="139" y="76"/>
                </a:cxn>
                <a:cxn ang="0">
                  <a:pos x="130" y="76"/>
                </a:cxn>
                <a:cxn ang="0">
                  <a:pos x="117" y="76"/>
                </a:cxn>
                <a:cxn ang="0">
                  <a:pos x="96" y="60"/>
                </a:cxn>
                <a:cxn ang="0">
                  <a:pos x="77" y="54"/>
                </a:cxn>
                <a:cxn ang="0">
                  <a:pos x="33" y="40"/>
                </a:cxn>
                <a:cxn ang="0">
                  <a:pos x="0" y="30"/>
                </a:cxn>
                <a:cxn ang="0">
                  <a:pos x="48" y="26"/>
                </a:cxn>
                <a:cxn ang="0">
                  <a:pos x="3" y="21"/>
                </a:cxn>
                <a:cxn ang="0">
                  <a:pos x="30" y="17"/>
                </a:cxn>
                <a:cxn ang="0">
                  <a:pos x="76" y="18"/>
                </a:cxn>
                <a:cxn ang="0">
                  <a:pos x="33" y="14"/>
                </a:cxn>
                <a:cxn ang="0">
                  <a:pos x="51" y="8"/>
                </a:cxn>
                <a:cxn ang="0">
                  <a:pos x="82" y="3"/>
                </a:cxn>
                <a:cxn ang="0">
                  <a:pos x="84" y="0"/>
                </a:cxn>
                <a:cxn ang="0">
                  <a:pos x="97" y="3"/>
                </a:cxn>
                <a:cxn ang="0">
                  <a:pos x="108" y="5"/>
                </a:cxn>
                <a:cxn ang="0">
                  <a:pos x="121" y="6"/>
                </a:cxn>
                <a:cxn ang="0">
                  <a:pos x="162" y="5"/>
                </a:cxn>
                <a:cxn ang="0">
                  <a:pos x="145" y="14"/>
                </a:cxn>
                <a:cxn ang="0">
                  <a:pos x="154" y="18"/>
                </a:cxn>
                <a:cxn ang="0">
                  <a:pos x="198" y="29"/>
                </a:cxn>
                <a:cxn ang="0">
                  <a:pos x="163" y="29"/>
                </a:cxn>
                <a:cxn ang="0">
                  <a:pos x="217" y="38"/>
                </a:cxn>
                <a:cxn ang="0">
                  <a:pos x="154" y="42"/>
                </a:cxn>
                <a:cxn ang="0">
                  <a:pos x="183" y="48"/>
                </a:cxn>
                <a:cxn ang="0">
                  <a:pos x="231" y="47"/>
                </a:cxn>
                <a:cxn ang="0">
                  <a:pos x="162" y="57"/>
                </a:cxn>
                <a:cxn ang="0">
                  <a:pos x="202" y="57"/>
                </a:cxn>
                <a:cxn ang="0">
                  <a:pos x="211" y="57"/>
                </a:cxn>
              </a:cxnLst>
              <a:rect l="0" t="0" r="r" b="b"/>
              <a:pathLst>
                <a:path w="231" h="76">
                  <a:moveTo>
                    <a:pt x="211" y="57"/>
                  </a:moveTo>
                  <a:lnTo>
                    <a:pt x="165" y="74"/>
                  </a:lnTo>
                  <a:lnTo>
                    <a:pt x="139" y="76"/>
                  </a:lnTo>
                  <a:lnTo>
                    <a:pt x="130" y="76"/>
                  </a:lnTo>
                  <a:lnTo>
                    <a:pt x="117" y="76"/>
                  </a:lnTo>
                  <a:lnTo>
                    <a:pt x="96" y="60"/>
                  </a:lnTo>
                  <a:lnTo>
                    <a:pt x="77" y="54"/>
                  </a:lnTo>
                  <a:lnTo>
                    <a:pt x="33" y="40"/>
                  </a:lnTo>
                  <a:lnTo>
                    <a:pt x="0" y="30"/>
                  </a:lnTo>
                  <a:lnTo>
                    <a:pt x="48" y="26"/>
                  </a:lnTo>
                  <a:lnTo>
                    <a:pt x="3" y="21"/>
                  </a:lnTo>
                  <a:lnTo>
                    <a:pt x="30" y="17"/>
                  </a:lnTo>
                  <a:lnTo>
                    <a:pt x="76" y="18"/>
                  </a:lnTo>
                  <a:lnTo>
                    <a:pt x="33" y="14"/>
                  </a:lnTo>
                  <a:lnTo>
                    <a:pt x="51" y="8"/>
                  </a:lnTo>
                  <a:lnTo>
                    <a:pt x="82" y="3"/>
                  </a:lnTo>
                  <a:lnTo>
                    <a:pt x="84" y="0"/>
                  </a:lnTo>
                  <a:lnTo>
                    <a:pt x="97" y="3"/>
                  </a:lnTo>
                  <a:lnTo>
                    <a:pt x="108" y="5"/>
                  </a:lnTo>
                  <a:lnTo>
                    <a:pt x="121" y="6"/>
                  </a:lnTo>
                  <a:lnTo>
                    <a:pt x="162" y="5"/>
                  </a:lnTo>
                  <a:lnTo>
                    <a:pt x="145" y="14"/>
                  </a:lnTo>
                  <a:lnTo>
                    <a:pt x="154" y="18"/>
                  </a:lnTo>
                  <a:lnTo>
                    <a:pt x="198" y="29"/>
                  </a:lnTo>
                  <a:lnTo>
                    <a:pt x="163" y="29"/>
                  </a:lnTo>
                  <a:lnTo>
                    <a:pt x="217" y="38"/>
                  </a:lnTo>
                  <a:lnTo>
                    <a:pt x="154" y="42"/>
                  </a:lnTo>
                  <a:lnTo>
                    <a:pt x="183" y="48"/>
                  </a:lnTo>
                  <a:lnTo>
                    <a:pt x="231" y="47"/>
                  </a:lnTo>
                  <a:lnTo>
                    <a:pt x="162" y="57"/>
                  </a:lnTo>
                  <a:lnTo>
                    <a:pt x="202" y="57"/>
                  </a:lnTo>
                  <a:lnTo>
                    <a:pt x="211" y="57"/>
                  </a:lnTo>
                  <a:close/>
                </a:path>
              </a:pathLst>
            </a:custGeom>
            <a:solidFill>
              <a:srgbClr val="FFFF00"/>
            </a:solidFill>
            <a:ln w="3175" cmpd="sng">
              <a:solidFill>
                <a:schemeClr val="bg2"/>
              </a:solidFill>
              <a:round/>
              <a:headEnd/>
              <a:tailEnd/>
            </a:ln>
          </p:spPr>
          <p:txBody>
            <a:bodyPr/>
            <a:lstStyle/>
            <a:p>
              <a:endParaRPr lang="en-US" dirty="0"/>
            </a:p>
          </p:txBody>
        </p:sp>
        <p:sp>
          <p:nvSpPr>
            <p:cNvPr id="158383" name="Freeform 687"/>
            <p:cNvSpPr>
              <a:spLocks/>
            </p:cNvSpPr>
            <p:nvPr/>
          </p:nvSpPr>
          <p:spPr bwMode="auto">
            <a:xfrm flipH="1">
              <a:off x="3965" y="3067"/>
              <a:ext cx="173" cy="2"/>
            </a:xfrm>
            <a:custGeom>
              <a:avLst/>
              <a:gdLst/>
              <a:ahLst/>
              <a:cxnLst>
                <a:cxn ang="0">
                  <a:pos x="110" y="4"/>
                </a:cxn>
                <a:cxn ang="0">
                  <a:pos x="0" y="0"/>
                </a:cxn>
              </a:cxnLst>
              <a:rect l="0" t="0" r="r" b="b"/>
              <a:pathLst>
                <a:path w="110" h="4">
                  <a:moveTo>
                    <a:pt x="110" y="4"/>
                  </a:moveTo>
                  <a:cubicBezTo>
                    <a:pt x="92" y="3"/>
                    <a:pt x="23" y="1"/>
                    <a:pt x="0" y="0"/>
                  </a:cubicBezTo>
                </a:path>
              </a:pathLst>
            </a:custGeom>
            <a:noFill/>
            <a:ln w="3175" cmpd="sng">
              <a:solidFill>
                <a:schemeClr val="bg2"/>
              </a:solidFill>
              <a:round/>
              <a:headEnd/>
              <a:tailEnd/>
            </a:ln>
            <a:effectLst/>
          </p:spPr>
          <p:txBody>
            <a:bodyPr wrap="none" anchor="ctr"/>
            <a:lstStyle/>
            <a:p>
              <a:endParaRPr lang="en-US" dirty="0"/>
            </a:p>
          </p:txBody>
        </p:sp>
        <p:sp>
          <p:nvSpPr>
            <p:cNvPr id="158384" name="Freeform 688"/>
            <p:cNvSpPr>
              <a:spLocks/>
            </p:cNvSpPr>
            <p:nvPr/>
          </p:nvSpPr>
          <p:spPr bwMode="auto">
            <a:xfrm>
              <a:off x="4358" y="3059"/>
              <a:ext cx="167" cy="4"/>
            </a:xfrm>
            <a:custGeom>
              <a:avLst/>
              <a:gdLst/>
              <a:ahLst/>
              <a:cxnLst>
                <a:cxn ang="0">
                  <a:pos x="0" y="4"/>
                </a:cxn>
                <a:cxn ang="0">
                  <a:pos x="66" y="0"/>
                </a:cxn>
              </a:cxnLst>
              <a:rect l="0" t="0" r="r" b="b"/>
              <a:pathLst>
                <a:path w="66" h="4">
                  <a:moveTo>
                    <a:pt x="0" y="4"/>
                  </a:moveTo>
                  <a:cubicBezTo>
                    <a:pt x="0" y="4"/>
                    <a:pt x="33" y="2"/>
                    <a:pt x="66" y="0"/>
                  </a:cubicBezTo>
                </a:path>
              </a:pathLst>
            </a:custGeom>
            <a:noFill/>
            <a:ln w="3175" cmpd="sng">
              <a:solidFill>
                <a:schemeClr val="bg2"/>
              </a:solidFill>
              <a:round/>
              <a:headEnd/>
              <a:tailEnd/>
            </a:ln>
            <a:effectLst/>
          </p:spPr>
          <p:txBody>
            <a:bodyPr wrap="none" anchor="ctr"/>
            <a:lstStyle/>
            <a:p>
              <a:endParaRPr lang="en-US" dirty="0"/>
            </a:p>
          </p:txBody>
        </p:sp>
        <p:sp>
          <p:nvSpPr>
            <p:cNvPr id="158385" name="Freeform 689"/>
            <p:cNvSpPr>
              <a:spLocks/>
            </p:cNvSpPr>
            <p:nvPr/>
          </p:nvSpPr>
          <p:spPr bwMode="auto">
            <a:xfrm flipH="1">
              <a:off x="4002" y="3075"/>
              <a:ext cx="144" cy="4"/>
            </a:xfrm>
            <a:custGeom>
              <a:avLst/>
              <a:gdLst/>
              <a:ahLst/>
              <a:cxnLst>
                <a:cxn ang="0">
                  <a:pos x="91" y="5"/>
                </a:cxn>
                <a:cxn ang="0">
                  <a:pos x="0" y="0"/>
                </a:cxn>
              </a:cxnLst>
              <a:rect l="0" t="0" r="r" b="b"/>
              <a:pathLst>
                <a:path w="91" h="5">
                  <a:moveTo>
                    <a:pt x="91" y="5"/>
                  </a:moveTo>
                  <a:cubicBezTo>
                    <a:pt x="76" y="4"/>
                    <a:pt x="19" y="1"/>
                    <a:pt x="0" y="0"/>
                  </a:cubicBezTo>
                </a:path>
              </a:pathLst>
            </a:custGeom>
            <a:noFill/>
            <a:ln w="3175" cmpd="sng">
              <a:solidFill>
                <a:schemeClr val="bg2"/>
              </a:solidFill>
              <a:round/>
              <a:headEnd/>
              <a:tailEnd/>
            </a:ln>
            <a:effectLst/>
          </p:spPr>
          <p:txBody>
            <a:bodyPr wrap="none" anchor="ctr"/>
            <a:lstStyle/>
            <a:p>
              <a:endParaRPr lang="en-US" dirty="0"/>
            </a:p>
          </p:txBody>
        </p:sp>
        <p:sp>
          <p:nvSpPr>
            <p:cNvPr id="158386" name="Freeform 690"/>
            <p:cNvSpPr>
              <a:spLocks/>
            </p:cNvSpPr>
            <p:nvPr/>
          </p:nvSpPr>
          <p:spPr bwMode="auto">
            <a:xfrm>
              <a:off x="4378" y="3068"/>
              <a:ext cx="96" cy="2"/>
            </a:xfrm>
            <a:custGeom>
              <a:avLst/>
              <a:gdLst/>
              <a:ahLst/>
              <a:cxnLst>
                <a:cxn ang="0">
                  <a:pos x="0" y="1"/>
                </a:cxn>
                <a:cxn ang="0">
                  <a:pos x="38" y="0"/>
                </a:cxn>
              </a:cxnLst>
              <a:rect l="0" t="0" r="r" b="b"/>
              <a:pathLst>
                <a:path w="38" h="1">
                  <a:moveTo>
                    <a:pt x="0" y="1"/>
                  </a:moveTo>
                  <a:cubicBezTo>
                    <a:pt x="6" y="1"/>
                    <a:pt x="30" y="0"/>
                    <a:pt x="38" y="0"/>
                  </a:cubicBezTo>
                </a:path>
              </a:pathLst>
            </a:custGeom>
            <a:noFill/>
            <a:ln w="3175" cmpd="sng">
              <a:solidFill>
                <a:schemeClr val="bg2"/>
              </a:solidFill>
              <a:round/>
              <a:headEnd/>
              <a:tailEnd/>
            </a:ln>
            <a:effectLst/>
          </p:spPr>
          <p:txBody>
            <a:bodyPr wrap="none" anchor="ctr"/>
            <a:lstStyle/>
            <a:p>
              <a:endParaRPr lang="en-US" dirty="0"/>
            </a:p>
          </p:txBody>
        </p:sp>
        <p:sp>
          <p:nvSpPr>
            <p:cNvPr id="158387" name="Freeform 691"/>
            <p:cNvSpPr>
              <a:spLocks/>
            </p:cNvSpPr>
            <p:nvPr/>
          </p:nvSpPr>
          <p:spPr bwMode="auto">
            <a:xfrm>
              <a:off x="4071" y="3092"/>
              <a:ext cx="95" cy="3"/>
            </a:xfrm>
            <a:custGeom>
              <a:avLst/>
              <a:gdLst/>
              <a:ahLst/>
              <a:cxnLst>
                <a:cxn ang="0">
                  <a:pos x="0" y="0"/>
                </a:cxn>
                <a:cxn ang="0">
                  <a:pos x="37" y="2"/>
                </a:cxn>
              </a:cxnLst>
              <a:rect l="0" t="0" r="r" b="b"/>
              <a:pathLst>
                <a:path w="37" h="2">
                  <a:moveTo>
                    <a:pt x="0" y="0"/>
                  </a:moveTo>
                  <a:cubicBezTo>
                    <a:pt x="6" y="0"/>
                    <a:pt x="29" y="2"/>
                    <a:pt x="37" y="2"/>
                  </a:cubicBezTo>
                </a:path>
              </a:pathLst>
            </a:custGeom>
            <a:noFill/>
            <a:ln w="3175" cmpd="sng">
              <a:solidFill>
                <a:schemeClr val="bg2"/>
              </a:solidFill>
              <a:round/>
              <a:headEnd/>
              <a:tailEnd/>
            </a:ln>
            <a:effectLst/>
          </p:spPr>
          <p:txBody>
            <a:bodyPr wrap="none" anchor="ctr"/>
            <a:lstStyle/>
            <a:p>
              <a:endParaRPr lang="en-US" dirty="0"/>
            </a:p>
          </p:txBody>
        </p:sp>
        <p:sp>
          <p:nvSpPr>
            <p:cNvPr id="158388" name="Freeform 692"/>
            <p:cNvSpPr>
              <a:spLocks/>
            </p:cNvSpPr>
            <p:nvPr/>
          </p:nvSpPr>
          <p:spPr bwMode="auto">
            <a:xfrm>
              <a:off x="4276" y="3055"/>
              <a:ext cx="202" cy="2"/>
            </a:xfrm>
            <a:custGeom>
              <a:avLst/>
              <a:gdLst/>
              <a:ahLst/>
              <a:cxnLst>
                <a:cxn ang="0">
                  <a:pos x="0" y="2"/>
                </a:cxn>
                <a:cxn ang="0">
                  <a:pos x="80" y="0"/>
                </a:cxn>
              </a:cxnLst>
              <a:rect l="0" t="0" r="r" b="b"/>
              <a:pathLst>
                <a:path w="80" h="2">
                  <a:moveTo>
                    <a:pt x="0" y="2"/>
                  </a:moveTo>
                  <a:cubicBezTo>
                    <a:pt x="0" y="2"/>
                    <a:pt x="40" y="1"/>
                    <a:pt x="80" y="0"/>
                  </a:cubicBezTo>
                </a:path>
              </a:pathLst>
            </a:custGeom>
            <a:noFill/>
            <a:ln w="3175" cmpd="sng">
              <a:solidFill>
                <a:schemeClr val="bg2"/>
              </a:solidFill>
              <a:round/>
              <a:headEnd/>
              <a:tailEnd/>
            </a:ln>
            <a:effectLst/>
          </p:spPr>
          <p:txBody>
            <a:bodyPr wrap="none" anchor="ctr"/>
            <a:lstStyle/>
            <a:p>
              <a:endParaRPr lang="en-US" dirty="0"/>
            </a:p>
          </p:txBody>
        </p:sp>
        <p:sp>
          <p:nvSpPr>
            <p:cNvPr id="158389" name="Freeform 693"/>
            <p:cNvSpPr>
              <a:spLocks/>
            </p:cNvSpPr>
            <p:nvPr/>
          </p:nvSpPr>
          <p:spPr bwMode="auto">
            <a:xfrm>
              <a:off x="4239" y="3075"/>
              <a:ext cx="201" cy="2"/>
            </a:xfrm>
            <a:custGeom>
              <a:avLst/>
              <a:gdLst/>
              <a:ahLst/>
              <a:cxnLst>
                <a:cxn ang="0">
                  <a:pos x="0" y="2"/>
                </a:cxn>
                <a:cxn ang="0">
                  <a:pos x="80" y="0"/>
                </a:cxn>
              </a:cxnLst>
              <a:rect l="0" t="0" r="r" b="b"/>
              <a:pathLst>
                <a:path w="80" h="2">
                  <a:moveTo>
                    <a:pt x="0" y="2"/>
                  </a:moveTo>
                  <a:cubicBezTo>
                    <a:pt x="0" y="2"/>
                    <a:pt x="40" y="1"/>
                    <a:pt x="80" y="0"/>
                  </a:cubicBezTo>
                </a:path>
              </a:pathLst>
            </a:custGeom>
            <a:noFill/>
            <a:ln w="3175" cmpd="sng">
              <a:solidFill>
                <a:schemeClr val="bg2"/>
              </a:solidFill>
              <a:round/>
              <a:headEnd/>
              <a:tailEnd/>
            </a:ln>
            <a:effectLst/>
          </p:spPr>
          <p:txBody>
            <a:bodyPr wrap="none" anchor="ctr"/>
            <a:lstStyle/>
            <a:p>
              <a:endParaRPr lang="en-US" dirty="0"/>
            </a:p>
          </p:txBody>
        </p:sp>
        <p:sp>
          <p:nvSpPr>
            <p:cNvPr id="158390" name="Freeform 694"/>
            <p:cNvSpPr>
              <a:spLocks/>
            </p:cNvSpPr>
            <p:nvPr/>
          </p:nvSpPr>
          <p:spPr bwMode="auto">
            <a:xfrm>
              <a:off x="4152" y="3066"/>
              <a:ext cx="202" cy="1"/>
            </a:xfrm>
            <a:custGeom>
              <a:avLst/>
              <a:gdLst/>
              <a:ahLst/>
              <a:cxnLst>
                <a:cxn ang="0">
                  <a:pos x="0" y="2"/>
                </a:cxn>
                <a:cxn ang="0">
                  <a:pos x="80" y="0"/>
                </a:cxn>
              </a:cxnLst>
              <a:rect l="0" t="0" r="r" b="b"/>
              <a:pathLst>
                <a:path w="80" h="2">
                  <a:moveTo>
                    <a:pt x="0" y="2"/>
                  </a:moveTo>
                  <a:cubicBezTo>
                    <a:pt x="0" y="2"/>
                    <a:pt x="40" y="1"/>
                    <a:pt x="80" y="0"/>
                  </a:cubicBezTo>
                </a:path>
              </a:pathLst>
            </a:custGeom>
            <a:noFill/>
            <a:ln w="3175" cmpd="sng">
              <a:solidFill>
                <a:schemeClr val="bg2"/>
              </a:solidFill>
              <a:round/>
              <a:headEnd/>
              <a:tailEnd/>
            </a:ln>
            <a:effectLst/>
          </p:spPr>
          <p:txBody>
            <a:bodyPr wrap="none" anchor="ctr"/>
            <a:lstStyle/>
            <a:p>
              <a:endParaRPr lang="en-US" dirty="0"/>
            </a:p>
          </p:txBody>
        </p:sp>
        <p:sp>
          <p:nvSpPr>
            <p:cNvPr id="158391" name="Freeform 695"/>
            <p:cNvSpPr>
              <a:spLocks/>
            </p:cNvSpPr>
            <p:nvPr/>
          </p:nvSpPr>
          <p:spPr bwMode="auto">
            <a:xfrm>
              <a:off x="4123" y="3096"/>
              <a:ext cx="202" cy="3"/>
            </a:xfrm>
            <a:custGeom>
              <a:avLst/>
              <a:gdLst/>
              <a:ahLst/>
              <a:cxnLst>
                <a:cxn ang="0">
                  <a:pos x="0" y="2"/>
                </a:cxn>
                <a:cxn ang="0">
                  <a:pos x="80" y="0"/>
                </a:cxn>
              </a:cxnLst>
              <a:rect l="0" t="0" r="r" b="b"/>
              <a:pathLst>
                <a:path w="80" h="2">
                  <a:moveTo>
                    <a:pt x="0" y="2"/>
                  </a:moveTo>
                  <a:cubicBezTo>
                    <a:pt x="0" y="2"/>
                    <a:pt x="40" y="1"/>
                    <a:pt x="80" y="0"/>
                  </a:cubicBezTo>
                </a:path>
              </a:pathLst>
            </a:custGeom>
            <a:noFill/>
            <a:ln w="3175" cmpd="sng">
              <a:solidFill>
                <a:schemeClr val="bg2"/>
              </a:solidFill>
              <a:round/>
              <a:headEnd/>
              <a:tailEnd/>
            </a:ln>
            <a:effectLst/>
          </p:spPr>
          <p:txBody>
            <a:bodyPr wrap="none" anchor="ctr"/>
            <a:lstStyle/>
            <a:p>
              <a:endParaRPr lang="en-US" dirty="0"/>
            </a:p>
          </p:txBody>
        </p:sp>
        <p:sp>
          <p:nvSpPr>
            <p:cNvPr id="158392" name="Freeform 696"/>
            <p:cNvSpPr>
              <a:spLocks/>
            </p:cNvSpPr>
            <p:nvPr/>
          </p:nvSpPr>
          <p:spPr bwMode="auto">
            <a:xfrm>
              <a:off x="3993" y="3059"/>
              <a:ext cx="202" cy="3"/>
            </a:xfrm>
            <a:custGeom>
              <a:avLst/>
              <a:gdLst/>
              <a:ahLst/>
              <a:cxnLst>
                <a:cxn ang="0">
                  <a:pos x="0" y="2"/>
                </a:cxn>
                <a:cxn ang="0">
                  <a:pos x="80" y="0"/>
                </a:cxn>
              </a:cxnLst>
              <a:rect l="0" t="0" r="r" b="b"/>
              <a:pathLst>
                <a:path w="80" h="2">
                  <a:moveTo>
                    <a:pt x="0" y="2"/>
                  </a:moveTo>
                  <a:cubicBezTo>
                    <a:pt x="0" y="2"/>
                    <a:pt x="40" y="1"/>
                    <a:pt x="80" y="0"/>
                  </a:cubicBezTo>
                </a:path>
              </a:pathLst>
            </a:custGeom>
            <a:noFill/>
            <a:ln w="3175" cmpd="sng">
              <a:solidFill>
                <a:schemeClr val="bg2"/>
              </a:solidFill>
              <a:round/>
              <a:headEnd/>
              <a:tailEnd/>
            </a:ln>
            <a:effectLst/>
          </p:spPr>
          <p:txBody>
            <a:bodyPr wrap="none" anchor="ctr"/>
            <a:lstStyle/>
            <a:p>
              <a:endParaRPr lang="en-US" dirty="0"/>
            </a:p>
          </p:txBody>
        </p:sp>
        <p:sp>
          <p:nvSpPr>
            <p:cNvPr id="158393" name="Freeform 697"/>
            <p:cNvSpPr>
              <a:spLocks/>
            </p:cNvSpPr>
            <p:nvPr/>
          </p:nvSpPr>
          <p:spPr bwMode="auto">
            <a:xfrm>
              <a:off x="4084" y="3057"/>
              <a:ext cx="203" cy="3"/>
            </a:xfrm>
            <a:custGeom>
              <a:avLst/>
              <a:gdLst/>
              <a:ahLst/>
              <a:cxnLst>
                <a:cxn ang="0">
                  <a:pos x="0" y="2"/>
                </a:cxn>
                <a:cxn ang="0">
                  <a:pos x="80" y="0"/>
                </a:cxn>
              </a:cxnLst>
              <a:rect l="0" t="0" r="r" b="b"/>
              <a:pathLst>
                <a:path w="80" h="2">
                  <a:moveTo>
                    <a:pt x="0" y="2"/>
                  </a:moveTo>
                  <a:cubicBezTo>
                    <a:pt x="0" y="2"/>
                    <a:pt x="40" y="1"/>
                    <a:pt x="80" y="0"/>
                  </a:cubicBezTo>
                </a:path>
              </a:pathLst>
            </a:custGeom>
            <a:noFill/>
            <a:ln w="3175" cmpd="sng">
              <a:solidFill>
                <a:schemeClr val="bg2"/>
              </a:solidFill>
              <a:round/>
              <a:headEnd/>
              <a:tailEnd/>
            </a:ln>
            <a:effectLst/>
          </p:spPr>
          <p:txBody>
            <a:bodyPr wrap="none" anchor="ctr"/>
            <a:lstStyle/>
            <a:p>
              <a:endParaRPr lang="en-US" dirty="0"/>
            </a:p>
          </p:txBody>
        </p:sp>
        <p:sp>
          <p:nvSpPr>
            <p:cNvPr id="158394" name="Freeform 698"/>
            <p:cNvSpPr>
              <a:spLocks/>
            </p:cNvSpPr>
            <p:nvPr/>
          </p:nvSpPr>
          <p:spPr bwMode="auto">
            <a:xfrm>
              <a:off x="4527" y="3014"/>
              <a:ext cx="601" cy="96"/>
            </a:xfrm>
            <a:custGeom>
              <a:avLst/>
              <a:gdLst/>
              <a:ahLst/>
              <a:cxnLst>
                <a:cxn ang="0">
                  <a:pos x="477" y="11"/>
                </a:cxn>
                <a:cxn ang="0">
                  <a:pos x="396" y="60"/>
                </a:cxn>
                <a:cxn ang="0">
                  <a:pos x="351" y="81"/>
                </a:cxn>
                <a:cxn ang="0">
                  <a:pos x="325" y="95"/>
                </a:cxn>
                <a:cxn ang="0">
                  <a:pos x="285" y="101"/>
                </a:cxn>
                <a:cxn ang="0">
                  <a:pos x="258" y="101"/>
                </a:cxn>
                <a:cxn ang="0">
                  <a:pos x="231" y="87"/>
                </a:cxn>
                <a:cxn ang="0">
                  <a:pos x="196" y="72"/>
                </a:cxn>
                <a:cxn ang="0">
                  <a:pos x="118" y="50"/>
                </a:cxn>
                <a:cxn ang="0">
                  <a:pos x="47" y="27"/>
                </a:cxn>
                <a:cxn ang="0">
                  <a:pos x="3" y="2"/>
                </a:cxn>
                <a:cxn ang="0">
                  <a:pos x="67" y="15"/>
                </a:cxn>
                <a:cxn ang="0">
                  <a:pos x="97" y="21"/>
                </a:cxn>
                <a:cxn ang="0">
                  <a:pos x="106" y="18"/>
                </a:cxn>
                <a:cxn ang="0">
                  <a:pos x="150" y="18"/>
                </a:cxn>
                <a:cxn ang="0">
                  <a:pos x="220" y="27"/>
                </a:cxn>
                <a:cxn ang="0">
                  <a:pos x="328" y="24"/>
                </a:cxn>
                <a:cxn ang="0">
                  <a:pos x="402" y="27"/>
                </a:cxn>
                <a:cxn ang="0">
                  <a:pos x="477" y="11"/>
                </a:cxn>
              </a:cxnLst>
              <a:rect l="0" t="0" r="r" b="b"/>
              <a:pathLst>
                <a:path w="481" h="103">
                  <a:moveTo>
                    <a:pt x="477" y="11"/>
                  </a:moveTo>
                  <a:cubicBezTo>
                    <a:pt x="481" y="19"/>
                    <a:pt x="417" y="48"/>
                    <a:pt x="396" y="60"/>
                  </a:cubicBezTo>
                  <a:cubicBezTo>
                    <a:pt x="375" y="72"/>
                    <a:pt x="363" y="75"/>
                    <a:pt x="351" y="81"/>
                  </a:cubicBezTo>
                  <a:cubicBezTo>
                    <a:pt x="339" y="87"/>
                    <a:pt x="336" y="92"/>
                    <a:pt x="325" y="95"/>
                  </a:cubicBezTo>
                  <a:cubicBezTo>
                    <a:pt x="314" y="98"/>
                    <a:pt x="296" y="100"/>
                    <a:pt x="285" y="101"/>
                  </a:cubicBezTo>
                  <a:cubicBezTo>
                    <a:pt x="274" y="102"/>
                    <a:pt x="267" y="103"/>
                    <a:pt x="258" y="101"/>
                  </a:cubicBezTo>
                  <a:cubicBezTo>
                    <a:pt x="249" y="99"/>
                    <a:pt x="241" y="92"/>
                    <a:pt x="231" y="87"/>
                  </a:cubicBezTo>
                  <a:cubicBezTo>
                    <a:pt x="221" y="82"/>
                    <a:pt x="215" y="78"/>
                    <a:pt x="196" y="72"/>
                  </a:cubicBezTo>
                  <a:cubicBezTo>
                    <a:pt x="177" y="66"/>
                    <a:pt x="143" y="57"/>
                    <a:pt x="118" y="50"/>
                  </a:cubicBezTo>
                  <a:cubicBezTo>
                    <a:pt x="93" y="43"/>
                    <a:pt x="66" y="35"/>
                    <a:pt x="47" y="27"/>
                  </a:cubicBezTo>
                  <a:cubicBezTo>
                    <a:pt x="28" y="19"/>
                    <a:pt x="0" y="4"/>
                    <a:pt x="3" y="2"/>
                  </a:cubicBezTo>
                  <a:cubicBezTo>
                    <a:pt x="6" y="0"/>
                    <a:pt x="51" y="12"/>
                    <a:pt x="67" y="15"/>
                  </a:cubicBezTo>
                  <a:cubicBezTo>
                    <a:pt x="83" y="18"/>
                    <a:pt x="91" y="21"/>
                    <a:pt x="97" y="21"/>
                  </a:cubicBezTo>
                  <a:cubicBezTo>
                    <a:pt x="103" y="21"/>
                    <a:pt x="97" y="18"/>
                    <a:pt x="106" y="18"/>
                  </a:cubicBezTo>
                  <a:cubicBezTo>
                    <a:pt x="115" y="18"/>
                    <a:pt x="131" y="17"/>
                    <a:pt x="150" y="18"/>
                  </a:cubicBezTo>
                  <a:cubicBezTo>
                    <a:pt x="169" y="19"/>
                    <a:pt x="190" y="26"/>
                    <a:pt x="220" y="27"/>
                  </a:cubicBezTo>
                  <a:cubicBezTo>
                    <a:pt x="250" y="28"/>
                    <a:pt x="298" y="24"/>
                    <a:pt x="328" y="24"/>
                  </a:cubicBezTo>
                  <a:cubicBezTo>
                    <a:pt x="358" y="24"/>
                    <a:pt x="377" y="29"/>
                    <a:pt x="402" y="27"/>
                  </a:cubicBezTo>
                  <a:cubicBezTo>
                    <a:pt x="427" y="25"/>
                    <a:pt x="462" y="14"/>
                    <a:pt x="477" y="11"/>
                  </a:cubicBezTo>
                  <a:close/>
                </a:path>
              </a:pathLst>
            </a:custGeom>
            <a:solidFill>
              <a:srgbClr val="FFCC00"/>
            </a:solidFill>
            <a:ln w="6350" cmpd="sng">
              <a:solidFill>
                <a:schemeClr val="bg2"/>
              </a:solidFill>
              <a:round/>
              <a:headEnd/>
              <a:tailEnd/>
            </a:ln>
            <a:effectLst/>
          </p:spPr>
          <p:txBody>
            <a:bodyPr wrap="none" anchor="ctr"/>
            <a:lstStyle/>
            <a:p>
              <a:endParaRPr lang="en-US" dirty="0"/>
            </a:p>
          </p:txBody>
        </p:sp>
        <p:sp>
          <p:nvSpPr>
            <p:cNvPr id="158395" name="Freeform 699"/>
            <p:cNvSpPr>
              <a:spLocks/>
            </p:cNvSpPr>
            <p:nvPr/>
          </p:nvSpPr>
          <p:spPr bwMode="auto">
            <a:xfrm>
              <a:off x="4697" y="3036"/>
              <a:ext cx="289" cy="70"/>
            </a:xfrm>
            <a:custGeom>
              <a:avLst/>
              <a:gdLst/>
              <a:ahLst/>
              <a:cxnLst>
                <a:cxn ang="0">
                  <a:pos x="211" y="57"/>
                </a:cxn>
                <a:cxn ang="0">
                  <a:pos x="165" y="74"/>
                </a:cxn>
                <a:cxn ang="0">
                  <a:pos x="139" y="76"/>
                </a:cxn>
                <a:cxn ang="0">
                  <a:pos x="130" y="76"/>
                </a:cxn>
                <a:cxn ang="0">
                  <a:pos x="117" y="76"/>
                </a:cxn>
                <a:cxn ang="0">
                  <a:pos x="96" y="60"/>
                </a:cxn>
                <a:cxn ang="0">
                  <a:pos x="77" y="54"/>
                </a:cxn>
                <a:cxn ang="0">
                  <a:pos x="33" y="40"/>
                </a:cxn>
                <a:cxn ang="0">
                  <a:pos x="0" y="30"/>
                </a:cxn>
                <a:cxn ang="0">
                  <a:pos x="48" y="26"/>
                </a:cxn>
                <a:cxn ang="0">
                  <a:pos x="3" y="21"/>
                </a:cxn>
                <a:cxn ang="0">
                  <a:pos x="30" y="17"/>
                </a:cxn>
                <a:cxn ang="0">
                  <a:pos x="76" y="18"/>
                </a:cxn>
                <a:cxn ang="0">
                  <a:pos x="33" y="14"/>
                </a:cxn>
                <a:cxn ang="0">
                  <a:pos x="51" y="8"/>
                </a:cxn>
                <a:cxn ang="0">
                  <a:pos x="82" y="3"/>
                </a:cxn>
                <a:cxn ang="0">
                  <a:pos x="84" y="0"/>
                </a:cxn>
                <a:cxn ang="0">
                  <a:pos x="97" y="3"/>
                </a:cxn>
                <a:cxn ang="0">
                  <a:pos x="108" y="5"/>
                </a:cxn>
                <a:cxn ang="0">
                  <a:pos x="121" y="6"/>
                </a:cxn>
                <a:cxn ang="0">
                  <a:pos x="162" y="5"/>
                </a:cxn>
                <a:cxn ang="0">
                  <a:pos x="145" y="14"/>
                </a:cxn>
                <a:cxn ang="0">
                  <a:pos x="154" y="18"/>
                </a:cxn>
                <a:cxn ang="0">
                  <a:pos x="198" y="29"/>
                </a:cxn>
                <a:cxn ang="0">
                  <a:pos x="163" y="29"/>
                </a:cxn>
                <a:cxn ang="0">
                  <a:pos x="217" y="38"/>
                </a:cxn>
                <a:cxn ang="0">
                  <a:pos x="154" y="42"/>
                </a:cxn>
                <a:cxn ang="0">
                  <a:pos x="183" y="48"/>
                </a:cxn>
                <a:cxn ang="0">
                  <a:pos x="231" y="47"/>
                </a:cxn>
                <a:cxn ang="0">
                  <a:pos x="162" y="57"/>
                </a:cxn>
                <a:cxn ang="0">
                  <a:pos x="202" y="57"/>
                </a:cxn>
                <a:cxn ang="0">
                  <a:pos x="211" y="57"/>
                </a:cxn>
              </a:cxnLst>
              <a:rect l="0" t="0" r="r" b="b"/>
              <a:pathLst>
                <a:path w="231" h="76">
                  <a:moveTo>
                    <a:pt x="211" y="57"/>
                  </a:moveTo>
                  <a:lnTo>
                    <a:pt x="165" y="74"/>
                  </a:lnTo>
                  <a:lnTo>
                    <a:pt x="139" y="76"/>
                  </a:lnTo>
                  <a:lnTo>
                    <a:pt x="130" y="76"/>
                  </a:lnTo>
                  <a:lnTo>
                    <a:pt x="117" y="76"/>
                  </a:lnTo>
                  <a:lnTo>
                    <a:pt x="96" y="60"/>
                  </a:lnTo>
                  <a:lnTo>
                    <a:pt x="77" y="54"/>
                  </a:lnTo>
                  <a:lnTo>
                    <a:pt x="33" y="40"/>
                  </a:lnTo>
                  <a:lnTo>
                    <a:pt x="0" y="30"/>
                  </a:lnTo>
                  <a:lnTo>
                    <a:pt x="48" y="26"/>
                  </a:lnTo>
                  <a:lnTo>
                    <a:pt x="3" y="21"/>
                  </a:lnTo>
                  <a:lnTo>
                    <a:pt x="30" y="17"/>
                  </a:lnTo>
                  <a:lnTo>
                    <a:pt x="76" y="18"/>
                  </a:lnTo>
                  <a:lnTo>
                    <a:pt x="33" y="14"/>
                  </a:lnTo>
                  <a:lnTo>
                    <a:pt x="51" y="8"/>
                  </a:lnTo>
                  <a:lnTo>
                    <a:pt x="82" y="3"/>
                  </a:lnTo>
                  <a:lnTo>
                    <a:pt x="84" y="0"/>
                  </a:lnTo>
                  <a:lnTo>
                    <a:pt x="97" y="3"/>
                  </a:lnTo>
                  <a:lnTo>
                    <a:pt x="108" y="5"/>
                  </a:lnTo>
                  <a:lnTo>
                    <a:pt x="121" y="6"/>
                  </a:lnTo>
                  <a:lnTo>
                    <a:pt x="162" y="5"/>
                  </a:lnTo>
                  <a:lnTo>
                    <a:pt x="145" y="14"/>
                  </a:lnTo>
                  <a:lnTo>
                    <a:pt x="154" y="18"/>
                  </a:lnTo>
                  <a:lnTo>
                    <a:pt x="198" y="29"/>
                  </a:lnTo>
                  <a:lnTo>
                    <a:pt x="163" y="29"/>
                  </a:lnTo>
                  <a:lnTo>
                    <a:pt x="217" y="38"/>
                  </a:lnTo>
                  <a:lnTo>
                    <a:pt x="154" y="42"/>
                  </a:lnTo>
                  <a:lnTo>
                    <a:pt x="183" y="48"/>
                  </a:lnTo>
                  <a:lnTo>
                    <a:pt x="231" y="47"/>
                  </a:lnTo>
                  <a:lnTo>
                    <a:pt x="162" y="57"/>
                  </a:lnTo>
                  <a:lnTo>
                    <a:pt x="202" y="57"/>
                  </a:lnTo>
                  <a:lnTo>
                    <a:pt x="211" y="57"/>
                  </a:lnTo>
                  <a:close/>
                </a:path>
              </a:pathLst>
            </a:custGeom>
            <a:solidFill>
              <a:srgbClr val="FFFF00"/>
            </a:solidFill>
            <a:ln w="3175" cmpd="sng">
              <a:solidFill>
                <a:schemeClr val="bg2"/>
              </a:solidFill>
              <a:round/>
              <a:headEnd/>
              <a:tailEnd/>
            </a:ln>
          </p:spPr>
          <p:txBody>
            <a:bodyPr/>
            <a:lstStyle/>
            <a:p>
              <a:endParaRPr lang="en-US" dirty="0"/>
            </a:p>
          </p:txBody>
        </p:sp>
        <p:sp>
          <p:nvSpPr>
            <p:cNvPr id="158396" name="Freeform 700"/>
            <p:cNvSpPr>
              <a:spLocks/>
            </p:cNvSpPr>
            <p:nvPr/>
          </p:nvSpPr>
          <p:spPr bwMode="auto">
            <a:xfrm>
              <a:off x="4926" y="3048"/>
              <a:ext cx="138" cy="4"/>
            </a:xfrm>
            <a:custGeom>
              <a:avLst/>
              <a:gdLst/>
              <a:ahLst/>
              <a:cxnLst>
                <a:cxn ang="0">
                  <a:pos x="110" y="4"/>
                </a:cxn>
                <a:cxn ang="0">
                  <a:pos x="0" y="0"/>
                </a:cxn>
              </a:cxnLst>
              <a:rect l="0" t="0" r="r" b="b"/>
              <a:pathLst>
                <a:path w="110" h="4">
                  <a:moveTo>
                    <a:pt x="110" y="4"/>
                  </a:moveTo>
                  <a:cubicBezTo>
                    <a:pt x="92" y="3"/>
                    <a:pt x="23" y="1"/>
                    <a:pt x="0" y="0"/>
                  </a:cubicBezTo>
                </a:path>
              </a:pathLst>
            </a:custGeom>
            <a:noFill/>
            <a:ln w="3175" cmpd="sng">
              <a:solidFill>
                <a:schemeClr val="bg2"/>
              </a:solidFill>
              <a:round/>
              <a:headEnd/>
              <a:tailEnd/>
            </a:ln>
            <a:effectLst/>
          </p:spPr>
          <p:txBody>
            <a:bodyPr wrap="none" anchor="ctr"/>
            <a:lstStyle/>
            <a:p>
              <a:endParaRPr lang="en-US" dirty="0"/>
            </a:p>
          </p:txBody>
        </p:sp>
        <p:sp>
          <p:nvSpPr>
            <p:cNvPr id="158397" name="Freeform 701"/>
            <p:cNvSpPr>
              <a:spLocks/>
            </p:cNvSpPr>
            <p:nvPr/>
          </p:nvSpPr>
          <p:spPr bwMode="auto">
            <a:xfrm flipH="1">
              <a:off x="4617" y="3039"/>
              <a:ext cx="134" cy="6"/>
            </a:xfrm>
            <a:custGeom>
              <a:avLst/>
              <a:gdLst/>
              <a:ahLst/>
              <a:cxnLst>
                <a:cxn ang="0">
                  <a:pos x="0" y="4"/>
                </a:cxn>
                <a:cxn ang="0">
                  <a:pos x="66" y="0"/>
                </a:cxn>
              </a:cxnLst>
              <a:rect l="0" t="0" r="r" b="b"/>
              <a:pathLst>
                <a:path w="66" h="4">
                  <a:moveTo>
                    <a:pt x="0" y="4"/>
                  </a:moveTo>
                  <a:cubicBezTo>
                    <a:pt x="0" y="4"/>
                    <a:pt x="33" y="2"/>
                    <a:pt x="66" y="0"/>
                  </a:cubicBezTo>
                </a:path>
              </a:pathLst>
            </a:custGeom>
            <a:noFill/>
            <a:ln w="3175" cmpd="sng">
              <a:solidFill>
                <a:schemeClr val="bg2"/>
              </a:solidFill>
              <a:round/>
              <a:headEnd/>
              <a:tailEnd/>
            </a:ln>
            <a:effectLst/>
          </p:spPr>
          <p:txBody>
            <a:bodyPr wrap="none" anchor="ctr"/>
            <a:lstStyle/>
            <a:p>
              <a:endParaRPr lang="en-US" dirty="0"/>
            </a:p>
          </p:txBody>
        </p:sp>
        <p:sp>
          <p:nvSpPr>
            <p:cNvPr id="158398" name="Freeform 702"/>
            <p:cNvSpPr>
              <a:spLocks/>
            </p:cNvSpPr>
            <p:nvPr/>
          </p:nvSpPr>
          <p:spPr bwMode="auto">
            <a:xfrm>
              <a:off x="4920" y="3060"/>
              <a:ext cx="114" cy="4"/>
            </a:xfrm>
            <a:custGeom>
              <a:avLst/>
              <a:gdLst/>
              <a:ahLst/>
              <a:cxnLst>
                <a:cxn ang="0">
                  <a:pos x="91" y="5"/>
                </a:cxn>
                <a:cxn ang="0">
                  <a:pos x="0" y="0"/>
                </a:cxn>
              </a:cxnLst>
              <a:rect l="0" t="0" r="r" b="b"/>
              <a:pathLst>
                <a:path w="91" h="5">
                  <a:moveTo>
                    <a:pt x="91" y="5"/>
                  </a:moveTo>
                  <a:cubicBezTo>
                    <a:pt x="76" y="4"/>
                    <a:pt x="19" y="1"/>
                    <a:pt x="0" y="0"/>
                  </a:cubicBezTo>
                </a:path>
              </a:pathLst>
            </a:custGeom>
            <a:noFill/>
            <a:ln w="3175" cmpd="sng">
              <a:solidFill>
                <a:schemeClr val="bg2"/>
              </a:solidFill>
              <a:round/>
              <a:headEnd/>
              <a:tailEnd/>
            </a:ln>
            <a:effectLst/>
          </p:spPr>
          <p:txBody>
            <a:bodyPr wrap="none" anchor="ctr"/>
            <a:lstStyle/>
            <a:p>
              <a:endParaRPr lang="en-US" dirty="0"/>
            </a:p>
          </p:txBody>
        </p:sp>
        <p:sp>
          <p:nvSpPr>
            <p:cNvPr id="158399" name="Freeform 703"/>
            <p:cNvSpPr>
              <a:spLocks/>
            </p:cNvSpPr>
            <p:nvPr/>
          </p:nvSpPr>
          <p:spPr bwMode="auto">
            <a:xfrm flipH="1">
              <a:off x="4658" y="3052"/>
              <a:ext cx="77" cy="1"/>
            </a:xfrm>
            <a:custGeom>
              <a:avLst/>
              <a:gdLst/>
              <a:ahLst/>
              <a:cxnLst>
                <a:cxn ang="0">
                  <a:pos x="0" y="1"/>
                </a:cxn>
                <a:cxn ang="0">
                  <a:pos x="38" y="0"/>
                </a:cxn>
              </a:cxnLst>
              <a:rect l="0" t="0" r="r" b="b"/>
              <a:pathLst>
                <a:path w="38" h="1">
                  <a:moveTo>
                    <a:pt x="0" y="1"/>
                  </a:moveTo>
                  <a:cubicBezTo>
                    <a:pt x="6" y="1"/>
                    <a:pt x="30" y="0"/>
                    <a:pt x="38" y="0"/>
                  </a:cubicBezTo>
                </a:path>
              </a:pathLst>
            </a:custGeom>
            <a:noFill/>
            <a:ln w="3175" cmpd="sng">
              <a:solidFill>
                <a:schemeClr val="bg2"/>
              </a:solidFill>
              <a:round/>
              <a:headEnd/>
              <a:tailEnd/>
            </a:ln>
            <a:effectLst/>
          </p:spPr>
          <p:txBody>
            <a:bodyPr wrap="none" anchor="ctr"/>
            <a:lstStyle/>
            <a:p>
              <a:endParaRPr lang="en-US" dirty="0"/>
            </a:p>
          </p:txBody>
        </p:sp>
        <p:sp>
          <p:nvSpPr>
            <p:cNvPr id="158400" name="Freeform 704"/>
            <p:cNvSpPr>
              <a:spLocks/>
            </p:cNvSpPr>
            <p:nvPr/>
          </p:nvSpPr>
          <p:spPr bwMode="auto">
            <a:xfrm flipH="1">
              <a:off x="4903" y="3081"/>
              <a:ext cx="76" cy="4"/>
            </a:xfrm>
            <a:custGeom>
              <a:avLst/>
              <a:gdLst/>
              <a:ahLst/>
              <a:cxnLst>
                <a:cxn ang="0">
                  <a:pos x="0" y="0"/>
                </a:cxn>
                <a:cxn ang="0">
                  <a:pos x="37" y="2"/>
                </a:cxn>
              </a:cxnLst>
              <a:rect l="0" t="0" r="r" b="b"/>
              <a:pathLst>
                <a:path w="37" h="2">
                  <a:moveTo>
                    <a:pt x="0" y="0"/>
                  </a:moveTo>
                  <a:cubicBezTo>
                    <a:pt x="6" y="0"/>
                    <a:pt x="29" y="2"/>
                    <a:pt x="37" y="2"/>
                  </a:cubicBezTo>
                </a:path>
              </a:pathLst>
            </a:custGeom>
            <a:noFill/>
            <a:ln w="3175" cmpd="sng">
              <a:solidFill>
                <a:schemeClr val="bg2"/>
              </a:solidFill>
              <a:round/>
              <a:headEnd/>
              <a:tailEnd/>
            </a:ln>
            <a:effectLst/>
          </p:spPr>
          <p:txBody>
            <a:bodyPr wrap="none" anchor="ctr"/>
            <a:lstStyle/>
            <a:p>
              <a:endParaRPr lang="en-US" dirty="0"/>
            </a:p>
          </p:txBody>
        </p:sp>
        <p:sp>
          <p:nvSpPr>
            <p:cNvPr id="158401" name="Freeform 705"/>
            <p:cNvSpPr>
              <a:spLocks/>
            </p:cNvSpPr>
            <p:nvPr/>
          </p:nvSpPr>
          <p:spPr bwMode="auto">
            <a:xfrm flipH="1">
              <a:off x="4655" y="3033"/>
              <a:ext cx="160" cy="4"/>
            </a:xfrm>
            <a:custGeom>
              <a:avLst/>
              <a:gdLst/>
              <a:ahLst/>
              <a:cxnLst>
                <a:cxn ang="0">
                  <a:pos x="0" y="2"/>
                </a:cxn>
                <a:cxn ang="0">
                  <a:pos x="80" y="0"/>
                </a:cxn>
              </a:cxnLst>
              <a:rect l="0" t="0" r="r" b="b"/>
              <a:pathLst>
                <a:path w="80" h="2">
                  <a:moveTo>
                    <a:pt x="0" y="2"/>
                  </a:moveTo>
                  <a:cubicBezTo>
                    <a:pt x="0" y="2"/>
                    <a:pt x="40" y="1"/>
                    <a:pt x="80" y="0"/>
                  </a:cubicBezTo>
                </a:path>
              </a:pathLst>
            </a:custGeom>
            <a:noFill/>
            <a:ln w="3175" cmpd="sng">
              <a:solidFill>
                <a:schemeClr val="bg2"/>
              </a:solidFill>
              <a:round/>
              <a:headEnd/>
              <a:tailEnd/>
            </a:ln>
            <a:effectLst/>
          </p:spPr>
          <p:txBody>
            <a:bodyPr wrap="none" anchor="ctr"/>
            <a:lstStyle/>
            <a:p>
              <a:endParaRPr lang="en-US" dirty="0"/>
            </a:p>
          </p:txBody>
        </p:sp>
        <p:sp>
          <p:nvSpPr>
            <p:cNvPr id="158402" name="Freeform 706"/>
            <p:cNvSpPr>
              <a:spLocks/>
            </p:cNvSpPr>
            <p:nvPr/>
          </p:nvSpPr>
          <p:spPr bwMode="auto">
            <a:xfrm flipH="1">
              <a:off x="4685" y="3060"/>
              <a:ext cx="161" cy="2"/>
            </a:xfrm>
            <a:custGeom>
              <a:avLst/>
              <a:gdLst/>
              <a:ahLst/>
              <a:cxnLst>
                <a:cxn ang="0">
                  <a:pos x="0" y="2"/>
                </a:cxn>
                <a:cxn ang="0">
                  <a:pos x="80" y="0"/>
                </a:cxn>
              </a:cxnLst>
              <a:rect l="0" t="0" r="r" b="b"/>
              <a:pathLst>
                <a:path w="80" h="2">
                  <a:moveTo>
                    <a:pt x="0" y="2"/>
                  </a:moveTo>
                  <a:cubicBezTo>
                    <a:pt x="0" y="2"/>
                    <a:pt x="40" y="1"/>
                    <a:pt x="80" y="0"/>
                  </a:cubicBezTo>
                </a:path>
              </a:pathLst>
            </a:custGeom>
            <a:noFill/>
            <a:ln w="3175" cmpd="sng">
              <a:solidFill>
                <a:schemeClr val="bg2"/>
              </a:solidFill>
              <a:round/>
              <a:headEnd/>
              <a:tailEnd/>
            </a:ln>
            <a:effectLst/>
          </p:spPr>
          <p:txBody>
            <a:bodyPr wrap="none" anchor="ctr"/>
            <a:lstStyle/>
            <a:p>
              <a:endParaRPr lang="en-US" dirty="0"/>
            </a:p>
          </p:txBody>
        </p:sp>
        <p:sp>
          <p:nvSpPr>
            <p:cNvPr id="158403" name="Freeform 707"/>
            <p:cNvSpPr>
              <a:spLocks/>
            </p:cNvSpPr>
            <p:nvPr/>
          </p:nvSpPr>
          <p:spPr bwMode="auto">
            <a:xfrm flipH="1">
              <a:off x="4753" y="3047"/>
              <a:ext cx="162" cy="4"/>
            </a:xfrm>
            <a:custGeom>
              <a:avLst/>
              <a:gdLst/>
              <a:ahLst/>
              <a:cxnLst>
                <a:cxn ang="0">
                  <a:pos x="0" y="2"/>
                </a:cxn>
                <a:cxn ang="0">
                  <a:pos x="80" y="0"/>
                </a:cxn>
              </a:cxnLst>
              <a:rect l="0" t="0" r="r" b="b"/>
              <a:pathLst>
                <a:path w="80" h="2">
                  <a:moveTo>
                    <a:pt x="0" y="2"/>
                  </a:moveTo>
                  <a:cubicBezTo>
                    <a:pt x="0" y="2"/>
                    <a:pt x="40" y="1"/>
                    <a:pt x="80" y="0"/>
                  </a:cubicBezTo>
                </a:path>
              </a:pathLst>
            </a:custGeom>
            <a:noFill/>
            <a:ln w="3175" cmpd="sng">
              <a:solidFill>
                <a:schemeClr val="bg2"/>
              </a:solidFill>
              <a:round/>
              <a:headEnd/>
              <a:tailEnd/>
            </a:ln>
            <a:effectLst/>
          </p:spPr>
          <p:txBody>
            <a:bodyPr wrap="none" anchor="ctr"/>
            <a:lstStyle/>
            <a:p>
              <a:endParaRPr lang="en-US" dirty="0"/>
            </a:p>
          </p:txBody>
        </p:sp>
        <p:sp>
          <p:nvSpPr>
            <p:cNvPr id="158404" name="Freeform 708"/>
            <p:cNvSpPr>
              <a:spLocks/>
            </p:cNvSpPr>
            <p:nvPr/>
          </p:nvSpPr>
          <p:spPr bwMode="auto">
            <a:xfrm flipH="1">
              <a:off x="4776" y="3086"/>
              <a:ext cx="161" cy="3"/>
            </a:xfrm>
            <a:custGeom>
              <a:avLst/>
              <a:gdLst/>
              <a:ahLst/>
              <a:cxnLst>
                <a:cxn ang="0">
                  <a:pos x="0" y="2"/>
                </a:cxn>
                <a:cxn ang="0">
                  <a:pos x="80" y="0"/>
                </a:cxn>
              </a:cxnLst>
              <a:rect l="0" t="0" r="r" b="b"/>
              <a:pathLst>
                <a:path w="80" h="2">
                  <a:moveTo>
                    <a:pt x="0" y="2"/>
                  </a:moveTo>
                  <a:cubicBezTo>
                    <a:pt x="0" y="2"/>
                    <a:pt x="40" y="1"/>
                    <a:pt x="80" y="0"/>
                  </a:cubicBezTo>
                </a:path>
              </a:pathLst>
            </a:custGeom>
            <a:noFill/>
            <a:ln w="3175" cmpd="sng">
              <a:solidFill>
                <a:schemeClr val="bg2"/>
              </a:solidFill>
              <a:round/>
              <a:headEnd/>
              <a:tailEnd/>
            </a:ln>
            <a:effectLst/>
          </p:spPr>
          <p:txBody>
            <a:bodyPr wrap="none" anchor="ctr"/>
            <a:lstStyle/>
            <a:p>
              <a:endParaRPr lang="en-US" dirty="0"/>
            </a:p>
          </p:txBody>
        </p:sp>
        <p:sp>
          <p:nvSpPr>
            <p:cNvPr id="158405" name="Freeform 709"/>
            <p:cNvSpPr>
              <a:spLocks/>
            </p:cNvSpPr>
            <p:nvPr/>
          </p:nvSpPr>
          <p:spPr bwMode="auto">
            <a:xfrm flipH="1">
              <a:off x="4880" y="3039"/>
              <a:ext cx="161" cy="3"/>
            </a:xfrm>
            <a:custGeom>
              <a:avLst/>
              <a:gdLst/>
              <a:ahLst/>
              <a:cxnLst>
                <a:cxn ang="0">
                  <a:pos x="0" y="2"/>
                </a:cxn>
                <a:cxn ang="0">
                  <a:pos x="80" y="0"/>
                </a:cxn>
              </a:cxnLst>
              <a:rect l="0" t="0" r="r" b="b"/>
              <a:pathLst>
                <a:path w="80" h="2">
                  <a:moveTo>
                    <a:pt x="0" y="2"/>
                  </a:moveTo>
                  <a:cubicBezTo>
                    <a:pt x="0" y="2"/>
                    <a:pt x="40" y="1"/>
                    <a:pt x="80" y="0"/>
                  </a:cubicBezTo>
                </a:path>
              </a:pathLst>
            </a:custGeom>
            <a:noFill/>
            <a:ln w="3175" cmpd="sng">
              <a:solidFill>
                <a:schemeClr val="bg2"/>
              </a:solidFill>
              <a:round/>
              <a:headEnd/>
              <a:tailEnd/>
            </a:ln>
            <a:effectLst/>
          </p:spPr>
          <p:txBody>
            <a:bodyPr wrap="none" anchor="ctr"/>
            <a:lstStyle/>
            <a:p>
              <a:endParaRPr lang="en-US" dirty="0"/>
            </a:p>
          </p:txBody>
        </p:sp>
        <p:sp>
          <p:nvSpPr>
            <p:cNvPr id="158406" name="Freeform 710"/>
            <p:cNvSpPr>
              <a:spLocks/>
            </p:cNvSpPr>
            <p:nvPr/>
          </p:nvSpPr>
          <p:spPr bwMode="auto">
            <a:xfrm flipH="1">
              <a:off x="4807" y="3038"/>
              <a:ext cx="162" cy="2"/>
            </a:xfrm>
            <a:custGeom>
              <a:avLst/>
              <a:gdLst/>
              <a:ahLst/>
              <a:cxnLst>
                <a:cxn ang="0">
                  <a:pos x="0" y="2"/>
                </a:cxn>
                <a:cxn ang="0">
                  <a:pos x="80" y="0"/>
                </a:cxn>
              </a:cxnLst>
              <a:rect l="0" t="0" r="r" b="b"/>
              <a:pathLst>
                <a:path w="80" h="2">
                  <a:moveTo>
                    <a:pt x="0" y="2"/>
                  </a:moveTo>
                  <a:cubicBezTo>
                    <a:pt x="0" y="2"/>
                    <a:pt x="40" y="1"/>
                    <a:pt x="80" y="0"/>
                  </a:cubicBezTo>
                </a:path>
              </a:pathLst>
            </a:custGeom>
            <a:noFill/>
            <a:ln w="3175" cmpd="sng">
              <a:solidFill>
                <a:schemeClr val="bg2"/>
              </a:solidFill>
              <a:round/>
              <a:headEnd/>
              <a:tailEnd/>
            </a:ln>
            <a:effectLst/>
          </p:spPr>
          <p:txBody>
            <a:bodyPr wrap="none" anchor="ctr"/>
            <a:lstStyle/>
            <a:p>
              <a:endParaRPr lang="en-US" dirty="0"/>
            </a:p>
          </p:txBody>
        </p:sp>
        <p:sp>
          <p:nvSpPr>
            <p:cNvPr id="158407" name="Freeform 711"/>
            <p:cNvSpPr>
              <a:spLocks/>
            </p:cNvSpPr>
            <p:nvPr/>
          </p:nvSpPr>
          <p:spPr bwMode="auto">
            <a:xfrm>
              <a:off x="3711" y="3032"/>
              <a:ext cx="363" cy="78"/>
            </a:xfrm>
            <a:custGeom>
              <a:avLst/>
              <a:gdLst/>
              <a:ahLst/>
              <a:cxnLst>
                <a:cxn ang="0">
                  <a:pos x="488" y="2"/>
                </a:cxn>
                <a:cxn ang="0">
                  <a:pos x="407" y="51"/>
                </a:cxn>
                <a:cxn ang="0">
                  <a:pos x="362" y="72"/>
                </a:cxn>
                <a:cxn ang="0">
                  <a:pos x="336" y="86"/>
                </a:cxn>
                <a:cxn ang="0">
                  <a:pos x="296" y="92"/>
                </a:cxn>
                <a:cxn ang="0">
                  <a:pos x="269" y="92"/>
                </a:cxn>
                <a:cxn ang="0">
                  <a:pos x="242" y="78"/>
                </a:cxn>
                <a:cxn ang="0">
                  <a:pos x="207" y="63"/>
                </a:cxn>
                <a:cxn ang="0">
                  <a:pos x="129" y="41"/>
                </a:cxn>
                <a:cxn ang="0">
                  <a:pos x="58" y="18"/>
                </a:cxn>
                <a:cxn ang="0">
                  <a:pos x="3" y="2"/>
                </a:cxn>
                <a:cxn ang="0">
                  <a:pos x="78" y="6"/>
                </a:cxn>
                <a:cxn ang="0">
                  <a:pos x="108" y="12"/>
                </a:cxn>
                <a:cxn ang="0">
                  <a:pos x="117" y="9"/>
                </a:cxn>
                <a:cxn ang="0">
                  <a:pos x="161" y="9"/>
                </a:cxn>
                <a:cxn ang="0">
                  <a:pos x="231" y="18"/>
                </a:cxn>
                <a:cxn ang="0">
                  <a:pos x="339" y="15"/>
                </a:cxn>
                <a:cxn ang="0">
                  <a:pos x="413" y="18"/>
                </a:cxn>
                <a:cxn ang="0">
                  <a:pos x="488" y="2"/>
                </a:cxn>
              </a:cxnLst>
              <a:rect l="0" t="0" r="r" b="b"/>
              <a:pathLst>
                <a:path w="492" h="94">
                  <a:moveTo>
                    <a:pt x="488" y="2"/>
                  </a:moveTo>
                  <a:cubicBezTo>
                    <a:pt x="492" y="10"/>
                    <a:pt x="428" y="39"/>
                    <a:pt x="407" y="51"/>
                  </a:cubicBezTo>
                  <a:cubicBezTo>
                    <a:pt x="386" y="63"/>
                    <a:pt x="374" y="66"/>
                    <a:pt x="362" y="72"/>
                  </a:cubicBezTo>
                  <a:cubicBezTo>
                    <a:pt x="350" y="78"/>
                    <a:pt x="347" y="83"/>
                    <a:pt x="336" y="86"/>
                  </a:cubicBezTo>
                  <a:cubicBezTo>
                    <a:pt x="325" y="89"/>
                    <a:pt x="307" y="91"/>
                    <a:pt x="296" y="92"/>
                  </a:cubicBezTo>
                  <a:cubicBezTo>
                    <a:pt x="285" y="93"/>
                    <a:pt x="278" y="94"/>
                    <a:pt x="269" y="92"/>
                  </a:cubicBezTo>
                  <a:cubicBezTo>
                    <a:pt x="260" y="90"/>
                    <a:pt x="252" y="83"/>
                    <a:pt x="242" y="78"/>
                  </a:cubicBezTo>
                  <a:cubicBezTo>
                    <a:pt x="232" y="73"/>
                    <a:pt x="226" y="69"/>
                    <a:pt x="207" y="63"/>
                  </a:cubicBezTo>
                  <a:cubicBezTo>
                    <a:pt x="188" y="57"/>
                    <a:pt x="154" y="48"/>
                    <a:pt x="129" y="41"/>
                  </a:cubicBezTo>
                  <a:cubicBezTo>
                    <a:pt x="104" y="34"/>
                    <a:pt x="79" y="25"/>
                    <a:pt x="58" y="18"/>
                  </a:cubicBezTo>
                  <a:cubicBezTo>
                    <a:pt x="37" y="11"/>
                    <a:pt x="0" y="4"/>
                    <a:pt x="3" y="2"/>
                  </a:cubicBezTo>
                  <a:cubicBezTo>
                    <a:pt x="6" y="0"/>
                    <a:pt x="61" y="4"/>
                    <a:pt x="78" y="6"/>
                  </a:cubicBezTo>
                  <a:cubicBezTo>
                    <a:pt x="95" y="8"/>
                    <a:pt x="102" y="12"/>
                    <a:pt x="108" y="12"/>
                  </a:cubicBezTo>
                  <a:cubicBezTo>
                    <a:pt x="114" y="12"/>
                    <a:pt x="108" y="9"/>
                    <a:pt x="117" y="9"/>
                  </a:cubicBezTo>
                  <a:cubicBezTo>
                    <a:pt x="126" y="9"/>
                    <a:pt x="142" y="8"/>
                    <a:pt x="161" y="9"/>
                  </a:cubicBezTo>
                  <a:cubicBezTo>
                    <a:pt x="180" y="10"/>
                    <a:pt x="201" y="17"/>
                    <a:pt x="231" y="18"/>
                  </a:cubicBezTo>
                  <a:cubicBezTo>
                    <a:pt x="261" y="19"/>
                    <a:pt x="309" y="15"/>
                    <a:pt x="339" y="15"/>
                  </a:cubicBezTo>
                  <a:cubicBezTo>
                    <a:pt x="369" y="15"/>
                    <a:pt x="388" y="20"/>
                    <a:pt x="413" y="18"/>
                  </a:cubicBezTo>
                  <a:cubicBezTo>
                    <a:pt x="438" y="16"/>
                    <a:pt x="473" y="5"/>
                    <a:pt x="488" y="2"/>
                  </a:cubicBezTo>
                  <a:close/>
                </a:path>
              </a:pathLst>
            </a:custGeom>
            <a:solidFill>
              <a:srgbClr val="FFCC00"/>
            </a:solidFill>
            <a:ln w="6350" cmpd="sng">
              <a:solidFill>
                <a:schemeClr val="bg2"/>
              </a:solidFill>
              <a:round/>
              <a:headEnd/>
              <a:tailEnd/>
            </a:ln>
            <a:effectLst/>
          </p:spPr>
          <p:txBody>
            <a:bodyPr wrap="none" anchor="ctr"/>
            <a:lstStyle/>
            <a:p>
              <a:endParaRPr lang="en-US" dirty="0"/>
            </a:p>
          </p:txBody>
        </p:sp>
        <p:sp>
          <p:nvSpPr>
            <p:cNvPr id="158408" name="Freeform 712"/>
            <p:cNvSpPr>
              <a:spLocks/>
            </p:cNvSpPr>
            <p:nvPr/>
          </p:nvSpPr>
          <p:spPr bwMode="auto">
            <a:xfrm>
              <a:off x="3820" y="3043"/>
              <a:ext cx="169" cy="63"/>
            </a:xfrm>
            <a:custGeom>
              <a:avLst/>
              <a:gdLst/>
              <a:ahLst/>
              <a:cxnLst>
                <a:cxn ang="0">
                  <a:pos x="211" y="57"/>
                </a:cxn>
                <a:cxn ang="0">
                  <a:pos x="165" y="74"/>
                </a:cxn>
                <a:cxn ang="0">
                  <a:pos x="139" y="76"/>
                </a:cxn>
                <a:cxn ang="0">
                  <a:pos x="130" y="76"/>
                </a:cxn>
                <a:cxn ang="0">
                  <a:pos x="117" y="76"/>
                </a:cxn>
                <a:cxn ang="0">
                  <a:pos x="96" y="60"/>
                </a:cxn>
                <a:cxn ang="0">
                  <a:pos x="77" y="54"/>
                </a:cxn>
                <a:cxn ang="0">
                  <a:pos x="33" y="40"/>
                </a:cxn>
                <a:cxn ang="0">
                  <a:pos x="0" y="30"/>
                </a:cxn>
                <a:cxn ang="0">
                  <a:pos x="48" y="26"/>
                </a:cxn>
                <a:cxn ang="0">
                  <a:pos x="3" y="21"/>
                </a:cxn>
                <a:cxn ang="0">
                  <a:pos x="30" y="17"/>
                </a:cxn>
                <a:cxn ang="0">
                  <a:pos x="76" y="18"/>
                </a:cxn>
                <a:cxn ang="0">
                  <a:pos x="33" y="14"/>
                </a:cxn>
                <a:cxn ang="0">
                  <a:pos x="51" y="8"/>
                </a:cxn>
                <a:cxn ang="0">
                  <a:pos x="82" y="3"/>
                </a:cxn>
                <a:cxn ang="0">
                  <a:pos x="84" y="0"/>
                </a:cxn>
                <a:cxn ang="0">
                  <a:pos x="97" y="3"/>
                </a:cxn>
                <a:cxn ang="0">
                  <a:pos x="108" y="5"/>
                </a:cxn>
                <a:cxn ang="0">
                  <a:pos x="121" y="6"/>
                </a:cxn>
                <a:cxn ang="0">
                  <a:pos x="162" y="5"/>
                </a:cxn>
                <a:cxn ang="0">
                  <a:pos x="145" y="14"/>
                </a:cxn>
                <a:cxn ang="0">
                  <a:pos x="154" y="18"/>
                </a:cxn>
                <a:cxn ang="0">
                  <a:pos x="198" y="29"/>
                </a:cxn>
                <a:cxn ang="0">
                  <a:pos x="163" y="29"/>
                </a:cxn>
                <a:cxn ang="0">
                  <a:pos x="217" y="38"/>
                </a:cxn>
                <a:cxn ang="0">
                  <a:pos x="154" y="42"/>
                </a:cxn>
                <a:cxn ang="0">
                  <a:pos x="183" y="48"/>
                </a:cxn>
                <a:cxn ang="0">
                  <a:pos x="231" y="47"/>
                </a:cxn>
                <a:cxn ang="0">
                  <a:pos x="162" y="57"/>
                </a:cxn>
                <a:cxn ang="0">
                  <a:pos x="202" y="57"/>
                </a:cxn>
                <a:cxn ang="0">
                  <a:pos x="211" y="57"/>
                </a:cxn>
              </a:cxnLst>
              <a:rect l="0" t="0" r="r" b="b"/>
              <a:pathLst>
                <a:path w="231" h="76">
                  <a:moveTo>
                    <a:pt x="211" y="57"/>
                  </a:moveTo>
                  <a:lnTo>
                    <a:pt x="165" y="74"/>
                  </a:lnTo>
                  <a:lnTo>
                    <a:pt x="139" y="76"/>
                  </a:lnTo>
                  <a:lnTo>
                    <a:pt x="130" y="76"/>
                  </a:lnTo>
                  <a:lnTo>
                    <a:pt x="117" y="76"/>
                  </a:lnTo>
                  <a:lnTo>
                    <a:pt x="96" y="60"/>
                  </a:lnTo>
                  <a:lnTo>
                    <a:pt x="77" y="54"/>
                  </a:lnTo>
                  <a:lnTo>
                    <a:pt x="33" y="40"/>
                  </a:lnTo>
                  <a:lnTo>
                    <a:pt x="0" y="30"/>
                  </a:lnTo>
                  <a:lnTo>
                    <a:pt x="48" y="26"/>
                  </a:lnTo>
                  <a:lnTo>
                    <a:pt x="3" y="21"/>
                  </a:lnTo>
                  <a:lnTo>
                    <a:pt x="30" y="17"/>
                  </a:lnTo>
                  <a:lnTo>
                    <a:pt x="76" y="18"/>
                  </a:lnTo>
                  <a:lnTo>
                    <a:pt x="33" y="14"/>
                  </a:lnTo>
                  <a:lnTo>
                    <a:pt x="51" y="8"/>
                  </a:lnTo>
                  <a:lnTo>
                    <a:pt x="82" y="3"/>
                  </a:lnTo>
                  <a:lnTo>
                    <a:pt x="84" y="0"/>
                  </a:lnTo>
                  <a:lnTo>
                    <a:pt x="97" y="3"/>
                  </a:lnTo>
                  <a:lnTo>
                    <a:pt x="108" y="5"/>
                  </a:lnTo>
                  <a:lnTo>
                    <a:pt x="121" y="6"/>
                  </a:lnTo>
                  <a:lnTo>
                    <a:pt x="162" y="5"/>
                  </a:lnTo>
                  <a:lnTo>
                    <a:pt x="145" y="14"/>
                  </a:lnTo>
                  <a:lnTo>
                    <a:pt x="154" y="18"/>
                  </a:lnTo>
                  <a:lnTo>
                    <a:pt x="198" y="29"/>
                  </a:lnTo>
                  <a:lnTo>
                    <a:pt x="163" y="29"/>
                  </a:lnTo>
                  <a:lnTo>
                    <a:pt x="217" y="38"/>
                  </a:lnTo>
                  <a:lnTo>
                    <a:pt x="154" y="42"/>
                  </a:lnTo>
                  <a:lnTo>
                    <a:pt x="183" y="48"/>
                  </a:lnTo>
                  <a:lnTo>
                    <a:pt x="231" y="47"/>
                  </a:lnTo>
                  <a:lnTo>
                    <a:pt x="162" y="57"/>
                  </a:lnTo>
                  <a:lnTo>
                    <a:pt x="202" y="57"/>
                  </a:lnTo>
                  <a:lnTo>
                    <a:pt x="211" y="57"/>
                  </a:lnTo>
                  <a:close/>
                </a:path>
              </a:pathLst>
            </a:custGeom>
            <a:solidFill>
              <a:srgbClr val="FFFF00"/>
            </a:solidFill>
            <a:ln w="3175" cmpd="sng">
              <a:solidFill>
                <a:schemeClr val="bg2"/>
              </a:solidFill>
              <a:round/>
              <a:headEnd/>
              <a:tailEnd/>
            </a:ln>
          </p:spPr>
          <p:txBody>
            <a:bodyPr/>
            <a:lstStyle/>
            <a:p>
              <a:endParaRPr lang="en-US" dirty="0"/>
            </a:p>
          </p:txBody>
        </p:sp>
        <p:sp>
          <p:nvSpPr>
            <p:cNvPr id="158409" name="Freeform 713"/>
            <p:cNvSpPr>
              <a:spLocks/>
            </p:cNvSpPr>
            <p:nvPr/>
          </p:nvSpPr>
          <p:spPr bwMode="auto">
            <a:xfrm>
              <a:off x="3955" y="3055"/>
              <a:ext cx="80" cy="3"/>
            </a:xfrm>
            <a:custGeom>
              <a:avLst/>
              <a:gdLst/>
              <a:ahLst/>
              <a:cxnLst>
                <a:cxn ang="0">
                  <a:pos x="110" y="4"/>
                </a:cxn>
                <a:cxn ang="0">
                  <a:pos x="0" y="0"/>
                </a:cxn>
              </a:cxnLst>
              <a:rect l="0" t="0" r="r" b="b"/>
              <a:pathLst>
                <a:path w="110" h="4">
                  <a:moveTo>
                    <a:pt x="110" y="4"/>
                  </a:moveTo>
                  <a:cubicBezTo>
                    <a:pt x="92" y="3"/>
                    <a:pt x="23" y="1"/>
                    <a:pt x="0" y="0"/>
                  </a:cubicBezTo>
                </a:path>
              </a:pathLst>
            </a:custGeom>
            <a:noFill/>
            <a:ln w="3175" cmpd="sng">
              <a:solidFill>
                <a:schemeClr val="bg2"/>
              </a:solidFill>
              <a:round/>
              <a:headEnd/>
              <a:tailEnd/>
            </a:ln>
            <a:effectLst/>
          </p:spPr>
          <p:txBody>
            <a:bodyPr wrap="none" anchor="ctr"/>
            <a:lstStyle/>
            <a:p>
              <a:endParaRPr lang="en-US" dirty="0"/>
            </a:p>
          </p:txBody>
        </p:sp>
        <p:sp>
          <p:nvSpPr>
            <p:cNvPr id="158410" name="Freeform 714"/>
            <p:cNvSpPr>
              <a:spLocks/>
            </p:cNvSpPr>
            <p:nvPr/>
          </p:nvSpPr>
          <p:spPr bwMode="auto">
            <a:xfrm flipH="1">
              <a:off x="3772" y="3047"/>
              <a:ext cx="79" cy="5"/>
            </a:xfrm>
            <a:custGeom>
              <a:avLst/>
              <a:gdLst/>
              <a:ahLst/>
              <a:cxnLst>
                <a:cxn ang="0">
                  <a:pos x="0" y="4"/>
                </a:cxn>
                <a:cxn ang="0">
                  <a:pos x="66" y="0"/>
                </a:cxn>
              </a:cxnLst>
              <a:rect l="0" t="0" r="r" b="b"/>
              <a:pathLst>
                <a:path w="66" h="4">
                  <a:moveTo>
                    <a:pt x="0" y="4"/>
                  </a:moveTo>
                  <a:cubicBezTo>
                    <a:pt x="0" y="4"/>
                    <a:pt x="33" y="2"/>
                    <a:pt x="66" y="0"/>
                  </a:cubicBezTo>
                </a:path>
              </a:pathLst>
            </a:custGeom>
            <a:noFill/>
            <a:ln w="3175" cmpd="sng">
              <a:solidFill>
                <a:schemeClr val="bg2"/>
              </a:solidFill>
              <a:round/>
              <a:headEnd/>
              <a:tailEnd/>
            </a:ln>
            <a:effectLst/>
          </p:spPr>
          <p:txBody>
            <a:bodyPr wrap="none" anchor="ctr"/>
            <a:lstStyle/>
            <a:p>
              <a:endParaRPr lang="en-US" dirty="0"/>
            </a:p>
          </p:txBody>
        </p:sp>
        <p:sp>
          <p:nvSpPr>
            <p:cNvPr id="158411" name="Freeform 715"/>
            <p:cNvSpPr>
              <a:spLocks/>
            </p:cNvSpPr>
            <p:nvPr/>
          </p:nvSpPr>
          <p:spPr bwMode="auto">
            <a:xfrm>
              <a:off x="3950" y="3065"/>
              <a:ext cx="68" cy="4"/>
            </a:xfrm>
            <a:custGeom>
              <a:avLst/>
              <a:gdLst/>
              <a:ahLst/>
              <a:cxnLst>
                <a:cxn ang="0">
                  <a:pos x="91" y="5"/>
                </a:cxn>
                <a:cxn ang="0">
                  <a:pos x="0" y="0"/>
                </a:cxn>
              </a:cxnLst>
              <a:rect l="0" t="0" r="r" b="b"/>
              <a:pathLst>
                <a:path w="91" h="5">
                  <a:moveTo>
                    <a:pt x="91" y="5"/>
                  </a:moveTo>
                  <a:cubicBezTo>
                    <a:pt x="76" y="4"/>
                    <a:pt x="19" y="1"/>
                    <a:pt x="0" y="0"/>
                  </a:cubicBezTo>
                </a:path>
              </a:pathLst>
            </a:custGeom>
            <a:noFill/>
            <a:ln w="3175" cmpd="sng">
              <a:solidFill>
                <a:schemeClr val="bg2"/>
              </a:solidFill>
              <a:round/>
              <a:headEnd/>
              <a:tailEnd/>
            </a:ln>
            <a:effectLst/>
          </p:spPr>
          <p:txBody>
            <a:bodyPr wrap="none" anchor="ctr"/>
            <a:lstStyle/>
            <a:p>
              <a:endParaRPr lang="en-US" dirty="0"/>
            </a:p>
          </p:txBody>
        </p:sp>
        <p:sp>
          <p:nvSpPr>
            <p:cNvPr id="158412" name="Freeform 716"/>
            <p:cNvSpPr>
              <a:spLocks/>
            </p:cNvSpPr>
            <p:nvPr/>
          </p:nvSpPr>
          <p:spPr bwMode="auto">
            <a:xfrm flipH="1">
              <a:off x="3796" y="3057"/>
              <a:ext cx="46" cy="2"/>
            </a:xfrm>
            <a:custGeom>
              <a:avLst/>
              <a:gdLst/>
              <a:ahLst/>
              <a:cxnLst>
                <a:cxn ang="0">
                  <a:pos x="0" y="1"/>
                </a:cxn>
                <a:cxn ang="0">
                  <a:pos x="38" y="0"/>
                </a:cxn>
              </a:cxnLst>
              <a:rect l="0" t="0" r="r" b="b"/>
              <a:pathLst>
                <a:path w="38" h="1">
                  <a:moveTo>
                    <a:pt x="0" y="1"/>
                  </a:moveTo>
                  <a:cubicBezTo>
                    <a:pt x="6" y="1"/>
                    <a:pt x="30" y="0"/>
                    <a:pt x="38" y="0"/>
                  </a:cubicBezTo>
                </a:path>
              </a:pathLst>
            </a:custGeom>
            <a:noFill/>
            <a:ln w="3175" cmpd="sng">
              <a:solidFill>
                <a:schemeClr val="bg2"/>
              </a:solidFill>
              <a:round/>
              <a:headEnd/>
              <a:tailEnd/>
            </a:ln>
            <a:effectLst/>
          </p:spPr>
          <p:txBody>
            <a:bodyPr wrap="none" anchor="ctr"/>
            <a:lstStyle/>
            <a:p>
              <a:endParaRPr lang="en-US" dirty="0"/>
            </a:p>
          </p:txBody>
        </p:sp>
        <p:sp>
          <p:nvSpPr>
            <p:cNvPr id="158413" name="Freeform 717"/>
            <p:cNvSpPr>
              <a:spLocks/>
            </p:cNvSpPr>
            <p:nvPr/>
          </p:nvSpPr>
          <p:spPr bwMode="auto">
            <a:xfrm flipH="1">
              <a:off x="3941" y="3084"/>
              <a:ext cx="44" cy="3"/>
            </a:xfrm>
            <a:custGeom>
              <a:avLst/>
              <a:gdLst/>
              <a:ahLst/>
              <a:cxnLst>
                <a:cxn ang="0">
                  <a:pos x="0" y="0"/>
                </a:cxn>
                <a:cxn ang="0">
                  <a:pos x="37" y="2"/>
                </a:cxn>
              </a:cxnLst>
              <a:rect l="0" t="0" r="r" b="b"/>
              <a:pathLst>
                <a:path w="37" h="2">
                  <a:moveTo>
                    <a:pt x="0" y="0"/>
                  </a:moveTo>
                  <a:cubicBezTo>
                    <a:pt x="6" y="0"/>
                    <a:pt x="29" y="2"/>
                    <a:pt x="37" y="2"/>
                  </a:cubicBezTo>
                </a:path>
              </a:pathLst>
            </a:custGeom>
            <a:noFill/>
            <a:ln w="3175" cmpd="sng">
              <a:solidFill>
                <a:schemeClr val="bg2"/>
              </a:solidFill>
              <a:round/>
              <a:headEnd/>
              <a:tailEnd/>
            </a:ln>
            <a:effectLst/>
          </p:spPr>
          <p:txBody>
            <a:bodyPr wrap="none" anchor="ctr"/>
            <a:lstStyle/>
            <a:p>
              <a:endParaRPr lang="en-US" dirty="0"/>
            </a:p>
          </p:txBody>
        </p:sp>
        <p:sp>
          <p:nvSpPr>
            <p:cNvPr id="158414" name="Freeform 718"/>
            <p:cNvSpPr>
              <a:spLocks/>
            </p:cNvSpPr>
            <p:nvPr/>
          </p:nvSpPr>
          <p:spPr bwMode="auto">
            <a:xfrm flipH="1">
              <a:off x="3795" y="3042"/>
              <a:ext cx="94" cy="2"/>
            </a:xfrm>
            <a:custGeom>
              <a:avLst/>
              <a:gdLst/>
              <a:ahLst/>
              <a:cxnLst>
                <a:cxn ang="0">
                  <a:pos x="0" y="2"/>
                </a:cxn>
                <a:cxn ang="0">
                  <a:pos x="80" y="0"/>
                </a:cxn>
              </a:cxnLst>
              <a:rect l="0" t="0" r="r" b="b"/>
              <a:pathLst>
                <a:path w="80" h="2">
                  <a:moveTo>
                    <a:pt x="0" y="2"/>
                  </a:moveTo>
                  <a:cubicBezTo>
                    <a:pt x="0" y="2"/>
                    <a:pt x="40" y="1"/>
                    <a:pt x="80" y="0"/>
                  </a:cubicBezTo>
                </a:path>
              </a:pathLst>
            </a:custGeom>
            <a:noFill/>
            <a:ln w="3175" cmpd="sng">
              <a:solidFill>
                <a:schemeClr val="bg2"/>
              </a:solidFill>
              <a:round/>
              <a:headEnd/>
              <a:tailEnd/>
            </a:ln>
            <a:effectLst/>
          </p:spPr>
          <p:txBody>
            <a:bodyPr wrap="none" anchor="ctr"/>
            <a:lstStyle/>
            <a:p>
              <a:endParaRPr lang="en-US" dirty="0"/>
            </a:p>
          </p:txBody>
        </p:sp>
        <p:sp>
          <p:nvSpPr>
            <p:cNvPr id="158415" name="Freeform 719"/>
            <p:cNvSpPr>
              <a:spLocks/>
            </p:cNvSpPr>
            <p:nvPr/>
          </p:nvSpPr>
          <p:spPr bwMode="auto">
            <a:xfrm flipH="1">
              <a:off x="3812" y="3065"/>
              <a:ext cx="95" cy="2"/>
            </a:xfrm>
            <a:custGeom>
              <a:avLst/>
              <a:gdLst/>
              <a:ahLst/>
              <a:cxnLst>
                <a:cxn ang="0">
                  <a:pos x="0" y="2"/>
                </a:cxn>
                <a:cxn ang="0">
                  <a:pos x="80" y="0"/>
                </a:cxn>
              </a:cxnLst>
              <a:rect l="0" t="0" r="r" b="b"/>
              <a:pathLst>
                <a:path w="80" h="2">
                  <a:moveTo>
                    <a:pt x="0" y="2"/>
                  </a:moveTo>
                  <a:cubicBezTo>
                    <a:pt x="0" y="2"/>
                    <a:pt x="40" y="1"/>
                    <a:pt x="80" y="0"/>
                  </a:cubicBezTo>
                </a:path>
              </a:pathLst>
            </a:custGeom>
            <a:noFill/>
            <a:ln w="3175" cmpd="sng">
              <a:solidFill>
                <a:schemeClr val="bg2"/>
              </a:solidFill>
              <a:round/>
              <a:headEnd/>
              <a:tailEnd/>
            </a:ln>
            <a:effectLst/>
          </p:spPr>
          <p:txBody>
            <a:bodyPr wrap="none" anchor="ctr"/>
            <a:lstStyle/>
            <a:p>
              <a:endParaRPr lang="en-US" dirty="0"/>
            </a:p>
          </p:txBody>
        </p:sp>
        <p:sp>
          <p:nvSpPr>
            <p:cNvPr id="158416" name="Freeform 720"/>
            <p:cNvSpPr>
              <a:spLocks/>
            </p:cNvSpPr>
            <p:nvPr/>
          </p:nvSpPr>
          <p:spPr bwMode="auto">
            <a:xfrm flipH="1">
              <a:off x="3853" y="3054"/>
              <a:ext cx="95" cy="3"/>
            </a:xfrm>
            <a:custGeom>
              <a:avLst/>
              <a:gdLst/>
              <a:ahLst/>
              <a:cxnLst>
                <a:cxn ang="0">
                  <a:pos x="0" y="2"/>
                </a:cxn>
                <a:cxn ang="0">
                  <a:pos x="80" y="0"/>
                </a:cxn>
              </a:cxnLst>
              <a:rect l="0" t="0" r="r" b="b"/>
              <a:pathLst>
                <a:path w="80" h="2">
                  <a:moveTo>
                    <a:pt x="0" y="2"/>
                  </a:moveTo>
                  <a:cubicBezTo>
                    <a:pt x="0" y="2"/>
                    <a:pt x="40" y="1"/>
                    <a:pt x="80" y="0"/>
                  </a:cubicBezTo>
                </a:path>
              </a:pathLst>
            </a:custGeom>
            <a:noFill/>
            <a:ln w="3175" cmpd="sng">
              <a:solidFill>
                <a:schemeClr val="bg2"/>
              </a:solidFill>
              <a:round/>
              <a:headEnd/>
              <a:tailEnd/>
            </a:ln>
            <a:effectLst/>
          </p:spPr>
          <p:txBody>
            <a:bodyPr wrap="none" anchor="ctr"/>
            <a:lstStyle/>
            <a:p>
              <a:endParaRPr lang="en-US" dirty="0"/>
            </a:p>
          </p:txBody>
        </p:sp>
        <p:sp>
          <p:nvSpPr>
            <p:cNvPr id="158417" name="Freeform 721"/>
            <p:cNvSpPr>
              <a:spLocks/>
            </p:cNvSpPr>
            <p:nvPr/>
          </p:nvSpPr>
          <p:spPr bwMode="auto">
            <a:xfrm flipH="1">
              <a:off x="3866" y="3089"/>
              <a:ext cx="95" cy="2"/>
            </a:xfrm>
            <a:custGeom>
              <a:avLst/>
              <a:gdLst/>
              <a:ahLst/>
              <a:cxnLst>
                <a:cxn ang="0">
                  <a:pos x="0" y="2"/>
                </a:cxn>
                <a:cxn ang="0">
                  <a:pos x="80" y="0"/>
                </a:cxn>
              </a:cxnLst>
              <a:rect l="0" t="0" r="r" b="b"/>
              <a:pathLst>
                <a:path w="80" h="2">
                  <a:moveTo>
                    <a:pt x="0" y="2"/>
                  </a:moveTo>
                  <a:cubicBezTo>
                    <a:pt x="0" y="2"/>
                    <a:pt x="40" y="1"/>
                    <a:pt x="80" y="0"/>
                  </a:cubicBezTo>
                </a:path>
              </a:pathLst>
            </a:custGeom>
            <a:noFill/>
            <a:ln w="3175" cmpd="sng">
              <a:solidFill>
                <a:schemeClr val="bg2"/>
              </a:solidFill>
              <a:round/>
              <a:headEnd/>
              <a:tailEnd/>
            </a:ln>
            <a:effectLst/>
          </p:spPr>
          <p:txBody>
            <a:bodyPr wrap="none" anchor="ctr"/>
            <a:lstStyle/>
            <a:p>
              <a:endParaRPr lang="en-US" dirty="0"/>
            </a:p>
          </p:txBody>
        </p:sp>
        <p:sp>
          <p:nvSpPr>
            <p:cNvPr id="158418" name="Freeform 722"/>
            <p:cNvSpPr>
              <a:spLocks/>
            </p:cNvSpPr>
            <p:nvPr/>
          </p:nvSpPr>
          <p:spPr bwMode="auto">
            <a:xfrm flipH="1">
              <a:off x="3927" y="3047"/>
              <a:ext cx="95" cy="2"/>
            </a:xfrm>
            <a:custGeom>
              <a:avLst/>
              <a:gdLst/>
              <a:ahLst/>
              <a:cxnLst>
                <a:cxn ang="0">
                  <a:pos x="0" y="2"/>
                </a:cxn>
                <a:cxn ang="0">
                  <a:pos x="80" y="0"/>
                </a:cxn>
              </a:cxnLst>
              <a:rect l="0" t="0" r="r" b="b"/>
              <a:pathLst>
                <a:path w="80" h="2">
                  <a:moveTo>
                    <a:pt x="0" y="2"/>
                  </a:moveTo>
                  <a:cubicBezTo>
                    <a:pt x="0" y="2"/>
                    <a:pt x="40" y="1"/>
                    <a:pt x="80" y="0"/>
                  </a:cubicBezTo>
                </a:path>
              </a:pathLst>
            </a:custGeom>
            <a:noFill/>
            <a:ln w="3175" cmpd="sng">
              <a:solidFill>
                <a:schemeClr val="bg2"/>
              </a:solidFill>
              <a:round/>
              <a:headEnd/>
              <a:tailEnd/>
            </a:ln>
            <a:effectLst/>
          </p:spPr>
          <p:txBody>
            <a:bodyPr wrap="none" anchor="ctr"/>
            <a:lstStyle/>
            <a:p>
              <a:endParaRPr lang="en-US" dirty="0"/>
            </a:p>
          </p:txBody>
        </p:sp>
        <p:sp>
          <p:nvSpPr>
            <p:cNvPr id="158419" name="Freeform 723"/>
            <p:cNvSpPr>
              <a:spLocks/>
            </p:cNvSpPr>
            <p:nvPr/>
          </p:nvSpPr>
          <p:spPr bwMode="auto">
            <a:xfrm flipH="1">
              <a:off x="3884" y="3045"/>
              <a:ext cx="95" cy="2"/>
            </a:xfrm>
            <a:custGeom>
              <a:avLst/>
              <a:gdLst/>
              <a:ahLst/>
              <a:cxnLst>
                <a:cxn ang="0">
                  <a:pos x="0" y="2"/>
                </a:cxn>
                <a:cxn ang="0">
                  <a:pos x="80" y="0"/>
                </a:cxn>
              </a:cxnLst>
              <a:rect l="0" t="0" r="r" b="b"/>
              <a:pathLst>
                <a:path w="80" h="2">
                  <a:moveTo>
                    <a:pt x="0" y="2"/>
                  </a:moveTo>
                  <a:cubicBezTo>
                    <a:pt x="0" y="2"/>
                    <a:pt x="40" y="1"/>
                    <a:pt x="80" y="0"/>
                  </a:cubicBezTo>
                </a:path>
              </a:pathLst>
            </a:custGeom>
            <a:noFill/>
            <a:ln w="3175" cmpd="sng">
              <a:solidFill>
                <a:schemeClr val="bg2"/>
              </a:solidFill>
              <a:round/>
              <a:headEnd/>
              <a:tailEnd/>
            </a:ln>
            <a:effectLst/>
          </p:spPr>
          <p:txBody>
            <a:bodyPr wrap="none" anchor="ctr"/>
            <a:lstStyle/>
            <a:p>
              <a:endParaRPr lang="en-US" dirty="0"/>
            </a:p>
          </p:txBody>
        </p:sp>
        <p:sp>
          <p:nvSpPr>
            <p:cNvPr id="158420" name="Freeform 724"/>
            <p:cNvSpPr>
              <a:spLocks/>
            </p:cNvSpPr>
            <p:nvPr/>
          </p:nvSpPr>
          <p:spPr bwMode="auto">
            <a:xfrm>
              <a:off x="3549" y="3148"/>
              <a:ext cx="2093" cy="118"/>
            </a:xfrm>
            <a:custGeom>
              <a:avLst/>
              <a:gdLst/>
              <a:ahLst/>
              <a:cxnLst>
                <a:cxn ang="0">
                  <a:pos x="0" y="0"/>
                </a:cxn>
                <a:cxn ang="0">
                  <a:pos x="60" y="16"/>
                </a:cxn>
                <a:cxn ang="0">
                  <a:pos x="144" y="52"/>
                </a:cxn>
                <a:cxn ang="0">
                  <a:pos x="276" y="80"/>
                </a:cxn>
                <a:cxn ang="0">
                  <a:pos x="332" y="92"/>
                </a:cxn>
                <a:cxn ang="0">
                  <a:pos x="496" y="112"/>
                </a:cxn>
                <a:cxn ang="0">
                  <a:pos x="528" y="108"/>
                </a:cxn>
                <a:cxn ang="0">
                  <a:pos x="612" y="132"/>
                </a:cxn>
                <a:cxn ang="0">
                  <a:pos x="724" y="140"/>
                </a:cxn>
                <a:cxn ang="0">
                  <a:pos x="848" y="112"/>
                </a:cxn>
                <a:cxn ang="0">
                  <a:pos x="948" y="92"/>
                </a:cxn>
                <a:cxn ang="0">
                  <a:pos x="1052" y="68"/>
                </a:cxn>
                <a:cxn ang="0">
                  <a:pos x="1152" y="88"/>
                </a:cxn>
                <a:cxn ang="0">
                  <a:pos x="1276" y="120"/>
                </a:cxn>
                <a:cxn ang="0">
                  <a:pos x="1388" y="124"/>
                </a:cxn>
                <a:cxn ang="0">
                  <a:pos x="1488" y="108"/>
                </a:cxn>
                <a:cxn ang="0">
                  <a:pos x="1548" y="112"/>
                </a:cxn>
                <a:cxn ang="0">
                  <a:pos x="1688" y="96"/>
                </a:cxn>
                <a:cxn ang="0">
                  <a:pos x="1796" y="76"/>
                </a:cxn>
                <a:cxn ang="0">
                  <a:pos x="1900" y="68"/>
                </a:cxn>
                <a:cxn ang="0">
                  <a:pos x="2004" y="80"/>
                </a:cxn>
                <a:cxn ang="0">
                  <a:pos x="2100" y="108"/>
                </a:cxn>
                <a:cxn ang="0">
                  <a:pos x="2252" y="124"/>
                </a:cxn>
                <a:cxn ang="0">
                  <a:pos x="2364" y="100"/>
                </a:cxn>
                <a:cxn ang="0">
                  <a:pos x="2452" y="84"/>
                </a:cxn>
                <a:cxn ang="0">
                  <a:pos x="2552" y="100"/>
                </a:cxn>
                <a:cxn ang="0">
                  <a:pos x="2712" y="72"/>
                </a:cxn>
                <a:cxn ang="0">
                  <a:pos x="2844" y="16"/>
                </a:cxn>
              </a:cxnLst>
              <a:rect l="0" t="0" r="r" b="b"/>
              <a:pathLst>
                <a:path w="2844" h="143">
                  <a:moveTo>
                    <a:pt x="0" y="0"/>
                  </a:moveTo>
                  <a:cubicBezTo>
                    <a:pt x="18" y="3"/>
                    <a:pt x="36" y="7"/>
                    <a:pt x="60" y="16"/>
                  </a:cubicBezTo>
                  <a:cubicBezTo>
                    <a:pt x="84" y="25"/>
                    <a:pt x="108" y="41"/>
                    <a:pt x="144" y="52"/>
                  </a:cubicBezTo>
                  <a:cubicBezTo>
                    <a:pt x="180" y="63"/>
                    <a:pt x="245" y="73"/>
                    <a:pt x="276" y="80"/>
                  </a:cubicBezTo>
                  <a:cubicBezTo>
                    <a:pt x="307" y="87"/>
                    <a:pt x="295" y="87"/>
                    <a:pt x="332" y="92"/>
                  </a:cubicBezTo>
                  <a:cubicBezTo>
                    <a:pt x="369" y="97"/>
                    <a:pt x="463" y="109"/>
                    <a:pt x="496" y="112"/>
                  </a:cubicBezTo>
                  <a:cubicBezTo>
                    <a:pt x="529" y="115"/>
                    <a:pt x="509" y="105"/>
                    <a:pt x="528" y="108"/>
                  </a:cubicBezTo>
                  <a:cubicBezTo>
                    <a:pt x="547" y="111"/>
                    <a:pt x="579" y="127"/>
                    <a:pt x="612" y="132"/>
                  </a:cubicBezTo>
                  <a:cubicBezTo>
                    <a:pt x="645" y="137"/>
                    <a:pt x="685" y="143"/>
                    <a:pt x="724" y="140"/>
                  </a:cubicBezTo>
                  <a:cubicBezTo>
                    <a:pt x="763" y="137"/>
                    <a:pt x="811" y="120"/>
                    <a:pt x="848" y="112"/>
                  </a:cubicBezTo>
                  <a:cubicBezTo>
                    <a:pt x="885" y="104"/>
                    <a:pt x="914" y="99"/>
                    <a:pt x="948" y="92"/>
                  </a:cubicBezTo>
                  <a:cubicBezTo>
                    <a:pt x="982" y="85"/>
                    <a:pt x="1018" y="69"/>
                    <a:pt x="1052" y="68"/>
                  </a:cubicBezTo>
                  <a:cubicBezTo>
                    <a:pt x="1086" y="67"/>
                    <a:pt x="1115" y="79"/>
                    <a:pt x="1152" y="88"/>
                  </a:cubicBezTo>
                  <a:cubicBezTo>
                    <a:pt x="1189" y="97"/>
                    <a:pt x="1237" y="114"/>
                    <a:pt x="1276" y="120"/>
                  </a:cubicBezTo>
                  <a:cubicBezTo>
                    <a:pt x="1315" y="126"/>
                    <a:pt x="1353" y="126"/>
                    <a:pt x="1388" y="124"/>
                  </a:cubicBezTo>
                  <a:cubicBezTo>
                    <a:pt x="1423" y="122"/>
                    <a:pt x="1461" y="110"/>
                    <a:pt x="1488" y="108"/>
                  </a:cubicBezTo>
                  <a:cubicBezTo>
                    <a:pt x="1515" y="106"/>
                    <a:pt x="1515" y="114"/>
                    <a:pt x="1548" y="112"/>
                  </a:cubicBezTo>
                  <a:cubicBezTo>
                    <a:pt x="1581" y="110"/>
                    <a:pt x="1647" y="102"/>
                    <a:pt x="1688" y="96"/>
                  </a:cubicBezTo>
                  <a:cubicBezTo>
                    <a:pt x="1729" y="90"/>
                    <a:pt x="1761" y="81"/>
                    <a:pt x="1796" y="76"/>
                  </a:cubicBezTo>
                  <a:cubicBezTo>
                    <a:pt x="1831" y="71"/>
                    <a:pt x="1865" y="67"/>
                    <a:pt x="1900" y="68"/>
                  </a:cubicBezTo>
                  <a:cubicBezTo>
                    <a:pt x="1935" y="69"/>
                    <a:pt x="1971" y="73"/>
                    <a:pt x="2004" y="80"/>
                  </a:cubicBezTo>
                  <a:cubicBezTo>
                    <a:pt x="2037" y="87"/>
                    <a:pt x="2059" y="101"/>
                    <a:pt x="2100" y="108"/>
                  </a:cubicBezTo>
                  <a:cubicBezTo>
                    <a:pt x="2141" y="115"/>
                    <a:pt x="2208" y="125"/>
                    <a:pt x="2252" y="124"/>
                  </a:cubicBezTo>
                  <a:cubicBezTo>
                    <a:pt x="2296" y="123"/>
                    <a:pt x="2331" y="107"/>
                    <a:pt x="2364" y="100"/>
                  </a:cubicBezTo>
                  <a:cubicBezTo>
                    <a:pt x="2397" y="93"/>
                    <a:pt x="2421" y="84"/>
                    <a:pt x="2452" y="84"/>
                  </a:cubicBezTo>
                  <a:cubicBezTo>
                    <a:pt x="2483" y="84"/>
                    <a:pt x="2509" y="102"/>
                    <a:pt x="2552" y="100"/>
                  </a:cubicBezTo>
                  <a:cubicBezTo>
                    <a:pt x="2595" y="98"/>
                    <a:pt x="2663" y="86"/>
                    <a:pt x="2712" y="72"/>
                  </a:cubicBezTo>
                  <a:cubicBezTo>
                    <a:pt x="2761" y="58"/>
                    <a:pt x="2802" y="37"/>
                    <a:pt x="2844" y="16"/>
                  </a:cubicBezTo>
                </a:path>
              </a:pathLst>
            </a:custGeom>
            <a:noFill/>
            <a:ln w="12700" cap="flat" cmpd="sng">
              <a:solidFill>
                <a:srgbClr val="FF3300"/>
              </a:solidFill>
              <a:prstDash val="solid"/>
              <a:round/>
              <a:headEnd/>
              <a:tailEnd/>
            </a:ln>
            <a:effectLst/>
          </p:spPr>
          <p:txBody>
            <a:bodyPr wrap="none" anchor="ctr"/>
            <a:lstStyle/>
            <a:p>
              <a:endParaRPr lang="en-US" dirty="0"/>
            </a:p>
          </p:txBody>
        </p:sp>
        <p:sp>
          <p:nvSpPr>
            <p:cNvPr id="158421" name="Freeform 725"/>
            <p:cNvSpPr>
              <a:spLocks/>
            </p:cNvSpPr>
            <p:nvPr/>
          </p:nvSpPr>
          <p:spPr bwMode="auto">
            <a:xfrm>
              <a:off x="3549" y="3012"/>
              <a:ext cx="2095" cy="152"/>
            </a:xfrm>
            <a:custGeom>
              <a:avLst/>
              <a:gdLst/>
              <a:ahLst/>
              <a:cxnLst>
                <a:cxn ang="0">
                  <a:pos x="0" y="0"/>
                </a:cxn>
                <a:cxn ang="0">
                  <a:pos x="204" y="28"/>
                </a:cxn>
                <a:cxn ang="0">
                  <a:pos x="320" y="56"/>
                </a:cxn>
                <a:cxn ang="0">
                  <a:pos x="428" y="92"/>
                </a:cxn>
                <a:cxn ang="0">
                  <a:pos x="508" y="120"/>
                </a:cxn>
                <a:cxn ang="0">
                  <a:pos x="620" y="108"/>
                </a:cxn>
                <a:cxn ang="0">
                  <a:pos x="756" y="116"/>
                </a:cxn>
                <a:cxn ang="0">
                  <a:pos x="964" y="128"/>
                </a:cxn>
                <a:cxn ang="0">
                  <a:pos x="1200" y="92"/>
                </a:cxn>
                <a:cxn ang="0">
                  <a:pos x="1424" y="92"/>
                </a:cxn>
                <a:cxn ang="0">
                  <a:pos x="1624" y="144"/>
                </a:cxn>
                <a:cxn ang="0">
                  <a:pos x="1736" y="180"/>
                </a:cxn>
                <a:cxn ang="0">
                  <a:pos x="1808" y="168"/>
                </a:cxn>
                <a:cxn ang="0">
                  <a:pos x="1976" y="100"/>
                </a:cxn>
                <a:cxn ang="0">
                  <a:pos x="2160" y="60"/>
                </a:cxn>
                <a:cxn ang="0">
                  <a:pos x="2360" y="92"/>
                </a:cxn>
                <a:cxn ang="0">
                  <a:pos x="2460" y="72"/>
                </a:cxn>
                <a:cxn ang="0">
                  <a:pos x="2568" y="44"/>
                </a:cxn>
                <a:cxn ang="0">
                  <a:pos x="2732" y="12"/>
                </a:cxn>
                <a:cxn ang="0">
                  <a:pos x="2848" y="0"/>
                </a:cxn>
              </a:cxnLst>
              <a:rect l="0" t="0" r="r" b="b"/>
              <a:pathLst>
                <a:path w="2848" h="184">
                  <a:moveTo>
                    <a:pt x="0" y="0"/>
                  </a:moveTo>
                  <a:cubicBezTo>
                    <a:pt x="75" y="9"/>
                    <a:pt x="151" y="19"/>
                    <a:pt x="204" y="28"/>
                  </a:cubicBezTo>
                  <a:cubicBezTo>
                    <a:pt x="257" y="37"/>
                    <a:pt x="283" y="45"/>
                    <a:pt x="320" y="56"/>
                  </a:cubicBezTo>
                  <a:cubicBezTo>
                    <a:pt x="357" y="67"/>
                    <a:pt x="397" y="81"/>
                    <a:pt x="428" y="92"/>
                  </a:cubicBezTo>
                  <a:cubicBezTo>
                    <a:pt x="459" y="103"/>
                    <a:pt x="476" y="117"/>
                    <a:pt x="508" y="120"/>
                  </a:cubicBezTo>
                  <a:cubicBezTo>
                    <a:pt x="540" y="123"/>
                    <a:pt x="579" y="109"/>
                    <a:pt x="620" y="108"/>
                  </a:cubicBezTo>
                  <a:cubicBezTo>
                    <a:pt x="661" y="107"/>
                    <a:pt x="699" y="113"/>
                    <a:pt x="756" y="116"/>
                  </a:cubicBezTo>
                  <a:cubicBezTo>
                    <a:pt x="813" y="119"/>
                    <a:pt x="890" y="132"/>
                    <a:pt x="964" y="128"/>
                  </a:cubicBezTo>
                  <a:cubicBezTo>
                    <a:pt x="1038" y="124"/>
                    <a:pt x="1123" y="98"/>
                    <a:pt x="1200" y="92"/>
                  </a:cubicBezTo>
                  <a:cubicBezTo>
                    <a:pt x="1277" y="86"/>
                    <a:pt x="1353" y="83"/>
                    <a:pt x="1424" y="92"/>
                  </a:cubicBezTo>
                  <a:cubicBezTo>
                    <a:pt x="1495" y="101"/>
                    <a:pt x="1572" y="129"/>
                    <a:pt x="1624" y="144"/>
                  </a:cubicBezTo>
                  <a:cubicBezTo>
                    <a:pt x="1676" y="159"/>
                    <a:pt x="1705" y="176"/>
                    <a:pt x="1736" y="180"/>
                  </a:cubicBezTo>
                  <a:cubicBezTo>
                    <a:pt x="1767" y="184"/>
                    <a:pt x="1768" y="181"/>
                    <a:pt x="1808" y="168"/>
                  </a:cubicBezTo>
                  <a:cubicBezTo>
                    <a:pt x="1848" y="155"/>
                    <a:pt x="1917" y="118"/>
                    <a:pt x="1976" y="100"/>
                  </a:cubicBezTo>
                  <a:cubicBezTo>
                    <a:pt x="2035" y="82"/>
                    <a:pt x="2096" y="61"/>
                    <a:pt x="2160" y="60"/>
                  </a:cubicBezTo>
                  <a:cubicBezTo>
                    <a:pt x="2224" y="59"/>
                    <a:pt x="2310" y="90"/>
                    <a:pt x="2360" y="92"/>
                  </a:cubicBezTo>
                  <a:cubicBezTo>
                    <a:pt x="2410" y="94"/>
                    <a:pt x="2425" y="80"/>
                    <a:pt x="2460" y="72"/>
                  </a:cubicBezTo>
                  <a:cubicBezTo>
                    <a:pt x="2495" y="64"/>
                    <a:pt x="2523" y="54"/>
                    <a:pt x="2568" y="44"/>
                  </a:cubicBezTo>
                  <a:cubicBezTo>
                    <a:pt x="2613" y="34"/>
                    <a:pt x="2685" y="19"/>
                    <a:pt x="2732" y="12"/>
                  </a:cubicBezTo>
                  <a:cubicBezTo>
                    <a:pt x="2779" y="5"/>
                    <a:pt x="2813" y="2"/>
                    <a:pt x="2848" y="0"/>
                  </a:cubicBezTo>
                </a:path>
              </a:pathLst>
            </a:custGeom>
            <a:noFill/>
            <a:ln w="12700" cap="flat" cmpd="sng">
              <a:solidFill>
                <a:srgbClr val="FF3300"/>
              </a:solidFill>
              <a:prstDash val="solid"/>
              <a:round/>
              <a:headEnd/>
              <a:tailEnd/>
            </a:ln>
            <a:effectLst/>
          </p:spPr>
          <p:txBody>
            <a:bodyPr wrap="none" anchor="ctr"/>
            <a:lstStyle/>
            <a:p>
              <a:endParaRPr lang="en-US" dirty="0"/>
            </a:p>
          </p:txBody>
        </p:sp>
        <p:sp>
          <p:nvSpPr>
            <p:cNvPr id="158422" name="Freeform 726"/>
            <p:cNvSpPr>
              <a:spLocks/>
            </p:cNvSpPr>
            <p:nvPr/>
          </p:nvSpPr>
          <p:spPr bwMode="auto">
            <a:xfrm flipH="1">
              <a:off x="3787" y="3173"/>
              <a:ext cx="200" cy="56"/>
            </a:xfrm>
            <a:custGeom>
              <a:avLst/>
              <a:gdLst/>
              <a:ahLst/>
              <a:cxnLst>
                <a:cxn ang="0">
                  <a:pos x="211" y="57"/>
                </a:cxn>
                <a:cxn ang="0">
                  <a:pos x="165" y="74"/>
                </a:cxn>
                <a:cxn ang="0">
                  <a:pos x="139" y="76"/>
                </a:cxn>
                <a:cxn ang="0">
                  <a:pos x="130" y="76"/>
                </a:cxn>
                <a:cxn ang="0">
                  <a:pos x="117" y="76"/>
                </a:cxn>
                <a:cxn ang="0">
                  <a:pos x="96" y="60"/>
                </a:cxn>
                <a:cxn ang="0">
                  <a:pos x="77" y="54"/>
                </a:cxn>
                <a:cxn ang="0">
                  <a:pos x="33" y="40"/>
                </a:cxn>
                <a:cxn ang="0">
                  <a:pos x="0" y="30"/>
                </a:cxn>
                <a:cxn ang="0">
                  <a:pos x="48" y="26"/>
                </a:cxn>
                <a:cxn ang="0">
                  <a:pos x="3" y="21"/>
                </a:cxn>
                <a:cxn ang="0">
                  <a:pos x="30" y="17"/>
                </a:cxn>
                <a:cxn ang="0">
                  <a:pos x="76" y="18"/>
                </a:cxn>
                <a:cxn ang="0">
                  <a:pos x="33" y="14"/>
                </a:cxn>
                <a:cxn ang="0">
                  <a:pos x="51" y="8"/>
                </a:cxn>
                <a:cxn ang="0">
                  <a:pos x="82" y="3"/>
                </a:cxn>
                <a:cxn ang="0">
                  <a:pos x="84" y="0"/>
                </a:cxn>
                <a:cxn ang="0">
                  <a:pos x="97" y="3"/>
                </a:cxn>
                <a:cxn ang="0">
                  <a:pos x="108" y="5"/>
                </a:cxn>
                <a:cxn ang="0">
                  <a:pos x="121" y="6"/>
                </a:cxn>
                <a:cxn ang="0">
                  <a:pos x="162" y="5"/>
                </a:cxn>
                <a:cxn ang="0">
                  <a:pos x="145" y="14"/>
                </a:cxn>
                <a:cxn ang="0">
                  <a:pos x="154" y="18"/>
                </a:cxn>
                <a:cxn ang="0">
                  <a:pos x="198" y="29"/>
                </a:cxn>
                <a:cxn ang="0">
                  <a:pos x="163" y="29"/>
                </a:cxn>
                <a:cxn ang="0">
                  <a:pos x="217" y="38"/>
                </a:cxn>
                <a:cxn ang="0">
                  <a:pos x="154" y="42"/>
                </a:cxn>
                <a:cxn ang="0">
                  <a:pos x="183" y="48"/>
                </a:cxn>
                <a:cxn ang="0">
                  <a:pos x="231" y="47"/>
                </a:cxn>
                <a:cxn ang="0">
                  <a:pos x="162" y="57"/>
                </a:cxn>
                <a:cxn ang="0">
                  <a:pos x="202" y="57"/>
                </a:cxn>
                <a:cxn ang="0">
                  <a:pos x="211" y="57"/>
                </a:cxn>
              </a:cxnLst>
              <a:rect l="0" t="0" r="r" b="b"/>
              <a:pathLst>
                <a:path w="231" h="76">
                  <a:moveTo>
                    <a:pt x="211" y="57"/>
                  </a:moveTo>
                  <a:lnTo>
                    <a:pt x="165" y="74"/>
                  </a:lnTo>
                  <a:lnTo>
                    <a:pt x="139" y="76"/>
                  </a:lnTo>
                  <a:lnTo>
                    <a:pt x="130" y="76"/>
                  </a:lnTo>
                  <a:lnTo>
                    <a:pt x="117" y="76"/>
                  </a:lnTo>
                  <a:lnTo>
                    <a:pt x="96" y="60"/>
                  </a:lnTo>
                  <a:lnTo>
                    <a:pt x="77" y="54"/>
                  </a:lnTo>
                  <a:lnTo>
                    <a:pt x="33" y="40"/>
                  </a:lnTo>
                  <a:lnTo>
                    <a:pt x="0" y="30"/>
                  </a:lnTo>
                  <a:lnTo>
                    <a:pt x="48" y="26"/>
                  </a:lnTo>
                  <a:lnTo>
                    <a:pt x="3" y="21"/>
                  </a:lnTo>
                  <a:lnTo>
                    <a:pt x="30" y="17"/>
                  </a:lnTo>
                  <a:lnTo>
                    <a:pt x="76" y="18"/>
                  </a:lnTo>
                  <a:lnTo>
                    <a:pt x="33" y="14"/>
                  </a:lnTo>
                  <a:lnTo>
                    <a:pt x="51" y="8"/>
                  </a:lnTo>
                  <a:lnTo>
                    <a:pt x="82" y="3"/>
                  </a:lnTo>
                  <a:lnTo>
                    <a:pt x="84" y="0"/>
                  </a:lnTo>
                  <a:lnTo>
                    <a:pt x="97" y="3"/>
                  </a:lnTo>
                  <a:lnTo>
                    <a:pt x="108" y="5"/>
                  </a:lnTo>
                  <a:lnTo>
                    <a:pt x="121" y="6"/>
                  </a:lnTo>
                  <a:lnTo>
                    <a:pt x="162" y="5"/>
                  </a:lnTo>
                  <a:lnTo>
                    <a:pt x="145" y="14"/>
                  </a:lnTo>
                  <a:lnTo>
                    <a:pt x="154" y="18"/>
                  </a:lnTo>
                  <a:lnTo>
                    <a:pt x="198" y="29"/>
                  </a:lnTo>
                  <a:lnTo>
                    <a:pt x="163" y="29"/>
                  </a:lnTo>
                  <a:lnTo>
                    <a:pt x="217" y="38"/>
                  </a:lnTo>
                  <a:lnTo>
                    <a:pt x="154" y="42"/>
                  </a:lnTo>
                  <a:lnTo>
                    <a:pt x="183" y="48"/>
                  </a:lnTo>
                  <a:lnTo>
                    <a:pt x="231" y="47"/>
                  </a:lnTo>
                  <a:lnTo>
                    <a:pt x="162" y="57"/>
                  </a:lnTo>
                  <a:lnTo>
                    <a:pt x="202" y="57"/>
                  </a:lnTo>
                  <a:lnTo>
                    <a:pt x="211" y="57"/>
                  </a:lnTo>
                  <a:close/>
                </a:path>
              </a:pathLst>
            </a:custGeom>
            <a:solidFill>
              <a:srgbClr val="FFFF00"/>
            </a:solidFill>
            <a:ln w="3175" cmpd="sng">
              <a:solidFill>
                <a:schemeClr val="bg2"/>
              </a:solidFill>
              <a:round/>
              <a:headEnd/>
              <a:tailEnd/>
            </a:ln>
          </p:spPr>
          <p:txBody>
            <a:bodyPr/>
            <a:lstStyle/>
            <a:p>
              <a:endParaRPr lang="en-US" dirty="0"/>
            </a:p>
          </p:txBody>
        </p:sp>
      </p:grpSp>
      <p:sp>
        <p:nvSpPr>
          <p:cNvPr id="158424" name="Line 728"/>
          <p:cNvSpPr>
            <a:spLocks noChangeShapeType="1"/>
          </p:cNvSpPr>
          <p:nvPr/>
        </p:nvSpPr>
        <p:spPr bwMode="auto">
          <a:xfrm>
            <a:off x="1893888" y="1801813"/>
            <a:ext cx="558800" cy="149225"/>
          </a:xfrm>
          <a:prstGeom prst="line">
            <a:avLst/>
          </a:prstGeom>
          <a:noFill/>
          <a:ln w="57150">
            <a:solidFill>
              <a:schemeClr val="tx1"/>
            </a:solidFill>
            <a:round/>
            <a:headEnd/>
            <a:tailEnd/>
          </a:ln>
          <a:effectLst/>
        </p:spPr>
        <p:txBody>
          <a:bodyPr wrap="none" anchor="ctr"/>
          <a:lstStyle/>
          <a:p>
            <a:endParaRPr lang="en-US" dirty="0"/>
          </a:p>
        </p:txBody>
      </p:sp>
      <p:sp>
        <p:nvSpPr>
          <p:cNvPr id="158425" name="Line 729"/>
          <p:cNvSpPr>
            <a:spLocks noChangeShapeType="1"/>
          </p:cNvSpPr>
          <p:nvPr/>
        </p:nvSpPr>
        <p:spPr bwMode="auto">
          <a:xfrm>
            <a:off x="1219200" y="2540000"/>
            <a:ext cx="1165225" cy="311150"/>
          </a:xfrm>
          <a:prstGeom prst="line">
            <a:avLst/>
          </a:prstGeom>
          <a:noFill/>
          <a:ln w="57150">
            <a:solidFill>
              <a:schemeClr val="tx1"/>
            </a:solidFill>
            <a:round/>
            <a:headEnd/>
            <a:tailEnd/>
          </a:ln>
          <a:effectLst/>
        </p:spPr>
        <p:txBody>
          <a:bodyPr wrap="none" anchor="ctr"/>
          <a:lstStyle/>
          <a:p>
            <a:endParaRPr lang="en-US" dirty="0"/>
          </a:p>
        </p:txBody>
      </p:sp>
      <p:sp>
        <p:nvSpPr>
          <p:cNvPr id="734" name="Freeform 733"/>
          <p:cNvSpPr/>
          <p:nvPr/>
        </p:nvSpPr>
        <p:spPr bwMode="auto">
          <a:xfrm>
            <a:off x="931653" y="1268083"/>
            <a:ext cx="2932981" cy="2415396"/>
          </a:xfrm>
          <a:custGeom>
            <a:avLst/>
            <a:gdLst>
              <a:gd name="connsiteX0" fmla="*/ 2932981 w 2932981"/>
              <a:gd name="connsiteY0" fmla="*/ 25879 h 2415396"/>
              <a:gd name="connsiteX1" fmla="*/ 2769079 w 2932981"/>
              <a:gd name="connsiteY1" fmla="*/ 0 h 2415396"/>
              <a:gd name="connsiteX2" fmla="*/ 2682815 w 2932981"/>
              <a:gd name="connsiteY2" fmla="*/ 25879 h 2415396"/>
              <a:gd name="connsiteX3" fmla="*/ 2553419 w 2932981"/>
              <a:gd name="connsiteY3" fmla="*/ 17253 h 2415396"/>
              <a:gd name="connsiteX4" fmla="*/ 2441275 w 2932981"/>
              <a:gd name="connsiteY4" fmla="*/ 17253 h 2415396"/>
              <a:gd name="connsiteX5" fmla="*/ 2355011 w 2932981"/>
              <a:gd name="connsiteY5" fmla="*/ 43132 h 2415396"/>
              <a:gd name="connsiteX6" fmla="*/ 2294626 w 2932981"/>
              <a:gd name="connsiteY6" fmla="*/ 69011 h 2415396"/>
              <a:gd name="connsiteX7" fmla="*/ 2182483 w 2932981"/>
              <a:gd name="connsiteY7" fmla="*/ 69011 h 2415396"/>
              <a:gd name="connsiteX8" fmla="*/ 2070339 w 2932981"/>
              <a:gd name="connsiteY8" fmla="*/ 69011 h 2415396"/>
              <a:gd name="connsiteX9" fmla="*/ 1949570 w 2932981"/>
              <a:gd name="connsiteY9" fmla="*/ 86264 h 2415396"/>
              <a:gd name="connsiteX10" fmla="*/ 1854679 w 2932981"/>
              <a:gd name="connsiteY10" fmla="*/ 112143 h 2415396"/>
              <a:gd name="connsiteX11" fmla="*/ 1733909 w 2932981"/>
              <a:gd name="connsiteY11" fmla="*/ 129396 h 2415396"/>
              <a:gd name="connsiteX12" fmla="*/ 1673524 w 2932981"/>
              <a:gd name="connsiteY12" fmla="*/ 155275 h 2415396"/>
              <a:gd name="connsiteX13" fmla="*/ 1656272 w 2932981"/>
              <a:gd name="connsiteY13" fmla="*/ 241540 h 2415396"/>
              <a:gd name="connsiteX14" fmla="*/ 1500996 w 2932981"/>
              <a:gd name="connsiteY14" fmla="*/ 267419 h 2415396"/>
              <a:gd name="connsiteX15" fmla="*/ 1423358 w 2932981"/>
              <a:gd name="connsiteY15" fmla="*/ 353683 h 2415396"/>
              <a:gd name="connsiteX16" fmla="*/ 1431985 w 2932981"/>
              <a:gd name="connsiteY16" fmla="*/ 396815 h 2415396"/>
              <a:gd name="connsiteX17" fmla="*/ 1500996 w 2932981"/>
              <a:gd name="connsiteY17" fmla="*/ 474453 h 2415396"/>
              <a:gd name="connsiteX18" fmla="*/ 1613139 w 2932981"/>
              <a:gd name="connsiteY18" fmla="*/ 543464 h 2415396"/>
              <a:gd name="connsiteX19" fmla="*/ 1751162 w 2932981"/>
              <a:gd name="connsiteY19" fmla="*/ 629728 h 2415396"/>
              <a:gd name="connsiteX20" fmla="*/ 1759789 w 2932981"/>
              <a:gd name="connsiteY20" fmla="*/ 715992 h 2415396"/>
              <a:gd name="connsiteX21" fmla="*/ 1725283 w 2932981"/>
              <a:gd name="connsiteY21" fmla="*/ 836762 h 2415396"/>
              <a:gd name="connsiteX22" fmla="*/ 1699404 w 2932981"/>
              <a:gd name="connsiteY22" fmla="*/ 923026 h 2415396"/>
              <a:gd name="connsiteX23" fmla="*/ 1682151 w 2932981"/>
              <a:gd name="connsiteY23" fmla="*/ 1026543 h 2415396"/>
              <a:gd name="connsiteX24" fmla="*/ 1682151 w 2932981"/>
              <a:gd name="connsiteY24" fmla="*/ 1104181 h 2415396"/>
              <a:gd name="connsiteX25" fmla="*/ 1725283 w 2932981"/>
              <a:gd name="connsiteY25" fmla="*/ 1190445 h 2415396"/>
              <a:gd name="connsiteX26" fmla="*/ 1897811 w 2932981"/>
              <a:gd name="connsiteY26" fmla="*/ 1285336 h 2415396"/>
              <a:gd name="connsiteX27" fmla="*/ 2035834 w 2932981"/>
              <a:gd name="connsiteY27" fmla="*/ 1285336 h 2415396"/>
              <a:gd name="connsiteX28" fmla="*/ 2182483 w 2932981"/>
              <a:gd name="connsiteY28" fmla="*/ 1155940 h 2415396"/>
              <a:gd name="connsiteX29" fmla="*/ 2329132 w 2932981"/>
              <a:gd name="connsiteY29" fmla="*/ 1078302 h 2415396"/>
              <a:gd name="connsiteX30" fmla="*/ 2467155 w 2932981"/>
              <a:gd name="connsiteY30" fmla="*/ 1061049 h 2415396"/>
              <a:gd name="connsiteX31" fmla="*/ 2587924 w 2932981"/>
              <a:gd name="connsiteY31" fmla="*/ 1121434 h 2415396"/>
              <a:gd name="connsiteX32" fmla="*/ 2622430 w 2932981"/>
              <a:gd name="connsiteY32" fmla="*/ 1190445 h 2415396"/>
              <a:gd name="connsiteX33" fmla="*/ 2665562 w 2932981"/>
              <a:gd name="connsiteY33" fmla="*/ 1242204 h 2415396"/>
              <a:gd name="connsiteX34" fmla="*/ 2743200 w 2932981"/>
              <a:gd name="connsiteY34" fmla="*/ 1276709 h 2415396"/>
              <a:gd name="connsiteX35" fmla="*/ 2794958 w 2932981"/>
              <a:gd name="connsiteY35" fmla="*/ 1319842 h 2415396"/>
              <a:gd name="connsiteX36" fmla="*/ 2777705 w 2932981"/>
              <a:gd name="connsiteY36" fmla="*/ 1397479 h 2415396"/>
              <a:gd name="connsiteX37" fmla="*/ 2682815 w 2932981"/>
              <a:gd name="connsiteY37" fmla="*/ 1552755 h 2415396"/>
              <a:gd name="connsiteX38" fmla="*/ 2544792 w 2932981"/>
              <a:gd name="connsiteY38" fmla="*/ 1647645 h 2415396"/>
              <a:gd name="connsiteX39" fmla="*/ 2458528 w 2932981"/>
              <a:gd name="connsiteY39" fmla="*/ 1725283 h 2415396"/>
              <a:gd name="connsiteX40" fmla="*/ 2346385 w 2932981"/>
              <a:gd name="connsiteY40" fmla="*/ 1863306 h 2415396"/>
              <a:gd name="connsiteX41" fmla="*/ 2286000 w 2932981"/>
              <a:gd name="connsiteY41" fmla="*/ 1932317 h 2415396"/>
              <a:gd name="connsiteX42" fmla="*/ 2139351 w 2932981"/>
              <a:gd name="connsiteY42" fmla="*/ 1966823 h 2415396"/>
              <a:gd name="connsiteX43" fmla="*/ 1889185 w 2932981"/>
              <a:gd name="connsiteY43" fmla="*/ 2018581 h 2415396"/>
              <a:gd name="connsiteX44" fmla="*/ 1777041 w 2932981"/>
              <a:gd name="connsiteY44" fmla="*/ 2147977 h 2415396"/>
              <a:gd name="connsiteX45" fmla="*/ 1656272 w 2932981"/>
              <a:gd name="connsiteY45" fmla="*/ 2242868 h 2415396"/>
              <a:gd name="connsiteX46" fmla="*/ 1492370 w 2932981"/>
              <a:gd name="connsiteY46" fmla="*/ 2251494 h 2415396"/>
              <a:gd name="connsiteX47" fmla="*/ 1302589 w 2932981"/>
              <a:gd name="connsiteY47" fmla="*/ 2268747 h 2415396"/>
              <a:gd name="connsiteX48" fmla="*/ 1181819 w 2932981"/>
              <a:gd name="connsiteY48" fmla="*/ 2268747 h 2415396"/>
              <a:gd name="connsiteX49" fmla="*/ 1147313 w 2932981"/>
              <a:gd name="connsiteY49" fmla="*/ 2216989 h 2415396"/>
              <a:gd name="connsiteX50" fmla="*/ 1026543 w 2932981"/>
              <a:gd name="connsiteY50" fmla="*/ 2173857 h 2415396"/>
              <a:gd name="connsiteX51" fmla="*/ 957532 w 2932981"/>
              <a:gd name="connsiteY51" fmla="*/ 2130725 h 2415396"/>
              <a:gd name="connsiteX52" fmla="*/ 759124 w 2932981"/>
              <a:gd name="connsiteY52" fmla="*/ 2130725 h 2415396"/>
              <a:gd name="connsiteX53" fmla="*/ 552090 w 2932981"/>
              <a:gd name="connsiteY53" fmla="*/ 2122098 h 2415396"/>
              <a:gd name="connsiteX54" fmla="*/ 293298 w 2932981"/>
              <a:gd name="connsiteY54" fmla="*/ 2182483 h 2415396"/>
              <a:gd name="connsiteX55" fmla="*/ 129396 w 2932981"/>
              <a:gd name="connsiteY55" fmla="*/ 2242868 h 2415396"/>
              <a:gd name="connsiteX56" fmla="*/ 0 w 2932981"/>
              <a:gd name="connsiteY56" fmla="*/ 2415396 h 2415396"/>
              <a:gd name="connsiteX57" fmla="*/ 2932981 w 2932981"/>
              <a:gd name="connsiteY57" fmla="*/ 2406770 h 2415396"/>
              <a:gd name="connsiteX58" fmla="*/ 2932981 w 2932981"/>
              <a:gd name="connsiteY58" fmla="*/ 25879 h 24153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Lst>
            <a:rect l="l" t="t" r="r" b="b"/>
            <a:pathLst>
              <a:path w="2932981" h="2415396">
                <a:moveTo>
                  <a:pt x="2932981" y="25879"/>
                </a:moveTo>
                <a:lnTo>
                  <a:pt x="2769079" y="0"/>
                </a:lnTo>
                <a:lnTo>
                  <a:pt x="2682815" y="25879"/>
                </a:lnTo>
                <a:lnTo>
                  <a:pt x="2553419" y="17253"/>
                </a:lnTo>
                <a:lnTo>
                  <a:pt x="2441275" y="17253"/>
                </a:lnTo>
                <a:lnTo>
                  <a:pt x="2355011" y="43132"/>
                </a:lnTo>
                <a:lnTo>
                  <a:pt x="2294626" y="69011"/>
                </a:lnTo>
                <a:lnTo>
                  <a:pt x="2182483" y="69011"/>
                </a:lnTo>
                <a:lnTo>
                  <a:pt x="2070339" y="69011"/>
                </a:lnTo>
                <a:lnTo>
                  <a:pt x="1949570" y="86264"/>
                </a:lnTo>
                <a:lnTo>
                  <a:pt x="1854679" y="112143"/>
                </a:lnTo>
                <a:lnTo>
                  <a:pt x="1733909" y="129396"/>
                </a:lnTo>
                <a:lnTo>
                  <a:pt x="1673524" y="155275"/>
                </a:lnTo>
                <a:lnTo>
                  <a:pt x="1656272" y="241540"/>
                </a:lnTo>
                <a:lnTo>
                  <a:pt x="1500996" y="267419"/>
                </a:lnTo>
                <a:lnTo>
                  <a:pt x="1423358" y="353683"/>
                </a:lnTo>
                <a:lnTo>
                  <a:pt x="1431985" y="396815"/>
                </a:lnTo>
                <a:lnTo>
                  <a:pt x="1500996" y="474453"/>
                </a:lnTo>
                <a:lnTo>
                  <a:pt x="1613139" y="543464"/>
                </a:lnTo>
                <a:lnTo>
                  <a:pt x="1751162" y="629728"/>
                </a:lnTo>
                <a:lnTo>
                  <a:pt x="1759789" y="715992"/>
                </a:lnTo>
                <a:lnTo>
                  <a:pt x="1725283" y="836762"/>
                </a:lnTo>
                <a:lnTo>
                  <a:pt x="1699404" y="923026"/>
                </a:lnTo>
                <a:lnTo>
                  <a:pt x="1682151" y="1026543"/>
                </a:lnTo>
                <a:lnTo>
                  <a:pt x="1682151" y="1104181"/>
                </a:lnTo>
                <a:lnTo>
                  <a:pt x="1725283" y="1190445"/>
                </a:lnTo>
                <a:lnTo>
                  <a:pt x="1897811" y="1285336"/>
                </a:lnTo>
                <a:lnTo>
                  <a:pt x="2035834" y="1285336"/>
                </a:lnTo>
                <a:lnTo>
                  <a:pt x="2182483" y="1155940"/>
                </a:lnTo>
                <a:lnTo>
                  <a:pt x="2329132" y="1078302"/>
                </a:lnTo>
                <a:lnTo>
                  <a:pt x="2467155" y="1061049"/>
                </a:lnTo>
                <a:lnTo>
                  <a:pt x="2587924" y="1121434"/>
                </a:lnTo>
                <a:lnTo>
                  <a:pt x="2622430" y="1190445"/>
                </a:lnTo>
                <a:lnTo>
                  <a:pt x="2665562" y="1242204"/>
                </a:lnTo>
                <a:lnTo>
                  <a:pt x="2743200" y="1276709"/>
                </a:lnTo>
                <a:lnTo>
                  <a:pt x="2794958" y="1319842"/>
                </a:lnTo>
                <a:lnTo>
                  <a:pt x="2777705" y="1397479"/>
                </a:lnTo>
                <a:lnTo>
                  <a:pt x="2682815" y="1552755"/>
                </a:lnTo>
                <a:lnTo>
                  <a:pt x="2544792" y="1647645"/>
                </a:lnTo>
                <a:lnTo>
                  <a:pt x="2458528" y="1725283"/>
                </a:lnTo>
                <a:lnTo>
                  <a:pt x="2346385" y="1863306"/>
                </a:lnTo>
                <a:lnTo>
                  <a:pt x="2286000" y="1932317"/>
                </a:lnTo>
                <a:lnTo>
                  <a:pt x="2139351" y="1966823"/>
                </a:lnTo>
                <a:lnTo>
                  <a:pt x="1889185" y="2018581"/>
                </a:lnTo>
                <a:lnTo>
                  <a:pt x="1777041" y="2147977"/>
                </a:lnTo>
                <a:lnTo>
                  <a:pt x="1656272" y="2242868"/>
                </a:lnTo>
                <a:lnTo>
                  <a:pt x="1492370" y="2251494"/>
                </a:lnTo>
                <a:lnTo>
                  <a:pt x="1302589" y="2268747"/>
                </a:lnTo>
                <a:lnTo>
                  <a:pt x="1181819" y="2268747"/>
                </a:lnTo>
                <a:lnTo>
                  <a:pt x="1147313" y="2216989"/>
                </a:lnTo>
                <a:lnTo>
                  <a:pt x="1026543" y="2173857"/>
                </a:lnTo>
                <a:lnTo>
                  <a:pt x="957532" y="2130725"/>
                </a:lnTo>
                <a:lnTo>
                  <a:pt x="759124" y="2130725"/>
                </a:lnTo>
                <a:lnTo>
                  <a:pt x="552090" y="2122098"/>
                </a:lnTo>
                <a:lnTo>
                  <a:pt x="293298" y="2182483"/>
                </a:lnTo>
                <a:lnTo>
                  <a:pt x="129396" y="2242868"/>
                </a:lnTo>
                <a:lnTo>
                  <a:pt x="0" y="2415396"/>
                </a:lnTo>
                <a:lnTo>
                  <a:pt x="2932981" y="2406770"/>
                </a:lnTo>
                <a:lnTo>
                  <a:pt x="2932981" y="25879"/>
                </a:lnTo>
                <a:close/>
              </a:path>
            </a:pathLst>
          </a:custGeom>
          <a:solidFill>
            <a:srgbClr val="FF66CC"/>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735" name="Freeform 734"/>
          <p:cNvSpPr/>
          <p:nvPr/>
        </p:nvSpPr>
        <p:spPr bwMode="auto">
          <a:xfrm>
            <a:off x="267418" y="3122762"/>
            <a:ext cx="319177" cy="569344"/>
          </a:xfrm>
          <a:custGeom>
            <a:avLst/>
            <a:gdLst>
              <a:gd name="connsiteX0" fmla="*/ 0 w 258792"/>
              <a:gd name="connsiteY0" fmla="*/ 0 h 569344"/>
              <a:gd name="connsiteX1" fmla="*/ 77638 w 258792"/>
              <a:gd name="connsiteY1" fmla="*/ 301925 h 569344"/>
              <a:gd name="connsiteX2" fmla="*/ 258792 w 258792"/>
              <a:gd name="connsiteY2" fmla="*/ 569344 h 569344"/>
              <a:gd name="connsiteX3" fmla="*/ 258792 w 258792"/>
              <a:gd name="connsiteY3" fmla="*/ 569344 h 569344"/>
              <a:gd name="connsiteX4" fmla="*/ 8626 w 258792"/>
              <a:gd name="connsiteY4" fmla="*/ 560717 h 569344"/>
              <a:gd name="connsiteX5" fmla="*/ 0 w 258792"/>
              <a:gd name="connsiteY5" fmla="*/ 0 h 5693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8792" h="569344">
                <a:moveTo>
                  <a:pt x="0" y="0"/>
                </a:moveTo>
                <a:lnTo>
                  <a:pt x="77638" y="301925"/>
                </a:lnTo>
                <a:lnTo>
                  <a:pt x="258792" y="569344"/>
                </a:lnTo>
                <a:lnTo>
                  <a:pt x="258792" y="569344"/>
                </a:lnTo>
                <a:lnTo>
                  <a:pt x="8626" y="560717"/>
                </a:lnTo>
                <a:lnTo>
                  <a:pt x="0" y="0"/>
                </a:lnTo>
                <a:close/>
              </a:path>
            </a:pathLst>
          </a:custGeom>
          <a:solidFill>
            <a:srgbClr val="FF66CC"/>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736" name="Freeform 735"/>
          <p:cNvSpPr/>
          <p:nvPr/>
        </p:nvSpPr>
        <p:spPr bwMode="auto">
          <a:xfrm>
            <a:off x="905774" y="914400"/>
            <a:ext cx="1216324" cy="759125"/>
          </a:xfrm>
          <a:custGeom>
            <a:avLst/>
            <a:gdLst>
              <a:gd name="connsiteX0" fmla="*/ 0 w 1216324"/>
              <a:gd name="connsiteY0" fmla="*/ 8626 h 759125"/>
              <a:gd name="connsiteX1" fmla="*/ 86264 w 1216324"/>
              <a:gd name="connsiteY1" fmla="*/ 120770 h 759125"/>
              <a:gd name="connsiteX2" fmla="*/ 163901 w 1216324"/>
              <a:gd name="connsiteY2" fmla="*/ 189781 h 759125"/>
              <a:gd name="connsiteX3" fmla="*/ 379562 w 1216324"/>
              <a:gd name="connsiteY3" fmla="*/ 293298 h 759125"/>
              <a:gd name="connsiteX4" fmla="*/ 483079 w 1216324"/>
              <a:gd name="connsiteY4" fmla="*/ 370936 h 759125"/>
              <a:gd name="connsiteX5" fmla="*/ 577969 w 1216324"/>
              <a:gd name="connsiteY5" fmla="*/ 491706 h 759125"/>
              <a:gd name="connsiteX6" fmla="*/ 629728 w 1216324"/>
              <a:gd name="connsiteY6" fmla="*/ 569343 h 759125"/>
              <a:gd name="connsiteX7" fmla="*/ 793630 w 1216324"/>
              <a:gd name="connsiteY7" fmla="*/ 690113 h 759125"/>
              <a:gd name="connsiteX8" fmla="*/ 957532 w 1216324"/>
              <a:gd name="connsiteY8" fmla="*/ 741872 h 759125"/>
              <a:gd name="connsiteX9" fmla="*/ 1095554 w 1216324"/>
              <a:gd name="connsiteY9" fmla="*/ 759125 h 759125"/>
              <a:gd name="connsiteX10" fmla="*/ 1173192 w 1216324"/>
              <a:gd name="connsiteY10" fmla="*/ 733245 h 759125"/>
              <a:gd name="connsiteX11" fmla="*/ 1216324 w 1216324"/>
              <a:gd name="connsiteY11" fmla="*/ 646981 h 759125"/>
              <a:gd name="connsiteX12" fmla="*/ 1216324 w 1216324"/>
              <a:gd name="connsiteY12" fmla="*/ 569343 h 759125"/>
              <a:gd name="connsiteX13" fmla="*/ 1216324 w 1216324"/>
              <a:gd name="connsiteY13" fmla="*/ 569343 h 759125"/>
              <a:gd name="connsiteX14" fmla="*/ 1112807 w 1216324"/>
              <a:gd name="connsiteY14" fmla="*/ 388189 h 759125"/>
              <a:gd name="connsiteX15" fmla="*/ 1061049 w 1216324"/>
              <a:gd name="connsiteY15" fmla="*/ 310551 h 759125"/>
              <a:gd name="connsiteX16" fmla="*/ 983411 w 1216324"/>
              <a:gd name="connsiteY16" fmla="*/ 146649 h 759125"/>
              <a:gd name="connsiteX17" fmla="*/ 905773 w 1216324"/>
              <a:gd name="connsiteY17" fmla="*/ 69011 h 759125"/>
              <a:gd name="connsiteX18" fmla="*/ 793630 w 1216324"/>
              <a:gd name="connsiteY18" fmla="*/ 69011 h 759125"/>
              <a:gd name="connsiteX19" fmla="*/ 681486 w 1216324"/>
              <a:gd name="connsiteY19" fmla="*/ 0 h 759125"/>
              <a:gd name="connsiteX20" fmla="*/ 0 w 1216324"/>
              <a:gd name="connsiteY20" fmla="*/ 8626 h 7591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216324" h="759125">
                <a:moveTo>
                  <a:pt x="0" y="8626"/>
                </a:moveTo>
                <a:lnTo>
                  <a:pt x="86264" y="120770"/>
                </a:lnTo>
                <a:lnTo>
                  <a:pt x="163901" y="189781"/>
                </a:lnTo>
                <a:lnTo>
                  <a:pt x="379562" y="293298"/>
                </a:lnTo>
                <a:lnTo>
                  <a:pt x="483079" y="370936"/>
                </a:lnTo>
                <a:lnTo>
                  <a:pt x="577969" y="491706"/>
                </a:lnTo>
                <a:lnTo>
                  <a:pt x="629728" y="569343"/>
                </a:lnTo>
                <a:lnTo>
                  <a:pt x="793630" y="690113"/>
                </a:lnTo>
                <a:lnTo>
                  <a:pt x="957532" y="741872"/>
                </a:lnTo>
                <a:lnTo>
                  <a:pt x="1095554" y="759125"/>
                </a:lnTo>
                <a:lnTo>
                  <a:pt x="1173192" y="733245"/>
                </a:lnTo>
                <a:lnTo>
                  <a:pt x="1216324" y="646981"/>
                </a:lnTo>
                <a:lnTo>
                  <a:pt x="1216324" y="569343"/>
                </a:lnTo>
                <a:lnTo>
                  <a:pt x="1216324" y="569343"/>
                </a:lnTo>
                <a:lnTo>
                  <a:pt x="1112807" y="388189"/>
                </a:lnTo>
                <a:lnTo>
                  <a:pt x="1061049" y="310551"/>
                </a:lnTo>
                <a:lnTo>
                  <a:pt x="983411" y="146649"/>
                </a:lnTo>
                <a:lnTo>
                  <a:pt x="905773" y="69011"/>
                </a:lnTo>
                <a:lnTo>
                  <a:pt x="793630" y="69011"/>
                </a:lnTo>
                <a:lnTo>
                  <a:pt x="681486" y="0"/>
                </a:lnTo>
                <a:lnTo>
                  <a:pt x="0" y="8626"/>
                </a:lnTo>
                <a:close/>
              </a:path>
            </a:pathLst>
          </a:custGeom>
          <a:solidFill>
            <a:srgbClr val="FF66CC"/>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737" name="TextBox 736"/>
          <p:cNvSpPr txBox="1"/>
          <p:nvPr/>
        </p:nvSpPr>
        <p:spPr>
          <a:xfrm>
            <a:off x="3027871" y="1828802"/>
            <a:ext cx="607859" cy="369332"/>
          </a:xfrm>
          <a:prstGeom prst="rect">
            <a:avLst/>
          </a:prstGeom>
          <a:noFill/>
        </p:spPr>
        <p:txBody>
          <a:bodyPr wrap="none" rtlCol="0">
            <a:spAutoFit/>
          </a:bodyPr>
          <a:lstStyle/>
          <a:p>
            <a:r>
              <a:rPr lang="en-US" sz="1800" b="1" dirty="0" smtClean="0">
                <a:latin typeface="Arial" pitchFamily="34" charset="0"/>
                <a:cs typeface="Arial" pitchFamily="34" charset="0"/>
              </a:rPr>
              <a:t>Salt</a:t>
            </a:r>
            <a:endParaRPr lang="en-US" sz="1800" b="1" dirty="0">
              <a:latin typeface="Arial" pitchFamily="34" charset="0"/>
              <a:cs typeface="Arial" pitchFamily="34" charset="0"/>
            </a:endParaRPr>
          </a:p>
        </p:txBody>
      </p:sp>
      <p:sp>
        <p:nvSpPr>
          <p:cNvPr id="738" name="TextBox 737"/>
          <p:cNvSpPr txBox="1"/>
          <p:nvPr/>
        </p:nvSpPr>
        <p:spPr>
          <a:xfrm>
            <a:off x="1403230" y="1092681"/>
            <a:ext cx="513282" cy="307777"/>
          </a:xfrm>
          <a:prstGeom prst="rect">
            <a:avLst/>
          </a:prstGeom>
          <a:noFill/>
        </p:spPr>
        <p:txBody>
          <a:bodyPr wrap="none" rtlCol="0">
            <a:spAutoFit/>
          </a:bodyPr>
          <a:lstStyle/>
          <a:p>
            <a:r>
              <a:rPr lang="en-US" sz="1400" b="1" dirty="0" smtClean="0">
                <a:latin typeface="Arial" pitchFamily="34" charset="0"/>
                <a:cs typeface="Arial" pitchFamily="34" charset="0"/>
              </a:rPr>
              <a:t>Salt</a:t>
            </a:r>
            <a:endParaRPr lang="en-US" sz="1400" b="1" dirty="0">
              <a:latin typeface="Arial" pitchFamily="34" charset="0"/>
              <a:cs typeface="Arial" pitchFamily="34" charset="0"/>
            </a:endParaRPr>
          </a:p>
        </p:txBody>
      </p:sp>
      <p:sp>
        <p:nvSpPr>
          <p:cNvPr id="739" name="Rectangle 738"/>
          <p:cNvSpPr/>
          <p:nvPr/>
        </p:nvSpPr>
        <p:spPr bwMode="auto">
          <a:xfrm>
            <a:off x="276046" y="914400"/>
            <a:ext cx="3579962" cy="2769079"/>
          </a:xfrm>
          <a:prstGeom prst="rect">
            <a:avLst/>
          </a:prstGeom>
          <a:noFill/>
          <a:ln w="2857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741" name="Rectangle 740"/>
          <p:cNvSpPr/>
          <p:nvPr/>
        </p:nvSpPr>
        <p:spPr bwMode="auto">
          <a:xfrm>
            <a:off x="6202418" y="3975652"/>
            <a:ext cx="2838215" cy="958833"/>
          </a:xfrm>
          <a:prstGeom prst="rect">
            <a:avLst/>
          </a:prstGeom>
          <a:noFill/>
          <a:ln w="2857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743" name="Rectangle 742"/>
          <p:cNvSpPr/>
          <p:nvPr/>
        </p:nvSpPr>
        <p:spPr bwMode="auto">
          <a:xfrm>
            <a:off x="5464272" y="5328699"/>
            <a:ext cx="3337822" cy="958833"/>
          </a:xfrm>
          <a:prstGeom prst="rect">
            <a:avLst/>
          </a:prstGeom>
          <a:noFill/>
          <a:ln w="2857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158255" name="AutoShape 559"/>
          <p:cNvSpPr>
            <a:spLocks noChangeArrowheads="1"/>
          </p:cNvSpPr>
          <p:nvPr/>
        </p:nvSpPr>
        <p:spPr bwMode="auto">
          <a:xfrm rot="11911891">
            <a:off x="3725863" y="5376863"/>
            <a:ext cx="1903412" cy="400050"/>
          </a:xfrm>
          <a:prstGeom prst="rightArrow">
            <a:avLst>
              <a:gd name="adj1" fmla="val 50000"/>
              <a:gd name="adj2" fmla="val 118948"/>
            </a:avLst>
          </a:prstGeom>
          <a:solidFill>
            <a:schemeClr val="bg2"/>
          </a:solidFill>
          <a:ln w="9525">
            <a:solidFill>
              <a:srgbClr val="000000"/>
            </a:solidFill>
            <a:miter lim="800000"/>
            <a:headEnd/>
            <a:tailEnd/>
          </a:ln>
          <a:effectLst>
            <a:outerShdw dist="53882" dir="2700000" algn="ctr" rotWithShape="0">
              <a:srgbClr val="333333"/>
            </a:outerShdw>
          </a:effectLst>
        </p:spPr>
        <p:txBody>
          <a:bodyPr wrap="none" anchor="ctr"/>
          <a:lstStyle/>
          <a:p>
            <a:endParaRPr lang="en-US" dirty="0"/>
          </a:p>
        </p:txBody>
      </p:sp>
      <p:sp>
        <p:nvSpPr>
          <p:cNvPr id="158423" name="AutoShape 727"/>
          <p:cNvSpPr>
            <a:spLocks noChangeArrowheads="1"/>
          </p:cNvSpPr>
          <p:nvPr/>
        </p:nvSpPr>
        <p:spPr bwMode="auto">
          <a:xfrm rot="10033403">
            <a:off x="4638675" y="4335463"/>
            <a:ext cx="1647825" cy="401637"/>
          </a:xfrm>
          <a:prstGeom prst="rightArrow">
            <a:avLst>
              <a:gd name="adj1" fmla="val 50000"/>
              <a:gd name="adj2" fmla="val 102569"/>
            </a:avLst>
          </a:prstGeom>
          <a:solidFill>
            <a:schemeClr val="bg2"/>
          </a:solidFill>
          <a:ln w="9525">
            <a:solidFill>
              <a:srgbClr val="000000"/>
            </a:solidFill>
            <a:miter lim="800000"/>
            <a:headEnd/>
            <a:tailEnd/>
          </a:ln>
          <a:effectLst>
            <a:outerShdw dist="53882" dir="2700000" algn="ctr" rotWithShape="0">
              <a:srgbClr val="333333"/>
            </a:outerShdw>
          </a:effectLst>
        </p:spPr>
        <p:txBody>
          <a:bodyPr wrap="none" anchor="ctr"/>
          <a:lstStyle/>
          <a:p>
            <a:endParaRPr lang="en-US" dirty="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West Texas Outcrop Example</a:t>
            </a:r>
            <a:endParaRPr lang="en-US" dirty="0"/>
          </a:p>
        </p:txBody>
      </p:sp>
      <p:grpSp>
        <p:nvGrpSpPr>
          <p:cNvPr id="495" name="Group 494"/>
          <p:cNvGrpSpPr>
            <a:grpSpLocks noChangeAspect="1"/>
          </p:cNvGrpSpPr>
          <p:nvPr/>
        </p:nvGrpSpPr>
        <p:grpSpPr>
          <a:xfrm>
            <a:off x="334327" y="1018495"/>
            <a:ext cx="8341210" cy="5121048"/>
            <a:chOff x="944563" y="1138238"/>
            <a:chExt cx="8401050" cy="5157787"/>
          </a:xfrm>
        </p:grpSpPr>
        <p:sp>
          <p:nvSpPr>
            <p:cNvPr id="4" name="Freeform 4"/>
            <p:cNvSpPr>
              <a:spLocks/>
            </p:cNvSpPr>
            <p:nvPr/>
          </p:nvSpPr>
          <p:spPr bwMode="auto">
            <a:xfrm>
              <a:off x="4048126" y="5518150"/>
              <a:ext cx="2078038" cy="733425"/>
            </a:xfrm>
            <a:custGeom>
              <a:avLst/>
              <a:gdLst/>
              <a:ahLst/>
              <a:cxnLst>
                <a:cxn ang="0">
                  <a:pos x="1309" y="344"/>
                </a:cxn>
                <a:cxn ang="0">
                  <a:pos x="0" y="0"/>
                </a:cxn>
                <a:cxn ang="0">
                  <a:pos x="1309" y="462"/>
                </a:cxn>
              </a:cxnLst>
              <a:rect l="0" t="0" r="r" b="b"/>
              <a:pathLst>
                <a:path w="1309" h="462">
                  <a:moveTo>
                    <a:pt x="1309" y="344"/>
                  </a:moveTo>
                  <a:lnTo>
                    <a:pt x="0" y="0"/>
                  </a:lnTo>
                  <a:lnTo>
                    <a:pt x="1309" y="462"/>
                  </a:lnTo>
                </a:path>
              </a:pathLst>
            </a:custGeom>
            <a:noFill/>
            <a:ln w="6350">
              <a:solidFill>
                <a:srgbClr val="000000"/>
              </a:solidFill>
              <a:prstDash val="solid"/>
              <a:round/>
              <a:headEnd/>
              <a:tailEnd/>
            </a:ln>
          </p:spPr>
          <p:txBody>
            <a:bodyPr/>
            <a:lstStyle/>
            <a:p>
              <a:endParaRPr lang="en-US" dirty="0"/>
            </a:p>
          </p:txBody>
        </p:sp>
        <p:grpSp>
          <p:nvGrpSpPr>
            <p:cNvPr id="5" name="Group 5"/>
            <p:cNvGrpSpPr>
              <a:grpSpLocks/>
            </p:cNvGrpSpPr>
            <p:nvPr/>
          </p:nvGrpSpPr>
          <p:grpSpPr bwMode="auto">
            <a:xfrm>
              <a:off x="944563" y="1336675"/>
              <a:ext cx="4589463" cy="4875212"/>
              <a:chOff x="595" y="842"/>
              <a:chExt cx="2891" cy="3071"/>
            </a:xfrm>
          </p:grpSpPr>
          <p:sp>
            <p:nvSpPr>
              <p:cNvPr id="248" name="Freeform 6"/>
              <p:cNvSpPr>
                <a:spLocks/>
              </p:cNvSpPr>
              <p:nvPr/>
            </p:nvSpPr>
            <p:spPr bwMode="auto">
              <a:xfrm>
                <a:off x="595" y="842"/>
                <a:ext cx="1432" cy="958"/>
              </a:xfrm>
              <a:custGeom>
                <a:avLst/>
                <a:gdLst/>
                <a:ahLst/>
                <a:cxnLst>
                  <a:cxn ang="0">
                    <a:pos x="0" y="958"/>
                  </a:cxn>
                  <a:cxn ang="0">
                    <a:pos x="0" y="0"/>
                  </a:cxn>
                  <a:cxn ang="0">
                    <a:pos x="1432" y="0"/>
                  </a:cxn>
                  <a:cxn ang="0">
                    <a:pos x="0" y="958"/>
                  </a:cxn>
                </a:cxnLst>
                <a:rect l="0" t="0" r="r" b="b"/>
                <a:pathLst>
                  <a:path w="1432" h="958">
                    <a:moveTo>
                      <a:pt x="0" y="958"/>
                    </a:moveTo>
                    <a:lnTo>
                      <a:pt x="0" y="0"/>
                    </a:lnTo>
                    <a:lnTo>
                      <a:pt x="1432" y="0"/>
                    </a:lnTo>
                    <a:lnTo>
                      <a:pt x="0" y="958"/>
                    </a:lnTo>
                    <a:close/>
                  </a:path>
                </a:pathLst>
              </a:custGeom>
              <a:solidFill>
                <a:srgbClr val="8E94B6"/>
              </a:solidFill>
              <a:ln w="9525">
                <a:noFill/>
                <a:round/>
                <a:headEnd/>
                <a:tailEnd/>
              </a:ln>
            </p:spPr>
            <p:txBody>
              <a:bodyPr/>
              <a:lstStyle/>
              <a:p>
                <a:endParaRPr lang="en-US" dirty="0"/>
              </a:p>
            </p:txBody>
          </p:sp>
          <p:sp>
            <p:nvSpPr>
              <p:cNvPr id="249" name="Freeform 7"/>
              <p:cNvSpPr>
                <a:spLocks/>
              </p:cNvSpPr>
              <p:nvPr/>
            </p:nvSpPr>
            <p:spPr bwMode="auto">
              <a:xfrm>
                <a:off x="595" y="842"/>
                <a:ext cx="1432" cy="958"/>
              </a:xfrm>
              <a:custGeom>
                <a:avLst/>
                <a:gdLst/>
                <a:ahLst/>
                <a:cxnLst>
                  <a:cxn ang="0">
                    <a:pos x="0" y="958"/>
                  </a:cxn>
                  <a:cxn ang="0">
                    <a:pos x="0" y="0"/>
                  </a:cxn>
                  <a:cxn ang="0">
                    <a:pos x="1432" y="0"/>
                  </a:cxn>
                </a:cxnLst>
                <a:rect l="0" t="0" r="r" b="b"/>
                <a:pathLst>
                  <a:path w="1432" h="958">
                    <a:moveTo>
                      <a:pt x="0" y="958"/>
                    </a:moveTo>
                    <a:lnTo>
                      <a:pt x="0" y="0"/>
                    </a:lnTo>
                    <a:lnTo>
                      <a:pt x="1432" y="0"/>
                    </a:lnTo>
                  </a:path>
                </a:pathLst>
              </a:custGeom>
              <a:noFill/>
              <a:ln w="9525">
                <a:noFill/>
                <a:round/>
                <a:headEnd/>
                <a:tailEnd/>
              </a:ln>
            </p:spPr>
            <p:txBody>
              <a:bodyPr/>
              <a:lstStyle/>
              <a:p>
                <a:endParaRPr lang="en-US" dirty="0"/>
              </a:p>
            </p:txBody>
          </p:sp>
          <p:sp>
            <p:nvSpPr>
              <p:cNvPr id="250" name="Freeform 8"/>
              <p:cNvSpPr>
                <a:spLocks/>
              </p:cNvSpPr>
              <p:nvPr/>
            </p:nvSpPr>
            <p:spPr bwMode="auto">
              <a:xfrm>
                <a:off x="595" y="842"/>
                <a:ext cx="2296" cy="2159"/>
              </a:xfrm>
              <a:custGeom>
                <a:avLst/>
                <a:gdLst/>
                <a:ahLst/>
                <a:cxnLst>
                  <a:cxn ang="0">
                    <a:pos x="0" y="2159"/>
                  </a:cxn>
                  <a:cxn ang="0">
                    <a:pos x="0" y="966"/>
                  </a:cxn>
                  <a:cxn ang="0">
                    <a:pos x="78" y="836"/>
                  </a:cxn>
                  <a:cxn ang="0">
                    <a:pos x="194" y="684"/>
                  </a:cxn>
                  <a:cxn ang="0">
                    <a:pos x="288" y="536"/>
                  </a:cxn>
                  <a:cxn ang="0">
                    <a:pos x="396" y="502"/>
                  </a:cxn>
                  <a:cxn ang="0">
                    <a:pos x="396" y="502"/>
                  </a:cxn>
                  <a:cxn ang="0">
                    <a:pos x="434" y="452"/>
                  </a:cxn>
                  <a:cxn ang="0">
                    <a:pos x="480" y="386"/>
                  </a:cxn>
                  <a:cxn ang="0">
                    <a:pos x="480" y="386"/>
                  </a:cxn>
                  <a:cxn ang="0">
                    <a:pos x="488" y="378"/>
                  </a:cxn>
                  <a:cxn ang="0">
                    <a:pos x="498" y="366"/>
                  </a:cxn>
                  <a:cxn ang="0">
                    <a:pos x="524" y="342"/>
                  </a:cxn>
                  <a:cxn ang="0">
                    <a:pos x="556" y="314"/>
                  </a:cxn>
                  <a:cxn ang="0">
                    <a:pos x="584" y="268"/>
                  </a:cxn>
                  <a:cxn ang="0">
                    <a:pos x="800" y="172"/>
                  </a:cxn>
                  <a:cxn ang="0">
                    <a:pos x="944" y="172"/>
                  </a:cxn>
                  <a:cxn ang="0">
                    <a:pos x="944" y="172"/>
                  </a:cxn>
                  <a:cxn ang="0">
                    <a:pos x="954" y="172"/>
                  </a:cxn>
                  <a:cxn ang="0">
                    <a:pos x="978" y="170"/>
                  </a:cxn>
                  <a:cxn ang="0">
                    <a:pos x="992" y="168"/>
                  </a:cxn>
                  <a:cxn ang="0">
                    <a:pos x="1006" y="166"/>
                  </a:cxn>
                  <a:cxn ang="0">
                    <a:pos x="1016" y="160"/>
                  </a:cxn>
                  <a:cxn ang="0">
                    <a:pos x="1024" y="154"/>
                  </a:cxn>
                  <a:cxn ang="0">
                    <a:pos x="1024" y="154"/>
                  </a:cxn>
                  <a:cxn ang="0">
                    <a:pos x="1028" y="150"/>
                  </a:cxn>
                  <a:cxn ang="0">
                    <a:pos x="1032" y="148"/>
                  </a:cxn>
                  <a:cxn ang="0">
                    <a:pos x="1048" y="144"/>
                  </a:cxn>
                  <a:cxn ang="0">
                    <a:pos x="1066" y="140"/>
                  </a:cxn>
                  <a:cxn ang="0">
                    <a:pos x="1086" y="140"/>
                  </a:cxn>
                  <a:cxn ang="0">
                    <a:pos x="1124" y="140"/>
                  </a:cxn>
                  <a:cxn ang="0">
                    <a:pos x="1140" y="140"/>
                  </a:cxn>
                  <a:cxn ang="0">
                    <a:pos x="1260" y="80"/>
                  </a:cxn>
                  <a:cxn ang="0">
                    <a:pos x="1440" y="0"/>
                  </a:cxn>
                  <a:cxn ang="0">
                    <a:pos x="2296" y="0"/>
                  </a:cxn>
                  <a:cxn ang="0">
                    <a:pos x="1970" y="446"/>
                  </a:cxn>
                  <a:cxn ang="0">
                    <a:pos x="1928" y="486"/>
                  </a:cxn>
                  <a:cxn ang="0">
                    <a:pos x="1870" y="580"/>
                  </a:cxn>
                  <a:cxn ang="0">
                    <a:pos x="1816" y="664"/>
                  </a:cxn>
                  <a:cxn ang="0">
                    <a:pos x="0" y="2159"/>
                  </a:cxn>
                </a:cxnLst>
                <a:rect l="0" t="0" r="r" b="b"/>
                <a:pathLst>
                  <a:path w="2296" h="2159">
                    <a:moveTo>
                      <a:pt x="0" y="2159"/>
                    </a:moveTo>
                    <a:lnTo>
                      <a:pt x="0" y="966"/>
                    </a:lnTo>
                    <a:lnTo>
                      <a:pt x="78" y="836"/>
                    </a:lnTo>
                    <a:lnTo>
                      <a:pt x="194" y="684"/>
                    </a:lnTo>
                    <a:lnTo>
                      <a:pt x="288" y="536"/>
                    </a:lnTo>
                    <a:lnTo>
                      <a:pt x="396" y="502"/>
                    </a:lnTo>
                    <a:lnTo>
                      <a:pt x="396" y="502"/>
                    </a:lnTo>
                    <a:lnTo>
                      <a:pt x="434" y="452"/>
                    </a:lnTo>
                    <a:lnTo>
                      <a:pt x="480" y="386"/>
                    </a:lnTo>
                    <a:lnTo>
                      <a:pt x="480" y="386"/>
                    </a:lnTo>
                    <a:lnTo>
                      <a:pt x="488" y="378"/>
                    </a:lnTo>
                    <a:lnTo>
                      <a:pt x="498" y="366"/>
                    </a:lnTo>
                    <a:lnTo>
                      <a:pt x="524" y="342"/>
                    </a:lnTo>
                    <a:lnTo>
                      <a:pt x="556" y="314"/>
                    </a:lnTo>
                    <a:lnTo>
                      <a:pt x="584" y="268"/>
                    </a:lnTo>
                    <a:lnTo>
                      <a:pt x="800" y="172"/>
                    </a:lnTo>
                    <a:lnTo>
                      <a:pt x="944" y="172"/>
                    </a:lnTo>
                    <a:lnTo>
                      <a:pt x="944" y="172"/>
                    </a:lnTo>
                    <a:lnTo>
                      <a:pt x="954" y="172"/>
                    </a:lnTo>
                    <a:lnTo>
                      <a:pt x="978" y="170"/>
                    </a:lnTo>
                    <a:lnTo>
                      <a:pt x="992" y="168"/>
                    </a:lnTo>
                    <a:lnTo>
                      <a:pt x="1006" y="166"/>
                    </a:lnTo>
                    <a:lnTo>
                      <a:pt x="1016" y="160"/>
                    </a:lnTo>
                    <a:lnTo>
                      <a:pt x="1024" y="154"/>
                    </a:lnTo>
                    <a:lnTo>
                      <a:pt x="1024" y="154"/>
                    </a:lnTo>
                    <a:lnTo>
                      <a:pt x="1028" y="150"/>
                    </a:lnTo>
                    <a:lnTo>
                      <a:pt x="1032" y="148"/>
                    </a:lnTo>
                    <a:lnTo>
                      <a:pt x="1048" y="144"/>
                    </a:lnTo>
                    <a:lnTo>
                      <a:pt x="1066" y="140"/>
                    </a:lnTo>
                    <a:lnTo>
                      <a:pt x="1086" y="140"/>
                    </a:lnTo>
                    <a:lnTo>
                      <a:pt x="1124" y="140"/>
                    </a:lnTo>
                    <a:lnTo>
                      <a:pt x="1140" y="140"/>
                    </a:lnTo>
                    <a:lnTo>
                      <a:pt x="1260" y="80"/>
                    </a:lnTo>
                    <a:lnTo>
                      <a:pt x="1440" y="0"/>
                    </a:lnTo>
                    <a:lnTo>
                      <a:pt x="2296" y="0"/>
                    </a:lnTo>
                    <a:lnTo>
                      <a:pt x="1970" y="446"/>
                    </a:lnTo>
                    <a:lnTo>
                      <a:pt x="1928" y="486"/>
                    </a:lnTo>
                    <a:lnTo>
                      <a:pt x="1870" y="580"/>
                    </a:lnTo>
                    <a:lnTo>
                      <a:pt x="1816" y="664"/>
                    </a:lnTo>
                    <a:lnTo>
                      <a:pt x="0" y="2159"/>
                    </a:lnTo>
                    <a:close/>
                  </a:path>
                </a:pathLst>
              </a:custGeom>
              <a:solidFill>
                <a:srgbClr val="E6E6E6"/>
              </a:solidFill>
              <a:ln w="9525">
                <a:noFill/>
                <a:round/>
                <a:headEnd/>
                <a:tailEnd/>
              </a:ln>
            </p:spPr>
            <p:txBody>
              <a:bodyPr/>
              <a:lstStyle/>
              <a:p>
                <a:endParaRPr lang="en-US" dirty="0"/>
              </a:p>
            </p:txBody>
          </p:sp>
          <p:sp>
            <p:nvSpPr>
              <p:cNvPr id="251" name="Freeform 9"/>
              <p:cNvSpPr>
                <a:spLocks/>
              </p:cNvSpPr>
              <p:nvPr/>
            </p:nvSpPr>
            <p:spPr bwMode="auto">
              <a:xfrm>
                <a:off x="595" y="842"/>
                <a:ext cx="2296" cy="2159"/>
              </a:xfrm>
              <a:custGeom>
                <a:avLst/>
                <a:gdLst/>
                <a:ahLst/>
                <a:cxnLst>
                  <a:cxn ang="0">
                    <a:pos x="0" y="2159"/>
                  </a:cxn>
                  <a:cxn ang="0">
                    <a:pos x="0" y="966"/>
                  </a:cxn>
                  <a:cxn ang="0">
                    <a:pos x="78" y="836"/>
                  </a:cxn>
                  <a:cxn ang="0">
                    <a:pos x="194" y="684"/>
                  </a:cxn>
                  <a:cxn ang="0">
                    <a:pos x="288" y="536"/>
                  </a:cxn>
                  <a:cxn ang="0">
                    <a:pos x="396" y="502"/>
                  </a:cxn>
                  <a:cxn ang="0">
                    <a:pos x="396" y="502"/>
                  </a:cxn>
                  <a:cxn ang="0">
                    <a:pos x="434" y="452"/>
                  </a:cxn>
                  <a:cxn ang="0">
                    <a:pos x="480" y="386"/>
                  </a:cxn>
                  <a:cxn ang="0">
                    <a:pos x="480" y="386"/>
                  </a:cxn>
                  <a:cxn ang="0">
                    <a:pos x="488" y="378"/>
                  </a:cxn>
                  <a:cxn ang="0">
                    <a:pos x="498" y="366"/>
                  </a:cxn>
                  <a:cxn ang="0">
                    <a:pos x="524" y="342"/>
                  </a:cxn>
                  <a:cxn ang="0">
                    <a:pos x="556" y="314"/>
                  </a:cxn>
                  <a:cxn ang="0">
                    <a:pos x="584" y="268"/>
                  </a:cxn>
                  <a:cxn ang="0">
                    <a:pos x="800" y="172"/>
                  </a:cxn>
                  <a:cxn ang="0">
                    <a:pos x="944" y="172"/>
                  </a:cxn>
                  <a:cxn ang="0">
                    <a:pos x="944" y="172"/>
                  </a:cxn>
                  <a:cxn ang="0">
                    <a:pos x="954" y="172"/>
                  </a:cxn>
                  <a:cxn ang="0">
                    <a:pos x="978" y="170"/>
                  </a:cxn>
                  <a:cxn ang="0">
                    <a:pos x="992" y="168"/>
                  </a:cxn>
                  <a:cxn ang="0">
                    <a:pos x="1006" y="166"/>
                  </a:cxn>
                  <a:cxn ang="0">
                    <a:pos x="1016" y="160"/>
                  </a:cxn>
                  <a:cxn ang="0">
                    <a:pos x="1024" y="154"/>
                  </a:cxn>
                  <a:cxn ang="0">
                    <a:pos x="1024" y="154"/>
                  </a:cxn>
                  <a:cxn ang="0">
                    <a:pos x="1028" y="150"/>
                  </a:cxn>
                  <a:cxn ang="0">
                    <a:pos x="1032" y="148"/>
                  </a:cxn>
                  <a:cxn ang="0">
                    <a:pos x="1048" y="144"/>
                  </a:cxn>
                  <a:cxn ang="0">
                    <a:pos x="1066" y="140"/>
                  </a:cxn>
                  <a:cxn ang="0">
                    <a:pos x="1086" y="140"/>
                  </a:cxn>
                  <a:cxn ang="0">
                    <a:pos x="1124" y="140"/>
                  </a:cxn>
                  <a:cxn ang="0">
                    <a:pos x="1140" y="140"/>
                  </a:cxn>
                  <a:cxn ang="0">
                    <a:pos x="1260" y="80"/>
                  </a:cxn>
                  <a:cxn ang="0">
                    <a:pos x="1440" y="0"/>
                  </a:cxn>
                  <a:cxn ang="0">
                    <a:pos x="2296" y="0"/>
                  </a:cxn>
                  <a:cxn ang="0">
                    <a:pos x="1970" y="446"/>
                  </a:cxn>
                  <a:cxn ang="0">
                    <a:pos x="1928" y="486"/>
                  </a:cxn>
                  <a:cxn ang="0">
                    <a:pos x="1870" y="580"/>
                  </a:cxn>
                  <a:cxn ang="0">
                    <a:pos x="1816" y="664"/>
                  </a:cxn>
                </a:cxnLst>
                <a:rect l="0" t="0" r="r" b="b"/>
                <a:pathLst>
                  <a:path w="2296" h="2159">
                    <a:moveTo>
                      <a:pt x="0" y="2159"/>
                    </a:moveTo>
                    <a:lnTo>
                      <a:pt x="0" y="966"/>
                    </a:lnTo>
                    <a:lnTo>
                      <a:pt x="78" y="836"/>
                    </a:lnTo>
                    <a:lnTo>
                      <a:pt x="194" y="684"/>
                    </a:lnTo>
                    <a:lnTo>
                      <a:pt x="288" y="536"/>
                    </a:lnTo>
                    <a:lnTo>
                      <a:pt x="396" y="502"/>
                    </a:lnTo>
                    <a:lnTo>
                      <a:pt x="396" y="502"/>
                    </a:lnTo>
                    <a:lnTo>
                      <a:pt x="434" y="452"/>
                    </a:lnTo>
                    <a:lnTo>
                      <a:pt x="480" y="386"/>
                    </a:lnTo>
                    <a:lnTo>
                      <a:pt x="480" y="386"/>
                    </a:lnTo>
                    <a:lnTo>
                      <a:pt x="488" y="378"/>
                    </a:lnTo>
                    <a:lnTo>
                      <a:pt x="498" y="366"/>
                    </a:lnTo>
                    <a:lnTo>
                      <a:pt x="524" y="342"/>
                    </a:lnTo>
                    <a:lnTo>
                      <a:pt x="556" y="314"/>
                    </a:lnTo>
                    <a:lnTo>
                      <a:pt x="584" y="268"/>
                    </a:lnTo>
                    <a:lnTo>
                      <a:pt x="800" y="172"/>
                    </a:lnTo>
                    <a:lnTo>
                      <a:pt x="944" y="172"/>
                    </a:lnTo>
                    <a:lnTo>
                      <a:pt x="944" y="172"/>
                    </a:lnTo>
                    <a:lnTo>
                      <a:pt x="954" y="172"/>
                    </a:lnTo>
                    <a:lnTo>
                      <a:pt x="978" y="170"/>
                    </a:lnTo>
                    <a:lnTo>
                      <a:pt x="992" y="168"/>
                    </a:lnTo>
                    <a:lnTo>
                      <a:pt x="1006" y="166"/>
                    </a:lnTo>
                    <a:lnTo>
                      <a:pt x="1016" y="160"/>
                    </a:lnTo>
                    <a:lnTo>
                      <a:pt x="1024" y="154"/>
                    </a:lnTo>
                    <a:lnTo>
                      <a:pt x="1024" y="154"/>
                    </a:lnTo>
                    <a:lnTo>
                      <a:pt x="1028" y="150"/>
                    </a:lnTo>
                    <a:lnTo>
                      <a:pt x="1032" y="148"/>
                    </a:lnTo>
                    <a:lnTo>
                      <a:pt x="1048" y="144"/>
                    </a:lnTo>
                    <a:lnTo>
                      <a:pt x="1066" y="140"/>
                    </a:lnTo>
                    <a:lnTo>
                      <a:pt x="1086" y="140"/>
                    </a:lnTo>
                    <a:lnTo>
                      <a:pt x="1124" y="140"/>
                    </a:lnTo>
                    <a:lnTo>
                      <a:pt x="1140" y="140"/>
                    </a:lnTo>
                    <a:lnTo>
                      <a:pt x="1260" y="80"/>
                    </a:lnTo>
                    <a:lnTo>
                      <a:pt x="1440" y="0"/>
                    </a:lnTo>
                    <a:lnTo>
                      <a:pt x="2296" y="0"/>
                    </a:lnTo>
                    <a:lnTo>
                      <a:pt x="1970" y="446"/>
                    </a:lnTo>
                    <a:lnTo>
                      <a:pt x="1928" y="486"/>
                    </a:lnTo>
                    <a:lnTo>
                      <a:pt x="1870" y="580"/>
                    </a:lnTo>
                    <a:lnTo>
                      <a:pt x="1816" y="664"/>
                    </a:lnTo>
                  </a:path>
                </a:pathLst>
              </a:custGeom>
              <a:noFill/>
              <a:ln w="9525">
                <a:noFill/>
                <a:round/>
                <a:headEnd/>
                <a:tailEnd/>
              </a:ln>
            </p:spPr>
            <p:txBody>
              <a:bodyPr/>
              <a:lstStyle/>
              <a:p>
                <a:endParaRPr lang="en-US" dirty="0"/>
              </a:p>
            </p:txBody>
          </p:sp>
          <p:sp>
            <p:nvSpPr>
              <p:cNvPr id="252" name="Freeform 10"/>
              <p:cNvSpPr>
                <a:spLocks/>
              </p:cNvSpPr>
              <p:nvPr/>
            </p:nvSpPr>
            <p:spPr bwMode="auto">
              <a:xfrm>
                <a:off x="595" y="842"/>
                <a:ext cx="2891" cy="3071"/>
              </a:xfrm>
              <a:custGeom>
                <a:avLst/>
                <a:gdLst/>
                <a:ahLst/>
                <a:cxnLst>
                  <a:cxn ang="0">
                    <a:pos x="1736" y="698"/>
                  </a:cxn>
                  <a:cxn ang="0">
                    <a:pos x="1536" y="876"/>
                  </a:cxn>
                  <a:cxn ang="0">
                    <a:pos x="1350" y="1064"/>
                  </a:cxn>
                  <a:cxn ang="0">
                    <a:pos x="1250" y="1150"/>
                  </a:cxn>
                  <a:cxn ang="0">
                    <a:pos x="1328" y="1132"/>
                  </a:cxn>
                  <a:cxn ang="0">
                    <a:pos x="1564" y="990"/>
                  </a:cxn>
                  <a:cxn ang="0">
                    <a:pos x="1642" y="980"/>
                  </a:cxn>
                  <a:cxn ang="0">
                    <a:pos x="1750" y="1002"/>
                  </a:cxn>
                  <a:cxn ang="0">
                    <a:pos x="1900" y="940"/>
                  </a:cxn>
                  <a:cxn ang="0">
                    <a:pos x="2038" y="1483"/>
                  </a:cxn>
                  <a:cxn ang="0">
                    <a:pos x="2775" y="1549"/>
                  </a:cxn>
                  <a:cxn ang="0">
                    <a:pos x="2701" y="1645"/>
                  </a:cxn>
                  <a:cxn ang="0">
                    <a:pos x="2625" y="1675"/>
                  </a:cxn>
                  <a:cxn ang="0">
                    <a:pos x="2440" y="1671"/>
                  </a:cxn>
                  <a:cxn ang="0">
                    <a:pos x="2288" y="1675"/>
                  </a:cxn>
                  <a:cxn ang="0">
                    <a:pos x="2118" y="1727"/>
                  </a:cxn>
                  <a:cxn ang="0">
                    <a:pos x="1970" y="1745"/>
                  </a:cxn>
                  <a:cxn ang="0">
                    <a:pos x="2054" y="1809"/>
                  </a:cxn>
                  <a:cxn ang="0">
                    <a:pos x="2172" y="1843"/>
                  </a:cxn>
                  <a:cxn ang="0">
                    <a:pos x="2272" y="1885"/>
                  </a:cxn>
                  <a:cxn ang="0">
                    <a:pos x="2314" y="1951"/>
                  </a:cxn>
                  <a:cxn ang="0">
                    <a:pos x="2396" y="2001"/>
                  </a:cxn>
                  <a:cxn ang="0">
                    <a:pos x="2494" y="2085"/>
                  </a:cxn>
                  <a:cxn ang="0">
                    <a:pos x="2500" y="2239"/>
                  </a:cxn>
                  <a:cxn ang="0">
                    <a:pos x="2460" y="2419"/>
                  </a:cxn>
                  <a:cxn ang="0">
                    <a:pos x="2360" y="2563"/>
                  </a:cxn>
                  <a:cxn ang="0">
                    <a:pos x="2282" y="2703"/>
                  </a:cxn>
                  <a:cxn ang="0">
                    <a:pos x="2190" y="2767"/>
                  </a:cxn>
                  <a:cxn ang="0">
                    <a:pos x="2132" y="2839"/>
                  </a:cxn>
                  <a:cxn ang="0">
                    <a:pos x="2040" y="2891"/>
                  </a:cxn>
                  <a:cxn ang="0">
                    <a:pos x="1896" y="2863"/>
                  </a:cxn>
                  <a:cxn ang="0">
                    <a:pos x="1672" y="2851"/>
                  </a:cxn>
                  <a:cxn ang="0">
                    <a:pos x="1608" y="2811"/>
                  </a:cxn>
                  <a:cxn ang="0">
                    <a:pos x="1554" y="2751"/>
                  </a:cxn>
                  <a:cxn ang="0">
                    <a:pos x="1444" y="2691"/>
                  </a:cxn>
                  <a:cxn ang="0">
                    <a:pos x="1354" y="2681"/>
                  </a:cxn>
                  <a:cxn ang="0">
                    <a:pos x="1240" y="2585"/>
                  </a:cxn>
                  <a:cxn ang="0">
                    <a:pos x="1216" y="2493"/>
                  </a:cxn>
                  <a:cxn ang="0">
                    <a:pos x="1136" y="2381"/>
                  </a:cxn>
                  <a:cxn ang="0">
                    <a:pos x="1032" y="2329"/>
                  </a:cxn>
                  <a:cxn ang="0">
                    <a:pos x="938" y="2259"/>
                  </a:cxn>
                  <a:cxn ang="0">
                    <a:pos x="874" y="2155"/>
                  </a:cxn>
                  <a:cxn ang="0">
                    <a:pos x="772" y="2123"/>
                  </a:cxn>
                  <a:cxn ang="0">
                    <a:pos x="694" y="2077"/>
                  </a:cxn>
                  <a:cxn ang="0">
                    <a:pos x="634" y="1987"/>
                  </a:cxn>
                  <a:cxn ang="0">
                    <a:pos x="586" y="1945"/>
                  </a:cxn>
                  <a:cxn ang="0">
                    <a:pos x="500" y="1889"/>
                  </a:cxn>
                  <a:cxn ang="0">
                    <a:pos x="466" y="1795"/>
                  </a:cxn>
                  <a:cxn ang="0">
                    <a:pos x="428" y="1669"/>
                  </a:cxn>
                  <a:cxn ang="0">
                    <a:pos x="370" y="1601"/>
                  </a:cxn>
                  <a:cxn ang="0">
                    <a:pos x="348" y="1495"/>
                  </a:cxn>
                  <a:cxn ang="0">
                    <a:pos x="322" y="1591"/>
                  </a:cxn>
                  <a:cxn ang="0">
                    <a:pos x="270" y="1661"/>
                  </a:cxn>
                  <a:cxn ang="0">
                    <a:pos x="220" y="1765"/>
                  </a:cxn>
                  <a:cxn ang="0">
                    <a:pos x="160" y="1857"/>
                  </a:cxn>
                  <a:cxn ang="0">
                    <a:pos x="32" y="1997"/>
                  </a:cxn>
                </a:cxnLst>
                <a:rect l="0" t="0" r="r" b="b"/>
                <a:pathLst>
                  <a:path w="2891" h="3071">
                    <a:moveTo>
                      <a:pt x="2891" y="0"/>
                    </a:moveTo>
                    <a:lnTo>
                      <a:pt x="2296" y="0"/>
                    </a:lnTo>
                    <a:lnTo>
                      <a:pt x="1966" y="436"/>
                    </a:lnTo>
                    <a:lnTo>
                      <a:pt x="1884" y="548"/>
                    </a:lnTo>
                    <a:lnTo>
                      <a:pt x="1784" y="634"/>
                    </a:lnTo>
                    <a:lnTo>
                      <a:pt x="1784" y="634"/>
                    </a:lnTo>
                    <a:lnTo>
                      <a:pt x="1736" y="698"/>
                    </a:lnTo>
                    <a:lnTo>
                      <a:pt x="1698" y="744"/>
                    </a:lnTo>
                    <a:lnTo>
                      <a:pt x="1670" y="776"/>
                    </a:lnTo>
                    <a:lnTo>
                      <a:pt x="1670" y="776"/>
                    </a:lnTo>
                    <a:lnTo>
                      <a:pt x="1634" y="810"/>
                    </a:lnTo>
                    <a:lnTo>
                      <a:pt x="1610" y="828"/>
                    </a:lnTo>
                    <a:lnTo>
                      <a:pt x="1536" y="876"/>
                    </a:lnTo>
                    <a:lnTo>
                      <a:pt x="1536" y="876"/>
                    </a:lnTo>
                    <a:lnTo>
                      <a:pt x="1436" y="942"/>
                    </a:lnTo>
                    <a:lnTo>
                      <a:pt x="1436" y="942"/>
                    </a:lnTo>
                    <a:lnTo>
                      <a:pt x="1426" y="952"/>
                    </a:lnTo>
                    <a:lnTo>
                      <a:pt x="1414" y="968"/>
                    </a:lnTo>
                    <a:lnTo>
                      <a:pt x="1386" y="1008"/>
                    </a:lnTo>
                    <a:lnTo>
                      <a:pt x="1350" y="1064"/>
                    </a:lnTo>
                    <a:lnTo>
                      <a:pt x="1350" y="1064"/>
                    </a:lnTo>
                    <a:lnTo>
                      <a:pt x="1312" y="1092"/>
                    </a:lnTo>
                    <a:lnTo>
                      <a:pt x="1282" y="1118"/>
                    </a:lnTo>
                    <a:lnTo>
                      <a:pt x="1268" y="1130"/>
                    </a:lnTo>
                    <a:lnTo>
                      <a:pt x="1256" y="1144"/>
                    </a:lnTo>
                    <a:lnTo>
                      <a:pt x="1256" y="1144"/>
                    </a:lnTo>
                    <a:lnTo>
                      <a:pt x="1250" y="1150"/>
                    </a:lnTo>
                    <a:lnTo>
                      <a:pt x="1250" y="1150"/>
                    </a:lnTo>
                    <a:lnTo>
                      <a:pt x="1266" y="1148"/>
                    </a:lnTo>
                    <a:lnTo>
                      <a:pt x="1266" y="1148"/>
                    </a:lnTo>
                    <a:lnTo>
                      <a:pt x="1278" y="1146"/>
                    </a:lnTo>
                    <a:lnTo>
                      <a:pt x="1292" y="1142"/>
                    </a:lnTo>
                    <a:lnTo>
                      <a:pt x="1316" y="1136"/>
                    </a:lnTo>
                    <a:lnTo>
                      <a:pt x="1316" y="1136"/>
                    </a:lnTo>
                    <a:lnTo>
                      <a:pt x="1328" y="1132"/>
                    </a:lnTo>
                    <a:lnTo>
                      <a:pt x="1346" y="1124"/>
                    </a:lnTo>
                    <a:lnTo>
                      <a:pt x="1366" y="1114"/>
                    </a:lnTo>
                    <a:lnTo>
                      <a:pt x="1412" y="1086"/>
                    </a:lnTo>
                    <a:lnTo>
                      <a:pt x="1464" y="1050"/>
                    </a:lnTo>
                    <a:lnTo>
                      <a:pt x="1506" y="1022"/>
                    </a:lnTo>
                    <a:lnTo>
                      <a:pt x="1506" y="1022"/>
                    </a:lnTo>
                    <a:lnTo>
                      <a:pt x="1564" y="990"/>
                    </a:lnTo>
                    <a:lnTo>
                      <a:pt x="1564" y="990"/>
                    </a:lnTo>
                    <a:lnTo>
                      <a:pt x="1572" y="988"/>
                    </a:lnTo>
                    <a:lnTo>
                      <a:pt x="1588" y="982"/>
                    </a:lnTo>
                    <a:lnTo>
                      <a:pt x="1606" y="978"/>
                    </a:lnTo>
                    <a:lnTo>
                      <a:pt x="1626" y="978"/>
                    </a:lnTo>
                    <a:lnTo>
                      <a:pt x="1626" y="978"/>
                    </a:lnTo>
                    <a:lnTo>
                      <a:pt x="1642" y="980"/>
                    </a:lnTo>
                    <a:lnTo>
                      <a:pt x="1656" y="986"/>
                    </a:lnTo>
                    <a:lnTo>
                      <a:pt x="1676" y="996"/>
                    </a:lnTo>
                    <a:lnTo>
                      <a:pt x="1676" y="996"/>
                    </a:lnTo>
                    <a:lnTo>
                      <a:pt x="1690" y="998"/>
                    </a:lnTo>
                    <a:lnTo>
                      <a:pt x="1710" y="1000"/>
                    </a:lnTo>
                    <a:lnTo>
                      <a:pt x="1750" y="1002"/>
                    </a:lnTo>
                    <a:lnTo>
                      <a:pt x="1750" y="1002"/>
                    </a:lnTo>
                    <a:lnTo>
                      <a:pt x="1760" y="1002"/>
                    </a:lnTo>
                    <a:lnTo>
                      <a:pt x="1772" y="1000"/>
                    </a:lnTo>
                    <a:lnTo>
                      <a:pt x="1798" y="992"/>
                    </a:lnTo>
                    <a:lnTo>
                      <a:pt x="1822" y="984"/>
                    </a:lnTo>
                    <a:lnTo>
                      <a:pt x="1838" y="976"/>
                    </a:lnTo>
                    <a:lnTo>
                      <a:pt x="1838" y="976"/>
                    </a:lnTo>
                    <a:lnTo>
                      <a:pt x="1900" y="940"/>
                    </a:lnTo>
                    <a:lnTo>
                      <a:pt x="1900" y="940"/>
                    </a:lnTo>
                    <a:lnTo>
                      <a:pt x="1978" y="890"/>
                    </a:lnTo>
                    <a:lnTo>
                      <a:pt x="1978" y="890"/>
                    </a:lnTo>
                    <a:lnTo>
                      <a:pt x="1988" y="884"/>
                    </a:lnTo>
                    <a:lnTo>
                      <a:pt x="2004" y="878"/>
                    </a:lnTo>
                    <a:lnTo>
                      <a:pt x="2038" y="868"/>
                    </a:lnTo>
                    <a:lnTo>
                      <a:pt x="2038" y="1483"/>
                    </a:lnTo>
                    <a:lnTo>
                      <a:pt x="2785" y="1483"/>
                    </a:lnTo>
                    <a:lnTo>
                      <a:pt x="2785" y="1483"/>
                    </a:lnTo>
                    <a:lnTo>
                      <a:pt x="2781" y="1499"/>
                    </a:lnTo>
                    <a:lnTo>
                      <a:pt x="2779" y="1513"/>
                    </a:lnTo>
                    <a:lnTo>
                      <a:pt x="2777" y="1537"/>
                    </a:lnTo>
                    <a:lnTo>
                      <a:pt x="2777" y="1537"/>
                    </a:lnTo>
                    <a:lnTo>
                      <a:pt x="2775" y="1549"/>
                    </a:lnTo>
                    <a:lnTo>
                      <a:pt x="2767" y="1565"/>
                    </a:lnTo>
                    <a:lnTo>
                      <a:pt x="2751" y="1595"/>
                    </a:lnTo>
                    <a:lnTo>
                      <a:pt x="2751" y="1595"/>
                    </a:lnTo>
                    <a:lnTo>
                      <a:pt x="2747" y="1603"/>
                    </a:lnTo>
                    <a:lnTo>
                      <a:pt x="2739" y="1611"/>
                    </a:lnTo>
                    <a:lnTo>
                      <a:pt x="2719" y="1629"/>
                    </a:lnTo>
                    <a:lnTo>
                      <a:pt x="2701" y="1645"/>
                    </a:lnTo>
                    <a:lnTo>
                      <a:pt x="2687" y="1653"/>
                    </a:lnTo>
                    <a:lnTo>
                      <a:pt x="2687" y="1653"/>
                    </a:lnTo>
                    <a:lnTo>
                      <a:pt x="2677" y="1659"/>
                    </a:lnTo>
                    <a:lnTo>
                      <a:pt x="2659" y="1665"/>
                    </a:lnTo>
                    <a:lnTo>
                      <a:pt x="2641" y="1671"/>
                    </a:lnTo>
                    <a:lnTo>
                      <a:pt x="2625" y="1675"/>
                    </a:lnTo>
                    <a:lnTo>
                      <a:pt x="2625" y="1675"/>
                    </a:lnTo>
                    <a:lnTo>
                      <a:pt x="2580" y="1681"/>
                    </a:lnTo>
                    <a:lnTo>
                      <a:pt x="2536" y="1685"/>
                    </a:lnTo>
                    <a:lnTo>
                      <a:pt x="2536" y="1685"/>
                    </a:lnTo>
                    <a:lnTo>
                      <a:pt x="2518" y="1683"/>
                    </a:lnTo>
                    <a:lnTo>
                      <a:pt x="2488" y="1679"/>
                    </a:lnTo>
                    <a:lnTo>
                      <a:pt x="2440" y="1671"/>
                    </a:lnTo>
                    <a:lnTo>
                      <a:pt x="2440" y="1671"/>
                    </a:lnTo>
                    <a:lnTo>
                      <a:pt x="2402" y="1667"/>
                    </a:lnTo>
                    <a:lnTo>
                      <a:pt x="2364" y="1665"/>
                    </a:lnTo>
                    <a:lnTo>
                      <a:pt x="2364" y="1665"/>
                    </a:lnTo>
                    <a:lnTo>
                      <a:pt x="2340" y="1667"/>
                    </a:lnTo>
                    <a:lnTo>
                      <a:pt x="2326" y="1671"/>
                    </a:lnTo>
                    <a:lnTo>
                      <a:pt x="2326" y="1671"/>
                    </a:lnTo>
                    <a:lnTo>
                      <a:pt x="2288" y="1675"/>
                    </a:lnTo>
                    <a:lnTo>
                      <a:pt x="2242" y="1683"/>
                    </a:lnTo>
                    <a:lnTo>
                      <a:pt x="2242" y="1683"/>
                    </a:lnTo>
                    <a:lnTo>
                      <a:pt x="2222" y="1687"/>
                    </a:lnTo>
                    <a:lnTo>
                      <a:pt x="2194" y="1697"/>
                    </a:lnTo>
                    <a:lnTo>
                      <a:pt x="2150" y="1713"/>
                    </a:lnTo>
                    <a:lnTo>
                      <a:pt x="2150" y="1713"/>
                    </a:lnTo>
                    <a:lnTo>
                      <a:pt x="2118" y="1727"/>
                    </a:lnTo>
                    <a:lnTo>
                      <a:pt x="2096" y="1733"/>
                    </a:lnTo>
                    <a:lnTo>
                      <a:pt x="2076" y="1739"/>
                    </a:lnTo>
                    <a:lnTo>
                      <a:pt x="2076" y="1739"/>
                    </a:lnTo>
                    <a:lnTo>
                      <a:pt x="2006" y="1753"/>
                    </a:lnTo>
                    <a:lnTo>
                      <a:pt x="1972" y="1745"/>
                    </a:lnTo>
                    <a:lnTo>
                      <a:pt x="1924" y="1729"/>
                    </a:lnTo>
                    <a:lnTo>
                      <a:pt x="1970" y="1745"/>
                    </a:lnTo>
                    <a:lnTo>
                      <a:pt x="2000" y="1763"/>
                    </a:lnTo>
                    <a:lnTo>
                      <a:pt x="2000" y="1763"/>
                    </a:lnTo>
                    <a:lnTo>
                      <a:pt x="2006" y="1771"/>
                    </a:lnTo>
                    <a:lnTo>
                      <a:pt x="2020" y="1787"/>
                    </a:lnTo>
                    <a:lnTo>
                      <a:pt x="2020" y="1787"/>
                    </a:lnTo>
                    <a:lnTo>
                      <a:pt x="2034" y="1797"/>
                    </a:lnTo>
                    <a:lnTo>
                      <a:pt x="2054" y="1809"/>
                    </a:lnTo>
                    <a:lnTo>
                      <a:pt x="2076" y="1817"/>
                    </a:lnTo>
                    <a:lnTo>
                      <a:pt x="2094" y="1825"/>
                    </a:lnTo>
                    <a:lnTo>
                      <a:pt x="2094" y="1825"/>
                    </a:lnTo>
                    <a:lnTo>
                      <a:pt x="2126" y="1833"/>
                    </a:lnTo>
                    <a:lnTo>
                      <a:pt x="2158" y="1841"/>
                    </a:lnTo>
                    <a:lnTo>
                      <a:pt x="2158" y="1841"/>
                    </a:lnTo>
                    <a:lnTo>
                      <a:pt x="2172" y="1843"/>
                    </a:lnTo>
                    <a:lnTo>
                      <a:pt x="2188" y="1849"/>
                    </a:lnTo>
                    <a:lnTo>
                      <a:pt x="2206" y="1857"/>
                    </a:lnTo>
                    <a:lnTo>
                      <a:pt x="2222" y="1861"/>
                    </a:lnTo>
                    <a:lnTo>
                      <a:pt x="2222" y="1861"/>
                    </a:lnTo>
                    <a:lnTo>
                      <a:pt x="2238" y="1867"/>
                    </a:lnTo>
                    <a:lnTo>
                      <a:pt x="2256" y="1875"/>
                    </a:lnTo>
                    <a:lnTo>
                      <a:pt x="2272" y="1885"/>
                    </a:lnTo>
                    <a:lnTo>
                      <a:pt x="2282" y="1895"/>
                    </a:lnTo>
                    <a:lnTo>
                      <a:pt x="2282" y="1895"/>
                    </a:lnTo>
                    <a:lnTo>
                      <a:pt x="2288" y="1907"/>
                    </a:lnTo>
                    <a:lnTo>
                      <a:pt x="2294" y="1923"/>
                    </a:lnTo>
                    <a:lnTo>
                      <a:pt x="2304" y="1939"/>
                    </a:lnTo>
                    <a:lnTo>
                      <a:pt x="2308" y="1945"/>
                    </a:lnTo>
                    <a:lnTo>
                      <a:pt x="2314" y="1951"/>
                    </a:lnTo>
                    <a:lnTo>
                      <a:pt x="2314" y="1951"/>
                    </a:lnTo>
                    <a:lnTo>
                      <a:pt x="2328" y="1963"/>
                    </a:lnTo>
                    <a:lnTo>
                      <a:pt x="2348" y="1977"/>
                    </a:lnTo>
                    <a:lnTo>
                      <a:pt x="2366" y="1987"/>
                    </a:lnTo>
                    <a:lnTo>
                      <a:pt x="2382" y="1995"/>
                    </a:lnTo>
                    <a:lnTo>
                      <a:pt x="2382" y="1995"/>
                    </a:lnTo>
                    <a:lnTo>
                      <a:pt x="2396" y="2001"/>
                    </a:lnTo>
                    <a:lnTo>
                      <a:pt x="2410" y="2011"/>
                    </a:lnTo>
                    <a:lnTo>
                      <a:pt x="2430" y="2025"/>
                    </a:lnTo>
                    <a:lnTo>
                      <a:pt x="2458" y="2043"/>
                    </a:lnTo>
                    <a:lnTo>
                      <a:pt x="2458" y="2043"/>
                    </a:lnTo>
                    <a:lnTo>
                      <a:pt x="2472" y="2055"/>
                    </a:lnTo>
                    <a:lnTo>
                      <a:pt x="2484" y="2069"/>
                    </a:lnTo>
                    <a:lnTo>
                      <a:pt x="2494" y="2085"/>
                    </a:lnTo>
                    <a:lnTo>
                      <a:pt x="2500" y="2101"/>
                    </a:lnTo>
                    <a:lnTo>
                      <a:pt x="2504" y="2115"/>
                    </a:lnTo>
                    <a:lnTo>
                      <a:pt x="2506" y="2125"/>
                    </a:lnTo>
                    <a:lnTo>
                      <a:pt x="2508" y="2137"/>
                    </a:lnTo>
                    <a:lnTo>
                      <a:pt x="2508" y="2137"/>
                    </a:lnTo>
                    <a:lnTo>
                      <a:pt x="2500" y="2239"/>
                    </a:lnTo>
                    <a:lnTo>
                      <a:pt x="2500" y="2239"/>
                    </a:lnTo>
                    <a:lnTo>
                      <a:pt x="2498" y="2295"/>
                    </a:lnTo>
                    <a:lnTo>
                      <a:pt x="2494" y="2329"/>
                    </a:lnTo>
                    <a:lnTo>
                      <a:pt x="2490" y="2359"/>
                    </a:lnTo>
                    <a:lnTo>
                      <a:pt x="2490" y="2359"/>
                    </a:lnTo>
                    <a:lnTo>
                      <a:pt x="2486" y="2373"/>
                    </a:lnTo>
                    <a:lnTo>
                      <a:pt x="2478" y="2389"/>
                    </a:lnTo>
                    <a:lnTo>
                      <a:pt x="2460" y="2419"/>
                    </a:lnTo>
                    <a:lnTo>
                      <a:pt x="2436" y="2451"/>
                    </a:lnTo>
                    <a:lnTo>
                      <a:pt x="2416" y="2475"/>
                    </a:lnTo>
                    <a:lnTo>
                      <a:pt x="2416" y="2475"/>
                    </a:lnTo>
                    <a:lnTo>
                      <a:pt x="2406" y="2487"/>
                    </a:lnTo>
                    <a:lnTo>
                      <a:pt x="2396" y="2499"/>
                    </a:lnTo>
                    <a:lnTo>
                      <a:pt x="2378" y="2529"/>
                    </a:lnTo>
                    <a:lnTo>
                      <a:pt x="2360" y="2563"/>
                    </a:lnTo>
                    <a:lnTo>
                      <a:pt x="2360" y="2563"/>
                    </a:lnTo>
                    <a:lnTo>
                      <a:pt x="2340" y="2609"/>
                    </a:lnTo>
                    <a:lnTo>
                      <a:pt x="2322" y="2643"/>
                    </a:lnTo>
                    <a:lnTo>
                      <a:pt x="2310" y="2667"/>
                    </a:lnTo>
                    <a:lnTo>
                      <a:pt x="2310" y="2667"/>
                    </a:lnTo>
                    <a:lnTo>
                      <a:pt x="2298" y="2683"/>
                    </a:lnTo>
                    <a:lnTo>
                      <a:pt x="2282" y="2703"/>
                    </a:lnTo>
                    <a:lnTo>
                      <a:pt x="2262" y="2721"/>
                    </a:lnTo>
                    <a:lnTo>
                      <a:pt x="2254" y="2727"/>
                    </a:lnTo>
                    <a:lnTo>
                      <a:pt x="2246" y="2731"/>
                    </a:lnTo>
                    <a:lnTo>
                      <a:pt x="2246" y="2731"/>
                    </a:lnTo>
                    <a:lnTo>
                      <a:pt x="2230" y="2741"/>
                    </a:lnTo>
                    <a:lnTo>
                      <a:pt x="2216" y="2749"/>
                    </a:lnTo>
                    <a:lnTo>
                      <a:pt x="2190" y="2767"/>
                    </a:lnTo>
                    <a:lnTo>
                      <a:pt x="2190" y="2767"/>
                    </a:lnTo>
                    <a:lnTo>
                      <a:pt x="2184" y="2771"/>
                    </a:lnTo>
                    <a:lnTo>
                      <a:pt x="2178" y="2779"/>
                    </a:lnTo>
                    <a:lnTo>
                      <a:pt x="2164" y="2797"/>
                    </a:lnTo>
                    <a:lnTo>
                      <a:pt x="2142" y="2827"/>
                    </a:lnTo>
                    <a:lnTo>
                      <a:pt x="2142" y="2827"/>
                    </a:lnTo>
                    <a:lnTo>
                      <a:pt x="2132" y="2839"/>
                    </a:lnTo>
                    <a:lnTo>
                      <a:pt x="2118" y="2857"/>
                    </a:lnTo>
                    <a:lnTo>
                      <a:pt x="2100" y="2873"/>
                    </a:lnTo>
                    <a:lnTo>
                      <a:pt x="2092" y="2879"/>
                    </a:lnTo>
                    <a:lnTo>
                      <a:pt x="2080" y="2883"/>
                    </a:lnTo>
                    <a:lnTo>
                      <a:pt x="2080" y="2883"/>
                    </a:lnTo>
                    <a:lnTo>
                      <a:pt x="2060" y="2889"/>
                    </a:lnTo>
                    <a:lnTo>
                      <a:pt x="2040" y="2891"/>
                    </a:lnTo>
                    <a:lnTo>
                      <a:pt x="2020" y="2889"/>
                    </a:lnTo>
                    <a:lnTo>
                      <a:pt x="2002" y="2885"/>
                    </a:lnTo>
                    <a:lnTo>
                      <a:pt x="2002" y="2885"/>
                    </a:lnTo>
                    <a:lnTo>
                      <a:pt x="1952" y="2873"/>
                    </a:lnTo>
                    <a:lnTo>
                      <a:pt x="1922" y="2867"/>
                    </a:lnTo>
                    <a:lnTo>
                      <a:pt x="1896" y="2863"/>
                    </a:lnTo>
                    <a:lnTo>
                      <a:pt x="1896" y="2863"/>
                    </a:lnTo>
                    <a:lnTo>
                      <a:pt x="1844" y="2861"/>
                    </a:lnTo>
                    <a:lnTo>
                      <a:pt x="1802" y="2859"/>
                    </a:lnTo>
                    <a:lnTo>
                      <a:pt x="1802" y="2859"/>
                    </a:lnTo>
                    <a:lnTo>
                      <a:pt x="1738" y="2861"/>
                    </a:lnTo>
                    <a:lnTo>
                      <a:pt x="1738" y="2861"/>
                    </a:lnTo>
                    <a:lnTo>
                      <a:pt x="1702" y="2857"/>
                    </a:lnTo>
                    <a:lnTo>
                      <a:pt x="1672" y="2851"/>
                    </a:lnTo>
                    <a:lnTo>
                      <a:pt x="1650" y="2845"/>
                    </a:lnTo>
                    <a:lnTo>
                      <a:pt x="1650" y="2845"/>
                    </a:lnTo>
                    <a:lnTo>
                      <a:pt x="1636" y="2839"/>
                    </a:lnTo>
                    <a:lnTo>
                      <a:pt x="1626" y="2829"/>
                    </a:lnTo>
                    <a:lnTo>
                      <a:pt x="1618" y="2819"/>
                    </a:lnTo>
                    <a:lnTo>
                      <a:pt x="1608" y="2811"/>
                    </a:lnTo>
                    <a:lnTo>
                      <a:pt x="1608" y="2811"/>
                    </a:lnTo>
                    <a:lnTo>
                      <a:pt x="1584" y="2795"/>
                    </a:lnTo>
                    <a:lnTo>
                      <a:pt x="1572" y="2785"/>
                    </a:lnTo>
                    <a:lnTo>
                      <a:pt x="1568" y="2781"/>
                    </a:lnTo>
                    <a:lnTo>
                      <a:pt x="1566" y="2777"/>
                    </a:lnTo>
                    <a:lnTo>
                      <a:pt x="1566" y="2777"/>
                    </a:lnTo>
                    <a:lnTo>
                      <a:pt x="1562" y="2765"/>
                    </a:lnTo>
                    <a:lnTo>
                      <a:pt x="1554" y="2751"/>
                    </a:lnTo>
                    <a:lnTo>
                      <a:pt x="1544" y="2739"/>
                    </a:lnTo>
                    <a:lnTo>
                      <a:pt x="1532" y="2727"/>
                    </a:lnTo>
                    <a:lnTo>
                      <a:pt x="1532" y="2727"/>
                    </a:lnTo>
                    <a:lnTo>
                      <a:pt x="1514" y="2719"/>
                    </a:lnTo>
                    <a:lnTo>
                      <a:pt x="1490" y="2707"/>
                    </a:lnTo>
                    <a:lnTo>
                      <a:pt x="1464" y="2697"/>
                    </a:lnTo>
                    <a:lnTo>
                      <a:pt x="1444" y="2691"/>
                    </a:lnTo>
                    <a:lnTo>
                      <a:pt x="1444" y="2691"/>
                    </a:lnTo>
                    <a:lnTo>
                      <a:pt x="1428" y="2689"/>
                    </a:lnTo>
                    <a:lnTo>
                      <a:pt x="1408" y="2689"/>
                    </a:lnTo>
                    <a:lnTo>
                      <a:pt x="1386" y="2689"/>
                    </a:lnTo>
                    <a:lnTo>
                      <a:pt x="1370" y="2687"/>
                    </a:lnTo>
                    <a:lnTo>
                      <a:pt x="1370" y="2687"/>
                    </a:lnTo>
                    <a:lnTo>
                      <a:pt x="1354" y="2681"/>
                    </a:lnTo>
                    <a:lnTo>
                      <a:pt x="1334" y="2671"/>
                    </a:lnTo>
                    <a:lnTo>
                      <a:pt x="1284" y="2641"/>
                    </a:lnTo>
                    <a:lnTo>
                      <a:pt x="1284" y="2641"/>
                    </a:lnTo>
                    <a:lnTo>
                      <a:pt x="1272" y="2631"/>
                    </a:lnTo>
                    <a:lnTo>
                      <a:pt x="1260" y="2617"/>
                    </a:lnTo>
                    <a:lnTo>
                      <a:pt x="1250" y="2603"/>
                    </a:lnTo>
                    <a:lnTo>
                      <a:pt x="1240" y="2585"/>
                    </a:lnTo>
                    <a:lnTo>
                      <a:pt x="1234" y="2569"/>
                    </a:lnTo>
                    <a:lnTo>
                      <a:pt x="1228" y="2551"/>
                    </a:lnTo>
                    <a:lnTo>
                      <a:pt x="1224" y="2535"/>
                    </a:lnTo>
                    <a:lnTo>
                      <a:pt x="1222" y="2521"/>
                    </a:lnTo>
                    <a:lnTo>
                      <a:pt x="1222" y="2521"/>
                    </a:lnTo>
                    <a:lnTo>
                      <a:pt x="1220" y="2507"/>
                    </a:lnTo>
                    <a:lnTo>
                      <a:pt x="1216" y="2493"/>
                    </a:lnTo>
                    <a:lnTo>
                      <a:pt x="1210" y="2479"/>
                    </a:lnTo>
                    <a:lnTo>
                      <a:pt x="1202" y="2465"/>
                    </a:lnTo>
                    <a:lnTo>
                      <a:pt x="1186" y="2439"/>
                    </a:lnTo>
                    <a:lnTo>
                      <a:pt x="1172" y="2417"/>
                    </a:lnTo>
                    <a:lnTo>
                      <a:pt x="1172" y="2417"/>
                    </a:lnTo>
                    <a:lnTo>
                      <a:pt x="1156" y="2401"/>
                    </a:lnTo>
                    <a:lnTo>
                      <a:pt x="1136" y="2381"/>
                    </a:lnTo>
                    <a:lnTo>
                      <a:pt x="1102" y="2351"/>
                    </a:lnTo>
                    <a:lnTo>
                      <a:pt x="1102" y="2351"/>
                    </a:lnTo>
                    <a:lnTo>
                      <a:pt x="1096" y="2347"/>
                    </a:lnTo>
                    <a:lnTo>
                      <a:pt x="1086" y="2343"/>
                    </a:lnTo>
                    <a:lnTo>
                      <a:pt x="1070" y="2337"/>
                    </a:lnTo>
                    <a:lnTo>
                      <a:pt x="1032" y="2329"/>
                    </a:lnTo>
                    <a:lnTo>
                      <a:pt x="1032" y="2329"/>
                    </a:lnTo>
                    <a:lnTo>
                      <a:pt x="1022" y="2325"/>
                    </a:lnTo>
                    <a:lnTo>
                      <a:pt x="1012" y="2321"/>
                    </a:lnTo>
                    <a:lnTo>
                      <a:pt x="990" y="2307"/>
                    </a:lnTo>
                    <a:lnTo>
                      <a:pt x="970" y="2293"/>
                    </a:lnTo>
                    <a:lnTo>
                      <a:pt x="952" y="2277"/>
                    </a:lnTo>
                    <a:lnTo>
                      <a:pt x="952" y="2277"/>
                    </a:lnTo>
                    <a:lnTo>
                      <a:pt x="938" y="2259"/>
                    </a:lnTo>
                    <a:lnTo>
                      <a:pt x="922" y="2239"/>
                    </a:lnTo>
                    <a:lnTo>
                      <a:pt x="910" y="2217"/>
                    </a:lnTo>
                    <a:lnTo>
                      <a:pt x="902" y="2197"/>
                    </a:lnTo>
                    <a:lnTo>
                      <a:pt x="902" y="2197"/>
                    </a:lnTo>
                    <a:lnTo>
                      <a:pt x="894" y="2179"/>
                    </a:lnTo>
                    <a:lnTo>
                      <a:pt x="884" y="2167"/>
                    </a:lnTo>
                    <a:lnTo>
                      <a:pt x="874" y="2155"/>
                    </a:lnTo>
                    <a:lnTo>
                      <a:pt x="862" y="2147"/>
                    </a:lnTo>
                    <a:lnTo>
                      <a:pt x="862" y="2147"/>
                    </a:lnTo>
                    <a:lnTo>
                      <a:pt x="854" y="2143"/>
                    </a:lnTo>
                    <a:lnTo>
                      <a:pt x="842" y="2137"/>
                    </a:lnTo>
                    <a:lnTo>
                      <a:pt x="816" y="2131"/>
                    </a:lnTo>
                    <a:lnTo>
                      <a:pt x="790" y="2125"/>
                    </a:lnTo>
                    <a:lnTo>
                      <a:pt x="772" y="2123"/>
                    </a:lnTo>
                    <a:lnTo>
                      <a:pt x="772" y="2123"/>
                    </a:lnTo>
                    <a:lnTo>
                      <a:pt x="760" y="2119"/>
                    </a:lnTo>
                    <a:lnTo>
                      <a:pt x="748" y="2113"/>
                    </a:lnTo>
                    <a:lnTo>
                      <a:pt x="720" y="2095"/>
                    </a:lnTo>
                    <a:lnTo>
                      <a:pt x="720" y="2095"/>
                    </a:lnTo>
                    <a:lnTo>
                      <a:pt x="706" y="2087"/>
                    </a:lnTo>
                    <a:lnTo>
                      <a:pt x="694" y="2077"/>
                    </a:lnTo>
                    <a:lnTo>
                      <a:pt x="672" y="2057"/>
                    </a:lnTo>
                    <a:lnTo>
                      <a:pt x="672" y="2057"/>
                    </a:lnTo>
                    <a:lnTo>
                      <a:pt x="666" y="2051"/>
                    </a:lnTo>
                    <a:lnTo>
                      <a:pt x="660" y="2041"/>
                    </a:lnTo>
                    <a:lnTo>
                      <a:pt x="650" y="2021"/>
                    </a:lnTo>
                    <a:lnTo>
                      <a:pt x="640" y="2003"/>
                    </a:lnTo>
                    <a:lnTo>
                      <a:pt x="634" y="1987"/>
                    </a:lnTo>
                    <a:lnTo>
                      <a:pt x="634" y="1987"/>
                    </a:lnTo>
                    <a:lnTo>
                      <a:pt x="632" y="1981"/>
                    </a:lnTo>
                    <a:lnTo>
                      <a:pt x="626" y="1975"/>
                    </a:lnTo>
                    <a:lnTo>
                      <a:pt x="614" y="1963"/>
                    </a:lnTo>
                    <a:lnTo>
                      <a:pt x="598" y="1953"/>
                    </a:lnTo>
                    <a:lnTo>
                      <a:pt x="586" y="1945"/>
                    </a:lnTo>
                    <a:lnTo>
                      <a:pt x="586" y="1945"/>
                    </a:lnTo>
                    <a:lnTo>
                      <a:pt x="568" y="1939"/>
                    </a:lnTo>
                    <a:lnTo>
                      <a:pt x="544" y="1931"/>
                    </a:lnTo>
                    <a:lnTo>
                      <a:pt x="544" y="1931"/>
                    </a:lnTo>
                    <a:lnTo>
                      <a:pt x="530" y="1927"/>
                    </a:lnTo>
                    <a:lnTo>
                      <a:pt x="522" y="1921"/>
                    </a:lnTo>
                    <a:lnTo>
                      <a:pt x="514" y="1909"/>
                    </a:lnTo>
                    <a:lnTo>
                      <a:pt x="500" y="1889"/>
                    </a:lnTo>
                    <a:lnTo>
                      <a:pt x="500" y="1889"/>
                    </a:lnTo>
                    <a:lnTo>
                      <a:pt x="492" y="1875"/>
                    </a:lnTo>
                    <a:lnTo>
                      <a:pt x="486" y="1863"/>
                    </a:lnTo>
                    <a:lnTo>
                      <a:pt x="476" y="1835"/>
                    </a:lnTo>
                    <a:lnTo>
                      <a:pt x="470" y="1813"/>
                    </a:lnTo>
                    <a:lnTo>
                      <a:pt x="466" y="1795"/>
                    </a:lnTo>
                    <a:lnTo>
                      <a:pt x="466" y="1795"/>
                    </a:lnTo>
                    <a:lnTo>
                      <a:pt x="462" y="1759"/>
                    </a:lnTo>
                    <a:lnTo>
                      <a:pt x="454" y="1715"/>
                    </a:lnTo>
                    <a:lnTo>
                      <a:pt x="454" y="1715"/>
                    </a:lnTo>
                    <a:lnTo>
                      <a:pt x="448" y="1697"/>
                    </a:lnTo>
                    <a:lnTo>
                      <a:pt x="442" y="1685"/>
                    </a:lnTo>
                    <a:lnTo>
                      <a:pt x="434" y="1675"/>
                    </a:lnTo>
                    <a:lnTo>
                      <a:pt x="428" y="1669"/>
                    </a:lnTo>
                    <a:lnTo>
                      <a:pt x="428" y="1669"/>
                    </a:lnTo>
                    <a:lnTo>
                      <a:pt x="408" y="1649"/>
                    </a:lnTo>
                    <a:lnTo>
                      <a:pt x="386" y="1627"/>
                    </a:lnTo>
                    <a:lnTo>
                      <a:pt x="386" y="1627"/>
                    </a:lnTo>
                    <a:lnTo>
                      <a:pt x="380" y="1623"/>
                    </a:lnTo>
                    <a:lnTo>
                      <a:pt x="376" y="1617"/>
                    </a:lnTo>
                    <a:lnTo>
                      <a:pt x="370" y="1601"/>
                    </a:lnTo>
                    <a:lnTo>
                      <a:pt x="366" y="1583"/>
                    </a:lnTo>
                    <a:lnTo>
                      <a:pt x="362" y="1559"/>
                    </a:lnTo>
                    <a:lnTo>
                      <a:pt x="362" y="1559"/>
                    </a:lnTo>
                    <a:lnTo>
                      <a:pt x="358" y="1519"/>
                    </a:lnTo>
                    <a:lnTo>
                      <a:pt x="356" y="1483"/>
                    </a:lnTo>
                    <a:lnTo>
                      <a:pt x="356" y="1483"/>
                    </a:lnTo>
                    <a:lnTo>
                      <a:pt x="348" y="1495"/>
                    </a:lnTo>
                    <a:lnTo>
                      <a:pt x="338" y="1517"/>
                    </a:lnTo>
                    <a:lnTo>
                      <a:pt x="332" y="1529"/>
                    </a:lnTo>
                    <a:lnTo>
                      <a:pt x="328" y="1543"/>
                    </a:lnTo>
                    <a:lnTo>
                      <a:pt x="324" y="1559"/>
                    </a:lnTo>
                    <a:lnTo>
                      <a:pt x="324" y="1573"/>
                    </a:lnTo>
                    <a:lnTo>
                      <a:pt x="324" y="1573"/>
                    </a:lnTo>
                    <a:lnTo>
                      <a:pt x="322" y="1591"/>
                    </a:lnTo>
                    <a:lnTo>
                      <a:pt x="316" y="1605"/>
                    </a:lnTo>
                    <a:lnTo>
                      <a:pt x="308" y="1617"/>
                    </a:lnTo>
                    <a:lnTo>
                      <a:pt x="300" y="1627"/>
                    </a:lnTo>
                    <a:lnTo>
                      <a:pt x="282" y="1645"/>
                    </a:lnTo>
                    <a:lnTo>
                      <a:pt x="274" y="1653"/>
                    </a:lnTo>
                    <a:lnTo>
                      <a:pt x="270" y="1661"/>
                    </a:lnTo>
                    <a:lnTo>
                      <a:pt x="270" y="1661"/>
                    </a:lnTo>
                    <a:lnTo>
                      <a:pt x="260" y="1681"/>
                    </a:lnTo>
                    <a:lnTo>
                      <a:pt x="246" y="1705"/>
                    </a:lnTo>
                    <a:lnTo>
                      <a:pt x="232" y="1731"/>
                    </a:lnTo>
                    <a:lnTo>
                      <a:pt x="226" y="1743"/>
                    </a:lnTo>
                    <a:lnTo>
                      <a:pt x="224" y="1755"/>
                    </a:lnTo>
                    <a:lnTo>
                      <a:pt x="224" y="1755"/>
                    </a:lnTo>
                    <a:lnTo>
                      <a:pt x="220" y="1765"/>
                    </a:lnTo>
                    <a:lnTo>
                      <a:pt x="216" y="1773"/>
                    </a:lnTo>
                    <a:lnTo>
                      <a:pt x="206" y="1789"/>
                    </a:lnTo>
                    <a:lnTo>
                      <a:pt x="194" y="1803"/>
                    </a:lnTo>
                    <a:lnTo>
                      <a:pt x="184" y="1821"/>
                    </a:lnTo>
                    <a:lnTo>
                      <a:pt x="184" y="1821"/>
                    </a:lnTo>
                    <a:lnTo>
                      <a:pt x="172" y="1841"/>
                    </a:lnTo>
                    <a:lnTo>
                      <a:pt x="160" y="1857"/>
                    </a:lnTo>
                    <a:lnTo>
                      <a:pt x="136" y="1889"/>
                    </a:lnTo>
                    <a:lnTo>
                      <a:pt x="136" y="1889"/>
                    </a:lnTo>
                    <a:lnTo>
                      <a:pt x="124" y="1905"/>
                    </a:lnTo>
                    <a:lnTo>
                      <a:pt x="108" y="1923"/>
                    </a:lnTo>
                    <a:lnTo>
                      <a:pt x="70" y="1963"/>
                    </a:lnTo>
                    <a:lnTo>
                      <a:pt x="70" y="1963"/>
                    </a:lnTo>
                    <a:lnTo>
                      <a:pt x="32" y="1997"/>
                    </a:lnTo>
                    <a:lnTo>
                      <a:pt x="16" y="2011"/>
                    </a:lnTo>
                    <a:lnTo>
                      <a:pt x="0" y="2023"/>
                    </a:lnTo>
                    <a:lnTo>
                      <a:pt x="0" y="3071"/>
                    </a:lnTo>
                    <a:lnTo>
                      <a:pt x="2891" y="3071"/>
                    </a:lnTo>
                    <a:lnTo>
                      <a:pt x="2891" y="0"/>
                    </a:lnTo>
                    <a:close/>
                  </a:path>
                </a:pathLst>
              </a:custGeom>
              <a:solidFill>
                <a:srgbClr val="F8EDB9"/>
              </a:solidFill>
              <a:ln w="28575" cmpd="sng">
                <a:solidFill>
                  <a:srgbClr val="000000"/>
                </a:solidFill>
                <a:round/>
                <a:headEnd/>
                <a:tailEnd/>
              </a:ln>
            </p:spPr>
            <p:txBody>
              <a:bodyPr/>
              <a:lstStyle/>
              <a:p>
                <a:endParaRPr lang="en-US" dirty="0"/>
              </a:p>
            </p:txBody>
          </p:sp>
          <p:sp>
            <p:nvSpPr>
              <p:cNvPr id="253" name="Freeform 11"/>
              <p:cNvSpPr>
                <a:spLocks/>
              </p:cNvSpPr>
              <p:nvPr/>
            </p:nvSpPr>
            <p:spPr bwMode="auto">
              <a:xfrm>
                <a:off x="2311" y="2511"/>
                <a:ext cx="90" cy="16"/>
              </a:xfrm>
              <a:custGeom>
                <a:avLst/>
                <a:gdLst/>
                <a:ahLst/>
                <a:cxnLst>
                  <a:cxn ang="0">
                    <a:pos x="90" y="16"/>
                  </a:cxn>
                  <a:cxn ang="0">
                    <a:pos x="0" y="0"/>
                  </a:cxn>
                  <a:cxn ang="0">
                    <a:pos x="0" y="0"/>
                  </a:cxn>
                  <a:cxn ang="0">
                    <a:pos x="36" y="8"/>
                  </a:cxn>
                  <a:cxn ang="0">
                    <a:pos x="90" y="16"/>
                  </a:cxn>
                  <a:cxn ang="0">
                    <a:pos x="90" y="16"/>
                  </a:cxn>
                </a:cxnLst>
                <a:rect l="0" t="0" r="r" b="b"/>
                <a:pathLst>
                  <a:path w="90" h="16">
                    <a:moveTo>
                      <a:pt x="90" y="16"/>
                    </a:moveTo>
                    <a:lnTo>
                      <a:pt x="0" y="0"/>
                    </a:lnTo>
                    <a:lnTo>
                      <a:pt x="0" y="0"/>
                    </a:lnTo>
                    <a:lnTo>
                      <a:pt x="36" y="8"/>
                    </a:lnTo>
                    <a:lnTo>
                      <a:pt x="90" y="16"/>
                    </a:lnTo>
                    <a:lnTo>
                      <a:pt x="90" y="16"/>
                    </a:lnTo>
                    <a:close/>
                  </a:path>
                </a:pathLst>
              </a:custGeom>
              <a:solidFill>
                <a:srgbClr val="F8EDB9"/>
              </a:solidFill>
              <a:ln w="9525">
                <a:noFill/>
                <a:round/>
                <a:headEnd/>
                <a:tailEnd/>
              </a:ln>
            </p:spPr>
            <p:txBody>
              <a:bodyPr/>
              <a:lstStyle/>
              <a:p>
                <a:endParaRPr lang="en-US" dirty="0"/>
              </a:p>
            </p:txBody>
          </p:sp>
          <p:sp>
            <p:nvSpPr>
              <p:cNvPr id="254" name="Freeform 12"/>
              <p:cNvSpPr>
                <a:spLocks/>
              </p:cNvSpPr>
              <p:nvPr/>
            </p:nvSpPr>
            <p:spPr bwMode="auto">
              <a:xfrm>
                <a:off x="2401" y="2527"/>
                <a:ext cx="120" cy="40"/>
              </a:xfrm>
              <a:custGeom>
                <a:avLst/>
                <a:gdLst/>
                <a:ahLst/>
                <a:cxnLst>
                  <a:cxn ang="0">
                    <a:pos x="8" y="0"/>
                  </a:cxn>
                  <a:cxn ang="0">
                    <a:pos x="8" y="0"/>
                  </a:cxn>
                  <a:cxn ang="0">
                    <a:pos x="0" y="0"/>
                  </a:cxn>
                  <a:cxn ang="0">
                    <a:pos x="10" y="2"/>
                  </a:cxn>
                  <a:cxn ang="0">
                    <a:pos x="64" y="22"/>
                  </a:cxn>
                  <a:cxn ang="0">
                    <a:pos x="120" y="40"/>
                  </a:cxn>
                  <a:cxn ang="0">
                    <a:pos x="62" y="20"/>
                  </a:cxn>
                  <a:cxn ang="0">
                    <a:pos x="62" y="20"/>
                  </a:cxn>
                  <a:cxn ang="0">
                    <a:pos x="42" y="10"/>
                  </a:cxn>
                  <a:cxn ang="0">
                    <a:pos x="24" y="4"/>
                  </a:cxn>
                  <a:cxn ang="0">
                    <a:pos x="16" y="2"/>
                  </a:cxn>
                  <a:cxn ang="0">
                    <a:pos x="8" y="0"/>
                  </a:cxn>
                  <a:cxn ang="0">
                    <a:pos x="8" y="0"/>
                  </a:cxn>
                </a:cxnLst>
                <a:rect l="0" t="0" r="r" b="b"/>
                <a:pathLst>
                  <a:path w="120" h="40">
                    <a:moveTo>
                      <a:pt x="8" y="0"/>
                    </a:moveTo>
                    <a:lnTo>
                      <a:pt x="8" y="0"/>
                    </a:lnTo>
                    <a:lnTo>
                      <a:pt x="0" y="0"/>
                    </a:lnTo>
                    <a:lnTo>
                      <a:pt x="10" y="2"/>
                    </a:lnTo>
                    <a:lnTo>
                      <a:pt x="64" y="22"/>
                    </a:lnTo>
                    <a:lnTo>
                      <a:pt x="120" y="40"/>
                    </a:lnTo>
                    <a:lnTo>
                      <a:pt x="62" y="20"/>
                    </a:lnTo>
                    <a:lnTo>
                      <a:pt x="62" y="20"/>
                    </a:lnTo>
                    <a:lnTo>
                      <a:pt x="42" y="10"/>
                    </a:lnTo>
                    <a:lnTo>
                      <a:pt x="24" y="4"/>
                    </a:lnTo>
                    <a:lnTo>
                      <a:pt x="16" y="2"/>
                    </a:lnTo>
                    <a:lnTo>
                      <a:pt x="8" y="0"/>
                    </a:lnTo>
                    <a:lnTo>
                      <a:pt x="8" y="0"/>
                    </a:lnTo>
                    <a:close/>
                  </a:path>
                </a:pathLst>
              </a:custGeom>
              <a:solidFill>
                <a:srgbClr val="F8EDB9"/>
              </a:solidFill>
              <a:ln w="9525">
                <a:noFill/>
                <a:round/>
                <a:headEnd/>
                <a:tailEnd/>
              </a:ln>
            </p:spPr>
            <p:txBody>
              <a:bodyPr/>
              <a:lstStyle/>
              <a:p>
                <a:endParaRPr lang="en-US" dirty="0"/>
              </a:p>
            </p:txBody>
          </p:sp>
          <p:sp>
            <p:nvSpPr>
              <p:cNvPr id="255" name="Freeform 13"/>
              <p:cNvSpPr>
                <a:spLocks/>
              </p:cNvSpPr>
              <p:nvPr/>
            </p:nvSpPr>
            <p:spPr bwMode="auto">
              <a:xfrm>
                <a:off x="935" y="1622"/>
                <a:ext cx="2499" cy="2105"/>
              </a:xfrm>
              <a:custGeom>
                <a:avLst/>
                <a:gdLst/>
                <a:ahLst/>
                <a:cxnLst>
                  <a:cxn ang="0">
                    <a:pos x="2465" y="260"/>
                  </a:cxn>
                  <a:cxn ang="0">
                    <a:pos x="2447" y="174"/>
                  </a:cxn>
                  <a:cxn ang="0">
                    <a:pos x="2347" y="96"/>
                  </a:cxn>
                  <a:cxn ang="0">
                    <a:pos x="2146" y="18"/>
                  </a:cxn>
                  <a:cxn ang="0">
                    <a:pos x="1992" y="2"/>
                  </a:cxn>
                  <a:cxn ang="0">
                    <a:pos x="1908" y="14"/>
                  </a:cxn>
                  <a:cxn ang="0">
                    <a:pos x="1846" y="46"/>
                  </a:cxn>
                  <a:cxn ang="0">
                    <a:pos x="1776" y="70"/>
                  </a:cxn>
                  <a:cxn ang="0">
                    <a:pos x="1658" y="90"/>
                  </a:cxn>
                  <a:cxn ang="0">
                    <a:pos x="1466" y="198"/>
                  </a:cxn>
                  <a:cxn ang="0">
                    <a:pos x="1322" y="210"/>
                  </a:cxn>
                  <a:cxn ang="0">
                    <a:pos x="1216" y="202"/>
                  </a:cxn>
                  <a:cxn ang="0">
                    <a:pos x="990" y="340"/>
                  </a:cxn>
                  <a:cxn ang="0">
                    <a:pos x="896" y="364"/>
                  </a:cxn>
                  <a:cxn ang="0">
                    <a:pos x="766" y="423"/>
                  </a:cxn>
                  <a:cxn ang="0">
                    <a:pos x="630" y="453"/>
                  </a:cxn>
                  <a:cxn ang="0">
                    <a:pos x="392" y="475"/>
                  </a:cxn>
                  <a:cxn ang="0">
                    <a:pos x="222" y="541"/>
                  </a:cxn>
                  <a:cxn ang="0">
                    <a:pos x="62" y="635"/>
                  </a:cxn>
                  <a:cxn ang="0">
                    <a:pos x="0" y="697"/>
                  </a:cxn>
                  <a:cxn ang="0">
                    <a:pos x="24" y="837"/>
                  </a:cxn>
                  <a:cxn ang="0">
                    <a:pos x="94" y="911"/>
                  </a:cxn>
                  <a:cxn ang="0">
                    <a:pos x="130" y="1077"/>
                  </a:cxn>
                  <a:cxn ang="0">
                    <a:pos x="188" y="1147"/>
                  </a:cxn>
                  <a:cxn ang="0">
                    <a:pos x="278" y="1201"/>
                  </a:cxn>
                  <a:cxn ang="0">
                    <a:pos x="340" y="1293"/>
                  </a:cxn>
                  <a:cxn ang="0">
                    <a:pos x="436" y="1341"/>
                  </a:cxn>
                  <a:cxn ang="0">
                    <a:pos x="538" y="1395"/>
                  </a:cxn>
                  <a:cxn ang="0">
                    <a:pos x="614" y="1507"/>
                  </a:cxn>
                  <a:cxn ang="0">
                    <a:pos x="740" y="1561"/>
                  </a:cxn>
                  <a:cxn ang="0">
                    <a:pos x="848" y="1679"/>
                  </a:cxn>
                  <a:cxn ang="0">
                    <a:pos x="878" y="1783"/>
                  </a:cxn>
                  <a:cxn ang="0">
                    <a:pos x="998" y="1897"/>
                  </a:cxn>
                  <a:cxn ang="0">
                    <a:pos x="1108" y="1913"/>
                  </a:cxn>
                  <a:cxn ang="0">
                    <a:pos x="1210" y="1991"/>
                  </a:cxn>
                  <a:cxn ang="0">
                    <a:pos x="1272" y="2043"/>
                  </a:cxn>
                  <a:cxn ang="0">
                    <a:pos x="1446" y="2075"/>
                  </a:cxn>
                  <a:cxn ang="0">
                    <a:pos x="1646" y="2101"/>
                  </a:cxn>
                  <a:cxn ang="0">
                    <a:pos x="1762" y="2071"/>
                  </a:cxn>
                  <a:cxn ang="0">
                    <a:pos x="1834" y="1981"/>
                  </a:cxn>
                  <a:cxn ang="0">
                    <a:pos x="1942" y="1899"/>
                  </a:cxn>
                  <a:cxn ang="0">
                    <a:pos x="2040" y="1715"/>
                  </a:cxn>
                  <a:cxn ang="0">
                    <a:pos x="2134" y="1575"/>
                  </a:cxn>
                  <a:cxn ang="0">
                    <a:pos x="2152" y="1341"/>
                  </a:cxn>
                  <a:cxn ang="0">
                    <a:pos x="2074" y="1239"/>
                  </a:cxn>
                  <a:cxn ang="0">
                    <a:pos x="1958" y="1167"/>
                  </a:cxn>
                  <a:cxn ang="0">
                    <a:pos x="1916" y="1101"/>
                  </a:cxn>
                  <a:cxn ang="0">
                    <a:pos x="1802" y="1055"/>
                  </a:cxn>
                  <a:cxn ang="0">
                    <a:pos x="1664" y="1003"/>
                  </a:cxn>
                  <a:cxn ang="0">
                    <a:pos x="1450" y="905"/>
                  </a:cxn>
                  <a:cxn ang="0">
                    <a:pos x="1466" y="907"/>
                  </a:cxn>
                  <a:cxn ang="0">
                    <a:pos x="1722" y="953"/>
                  </a:cxn>
                  <a:cxn ang="0">
                    <a:pos x="1886" y="897"/>
                  </a:cxn>
                  <a:cxn ang="0">
                    <a:pos x="2046" y="883"/>
                  </a:cxn>
                  <a:cxn ang="0">
                    <a:pos x="2269" y="891"/>
                  </a:cxn>
                  <a:cxn ang="0">
                    <a:pos x="2365" y="843"/>
                  </a:cxn>
                  <a:cxn ang="0">
                    <a:pos x="2423" y="751"/>
                  </a:cxn>
                  <a:cxn ang="0">
                    <a:pos x="2457" y="631"/>
                  </a:cxn>
                  <a:cxn ang="0">
                    <a:pos x="2459" y="487"/>
                  </a:cxn>
                  <a:cxn ang="0">
                    <a:pos x="2493" y="408"/>
                  </a:cxn>
                  <a:cxn ang="0">
                    <a:pos x="2483" y="324"/>
                  </a:cxn>
                </a:cxnLst>
                <a:rect l="0" t="0" r="r" b="b"/>
                <a:pathLst>
                  <a:path w="2499" h="2105">
                    <a:moveTo>
                      <a:pt x="2483" y="324"/>
                    </a:moveTo>
                    <a:lnTo>
                      <a:pt x="2483" y="324"/>
                    </a:lnTo>
                    <a:lnTo>
                      <a:pt x="2479" y="304"/>
                    </a:lnTo>
                    <a:lnTo>
                      <a:pt x="2475" y="286"/>
                    </a:lnTo>
                    <a:lnTo>
                      <a:pt x="2475" y="286"/>
                    </a:lnTo>
                    <a:lnTo>
                      <a:pt x="2473" y="280"/>
                    </a:lnTo>
                    <a:lnTo>
                      <a:pt x="2471" y="272"/>
                    </a:lnTo>
                    <a:lnTo>
                      <a:pt x="2465" y="260"/>
                    </a:lnTo>
                    <a:lnTo>
                      <a:pt x="2465" y="260"/>
                    </a:lnTo>
                    <a:lnTo>
                      <a:pt x="2459" y="218"/>
                    </a:lnTo>
                    <a:lnTo>
                      <a:pt x="2459" y="218"/>
                    </a:lnTo>
                    <a:lnTo>
                      <a:pt x="2459" y="200"/>
                    </a:lnTo>
                    <a:lnTo>
                      <a:pt x="2457" y="188"/>
                    </a:lnTo>
                    <a:lnTo>
                      <a:pt x="2453" y="182"/>
                    </a:lnTo>
                    <a:lnTo>
                      <a:pt x="2447" y="174"/>
                    </a:lnTo>
                    <a:lnTo>
                      <a:pt x="2447" y="174"/>
                    </a:lnTo>
                    <a:lnTo>
                      <a:pt x="2431" y="158"/>
                    </a:lnTo>
                    <a:lnTo>
                      <a:pt x="2413" y="144"/>
                    </a:lnTo>
                    <a:lnTo>
                      <a:pt x="2385" y="124"/>
                    </a:lnTo>
                    <a:lnTo>
                      <a:pt x="2385" y="124"/>
                    </a:lnTo>
                    <a:lnTo>
                      <a:pt x="2369" y="110"/>
                    </a:lnTo>
                    <a:lnTo>
                      <a:pt x="2359" y="102"/>
                    </a:lnTo>
                    <a:lnTo>
                      <a:pt x="2347" y="96"/>
                    </a:lnTo>
                    <a:lnTo>
                      <a:pt x="2347" y="96"/>
                    </a:lnTo>
                    <a:lnTo>
                      <a:pt x="2331" y="90"/>
                    </a:lnTo>
                    <a:lnTo>
                      <a:pt x="2317" y="80"/>
                    </a:lnTo>
                    <a:lnTo>
                      <a:pt x="2299" y="68"/>
                    </a:lnTo>
                    <a:lnTo>
                      <a:pt x="2299" y="68"/>
                    </a:lnTo>
                    <a:lnTo>
                      <a:pt x="2210" y="36"/>
                    </a:lnTo>
                    <a:lnTo>
                      <a:pt x="2210" y="36"/>
                    </a:lnTo>
                    <a:lnTo>
                      <a:pt x="2184" y="28"/>
                    </a:lnTo>
                    <a:lnTo>
                      <a:pt x="2146" y="18"/>
                    </a:lnTo>
                    <a:lnTo>
                      <a:pt x="2146" y="18"/>
                    </a:lnTo>
                    <a:lnTo>
                      <a:pt x="2110" y="12"/>
                    </a:lnTo>
                    <a:lnTo>
                      <a:pt x="2082" y="10"/>
                    </a:lnTo>
                    <a:lnTo>
                      <a:pt x="2082" y="10"/>
                    </a:lnTo>
                    <a:lnTo>
                      <a:pt x="2034" y="2"/>
                    </a:lnTo>
                    <a:lnTo>
                      <a:pt x="2034" y="2"/>
                    </a:lnTo>
                    <a:lnTo>
                      <a:pt x="1992" y="2"/>
                    </a:lnTo>
                    <a:lnTo>
                      <a:pt x="1992" y="2"/>
                    </a:lnTo>
                    <a:lnTo>
                      <a:pt x="1988" y="0"/>
                    </a:lnTo>
                    <a:lnTo>
                      <a:pt x="1988" y="0"/>
                    </a:lnTo>
                    <a:lnTo>
                      <a:pt x="1976" y="2"/>
                    </a:lnTo>
                    <a:lnTo>
                      <a:pt x="1964" y="6"/>
                    </a:lnTo>
                    <a:lnTo>
                      <a:pt x="1950" y="8"/>
                    </a:lnTo>
                    <a:lnTo>
                      <a:pt x="1940" y="12"/>
                    </a:lnTo>
                    <a:lnTo>
                      <a:pt x="1940" y="12"/>
                    </a:lnTo>
                    <a:lnTo>
                      <a:pt x="1908" y="14"/>
                    </a:lnTo>
                    <a:lnTo>
                      <a:pt x="1908" y="14"/>
                    </a:lnTo>
                    <a:lnTo>
                      <a:pt x="1884" y="24"/>
                    </a:lnTo>
                    <a:lnTo>
                      <a:pt x="1884" y="24"/>
                    </a:lnTo>
                    <a:lnTo>
                      <a:pt x="1876" y="30"/>
                    </a:lnTo>
                    <a:lnTo>
                      <a:pt x="1866" y="36"/>
                    </a:lnTo>
                    <a:lnTo>
                      <a:pt x="1856" y="42"/>
                    </a:lnTo>
                    <a:lnTo>
                      <a:pt x="1846" y="46"/>
                    </a:lnTo>
                    <a:lnTo>
                      <a:pt x="1846" y="46"/>
                    </a:lnTo>
                    <a:lnTo>
                      <a:pt x="1828" y="48"/>
                    </a:lnTo>
                    <a:lnTo>
                      <a:pt x="1820" y="50"/>
                    </a:lnTo>
                    <a:lnTo>
                      <a:pt x="1812" y="52"/>
                    </a:lnTo>
                    <a:lnTo>
                      <a:pt x="1812" y="52"/>
                    </a:lnTo>
                    <a:lnTo>
                      <a:pt x="1796" y="62"/>
                    </a:lnTo>
                    <a:lnTo>
                      <a:pt x="1786" y="66"/>
                    </a:lnTo>
                    <a:lnTo>
                      <a:pt x="1776" y="70"/>
                    </a:lnTo>
                    <a:lnTo>
                      <a:pt x="1776" y="70"/>
                    </a:lnTo>
                    <a:lnTo>
                      <a:pt x="1754" y="76"/>
                    </a:lnTo>
                    <a:lnTo>
                      <a:pt x="1732" y="78"/>
                    </a:lnTo>
                    <a:lnTo>
                      <a:pt x="1732" y="78"/>
                    </a:lnTo>
                    <a:lnTo>
                      <a:pt x="1714" y="80"/>
                    </a:lnTo>
                    <a:lnTo>
                      <a:pt x="1696" y="82"/>
                    </a:lnTo>
                    <a:lnTo>
                      <a:pt x="1696" y="82"/>
                    </a:lnTo>
                    <a:lnTo>
                      <a:pt x="1680" y="84"/>
                    </a:lnTo>
                    <a:lnTo>
                      <a:pt x="1658" y="90"/>
                    </a:lnTo>
                    <a:lnTo>
                      <a:pt x="1636" y="98"/>
                    </a:lnTo>
                    <a:lnTo>
                      <a:pt x="1622" y="106"/>
                    </a:lnTo>
                    <a:lnTo>
                      <a:pt x="1622" y="106"/>
                    </a:lnTo>
                    <a:lnTo>
                      <a:pt x="1544" y="154"/>
                    </a:lnTo>
                    <a:lnTo>
                      <a:pt x="1544" y="154"/>
                    </a:lnTo>
                    <a:lnTo>
                      <a:pt x="1482" y="190"/>
                    </a:lnTo>
                    <a:lnTo>
                      <a:pt x="1482" y="190"/>
                    </a:lnTo>
                    <a:lnTo>
                      <a:pt x="1466" y="198"/>
                    </a:lnTo>
                    <a:lnTo>
                      <a:pt x="1442" y="208"/>
                    </a:lnTo>
                    <a:lnTo>
                      <a:pt x="1416" y="214"/>
                    </a:lnTo>
                    <a:lnTo>
                      <a:pt x="1404" y="216"/>
                    </a:lnTo>
                    <a:lnTo>
                      <a:pt x="1396" y="218"/>
                    </a:lnTo>
                    <a:lnTo>
                      <a:pt x="1396" y="218"/>
                    </a:lnTo>
                    <a:lnTo>
                      <a:pt x="1354" y="216"/>
                    </a:lnTo>
                    <a:lnTo>
                      <a:pt x="1334" y="214"/>
                    </a:lnTo>
                    <a:lnTo>
                      <a:pt x="1322" y="210"/>
                    </a:lnTo>
                    <a:lnTo>
                      <a:pt x="1322" y="210"/>
                    </a:lnTo>
                    <a:lnTo>
                      <a:pt x="1300" y="200"/>
                    </a:lnTo>
                    <a:lnTo>
                      <a:pt x="1286" y="196"/>
                    </a:lnTo>
                    <a:lnTo>
                      <a:pt x="1270" y="192"/>
                    </a:lnTo>
                    <a:lnTo>
                      <a:pt x="1270" y="192"/>
                    </a:lnTo>
                    <a:lnTo>
                      <a:pt x="1250" y="194"/>
                    </a:lnTo>
                    <a:lnTo>
                      <a:pt x="1232" y="198"/>
                    </a:lnTo>
                    <a:lnTo>
                      <a:pt x="1216" y="202"/>
                    </a:lnTo>
                    <a:lnTo>
                      <a:pt x="1208" y="206"/>
                    </a:lnTo>
                    <a:lnTo>
                      <a:pt x="1208" y="206"/>
                    </a:lnTo>
                    <a:lnTo>
                      <a:pt x="1150" y="236"/>
                    </a:lnTo>
                    <a:lnTo>
                      <a:pt x="1110" y="264"/>
                    </a:lnTo>
                    <a:lnTo>
                      <a:pt x="1056" y="300"/>
                    </a:lnTo>
                    <a:lnTo>
                      <a:pt x="1012" y="328"/>
                    </a:lnTo>
                    <a:lnTo>
                      <a:pt x="1012" y="328"/>
                    </a:lnTo>
                    <a:lnTo>
                      <a:pt x="990" y="340"/>
                    </a:lnTo>
                    <a:lnTo>
                      <a:pt x="972" y="346"/>
                    </a:lnTo>
                    <a:lnTo>
                      <a:pt x="960" y="352"/>
                    </a:lnTo>
                    <a:lnTo>
                      <a:pt x="960" y="352"/>
                    </a:lnTo>
                    <a:lnTo>
                      <a:pt x="936" y="358"/>
                    </a:lnTo>
                    <a:lnTo>
                      <a:pt x="922" y="362"/>
                    </a:lnTo>
                    <a:lnTo>
                      <a:pt x="912" y="364"/>
                    </a:lnTo>
                    <a:lnTo>
                      <a:pt x="912" y="364"/>
                    </a:lnTo>
                    <a:lnTo>
                      <a:pt x="896" y="364"/>
                    </a:lnTo>
                    <a:lnTo>
                      <a:pt x="896" y="364"/>
                    </a:lnTo>
                    <a:lnTo>
                      <a:pt x="882" y="374"/>
                    </a:lnTo>
                    <a:lnTo>
                      <a:pt x="864" y="382"/>
                    </a:lnTo>
                    <a:lnTo>
                      <a:pt x="846" y="390"/>
                    </a:lnTo>
                    <a:lnTo>
                      <a:pt x="826" y="396"/>
                    </a:lnTo>
                    <a:lnTo>
                      <a:pt x="790" y="408"/>
                    </a:lnTo>
                    <a:lnTo>
                      <a:pt x="776" y="414"/>
                    </a:lnTo>
                    <a:lnTo>
                      <a:pt x="766" y="423"/>
                    </a:lnTo>
                    <a:lnTo>
                      <a:pt x="766" y="423"/>
                    </a:lnTo>
                    <a:lnTo>
                      <a:pt x="760" y="427"/>
                    </a:lnTo>
                    <a:lnTo>
                      <a:pt x="754" y="431"/>
                    </a:lnTo>
                    <a:lnTo>
                      <a:pt x="736" y="437"/>
                    </a:lnTo>
                    <a:lnTo>
                      <a:pt x="712" y="443"/>
                    </a:lnTo>
                    <a:lnTo>
                      <a:pt x="686" y="449"/>
                    </a:lnTo>
                    <a:lnTo>
                      <a:pt x="658" y="451"/>
                    </a:lnTo>
                    <a:lnTo>
                      <a:pt x="630" y="453"/>
                    </a:lnTo>
                    <a:lnTo>
                      <a:pt x="602" y="455"/>
                    </a:lnTo>
                    <a:lnTo>
                      <a:pt x="578" y="453"/>
                    </a:lnTo>
                    <a:lnTo>
                      <a:pt x="578" y="453"/>
                    </a:lnTo>
                    <a:lnTo>
                      <a:pt x="554" y="453"/>
                    </a:lnTo>
                    <a:lnTo>
                      <a:pt x="524" y="455"/>
                    </a:lnTo>
                    <a:lnTo>
                      <a:pt x="464" y="463"/>
                    </a:lnTo>
                    <a:lnTo>
                      <a:pt x="414" y="471"/>
                    </a:lnTo>
                    <a:lnTo>
                      <a:pt x="392" y="475"/>
                    </a:lnTo>
                    <a:lnTo>
                      <a:pt x="392" y="475"/>
                    </a:lnTo>
                    <a:lnTo>
                      <a:pt x="368" y="481"/>
                    </a:lnTo>
                    <a:lnTo>
                      <a:pt x="316" y="495"/>
                    </a:lnTo>
                    <a:lnTo>
                      <a:pt x="286" y="505"/>
                    </a:lnTo>
                    <a:lnTo>
                      <a:pt x="258" y="517"/>
                    </a:lnTo>
                    <a:lnTo>
                      <a:pt x="236" y="529"/>
                    </a:lnTo>
                    <a:lnTo>
                      <a:pt x="228" y="535"/>
                    </a:lnTo>
                    <a:lnTo>
                      <a:pt x="222" y="541"/>
                    </a:lnTo>
                    <a:lnTo>
                      <a:pt x="222" y="541"/>
                    </a:lnTo>
                    <a:lnTo>
                      <a:pt x="212" y="553"/>
                    </a:lnTo>
                    <a:lnTo>
                      <a:pt x="196" y="567"/>
                    </a:lnTo>
                    <a:lnTo>
                      <a:pt x="176" y="581"/>
                    </a:lnTo>
                    <a:lnTo>
                      <a:pt x="152" y="593"/>
                    </a:lnTo>
                    <a:lnTo>
                      <a:pt x="104" y="617"/>
                    </a:lnTo>
                    <a:lnTo>
                      <a:pt x="62" y="635"/>
                    </a:lnTo>
                    <a:lnTo>
                      <a:pt x="62" y="635"/>
                    </a:lnTo>
                    <a:lnTo>
                      <a:pt x="46" y="643"/>
                    </a:lnTo>
                    <a:lnTo>
                      <a:pt x="34" y="651"/>
                    </a:lnTo>
                    <a:lnTo>
                      <a:pt x="24" y="661"/>
                    </a:lnTo>
                    <a:lnTo>
                      <a:pt x="16" y="671"/>
                    </a:lnTo>
                    <a:lnTo>
                      <a:pt x="4" y="689"/>
                    </a:lnTo>
                    <a:lnTo>
                      <a:pt x="2" y="695"/>
                    </a:lnTo>
                    <a:lnTo>
                      <a:pt x="2" y="695"/>
                    </a:lnTo>
                    <a:lnTo>
                      <a:pt x="0" y="697"/>
                    </a:lnTo>
                    <a:lnTo>
                      <a:pt x="0" y="697"/>
                    </a:lnTo>
                    <a:lnTo>
                      <a:pt x="2" y="735"/>
                    </a:lnTo>
                    <a:lnTo>
                      <a:pt x="8" y="773"/>
                    </a:lnTo>
                    <a:lnTo>
                      <a:pt x="8" y="773"/>
                    </a:lnTo>
                    <a:lnTo>
                      <a:pt x="12" y="797"/>
                    </a:lnTo>
                    <a:lnTo>
                      <a:pt x="16" y="817"/>
                    </a:lnTo>
                    <a:lnTo>
                      <a:pt x="22" y="831"/>
                    </a:lnTo>
                    <a:lnTo>
                      <a:pt x="24" y="837"/>
                    </a:lnTo>
                    <a:lnTo>
                      <a:pt x="30" y="843"/>
                    </a:lnTo>
                    <a:lnTo>
                      <a:pt x="30" y="843"/>
                    </a:lnTo>
                    <a:lnTo>
                      <a:pt x="54" y="865"/>
                    </a:lnTo>
                    <a:lnTo>
                      <a:pt x="72" y="883"/>
                    </a:lnTo>
                    <a:lnTo>
                      <a:pt x="72" y="883"/>
                    </a:lnTo>
                    <a:lnTo>
                      <a:pt x="78" y="889"/>
                    </a:lnTo>
                    <a:lnTo>
                      <a:pt x="86" y="899"/>
                    </a:lnTo>
                    <a:lnTo>
                      <a:pt x="94" y="911"/>
                    </a:lnTo>
                    <a:lnTo>
                      <a:pt x="98" y="929"/>
                    </a:lnTo>
                    <a:lnTo>
                      <a:pt x="98" y="929"/>
                    </a:lnTo>
                    <a:lnTo>
                      <a:pt x="106" y="975"/>
                    </a:lnTo>
                    <a:lnTo>
                      <a:pt x="110" y="1011"/>
                    </a:lnTo>
                    <a:lnTo>
                      <a:pt x="110" y="1011"/>
                    </a:lnTo>
                    <a:lnTo>
                      <a:pt x="114" y="1027"/>
                    </a:lnTo>
                    <a:lnTo>
                      <a:pt x="120" y="1051"/>
                    </a:lnTo>
                    <a:lnTo>
                      <a:pt x="130" y="1077"/>
                    </a:lnTo>
                    <a:lnTo>
                      <a:pt x="138" y="1091"/>
                    </a:lnTo>
                    <a:lnTo>
                      <a:pt x="146" y="1105"/>
                    </a:lnTo>
                    <a:lnTo>
                      <a:pt x="146" y="1105"/>
                    </a:lnTo>
                    <a:lnTo>
                      <a:pt x="158" y="1125"/>
                    </a:lnTo>
                    <a:lnTo>
                      <a:pt x="166" y="1135"/>
                    </a:lnTo>
                    <a:lnTo>
                      <a:pt x="174" y="1141"/>
                    </a:lnTo>
                    <a:lnTo>
                      <a:pt x="188" y="1147"/>
                    </a:lnTo>
                    <a:lnTo>
                      <a:pt x="188" y="1147"/>
                    </a:lnTo>
                    <a:lnTo>
                      <a:pt x="212" y="1155"/>
                    </a:lnTo>
                    <a:lnTo>
                      <a:pt x="230" y="1161"/>
                    </a:lnTo>
                    <a:lnTo>
                      <a:pt x="230" y="1161"/>
                    </a:lnTo>
                    <a:lnTo>
                      <a:pt x="242" y="1167"/>
                    </a:lnTo>
                    <a:lnTo>
                      <a:pt x="258" y="1177"/>
                    </a:lnTo>
                    <a:lnTo>
                      <a:pt x="270" y="1189"/>
                    </a:lnTo>
                    <a:lnTo>
                      <a:pt x="276" y="1195"/>
                    </a:lnTo>
                    <a:lnTo>
                      <a:pt x="278" y="1201"/>
                    </a:lnTo>
                    <a:lnTo>
                      <a:pt x="278" y="1201"/>
                    </a:lnTo>
                    <a:lnTo>
                      <a:pt x="284" y="1217"/>
                    </a:lnTo>
                    <a:lnTo>
                      <a:pt x="294" y="1237"/>
                    </a:lnTo>
                    <a:lnTo>
                      <a:pt x="304" y="1257"/>
                    </a:lnTo>
                    <a:lnTo>
                      <a:pt x="310" y="1265"/>
                    </a:lnTo>
                    <a:lnTo>
                      <a:pt x="318" y="1273"/>
                    </a:lnTo>
                    <a:lnTo>
                      <a:pt x="318" y="1273"/>
                    </a:lnTo>
                    <a:lnTo>
                      <a:pt x="340" y="1293"/>
                    </a:lnTo>
                    <a:lnTo>
                      <a:pt x="350" y="1301"/>
                    </a:lnTo>
                    <a:lnTo>
                      <a:pt x="364" y="1311"/>
                    </a:lnTo>
                    <a:lnTo>
                      <a:pt x="364" y="1311"/>
                    </a:lnTo>
                    <a:lnTo>
                      <a:pt x="392" y="1329"/>
                    </a:lnTo>
                    <a:lnTo>
                      <a:pt x="404" y="1335"/>
                    </a:lnTo>
                    <a:lnTo>
                      <a:pt x="416" y="1337"/>
                    </a:lnTo>
                    <a:lnTo>
                      <a:pt x="416" y="1337"/>
                    </a:lnTo>
                    <a:lnTo>
                      <a:pt x="436" y="1341"/>
                    </a:lnTo>
                    <a:lnTo>
                      <a:pt x="462" y="1345"/>
                    </a:lnTo>
                    <a:lnTo>
                      <a:pt x="488" y="1353"/>
                    </a:lnTo>
                    <a:lnTo>
                      <a:pt x="498" y="1357"/>
                    </a:lnTo>
                    <a:lnTo>
                      <a:pt x="506" y="1361"/>
                    </a:lnTo>
                    <a:lnTo>
                      <a:pt x="506" y="1361"/>
                    </a:lnTo>
                    <a:lnTo>
                      <a:pt x="518" y="1371"/>
                    </a:lnTo>
                    <a:lnTo>
                      <a:pt x="530" y="1381"/>
                    </a:lnTo>
                    <a:lnTo>
                      <a:pt x="538" y="1395"/>
                    </a:lnTo>
                    <a:lnTo>
                      <a:pt x="546" y="1413"/>
                    </a:lnTo>
                    <a:lnTo>
                      <a:pt x="546" y="1413"/>
                    </a:lnTo>
                    <a:lnTo>
                      <a:pt x="554" y="1433"/>
                    </a:lnTo>
                    <a:lnTo>
                      <a:pt x="568" y="1453"/>
                    </a:lnTo>
                    <a:lnTo>
                      <a:pt x="582" y="1473"/>
                    </a:lnTo>
                    <a:lnTo>
                      <a:pt x="596" y="1491"/>
                    </a:lnTo>
                    <a:lnTo>
                      <a:pt x="596" y="1491"/>
                    </a:lnTo>
                    <a:lnTo>
                      <a:pt x="614" y="1507"/>
                    </a:lnTo>
                    <a:lnTo>
                      <a:pt x="634" y="1523"/>
                    </a:lnTo>
                    <a:lnTo>
                      <a:pt x="656" y="1535"/>
                    </a:lnTo>
                    <a:lnTo>
                      <a:pt x="666" y="1541"/>
                    </a:lnTo>
                    <a:lnTo>
                      <a:pt x="676" y="1543"/>
                    </a:lnTo>
                    <a:lnTo>
                      <a:pt x="676" y="1543"/>
                    </a:lnTo>
                    <a:lnTo>
                      <a:pt x="714" y="1551"/>
                    </a:lnTo>
                    <a:lnTo>
                      <a:pt x="732" y="1557"/>
                    </a:lnTo>
                    <a:lnTo>
                      <a:pt x="740" y="1561"/>
                    </a:lnTo>
                    <a:lnTo>
                      <a:pt x="746" y="1567"/>
                    </a:lnTo>
                    <a:lnTo>
                      <a:pt x="746" y="1567"/>
                    </a:lnTo>
                    <a:lnTo>
                      <a:pt x="782" y="1597"/>
                    </a:lnTo>
                    <a:lnTo>
                      <a:pt x="800" y="1615"/>
                    </a:lnTo>
                    <a:lnTo>
                      <a:pt x="816" y="1633"/>
                    </a:lnTo>
                    <a:lnTo>
                      <a:pt x="816" y="1633"/>
                    </a:lnTo>
                    <a:lnTo>
                      <a:pt x="832" y="1653"/>
                    </a:lnTo>
                    <a:lnTo>
                      <a:pt x="848" y="1679"/>
                    </a:lnTo>
                    <a:lnTo>
                      <a:pt x="854" y="1695"/>
                    </a:lnTo>
                    <a:lnTo>
                      <a:pt x="860" y="1709"/>
                    </a:lnTo>
                    <a:lnTo>
                      <a:pt x="864" y="1723"/>
                    </a:lnTo>
                    <a:lnTo>
                      <a:pt x="866" y="1737"/>
                    </a:lnTo>
                    <a:lnTo>
                      <a:pt x="866" y="1737"/>
                    </a:lnTo>
                    <a:lnTo>
                      <a:pt x="868" y="1751"/>
                    </a:lnTo>
                    <a:lnTo>
                      <a:pt x="872" y="1767"/>
                    </a:lnTo>
                    <a:lnTo>
                      <a:pt x="878" y="1783"/>
                    </a:lnTo>
                    <a:lnTo>
                      <a:pt x="884" y="1801"/>
                    </a:lnTo>
                    <a:lnTo>
                      <a:pt x="894" y="1817"/>
                    </a:lnTo>
                    <a:lnTo>
                      <a:pt x="904" y="1833"/>
                    </a:lnTo>
                    <a:lnTo>
                      <a:pt x="916" y="1845"/>
                    </a:lnTo>
                    <a:lnTo>
                      <a:pt x="930" y="1855"/>
                    </a:lnTo>
                    <a:lnTo>
                      <a:pt x="930" y="1855"/>
                    </a:lnTo>
                    <a:lnTo>
                      <a:pt x="978" y="1885"/>
                    </a:lnTo>
                    <a:lnTo>
                      <a:pt x="998" y="1897"/>
                    </a:lnTo>
                    <a:lnTo>
                      <a:pt x="1014" y="1903"/>
                    </a:lnTo>
                    <a:lnTo>
                      <a:pt x="1014" y="1903"/>
                    </a:lnTo>
                    <a:lnTo>
                      <a:pt x="1032" y="1905"/>
                    </a:lnTo>
                    <a:lnTo>
                      <a:pt x="1052" y="1905"/>
                    </a:lnTo>
                    <a:lnTo>
                      <a:pt x="1072" y="1905"/>
                    </a:lnTo>
                    <a:lnTo>
                      <a:pt x="1090" y="1907"/>
                    </a:lnTo>
                    <a:lnTo>
                      <a:pt x="1090" y="1907"/>
                    </a:lnTo>
                    <a:lnTo>
                      <a:pt x="1108" y="1913"/>
                    </a:lnTo>
                    <a:lnTo>
                      <a:pt x="1134" y="1923"/>
                    </a:lnTo>
                    <a:lnTo>
                      <a:pt x="1158" y="1933"/>
                    </a:lnTo>
                    <a:lnTo>
                      <a:pt x="1176" y="1943"/>
                    </a:lnTo>
                    <a:lnTo>
                      <a:pt x="1176" y="1943"/>
                    </a:lnTo>
                    <a:lnTo>
                      <a:pt x="1188" y="1953"/>
                    </a:lnTo>
                    <a:lnTo>
                      <a:pt x="1198" y="1967"/>
                    </a:lnTo>
                    <a:lnTo>
                      <a:pt x="1206" y="1981"/>
                    </a:lnTo>
                    <a:lnTo>
                      <a:pt x="1210" y="1991"/>
                    </a:lnTo>
                    <a:lnTo>
                      <a:pt x="1210" y="1991"/>
                    </a:lnTo>
                    <a:lnTo>
                      <a:pt x="1214" y="1997"/>
                    </a:lnTo>
                    <a:lnTo>
                      <a:pt x="1218" y="2001"/>
                    </a:lnTo>
                    <a:lnTo>
                      <a:pt x="1228" y="2009"/>
                    </a:lnTo>
                    <a:lnTo>
                      <a:pt x="1254" y="2025"/>
                    </a:lnTo>
                    <a:lnTo>
                      <a:pt x="1254" y="2025"/>
                    </a:lnTo>
                    <a:lnTo>
                      <a:pt x="1262" y="2035"/>
                    </a:lnTo>
                    <a:lnTo>
                      <a:pt x="1272" y="2043"/>
                    </a:lnTo>
                    <a:lnTo>
                      <a:pt x="1282" y="2053"/>
                    </a:lnTo>
                    <a:lnTo>
                      <a:pt x="1294" y="2061"/>
                    </a:lnTo>
                    <a:lnTo>
                      <a:pt x="1294" y="2061"/>
                    </a:lnTo>
                    <a:lnTo>
                      <a:pt x="1316" y="2067"/>
                    </a:lnTo>
                    <a:lnTo>
                      <a:pt x="1346" y="2071"/>
                    </a:lnTo>
                    <a:lnTo>
                      <a:pt x="1384" y="2077"/>
                    </a:lnTo>
                    <a:lnTo>
                      <a:pt x="1384" y="2077"/>
                    </a:lnTo>
                    <a:lnTo>
                      <a:pt x="1446" y="2075"/>
                    </a:lnTo>
                    <a:lnTo>
                      <a:pt x="1446" y="2075"/>
                    </a:lnTo>
                    <a:lnTo>
                      <a:pt x="1488" y="2075"/>
                    </a:lnTo>
                    <a:lnTo>
                      <a:pt x="1542" y="2079"/>
                    </a:lnTo>
                    <a:lnTo>
                      <a:pt x="1542" y="2079"/>
                    </a:lnTo>
                    <a:lnTo>
                      <a:pt x="1566" y="2083"/>
                    </a:lnTo>
                    <a:lnTo>
                      <a:pt x="1596" y="2089"/>
                    </a:lnTo>
                    <a:lnTo>
                      <a:pt x="1646" y="2101"/>
                    </a:lnTo>
                    <a:lnTo>
                      <a:pt x="1646" y="2101"/>
                    </a:lnTo>
                    <a:lnTo>
                      <a:pt x="1664" y="2105"/>
                    </a:lnTo>
                    <a:lnTo>
                      <a:pt x="1684" y="2105"/>
                    </a:lnTo>
                    <a:lnTo>
                      <a:pt x="1704" y="2105"/>
                    </a:lnTo>
                    <a:lnTo>
                      <a:pt x="1726" y="2099"/>
                    </a:lnTo>
                    <a:lnTo>
                      <a:pt x="1726" y="2099"/>
                    </a:lnTo>
                    <a:lnTo>
                      <a:pt x="1736" y="2095"/>
                    </a:lnTo>
                    <a:lnTo>
                      <a:pt x="1746" y="2087"/>
                    </a:lnTo>
                    <a:lnTo>
                      <a:pt x="1762" y="2071"/>
                    </a:lnTo>
                    <a:lnTo>
                      <a:pt x="1776" y="2055"/>
                    </a:lnTo>
                    <a:lnTo>
                      <a:pt x="1786" y="2043"/>
                    </a:lnTo>
                    <a:lnTo>
                      <a:pt x="1786" y="2043"/>
                    </a:lnTo>
                    <a:lnTo>
                      <a:pt x="1808" y="2011"/>
                    </a:lnTo>
                    <a:lnTo>
                      <a:pt x="1822" y="1993"/>
                    </a:lnTo>
                    <a:lnTo>
                      <a:pt x="1828" y="1987"/>
                    </a:lnTo>
                    <a:lnTo>
                      <a:pt x="1834" y="1981"/>
                    </a:lnTo>
                    <a:lnTo>
                      <a:pt x="1834" y="1981"/>
                    </a:lnTo>
                    <a:lnTo>
                      <a:pt x="1860" y="1965"/>
                    </a:lnTo>
                    <a:lnTo>
                      <a:pt x="1874" y="1955"/>
                    </a:lnTo>
                    <a:lnTo>
                      <a:pt x="1890" y="1947"/>
                    </a:lnTo>
                    <a:lnTo>
                      <a:pt x="1890" y="1947"/>
                    </a:lnTo>
                    <a:lnTo>
                      <a:pt x="1898" y="1941"/>
                    </a:lnTo>
                    <a:lnTo>
                      <a:pt x="1908" y="1935"/>
                    </a:lnTo>
                    <a:lnTo>
                      <a:pt x="1926" y="1917"/>
                    </a:lnTo>
                    <a:lnTo>
                      <a:pt x="1942" y="1899"/>
                    </a:lnTo>
                    <a:lnTo>
                      <a:pt x="1954" y="1883"/>
                    </a:lnTo>
                    <a:lnTo>
                      <a:pt x="1954" y="1883"/>
                    </a:lnTo>
                    <a:lnTo>
                      <a:pt x="1968" y="1859"/>
                    </a:lnTo>
                    <a:lnTo>
                      <a:pt x="1984" y="1823"/>
                    </a:lnTo>
                    <a:lnTo>
                      <a:pt x="2006" y="1779"/>
                    </a:lnTo>
                    <a:lnTo>
                      <a:pt x="2006" y="1779"/>
                    </a:lnTo>
                    <a:lnTo>
                      <a:pt x="2022" y="1745"/>
                    </a:lnTo>
                    <a:lnTo>
                      <a:pt x="2040" y="1715"/>
                    </a:lnTo>
                    <a:lnTo>
                      <a:pt x="2050" y="1701"/>
                    </a:lnTo>
                    <a:lnTo>
                      <a:pt x="2060" y="1689"/>
                    </a:lnTo>
                    <a:lnTo>
                      <a:pt x="2060" y="1689"/>
                    </a:lnTo>
                    <a:lnTo>
                      <a:pt x="2082" y="1665"/>
                    </a:lnTo>
                    <a:lnTo>
                      <a:pt x="2104" y="1635"/>
                    </a:lnTo>
                    <a:lnTo>
                      <a:pt x="2124" y="1603"/>
                    </a:lnTo>
                    <a:lnTo>
                      <a:pt x="2130" y="1587"/>
                    </a:lnTo>
                    <a:lnTo>
                      <a:pt x="2134" y="1575"/>
                    </a:lnTo>
                    <a:lnTo>
                      <a:pt x="2134" y="1575"/>
                    </a:lnTo>
                    <a:lnTo>
                      <a:pt x="2140" y="1545"/>
                    </a:lnTo>
                    <a:lnTo>
                      <a:pt x="2142" y="1511"/>
                    </a:lnTo>
                    <a:lnTo>
                      <a:pt x="2144" y="1455"/>
                    </a:lnTo>
                    <a:lnTo>
                      <a:pt x="2144" y="1455"/>
                    </a:lnTo>
                    <a:lnTo>
                      <a:pt x="2152" y="1351"/>
                    </a:lnTo>
                    <a:lnTo>
                      <a:pt x="2152" y="1351"/>
                    </a:lnTo>
                    <a:lnTo>
                      <a:pt x="2152" y="1341"/>
                    </a:lnTo>
                    <a:lnTo>
                      <a:pt x="2148" y="1329"/>
                    </a:lnTo>
                    <a:lnTo>
                      <a:pt x="2144" y="1315"/>
                    </a:lnTo>
                    <a:lnTo>
                      <a:pt x="2138" y="1301"/>
                    </a:lnTo>
                    <a:lnTo>
                      <a:pt x="2130" y="1285"/>
                    </a:lnTo>
                    <a:lnTo>
                      <a:pt x="2118" y="1271"/>
                    </a:lnTo>
                    <a:lnTo>
                      <a:pt x="2102" y="1259"/>
                    </a:lnTo>
                    <a:lnTo>
                      <a:pt x="2102" y="1259"/>
                    </a:lnTo>
                    <a:lnTo>
                      <a:pt x="2074" y="1239"/>
                    </a:lnTo>
                    <a:lnTo>
                      <a:pt x="2054" y="1225"/>
                    </a:lnTo>
                    <a:lnTo>
                      <a:pt x="2040" y="1215"/>
                    </a:lnTo>
                    <a:lnTo>
                      <a:pt x="2028" y="1209"/>
                    </a:lnTo>
                    <a:lnTo>
                      <a:pt x="2028" y="1209"/>
                    </a:lnTo>
                    <a:lnTo>
                      <a:pt x="2012" y="1203"/>
                    </a:lnTo>
                    <a:lnTo>
                      <a:pt x="1992" y="1191"/>
                    </a:lnTo>
                    <a:lnTo>
                      <a:pt x="1974" y="1179"/>
                    </a:lnTo>
                    <a:lnTo>
                      <a:pt x="1958" y="1167"/>
                    </a:lnTo>
                    <a:lnTo>
                      <a:pt x="1958" y="1167"/>
                    </a:lnTo>
                    <a:lnTo>
                      <a:pt x="1952" y="1161"/>
                    </a:lnTo>
                    <a:lnTo>
                      <a:pt x="1948" y="1153"/>
                    </a:lnTo>
                    <a:lnTo>
                      <a:pt x="1940" y="1137"/>
                    </a:lnTo>
                    <a:lnTo>
                      <a:pt x="1932" y="1123"/>
                    </a:lnTo>
                    <a:lnTo>
                      <a:pt x="1926" y="1111"/>
                    </a:lnTo>
                    <a:lnTo>
                      <a:pt x="1926" y="1111"/>
                    </a:lnTo>
                    <a:lnTo>
                      <a:pt x="1916" y="1101"/>
                    </a:lnTo>
                    <a:lnTo>
                      <a:pt x="1900" y="1089"/>
                    </a:lnTo>
                    <a:lnTo>
                      <a:pt x="1884" y="1081"/>
                    </a:lnTo>
                    <a:lnTo>
                      <a:pt x="1868" y="1075"/>
                    </a:lnTo>
                    <a:lnTo>
                      <a:pt x="1868" y="1075"/>
                    </a:lnTo>
                    <a:lnTo>
                      <a:pt x="1852" y="1071"/>
                    </a:lnTo>
                    <a:lnTo>
                      <a:pt x="1834" y="1065"/>
                    </a:lnTo>
                    <a:lnTo>
                      <a:pt x="1816" y="1059"/>
                    </a:lnTo>
                    <a:lnTo>
                      <a:pt x="1802" y="1055"/>
                    </a:lnTo>
                    <a:lnTo>
                      <a:pt x="1802" y="1055"/>
                    </a:lnTo>
                    <a:lnTo>
                      <a:pt x="1772" y="1049"/>
                    </a:lnTo>
                    <a:lnTo>
                      <a:pt x="1738" y="1039"/>
                    </a:lnTo>
                    <a:lnTo>
                      <a:pt x="1738" y="1039"/>
                    </a:lnTo>
                    <a:lnTo>
                      <a:pt x="1720" y="1033"/>
                    </a:lnTo>
                    <a:lnTo>
                      <a:pt x="1698" y="1023"/>
                    </a:lnTo>
                    <a:lnTo>
                      <a:pt x="1678" y="1013"/>
                    </a:lnTo>
                    <a:lnTo>
                      <a:pt x="1664" y="1003"/>
                    </a:lnTo>
                    <a:lnTo>
                      <a:pt x="1664" y="1003"/>
                    </a:lnTo>
                    <a:lnTo>
                      <a:pt x="1650" y="987"/>
                    </a:lnTo>
                    <a:lnTo>
                      <a:pt x="1644" y="979"/>
                    </a:lnTo>
                    <a:lnTo>
                      <a:pt x="1614" y="961"/>
                    </a:lnTo>
                    <a:lnTo>
                      <a:pt x="1570" y="945"/>
                    </a:lnTo>
                    <a:lnTo>
                      <a:pt x="1514" y="927"/>
                    </a:lnTo>
                    <a:lnTo>
                      <a:pt x="1460" y="907"/>
                    </a:lnTo>
                    <a:lnTo>
                      <a:pt x="1450" y="905"/>
                    </a:lnTo>
                    <a:lnTo>
                      <a:pt x="1450" y="905"/>
                    </a:lnTo>
                    <a:lnTo>
                      <a:pt x="1396" y="897"/>
                    </a:lnTo>
                    <a:lnTo>
                      <a:pt x="1360" y="889"/>
                    </a:lnTo>
                    <a:lnTo>
                      <a:pt x="1450" y="905"/>
                    </a:lnTo>
                    <a:lnTo>
                      <a:pt x="1450" y="905"/>
                    </a:lnTo>
                    <a:lnTo>
                      <a:pt x="1458" y="905"/>
                    </a:lnTo>
                    <a:lnTo>
                      <a:pt x="1458" y="905"/>
                    </a:lnTo>
                    <a:lnTo>
                      <a:pt x="1466" y="907"/>
                    </a:lnTo>
                    <a:lnTo>
                      <a:pt x="1474" y="909"/>
                    </a:lnTo>
                    <a:lnTo>
                      <a:pt x="1492" y="915"/>
                    </a:lnTo>
                    <a:lnTo>
                      <a:pt x="1512" y="925"/>
                    </a:lnTo>
                    <a:lnTo>
                      <a:pt x="1570" y="945"/>
                    </a:lnTo>
                    <a:lnTo>
                      <a:pt x="1616" y="961"/>
                    </a:lnTo>
                    <a:lnTo>
                      <a:pt x="1652" y="967"/>
                    </a:lnTo>
                    <a:lnTo>
                      <a:pt x="1652" y="967"/>
                    </a:lnTo>
                    <a:lnTo>
                      <a:pt x="1722" y="953"/>
                    </a:lnTo>
                    <a:lnTo>
                      <a:pt x="1722" y="953"/>
                    </a:lnTo>
                    <a:lnTo>
                      <a:pt x="1740" y="949"/>
                    </a:lnTo>
                    <a:lnTo>
                      <a:pt x="1762" y="941"/>
                    </a:lnTo>
                    <a:lnTo>
                      <a:pt x="1796" y="929"/>
                    </a:lnTo>
                    <a:lnTo>
                      <a:pt x="1796" y="929"/>
                    </a:lnTo>
                    <a:lnTo>
                      <a:pt x="1840" y="913"/>
                    </a:lnTo>
                    <a:lnTo>
                      <a:pt x="1868" y="903"/>
                    </a:lnTo>
                    <a:lnTo>
                      <a:pt x="1886" y="897"/>
                    </a:lnTo>
                    <a:lnTo>
                      <a:pt x="1886" y="897"/>
                    </a:lnTo>
                    <a:lnTo>
                      <a:pt x="1932" y="891"/>
                    </a:lnTo>
                    <a:lnTo>
                      <a:pt x="1970" y="885"/>
                    </a:lnTo>
                    <a:lnTo>
                      <a:pt x="1970" y="885"/>
                    </a:lnTo>
                    <a:lnTo>
                      <a:pt x="1984" y="883"/>
                    </a:lnTo>
                    <a:lnTo>
                      <a:pt x="2008" y="881"/>
                    </a:lnTo>
                    <a:lnTo>
                      <a:pt x="2008" y="881"/>
                    </a:lnTo>
                    <a:lnTo>
                      <a:pt x="2046" y="883"/>
                    </a:lnTo>
                    <a:lnTo>
                      <a:pt x="2084" y="887"/>
                    </a:lnTo>
                    <a:lnTo>
                      <a:pt x="2084" y="887"/>
                    </a:lnTo>
                    <a:lnTo>
                      <a:pt x="2132" y="895"/>
                    </a:lnTo>
                    <a:lnTo>
                      <a:pt x="2162" y="899"/>
                    </a:lnTo>
                    <a:lnTo>
                      <a:pt x="2182" y="901"/>
                    </a:lnTo>
                    <a:lnTo>
                      <a:pt x="2182" y="901"/>
                    </a:lnTo>
                    <a:lnTo>
                      <a:pt x="2224" y="897"/>
                    </a:lnTo>
                    <a:lnTo>
                      <a:pt x="2269" y="891"/>
                    </a:lnTo>
                    <a:lnTo>
                      <a:pt x="2269" y="891"/>
                    </a:lnTo>
                    <a:lnTo>
                      <a:pt x="2285" y="887"/>
                    </a:lnTo>
                    <a:lnTo>
                      <a:pt x="2303" y="881"/>
                    </a:lnTo>
                    <a:lnTo>
                      <a:pt x="2321" y="873"/>
                    </a:lnTo>
                    <a:lnTo>
                      <a:pt x="2333" y="869"/>
                    </a:lnTo>
                    <a:lnTo>
                      <a:pt x="2333" y="869"/>
                    </a:lnTo>
                    <a:lnTo>
                      <a:pt x="2345" y="859"/>
                    </a:lnTo>
                    <a:lnTo>
                      <a:pt x="2365" y="843"/>
                    </a:lnTo>
                    <a:lnTo>
                      <a:pt x="2383" y="827"/>
                    </a:lnTo>
                    <a:lnTo>
                      <a:pt x="2391" y="817"/>
                    </a:lnTo>
                    <a:lnTo>
                      <a:pt x="2397" y="811"/>
                    </a:lnTo>
                    <a:lnTo>
                      <a:pt x="2397" y="811"/>
                    </a:lnTo>
                    <a:lnTo>
                      <a:pt x="2411" y="779"/>
                    </a:lnTo>
                    <a:lnTo>
                      <a:pt x="2419" y="763"/>
                    </a:lnTo>
                    <a:lnTo>
                      <a:pt x="2423" y="751"/>
                    </a:lnTo>
                    <a:lnTo>
                      <a:pt x="2423" y="751"/>
                    </a:lnTo>
                    <a:lnTo>
                      <a:pt x="2423" y="725"/>
                    </a:lnTo>
                    <a:lnTo>
                      <a:pt x="2425" y="709"/>
                    </a:lnTo>
                    <a:lnTo>
                      <a:pt x="2431" y="693"/>
                    </a:lnTo>
                    <a:lnTo>
                      <a:pt x="2431" y="693"/>
                    </a:lnTo>
                    <a:lnTo>
                      <a:pt x="2447" y="659"/>
                    </a:lnTo>
                    <a:lnTo>
                      <a:pt x="2453" y="641"/>
                    </a:lnTo>
                    <a:lnTo>
                      <a:pt x="2457" y="631"/>
                    </a:lnTo>
                    <a:lnTo>
                      <a:pt x="2457" y="631"/>
                    </a:lnTo>
                    <a:lnTo>
                      <a:pt x="2461" y="609"/>
                    </a:lnTo>
                    <a:lnTo>
                      <a:pt x="2463" y="595"/>
                    </a:lnTo>
                    <a:lnTo>
                      <a:pt x="2463" y="579"/>
                    </a:lnTo>
                    <a:lnTo>
                      <a:pt x="2463" y="579"/>
                    </a:lnTo>
                    <a:lnTo>
                      <a:pt x="2459" y="535"/>
                    </a:lnTo>
                    <a:lnTo>
                      <a:pt x="2459" y="509"/>
                    </a:lnTo>
                    <a:lnTo>
                      <a:pt x="2459" y="509"/>
                    </a:lnTo>
                    <a:lnTo>
                      <a:pt x="2459" y="487"/>
                    </a:lnTo>
                    <a:lnTo>
                      <a:pt x="2463" y="469"/>
                    </a:lnTo>
                    <a:lnTo>
                      <a:pt x="2465" y="461"/>
                    </a:lnTo>
                    <a:lnTo>
                      <a:pt x="2469" y="453"/>
                    </a:lnTo>
                    <a:lnTo>
                      <a:pt x="2469" y="453"/>
                    </a:lnTo>
                    <a:lnTo>
                      <a:pt x="2475" y="443"/>
                    </a:lnTo>
                    <a:lnTo>
                      <a:pt x="2475" y="443"/>
                    </a:lnTo>
                    <a:lnTo>
                      <a:pt x="2487" y="425"/>
                    </a:lnTo>
                    <a:lnTo>
                      <a:pt x="2493" y="408"/>
                    </a:lnTo>
                    <a:lnTo>
                      <a:pt x="2493" y="408"/>
                    </a:lnTo>
                    <a:lnTo>
                      <a:pt x="2497" y="384"/>
                    </a:lnTo>
                    <a:lnTo>
                      <a:pt x="2499" y="362"/>
                    </a:lnTo>
                    <a:lnTo>
                      <a:pt x="2499" y="362"/>
                    </a:lnTo>
                    <a:lnTo>
                      <a:pt x="2497" y="354"/>
                    </a:lnTo>
                    <a:lnTo>
                      <a:pt x="2491" y="342"/>
                    </a:lnTo>
                    <a:lnTo>
                      <a:pt x="2485" y="332"/>
                    </a:lnTo>
                    <a:lnTo>
                      <a:pt x="2483" y="324"/>
                    </a:lnTo>
                    <a:lnTo>
                      <a:pt x="2483" y="324"/>
                    </a:lnTo>
                    <a:close/>
                  </a:path>
                </a:pathLst>
              </a:custGeom>
              <a:solidFill>
                <a:srgbClr val="9E4610"/>
              </a:solidFill>
              <a:ln w="6350">
                <a:solidFill>
                  <a:srgbClr val="000000"/>
                </a:solidFill>
                <a:prstDash val="solid"/>
                <a:round/>
                <a:headEnd/>
                <a:tailEnd/>
              </a:ln>
            </p:spPr>
            <p:txBody>
              <a:bodyPr/>
              <a:lstStyle/>
              <a:p>
                <a:endParaRPr lang="en-US" dirty="0"/>
              </a:p>
            </p:txBody>
          </p:sp>
          <p:sp>
            <p:nvSpPr>
              <p:cNvPr id="256" name="Freeform 14"/>
              <p:cNvSpPr>
                <a:spLocks/>
              </p:cNvSpPr>
              <p:nvPr/>
            </p:nvSpPr>
            <p:spPr bwMode="auto">
              <a:xfrm>
                <a:off x="1147" y="966"/>
                <a:ext cx="230" cy="28"/>
              </a:xfrm>
              <a:custGeom>
                <a:avLst/>
                <a:gdLst/>
                <a:ahLst/>
                <a:cxnLst>
                  <a:cxn ang="0">
                    <a:pos x="0" y="0"/>
                  </a:cxn>
                  <a:cxn ang="0">
                    <a:pos x="0" y="0"/>
                  </a:cxn>
                  <a:cxn ang="0">
                    <a:pos x="4" y="4"/>
                  </a:cxn>
                  <a:cxn ang="0">
                    <a:pos x="8" y="8"/>
                  </a:cxn>
                  <a:cxn ang="0">
                    <a:pos x="16" y="14"/>
                  </a:cxn>
                  <a:cxn ang="0">
                    <a:pos x="28" y="18"/>
                  </a:cxn>
                  <a:cxn ang="0">
                    <a:pos x="46" y="22"/>
                  </a:cxn>
                  <a:cxn ang="0">
                    <a:pos x="68" y="26"/>
                  </a:cxn>
                  <a:cxn ang="0">
                    <a:pos x="96" y="28"/>
                  </a:cxn>
                  <a:cxn ang="0">
                    <a:pos x="96" y="28"/>
                  </a:cxn>
                  <a:cxn ang="0">
                    <a:pos x="150" y="28"/>
                  </a:cxn>
                  <a:cxn ang="0">
                    <a:pos x="184" y="28"/>
                  </a:cxn>
                  <a:cxn ang="0">
                    <a:pos x="196" y="26"/>
                  </a:cxn>
                  <a:cxn ang="0">
                    <a:pos x="206" y="22"/>
                  </a:cxn>
                  <a:cxn ang="0">
                    <a:pos x="212" y="20"/>
                  </a:cxn>
                  <a:cxn ang="0">
                    <a:pos x="218" y="16"/>
                  </a:cxn>
                  <a:cxn ang="0">
                    <a:pos x="218" y="16"/>
                  </a:cxn>
                  <a:cxn ang="0">
                    <a:pos x="230" y="4"/>
                  </a:cxn>
                </a:cxnLst>
                <a:rect l="0" t="0" r="r" b="b"/>
                <a:pathLst>
                  <a:path w="230" h="28">
                    <a:moveTo>
                      <a:pt x="0" y="0"/>
                    </a:moveTo>
                    <a:lnTo>
                      <a:pt x="0" y="0"/>
                    </a:lnTo>
                    <a:lnTo>
                      <a:pt x="4" y="4"/>
                    </a:lnTo>
                    <a:lnTo>
                      <a:pt x="8" y="8"/>
                    </a:lnTo>
                    <a:lnTo>
                      <a:pt x="16" y="14"/>
                    </a:lnTo>
                    <a:lnTo>
                      <a:pt x="28" y="18"/>
                    </a:lnTo>
                    <a:lnTo>
                      <a:pt x="46" y="22"/>
                    </a:lnTo>
                    <a:lnTo>
                      <a:pt x="68" y="26"/>
                    </a:lnTo>
                    <a:lnTo>
                      <a:pt x="96" y="28"/>
                    </a:lnTo>
                    <a:lnTo>
                      <a:pt x="96" y="28"/>
                    </a:lnTo>
                    <a:lnTo>
                      <a:pt x="150" y="28"/>
                    </a:lnTo>
                    <a:lnTo>
                      <a:pt x="184" y="28"/>
                    </a:lnTo>
                    <a:lnTo>
                      <a:pt x="196" y="26"/>
                    </a:lnTo>
                    <a:lnTo>
                      <a:pt x="206" y="22"/>
                    </a:lnTo>
                    <a:lnTo>
                      <a:pt x="212" y="20"/>
                    </a:lnTo>
                    <a:lnTo>
                      <a:pt x="218" y="16"/>
                    </a:lnTo>
                    <a:lnTo>
                      <a:pt x="218" y="16"/>
                    </a:lnTo>
                    <a:lnTo>
                      <a:pt x="230" y="4"/>
                    </a:lnTo>
                  </a:path>
                </a:pathLst>
              </a:custGeom>
              <a:noFill/>
              <a:ln w="3175">
                <a:solidFill>
                  <a:srgbClr val="000000"/>
                </a:solidFill>
                <a:prstDash val="solid"/>
                <a:round/>
                <a:headEnd/>
                <a:tailEnd/>
              </a:ln>
            </p:spPr>
            <p:txBody>
              <a:bodyPr/>
              <a:lstStyle/>
              <a:p>
                <a:endParaRPr lang="en-US" dirty="0"/>
              </a:p>
            </p:txBody>
          </p:sp>
          <p:sp>
            <p:nvSpPr>
              <p:cNvPr id="257" name="Freeform 15"/>
              <p:cNvSpPr>
                <a:spLocks/>
              </p:cNvSpPr>
              <p:nvPr/>
            </p:nvSpPr>
            <p:spPr bwMode="auto">
              <a:xfrm>
                <a:off x="677" y="842"/>
                <a:ext cx="1360" cy="832"/>
              </a:xfrm>
              <a:custGeom>
                <a:avLst/>
                <a:gdLst/>
                <a:ahLst/>
                <a:cxnLst>
                  <a:cxn ang="0">
                    <a:pos x="0" y="832"/>
                  </a:cxn>
                  <a:cxn ang="0">
                    <a:pos x="128" y="660"/>
                  </a:cxn>
                  <a:cxn ang="0">
                    <a:pos x="200" y="536"/>
                  </a:cxn>
                  <a:cxn ang="0">
                    <a:pos x="320" y="496"/>
                  </a:cxn>
                  <a:cxn ang="0">
                    <a:pos x="400" y="382"/>
                  </a:cxn>
                  <a:cxn ang="0">
                    <a:pos x="462" y="322"/>
                  </a:cxn>
                  <a:cxn ang="0">
                    <a:pos x="528" y="228"/>
                  </a:cxn>
                  <a:cxn ang="0">
                    <a:pos x="682" y="168"/>
                  </a:cxn>
                  <a:cxn ang="0">
                    <a:pos x="776" y="174"/>
                  </a:cxn>
                  <a:cxn ang="0">
                    <a:pos x="908" y="174"/>
                  </a:cxn>
                  <a:cxn ang="0">
                    <a:pos x="958" y="140"/>
                  </a:cxn>
                  <a:cxn ang="0">
                    <a:pos x="1050" y="144"/>
                  </a:cxn>
                  <a:cxn ang="0">
                    <a:pos x="1212" y="60"/>
                  </a:cxn>
                  <a:cxn ang="0">
                    <a:pos x="1360" y="0"/>
                  </a:cxn>
                </a:cxnLst>
                <a:rect l="0" t="0" r="r" b="b"/>
                <a:pathLst>
                  <a:path w="1360" h="832">
                    <a:moveTo>
                      <a:pt x="0" y="832"/>
                    </a:moveTo>
                    <a:lnTo>
                      <a:pt x="128" y="660"/>
                    </a:lnTo>
                    <a:lnTo>
                      <a:pt x="200" y="536"/>
                    </a:lnTo>
                    <a:lnTo>
                      <a:pt x="320" y="496"/>
                    </a:lnTo>
                    <a:lnTo>
                      <a:pt x="400" y="382"/>
                    </a:lnTo>
                    <a:lnTo>
                      <a:pt x="462" y="322"/>
                    </a:lnTo>
                    <a:lnTo>
                      <a:pt x="528" y="228"/>
                    </a:lnTo>
                    <a:lnTo>
                      <a:pt x="682" y="168"/>
                    </a:lnTo>
                    <a:lnTo>
                      <a:pt x="776" y="174"/>
                    </a:lnTo>
                    <a:lnTo>
                      <a:pt x="908" y="174"/>
                    </a:lnTo>
                    <a:lnTo>
                      <a:pt x="958" y="140"/>
                    </a:lnTo>
                    <a:lnTo>
                      <a:pt x="1050" y="144"/>
                    </a:lnTo>
                    <a:lnTo>
                      <a:pt x="1212" y="60"/>
                    </a:lnTo>
                    <a:lnTo>
                      <a:pt x="1360" y="0"/>
                    </a:lnTo>
                  </a:path>
                </a:pathLst>
              </a:custGeom>
              <a:noFill/>
              <a:ln w="22225">
                <a:solidFill>
                  <a:srgbClr val="000000"/>
                </a:solidFill>
                <a:prstDash val="solid"/>
                <a:round/>
                <a:headEnd/>
                <a:tailEnd/>
              </a:ln>
            </p:spPr>
            <p:txBody>
              <a:bodyPr/>
              <a:lstStyle/>
              <a:p>
                <a:endParaRPr lang="en-US" dirty="0"/>
              </a:p>
            </p:txBody>
          </p:sp>
          <p:sp>
            <p:nvSpPr>
              <p:cNvPr id="258" name="Freeform 16"/>
              <p:cNvSpPr>
                <a:spLocks/>
              </p:cNvSpPr>
              <p:nvPr/>
            </p:nvSpPr>
            <p:spPr bwMode="auto">
              <a:xfrm>
                <a:off x="595" y="842"/>
                <a:ext cx="2270" cy="2017"/>
              </a:xfrm>
              <a:custGeom>
                <a:avLst/>
                <a:gdLst/>
                <a:ahLst/>
                <a:cxnLst>
                  <a:cxn ang="0">
                    <a:pos x="0" y="2017"/>
                  </a:cxn>
                  <a:cxn ang="0">
                    <a:pos x="30" y="1999"/>
                  </a:cxn>
                  <a:cxn ang="0">
                    <a:pos x="60" y="1971"/>
                  </a:cxn>
                  <a:cxn ang="0">
                    <a:pos x="100" y="1931"/>
                  </a:cxn>
                  <a:cxn ang="0">
                    <a:pos x="128" y="1897"/>
                  </a:cxn>
                  <a:cxn ang="0">
                    <a:pos x="152" y="1867"/>
                  </a:cxn>
                  <a:cxn ang="0">
                    <a:pos x="174" y="1831"/>
                  </a:cxn>
                  <a:cxn ang="0">
                    <a:pos x="186" y="1813"/>
                  </a:cxn>
                  <a:cxn ang="0">
                    <a:pos x="208" y="1781"/>
                  </a:cxn>
                  <a:cxn ang="0">
                    <a:pos x="214" y="1763"/>
                  </a:cxn>
                  <a:cxn ang="0">
                    <a:pos x="218" y="1753"/>
                  </a:cxn>
                  <a:cxn ang="0">
                    <a:pos x="238" y="1713"/>
                  </a:cxn>
                  <a:cxn ang="0">
                    <a:pos x="262" y="1669"/>
                  </a:cxn>
                  <a:cxn ang="0">
                    <a:pos x="266" y="1661"/>
                  </a:cxn>
                  <a:cxn ang="0">
                    <a:pos x="292" y="1635"/>
                  </a:cxn>
                  <a:cxn ang="0">
                    <a:pos x="308" y="1613"/>
                  </a:cxn>
                  <a:cxn ang="0">
                    <a:pos x="316" y="1583"/>
                  </a:cxn>
                  <a:cxn ang="0">
                    <a:pos x="316" y="1565"/>
                  </a:cxn>
                  <a:cxn ang="0">
                    <a:pos x="326" y="1531"/>
                  </a:cxn>
                  <a:cxn ang="0">
                    <a:pos x="344" y="1497"/>
                  </a:cxn>
                  <a:cxn ang="0">
                    <a:pos x="348" y="1489"/>
                  </a:cxn>
                  <a:cxn ang="0">
                    <a:pos x="362" y="1465"/>
                  </a:cxn>
                  <a:cxn ang="0">
                    <a:pos x="380" y="1445"/>
                  </a:cxn>
                  <a:cxn ang="0">
                    <a:pos x="410" y="1429"/>
                  </a:cxn>
                  <a:cxn ang="0">
                    <a:pos x="450" y="1411"/>
                  </a:cxn>
                  <a:cxn ang="0">
                    <a:pos x="522" y="1373"/>
                  </a:cxn>
                  <a:cxn ang="0">
                    <a:pos x="560" y="1347"/>
                  </a:cxn>
                  <a:cxn ang="0">
                    <a:pos x="570" y="1335"/>
                  </a:cxn>
                  <a:cxn ang="0">
                    <a:pos x="582" y="1321"/>
                  </a:cxn>
                  <a:cxn ang="0">
                    <a:pos x="632" y="1299"/>
                  </a:cxn>
                  <a:cxn ang="0">
                    <a:pos x="716" y="1273"/>
                  </a:cxn>
                  <a:cxn ang="0">
                    <a:pos x="740" y="1269"/>
                  </a:cxn>
                  <a:cxn ang="0">
                    <a:pos x="810" y="1257"/>
                  </a:cxn>
                  <a:cxn ang="0">
                    <a:pos x="900" y="1247"/>
                  </a:cxn>
                  <a:cxn ang="0">
                    <a:pos x="926" y="1247"/>
                  </a:cxn>
                  <a:cxn ang="0">
                    <a:pos x="976" y="1247"/>
                  </a:cxn>
                  <a:cxn ang="0">
                    <a:pos x="1034" y="1241"/>
                  </a:cxn>
                  <a:cxn ang="0">
                    <a:pos x="1084" y="1231"/>
                  </a:cxn>
                  <a:cxn ang="0">
                    <a:pos x="1108" y="1221"/>
                  </a:cxn>
                  <a:cxn ang="0">
                    <a:pos x="1112" y="1217"/>
                  </a:cxn>
                  <a:cxn ang="0">
                    <a:pos x="1138" y="1201"/>
                  </a:cxn>
                  <a:cxn ang="0">
                    <a:pos x="1198" y="1180"/>
                  </a:cxn>
                  <a:cxn ang="0">
                    <a:pos x="1234" y="1164"/>
                  </a:cxn>
                  <a:cxn ang="0">
                    <a:pos x="1246" y="1152"/>
                  </a:cxn>
                  <a:cxn ang="0">
                    <a:pos x="1258" y="1140"/>
                  </a:cxn>
                  <a:cxn ang="0">
                    <a:pos x="1304" y="1100"/>
                  </a:cxn>
                  <a:cxn ang="0">
                    <a:pos x="1340" y="1072"/>
                  </a:cxn>
                  <a:cxn ang="0">
                    <a:pos x="1406" y="976"/>
                  </a:cxn>
                  <a:cxn ang="0">
                    <a:pos x="1428" y="952"/>
                  </a:cxn>
                  <a:cxn ang="0">
                    <a:pos x="1528" y="884"/>
                  </a:cxn>
                  <a:cxn ang="0">
                    <a:pos x="1602" y="838"/>
                  </a:cxn>
                  <a:cxn ang="0">
                    <a:pos x="1662" y="784"/>
                  </a:cxn>
                  <a:cxn ang="0">
                    <a:pos x="1688" y="754"/>
                  </a:cxn>
                  <a:cxn ang="0">
                    <a:pos x="1776" y="642"/>
                  </a:cxn>
                  <a:cxn ang="0">
                    <a:pos x="1890" y="536"/>
                  </a:cxn>
                  <a:cxn ang="0">
                    <a:pos x="2270" y="0"/>
                  </a:cxn>
                </a:cxnLst>
                <a:rect l="0" t="0" r="r" b="b"/>
                <a:pathLst>
                  <a:path w="2270" h="2017">
                    <a:moveTo>
                      <a:pt x="0" y="2017"/>
                    </a:moveTo>
                    <a:lnTo>
                      <a:pt x="0" y="2017"/>
                    </a:lnTo>
                    <a:lnTo>
                      <a:pt x="18" y="2009"/>
                    </a:lnTo>
                    <a:lnTo>
                      <a:pt x="30" y="1999"/>
                    </a:lnTo>
                    <a:lnTo>
                      <a:pt x="44" y="1987"/>
                    </a:lnTo>
                    <a:lnTo>
                      <a:pt x="60" y="1971"/>
                    </a:lnTo>
                    <a:lnTo>
                      <a:pt x="60" y="1971"/>
                    </a:lnTo>
                    <a:lnTo>
                      <a:pt x="100" y="1931"/>
                    </a:lnTo>
                    <a:lnTo>
                      <a:pt x="116" y="1913"/>
                    </a:lnTo>
                    <a:lnTo>
                      <a:pt x="128" y="1897"/>
                    </a:lnTo>
                    <a:lnTo>
                      <a:pt x="128" y="1897"/>
                    </a:lnTo>
                    <a:lnTo>
                      <a:pt x="152" y="1867"/>
                    </a:lnTo>
                    <a:lnTo>
                      <a:pt x="164" y="1849"/>
                    </a:lnTo>
                    <a:lnTo>
                      <a:pt x="174" y="1831"/>
                    </a:lnTo>
                    <a:lnTo>
                      <a:pt x="174" y="1831"/>
                    </a:lnTo>
                    <a:lnTo>
                      <a:pt x="186" y="1813"/>
                    </a:lnTo>
                    <a:lnTo>
                      <a:pt x="198" y="1797"/>
                    </a:lnTo>
                    <a:lnTo>
                      <a:pt x="208" y="1781"/>
                    </a:lnTo>
                    <a:lnTo>
                      <a:pt x="212" y="1773"/>
                    </a:lnTo>
                    <a:lnTo>
                      <a:pt x="214" y="1763"/>
                    </a:lnTo>
                    <a:lnTo>
                      <a:pt x="214" y="1763"/>
                    </a:lnTo>
                    <a:lnTo>
                      <a:pt x="218" y="1753"/>
                    </a:lnTo>
                    <a:lnTo>
                      <a:pt x="224" y="1741"/>
                    </a:lnTo>
                    <a:lnTo>
                      <a:pt x="238" y="1713"/>
                    </a:lnTo>
                    <a:lnTo>
                      <a:pt x="252" y="1689"/>
                    </a:lnTo>
                    <a:lnTo>
                      <a:pt x="262" y="1669"/>
                    </a:lnTo>
                    <a:lnTo>
                      <a:pt x="262" y="1669"/>
                    </a:lnTo>
                    <a:lnTo>
                      <a:pt x="266" y="1661"/>
                    </a:lnTo>
                    <a:lnTo>
                      <a:pt x="272" y="1653"/>
                    </a:lnTo>
                    <a:lnTo>
                      <a:pt x="292" y="1635"/>
                    </a:lnTo>
                    <a:lnTo>
                      <a:pt x="300" y="1625"/>
                    </a:lnTo>
                    <a:lnTo>
                      <a:pt x="308" y="1613"/>
                    </a:lnTo>
                    <a:lnTo>
                      <a:pt x="314" y="1599"/>
                    </a:lnTo>
                    <a:lnTo>
                      <a:pt x="316" y="1583"/>
                    </a:lnTo>
                    <a:lnTo>
                      <a:pt x="316" y="1583"/>
                    </a:lnTo>
                    <a:lnTo>
                      <a:pt x="316" y="1565"/>
                    </a:lnTo>
                    <a:lnTo>
                      <a:pt x="320" y="1547"/>
                    </a:lnTo>
                    <a:lnTo>
                      <a:pt x="326" y="1531"/>
                    </a:lnTo>
                    <a:lnTo>
                      <a:pt x="332" y="1517"/>
                    </a:lnTo>
                    <a:lnTo>
                      <a:pt x="344" y="1497"/>
                    </a:lnTo>
                    <a:lnTo>
                      <a:pt x="348" y="1489"/>
                    </a:lnTo>
                    <a:lnTo>
                      <a:pt x="348" y="1489"/>
                    </a:lnTo>
                    <a:lnTo>
                      <a:pt x="352" y="1481"/>
                    </a:lnTo>
                    <a:lnTo>
                      <a:pt x="362" y="1465"/>
                    </a:lnTo>
                    <a:lnTo>
                      <a:pt x="370" y="1455"/>
                    </a:lnTo>
                    <a:lnTo>
                      <a:pt x="380" y="1445"/>
                    </a:lnTo>
                    <a:lnTo>
                      <a:pt x="394" y="1435"/>
                    </a:lnTo>
                    <a:lnTo>
                      <a:pt x="410" y="1429"/>
                    </a:lnTo>
                    <a:lnTo>
                      <a:pt x="410" y="1429"/>
                    </a:lnTo>
                    <a:lnTo>
                      <a:pt x="450" y="1411"/>
                    </a:lnTo>
                    <a:lnTo>
                      <a:pt x="500" y="1387"/>
                    </a:lnTo>
                    <a:lnTo>
                      <a:pt x="522" y="1373"/>
                    </a:lnTo>
                    <a:lnTo>
                      <a:pt x="544" y="1361"/>
                    </a:lnTo>
                    <a:lnTo>
                      <a:pt x="560" y="1347"/>
                    </a:lnTo>
                    <a:lnTo>
                      <a:pt x="570" y="1335"/>
                    </a:lnTo>
                    <a:lnTo>
                      <a:pt x="570" y="1335"/>
                    </a:lnTo>
                    <a:lnTo>
                      <a:pt x="576" y="1329"/>
                    </a:lnTo>
                    <a:lnTo>
                      <a:pt x="582" y="1321"/>
                    </a:lnTo>
                    <a:lnTo>
                      <a:pt x="604" y="1309"/>
                    </a:lnTo>
                    <a:lnTo>
                      <a:pt x="632" y="1299"/>
                    </a:lnTo>
                    <a:lnTo>
                      <a:pt x="662" y="1289"/>
                    </a:lnTo>
                    <a:lnTo>
                      <a:pt x="716" y="1273"/>
                    </a:lnTo>
                    <a:lnTo>
                      <a:pt x="740" y="1269"/>
                    </a:lnTo>
                    <a:lnTo>
                      <a:pt x="740" y="1269"/>
                    </a:lnTo>
                    <a:lnTo>
                      <a:pt x="760" y="1265"/>
                    </a:lnTo>
                    <a:lnTo>
                      <a:pt x="810" y="1257"/>
                    </a:lnTo>
                    <a:lnTo>
                      <a:pt x="872" y="1249"/>
                    </a:lnTo>
                    <a:lnTo>
                      <a:pt x="900" y="1247"/>
                    </a:lnTo>
                    <a:lnTo>
                      <a:pt x="926" y="1247"/>
                    </a:lnTo>
                    <a:lnTo>
                      <a:pt x="926" y="1247"/>
                    </a:lnTo>
                    <a:lnTo>
                      <a:pt x="950" y="1247"/>
                    </a:lnTo>
                    <a:lnTo>
                      <a:pt x="976" y="1247"/>
                    </a:lnTo>
                    <a:lnTo>
                      <a:pt x="1006" y="1245"/>
                    </a:lnTo>
                    <a:lnTo>
                      <a:pt x="1034" y="1241"/>
                    </a:lnTo>
                    <a:lnTo>
                      <a:pt x="1060" y="1237"/>
                    </a:lnTo>
                    <a:lnTo>
                      <a:pt x="1084" y="1231"/>
                    </a:lnTo>
                    <a:lnTo>
                      <a:pt x="1102" y="1225"/>
                    </a:lnTo>
                    <a:lnTo>
                      <a:pt x="1108" y="1221"/>
                    </a:lnTo>
                    <a:lnTo>
                      <a:pt x="1112" y="1217"/>
                    </a:lnTo>
                    <a:lnTo>
                      <a:pt x="1112" y="1217"/>
                    </a:lnTo>
                    <a:lnTo>
                      <a:pt x="1124" y="1209"/>
                    </a:lnTo>
                    <a:lnTo>
                      <a:pt x="1138" y="1201"/>
                    </a:lnTo>
                    <a:lnTo>
                      <a:pt x="1178" y="1188"/>
                    </a:lnTo>
                    <a:lnTo>
                      <a:pt x="1198" y="1180"/>
                    </a:lnTo>
                    <a:lnTo>
                      <a:pt x="1218" y="1174"/>
                    </a:lnTo>
                    <a:lnTo>
                      <a:pt x="1234" y="1164"/>
                    </a:lnTo>
                    <a:lnTo>
                      <a:pt x="1242" y="1158"/>
                    </a:lnTo>
                    <a:lnTo>
                      <a:pt x="1246" y="1152"/>
                    </a:lnTo>
                    <a:lnTo>
                      <a:pt x="1246" y="1152"/>
                    </a:lnTo>
                    <a:lnTo>
                      <a:pt x="1258" y="1140"/>
                    </a:lnTo>
                    <a:lnTo>
                      <a:pt x="1272" y="1126"/>
                    </a:lnTo>
                    <a:lnTo>
                      <a:pt x="1304" y="1100"/>
                    </a:lnTo>
                    <a:lnTo>
                      <a:pt x="1340" y="1072"/>
                    </a:lnTo>
                    <a:lnTo>
                      <a:pt x="1340" y="1072"/>
                    </a:lnTo>
                    <a:lnTo>
                      <a:pt x="1376" y="1016"/>
                    </a:lnTo>
                    <a:lnTo>
                      <a:pt x="1406" y="976"/>
                    </a:lnTo>
                    <a:lnTo>
                      <a:pt x="1418" y="960"/>
                    </a:lnTo>
                    <a:lnTo>
                      <a:pt x="1428" y="952"/>
                    </a:lnTo>
                    <a:lnTo>
                      <a:pt x="1428" y="952"/>
                    </a:lnTo>
                    <a:lnTo>
                      <a:pt x="1528" y="884"/>
                    </a:lnTo>
                    <a:lnTo>
                      <a:pt x="1602" y="838"/>
                    </a:lnTo>
                    <a:lnTo>
                      <a:pt x="1602" y="838"/>
                    </a:lnTo>
                    <a:lnTo>
                      <a:pt x="1624" y="818"/>
                    </a:lnTo>
                    <a:lnTo>
                      <a:pt x="1662" y="784"/>
                    </a:lnTo>
                    <a:lnTo>
                      <a:pt x="1662" y="784"/>
                    </a:lnTo>
                    <a:lnTo>
                      <a:pt x="1688" y="754"/>
                    </a:lnTo>
                    <a:lnTo>
                      <a:pt x="1728" y="706"/>
                    </a:lnTo>
                    <a:lnTo>
                      <a:pt x="1776" y="642"/>
                    </a:lnTo>
                    <a:lnTo>
                      <a:pt x="1836" y="602"/>
                    </a:lnTo>
                    <a:lnTo>
                      <a:pt x="1890" y="536"/>
                    </a:lnTo>
                    <a:lnTo>
                      <a:pt x="1970" y="436"/>
                    </a:lnTo>
                    <a:lnTo>
                      <a:pt x="2270" y="0"/>
                    </a:lnTo>
                  </a:path>
                </a:pathLst>
              </a:custGeom>
              <a:noFill/>
              <a:ln w="22225">
                <a:solidFill>
                  <a:srgbClr val="000000"/>
                </a:solidFill>
                <a:prstDash val="solid"/>
                <a:round/>
                <a:headEnd/>
                <a:tailEnd/>
              </a:ln>
            </p:spPr>
            <p:txBody>
              <a:bodyPr/>
              <a:lstStyle/>
              <a:p>
                <a:endParaRPr lang="en-US" dirty="0"/>
              </a:p>
            </p:txBody>
          </p:sp>
          <p:sp>
            <p:nvSpPr>
              <p:cNvPr id="259" name="Freeform 17"/>
              <p:cNvSpPr>
                <a:spLocks/>
              </p:cNvSpPr>
              <p:nvPr/>
            </p:nvSpPr>
            <p:spPr bwMode="auto">
              <a:xfrm>
                <a:off x="595" y="972"/>
                <a:ext cx="2663" cy="2645"/>
              </a:xfrm>
              <a:custGeom>
                <a:avLst/>
                <a:gdLst/>
                <a:ahLst/>
                <a:cxnLst>
                  <a:cxn ang="0">
                    <a:pos x="256" y="1125"/>
                  </a:cxn>
                  <a:cxn ang="0">
                    <a:pos x="410" y="1475"/>
                  </a:cxn>
                  <a:cxn ang="0">
                    <a:pos x="446" y="1449"/>
                  </a:cxn>
                  <a:cxn ang="0">
                    <a:pos x="536" y="1673"/>
                  </a:cxn>
                  <a:cxn ang="0">
                    <a:pos x="598" y="1649"/>
                  </a:cxn>
                  <a:cxn ang="0">
                    <a:pos x="632" y="1653"/>
                  </a:cxn>
                  <a:cxn ang="0">
                    <a:pos x="730" y="1859"/>
                  </a:cxn>
                  <a:cxn ang="0">
                    <a:pos x="788" y="1807"/>
                  </a:cxn>
                  <a:cxn ang="0">
                    <a:pos x="962" y="1983"/>
                  </a:cxn>
                  <a:cxn ang="0">
                    <a:pos x="1122" y="2175"/>
                  </a:cxn>
                  <a:cxn ang="0">
                    <a:pos x="1198" y="2127"/>
                  </a:cxn>
                  <a:cxn ang="0">
                    <a:pos x="1252" y="2121"/>
                  </a:cxn>
                  <a:cxn ang="0">
                    <a:pos x="1302" y="2173"/>
                  </a:cxn>
                  <a:cxn ang="0">
                    <a:pos x="1322" y="2329"/>
                  </a:cxn>
                  <a:cxn ang="0">
                    <a:pos x="1400" y="2463"/>
                  </a:cxn>
                  <a:cxn ang="0">
                    <a:pos x="1512" y="2559"/>
                  </a:cxn>
                  <a:cxn ang="0">
                    <a:pos x="1624" y="2551"/>
                  </a:cxn>
                  <a:cxn ang="0">
                    <a:pos x="1654" y="2519"/>
                  </a:cxn>
                  <a:cxn ang="0">
                    <a:pos x="1792" y="2643"/>
                  </a:cxn>
                  <a:cxn ang="0">
                    <a:pos x="1840" y="2547"/>
                  </a:cxn>
                  <a:cxn ang="0">
                    <a:pos x="2064" y="2597"/>
                  </a:cxn>
                  <a:cxn ang="0">
                    <a:pos x="2272" y="2383"/>
                  </a:cxn>
                  <a:cxn ang="0">
                    <a:pos x="2206" y="2225"/>
                  </a:cxn>
                  <a:cxn ang="0">
                    <a:pos x="2262" y="2089"/>
                  </a:cxn>
                  <a:cxn ang="0">
                    <a:pos x="2128" y="2011"/>
                  </a:cxn>
                  <a:cxn ang="0">
                    <a:pos x="1998" y="1917"/>
                  </a:cxn>
                  <a:cxn ang="0">
                    <a:pos x="1858" y="1731"/>
                  </a:cxn>
                  <a:cxn ang="0">
                    <a:pos x="1756" y="1597"/>
                  </a:cxn>
                  <a:cxn ang="0">
                    <a:pos x="1710" y="1517"/>
                  </a:cxn>
                  <a:cxn ang="0">
                    <a:pos x="1896" y="1479"/>
                  </a:cxn>
                  <a:cxn ang="0">
                    <a:pos x="2114" y="1365"/>
                  </a:cxn>
                  <a:cxn ang="0">
                    <a:pos x="2210" y="1327"/>
                  </a:cxn>
                  <a:cxn ang="0">
                    <a:pos x="2324" y="1335"/>
                  </a:cxn>
                  <a:cxn ang="0">
                    <a:pos x="2396" y="1273"/>
                  </a:cxn>
                  <a:cxn ang="0">
                    <a:pos x="2470" y="1245"/>
                  </a:cxn>
                  <a:cxn ang="0">
                    <a:pos x="2580" y="1113"/>
                  </a:cxn>
                  <a:cxn ang="0">
                    <a:pos x="2663" y="1004"/>
                  </a:cxn>
                  <a:cxn ang="0">
                    <a:pos x="2498" y="960"/>
                  </a:cxn>
                  <a:cxn ang="0">
                    <a:pos x="2472" y="894"/>
                  </a:cxn>
                  <a:cxn ang="0">
                    <a:pos x="2470" y="804"/>
                  </a:cxn>
                  <a:cxn ang="0">
                    <a:pos x="2354" y="800"/>
                  </a:cxn>
                  <a:cxn ang="0">
                    <a:pos x="2222" y="838"/>
                  </a:cxn>
                  <a:cxn ang="0">
                    <a:pos x="2104" y="902"/>
                  </a:cxn>
                  <a:cxn ang="0">
                    <a:pos x="1968" y="1004"/>
                  </a:cxn>
                  <a:cxn ang="0">
                    <a:pos x="1788" y="1087"/>
                  </a:cxn>
                  <a:cxn ang="0">
                    <a:pos x="1524" y="1109"/>
                  </a:cxn>
                  <a:cxn ang="0">
                    <a:pos x="1438" y="1129"/>
                  </a:cxn>
                  <a:cxn ang="0">
                    <a:pos x="1456" y="1062"/>
                  </a:cxn>
                  <a:cxn ang="0">
                    <a:pos x="1408" y="1034"/>
                  </a:cxn>
                  <a:cxn ang="0">
                    <a:pos x="1242" y="1038"/>
                  </a:cxn>
                  <a:cxn ang="0">
                    <a:pos x="1192" y="904"/>
                  </a:cxn>
                  <a:cxn ang="0">
                    <a:pos x="1208" y="826"/>
                  </a:cxn>
                  <a:cxn ang="0">
                    <a:pos x="1142" y="722"/>
                  </a:cxn>
                  <a:cxn ang="0">
                    <a:pos x="1092" y="668"/>
                  </a:cxn>
                  <a:cxn ang="0">
                    <a:pos x="896" y="428"/>
                  </a:cxn>
                  <a:cxn ang="0">
                    <a:pos x="820" y="82"/>
                  </a:cxn>
                  <a:cxn ang="0">
                    <a:pos x="638" y="238"/>
                  </a:cxn>
                  <a:cxn ang="0">
                    <a:pos x="792" y="642"/>
                  </a:cxn>
                  <a:cxn ang="0">
                    <a:pos x="862" y="822"/>
                  </a:cxn>
                  <a:cxn ang="0">
                    <a:pos x="976" y="1042"/>
                  </a:cxn>
                  <a:cxn ang="0">
                    <a:pos x="736" y="1028"/>
                  </a:cxn>
                  <a:cxn ang="0">
                    <a:pos x="444" y="1036"/>
                  </a:cxn>
                  <a:cxn ang="0">
                    <a:pos x="166" y="746"/>
                  </a:cxn>
                </a:cxnLst>
                <a:rect l="0" t="0" r="r" b="b"/>
                <a:pathLst>
                  <a:path w="2663" h="2645">
                    <a:moveTo>
                      <a:pt x="0" y="854"/>
                    </a:moveTo>
                    <a:lnTo>
                      <a:pt x="0" y="854"/>
                    </a:lnTo>
                    <a:lnTo>
                      <a:pt x="2" y="866"/>
                    </a:lnTo>
                    <a:lnTo>
                      <a:pt x="6" y="878"/>
                    </a:lnTo>
                    <a:lnTo>
                      <a:pt x="10" y="892"/>
                    </a:lnTo>
                    <a:lnTo>
                      <a:pt x="16" y="906"/>
                    </a:lnTo>
                    <a:lnTo>
                      <a:pt x="26" y="922"/>
                    </a:lnTo>
                    <a:lnTo>
                      <a:pt x="36" y="934"/>
                    </a:lnTo>
                    <a:lnTo>
                      <a:pt x="50" y="946"/>
                    </a:lnTo>
                    <a:lnTo>
                      <a:pt x="64" y="956"/>
                    </a:lnTo>
                    <a:lnTo>
                      <a:pt x="64" y="956"/>
                    </a:lnTo>
                    <a:lnTo>
                      <a:pt x="84" y="966"/>
                    </a:lnTo>
                    <a:lnTo>
                      <a:pt x="106" y="980"/>
                    </a:lnTo>
                    <a:lnTo>
                      <a:pt x="148" y="1014"/>
                    </a:lnTo>
                    <a:lnTo>
                      <a:pt x="198" y="1054"/>
                    </a:lnTo>
                    <a:lnTo>
                      <a:pt x="256" y="1125"/>
                    </a:lnTo>
                    <a:lnTo>
                      <a:pt x="256" y="1125"/>
                    </a:lnTo>
                    <a:lnTo>
                      <a:pt x="284" y="1161"/>
                    </a:lnTo>
                    <a:lnTo>
                      <a:pt x="304" y="1191"/>
                    </a:lnTo>
                    <a:lnTo>
                      <a:pt x="318" y="1217"/>
                    </a:lnTo>
                    <a:lnTo>
                      <a:pt x="318" y="1217"/>
                    </a:lnTo>
                    <a:lnTo>
                      <a:pt x="328" y="1239"/>
                    </a:lnTo>
                    <a:lnTo>
                      <a:pt x="338" y="1267"/>
                    </a:lnTo>
                    <a:lnTo>
                      <a:pt x="348" y="1303"/>
                    </a:lnTo>
                    <a:lnTo>
                      <a:pt x="348" y="1303"/>
                    </a:lnTo>
                    <a:lnTo>
                      <a:pt x="374" y="1407"/>
                    </a:lnTo>
                    <a:lnTo>
                      <a:pt x="374" y="1407"/>
                    </a:lnTo>
                    <a:lnTo>
                      <a:pt x="386" y="1443"/>
                    </a:lnTo>
                    <a:lnTo>
                      <a:pt x="396" y="1463"/>
                    </a:lnTo>
                    <a:lnTo>
                      <a:pt x="400" y="1471"/>
                    </a:lnTo>
                    <a:lnTo>
                      <a:pt x="404" y="1475"/>
                    </a:lnTo>
                    <a:lnTo>
                      <a:pt x="404" y="1475"/>
                    </a:lnTo>
                    <a:lnTo>
                      <a:pt x="410" y="1477"/>
                    </a:lnTo>
                    <a:lnTo>
                      <a:pt x="410" y="1475"/>
                    </a:lnTo>
                    <a:lnTo>
                      <a:pt x="412" y="1473"/>
                    </a:lnTo>
                    <a:lnTo>
                      <a:pt x="412" y="1473"/>
                    </a:lnTo>
                    <a:lnTo>
                      <a:pt x="414" y="1469"/>
                    </a:lnTo>
                    <a:lnTo>
                      <a:pt x="414" y="1463"/>
                    </a:lnTo>
                    <a:lnTo>
                      <a:pt x="414" y="1457"/>
                    </a:lnTo>
                    <a:lnTo>
                      <a:pt x="414" y="1451"/>
                    </a:lnTo>
                    <a:lnTo>
                      <a:pt x="414" y="1451"/>
                    </a:lnTo>
                    <a:lnTo>
                      <a:pt x="416" y="1439"/>
                    </a:lnTo>
                    <a:lnTo>
                      <a:pt x="418" y="1433"/>
                    </a:lnTo>
                    <a:lnTo>
                      <a:pt x="422" y="1431"/>
                    </a:lnTo>
                    <a:lnTo>
                      <a:pt x="422" y="1431"/>
                    </a:lnTo>
                    <a:lnTo>
                      <a:pt x="424" y="1431"/>
                    </a:lnTo>
                    <a:lnTo>
                      <a:pt x="426" y="1433"/>
                    </a:lnTo>
                    <a:lnTo>
                      <a:pt x="426" y="1439"/>
                    </a:lnTo>
                    <a:lnTo>
                      <a:pt x="440" y="1457"/>
                    </a:lnTo>
                    <a:lnTo>
                      <a:pt x="446" y="1449"/>
                    </a:lnTo>
                    <a:lnTo>
                      <a:pt x="446" y="1449"/>
                    </a:lnTo>
                    <a:lnTo>
                      <a:pt x="452" y="1445"/>
                    </a:lnTo>
                    <a:lnTo>
                      <a:pt x="456" y="1443"/>
                    </a:lnTo>
                    <a:lnTo>
                      <a:pt x="462" y="1441"/>
                    </a:lnTo>
                    <a:lnTo>
                      <a:pt x="462" y="1441"/>
                    </a:lnTo>
                    <a:lnTo>
                      <a:pt x="464" y="1443"/>
                    </a:lnTo>
                    <a:lnTo>
                      <a:pt x="468" y="1447"/>
                    </a:lnTo>
                    <a:lnTo>
                      <a:pt x="470" y="1453"/>
                    </a:lnTo>
                    <a:lnTo>
                      <a:pt x="490" y="1517"/>
                    </a:lnTo>
                    <a:lnTo>
                      <a:pt x="490" y="1517"/>
                    </a:lnTo>
                    <a:lnTo>
                      <a:pt x="498" y="1549"/>
                    </a:lnTo>
                    <a:lnTo>
                      <a:pt x="506" y="1579"/>
                    </a:lnTo>
                    <a:lnTo>
                      <a:pt x="512" y="1613"/>
                    </a:lnTo>
                    <a:lnTo>
                      <a:pt x="512" y="1613"/>
                    </a:lnTo>
                    <a:lnTo>
                      <a:pt x="516" y="1629"/>
                    </a:lnTo>
                    <a:lnTo>
                      <a:pt x="522" y="1645"/>
                    </a:lnTo>
                    <a:lnTo>
                      <a:pt x="528" y="1659"/>
                    </a:lnTo>
                    <a:lnTo>
                      <a:pt x="536" y="1673"/>
                    </a:lnTo>
                    <a:lnTo>
                      <a:pt x="552" y="1699"/>
                    </a:lnTo>
                    <a:lnTo>
                      <a:pt x="566" y="1717"/>
                    </a:lnTo>
                    <a:lnTo>
                      <a:pt x="566" y="1717"/>
                    </a:lnTo>
                    <a:lnTo>
                      <a:pt x="572" y="1721"/>
                    </a:lnTo>
                    <a:lnTo>
                      <a:pt x="578" y="1723"/>
                    </a:lnTo>
                    <a:lnTo>
                      <a:pt x="582" y="1723"/>
                    </a:lnTo>
                    <a:lnTo>
                      <a:pt x="584" y="1721"/>
                    </a:lnTo>
                    <a:lnTo>
                      <a:pt x="588" y="1711"/>
                    </a:lnTo>
                    <a:lnTo>
                      <a:pt x="590" y="1703"/>
                    </a:lnTo>
                    <a:lnTo>
                      <a:pt x="590" y="1703"/>
                    </a:lnTo>
                    <a:lnTo>
                      <a:pt x="594" y="1693"/>
                    </a:lnTo>
                    <a:lnTo>
                      <a:pt x="594" y="1685"/>
                    </a:lnTo>
                    <a:lnTo>
                      <a:pt x="592" y="1677"/>
                    </a:lnTo>
                    <a:lnTo>
                      <a:pt x="592" y="1677"/>
                    </a:lnTo>
                    <a:lnTo>
                      <a:pt x="594" y="1661"/>
                    </a:lnTo>
                    <a:lnTo>
                      <a:pt x="596" y="1651"/>
                    </a:lnTo>
                    <a:lnTo>
                      <a:pt x="598" y="1649"/>
                    </a:lnTo>
                    <a:lnTo>
                      <a:pt x="602" y="1647"/>
                    </a:lnTo>
                    <a:lnTo>
                      <a:pt x="602" y="1647"/>
                    </a:lnTo>
                    <a:lnTo>
                      <a:pt x="606" y="1647"/>
                    </a:lnTo>
                    <a:lnTo>
                      <a:pt x="606" y="1649"/>
                    </a:lnTo>
                    <a:lnTo>
                      <a:pt x="608" y="1651"/>
                    </a:lnTo>
                    <a:lnTo>
                      <a:pt x="608" y="1651"/>
                    </a:lnTo>
                    <a:lnTo>
                      <a:pt x="608" y="1661"/>
                    </a:lnTo>
                    <a:lnTo>
                      <a:pt x="610" y="1667"/>
                    </a:lnTo>
                    <a:lnTo>
                      <a:pt x="612" y="1675"/>
                    </a:lnTo>
                    <a:lnTo>
                      <a:pt x="612" y="1675"/>
                    </a:lnTo>
                    <a:lnTo>
                      <a:pt x="616" y="1677"/>
                    </a:lnTo>
                    <a:lnTo>
                      <a:pt x="616" y="1675"/>
                    </a:lnTo>
                    <a:lnTo>
                      <a:pt x="618" y="1669"/>
                    </a:lnTo>
                    <a:lnTo>
                      <a:pt x="618" y="1669"/>
                    </a:lnTo>
                    <a:lnTo>
                      <a:pt x="622" y="1661"/>
                    </a:lnTo>
                    <a:lnTo>
                      <a:pt x="628" y="1657"/>
                    </a:lnTo>
                    <a:lnTo>
                      <a:pt x="632" y="1653"/>
                    </a:lnTo>
                    <a:lnTo>
                      <a:pt x="632" y="1653"/>
                    </a:lnTo>
                    <a:lnTo>
                      <a:pt x="636" y="1653"/>
                    </a:lnTo>
                    <a:lnTo>
                      <a:pt x="638" y="1657"/>
                    </a:lnTo>
                    <a:lnTo>
                      <a:pt x="642" y="1677"/>
                    </a:lnTo>
                    <a:lnTo>
                      <a:pt x="642" y="1677"/>
                    </a:lnTo>
                    <a:lnTo>
                      <a:pt x="650" y="1707"/>
                    </a:lnTo>
                    <a:lnTo>
                      <a:pt x="654" y="1723"/>
                    </a:lnTo>
                    <a:lnTo>
                      <a:pt x="660" y="1735"/>
                    </a:lnTo>
                    <a:lnTo>
                      <a:pt x="660" y="1735"/>
                    </a:lnTo>
                    <a:lnTo>
                      <a:pt x="670" y="1755"/>
                    </a:lnTo>
                    <a:lnTo>
                      <a:pt x="676" y="1767"/>
                    </a:lnTo>
                    <a:lnTo>
                      <a:pt x="682" y="1787"/>
                    </a:lnTo>
                    <a:lnTo>
                      <a:pt x="682" y="1787"/>
                    </a:lnTo>
                    <a:lnTo>
                      <a:pt x="688" y="1799"/>
                    </a:lnTo>
                    <a:lnTo>
                      <a:pt x="694" y="1813"/>
                    </a:lnTo>
                    <a:lnTo>
                      <a:pt x="712" y="1837"/>
                    </a:lnTo>
                    <a:lnTo>
                      <a:pt x="730" y="1859"/>
                    </a:lnTo>
                    <a:lnTo>
                      <a:pt x="746" y="1873"/>
                    </a:lnTo>
                    <a:lnTo>
                      <a:pt x="746" y="1873"/>
                    </a:lnTo>
                    <a:lnTo>
                      <a:pt x="752" y="1877"/>
                    </a:lnTo>
                    <a:lnTo>
                      <a:pt x="756" y="1879"/>
                    </a:lnTo>
                    <a:lnTo>
                      <a:pt x="762" y="1877"/>
                    </a:lnTo>
                    <a:lnTo>
                      <a:pt x="766" y="1875"/>
                    </a:lnTo>
                    <a:lnTo>
                      <a:pt x="772" y="1867"/>
                    </a:lnTo>
                    <a:lnTo>
                      <a:pt x="778" y="1859"/>
                    </a:lnTo>
                    <a:lnTo>
                      <a:pt x="778" y="1859"/>
                    </a:lnTo>
                    <a:lnTo>
                      <a:pt x="778" y="1855"/>
                    </a:lnTo>
                    <a:lnTo>
                      <a:pt x="780" y="1851"/>
                    </a:lnTo>
                    <a:lnTo>
                      <a:pt x="780" y="1839"/>
                    </a:lnTo>
                    <a:lnTo>
                      <a:pt x="780" y="1827"/>
                    </a:lnTo>
                    <a:lnTo>
                      <a:pt x="780" y="1817"/>
                    </a:lnTo>
                    <a:lnTo>
                      <a:pt x="780" y="1817"/>
                    </a:lnTo>
                    <a:lnTo>
                      <a:pt x="784" y="1811"/>
                    </a:lnTo>
                    <a:lnTo>
                      <a:pt x="788" y="1807"/>
                    </a:lnTo>
                    <a:lnTo>
                      <a:pt x="796" y="1805"/>
                    </a:lnTo>
                    <a:lnTo>
                      <a:pt x="804" y="1803"/>
                    </a:lnTo>
                    <a:lnTo>
                      <a:pt x="804" y="1803"/>
                    </a:lnTo>
                    <a:lnTo>
                      <a:pt x="814" y="1803"/>
                    </a:lnTo>
                    <a:lnTo>
                      <a:pt x="820" y="1807"/>
                    </a:lnTo>
                    <a:lnTo>
                      <a:pt x="826" y="1811"/>
                    </a:lnTo>
                    <a:lnTo>
                      <a:pt x="828" y="1817"/>
                    </a:lnTo>
                    <a:lnTo>
                      <a:pt x="828" y="1817"/>
                    </a:lnTo>
                    <a:lnTo>
                      <a:pt x="846" y="1839"/>
                    </a:lnTo>
                    <a:lnTo>
                      <a:pt x="860" y="1857"/>
                    </a:lnTo>
                    <a:lnTo>
                      <a:pt x="860" y="1857"/>
                    </a:lnTo>
                    <a:lnTo>
                      <a:pt x="876" y="1875"/>
                    </a:lnTo>
                    <a:lnTo>
                      <a:pt x="898" y="1905"/>
                    </a:lnTo>
                    <a:lnTo>
                      <a:pt x="898" y="1905"/>
                    </a:lnTo>
                    <a:lnTo>
                      <a:pt x="934" y="1949"/>
                    </a:lnTo>
                    <a:lnTo>
                      <a:pt x="962" y="1983"/>
                    </a:lnTo>
                    <a:lnTo>
                      <a:pt x="962" y="1983"/>
                    </a:lnTo>
                    <a:lnTo>
                      <a:pt x="986" y="2009"/>
                    </a:lnTo>
                    <a:lnTo>
                      <a:pt x="1018" y="2045"/>
                    </a:lnTo>
                    <a:lnTo>
                      <a:pt x="1018" y="2045"/>
                    </a:lnTo>
                    <a:lnTo>
                      <a:pt x="1038" y="2069"/>
                    </a:lnTo>
                    <a:lnTo>
                      <a:pt x="1048" y="2079"/>
                    </a:lnTo>
                    <a:lnTo>
                      <a:pt x="1058" y="2085"/>
                    </a:lnTo>
                    <a:lnTo>
                      <a:pt x="1058" y="2085"/>
                    </a:lnTo>
                    <a:lnTo>
                      <a:pt x="1070" y="2087"/>
                    </a:lnTo>
                    <a:lnTo>
                      <a:pt x="1076" y="2089"/>
                    </a:lnTo>
                    <a:lnTo>
                      <a:pt x="1082" y="2091"/>
                    </a:lnTo>
                    <a:lnTo>
                      <a:pt x="1082" y="2091"/>
                    </a:lnTo>
                    <a:lnTo>
                      <a:pt x="1088" y="2101"/>
                    </a:lnTo>
                    <a:lnTo>
                      <a:pt x="1098" y="2119"/>
                    </a:lnTo>
                    <a:lnTo>
                      <a:pt x="1114" y="2159"/>
                    </a:lnTo>
                    <a:lnTo>
                      <a:pt x="1114" y="2159"/>
                    </a:lnTo>
                    <a:lnTo>
                      <a:pt x="1118" y="2167"/>
                    </a:lnTo>
                    <a:lnTo>
                      <a:pt x="1122" y="2175"/>
                    </a:lnTo>
                    <a:lnTo>
                      <a:pt x="1136" y="2191"/>
                    </a:lnTo>
                    <a:lnTo>
                      <a:pt x="1148" y="2199"/>
                    </a:lnTo>
                    <a:lnTo>
                      <a:pt x="1160" y="2205"/>
                    </a:lnTo>
                    <a:lnTo>
                      <a:pt x="1160" y="2205"/>
                    </a:lnTo>
                    <a:lnTo>
                      <a:pt x="1168" y="2205"/>
                    </a:lnTo>
                    <a:lnTo>
                      <a:pt x="1172" y="2201"/>
                    </a:lnTo>
                    <a:lnTo>
                      <a:pt x="1176" y="2197"/>
                    </a:lnTo>
                    <a:lnTo>
                      <a:pt x="1178" y="2191"/>
                    </a:lnTo>
                    <a:lnTo>
                      <a:pt x="1178" y="2191"/>
                    </a:lnTo>
                    <a:lnTo>
                      <a:pt x="1182" y="2175"/>
                    </a:lnTo>
                    <a:lnTo>
                      <a:pt x="1184" y="2159"/>
                    </a:lnTo>
                    <a:lnTo>
                      <a:pt x="1184" y="2159"/>
                    </a:lnTo>
                    <a:lnTo>
                      <a:pt x="1184" y="2151"/>
                    </a:lnTo>
                    <a:lnTo>
                      <a:pt x="1188" y="2141"/>
                    </a:lnTo>
                    <a:lnTo>
                      <a:pt x="1194" y="2131"/>
                    </a:lnTo>
                    <a:lnTo>
                      <a:pt x="1198" y="2127"/>
                    </a:lnTo>
                    <a:lnTo>
                      <a:pt x="1198" y="2127"/>
                    </a:lnTo>
                    <a:lnTo>
                      <a:pt x="1204" y="2125"/>
                    </a:lnTo>
                    <a:lnTo>
                      <a:pt x="1208" y="2125"/>
                    </a:lnTo>
                    <a:lnTo>
                      <a:pt x="1212" y="2127"/>
                    </a:lnTo>
                    <a:lnTo>
                      <a:pt x="1216" y="2127"/>
                    </a:lnTo>
                    <a:lnTo>
                      <a:pt x="1216" y="2127"/>
                    </a:lnTo>
                    <a:lnTo>
                      <a:pt x="1220" y="2125"/>
                    </a:lnTo>
                    <a:lnTo>
                      <a:pt x="1222" y="2121"/>
                    </a:lnTo>
                    <a:lnTo>
                      <a:pt x="1226" y="2111"/>
                    </a:lnTo>
                    <a:lnTo>
                      <a:pt x="1226" y="2111"/>
                    </a:lnTo>
                    <a:lnTo>
                      <a:pt x="1230" y="2107"/>
                    </a:lnTo>
                    <a:lnTo>
                      <a:pt x="1232" y="2105"/>
                    </a:lnTo>
                    <a:lnTo>
                      <a:pt x="1238" y="2103"/>
                    </a:lnTo>
                    <a:lnTo>
                      <a:pt x="1244" y="2105"/>
                    </a:lnTo>
                    <a:lnTo>
                      <a:pt x="1244" y="2105"/>
                    </a:lnTo>
                    <a:lnTo>
                      <a:pt x="1248" y="2107"/>
                    </a:lnTo>
                    <a:lnTo>
                      <a:pt x="1250" y="2111"/>
                    </a:lnTo>
                    <a:lnTo>
                      <a:pt x="1252" y="2121"/>
                    </a:lnTo>
                    <a:lnTo>
                      <a:pt x="1252" y="2121"/>
                    </a:lnTo>
                    <a:lnTo>
                      <a:pt x="1258" y="2133"/>
                    </a:lnTo>
                    <a:lnTo>
                      <a:pt x="1264" y="2145"/>
                    </a:lnTo>
                    <a:lnTo>
                      <a:pt x="1264" y="2145"/>
                    </a:lnTo>
                    <a:lnTo>
                      <a:pt x="1268" y="2147"/>
                    </a:lnTo>
                    <a:lnTo>
                      <a:pt x="1272" y="2145"/>
                    </a:lnTo>
                    <a:lnTo>
                      <a:pt x="1280" y="2141"/>
                    </a:lnTo>
                    <a:lnTo>
                      <a:pt x="1280" y="2141"/>
                    </a:lnTo>
                    <a:lnTo>
                      <a:pt x="1284" y="2139"/>
                    </a:lnTo>
                    <a:lnTo>
                      <a:pt x="1288" y="2141"/>
                    </a:lnTo>
                    <a:lnTo>
                      <a:pt x="1292" y="2143"/>
                    </a:lnTo>
                    <a:lnTo>
                      <a:pt x="1296" y="2147"/>
                    </a:lnTo>
                    <a:lnTo>
                      <a:pt x="1296" y="2147"/>
                    </a:lnTo>
                    <a:lnTo>
                      <a:pt x="1300" y="2155"/>
                    </a:lnTo>
                    <a:lnTo>
                      <a:pt x="1302" y="2163"/>
                    </a:lnTo>
                    <a:lnTo>
                      <a:pt x="1302" y="2173"/>
                    </a:lnTo>
                    <a:lnTo>
                      <a:pt x="1302" y="2173"/>
                    </a:lnTo>
                    <a:lnTo>
                      <a:pt x="1298" y="2177"/>
                    </a:lnTo>
                    <a:lnTo>
                      <a:pt x="1282" y="2213"/>
                    </a:lnTo>
                    <a:lnTo>
                      <a:pt x="1282" y="2213"/>
                    </a:lnTo>
                    <a:lnTo>
                      <a:pt x="1276" y="2227"/>
                    </a:lnTo>
                    <a:lnTo>
                      <a:pt x="1272" y="2237"/>
                    </a:lnTo>
                    <a:lnTo>
                      <a:pt x="1272" y="2247"/>
                    </a:lnTo>
                    <a:lnTo>
                      <a:pt x="1272" y="2257"/>
                    </a:lnTo>
                    <a:lnTo>
                      <a:pt x="1276" y="2269"/>
                    </a:lnTo>
                    <a:lnTo>
                      <a:pt x="1282" y="2279"/>
                    </a:lnTo>
                    <a:lnTo>
                      <a:pt x="1282" y="2279"/>
                    </a:lnTo>
                    <a:lnTo>
                      <a:pt x="1284" y="2283"/>
                    </a:lnTo>
                    <a:lnTo>
                      <a:pt x="1288" y="2289"/>
                    </a:lnTo>
                    <a:lnTo>
                      <a:pt x="1300" y="2299"/>
                    </a:lnTo>
                    <a:lnTo>
                      <a:pt x="1312" y="2309"/>
                    </a:lnTo>
                    <a:lnTo>
                      <a:pt x="1320" y="2319"/>
                    </a:lnTo>
                    <a:lnTo>
                      <a:pt x="1320" y="2319"/>
                    </a:lnTo>
                    <a:lnTo>
                      <a:pt x="1322" y="2329"/>
                    </a:lnTo>
                    <a:lnTo>
                      <a:pt x="1326" y="2345"/>
                    </a:lnTo>
                    <a:lnTo>
                      <a:pt x="1330" y="2365"/>
                    </a:lnTo>
                    <a:lnTo>
                      <a:pt x="1332" y="2381"/>
                    </a:lnTo>
                    <a:lnTo>
                      <a:pt x="1332" y="2381"/>
                    </a:lnTo>
                    <a:lnTo>
                      <a:pt x="1332" y="2389"/>
                    </a:lnTo>
                    <a:lnTo>
                      <a:pt x="1336" y="2395"/>
                    </a:lnTo>
                    <a:lnTo>
                      <a:pt x="1342" y="2405"/>
                    </a:lnTo>
                    <a:lnTo>
                      <a:pt x="1350" y="2411"/>
                    </a:lnTo>
                    <a:lnTo>
                      <a:pt x="1356" y="2415"/>
                    </a:lnTo>
                    <a:lnTo>
                      <a:pt x="1356" y="2415"/>
                    </a:lnTo>
                    <a:lnTo>
                      <a:pt x="1362" y="2421"/>
                    </a:lnTo>
                    <a:lnTo>
                      <a:pt x="1368" y="2429"/>
                    </a:lnTo>
                    <a:lnTo>
                      <a:pt x="1386" y="2453"/>
                    </a:lnTo>
                    <a:lnTo>
                      <a:pt x="1386" y="2453"/>
                    </a:lnTo>
                    <a:lnTo>
                      <a:pt x="1390" y="2457"/>
                    </a:lnTo>
                    <a:lnTo>
                      <a:pt x="1396" y="2461"/>
                    </a:lnTo>
                    <a:lnTo>
                      <a:pt x="1400" y="2463"/>
                    </a:lnTo>
                    <a:lnTo>
                      <a:pt x="1406" y="2463"/>
                    </a:lnTo>
                    <a:lnTo>
                      <a:pt x="1414" y="2461"/>
                    </a:lnTo>
                    <a:lnTo>
                      <a:pt x="1420" y="2459"/>
                    </a:lnTo>
                    <a:lnTo>
                      <a:pt x="1420" y="2459"/>
                    </a:lnTo>
                    <a:lnTo>
                      <a:pt x="1430" y="2459"/>
                    </a:lnTo>
                    <a:lnTo>
                      <a:pt x="1434" y="2459"/>
                    </a:lnTo>
                    <a:lnTo>
                      <a:pt x="1438" y="2463"/>
                    </a:lnTo>
                    <a:lnTo>
                      <a:pt x="1438" y="2463"/>
                    </a:lnTo>
                    <a:lnTo>
                      <a:pt x="1442" y="2471"/>
                    </a:lnTo>
                    <a:lnTo>
                      <a:pt x="1448" y="2483"/>
                    </a:lnTo>
                    <a:lnTo>
                      <a:pt x="1456" y="2497"/>
                    </a:lnTo>
                    <a:lnTo>
                      <a:pt x="1468" y="2517"/>
                    </a:lnTo>
                    <a:lnTo>
                      <a:pt x="1468" y="2517"/>
                    </a:lnTo>
                    <a:lnTo>
                      <a:pt x="1480" y="2535"/>
                    </a:lnTo>
                    <a:lnTo>
                      <a:pt x="1494" y="2547"/>
                    </a:lnTo>
                    <a:lnTo>
                      <a:pt x="1504" y="2555"/>
                    </a:lnTo>
                    <a:lnTo>
                      <a:pt x="1512" y="2559"/>
                    </a:lnTo>
                    <a:lnTo>
                      <a:pt x="1512" y="2559"/>
                    </a:lnTo>
                    <a:lnTo>
                      <a:pt x="1520" y="2559"/>
                    </a:lnTo>
                    <a:lnTo>
                      <a:pt x="1532" y="2555"/>
                    </a:lnTo>
                    <a:lnTo>
                      <a:pt x="1542" y="2551"/>
                    </a:lnTo>
                    <a:lnTo>
                      <a:pt x="1546" y="2549"/>
                    </a:lnTo>
                    <a:lnTo>
                      <a:pt x="1548" y="2545"/>
                    </a:lnTo>
                    <a:lnTo>
                      <a:pt x="1548" y="2545"/>
                    </a:lnTo>
                    <a:lnTo>
                      <a:pt x="1550" y="2539"/>
                    </a:lnTo>
                    <a:lnTo>
                      <a:pt x="1554" y="2533"/>
                    </a:lnTo>
                    <a:lnTo>
                      <a:pt x="1562" y="2529"/>
                    </a:lnTo>
                    <a:lnTo>
                      <a:pt x="1576" y="2525"/>
                    </a:lnTo>
                    <a:lnTo>
                      <a:pt x="1576" y="2525"/>
                    </a:lnTo>
                    <a:lnTo>
                      <a:pt x="1584" y="2527"/>
                    </a:lnTo>
                    <a:lnTo>
                      <a:pt x="1592" y="2529"/>
                    </a:lnTo>
                    <a:lnTo>
                      <a:pt x="1600" y="2533"/>
                    </a:lnTo>
                    <a:lnTo>
                      <a:pt x="1610" y="2539"/>
                    </a:lnTo>
                    <a:lnTo>
                      <a:pt x="1624" y="2551"/>
                    </a:lnTo>
                    <a:lnTo>
                      <a:pt x="1632" y="2561"/>
                    </a:lnTo>
                    <a:lnTo>
                      <a:pt x="1632" y="2561"/>
                    </a:lnTo>
                    <a:lnTo>
                      <a:pt x="1640" y="2569"/>
                    </a:lnTo>
                    <a:lnTo>
                      <a:pt x="1646" y="2575"/>
                    </a:lnTo>
                    <a:lnTo>
                      <a:pt x="1654" y="2577"/>
                    </a:lnTo>
                    <a:lnTo>
                      <a:pt x="1656" y="2577"/>
                    </a:lnTo>
                    <a:lnTo>
                      <a:pt x="1656" y="2575"/>
                    </a:lnTo>
                    <a:lnTo>
                      <a:pt x="1656" y="2575"/>
                    </a:lnTo>
                    <a:lnTo>
                      <a:pt x="1658" y="2569"/>
                    </a:lnTo>
                    <a:lnTo>
                      <a:pt x="1658" y="2561"/>
                    </a:lnTo>
                    <a:lnTo>
                      <a:pt x="1654" y="2545"/>
                    </a:lnTo>
                    <a:lnTo>
                      <a:pt x="1654" y="2545"/>
                    </a:lnTo>
                    <a:lnTo>
                      <a:pt x="1652" y="2537"/>
                    </a:lnTo>
                    <a:lnTo>
                      <a:pt x="1650" y="2529"/>
                    </a:lnTo>
                    <a:lnTo>
                      <a:pt x="1648" y="2517"/>
                    </a:lnTo>
                    <a:lnTo>
                      <a:pt x="1648" y="2517"/>
                    </a:lnTo>
                    <a:lnTo>
                      <a:pt x="1654" y="2519"/>
                    </a:lnTo>
                    <a:lnTo>
                      <a:pt x="1664" y="2521"/>
                    </a:lnTo>
                    <a:lnTo>
                      <a:pt x="1664" y="2521"/>
                    </a:lnTo>
                    <a:lnTo>
                      <a:pt x="1674" y="2529"/>
                    </a:lnTo>
                    <a:lnTo>
                      <a:pt x="1686" y="2543"/>
                    </a:lnTo>
                    <a:lnTo>
                      <a:pt x="1686" y="2543"/>
                    </a:lnTo>
                    <a:lnTo>
                      <a:pt x="1692" y="2555"/>
                    </a:lnTo>
                    <a:lnTo>
                      <a:pt x="1702" y="2571"/>
                    </a:lnTo>
                    <a:lnTo>
                      <a:pt x="1710" y="2587"/>
                    </a:lnTo>
                    <a:lnTo>
                      <a:pt x="1718" y="2599"/>
                    </a:lnTo>
                    <a:lnTo>
                      <a:pt x="1718" y="2599"/>
                    </a:lnTo>
                    <a:lnTo>
                      <a:pt x="1728" y="2609"/>
                    </a:lnTo>
                    <a:lnTo>
                      <a:pt x="1744" y="2621"/>
                    </a:lnTo>
                    <a:lnTo>
                      <a:pt x="1760" y="2633"/>
                    </a:lnTo>
                    <a:lnTo>
                      <a:pt x="1774" y="2641"/>
                    </a:lnTo>
                    <a:lnTo>
                      <a:pt x="1774" y="2641"/>
                    </a:lnTo>
                    <a:lnTo>
                      <a:pt x="1784" y="2645"/>
                    </a:lnTo>
                    <a:lnTo>
                      <a:pt x="1792" y="2643"/>
                    </a:lnTo>
                    <a:lnTo>
                      <a:pt x="1798" y="2641"/>
                    </a:lnTo>
                    <a:lnTo>
                      <a:pt x="1802" y="2637"/>
                    </a:lnTo>
                    <a:lnTo>
                      <a:pt x="1802" y="2637"/>
                    </a:lnTo>
                    <a:lnTo>
                      <a:pt x="1816" y="2619"/>
                    </a:lnTo>
                    <a:lnTo>
                      <a:pt x="1816" y="2619"/>
                    </a:lnTo>
                    <a:lnTo>
                      <a:pt x="1816" y="2597"/>
                    </a:lnTo>
                    <a:lnTo>
                      <a:pt x="1816" y="2597"/>
                    </a:lnTo>
                    <a:lnTo>
                      <a:pt x="1812" y="2585"/>
                    </a:lnTo>
                    <a:lnTo>
                      <a:pt x="1806" y="2567"/>
                    </a:lnTo>
                    <a:lnTo>
                      <a:pt x="1796" y="2539"/>
                    </a:lnTo>
                    <a:lnTo>
                      <a:pt x="1796" y="2539"/>
                    </a:lnTo>
                    <a:lnTo>
                      <a:pt x="1796" y="2537"/>
                    </a:lnTo>
                    <a:lnTo>
                      <a:pt x="1796" y="2535"/>
                    </a:lnTo>
                    <a:lnTo>
                      <a:pt x="1802" y="2535"/>
                    </a:lnTo>
                    <a:lnTo>
                      <a:pt x="1812" y="2537"/>
                    </a:lnTo>
                    <a:lnTo>
                      <a:pt x="1812" y="2537"/>
                    </a:lnTo>
                    <a:lnTo>
                      <a:pt x="1840" y="2547"/>
                    </a:lnTo>
                    <a:lnTo>
                      <a:pt x="1874" y="2561"/>
                    </a:lnTo>
                    <a:lnTo>
                      <a:pt x="1874" y="2561"/>
                    </a:lnTo>
                    <a:lnTo>
                      <a:pt x="1902" y="2581"/>
                    </a:lnTo>
                    <a:lnTo>
                      <a:pt x="1934" y="2601"/>
                    </a:lnTo>
                    <a:lnTo>
                      <a:pt x="1934" y="2601"/>
                    </a:lnTo>
                    <a:lnTo>
                      <a:pt x="1948" y="2607"/>
                    </a:lnTo>
                    <a:lnTo>
                      <a:pt x="1968" y="2609"/>
                    </a:lnTo>
                    <a:lnTo>
                      <a:pt x="1988" y="2611"/>
                    </a:lnTo>
                    <a:lnTo>
                      <a:pt x="2002" y="2611"/>
                    </a:lnTo>
                    <a:lnTo>
                      <a:pt x="2002" y="2611"/>
                    </a:lnTo>
                    <a:lnTo>
                      <a:pt x="2012" y="2609"/>
                    </a:lnTo>
                    <a:lnTo>
                      <a:pt x="2020" y="2605"/>
                    </a:lnTo>
                    <a:lnTo>
                      <a:pt x="2030" y="2601"/>
                    </a:lnTo>
                    <a:lnTo>
                      <a:pt x="2040" y="2599"/>
                    </a:lnTo>
                    <a:lnTo>
                      <a:pt x="2040" y="2599"/>
                    </a:lnTo>
                    <a:lnTo>
                      <a:pt x="2058" y="2599"/>
                    </a:lnTo>
                    <a:lnTo>
                      <a:pt x="2064" y="2597"/>
                    </a:lnTo>
                    <a:lnTo>
                      <a:pt x="2072" y="2593"/>
                    </a:lnTo>
                    <a:lnTo>
                      <a:pt x="2072" y="2593"/>
                    </a:lnTo>
                    <a:lnTo>
                      <a:pt x="2080" y="2585"/>
                    </a:lnTo>
                    <a:lnTo>
                      <a:pt x="2088" y="2573"/>
                    </a:lnTo>
                    <a:lnTo>
                      <a:pt x="2102" y="2551"/>
                    </a:lnTo>
                    <a:lnTo>
                      <a:pt x="2102" y="2551"/>
                    </a:lnTo>
                    <a:lnTo>
                      <a:pt x="2120" y="2523"/>
                    </a:lnTo>
                    <a:lnTo>
                      <a:pt x="2134" y="2503"/>
                    </a:lnTo>
                    <a:lnTo>
                      <a:pt x="2148" y="2491"/>
                    </a:lnTo>
                    <a:lnTo>
                      <a:pt x="2148" y="2491"/>
                    </a:lnTo>
                    <a:lnTo>
                      <a:pt x="2188" y="2459"/>
                    </a:lnTo>
                    <a:lnTo>
                      <a:pt x="2238" y="2423"/>
                    </a:lnTo>
                    <a:lnTo>
                      <a:pt x="2238" y="2423"/>
                    </a:lnTo>
                    <a:lnTo>
                      <a:pt x="2248" y="2415"/>
                    </a:lnTo>
                    <a:lnTo>
                      <a:pt x="2256" y="2405"/>
                    </a:lnTo>
                    <a:lnTo>
                      <a:pt x="2264" y="2393"/>
                    </a:lnTo>
                    <a:lnTo>
                      <a:pt x="2272" y="2383"/>
                    </a:lnTo>
                    <a:lnTo>
                      <a:pt x="2282" y="2359"/>
                    </a:lnTo>
                    <a:lnTo>
                      <a:pt x="2290" y="2339"/>
                    </a:lnTo>
                    <a:lnTo>
                      <a:pt x="2290" y="2339"/>
                    </a:lnTo>
                    <a:lnTo>
                      <a:pt x="2294" y="2321"/>
                    </a:lnTo>
                    <a:lnTo>
                      <a:pt x="2294" y="2305"/>
                    </a:lnTo>
                    <a:lnTo>
                      <a:pt x="2294" y="2291"/>
                    </a:lnTo>
                    <a:lnTo>
                      <a:pt x="2290" y="2277"/>
                    </a:lnTo>
                    <a:lnTo>
                      <a:pt x="2290" y="2277"/>
                    </a:lnTo>
                    <a:lnTo>
                      <a:pt x="2288" y="2273"/>
                    </a:lnTo>
                    <a:lnTo>
                      <a:pt x="2286" y="2269"/>
                    </a:lnTo>
                    <a:lnTo>
                      <a:pt x="2278" y="2265"/>
                    </a:lnTo>
                    <a:lnTo>
                      <a:pt x="2268" y="2261"/>
                    </a:lnTo>
                    <a:lnTo>
                      <a:pt x="2260" y="2259"/>
                    </a:lnTo>
                    <a:lnTo>
                      <a:pt x="2260" y="2259"/>
                    </a:lnTo>
                    <a:lnTo>
                      <a:pt x="2234" y="2245"/>
                    </a:lnTo>
                    <a:lnTo>
                      <a:pt x="2220" y="2235"/>
                    </a:lnTo>
                    <a:lnTo>
                      <a:pt x="2206" y="2225"/>
                    </a:lnTo>
                    <a:lnTo>
                      <a:pt x="2206" y="2225"/>
                    </a:lnTo>
                    <a:lnTo>
                      <a:pt x="2202" y="2221"/>
                    </a:lnTo>
                    <a:lnTo>
                      <a:pt x="2200" y="2215"/>
                    </a:lnTo>
                    <a:lnTo>
                      <a:pt x="2200" y="2211"/>
                    </a:lnTo>
                    <a:lnTo>
                      <a:pt x="2200" y="2205"/>
                    </a:lnTo>
                    <a:lnTo>
                      <a:pt x="2202" y="2199"/>
                    </a:lnTo>
                    <a:lnTo>
                      <a:pt x="2204" y="2195"/>
                    </a:lnTo>
                    <a:lnTo>
                      <a:pt x="2226" y="2173"/>
                    </a:lnTo>
                    <a:lnTo>
                      <a:pt x="2226" y="2173"/>
                    </a:lnTo>
                    <a:lnTo>
                      <a:pt x="2244" y="2149"/>
                    </a:lnTo>
                    <a:lnTo>
                      <a:pt x="2256" y="2131"/>
                    </a:lnTo>
                    <a:lnTo>
                      <a:pt x="2266" y="2115"/>
                    </a:lnTo>
                    <a:lnTo>
                      <a:pt x="2266" y="2115"/>
                    </a:lnTo>
                    <a:lnTo>
                      <a:pt x="2268" y="2107"/>
                    </a:lnTo>
                    <a:lnTo>
                      <a:pt x="2268" y="2099"/>
                    </a:lnTo>
                    <a:lnTo>
                      <a:pt x="2266" y="2093"/>
                    </a:lnTo>
                    <a:lnTo>
                      <a:pt x="2262" y="2089"/>
                    </a:lnTo>
                    <a:lnTo>
                      <a:pt x="2262" y="2089"/>
                    </a:lnTo>
                    <a:lnTo>
                      <a:pt x="2256" y="2083"/>
                    </a:lnTo>
                    <a:lnTo>
                      <a:pt x="2250" y="2081"/>
                    </a:lnTo>
                    <a:lnTo>
                      <a:pt x="2244" y="2077"/>
                    </a:lnTo>
                    <a:lnTo>
                      <a:pt x="2244" y="2077"/>
                    </a:lnTo>
                    <a:lnTo>
                      <a:pt x="2246" y="2067"/>
                    </a:lnTo>
                    <a:lnTo>
                      <a:pt x="2246" y="2067"/>
                    </a:lnTo>
                    <a:lnTo>
                      <a:pt x="2248" y="2061"/>
                    </a:lnTo>
                    <a:lnTo>
                      <a:pt x="2246" y="2055"/>
                    </a:lnTo>
                    <a:lnTo>
                      <a:pt x="2246" y="2055"/>
                    </a:lnTo>
                    <a:lnTo>
                      <a:pt x="2244" y="2053"/>
                    </a:lnTo>
                    <a:lnTo>
                      <a:pt x="2238" y="2049"/>
                    </a:lnTo>
                    <a:lnTo>
                      <a:pt x="2230" y="2049"/>
                    </a:lnTo>
                    <a:lnTo>
                      <a:pt x="2230" y="2049"/>
                    </a:lnTo>
                    <a:lnTo>
                      <a:pt x="2144" y="2017"/>
                    </a:lnTo>
                    <a:lnTo>
                      <a:pt x="2144" y="2017"/>
                    </a:lnTo>
                    <a:lnTo>
                      <a:pt x="2128" y="2011"/>
                    </a:lnTo>
                    <a:lnTo>
                      <a:pt x="2114" y="2003"/>
                    </a:lnTo>
                    <a:lnTo>
                      <a:pt x="2086" y="1989"/>
                    </a:lnTo>
                    <a:lnTo>
                      <a:pt x="2086" y="1989"/>
                    </a:lnTo>
                    <a:lnTo>
                      <a:pt x="2072" y="1985"/>
                    </a:lnTo>
                    <a:lnTo>
                      <a:pt x="2056" y="1981"/>
                    </a:lnTo>
                    <a:lnTo>
                      <a:pt x="2038" y="1979"/>
                    </a:lnTo>
                    <a:lnTo>
                      <a:pt x="2018" y="1973"/>
                    </a:lnTo>
                    <a:lnTo>
                      <a:pt x="2018" y="1973"/>
                    </a:lnTo>
                    <a:lnTo>
                      <a:pt x="2010" y="1967"/>
                    </a:lnTo>
                    <a:lnTo>
                      <a:pt x="2004" y="1963"/>
                    </a:lnTo>
                    <a:lnTo>
                      <a:pt x="2000" y="1959"/>
                    </a:lnTo>
                    <a:lnTo>
                      <a:pt x="1998" y="1953"/>
                    </a:lnTo>
                    <a:lnTo>
                      <a:pt x="1996" y="1945"/>
                    </a:lnTo>
                    <a:lnTo>
                      <a:pt x="1994" y="1935"/>
                    </a:lnTo>
                    <a:lnTo>
                      <a:pt x="1994" y="1935"/>
                    </a:lnTo>
                    <a:lnTo>
                      <a:pt x="1994" y="1925"/>
                    </a:lnTo>
                    <a:lnTo>
                      <a:pt x="1998" y="1917"/>
                    </a:lnTo>
                    <a:lnTo>
                      <a:pt x="2008" y="1897"/>
                    </a:lnTo>
                    <a:lnTo>
                      <a:pt x="2008" y="1897"/>
                    </a:lnTo>
                    <a:lnTo>
                      <a:pt x="2010" y="1887"/>
                    </a:lnTo>
                    <a:lnTo>
                      <a:pt x="2012" y="1877"/>
                    </a:lnTo>
                    <a:lnTo>
                      <a:pt x="2008" y="1865"/>
                    </a:lnTo>
                    <a:lnTo>
                      <a:pt x="2004" y="1855"/>
                    </a:lnTo>
                    <a:lnTo>
                      <a:pt x="2004" y="1855"/>
                    </a:lnTo>
                    <a:lnTo>
                      <a:pt x="2000" y="1849"/>
                    </a:lnTo>
                    <a:lnTo>
                      <a:pt x="1994" y="1843"/>
                    </a:lnTo>
                    <a:lnTo>
                      <a:pt x="1978" y="1829"/>
                    </a:lnTo>
                    <a:lnTo>
                      <a:pt x="1948" y="1811"/>
                    </a:lnTo>
                    <a:lnTo>
                      <a:pt x="1948" y="1811"/>
                    </a:lnTo>
                    <a:lnTo>
                      <a:pt x="1920" y="1791"/>
                    </a:lnTo>
                    <a:lnTo>
                      <a:pt x="1900" y="1773"/>
                    </a:lnTo>
                    <a:lnTo>
                      <a:pt x="1900" y="1773"/>
                    </a:lnTo>
                    <a:lnTo>
                      <a:pt x="1878" y="1753"/>
                    </a:lnTo>
                    <a:lnTo>
                      <a:pt x="1858" y="1731"/>
                    </a:lnTo>
                    <a:lnTo>
                      <a:pt x="1842" y="1711"/>
                    </a:lnTo>
                    <a:lnTo>
                      <a:pt x="1842" y="1711"/>
                    </a:lnTo>
                    <a:lnTo>
                      <a:pt x="1818" y="1681"/>
                    </a:lnTo>
                    <a:lnTo>
                      <a:pt x="1804" y="1667"/>
                    </a:lnTo>
                    <a:lnTo>
                      <a:pt x="1804" y="1667"/>
                    </a:lnTo>
                    <a:lnTo>
                      <a:pt x="1788" y="1657"/>
                    </a:lnTo>
                    <a:lnTo>
                      <a:pt x="1772" y="1649"/>
                    </a:lnTo>
                    <a:lnTo>
                      <a:pt x="1772" y="1649"/>
                    </a:lnTo>
                    <a:lnTo>
                      <a:pt x="1762" y="1643"/>
                    </a:lnTo>
                    <a:lnTo>
                      <a:pt x="1750" y="1631"/>
                    </a:lnTo>
                    <a:lnTo>
                      <a:pt x="1726" y="1607"/>
                    </a:lnTo>
                    <a:lnTo>
                      <a:pt x="1726" y="1607"/>
                    </a:lnTo>
                    <a:lnTo>
                      <a:pt x="1720" y="1601"/>
                    </a:lnTo>
                    <a:lnTo>
                      <a:pt x="1720" y="1597"/>
                    </a:lnTo>
                    <a:lnTo>
                      <a:pt x="1722" y="1597"/>
                    </a:lnTo>
                    <a:lnTo>
                      <a:pt x="1724" y="1597"/>
                    </a:lnTo>
                    <a:lnTo>
                      <a:pt x="1756" y="1597"/>
                    </a:lnTo>
                    <a:lnTo>
                      <a:pt x="1756" y="1597"/>
                    </a:lnTo>
                    <a:lnTo>
                      <a:pt x="1744" y="1583"/>
                    </a:lnTo>
                    <a:lnTo>
                      <a:pt x="1732" y="1573"/>
                    </a:lnTo>
                    <a:lnTo>
                      <a:pt x="1722" y="1567"/>
                    </a:lnTo>
                    <a:lnTo>
                      <a:pt x="1722" y="1567"/>
                    </a:lnTo>
                    <a:lnTo>
                      <a:pt x="1698" y="1551"/>
                    </a:lnTo>
                    <a:lnTo>
                      <a:pt x="1678" y="1535"/>
                    </a:lnTo>
                    <a:lnTo>
                      <a:pt x="1678" y="1535"/>
                    </a:lnTo>
                    <a:lnTo>
                      <a:pt x="1672" y="1531"/>
                    </a:lnTo>
                    <a:lnTo>
                      <a:pt x="1672" y="1527"/>
                    </a:lnTo>
                    <a:lnTo>
                      <a:pt x="1672" y="1521"/>
                    </a:lnTo>
                    <a:lnTo>
                      <a:pt x="1676" y="1517"/>
                    </a:lnTo>
                    <a:lnTo>
                      <a:pt x="1676" y="1517"/>
                    </a:lnTo>
                    <a:lnTo>
                      <a:pt x="1680" y="1515"/>
                    </a:lnTo>
                    <a:lnTo>
                      <a:pt x="1688" y="1513"/>
                    </a:lnTo>
                    <a:lnTo>
                      <a:pt x="1700" y="1513"/>
                    </a:lnTo>
                    <a:lnTo>
                      <a:pt x="1710" y="1517"/>
                    </a:lnTo>
                    <a:lnTo>
                      <a:pt x="1710" y="1517"/>
                    </a:lnTo>
                    <a:lnTo>
                      <a:pt x="1750" y="1527"/>
                    </a:lnTo>
                    <a:lnTo>
                      <a:pt x="1774" y="1531"/>
                    </a:lnTo>
                    <a:lnTo>
                      <a:pt x="1796" y="1533"/>
                    </a:lnTo>
                    <a:lnTo>
                      <a:pt x="1796" y="1533"/>
                    </a:lnTo>
                    <a:lnTo>
                      <a:pt x="1804" y="1531"/>
                    </a:lnTo>
                    <a:lnTo>
                      <a:pt x="1814" y="1529"/>
                    </a:lnTo>
                    <a:lnTo>
                      <a:pt x="1828" y="1521"/>
                    </a:lnTo>
                    <a:lnTo>
                      <a:pt x="1840" y="1511"/>
                    </a:lnTo>
                    <a:lnTo>
                      <a:pt x="1848" y="1503"/>
                    </a:lnTo>
                    <a:lnTo>
                      <a:pt x="1848" y="1503"/>
                    </a:lnTo>
                    <a:lnTo>
                      <a:pt x="1856" y="1499"/>
                    </a:lnTo>
                    <a:lnTo>
                      <a:pt x="1862" y="1497"/>
                    </a:lnTo>
                    <a:lnTo>
                      <a:pt x="1876" y="1493"/>
                    </a:lnTo>
                    <a:lnTo>
                      <a:pt x="1876" y="1493"/>
                    </a:lnTo>
                    <a:lnTo>
                      <a:pt x="1886" y="1487"/>
                    </a:lnTo>
                    <a:lnTo>
                      <a:pt x="1896" y="1479"/>
                    </a:lnTo>
                    <a:lnTo>
                      <a:pt x="1912" y="1465"/>
                    </a:lnTo>
                    <a:lnTo>
                      <a:pt x="1912" y="1465"/>
                    </a:lnTo>
                    <a:lnTo>
                      <a:pt x="1928" y="1455"/>
                    </a:lnTo>
                    <a:lnTo>
                      <a:pt x="1952" y="1441"/>
                    </a:lnTo>
                    <a:lnTo>
                      <a:pt x="1980" y="1427"/>
                    </a:lnTo>
                    <a:lnTo>
                      <a:pt x="2002" y="1417"/>
                    </a:lnTo>
                    <a:lnTo>
                      <a:pt x="2002" y="1417"/>
                    </a:lnTo>
                    <a:lnTo>
                      <a:pt x="2020" y="1411"/>
                    </a:lnTo>
                    <a:lnTo>
                      <a:pt x="2042" y="1407"/>
                    </a:lnTo>
                    <a:lnTo>
                      <a:pt x="2062" y="1401"/>
                    </a:lnTo>
                    <a:lnTo>
                      <a:pt x="2076" y="1397"/>
                    </a:lnTo>
                    <a:lnTo>
                      <a:pt x="2076" y="1397"/>
                    </a:lnTo>
                    <a:lnTo>
                      <a:pt x="2086" y="1391"/>
                    </a:lnTo>
                    <a:lnTo>
                      <a:pt x="2096" y="1383"/>
                    </a:lnTo>
                    <a:lnTo>
                      <a:pt x="2110" y="1371"/>
                    </a:lnTo>
                    <a:lnTo>
                      <a:pt x="2110" y="1371"/>
                    </a:lnTo>
                    <a:lnTo>
                      <a:pt x="2114" y="1365"/>
                    </a:lnTo>
                    <a:lnTo>
                      <a:pt x="2124" y="1359"/>
                    </a:lnTo>
                    <a:lnTo>
                      <a:pt x="2136" y="1353"/>
                    </a:lnTo>
                    <a:lnTo>
                      <a:pt x="2148" y="1349"/>
                    </a:lnTo>
                    <a:lnTo>
                      <a:pt x="2148" y="1349"/>
                    </a:lnTo>
                    <a:lnTo>
                      <a:pt x="2168" y="1345"/>
                    </a:lnTo>
                    <a:lnTo>
                      <a:pt x="2184" y="1345"/>
                    </a:lnTo>
                    <a:lnTo>
                      <a:pt x="2184" y="1345"/>
                    </a:lnTo>
                    <a:lnTo>
                      <a:pt x="2188" y="1343"/>
                    </a:lnTo>
                    <a:lnTo>
                      <a:pt x="2190" y="1339"/>
                    </a:lnTo>
                    <a:lnTo>
                      <a:pt x="2190" y="1333"/>
                    </a:lnTo>
                    <a:lnTo>
                      <a:pt x="2172" y="1327"/>
                    </a:lnTo>
                    <a:lnTo>
                      <a:pt x="2164" y="1319"/>
                    </a:lnTo>
                    <a:lnTo>
                      <a:pt x="2164" y="1319"/>
                    </a:lnTo>
                    <a:lnTo>
                      <a:pt x="2172" y="1319"/>
                    </a:lnTo>
                    <a:lnTo>
                      <a:pt x="2196" y="1323"/>
                    </a:lnTo>
                    <a:lnTo>
                      <a:pt x="2196" y="1323"/>
                    </a:lnTo>
                    <a:lnTo>
                      <a:pt x="2210" y="1327"/>
                    </a:lnTo>
                    <a:lnTo>
                      <a:pt x="2222" y="1333"/>
                    </a:lnTo>
                    <a:lnTo>
                      <a:pt x="2238" y="1345"/>
                    </a:lnTo>
                    <a:lnTo>
                      <a:pt x="2238" y="1345"/>
                    </a:lnTo>
                    <a:lnTo>
                      <a:pt x="2244" y="1351"/>
                    </a:lnTo>
                    <a:lnTo>
                      <a:pt x="2252" y="1355"/>
                    </a:lnTo>
                    <a:lnTo>
                      <a:pt x="2260" y="1357"/>
                    </a:lnTo>
                    <a:lnTo>
                      <a:pt x="2268" y="1359"/>
                    </a:lnTo>
                    <a:lnTo>
                      <a:pt x="2268" y="1359"/>
                    </a:lnTo>
                    <a:lnTo>
                      <a:pt x="2290" y="1359"/>
                    </a:lnTo>
                    <a:lnTo>
                      <a:pt x="2318" y="1355"/>
                    </a:lnTo>
                    <a:lnTo>
                      <a:pt x="2318" y="1355"/>
                    </a:lnTo>
                    <a:lnTo>
                      <a:pt x="2324" y="1353"/>
                    </a:lnTo>
                    <a:lnTo>
                      <a:pt x="2326" y="1351"/>
                    </a:lnTo>
                    <a:lnTo>
                      <a:pt x="2324" y="1347"/>
                    </a:lnTo>
                    <a:lnTo>
                      <a:pt x="2324" y="1341"/>
                    </a:lnTo>
                    <a:lnTo>
                      <a:pt x="2324" y="1341"/>
                    </a:lnTo>
                    <a:lnTo>
                      <a:pt x="2324" y="1335"/>
                    </a:lnTo>
                    <a:lnTo>
                      <a:pt x="2324" y="1329"/>
                    </a:lnTo>
                    <a:lnTo>
                      <a:pt x="2322" y="1323"/>
                    </a:lnTo>
                    <a:lnTo>
                      <a:pt x="2324" y="1319"/>
                    </a:lnTo>
                    <a:lnTo>
                      <a:pt x="2324" y="1319"/>
                    </a:lnTo>
                    <a:lnTo>
                      <a:pt x="2328" y="1315"/>
                    </a:lnTo>
                    <a:lnTo>
                      <a:pt x="2332" y="1313"/>
                    </a:lnTo>
                    <a:lnTo>
                      <a:pt x="2342" y="1309"/>
                    </a:lnTo>
                    <a:lnTo>
                      <a:pt x="2342" y="1309"/>
                    </a:lnTo>
                    <a:lnTo>
                      <a:pt x="2352" y="1301"/>
                    </a:lnTo>
                    <a:lnTo>
                      <a:pt x="2360" y="1293"/>
                    </a:lnTo>
                    <a:lnTo>
                      <a:pt x="2360" y="1293"/>
                    </a:lnTo>
                    <a:lnTo>
                      <a:pt x="2366" y="1287"/>
                    </a:lnTo>
                    <a:lnTo>
                      <a:pt x="2372" y="1285"/>
                    </a:lnTo>
                    <a:lnTo>
                      <a:pt x="2388" y="1281"/>
                    </a:lnTo>
                    <a:lnTo>
                      <a:pt x="2388" y="1281"/>
                    </a:lnTo>
                    <a:lnTo>
                      <a:pt x="2394" y="1277"/>
                    </a:lnTo>
                    <a:lnTo>
                      <a:pt x="2396" y="1273"/>
                    </a:lnTo>
                    <a:lnTo>
                      <a:pt x="2400" y="1259"/>
                    </a:lnTo>
                    <a:lnTo>
                      <a:pt x="2400" y="1259"/>
                    </a:lnTo>
                    <a:lnTo>
                      <a:pt x="2402" y="1247"/>
                    </a:lnTo>
                    <a:lnTo>
                      <a:pt x="2404" y="1241"/>
                    </a:lnTo>
                    <a:lnTo>
                      <a:pt x="2406" y="1237"/>
                    </a:lnTo>
                    <a:lnTo>
                      <a:pt x="2406" y="1237"/>
                    </a:lnTo>
                    <a:lnTo>
                      <a:pt x="2412" y="1237"/>
                    </a:lnTo>
                    <a:lnTo>
                      <a:pt x="2418" y="1237"/>
                    </a:lnTo>
                    <a:lnTo>
                      <a:pt x="2430" y="1243"/>
                    </a:lnTo>
                    <a:lnTo>
                      <a:pt x="2430" y="1243"/>
                    </a:lnTo>
                    <a:lnTo>
                      <a:pt x="2448" y="1249"/>
                    </a:lnTo>
                    <a:lnTo>
                      <a:pt x="2458" y="1253"/>
                    </a:lnTo>
                    <a:lnTo>
                      <a:pt x="2468" y="1253"/>
                    </a:lnTo>
                    <a:lnTo>
                      <a:pt x="2468" y="1253"/>
                    </a:lnTo>
                    <a:lnTo>
                      <a:pt x="2472" y="1251"/>
                    </a:lnTo>
                    <a:lnTo>
                      <a:pt x="2474" y="1249"/>
                    </a:lnTo>
                    <a:lnTo>
                      <a:pt x="2470" y="1245"/>
                    </a:lnTo>
                    <a:lnTo>
                      <a:pt x="2470" y="1245"/>
                    </a:lnTo>
                    <a:lnTo>
                      <a:pt x="2474" y="1241"/>
                    </a:lnTo>
                    <a:lnTo>
                      <a:pt x="2480" y="1233"/>
                    </a:lnTo>
                    <a:lnTo>
                      <a:pt x="2480" y="1233"/>
                    </a:lnTo>
                    <a:lnTo>
                      <a:pt x="2484" y="1225"/>
                    </a:lnTo>
                    <a:lnTo>
                      <a:pt x="2486" y="1217"/>
                    </a:lnTo>
                    <a:lnTo>
                      <a:pt x="2490" y="1195"/>
                    </a:lnTo>
                    <a:lnTo>
                      <a:pt x="2490" y="1195"/>
                    </a:lnTo>
                    <a:lnTo>
                      <a:pt x="2494" y="1187"/>
                    </a:lnTo>
                    <a:lnTo>
                      <a:pt x="2498" y="1179"/>
                    </a:lnTo>
                    <a:lnTo>
                      <a:pt x="2508" y="1165"/>
                    </a:lnTo>
                    <a:lnTo>
                      <a:pt x="2508" y="1165"/>
                    </a:lnTo>
                    <a:lnTo>
                      <a:pt x="2530" y="1145"/>
                    </a:lnTo>
                    <a:lnTo>
                      <a:pt x="2552" y="1127"/>
                    </a:lnTo>
                    <a:lnTo>
                      <a:pt x="2552" y="1127"/>
                    </a:lnTo>
                    <a:lnTo>
                      <a:pt x="2570" y="1117"/>
                    </a:lnTo>
                    <a:lnTo>
                      <a:pt x="2580" y="1113"/>
                    </a:lnTo>
                    <a:lnTo>
                      <a:pt x="2586" y="1107"/>
                    </a:lnTo>
                    <a:lnTo>
                      <a:pt x="2586" y="1107"/>
                    </a:lnTo>
                    <a:lnTo>
                      <a:pt x="2596" y="1093"/>
                    </a:lnTo>
                    <a:lnTo>
                      <a:pt x="2606" y="1079"/>
                    </a:lnTo>
                    <a:lnTo>
                      <a:pt x="2606" y="1079"/>
                    </a:lnTo>
                    <a:lnTo>
                      <a:pt x="2606" y="1075"/>
                    </a:lnTo>
                    <a:lnTo>
                      <a:pt x="2604" y="1071"/>
                    </a:lnTo>
                    <a:lnTo>
                      <a:pt x="2604" y="1064"/>
                    </a:lnTo>
                    <a:lnTo>
                      <a:pt x="2608" y="1054"/>
                    </a:lnTo>
                    <a:lnTo>
                      <a:pt x="2608" y="1054"/>
                    </a:lnTo>
                    <a:lnTo>
                      <a:pt x="2618" y="1042"/>
                    </a:lnTo>
                    <a:lnTo>
                      <a:pt x="2631" y="1034"/>
                    </a:lnTo>
                    <a:lnTo>
                      <a:pt x="2631" y="1034"/>
                    </a:lnTo>
                    <a:lnTo>
                      <a:pt x="2647" y="1020"/>
                    </a:lnTo>
                    <a:lnTo>
                      <a:pt x="2657" y="1012"/>
                    </a:lnTo>
                    <a:lnTo>
                      <a:pt x="2663" y="1004"/>
                    </a:lnTo>
                    <a:lnTo>
                      <a:pt x="2663" y="1004"/>
                    </a:lnTo>
                    <a:lnTo>
                      <a:pt x="2663" y="1002"/>
                    </a:lnTo>
                    <a:lnTo>
                      <a:pt x="2661" y="1000"/>
                    </a:lnTo>
                    <a:lnTo>
                      <a:pt x="2655" y="996"/>
                    </a:lnTo>
                    <a:lnTo>
                      <a:pt x="2645" y="992"/>
                    </a:lnTo>
                    <a:lnTo>
                      <a:pt x="2645" y="992"/>
                    </a:lnTo>
                    <a:lnTo>
                      <a:pt x="2596" y="990"/>
                    </a:lnTo>
                    <a:lnTo>
                      <a:pt x="2596" y="990"/>
                    </a:lnTo>
                    <a:lnTo>
                      <a:pt x="2542" y="986"/>
                    </a:lnTo>
                    <a:lnTo>
                      <a:pt x="2512" y="982"/>
                    </a:lnTo>
                    <a:lnTo>
                      <a:pt x="2494" y="978"/>
                    </a:lnTo>
                    <a:lnTo>
                      <a:pt x="2494" y="978"/>
                    </a:lnTo>
                    <a:lnTo>
                      <a:pt x="2490" y="978"/>
                    </a:lnTo>
                    <a:lnTo>
                      <a:pt x="2488" y="976"/>
                    </a:lnTo>
                    <a:lnTo>
                      <a:pt x="2490" y="970"/>
                    </a:lnTo>
                    <a:lnTo>
                      <a:pt x="2494" y="964"/>
                    </a:lnTo>
                    <a:lnTo>
                      <a:pt x="2494" y="964"/>
                    </a:lnTo>
                    <a:lnTo>
                      <a:pt x="2498" y="960"/>
                    </a:lnTo>
                    <a:lnTo>
                      <a:pt x="2502" y="956"/>
                    </a:lnTo>
                    <a:lnTo>
                      <a:pt x="2504" y="952"/>
                    </a:lnTo>
                    <a:lnTo>
                      <a:pt x="2504" y="952"/>
                    </a:lnTo>
                    <a:lnTo>
                      <a:pt x="2504" y="942"/>
                    </a:lnTo>
                    <a:lnTo>
                      <a:pt x="2500" y="934"/>
                    </a:lnTo>
                    <a:lnTo>
                      <a:pt x="2500" y="934"/>
                    </a:lnTo>
                    <a:lnTo>
                      <a:pt x="2492" y="928"/>
                    </a:lnTo>
                    <a:lnTo>
                      <a:pt x="2486" y="924"/>
                    </a:lnTo>
                    <a:lnTo>
                      <a:pt x="2486" y="924"/>
                    </a:lnTo>
                    <a:lnTo>
                      <a:pt x="2486" y="916"/>
                    </a:lnTo>
                    <a:lnTo>
                      <a:pt x="2486" y="910"/>
                    </a:lnTo>
                    <a:lnTo>
                      <a:pt x="2484" y="904"/>
                    </a:lnTo>
                    <a:lnTo>
                      <a:pt x="2484" y="904"/>
                    </a:lnTo>
                    <a:lnTo>
                      <a:pt x="2480" y="900"/>
                    </a:lnTo>
                    <a:lnTo>
                      <a:pt x="2476" y="896"/>
                    </a:lnTo>
                    <a:lnTo>
                      <a:pt x="2472" y="894"/>
                    </a:lnTo>
                    <a:lnTo>
                      <a:pt x="2472" y="894"/>
                    </a:lnTo>
                    <a:lnTo>
                      <a:pt x="2476" y="882"/>
                    </a:lnTo>
                    <a:lnTo>
                      <a:pt x="2476" y="882"/>
                    </a:lnTo>
                    <a:lnTo>
                      <a:pt x="2476" y="878"/>
                    </a:lnTo>
                    <a:lnTo>
                      <a:pt x="2476" y="872"/>
                    </a:lnTo>
                    <a:lnTo>
                      <a:pt x="2474" y="864"/>
                    </a:lnTo>
                    <a:lnTo>
                      <a:pt x="2474" y="864"/>
                    </a:lnTo>
                    <a:lnTo>
                      <a:pt x="2472" y="862"/>
                    </a:lnTo>
                    <a:lnTo>
                      <a:pt x="2472" y="858"/>
                    </a:lnTo>
                    <a:lnTo>
                      <a:pt x="2474" y="852"/>
                    </a:lnTo>
                    <a:lnTo>
                      <a:pt x="2474" y="852"/>
                    </a:lnTo>
                    <a:lnTo>
                      <a:pt x="2476" y="828"/>
                    </a:lnTo>
                    <a:lnTo>
                      <a:pt x="2476" y="828"/>
                    </a:lnTo>
                    <a:lnTo>
                      <a:pt x="2476" y="824"/>
                    </a:lnTo>
                    <a:lnTo>
                      <a:pt x="2476" y="820"/>
                    </a:lnTo>
                    <a:lnTo>
                      <a:pt x="2470" y="810"/>
                    </a:lnTo>
                    <a:lnTo>
                      <a:pt x="2470" y="810"/>
                    </a:lnTo>
                    <a:lnTo>
                      <a:pt x="2470" y="804"/>
                    </a:lnTo>
                    <a:lnTo>
                      <a:pt x="2468" y="798"/>
                    </a:lnTo>
                    <a:lnTo>
                      <a:pt x="2468" y="792"/>
                    </a:lnTo>
                    <a:lnTo>
                      <a:pt x="2464" y="786"/>
                    </a:lnTo>
                    <a:lnTo>
                      <a:pt x="2464" y="786"/>
                    </a:lnTo>
                    <a:lnTo>
                      <a:pt x="2458" y="782"/>
                    </a:lnTo>
                    <a:lnTo>
                      <a:pt x="2452" y="780"/>
                    </a:lnTo>
                    <a:lnTo>
                      <a:pt x="2438" y="780"/>
                    </a:lnTo>
                    <a:lnTo>
                      <a:pt x="2438" y="780"/>
                    </a:lnTo>
                    <a:lnTo>
                      <a:pt x="2432" y="780"/>
                    </a:lnTo>
                    <a:lnTo>
                      <a:pt x="2426" y="784"/>
                    </a:lnTo>
                    <a:lnTo>
                      <a:pt x="2418" y="790"/>
                    </a:lnTo>
                    <a:lnTo>
                      <a:pt x="2384" y="804"/>
                    </a:lnTo>
                    <a:lnTo>
                      <a:pt x="2384" y="804"/>
                    </a:lnTo>
                    <a:lnTo>
                      <a:pt x="2376" y="802"/>
                    </a:lnTo>
                    <a:lnTo>
                      <a:pt x="2366" y="800"/>
                    </a:lnTo>
                    <a:lnTo>
                      <a:pt x="2354" y="800"/>
                    </a:lnTo>
                    <a:lnTo>
                      <a:pt x="2354" y="800"/>
                    </a:lnTo>
                    <a:lnTo>
                      <a:pt x="2346" y="802"/>
                    </a:lnTo>
                    <a:lnTo>
                      <a:pt x="2338" y="806"/>
                    </a:lnTo>
                    <a:lnTo>
                      <a:pt x="2318" y="814"/>
                    </a:lnTo>
                    <a:lnTo>
                      <a:pt x="2282" y="834"/>
                    </a:lnTo>
                    <a:lnTo>
                      <a:pt x="2282" y="834"/>
                    </a:lnTo>
                    <a:lnTo>
                      <a:pt x="2268" y="842"/>
                    </a:lnTo>
                    <a:lnTo>
                      <a:pt x="2254" y="852"/>
                    </a:lnTo>
                    <a:lnTo>
                      <a:pt x="2234" y="868"/>
                    </a:lnTo>
                    <a:lnTo>
                      <a:pt x="2234" y="868"/>
                    </a:lnTo>
                    <a:lnTo>
                      <a:pt x="2226" y="872"/>
                    </a:lnTo>
                    <a:lnTo>
                      <a:pt x="2220" y="874"/>
                    </a:lnTo>
                    <a:lnTo>
                      <a:pt x="2214" y="874"/>
                    </a:lnTo>
                    <a:lnTo>
                      <a:pt x="2216" y="864"/>
                    </a:lnTo>
                    <a:lnTo>
                      <a:pt x="2216" y="864"/>
                    </a:lnTo>
                    <a:lnTo>
                      <a:pt x="2220" y="854"/>
                    </a:lnTo>
                    <a:lnTo>
                      <a:pt x="2222" y="846"/>
                    </a:lnTo>
                    <a:lnTo>
                      <a:pt x="2222" y="838"/>
                    </a:lnTo>
                    <a:lnTo>
                      <a:pt x="2222" y="838"/>
                    </a:lnTo>
                    <a:lnTo>
                      <a:pt x="2222" y="836"/>
                    </a:lnTo>
                    <a:lnTo>
                      <a:pt x="2218" y="836"/>
                    </a:lnTo>
                    <a:lnTo>
                      <a:pt x="2208" y="836"/>
                    </a:lnTo>
                    <a:lnTo>
                      <a:pt x="2182" y="844"/>
                    </a:lnTo>
                    <a:lnTo>
                      <a:pt x="2182" y="844"/>
                    </a:lnTo>
                    <a:lnTo>
                      <a:pt x="2174" y="848"/>
                    </a:lnTo>
                    <a:lnTo>
                      <a:pt x="2168" y="854"/>
                    </a:lnTo>
                    <a:lnTo>
                      <a:pt x="2154" y="868"/>
                    </a:lnTo>
                    <a:lnTo>
                      <a:pt x="2140" y="884"/>
                    </a:lnTo>
                    <a:lnTo>
                      <a:pt x="2130" y="894"/>
                    </a:lnTo>
                    <a:lnTo>
                      <a:pt x="2130" y="894"/>
                    </a:lnTo>
                    <a:lnTo>
                      <a:pt x="2114" y="904"/>
                    </a:lnTo>
                    <a:lnTo>
                      <a:pt x="2106" y="908"/>
                    </a:lnTo>
                    <a:lnTo>
                      <a:pt x="2106" y="908"/>
                    </a:lnTo>
                    <a:lnTo>
                      <a:pt x="2104" y="902"/>
                    </a:lnTo>
                    <a:lnTo>
                      <a:pt x="2104" y="902"/>
                    </a:lnTo>
                    <a:lnTo>
                      <a:pt x="2102" y="898"/>
                    </a:lnTo>
                    <a:lnTo>
                      <a:pt x="2100" y="898"/>
                    </a:lnTo>
                    <a:lnTo>
                      <a:pt x="2094" y="896"/>
                    </a:lnTo>
                    <a:lnTo>
                      <a:pt x="2094" y="896"/>
                    </a:lnTo>
                    <a:lnTo>
                      <a:pt x="2088" y="896"/>
                    </a:lnTo>
                    <a:lnTo>
                      <a:pt x="2084" y="900"/>
                    </a:lnTo>
                    <a:lnTo>
                      <a:pt x="2078" y="906"/>
                    </a:lnTo>
                    <a:lnTo>
                      <a:pt x="2078" y="906"/>
                    </a:lnTo>
                    <a:lnTo>
                      <a:pt x="2058" y="926"/>
                    </a:lnTo>
                    <a:lnTo>
                      <a:pt x="2040" y="940"/>
                    </a:lnTo>
                    <a:lnTo>
                      <a:pt x="2026" y="952"/>
                    </a:lnTo>
                    <a:lnTo>
                      <a:pt x="2026" y="952"/>
                    </a:lnTo>
                    <a:lnTo>
                      <a:pt x="2002" y="970"/>
                    </a:lnTo>
                    <a:lnTo>
                      <a:pt x="1992" y="978"/>
                    </a:lnTo>
                    <a:lnTo>
                      <a:pt x="1982" y="986"/>
                    </a:lnTo>
                    <a:lnTo>
                      <a:pt x="1982" y="986"/>
                    </a:lnTo>
                    <a:lnTo>
                      <a:pt x="1968" y="1004"/>
                    </a:lnTo>
                    <a:lnTo>
                      <a:pt x="1958" y="1014"/>
                    </a:lnTo>
                    <a:lnTo>
                      <a:pt x="1950" y="1022"/>
                    </a:lnTo>
                    <a:lnTo>
                      <a:pt x="1950" y="1022"/>
                    </a:lnTo>
                    <a:lnTo>
                      <a:pt x="1938" y="1034"/>
                    </a:lnTo>
                    <a:lnTo>
                      <a:pt x="1924" y="1054"/>
                    </a:lnTo>
                    <a:lnTo>
                      <a:pt x="1910" y="1073"/>
                    </a:lnTo>
                    <a:lnTo>
                      <a:pt x="1896" y="1087"/>
                    </a:lnTo>
                    <a:lnTo>
                      <a:pt x="1896" y="1087"/>
                    </a:lnTo>
                    <a:lnTo>
                      <a:pt x="1888" y="1091"/>
                    </a:lnTo>
                    <a:lnTo>
                      <a:pt x="1880" y="1093"/>
                    </a:lnTo>
                    <a:lnTo>
                      <a:pt x="1870" y="1093"/>
                    </a:lnTo>
                    <a:lnTo>
                      <a:pt x="1860" y="1091"/>
                    </a:lnTo>
                    <a:lnTo>
                      <a:pt x="1840" y="1087"/>
                    </a:lnTo>
                    <a:lnTo>
                      <a:pt x="1822" y="1085"/>
                    </a:lnTo>
                    <a:lnTo>
                      <a:pt x="1822" y="1085"/>
                    </a:lnTo>
                    <a:lnTo>
                      <a:pt x="1806" y="1085"/>
                    </a:lnTo>
                    <a:lnTo>
                      <a:pt x="1788" y="1087"/>
                    </a:lnTo>
                    <a:lnTo>
                      <a:pt x="1768" y="1091"/>
                    </a:lnTo>
                    <a:lnTo>
                      <a:pt x="1748" y="1101"/>
                    </a:lnTo>
                    <a:lnTo>
                      <a:pt x="1748" y="1101"/>
                    </a:lnTo>
                    <a:lnTo>
                      <a:pt x="1724" y="1113"/>
                    </a:lnTo>
                    <a:lnTo>
                      <a:pt x="1702" y="1121"/>
                    </a:lnTo>
                    <a:lnTo>
                      <a:pt x="1680" y="1127"/>
                    </a:lnTo>
                    <a:lnTo>
                      <a:pt x="1662" y="1131"/>
                    </a:lnTo>
                    <a:lnTo>
                      <a:pt x="1662" y="1131"/>
                    </a:lnTo>
                    <a:lnTo>
                      <a:pt x="1652" y="1131"/>
                    </a:lnTo>
                    <a:lnTo>
                      <a:pt x="1642" y="1129"/>
                    </a:lnTo>
                    <a:lnTo>
                      <a:pt x="1620" y="1123"/>
                    </a:lnTo>
                    <a:lnTo>
                      <a:pt x="1576" y="1107"/>
                    </a:lnTo>
                    <a:lnTo>
                      <a:pt x="1576" y="1107"/>
                    </a:lnTo>
                    <a:lnTo>
                      <a:pt x="1558" y="1101"/>
                    </a:lnTo>
                    <a:lnTo>
                      <a:pt x="1544" y="1101"/>
                    </a:lnTo>
                    <a:lnTo>
                      <a:pt x="1534" y="1105"/>
                    </a:lnTo>
                    <a:lnTo>
                      <a:pt x="1524" y="1109"/>
                    </a:lnTo>
                    <a:lnTo>
                      <a:pt x="1524" y="1109"/>
                    </a:lnTo>
                    <a:lnTo>
                      <a:pt x="1506" y="1121"/>
                    </a:lnTo>
                    <a:lnTo>
                      <a:pt x="1496" y="1127"/>
                    </a:lnTo>
                    <a:lnTo>
                      <a:pt x="1484" y="1131"/>
                    </a:lnTo>
                    <a:lnTo>
                      <a:pt x="1484" y="1131"/>
                    </a:lnTo>
                    <a:lnTo>
                      <a:pt x="1476" y="1133"/>
                    </a:lnTo>
                    <a:lnTo>
                      <a:pt x="1472" y="1137"/>
                    </a:lnTo>
                    <a:lnTo>
                      <a:pt x="1470" y="1139"/>
                    </a:lnTo>
                    <a:lnTo>
                      <a:pt x="1466" y="1141"/>
                    </a:lnTo>
                    <a:lnTo>
                      <a:pt x="1466" y="1141"/>
                    </a:lnTo>
                    <a:lnTo>
                      <a:pt x="1460" y="1143"/>
                    </a:lnTo>
                    <a:lnTo>
                      <a:pt x="1458" y="1141"/>
                    </a:lnTo>
                    <a:lnTo>
                      <a:pt x="1454" y="1133"/>
                    </a:lnTo>
                    <a:lnTo>
                      <a:pt x="1454" y="1133"/>
                    </a:lnTo>
                    <a:lnTo>
                      <a:pt x="1452" y="1129"/>
                    </a:lnTo>
                    <a:lnTo>
                      <a:pt x="1448" y="1129"/>
                    </a:lnTo>
                    <a:lnTo>
                      <a:pt x="1438" y="1129"/>
                    </a:lnTo>
                    <a:lnTo>
                      <a:pt x="1438" y="1129"/>
                    </a:lnTo>
                    <a:lnTo>
                      <a:pt x="1434" y="1127"/>
                    </a:lnTo>
                    <a:lnTo>
                      <a:pt x="1430" y="1125"/>
                    </a:lnTo>
                    <a:lnTo>
                      <a:pt x="1424" y="1117"/>
                    </a:lnTo>
                    <a:lnTo>
                      <a:pt x="1424" y="1117"/>
                    </a:lnTo>
                    <a:lnTo>
                      <a:pt x="1420" y="1111"/>
                    </a:lnTo>
                    <a:lnTo>
                      <a:pt x="1418" y="1109"/>
                    </a:lnTo>
                    <a:lnTo>
                      <a:pt x="1416" y="1105"/>
                    </a:lnTo>
                    <a:lnTo>
                      <a:pt x="1416" y="1105"/>
                    </a:lnTo>
                    <a:lnTo>
                      <a:pt x="1416" y="1101"/>
                    </a:lnTo>
                    <a:lnTo>
                      <a:pt x="1418" y="1097"/>
                    </a:lnTo>
                    <a:lnTo>
                      <a:pt x="1424" y="1091"/>
                    </a:lnTo>
                    <a:lnTo>
                      <a:pt x="1424" y="1091"/>
                    </a:lnTo>
                    <a:lnTo>
                      <a:pt x="1432" y="1083"/>
                    </a:lnTo>
                    <a:lnTo>
                      <a:pt x="1442" y="1075"/>
                    </a:lnTo>
                    <a:lnTo>
                      <a:pt x="1442" y="1075"/>
                    </a:lnTo>
                    <a:lnTo>
                      <a:pt x="1456" y="1062"/>
                    </a:lnTo>
                    <a:lnTo>
                      <a:pt x="1464" y="1056"/>
                    </a:lnTo>
                    <a:lnTo>
                      <a:pt x="1470" y="1048"/>
                    </a:lnTo>
                    <a:lnTo>
                      <a:pt x="1470" y="1048"/>
                    </a:lnTo>
                    <a:lnTo>
                      <a:pt x="1486" y="1026"/>
                    </a:lnTo>
                    <a:lnTo>
                      <a:pt x="1502" y="1006"/>
                    </a:lnTo>
                    <a:lnTo>
                      <a:pt x="1502" y="1006"/>
                    </a:lnTo>
                    <a:lnTo>
                      <a:pt x="1504" y="1004"/>
                    </a:lnTo>
                    <a:lnTo>
                      <a:pt x="1504" y="1002"/>
                    </a:lnTo>
                    <a:lnTo>
                      <a:pt x="1498" y="1000"/>
                    </a:lnTo>
                    <a:lnTo>
                      <a:pt x="1492" y="1000"/>
                    </a:lnTo>
                    <a:lnTo>
                      <a:pt x="1482" y="1002"/>
                    </a:lnTo>
                    <a:lnTo>
                      <a:pt x="1482" y="1002"/>
                    </a:lnTo>
                    <a:lnTo>
                      <a:pt x="1462" y="1010"/>
                    </a:lnTo>
                    <a:lnTo>
                      <a:pt x="1436" y="1020"/>
                    </a:lnTo>
                    <a:lnTo>
                      <a:pt x="1436" y="1020"/>
                    </a:lnTo>
                    <a:lnTo>
                      <a:pt x="1416" y="1030"/>
                    </a:lnTo>
                    <a:lnTo>
                      <a:pt x="1408" y="1034"/>
                    </a:lnTo>
                    <a:lnTo>
                      <a:pt x="1398" y="1036"/>
                    </a:lnTo>
                    <a:lnTo>
                      <a:pt x="1398" y="1036"/>
                    </a:lnTo>
                    <a:lnTo>
                      <a:pt x="1380" y="1040"/>
                    </a:lnTo>
                    <a:lnTo>
                      <a:pt x="1364" y="1046"/>
                    </a:lnTo>
                    <a:lnTo>
                      <a:pt x="1364" y="1046"/>
                    </a:lnTo>
                    <a:lnTo>
                      <a:pt x="1342" y="1056"/>
                    </a:lnTo>
                    <a:lnTo>
                      <a:pt x="1308" y="1068"/>
                    </a:lnTo>
                    <a:lnTo>
                      <a:pt x="1308" y="1068"/>
                    </a:lnTo>
                    <a:lnTo>
                      <a:pt x="1298" y="1073"/>
                    </a:lnTo>
                    <a:lnTo>
                      <a:pt x="1290" y="1073"/>
                    </a:lnTo>
                    <a:lnTo>
                      <a:pt x="1282" y="1073"/>
                    </a:lnTo>
                    <a:lnTo>
                      <a:pt x="1274" y="1068"/>
                    </a:lnTo>
                    <a:lnTo>
                      <a:pt x="1262" y="1062"/>
                    </a:lnTo>
                    <a:lnTo>
                      <a:pt x="1250" y="1052"/>
                    </a:lnTo>
                    <a:lnTo>
                      <a:pt x="1250" y="1052"/>
                    </a:lnTo>
                    <a:lnTo>
                      <a:pt x="1246" y="1046"/>
                    </a:lnTo>
                    <a:lnTo>
                      <a:pt x="1242" y="1038"/>
                    </a:lnTo>
                    <a:lnTo>
                      <a:pt x="1238" y="1022"/>
                    </a:lnTo>
                    <a:lnTo>
                      <a:pt x="1238" y="1004"/>
                    </a:lnTo>
                    <a:lnTo>
                      <a:pt x="1236" y="986"/>
                    </a:lnTo>
                    <a:lnTo>
                      <a:pt x="1236" y="986"/>
                    </a:lnTo>
                    <a:lnTo>
                      <a:pt x="1236" y="974"/>
                    </a:lnTo>
                    <a:lnTo>
                      <a:pt x="1234" y="968"/>
                    </a:lnTo>
                    <a:lnTo>
                      <a:pt x="1230" y="964"/>
                    </a:lnTo>
                    <a:lnTo>
                      <a:pt x="1224" y="960"/>
                    </a:lnTo>
                    <a:lnTo>
                      <a:pt x="1224" y="960"/>
                    </a:lnTo>
                    <a:lnTo>
                      <a:pt x="1220" y="954"/>
                    </a:lnTo>
                    <a:lnTo>
                      <a:pt x="1218" y="950"/>
                    </a:lnTo>
                    <a:lnTo>
                      <a:pt x="1214" y="932"/>
                    </a:lnTo>
                    <a:lnTo>
                      <a:pt x="1214" y="932"/>
                    </a:lnTo>
                    <a:lnTo>
                      <a:pt x="1210" y="924"/>
                    </a:lnTo>
                    <a:lnTo>
                      <a:pt x="1204" y="916"/>
                    </a:lnTo>
                    <a:lnTo>
                      <a:pt x="1192" y="904"/>
                    </a:lnTo>
                    <a:lnTo>
                      <a:pt x="1192" y="904"/>
                    </a:lnTo>
                    <a:lnTo>
                      <a:pt x="1190" y="898"/>
                    </a:lnTo>
                    <a:lnTo>
                      <a:pt x="1190" y="894"/>
                    </a:lnTo>
                    <a:lnTo>
                      <a:pt x="1194" y="890"/>
                    </a:lnTo>
                    <a:lnTo>
                      <a:pt x="1196" y="884"/>
                    </a:lnTo>
                    <a:lnTo>
                      <a:pt x="1196" y="884"/>
                    </a:lnTo>
                    <a:lnTo>
                      <a:pt x="1200" y="880"/>
                    </a:lnTo>
                    <a:lnTo>
                      <a:pt x="1206" y="878"/>
                    </a:lnTo>
                    <a:lnTo>
                      <a:pt x="1210" y="876"/>
                    </a:lnTo>
                    <a:lnTo>
                      <a:pt x="1216" y="874"/>
                    </a:lnTo>
                    <a:lnTo>
                      <a:pt x="1216" y="874"/>
                    </a:lnTo>
                    <a:lnTo>
                      <a:pt x="1220" y="870"/>
                    </a:lnTo>
                    <a:lnTo>
                      <a:pt x="1220" y="866"/>
                    </a:lnTo>
                    <a:lnTo>
                      <a:pt x="1222" y="862"/>
                    </a:lnTo>
                    <a:lnTo>
                      <a:pt x="1222" y="862"/>
                    </a:lnTo>
                    <a:lnTo>
                      <a:pt x="1210" y="832"/>
                    </a:lnTo>
                    <a:lnTo>
                      <a:pt x="1210" y="832"/>
                    </a:lnTo>
                    <a:lnTo>
                      <a:pt x="1208" y="826"/>
                    </a:lnTo>
                    <a:lnTo>
                      <a:pt x="1210" y="822"/>
                    </a:lnTo>
                    <a:lnTo>
                      <a:pt x="1210" y="820"/>
                    </a:lnTo>
                    <a:lnTo>
                      <a:pt x="1210" y="814"/>
                    </a:lnTo>
                    <a:lnTo>
                      <a:pt x="1210" y="814"/>
                    </a:lnTo>
                    <a:lnTo>
                      <a:pt x="1208" y="808"/>
                    </a:lnTo>
                    <a:lnTo>
                      <a:pt x="1202" y="800"/>
                    </a:lnTo>
                    <a:lnTo>
                      <a:pt x="1190" y="786"/>
                    </a:lnTo>
                    <a:lnTo>
                      <a:pt x="1190" y="786"/>
                    </a:lnTo>
                    <a:lnTo>
                      <a:pt x="1182" y="778"/>
                    </a:lnTo>
                    <a:lnTo>
                      <a:pt x="1170" y="770"/>
                    </a:lnTo>
                    <a:lnTo>
                      <a:pt x="1150" y="752"/>
                    </a:lnTo>
                    <a:lnTo>
                      <a:pt x="1150" y="752"/>
                    </a:lnTo>
                    <a:lnTo>
                      <a:pt x="1146" y="748"/>
                    </a:lnTo>
                    <a:lnTo>
                      <a:pt x="1144" y="744"/>
                    </a:lnTo>
                    <a:lnTo>
                      <a:pt x="1142" y="734"/>
                    </a:lnTo>
                    <a:lnTo>
                      <a:pt x="1142" y="722"/>
                    </a:lnTo>
                    <a:lnTo>
                      <a:pt x="1142" y="722"/>
                    </a:lnTo>
                    <a:lnTo>
                      <a:pt x="1168" y="736"/>
                    </a:lnTo>
                    <a:lnTo>
                      <a:pt x="1168" y="736"/>
                    </a:lnTo>
                    <a:lnTo>
                      <a:pt x="1190" y="748"/>
                    </a:lnTo>
                    <a:lnTo>
                      <a:pt x="1204" y="754"/>
                    </a:lnTo>
                    <a:lnTo>
                      <a:pt x="1222" y="758"/>
                    </a:lnTo>
                    <a:lnTo>
                      <a:pt x="1222" y="758"/>
                    </a:lnTo>
                    <a:lnTo>
                      <a:pt x="1258" y="764"/>
                    </a:lnTo>
                    <a:lnTo>
                      <a:pt x="1276" y="766"/>
                    </a:lnTo>
                    <a:lnTo>
                      <a:pt x="1246" y="746"/>
                    </a:lnTo>
                    <a:lnTo>
                      <a:pt x="1246" y="746"/>
                    </a:lnTo>
                    <a:lnTo>
                      <a:pt x="1210" y="728"/>
                    </a:lnTo>
                    <a:lnTo>
                      <a:pt x="1210" y="728"/>
                    </a:lnTo>
                    <a:lnTo>
                      <a:pt x="1152" y="700"/>
                    </a:lnTo>
                    <a:lnTo>
                      <a:pt x="1152" y="700"/>
                    </a:lnTo>
                    <a:lnTo>
                      <a:pt x="1128" y="688"/>
                    </a:lnTo>
                    <a:lnTo>
                      <a:pt x="1092" y="668"/>
                    </a:lnTo>
                    <a:lnTo>
                      <a:pt x="1092" y="668"/>
                    </a:lnTo>
                    <a:lnTo>
                      <a:pt x="1078" y="656"/>
                    </a:lnTo>
                    <a:lnTo>
                      <a:pt x="1062" y="640"/>
                    </a:lnTo>
                    <a:lnTo>
                      <a:pt x="1034" y="616"/>
                    </a:lnTo>
                    <a:lnTo>
                      <a:pt x="1034" y="616"/>
                    </a:lnTo>
                    <a:lnTo>
                      <a:pt x="1012" y="596"/>
                    </a:lnTo>
                    <a:lnTo>
                      <a:pt x="992" y="582"/>
                    </a:lnTo>
                    <a:lnTo>
                      <a:pt x="970" y="566"/>
                    </a:lnTo>
                    <a:lnTo>
                      <a:pt x="970" y="566"/>
                    </a:lnTo>
                    <a:lnTo>
                      <a:pt x="958" y="556"/>
                    </a:lnTo>
                    <a:lnTo>
                      <a:pt x="948" y="546"/>
                    </a:lnTo>
                    <a:lnTo>
                      <a:pt x="930" y="526"/>
                    </a:lnTo>
                    <a:lnTo>
                      <a:pt x="916" y="504"/>
                    </a:lnTo>
                    <a:lnTo>
                      <a:pt x="906" y="484"/>
                    </a:lnTo>
                    <a:lnTo>
                      <a:pt x="906" y="484"/>
                    </a:lnTo>
                    <a:lnTo>
                      <a:pt x="902" y="474"/>
                    </a:lnTo>
                    <a:lnTo>
                      <a:pt x="900" y="460"/>
                    </a:lnTo>
                    <a:lnTo>
                      <a:pt x="896" y="428"/>
                    </a:lnTo>
                    <a:lnTo>
                      <a:pt x="894" y="392"/>
                    </a:lnTo>
                    <a:lnTo>
                      <a:pt x="896" y="358"/>
                    </a:lnTo>
                    <a:lnTo>
                      <a:pt x="896" y="358"/>
                    </a:lnTo>
                    <a:lnTo>
                      <a:pt x="898" y="328"/>
                    </a:lnTo>
                    <a:lnTo>
                      <a:pt x="900" y="306"/>
                    </a:lnTo>
                    <a:lnTo>
                      <a:pt x="898" y="274"/>
                    </a:lnTo>
                    <a:lnTo>
                      <a:pt x="898" y="274"/>
                    </a:lnTo>
                    <a:lnTo>
                      <a:pt x="896" y="256"/>
                    </a:lnTo>
                    <a:lnTo>
                      <a:pt x="890" y="230"/>
                    </a:lnTo>
                    <a:lnTo>
                      <a:pt x="884" y="200"/>
                    </a:lnTo>
                    <a:lnTo>
                      <a:pt x="874" y="170"/>
                    </a:lnTo>
                    <a:lnTo>
                      <a:pt x="874" y="170"/>
                    </a:lnTo>
                    <a:lnTo>
                      <a:pt x="868" y="156"/>
                    </a:lnTo>
                    <a:lnTo>
                      <a:pt x="860" y="140"/>
                    </a:lnTo>
                    <a:lnTo>
                      <a:pt x="842" y="112"/>
                    </a:lnTo>
                    <a:lnTo>
                      <a:pt x="828" y="90"/>
                    </a:lnTo>
                    <a:lnTo>
                      <a:pt x="820" y="82"/>
                    </a:lnTo>
                    <a:lnTo>
                      <a:pt x="820" y="82"/>
                    </a:lnTo>
                    <a:lnTo>
                      <a:pt x="802" y="56"/>
                    </a:lnTo>
                    <a:lnTo>
                      <a:pt x="788" y="36"/>
                    </a:lnTo>
                    <a:lnTo>
                      <a:pt x="780" y="26"/>
                    </a:lnTo>
                    <a:lnTo>
                      <a:pt x="780" y="26"/>
                    </a:lnTo>
                    <a:lnTo>
                      <a:pt x="724" y="0"/>
                    </a:lnTo>
                    <a:lnTo>
                      <a:pt x="626" y="0"/>
                    </a:lnTo>
                    <a:lnTo>
                      <a:pt x="574" y="32"/>
                    </a:lnTo>
                    <a:lnTo>
                      <a:pt x="594" y="110"/>
                    </a:lnTo>
                    <a:lnTo>
                      <a:pt x="594" y="110"/>
                    </a:lnTo>
                    <a:lnTo>
                      <a:pt x="596" y="122"/>
                    </a:lnTo>
                    <a:lnTo>
                      <a:pt x="606" y="168"/>
                    </a:lnTo>
                    <a:lnTo>
                      <a:pt x="606" y="168"/>
                    </a:lnTo>
                    <a:lnTo>
                      <a:pt x="614" y="196"/>
                    </a:lnTo>
                    <a:lnTo>
                      <a:pt x="622" y="214"/>
                    </a:lnTo>
                    <a:lnTo>
                      <a:pt x="638" y="238"/>
                    </a:lnTo>
                    <a:lnTo>
                      <a:pt x="638" y="238"/>
                    </a:lnTo>
                    <a:lnTo>
                      <a:pt x="672" y="286"/>
                    </a:lnTo>
                    <a:lnTo>
                      <a:pt x="692" y="318"/>
                    </a:lnTo>
                    <a:lnTo>
                      <a:pt x="708" y="346"/>
                    </a:lnTo>
                    <a:lnTo>
                      <a:pt x="708" y="346"/>
                    </a:lnTo>
                    <a:lnTo>
                      <a:pt x="712" y="360"/>
                    </a:lnTo>
                    <a:lnTo>
                      <a:pt x="718" y="378"/>
                    </a:lnTo>
                    <a:lnTo>
                      <a:pt x="724" y="424"/>
                    </a:lnTo>
                    <a:lnTo>
                      <a:pt x="732" y="478"/>
                    </a:lnTo>
                    <a:lnTo>
                      <a:pt x="738" y="536"/>
                    </a:lnTo>
                    <a:lnTo>
                      <a:pt x="738" y="536"/>
                    </a:lnTo>
                    <a:lnTo>
                      <a:pt x="742" y="564"/>
                    </a:lnTo>
                    <a:lnTo>
                      <a:pt x="748" y="584"/>
                    </a:lnTo>
                    <a:lnTo>
                      <a:pt x="756" y="602"/>
                    </a:lnTo>
                    <a:lnTo>
                      <a:pt x="766" y="616"/>
                    </a:lnTo>
                    <a:lnTo>
                      <a:pt x="774" y="628"/>
                    </a:lnTo>
                    <a:lnTo>
                      <a:pt x="782" y="634"/>
                    </a:lnTo>
                    <a:lnTo>
                      <a:pt x="792" y="642"/>
                    </a:lnTo>
                    <a:lnTo>
                      <a:pt x="792" y="642"/>
                    </a:lnTo>
                    <a:lnTo>
                      <a:pt x="812" y="658"/>
                    </a:lnTo>
                    <a:lnTo>
                      <a:pt x="826" y="670"/>
                    </a:lnTo>
                    <a:lnTo>
                      <a:pt x="838" y="684"/>
                    </a:lnTo>
                    <a:lnTo>
                      <a:pt x="838" y="684"/>
                    </a:lnTo>
                    <a:lnTo>
                      <a:pt x="848" y="696"/>
                    </a:lnTo>
                    <a:lnTo>
                      <a:pt x="854" y="700"/>
                    </a:lnTo>
                    <a:lnTo>
                      <a:pt x="858" y="706"/>
                    </a:lnTo>
                    <a:lnTo>
                      <a:pt x="862" y="714"/>
                    </a:lnTo>
                    <a:lnTo>
                      <a:pt x="864" y="726"/>
                    </a:lnTo>
                    <a:lnTo>
                      <a:pt x="864" y="742"/>
                    </a:lnTo>
                    <a:lnTo>
                      <a:pt x="860" y="762"/>
                    </a:lnTo>
                    <a:lnTo>
                      <a:pt x="860" y="762"/>
                    </a:lnTo>
                    <a:lnTo>
                      <a:pt x="858" y="782"/>
                    </a:lnTo>
                    <a:lnTo>
                      <a:pt x="858" y="800"/>
                    </a:lnTo>
                    <a:lnTo>
                      <a:pt x="860" y="812"/>
                    </a:lnTo>
                    <a:lnTo>
                      <a:pt x="862" y="822"/>
                    </a:lnTo>
                    <a:lnTo>
                      <a:pt x="866" y="830"/>
                    </a:lnTo>
                    <a:lnTo>
                      <a:pt x="870" y="836"/>
                    </a:lnTo>
                    <a:lnTo>
                      <a:pt x="876" y="846"/>
                    </a:lnTo>
                    <a:lnTo>
                      <a:pt x="876" y="846"/>
                    </a:lnTo>
                    <a:lnTo>
                      <a:pt x="886" y="858"/>
                    </a:lnTo>
                    <a:lnTo>
                      <a:pt x="900" y="876"/>
                    </a:lnTo>
                    <a:lnTo>
                      <a:pt x="908" y="888"/>
                    </a:lnTo>
                    <a:lnTo>
                      <a:pt x="914" y="904"/>
                    </a:lnTo>
                    <a:lnTo>
                      <a:pt x="922" y="922"/>
                    </a:lnTo>
                    <a:lnTo>
                      <a:pt x="928" y="944"/>
                    </a:lnTo>
                    <a:lnTo>
                      <a:pt x="928" y="944"/>
                    </a:lnTo>
                    <a:lnTo>
                      <a:pt x="934" y="966"/>
                    </a:lnTo>
                    <a:lnTo>
                      <a:pt x="940" y="984"/>
                    </a:lnTo>
                    <a:lnTo>
                      <a:pt x="948" y="1002"/>
                    </a:lnTo>
                    <a:lnTo>
                      <a:pt x="956" y="1016"/>
                    </a:lnTo>
                    <a:lnTo>
                      <a:pt x="970" y="1036"/>
                    </a:lnTo>
                    <a:lnTo>
                      <a:pt x="976" y="1042"/>
                    </a:lnTo>
                    <a:lnTo>
                      <a:pt x="964" y="1046"/>
                    </a:lnTo>
                    <a:lnTo>
                      <a:pt x="956" y="1042"/>
                    </a:lnTo>
                    <a:lnTo>
                      <a:pt x="956" y="1042"/>
                    </a:lnTo>
                    <a:lnTo>
                      <a:pt x="942" y="1040"/>
                    </a:lnTo>
                    <a:lnTo>
                      <a:pt x="916" y="1038"/>
                    </a:lnTo>
                    <a:lnTo>
                      <a:pt x="916" y="1038"/>
                    </a:lnTo>
                    <a:lnTo>
                      <a:pt x="900" y="1038"/>
                    </a:lnTo>
                    <a:lnTo>
                      <a:pt x="882" y="1040"/>
                    </a:lnTo>
                    <a:lnTo>
                      <a:pt x="854" y="1044"/>
                    </a:lnTo>
                    <a:lnTo>
                      <a:pt x="854" y="1044"/>
                    </a:lnTo>
                    <a:lnTo>
                      <a:pt x="844" y="1044"/>
                    </a:lnTo>
                    <a:lnTo>
                      <a:pt x="832" y="1042"/>
                    </a:lnTo>
                    <a:lnTo>
                      <a:pt x="810" y="1032"/>
                    </a:lnTo>
                    <a:lnTo>
                      <a:pt x="810" y="1032"/>
                    </a:lnTo>
                    <a:lnTo>
                      <a:pt x="796" y="1030"/>
                    </a:lnTo>
                    <a:lnTo>
                      <a:pt x="776" y="1028"/>
                    </a:lnTo>
                    <a:lnTo>
                      <a:pt x="736" y="1028"/>
                    </a:lnTo>
                    <a:lnTo>
                      <a:pt x="736" y="1028"/>
                    </a:lnTo>
                    <a:lnTo>
                      <a:pt x="684" y="1026"/>
                    </a:lnTo>
                    <a:lnTo>
                      <a:pt x="650" y="1022"/>
                    </a:lnTo>
                    <a:lnTo>
                      <a:pt x="622" y="1018"/>
                    </a:lnTo>
                    <a:lnTo>
                      <a:pt x="622" y="1018"/>
                    </a:lnTo>
                    <a:lnTo>
                      <a:pt x="600" y="1014"/>
                    </a:lnTo>
                    <a:lnTo>
                      <a:pt x="584" y="1014"/>
                    </a:lnTo>
                    <a:lnTo>
                      <a:pt x="570" y="1016"/>
                    </a:lnTo>
                    <a:lnTo>
                      <a:pt x="558" y="1016"/>
                    </a:lnTo>
                    <a:lnTo>
                      <a:pt x="558" y="1016"/>
                    </a:lnTo>
                    <a:lnTo>
                      <a:pt x="548" y="1020"/>
                    </a:lnTo>
                    <a:lnTo>
                      <a:pt x="534" y="1024"/>
                    </a:lnTo>
                    <a:lnTo>
                      <a:pt x="514" y="1030"/>
                    </a:lnTo>
                    <a:lnTo>
                      <a:pt x="480" y="1036"/>
                    </a:lnTo>
                    <a:lnTo>
                      <a:pt x="480" y="1036"/>
                    </a:lnTo>
                    <a:lnTo>
                      <a:pt x="462" y="1038"/>
                    </a:lnTo>
                    <a:lnTo>
                      <a:pt x="444" y="1036"/>
                    </a:lnTo>
                    <a:lnTo>
                      <a:pt x="430" y="1030"/>
                    </a:lnTo>
                    <a:lnTo>
                      <a:pt x="420" y="1024"/>
                    </a:lnTo>
                    <a:lnTo>
                      <a:pt x="410" y="1018"/>
                    </a:lnTo>
                    <a:lnTo>
                      <a:pt x="406" y="1012"/>
                    </a:lnTo>
                    <a:lnTo>
                      <a:pt x="400" y="1006"/>
                    </a:lnTo>
                    <a:lnTo>
                      <a:pt x="342" y="916"/>
                    </a:lnTo>
                    <a:lnTo>
                      <a:pt x="342" y="916"/>
                    </a:lnTo>
                    <a:lnTo>
                      <a:pt x="314" y="874"/>
                    </a:lnTo>
                    <a:lnTo>
                      <a:pt x="268" y="806"/>
                    </a:lnTo>
                    <a:lnTo>
                      <a:pt x="268" y="806"/>
                    </a:lnTo>
                    <a:lnTo>
                      <a:pt x="258" y="794"/>
                    </a:lnTo>
                    <a:lnTo>
                      <a:pt x="246" y="784"/>
                    </a:lnTo>
                    <a:lnTo>
                      <a:pt x="232" y="774"/>
                    </a:lnTo>
                    <a:lnTo>
                      <a:pt x="216" y="766"/>
                    </a:lnTo>
                    <a:lnTo>
                      <a:pt x="188" y="754"/>
                    </a:lnTo>
                    <a:lnTo>
                      <a:pt x="166" y="746"/>
                    </a:lnTo>
                    <a:lnTo>
                      <a:pt x="166" y="746"/>
                    </a:lnTo>
                    <a:lnTo>
                      <a:pt x="146" y="740"/>
                    </a:lnTo>
                    <a:lnTo>
                      <a:pt x="122" y="728"/>
                    </a:lnTo>
                    <a:lnTo>
                      <a:pt x="76" y="704"/>
                    </a:lnTo>
                    <a:lnTo>
                      <a:pt x="76" y="704"/>
                    </a:lnTo>
                    <a:lnTo>
                      <a:pt x="66" y="698"/>
                    </a:lnTo>
                    <a:lnTo>
                      <a:pt x="54" y="690"/>
                    </a:lnTo>
                    <a:lnTo>
                      <a:pt x="30" y="666"/>
                    </a:lnTo>
                    <a:lnTo>
                      <a:pt x="0" y="638"/>
                    </a:lnTo>
                    <a:lnTo>
                      <a:pt x="0" y="854"/>
                    </a:lnTo>
                    <a:close/>
                  </a:path>
                </a:pathLst>
              </a:custGeom>
              <a:solidFill>
                <a:srgbClr val="CE7A2A"/>
              </a:solidFill>
              <a:ln w="6350">
                <a:solidFill>
                  <a:srgbClr val="000000"/>
                </a:solidFill>
                <a:prstDash val="solid"/>
                <a:round/>
                <a:headEnd/>
                <a:tailEnd/>
              </a:ln>
            </p:spPr>
            <p:txBody>
              <a:bodyPr/>
              <a:lstStyle/>
              <a:p>
                <a:endParaRPr lang="en-US" dirty="0"/>
              </a:p>
            </p:txBody>
          </p:sp>
          <p:sp>
            <p:nvSpPr>
              <p:cNvPr id="260" name="Freeform 18"/>
              <p:cNvSpPr>
                <a:spLocks/>
              </p:cNvSpPr>
              <p:nvPr/>
            </p:nvSpPr>
            <p:spPr bwMode="auto">
              <a:xfrm>
                <a:off x="1167" y="970"/>
                <a:ext cx="440" cy="788"/>
              </a:xfrm>
              <a:custGeom>
                <a:avLst/>
                <a:gdLst/>
                <a:ahLst/>
                <a:cxnLst>
                  <a:cxn ang="0">
                    <a:pos x="324" y="700"/>
                  </a:cxn>
                  <a:cxn ang="0">
                    <a:pos x="356" y="714"/>
                  </a:cxn>
                  <a:cxn ang="0">
                    <a:pos x="386" y="730"/>
                  </a:cxn>
                  <a:cxn ang="0">
                    <a:pos x="394" y="732"/>
                  </a:cxn>
                  <a:cxn ang="0">
                    <a:pos x="404" y="740"/>
                  </a:cxn>
                  <a:cxn ang="0">
                    <a:pos x="422" y="760"/>
                  </a:cxn>
                  <a:cxn ang="0">
                    <a:pos x="428" y="770"/>
                  </a:cxn>
                  <a:cxn ang="0">
                    <a:pos x="440" y="788"/>
                  </a:cxn>
                  <a:cxn ang="0">
                    <a:pos x="438" y="698"/>
                  </a:cxn>
                  <a:cxn ang="0">
                    <a:pos x="414" y="624"/>
                  </a:cxn>
                  <a:cxn ang="0">
                    <a:pos x="406" y="614"/>
                  </a:cxn>
                  <a:cxn ang="0">
                    <a:pos x="368" y="582"/>
                  </a:cxn>
                  <a:cxn ang="0">
                    <a:pos x="344" y="560"/>
                  </a:cxn>
                  <a:cxn ang="0">
                    <a:pos x="316" y="534"/>
                  </a:cxn>
                  <a:cxn ang="0">
                    <a:pos x="312" y="518"/>
                  </a:cxn>
                  <a:cxn ang="0">
                    <a:pos x="310" y="470"/>
                  </a:cxn>
                  <a:cxn ang="0">
                    <a:pos x="322" y="366"/>
                  </a:cxn>
                  <a:cxn ang="0">
                    <a:pos x="324" y="360"/>
                  </a:cxn>
                  <a:cxn ang="0">
                    <a:pos x="326" y="330"/>
                  </a:cxn>
                  <a:cxn ang="0">
                    <a:pos x="326" y="276"/>
                  </a:cxn>
                  <a:cxn ang="0">
                    <a:pos x="324" y="258"/>
                  </a:cxn>
                  <a:cxn ang="0">
                    <a:pos x="310" y="202"/>
                  </a:cxn>
                  <a:cxn ang="0">
                    <a:pos x="302" y="172"/>
                  </a:cxn>
                  <a:cxn ang="0">
                    <a:pos x="288" y="142"/>
                  </a:cxn>
                  <a:cxn ang="0">
                    <a:pos x="254" y="92"/>
                  </a:cxn>
                  <a:cxn ang="0">
                    <a:pos x="248" y="84"/>
                  </a:cxn>
                  <a:cxn ang="0">
                    <a:pos x="216" y="38"/>
                  </a:cxn>
                  <a:cxn ang="0">
                    <a:pos x="206" y="28"/>
                  </a:cxn>
                  <a:cxn ang="0">
                    <a:pos x="52" y="0"/>
                  </a:cxn>
                  <a:cxn ang="0">
                    <a:pos x="20" y="112"/>
                  </a:cxn>
                  <a:cxn ang="0">
                    <a:pos x="22" y="124"/>
                  </a:cxn>
                  <a:cxn ang="0">
                    <a:pos x="34" y="170"/>
                  </a:cxn>
                  <a:cxn ang="0">
                    <a:pos x="50" y="216"/>
                  </a:cxn>
                  <a:cxn ang="0">
                    <a:pos x="66" y="240"/>
                  </a:cxn>
                  <a:cxn ang="0">
                    <a:pos x="120" y="320"/>
                  </a:cxn>
                  <a:cxn ang="0">
                    <a:pos x="136" y="348"/>
                  </a:cxn>
                  <a:cxn ang="0">
                    <a:pos x="144" y="380"/>
                  </a:cxn>
                  <a:cxn ang="0">
                    <a:pos x="160" y="480"/>
                  </a:cxn>
                  <a:cxn ang="0">
                    <a:pos x="166" y="538"/>
                  </a:cxn>
                  <a:cxn ang="0">
                    <a:pos x="176" y="586"/>
                  </a:cxn>
                  <a:cxn ang="0">
                    <a:pos x="194" y="618"/>
                  </a:cxn>
                  <a:cxn ang="0">
                    <a:pos x="210" y="636"/>
                  </a:cxn>
                  <a:cxn ang="0">
                    <a:pos x="220" y="644"/>
                  </a:cxn>
                  <a:cxn ang="0">
                    <a:pos x="250" y="670"/>
                  </a:cxn>
                  <a:cxn ang="0">
                    <a:pos x="290" y="680"/>
                  </a:cxn>
                  <a:cxn ang="0">
                    <a:pos x="308" y="690"/>
                  </a:cxn>
                  <a:cxn ang="0">
                    <a:pos x="324" y="700"/>
                  </a:cxn>
                </a:cxnLst>
                <a:rect l="0" t="0" r="r" b="b"/>
                <a:pathLst>
                  <a:path w="440" h="788">
                    <a:moveTo>
                      <a:pt x="324" y="700"/>
                    </a:moveTo>
                    <a:lnTo>
                      <a:pt x="324" y="700"/>
                    </a:lnTo>
                    <a:lnTo>
                      <a:pt x="342" y="708"/>
                    </a:lnTo>
                    <a:lnTo>
                      <a:pt x="356" y="714"/>
                    </a:lnTo>
                    <a:lnTo>
                      <a:pt x="356" y="714"/>
                    </a:lnTo>
                    <a:lnTo>
                      <a:pt x="386" y="730"/>
                    </a:lnTo>
                    <a:lnTo>
                      <a:pt x="386" y="730"/>
                    </a:lnTo>
                    <a:lnTo>
                      <a:pt x="394" y="732"/>
                    </a:lnTo>
                    <a:lnTo>
                      <a:pt x="398" y="736"/>
                    </a:lnTo>
                    <a:lnTo>
                      <a:pt x="404" y="740"/>
                    </a:lnTo>
                    <a:lnTo>
                      <a:pt x="404" y="740"/>
                    </a:lnTo>
                    <a:lnTo>
                      <a:pt x="422" y="760"/>
                    </a:lnTo>
                    <a:lnTo>
                      <a:pt x="422" y="760"/>
                    </a:lnTo>
                    <a:lnTo>
                      <a:pt x="428" y="770"/>
                    </a:lnTo>
                    <a:lnTo>
                      <a:pt x="436" y="778"/>
                    </a:lnTo>
                    <a:lnTo>
                      <a:pt x="440" y="788"/>
                    </a:lnTo>
                    <a:lnTo>
                      <a:pt x="438" y="698"/>
                    </a:lnTo>
                    <a:lnTo>
                      <a:pt x="438" y="698"/>
                    </a:lnTo>
                    <a:lnTo>
                      <a:pt x="414" y="624"/>
                    </a:lnTo>
                    <a:lnTo>
                      <a:pt x="414" y="624"/>
                    </a:lnTo>
                    <a:lnTo>
                      <a:pt x="412" y="618"/>
                    </a:lnTo>
                    <a:lnTo>
                      <a:pt x="406" y="614"/>
                    </a:lnTo>
                    <a:lnTo>
                      <a:pt x="394" y="602"/>
                    </a:lnTo>
                    <a:lnTo>
                      <a:pt x="368" y="582"/>
                    </a:lnTo>
                    <a:lnTo>
                      <a:pt x="368" y="582"/>
                    </a:lnTo>
                    <a:lnTo>
                      <a:pt x="344" y="560"/>
                    </a:lnTo>
                    <a:lnTo>
                      <a:pt x="316" y="534"/>
                    </a:lnTo>
                    <a:lnTo>
                      <a:pt x="316" y="534"/>
                    </a:lnTo>
                    <a:lnTo>
                      <a:pt x="314" y="526"/>
                    </a:lnTo>
                    <a:lnTo>
                      <a:pt x="312" y="518"/>
                    </a:lnTo>
                    <a:lnTo>
                      <a:pt x="310" y="496"/>
                    </a:lnTo>
                    <a:lnTo>
                      <a:pt x="310" y="470"/>
                    </a:lnTo>
                    <a:lnTo>
                      <a:pt x="320" y="376"/>
                    </a:lnTo>
                    <a:lnTo>
                      <a:pt x="322" y="366"/>
                    </a:lnTo>
                    <a:lnTo>
                      <a:pt x="322" y="366"/>
                    </a:lnTo>
                    <a:lnTo>
                      <a:pt x="324" y="360"/>
                    </a:lnTo>
                    <a:lnTo>
                      <a:pt x="324" y="360"/>
                    </a:lnTo>
                    <a:lnTo>
                      <a:pt x="326" y="330"/>
                    </a:lnTo>
                    <a:lnTo>
                      <a:pt x="326" y="308"/>
                    </a:lnTo>
                    <a:lnTo>
                      <a:pt x="326" y="276"/>
                    </a:lnTo>
                    <a:lnTo>
                      <a:pt x="326" y="276"/>
                    </a:lnTo>
                    <a:lnTo>
                      <a:pt x="324" y="258"/>
                    </a:lnTo>
                    <a:lnTo>
                      <a:pt x="318" y="232"/>
                    </a:lnTo>
                    <a:lnTo>
                      <a:pt x="310" y="202"/>
                    </a:lnTo>
                    <a:lnTo>
                      <a:pt x="302" y="172"/>
                    </a:lnTo>
                    <a:lnTo>
                      <a:pt x="302" y="172"/>
                    </a:lnTo>
                    <a:lnTo>
                      <a:pt x="296" y="158"/>
                    </a:lnTo>
                    <a:lnTo>
                      <a:pt x="288" y="142"/>
                    </a:lnTo>
                    <a:lnTo>
                      <a:pt x="270" y="114"/>
                    </a:lnTo>
                    <a:lnTo>
                      <a:pt x="254" y="92"/>
                    </a:lnTo>
                    <a:lnTo>
                      <a:pt x="248" y="84"/>
                    </a:lnTo>
                    <a:lnTo>
                      <a:pt x="248" y="84"/>
                    </a:lnTo>
                    <a:lnTo>
                      <a:pt x="230" y="58"/>
                    </a:lnTo>
                    <a:lnTo>
                      <a:pt x="216" y="38"/>
                    </a:lnTo>
                    <a:lnTo>
                      <a:pt x="206" y="28"/>
                    </a:lnTo>
                    <a:lnTo>
                      <a:pt x="206" y="28"/>
                    </a:lnTo>
                    <a:lnTo>
                      <a:pt x="152" y="0"/>
                    </a:lnTo>
                    <a:lnTo>
                      <a:pt x="52" y="0"/>
                    </a:lnTo>
                    <a:lnTo>
                      <a:pt x="0" y="34"/>
                    </a:lnTo>
                    <a:lnTo>
                      <a:pt x="20" y="112"/>
                    </a:lnTo>
                    <a:lnTo>
                      <a:pt x="20" y="112"/>
                    </a:lnTo>
                    <a:lnTo>
                      <a:pt x="22" y="124"/>
                    </a:lnTo>
                    <a:lnTo>
                      <a:pt x="34" y="170"/>
                    </a:lnTo>
                    <a:lnTo>
                      <a:pt x="34" y="170"/>
                    </a:lnTo>
                    <a:lnTo>
                      <a:pt x="42" y="198"/>
                    </a:lnTo>
                    <a:lnTo>
                      <a:pt x="50" y="216"/>
                    </a:lnTo>
                    <a:lnTo>
                      <a:pt x="66" y="240"/>
                    </a:lnTo>
                    <a:lnTo>
                      <a:pt x="66" y="240"/>
                    </a:lnTo>
                    <a:lnTo>
                      <a:pt x="98" y="288"/>
                    </a:lnTo>
                    <a:lnTo>
                      <a:pt x="120" y="320"/>
                    </a:lnTo>
                    <a:lnTo>
                      <a:pt x="136" y="348"/>
                    </a:lnTo>
                    <a:lnTo>
                      <a:pt x="136" y="348"/>
                    </a:lnTo>
                    <a:lnTo>
                      <a:pt x="140" y="362"/>
                    </a:lnTo>
                    <a:lnTo>
                      <a:pt x="144" y="380"/>
                    </a:lnTo>
                    <a:lnTo>
                      <a:pt x="152" y="426"/>
                    </a:lnTo>
                    <a:lnTo>
                      <a:pt x="160" y="480"/>
                    </a:lnTo>
                    <a:lnTo>
                      <a:pt x="166" y="538"/>
                    </a:lnTo>
                    <a:lnTo>
                      <a:pt x="166" y="538"/>
                    </a:lnTo>
                    <a:lnTo>
                      <a:pt x="170" y="566"/>
                    </a:lnTo>
                    <a:lnTo>
                      <a:pt x="176" y="586"/>
                    </a:lnTo>
                    <a:lnTo>
                      <a:pt x="184" y="604"/>
                    </a:lnTo>
                    <a:lnTo>
                      <a:pt x="194" y="618"/>
                    </a:lnTo>
                    <a:lnTo>
                      <a:pt x="202" y="630"/>
                    </a:lnTo>
                    <a:lnTo>
                      <a:pt x="210" y="636"/>
                    </a:lnTo>
                    <a:lnTo>
                      <a:pt x="220" y="644"/>
                    </a:lnTo>
                    <a:lnTo>
                      <a:pt x="220" y="644"/>
                    </a:lnTo>
                    <a:lnTo>
                      <a:pt x="232" y="654"/>
                    </a:lnTo>
                    <a:lnTo>
                      <a:pt x="250" y="670"/>
                    </a:lnTo>
                    <a:lnTo>
                      <a:pt x="250" y="670"/>
                    </a:lnTo>
                    <a:lnTo>
                      <a:pt x="290" y="680"/>
                    </a:lnTo>
                    <a:lnTo>
                      <a:pt x="290" y="680"/>
                    </a:lnTo>
                    <a:lnTo>
                      <a:pt x="308" y="690"/>
                    </a:lnTo>
                    <a:lnTo>
                      <a:pt x="324" y="700"/>
                    </a:lnTo>
                    <a:lnTo>
                      <a:pt x="324" y="700"/>
                    </a:lnTo>
                    <a:close/>
                  </a:path>
                </a:pathLst>
              </a:custGeom>
              <a:solidFill>
                <a:srgbClr val="907A71"/>
              </a:solidFill>
              <a:ln w="6350">
                <a:solidFill>
                  <a:srgbClr val="000000"/>
                </a:solidFill>
                <a:prstDash val="solid"/>
                <a:round/>
                <a:headEnd/>
                <a:tailEnd/>
              </a:ln>
            </p:spPr>
            <p:txBody>
              <a:bodyPr/>
              <a:lstStyle/>
              <a:p>
                <a:endParaRPr lang="en-US" dirty="0"/>
              </a:p>
            </p:txBody>
          </p:sp>
          <p:sp>
            <p:nvSpPr>
              <p:cNvPr id="261" name="Freeform 19"/>
              <p:cNvSpPr>
                <a:spLocks/>
              </p:cNvSpPr>
              <p:nvPr/>
            </p:nvSpPr>
            <p:spPr bwMode="auto">
              <a:xfrm>
                <a:off x="889" y="2103"/>
                <a:ext cx="1868" cy="1356"/>
              </a:xfrm>
              <a:custGeom>
                <a:avLst/>
                <a:gdLst/>
                <a:ahLst/>
                <a:cxnLst>
                  <a:cxn ang="0">
                    <a:pos x="1748" y="1048"/>
                  </a:cxn>
                  <a:cxn ang="0">
                    <a:pos x="1808" y="1024"/>
                  </a:cxn>
                  <a:cxn ang="0">
                    <a:pos x="1738" y="1000"/>
                  </a:cxn>
                  <a:cxn ang="0">
                    <a:pos x="1754" y="962"/>
                  </a:cxn>
                  <a:cxn ang="0">
                    <a:pos x="1728" y="928"/>
                  </a:cxn>
                  <a:cxn ang="0">
                    <a:pos x="1716" y="892"/>
                  </a:cxn>
                  <a:cxn ang="0">
                    <a:pos x="1674" y="884"/>
                  </a:cxn>
                  <a:cxn ang="0">
                    <a:pos x="1592" y="876"/>
                  </a:cxn>
                  <a:cxn ang="0">
                    <a:pos x="1574" y="830"/>
                  </a:cxn>
                  <a:cxn ang="0">
                    <a:pos x="1590" y="810"/>
                  </a:cxn>
                  <a:cxn ang="0">
                    <a:pos x="1574" y="790"/>
                  </a:cxn>
                  <a:cxn ang="0">
                    <a:pos x="1550" y="760"/>
                  </a:cxn>
                  <a:cxn ang="0">
                    <a:pos x="1514" y="726"/>
                  </a:cxn>
                  <a:cxn ang="0">
                    <a:pos x="1378" y="682"/>
                  </a:cxn>
                  <a:cxn ang="0">
                    <a:pos x="1238" y="658"/>
                  </a:cxn>
                  <a:cxn ang="0">
                    <a:pos x="1090" y="636"/>
                  </a:cxn>
                  <a:cxn ang="0">
                    <a:pos x="942" y="620"/>
                  </a:cxn>
                  <a:cxn ang="0">
                    <a:pos x="816" y="540"/>
                  </a:cxn>
                  <a:cxn ang="0">
                    <a:pos x="656" y="406"/>
                  </a:cxn>
                  <a:cxn ang="0">
                    <a:pos x="474" y="310"/>
                  </a:cxn>
                  <a:cxn ang="0">
                    <a:pos x="330" y="226"/>
                  </a:cxn>
                  <a:cxn ang="0">
                    <a:pos x="230" y="168"/>
                  </a:cxn>
                  <a:cxn ang="0">
                    <a:pos x="138" y="100"/>
                  </a:cxn>
                  <a:cxn ang="0">
                    <a:pos x="68" y="38"/>
                  </a:cxn>
                  <a:cxn ang="0">
                    <a:pos x="0" y="0"/>
                  </a:cxn>
                  <a:cxn ang="0">
                    <a:pos x="62" y="148"/>
                  </a:cxn>
                  <a:cxn ang="0">
                    <a:pos x="156" y="274"/>
                  </a:cxn>
                  <a:cxn ang="0">
                    <a:pos x="274" y="358"/>
                  </a:cxn>
                  <a:cxn ang="0">
                    <a:pos x="414" y="404"/>
                  </a:cxn>
                  <a:cxn ang="0">
                    <a:pos x="532" y="444"/>
                  </a:cxn>
                  <a:cxn ang="0">
                    <a:pos x="690" y="546"/>
                  </a:cxn>
                  <a:cxn ang="0">
                    <a:pos x="836" y="686"/>
                  </a:cxn>
                  <a:cxn ang="0">
                    <a:pos x="882" y="762"/>
                  </a:cxn>
                  <a:cxn ang="0">
                    <a:pos x="942" y="848"/>
                  </a:cxn>
                  <a:cxn ang="0">
                    <a:pos x="976" y="926"/>
                  </a:cxn>
                  <a:cxn ang="0">
                    <a:pos x="1040" y="1042"/>
                  </a:cxn>
                  <a:cxn ang="0">
                    <a:pos x="1038" y="1106"/>
                  </a:cxn>
                  <a:cxn ang="0">
                    <a:pos x="1060" y="1102"/>
                  </a:cxn>
                  <a:cxn ang="0">
                    <a:pos x="1098" y="1126"/>
                  </a:cxn>
                  <a:cxn ang="0">
                    <a:pos x="1086" y="1198"/>
                  </a:cxn>
                  <a:cxn ang="0">
                    <a:pos x="1084" y="1286"/>
                  </a:cxn>
                  <a:cxn ang="0">
                    <a:pos x="1136" y="1286"/>
                  </a:cxn>
                  <a:cxn ang="0">
                    <a:pos x="1198" y="1332"/>
                  </a:cxn>
                  <a:cxn ang="0">
                    <a:pos x="1226" y="1342"/>
                  </a:cxn>
                  <a:cxn ang="0">
                    <a:pos x="1248" y="1302"/>
                  </a:cxn>
                  <a:cxn ang="0">
                    <a:pos x="1320" y="1314"/>
                  </a:cxn>
                  <a:cxn ang="0">
                    <a:pos x="1370" y="1330"/>
                  </a:cxn>
                  <a:cxn ang="0">
                    <a:pos x="1424" y="1322"/>
                  </a:cxn>
                  <a:cxn ang="0">
                    <a:pos x="1388" y="1222"/>
                  </a:cxn>
                  <a:cxn ang="0">
                    <a:pos x="1414" y="1226"/>
                  </a:cxn>
                  <a:cxn ang="0">
                    <a:pos x="1490" y="1294"/>
                  </a:cxn>
                  <a:cxn ang="0">
                    <a:pos x="1604" y="1348"/>
                  </a:cxn>
                  <a:cxn ang="0">
                    <a:pos x="1678" y="1316"/>
                  </a:cxn>
                  <a:cxn ang="0">
                    <a:pos x="1740" y="1294"/>
                  </a:cxn>
                  <a:cxn ang="0">
                    <a:pos x="1760" y="1256"/>
                  </a:cxn>
                  <a:cxn ang="0">
                    <a:pos x="1734" y="1206"/>
                  </a:cxn>
                  <a:cxn ang="0">
                    <a:pos x="1756" y="1196"/>
                  </a:cxn>
                  <a:cxn ang="0">
                    <a:pos x="1760" y="1182"/>
                  </a:cxn>
                  <a:cxn ang="0">
                    <a:pos x="1784" y="1170"/>
                  </a:cxn>
                  <a:cxn ang="0">
                    <a:pos x="1796" y="1154"/>
                  </a:cxn>
                  <a:cxn ang="0">
                    <a:pos x="1836" y="1134"/>
                  </a:cxn>
                  <a:cxn ang="0">
                    <a:pos x="1862" y="1076"/>
                  </a:cxn>
                </a:cxnLst>
                <a:rect l="0" t="0" r="r" b="b"/>
                <a:pathLst>
                  <a:path w="1868" h="1356">
                    <a:moveTo>
                      <a:pt x="1852" y="1066"/>
                    </a:moveTo>
                    <a:lnTo>
                      <a:pt x="1852" y="1066"/>
                    </a:lnTo>
                    <a:lnTo>
                      <a:pt x="1828" y="1048"/>
                    </a:lnTo>
                    <a:lnTo>
                      <a:pt x="1828" y="1048"/>
                    </a:lnTo>
                    <a:lnTo>
                      <a:pt x="1822" y="1046"/>
                    </a:lnTo>
                    <a:lnTo>
                      <a:pt x="1814" y="1046"/>
                    </a:lnTo>
                    <a:lnTo>
                      <a:pt x="1804" y="1048"/>
                    </a:lnTo>
                    <a:lnTo>
                      <a:pt x="1748" y="1048"/>
                    </a:lnTo>
                    <a:lnTo>
                      <a:pt x="1748" y="1048"/>
                    </a:lnTo>
                    <a:lnTo>
                      <a:pt x="1754" y="1044"/>
                    </a:lnTo>
                    <a:lnTo>
                      <a:pt x="1762" y="1040"/>
                    </a:lnTo>
                    <a:lnTo>
                      <a:pt x="1762" y="1040"/>
                    </a:lnTo>
                    <a:lnTo>
                      <a:pt x="1778" y="1038"/>
                    </a:lnTo>
                    <a:lnTo>
                      <a:pt x="1778" y="1038"/>
                    </a:lnTo>
                    <a:lnTo>
                      <a:pt x="1788" y="1034"/>
                    </a:lnTo>
                    <a:lnTo>
                      <a:pt x="1802" y="1028"/>
                    </a:lnTo>
                    <a:lnTo>
                      <a:pt x="1802" y="1028"/>
                    </a:lnTo>
                    <a:lnTo>
                      <a:pt x="1808" y="1024"/>
                    </a:lnTo>
                    <a:lnTo>
                      <a:pt x="1818" y="1018"/>
                    </a:lnTo>
                    <a:lnTo>
                      <a:pt x="1828" y="1008"/>
                    </a:lnTo>
                    <a:lnTo>
                      <a:pt x="1814" y="1004"/>
                    </a:lnTo>
                    <a:lnTo>
                      <a:pt x="1798" y="1004"/>
                    </a:lnTo>
                    <a:lnTo>
                      <a:pt x="1798" y="1004"/>
                    </a:lnTo>
                    <a:lnTo>
                      <a:pt x="1754" y="1006"/>
                    </a:lnTo>
                    <a:lnTo>
                      <a:pt x="1754" y="1006"/>
                    </a:lnTo>
                    <a:lnTo>
                      <a:pt x="1742" y="1004"/>
                    </a:lnTo>
                    <a:lnTo>
                      <a:pt x="1738" y="1000"/>
                    </a:lnTo>
                    <a:lnTo>
                      <a:pt x="1738" y="1000"/>
                    </a:lnTo>
                    <a:lnTo>
                      <a:pt x="1736" y="998"/>
                    </a:lnTo>
                    <a:lnTo>
                      <a:pt x="1736" y="996"/>
                    </a:lnTo>
                    <a:lnTo>
                      <a:pt x="1740" y="986"/>
                    </a:lnTo>
                    <a:lnTo>
                      <a:pt x="1740" y="986"/>
                    </a:lnTo>
                    <a:lnTo>
                      <a:pt x="1746" y="976"/>
                    </a:lnTo>
                    <a:lnTo>
                      <a:pt x="1752" y="966"/>
                    </a:lnTo>
                    <a:lnTo>
                      <a:pt x="1752" y="966"/>
                    </a:lnTo>
                    <a:lnTo>
                      <a:pt x="1754" y="962"/>
                    </a:lnTo>
                    <a:lnTo>
                      <a:pt x="1752" y="960"/>
                    </a:lnTo>
                    <a:lnTo>
                      <a:pt x="1744" y="958"/>
                    </a:lnTo>
                    <a:lnTo>
                      <a:pt x="1744" y="958"/>
                    </a:lnTo>
                    <a:lnTo>
                      <a:pt x="1730" y="958"/>
                    </a:lnTo>
                    <a:lnTo>
                      <a:pt x="1700" y="962"/>
                    </a:lnTo>
                    <a:lnTo>
                      <a:pt x="1708" y="952"/>
                    </a:lnTo>
                    <a:lnTo>
                      <a:pt x="1708" y="952"/>
                    </a:lnTo>
                    <a:lnTo>
                      <a:pt x="1716" y="942"/>
                    </a:lnTo>
                    <a:lnTo>
                      <a:pt x="1728" y="928"/>
                    </a:lnTo>
                    <a:lnTo>
                      <a:pt x="1728" y="928"/>
                    </a:lnTo>
                    <a:lnTo>
                      <a:pt x="1730" y="924"/>
                    </a:lnTo>
                    <a:lnTo>
                      <a:pt x="1732" y="922"/>
                    </a:lnTo>
                    <a:lnTo>
                      <a:pt x="1732" y="912"/>
                    </a:lnTo>
                    <a:lnTo>
                      <a:pt x="1730" y="904"/>
                    </a:lnTo>
                    <a:lnTo>
                      <a:pt x="1728" y="896"/>
                    </a:lnTo>
                    <a:lnTo>
                      <a:pt x="1728" y="896"/>
                    </a:lnTo>
                    <a:lnTo>
                      <a:pt x="1724" y="892"/>
                    </a:lnTo>
                    <a:lnTo>
                      <a:pt x="1716" y="892"/>
                    </a:lnTo>
                    <a:lnTo>
                      <a:pt x="1704" y="892"/>
                    </a:lnTo>
                    <a:lnTo>
                      <a:pt x="1704" y="892"/>
                    </a:lnTo>
                    <a:lnTo>
                      <a:pt x="1696" y="890"/>
                    </a:lnTo>
                    <a:lnTo>
                      <a:pt x="1694" y="890"/>
                    </a:lnTo>
                    <a:lnTo>
                      <a:pt x="1694" y="890"/>
                    </a:lnTo>
                    <a:lnTo>
                      <a:pt x="1688" y="886"/>
                    </a:lnTo>
                    <a:lnTo>
                      <a:pt x="1680" y="884"/>
                    </a:lnTo>
                    <a:lnTo>
                      <a:pt x="1680" y="884"/>
                    </a:lnTo>
                    <a:lnTo>
                      <a:pt x="1674" y="884"/>
                    </a:lnTo>
                    <a:lnTo>
                      <a:pt x="1672" y="884"/>
                    </a:lnTo>
                    <a:lnTo>
                      <a:pt x="1672" y="884"/>
                    </a:lnTo>
                    <a:lnTo>
                      <a:pt x="1638" y="884"/>
                    </a:lnTo>
                    <a:lnTo>
                      <a:pt x="1638" y="884"/>
                    </a:lnTo>
                    <a:lnTo>
                      <a:pt x="1624" y="886"/>
                    </a:lnTo>
                    <a:lnTo>
                      <a:pt x="1608" y="886"/>
                    </a:lnTo>
                    <a:lnTo>
                      <a:pt x="1608" y="886"/>
                    </a:lnTo>
                    <a:lnTo>
                      <a:pt x="1600" y="882"/>
                    </a:lnTo>
                    <a:lnTo>
                      <a:pt x="1592" y="876"/>
                    </a:lnTo>
                    <a:lnTo>
                      <a:pt x="1580" y="862"/>
                    </a:lnTo>
                    <a:lnTo>
                      <a:pt x="1580" y="862"/>
                    </a:lnTo>
                    <a:lnTo>
                      <a:pt x="1568" y="852"/>
                    </a:lnTo>
                    <a:lnTo>
                      <a:pt x="1564" y="848"/>
                    </a:lnTo>
                    <a:lnTo>
                      <a:pt x="1560" y="844"/>
                    </a:lnTo>
                    <a:lnTo>
                      <a:pt x="1560" y="844"/>
                    </a:lnTo>
                    <a:lnTo>
                      <a:pt x="1562" y="840"/>
                    </a:lnTo>
                    <a:lnTo>
                      <a:pt x="1564" y="836"/>
                    </a:lnTo>
                    <a:lnTo>
                      <a:pt x="1574" y="830"/>
                    </a:lnTo>
                    <a:lnTo>
                      <a:pt x="1574" y="830"/>
                    </a:lnTo>
                    <a:lnTo>
                      <a:pt x="1584" y="828"/>
                    </a:lnTo>
                    <a:lnTo>
                      <a:pt x="1594" y="826"/>
                    </a:lnTo>
                    <a:lnTo>
                      <a:pt x="1594" y="826"/>
                    </a:lnTo>
                    <a:lnTo>
                      <a:pt x="1596" y="824"/>
                    </a:lnTo>
                    <a:lnTo>
                      <a:pt x="1598" y="822"/>
                    </a:lnTo>
                    <a:lnTo>
                      <a:pt x="1594" y="814"/>
                    </a:lnTo>
                    <a:lnTo>
                      <a:pt x="1594" y="814"/>
                    </a:lnTo>
                    <a:lnTo>
                      <a:pt x="1590" y="810"/>
                    </a:lnTo>
                    <a:lnTo>
                      <a:pt x="1586" y="808"/>
                    </a:lnTo>
                    <a:lnTo>
                      <a:pt x="1580" y="808"/>
                    </a:lnTo>
                    <a:lnTo>
                      <a:pt x="1576" y="806"/>
                    </a:lnTo>
                    <a:lnTo>
                      <a:pt x="1576" y="806"/>
                    </a:lnTo>
                    <a:lnTo>
                      <a:pt x="1570" y="802"/>
                    </a:lnTo>
                    <a:lnTo>
                      <a:pt x="1570" y="800"/>
                    </a:lnTo>
                    <a:lnTo>
                      <a:pt x="1572" y="796"/>
                    </a:lnTo>
                    <a:lnTo>
                      <a:pt x="1572" y="796"/>
                    </a:lnTo>
                    <a:lnTo>
                      <a:pt x="1574" y="790"/>
                    </a:lnTo>
                    <a:lnTo>
                      <a:pt x="1570" y="784"/>
                    </a:lnTo>
                    <a:lnTo>
                      <a:pt x="1570" y="784"/>
                    </a:lnTo>
                    <a:lnTo>
                      <a:pt x="1568" y="776"/>
                    </a:lnTo>
                    <a:lnTo>
                      <a:pt x="1570" y="772"/>
                    </a:lnTo>
                    <a:lnTo>
                      <a:pt x="1570" y="772"/>
                    </a:lnTo>
                    <a:lnTo>
                      <a:pt x="1566" y="770"/>
                    </a:lnTo>
                    <a:lnTo>
                      <a:pt x="1562" y="766"/>
                    </a:lnTo>
                    <a:lnTo>
                      <a:pt x="1550" y="760"/>
                    </a:lnTo>
                    <a:lnTo>
                      <a:pt x="1550" y="760"/>
                    </a:lnTo>
                    <a:lnTo>
                      <a:pt x="1538" y="756"/>
                    </a:lnTo>
                    <a:lnTo>
                      <a:pt x="1530" y="752"/>
                    </a:lnTo>
                    <a:lnTo>
                      <a:pt x="1526" y="750"/>
                    </a:lnTo>
                    <a:lnTo>
                      <a:pt x="1526" y="750"/>
                    </a:lnTo>
                    <a:lnTo>
                      <a:pt x="1522" y="746"/>
                    </a:lnTo>
                    <a:lnTo>
                      <a:pt x="1520" y="738"/>
                    </a:lnTo>
                    <a:lnTo>
                      <a:pt x="1516" y="732"/>
                    </a:lnTo>
                    <a:lnTo>
                      <a:pt x="1514" y="726"/>
                    </a:lnTo>
                    <a:lnTo>
                      <a:pt x="1514" y="726"/>
                    </a:lnTo>
                    <a:lnTo>
                      <a:pt x="1506" y="720"/>
                    </a:lnTo>
                    <a:lnTo>
                      <a:pt x="1496" y="714"/>
                    </a:lnTo>
                    <a:lnTo>
                      <a:pt x="1468" y="702"/>
                    </a:lnTo>
                    <a:lnTo>
                      <a:pt x="1468" y="702"/>
                    </a:lnTo>
                    <a:lnTo>
                      <a:pt x="1440" y="696"/>
                    </a:lnTo>
                    <a:lnTo>
                      <a:pt x="1410" y="690"/>
                    </a:lnTo>
                    <a:lnTo>
                      <a:pt x="1410" y="690"/>
                    </a:lnTo>
                    <a:lnTo>
                      <a:pt x="1394" y="688"/>
                    </a:lnTo>
                    <a:lnTo>
                      <a:pt x="1378" y="682"/>
                    </a:lnTo>
                    <a:lnTo>
                      <a:pt x="1354" y="672"/>
                    </a:lnTo>
                    <a:lnTo>
                      <a:pt x="1354" y="672"/>
                    </a:lnTo>
                    <a:lnTo>
                      <a:pt x="1344" y="668"/>
                    </a:lnTo>
                    <a:lnTo>
                      <a:pt x="1328" y="664"/>
                    </a:lnTo>
                    <a:lnTo>
                      <a:pt x="1296" y="660"/>
                    </a:lnTo>
                    <a:lnTo>
                      <a:pt x="1296" y="660"/>
                    </a:lnTo>
                    <a:lnTo>
                      <a:pt x="1282" y="658"/>
                    </a:lnTo>
                    <a:lnTo>
                      <a:pt x="1264" y="658"/>
                    </a:lnTo>
                    <a:lnTo>
                      <a:pt x="1238" y="658"/>
                    </a:lnTo>
                    <a:lnTo>
                      <a:pt x="1238" y="658"/>
                    </a:lnTo>
                    <a:lnTo>
                      <a:pt x="1184" y="656"/>
                    </a:lnTo>
                    <a:lnTo>
                      <a:pt x="1184" y="656"/>
                    </a:lnTo>
                    <a:lnTo>
                      <a:pt x="1160" y="654"/>
                    </a:lnTo>
                    <a:lnTo>
                      <a:pt x="1134" y="648"/>
                    </a:lnTo>
                    <a:lnTo>
                      <a:pt x="1134" y="648"/>
                    </a:lnTo>
                    <a:lnTo>
                      <a:pt x="1114" y="642"/>
                    </a:lnTo>
                    <a:lnTo>
                      <a:pt x="1090" y="636"/>
                    </a:lnTo>
                    <a:lnTo>
                      <a:pt x="1090" y="636"/>
                    </a:lnTo>
                    <a:lnTo>
                      <a:pt x="1060" y="632"/>
                    </a:lnTo>
                    <a:lnTo>
                      <a:pt x="1040" y="630"/>
                    </a:lnTo>
                    <a:lnTo>
                      <a:pt x="1040" y="630"/>
                    </a:lnTo>
                    <a:lnTo>
                      <a:pt x="966" y="632"/>
                    </a:lnTo>
                    <a:lnTo>
                      <a:pt x="966" y="632"/>
                    </a:lnTo>
                    <a:lnTo>
                      <a:pt x="960" y="630"/>
                    </a:lnTo>
                    <a:lnTo>
                      <a:pt x="952" y="626"/>
                    </a:lnTo>
                    <a:lnTo>
                      <a:pt x="942" y="620"/>
                    </a:lnTo>
                    <a:lnTo>
                      <a:pt x="942" y="620"/>
                    </a:lnTo>
                    <a:lnTo>
                      <a:pt x="932" y="614"/>
                    </a:lnTo>
                    <a:lnTo>
                      <a:pt x="920" y="610"/>
                    </a:lnTo>
                    <a:lnTo>
                      <a:pt x="920" y="610"/>
                    </a:lnTo>
                    <a:lnTo>
                      <a:pt x="900" y="602"/>
                    </a:lnTo>
                    <a:lnTo>
                      <a:pt x="890" y="598"/>
                    </a:lnTo>
                    <a:lnTo>
                      <a:pt x="890" y="598"/>
                    </a:lnTo>
                    <a:lnTo>
                      <a:pt x="856" y="572"/>
                    </a:lnTo>
                    <a:lnTo>
                      <a:pt x="856" y="572"/>
                    </a:lnTo>
                    <a:lnTo>
                      <a:pt x="816" y="540"/>
                    </a:lnTo>
                    <a:lnTo>
                      <a:pt x="816" y="540"/>
                    </a:lnTo>
                    <a:lnTo>
                      <a:pt x="802" y="528"/>
                    </a:lnTo>
                    <a:lnTo>
                      <a:pt x="790" y="516"/>
                    </a:lnTo>
                    <a:lnTo>
                      <a:pt x="790" y="516"/>
                    </a:lnTo>
                    <a:lnTo>
                      <a:pt x="772" y="498"/>
                    </a:lnTo>
                    <a:lnTo>
                      <a:pt x="758" y="484"/>
                    </a:lnTo>
                    <a:lnTo>
                      <a:pt x="726" y="454"/>
                    </a:lnTo>
                    <a:lnTo>
                      <a:pt x="694" y="432"/>
                    </a:lnTo>
                    <a:lnTo>
                      <a:pt x="656" y="406"/>
                    </a:lnTo>
                    <a:lnTo>
                      <a:pt x="616" y="378"/>
                    </a:lnTo>
                    <a:lnTo>
                      <a:pt x="616" y="378"/>
                    </a:lnTo>
                    <a:lnTo>
                      <a:pt x="584" y="358"/>
                    </a:lnTo>
                    <a:lnTo>
                      <a:pt x="560" y="344"/>
                    </a:lnTo>
                    <a:lnTo>
                      <a:pt x="544" y="334"/>
                    </a:lnTo>
                    <a:lnTo>
                      <a:pt x="544" y="334"/>
                    </a:lnTo>
                    <a:lnTo>
                      <a:pt x="502" y="318"/>
                    </a:lnTo>
                    <a:lnTo>
                      <a:pt x="502" y="318"/>
                    </a:lnTo>
                    <a:lnTo>
                      <a:pt x="474" y="310"/>
                    </a:lnTo>
                    <a:lnTo>
                      <a:pt x="436" y="298"/>
                    </a:lnTo>
                    <a:lnTo>
                      <a:pt x="436" y="298"/>
                    </a:lnTo>
                    <a:lnTo>
                      <a:pt x="420" y="294"/>
                    </a:lnTo>
                    <a:lnTo>
                      <a:pt x="402" y="286"/>
                    </a:lnTo>
                    <a:lnTo>
                      <a:pt x="370" y="268"/>
                    </a:lnTo>
                    <a:lnTo>
                      <a:pt x="370" y="268"/>
                    </a:lnTo>
                    <a:lnTo>
                      <a:pt x="360" y="258"/>
                    </a:lnTo>
                    <a:lnTo>
                      <a:pt x="348" y="248"/>
                    </a:lnTo>
                    <a:lnTo>
                      <a:pt x="330" y="226"/>
                    </a:lnTo>
                    <a:lnTo>
                      <a:pt x="330" y="226"/>
                    </a:lnTo>
                    <a:lnTo>
                      <a:pt x="306" y="208"/>
                    </a:lnTo>
                    <a:lnTo>
                      <a:pt x="286" y="194"/>
                    </a:lnTo>
                    <a:lnTo>
                      <a:pt x="286" y="194"/>
                    </a:lnTo>
                    <a:lnTo>
                      <a:pt x="266" y="182"/>
                    </a:lnTo>
                    <a:lnTo>
                      <a:pt x="250" y="176"/>
                    </a:lnTo>
                    <a:lnTo>
                      <a:pt x="240" y="172"/>
                    </a:lnTo>
                    <a:lnTo>
                      <a:pt x="240" y="172"/>
                    </a:lnTo>
                    <a:lnTo>
                      <a:pt x="230" y="168"/>
                    </a:lnTo>
                    <a:lnTo>
                      <a:pt x="218" y="164"/>
                    </a:lnTo>
                    <a:lnTo>
                      <a:pt x="196" y="156"/>
                    </a:lnTo>
                    <a:lnTo>
                      <a:pt x="196" y="156"/>
                    </a:lnTo>
                    <a:lnTo>
                      <a:pt x="192" y="152"/>
                    </a:lnTo>
                    <a:lnTo>
                      <a:pt x="186" y="148"/>
                    </a:lnTo>
                    <a:lnTo>
                      <a:pt x="174" y="138"/>
                    </a:lnTo>
                    <a:lnTo>
                      <a:pt x="162" y="122"/>
                    </a:lnTo>
                    <a:lnTo>
                      <a:pt x="148" y="114"/>
                    </a:lnTo>
                    <a:lnTo>
                      <a:pt x="138" y="100"/>
                    </a:lnTo>
                    <a:lnTo>
                      <a:pt x="138" y="100"/>
                    </a:lnTo>
                    <a:lnTo>
                      <a:pt x="114" y="72"/>
                    </a:lnTo>
                    <a:lnTo>
                      <a:pt x="114" y="72"/>
                    </a:lnTo>
                    <a:lnTo>
                      <a:pt x="96" y="54"/>
                    </a:lnTo>
                    <a:lnTo>
                      <a:pt x="84" y="44"/>
                    </a:lnTo>
                    <a:lnTo>
                      <a:pt x="76" y="38"/>
                    </a:lnTo>
                    <a:lnTo>
                      <a:pt x="76" y="38"/>
                    </a:lnTo>
                    <a:lnTo>
                      <a:pt x="72" y="36"/>
                    </a:lnTo>
                    <a:lnTo>
                      <a:pt x="68" y="38"/>
                    </a:lnTo>
                    <a:lnTo>
                      <a:pt x="68" y="40"/>
                    </a:lnTo>
                    <a:lnTo>
                      <a:pt x="68" y="40"/>
                    </a:lnTo>
                    <a:lnTo>
                      <a:pt x="68" y="56"/>
                    </a:lnTo>
                    <a:lnTo>
                      <a:pt x="68" y="56"/>
                    </a:lnTo>
                    <a:lnTo>
                      <a:pt x="68" y="58"/>
                    </a:lnTo>
                    <a:lnTo>
                      <a:pt x="68" y="58"/>
                    </a:lnTo>
                    <a:lnTo>
                      <a:pt x="62" y="54"/>
                    </a:lnTo>
                    <a:lnTo>
                      <a:pt x="56" y="48"/>
                    </a:lnTo>
                    <a:lnTo>
                      <a:pt x="0" y="0"/>
                    </a:lnTo>
                    <a:lnTo>
                      <a:pt x="24" y="58"/>
                    </a:lnTo>
                    <a:lnTo>
                      <a:pt x="22" y="60"/>
                    </a:lnTo>
                    <a:lnTo>
                      <a:pt x="22" y="60"/>
                    </a:lnTo>
                    <a:lnTo>
                      <a:pt x="34" y="88"/>
                    </a:lnTo>
                    <a:lnTo>
                      <a:pt x="34" y="88"/>
                    </a:lnTo>
                    <a:lnTo>
                      <a:pt x="54" y="124"/>
                    </a:lnTo>
                    <a:lnTo>
                      <a:pt x="54" y="124"/>
                    </a:lnTo>
                    <a:lnTo>
                      <a:pt x="54" y="124"/>
                    </a:lnTo>
                    <a:lnTo>
                      <a:pt x="62" y="148"/>
                    </a:lnTo>
                    <a:lnTo>
                      <a:pt x="70" y="170"/>
                    </a:lnTo>
                    <a:lnTo>
                      <a:pt x="80" y="190"/>
                    </a:lnTo>
                    <a:lnTo>
                      <a:pt x="80" y="190"/>
                    </a:lnTo>
                    <a:lnTo>
                      <a:pt x="90" y="204"/>
                    </a:lnTo>
                    <a:lnTo>
                      <a:pt x="100" y="218"/>
                    </a:lnTo>
                    <a:lnTo>
                      <a:pt x="118" y="238"/>
                    </a:lnTo>
                    <a:lnTo>
                      <a:pt x="118" y="238"/>
                    </a:lnTo>
                    <a:lnTo>
                      <a:pt x="142" y="262"/>
                    </a:lnTo>
                    <a:lnTo>
                      <a:pt x="156" y="274"/>
                    </a:lnTo>
                    <a:lnTo>
                      <a:pt x="170" y="284"/>
                    </a:lnTo>
                    <a:lnTo>
                      <a:pt x="170" y="284"/>
                    </a:lnTo>
                    <a:lnTo>
                      <a:pt x="250" y="330"/>
                    </a:lnTo>
                    <a:lnTo>
                      <a:pt x="250" y="330"/>
                    </a:lnTo>
                    <a:lnTo>
                      <a:pt x="250" y="330"/>
                    </a:lnTo>
                    <a:lnTo>
                      <a:pt x="252" y="334"/>
                    </a:lnTo>
                    <a:lnTo>
                      <a:pt x="252" y="334"/>
                    </a:lnTo>
                    <a:lnTo>
                      <a:pt x="260" y="344"/>
                    </a:lnTo>
                    <a:lnTo>
                      <a:pt x="274" y="358"/>
                    </a:lnTo>
                    <a:lnTo>
                      <a:pt x="290" y="370"/>
                    </a:lnTo>
                    <a:lnTo>
                      <a:pt x="300" y="378"/>
                    </a:lnTo>
                    <a:lnTo>
                      <a:pt x="350" y="394"/>
                    </a:lnTo>
                    <a:lnTo>
                      <a:pt x="350" y="394"/>
                    </a:lnTo>
                    <a:lnTo>
                      <a:pt x="350" y="392"/>
                    </a:lnTo>
                    <a:lnTo>
                      <a:pt x="350" y="392"/>
                    </a:lnTo>
                    <a:lnTo>
                      <a:pt x="366" y="396"/>
                    </a:lnTo>
                    <a:lnTo>
                      <a:pt x="366" y="396"/>
                    </a:lnTo>
                    <a:lnTo>
                      <a:pt x="414" y="404"/>
                    </a:lnTo>
                    <a:lnTo>
                      <a:pt x="454" y="416"/>
                    </a:lnTo>
                    <a:lnTo>
                      <a:pt x="454" y="416"/>
                    </a:lnTo>
                    <a:lnTo>
                      <a:pt x="474" y="422"/>
                    </a:lnTo>
                    <a:lnTo>
                      <a:pt x="498" y="430"/>
                    </a:lnTo>
                    <a:lnTo>
                      <a:pt x="498" y="430"/>
                    </a:lnTo>
                    <a:lnTo>
                      <a:pt x="514" y="436"/>
                    </a:lnTo>
                    <a:lnTo>
                      <a:pt x="524" y="440"/>
                    </a:lnTo>
                    <a:lnTo>
                      <a:pt x="532" y="444"/>
                    </a:lnTo>
                    <a:lnTo>
                      <a:pt x="532" y="444"/>
                    </a:lnTo>
                    <a:lnTo>
                      <a:pt x="554" y="456"/>
                    </a:lnTo>
                    <a:lnTo>
                      <a:pt x="574" y="470"/>
                    </a:lnTo>
                    <a:lnTo>
                      <a:pt x="574" y="470"/>
                    </a:lnTo>
                    <a:lnTo>
                      <a:pt x="596" y="488"/>
                    </a:lnTo>
                    <a:lnTo>
                      <a:pt x="626" y="510"/>
                    </a:lnTo>
                    <a:lnTo>
                      <a:pt x="626" y="510"/>
                    </a:lnTo>
                    <a:lnTo>
                      <a:pt x="660" y="530"/>
                    </a:lnTo>
                    <a:lnTo>
                      <a:pt x="690" y="546"/>
                    </a:lnTo>
                    <a:lnTo>
                      <a:pt x="690" y="546"/>
                    </a:lnTo>
                    <a:lnTo>
                      <a:pt x="718" y="566"/>
                    </a:lnTo>
                    <a:lnTo>
                      <a:pt x="734" y="578"/>
                    </a:lnTo>
                    <a:lnTo>
                      <a:pt x="744" y="588"/>
                    </a:lnTo>
                    <a:lnTo>
                      <a:pt x="744" y="588"/>
                    </a:lnTo>
                    <a:lnTo>
                      <a:pt x="756" y="600"/>
                    </a:lnTo>
                    <a:lnTo>
                      <a:pt x="772" y="616"/>
                    </a:lnTo>
                    <a:lnTo>
                      <a:pt x="794" y="636"/>
                    </a:lnTo>
                    <a:lnTo>
                      <a:pt x="826" y="674"/>
                    </a:lnTo>
                    <a:lnTo>
                      <a:pt x="836" y="686"/>
                    </a:lnTo>
                    <a:lnTo>
                      <a:pt x="836" y="686"/>
                    </a:lnTo>
                    <a:lnTo>
                      <a:pt x="850" y="708"/>
                    </a:lnTo>
                    <a:lnTo>
                      <a:pt x="850" y="708"/>
                    </a:lnTo>
                    <a:lnTo>
                      <a:pt x="852" y="720"/>
                    </a:lnTo>
                    <a:lnTo>
                      <a:pt x="856" y="730"/>
                    </a:lnTo>
                    <a:lnTo>
                      <a:pt x="864" y="744"/>
                    </a:lnTo>
                    <a:lnTo>
                      <a:pt x="864" y="744"/>
                    </a:lnTo>
                    <a:lnTo>
                      <a:pt x="874" y="756"/>
                    </a:lnTo>
                    <a:lnTo>
                      <a:pt x="882" y="762"/>
                    </a:lnTo>
                    <a:lnTo>
                      <a:pt x="888" y="768"/>
                    </a:lnTo>
                    <a:lnTo>
                      <a:pt x="896" y="774"/>
                    </a:lnTo>
                    <a:lnTo>
                      <a:pt x="896" y="774"/>
                    </a:lnTo>
                    <a:lnTo>
                      <a:pt x="910" y="790"/>
                    </a:lnTo>
                    <a:lnTo>
                      <a:pt x="916" y="798"/>
                    </a:lnTo>
                    <a:lnTo>
                      <a:pt x="920" y="808"/>
                    </a:lnTo>
                    <a:lnTo>
                      <a:pt x="920" y="808"/>
                    </a:lnTo>
                    <a:lnTo>
                      <a:pt x="930" y="828"/>
                    </a:lnTo>
                    <a:lnTo>
                      <a:pt x="942" y="848"/>
                    </a:lnTo>
                    <a:lnTo>
                      <a:pt x="942" y="848"/>
                    </a:lnTo>
                    <a:lnTo>
                      <a:pt x="954" y="866"/>
                    </a:lnTo>
                    <a:lnTo>
                      <a:pt x="960" y="876"/>
                    </a:lnTo>
                    <a:lnTo>
                      <a:pt x="964" y="884"/>
                    </a:lnTo>
                    <a:lnTo>
                      <a:pt x="964" y="884"/>
                    </a:lnTo>
                    <a:lnTo>
                      <a:pt x="966" y="894"/>
                    </a:lnTo>
                    <a:lnTo>
                      <a:pt x="968" y="906"/>
                    </a:lnTo>
                    <a:lnTo>
                      <a:pt x="970" y="916"/>
                    </a:lnTo>
                    <a:lnTo>
                      <a:pt x="976" y="926"/>
                    </a:lnTo>
                    <a:lnTo>
                      <a:pt x="976" y="926"/>
                    </a:lnTo>
                    <a:lnTo>
                      <a:pt x="1000" y="954"/>
                    </a:lnTo>
                    <a:lnTo>
                      <a:pt x="1014" y="972"/>
                    </a:lnTo>
                    <a:lnTo>
                      <a:pt x="1024" y="986"/>
                    </a:lnTo>
                    <a:lnTo>
                      <a:pt x="1024" y="986"/>
                    </a:lnTo>
                    <a:lnTo>
                      <a:pt x="1034" y="1012"/>
                    </a:lnTo>
                    <a:lnTo>
                      <a:pt x="1038" y="1026"/>
                    </a:lnTo>
                    <a:lnTo>
                      <a:pt x="1040" y="1042"/>
                    </a:lnTo>
                    <a:lnTo>
                      <a:pt x="1040" y="1042"/>
                    </a:lnTo>
                    <a:lnTo>
                      <a:pt x="1038" y="1056"/>
                    </a:lnTo>
                    <a:lnTo>
                      <a:pt x="1034" y="1070"/>
                    </a:lnTo>
                    <a:lnTo>
                      <a:pt x="1020" y="1096"/>
                    </a:lnTo>
                    <a:lnTo>
                      <a:pt x="1020" y="1096"/>
                    </a:lnTo>
                    <a:lnTo>
                      <a:pt x="1014" y="1110"/>
                    </a:lnTo>
                    <a:lnTo>
                      <a:pt x="1012" y="1120"/>
                    </a:lnTo>
                    <a:lnTo>
                      <a:pt x="1012" y="1130"/>
                    </a:lnTo>
                    <a:lnTo>
                      <a:pt x="1032" y="1136"/>
                    </a:lnTo>
                    <a:lnTo>
                      <a:pt x="1038" y="1106"/>
                    </a:lnTo>
                    <a:lnTo>
                      <a:pt x="1038" y="1106"/>
                    </a:lnTo>
                    <a:lnTo>
                      <a:pt x="1040" y="1102"/>
                    </a:lnTo>
                    <a:lnTo>
                      <a:pt x="1046" y="1096"/>
                    </a:lnTo>
                    <a:lnTo>
                      <a:pt x="1046" y="1096"/>
                    </a:lnTo>
                    <a:lnTo>
                      <a:pt x="1050" y="1094"/>
                    </a:lnTo>
                    <a:lnTo>
                      <a:pt x="1054" y="1096"/>
                    </a:lnTo>
                    <a:lnTo>
                      <a:pt x="1058" y="1098"/>
                    </a:lnTo>
                    <a:lnTo>
                      <a:pt x="1058" y="1098"/>
                    </a:lnTo>
                    <a:lnTo>
                      <a:pt x="1060" y="1102"/>
                    </a:lnTo>
                    <a:lnTo>
                      <a:pt x="1066" y="1108"/>
                    </a:lnTo>
                    <a:lnTo>
                      <a:pt x="1066" y="1108"/>
                    </a:lnTo>
                    <a:lnTo>
                      <a:pt x="1068" y="1112"/>
                    </a:lnTo>
                    <a:lnTo>
                      <a:pt x="1072" y="1114"/>
                    </a:lnTo>
                    <a:lnTo>
                      <a:pt x="1080" y="1118"/>
                    </a:lnTo>
                    <a:lnTo>
                      <a:pt x="1080" y="1118"/>
                    </a:lnTo>
                    <a:lnTo>
                      <a:pt x="1088" y="1120"/>
                    </a:lnTo>
                    <a:lnTo>
                      <a:pt x="1094" y="1122"/>
                    </a:lnTo>
                    <a:lnTo>
                      <a:pt x="1098" y="1126"/>
                    </a:lnTo>
                    <a:lnTo>
                      <a:pt x="1098" y="1126"/>
                    </a:lnTo>
                    <a:lnTo>
                      <a:pt x="1102" y="1132"/>
                    </a:lnTo>
                    <a:lnTo>
                      <a:pt x="1102" y="1136"/>
                    </a:lnTo>
                    <a:lnTo>
                      <a:pt x="1100" y="1138"/>
                    </a:lnTo>
                    <a:lnTo>
                      <a:pt x="1100" y="1138"/>
                    </a:lnTo>
                    <a:lnTo>
                      <a:pt x="1096" y="1172"/>
                    </a:lnTo>
                    <a:lnTo>
                      <a:pt x="1096" y="1172"/>
                    </a:lnTo>
                    <a:lnTo>
                      <a:pt x="1090" y="1188"/>
                    </a:lnTo>
                    <a:lnTo>
                      <a:pt x="1086" y="1198"/>
                    </a:lnTo>
                    <a:lnTo>
                      <a:pt x="1086" y="1198"/>
                    </a:lnTo>
                    <a:lnTo>
                      <a:pt x="1080" y="1216"/>
                    </a:lnTo>
                    <a:lnTo>
                      <a:pt x="1076" y="1236"/>
                    </a:lnTo>
                    <a:lnTo>
                      <a:pt x="1074" y="1258"/>
                    </a:lnTo>
                    <a:lnTo>
                      <a:pt x="1074" y="1258"/>
                    </a:lnTo>
                    <a:lnTo>
                      <a:pt x="1074" y="1268"/>
                    </a:lnTo>
                    <a:lnTo>
                      <a:pt x="1076" y="1276"/>
                    </a:lnTo>
                    <a:lnTo>
                      <a:pt x="1080" y="1280"/>
                    </a:lnTo>
                    <a:lnTo>
                      <a:pt x="1084" y="1286"/>
                    </a:lnTo>
                    <a:lnTo>
                      <a:pt x="1090" y="1288"/>
                    </a:lnTo>
                    <a:lnTo>
                      <a:pt x="1096" y="1290"/>
                    </a:lnTo>
                    <a:lnTo>
                      <a:pt x="1108" y="1292"/>
                    </a:lnTo>
                    <a:lnTo>
                      <a:pt x="1108" y="1292"/>
                    </a:lnTo>
                    <a:lnTo>
                      <a:pt x="1120" y="1292"/>
                    </a:lnTo>
                    <a:lnTo>
                      <a:pt x="1126" y="1290"/>
                    </a:lnTo>
                    <a:lnTo>
                      <a:pt x="1132" y="1286"/>
                    </a:lnTo>
                    <a:lnTo>
                      <a:pt x="1136" y="1286"/>
                    </a:lnTo>
                    <a:lnTo>
                      <a:pt x="1136" y="1286"/>
                    </a:lnTo>
                    <a:lnTo>
                      <a:pt x="1144" y="1286"/>
                    </a:lnTo>
                    <a:lnTo>
                      <a:pt x="1150" y="1286"/>
                    </a:lnTo>
                    <a:lnTo>
                      <a:pt x="1170" y="1294"/>
                    </a:lnTo>
                    <a:lnTo>
                      <a:pt x="1170" y="1294"/>
                    </a:lnTo>
                    <a:lnTo>
                      <a:pt x="1174" y="1296"/>
                    </a:lnTo>
                    <a:lnTo>
                      <a:pt x="1178" y="1300"/>
                    </a:lnTo>
                    <a:lnTo>
                      <a:pt x="1184" y="1310"/>
                    </a:lnTo>
                    <a:lnTo>
                      <a:pt x="1190" y="1320"/>
                    </a:lnTo>
                    <a:lnTo>
                      <a:pt x="1198" y="1332"/>
                    </a:lnTo>
                    <a:lnTo>
                      <a:pt x="1198" y="1332"/>
                    </a:lnTo>
                    <a:lnTo>
                      <a:pt x="1210" y="1350"/>
                    </a:lnTo>
                    <a:lnTo>
                      <a:pt x="1214" y="1354"/>
                    </a:lnTo>
                    <a:lnTo>
                      <a:pt x="1220" y="1356"/>
                    </a:lnTo>
                    <a:lnTo>
                      <a:pt x="1220" y="1356"/>
                    </a:lnTo>
                    <a:lnTo>
                      <a:pt x="1224" y="1354"/>
                    </a:lnTo>
                    <a:lnTo>
                      <a:pt x="1226" y="1354"/>
                    </a:lnTo>
                    <a:lnTo>
                      <a:pt x="1226" y="1348"/>
                    </a:lnTo>
                    <a:lnTo>
                      <a:pt x="1226" y="1342"/>
                    </a:lnTo>
                    <a:lnTo>
                      <a:pt x="1228" y="1336"/>
                    </a:lnTo>
                    <a:lnTo>
                      <a:pt x="1228" y="1336"/>
                    </a:lnTo>
                    <a:lnTo>
                      <a:pt x="1228" y="1330"/>
                    </a:lnTo>
                    <a:lnTo>
                      <a:pt x="1228" y="1326"/>
                    </a:lnTo>
                    <a:lnTo>
                      <a:pt x="1228" y="1326"/>
                    </a:lnTo>
                    <a:lnTo>
                      <a:pt x="1238" y="1306"/>
                    </a:lnTo>
                    <a:lnTo>
                      <a:pt x="1238" y="1306"/>
                    </a:lnTo>
                    <a:lnTo>
                      <a:pt x="1242" y="1302"/>
                    </a:lnTo>
                    <a:lnTo>
                      <a:pt x="1248" y="1302"/>
                    </a:lnTo>
                    <a:lnTo>
                      <a:pt x="1264" y="1302"/>
                    </a:lnTo>
                    <a:lnTo>
                      <a:pt x="1264" y="1302"/>
                    </a:lnTo>
                    <a:lnTo>
                      <a:pt x="1272" y="1304"/>
                    </a:lnTo>
                    <a:lnTo>
                      <a:pt x="1280" y="1308"/>
                    </a:lnTo>
                    <a:lnTo>
                      <a:pt x="1296" y="1316"/>
                    </a:lnTo>
                    <a:lnTo>
                      <a:pt x="1296" y="1316"/>
                    </a:lnTo>
                    <a:lnTo>
                      <a:pt x="1302" y="1318"/>
                    </a:lnTo>
                    <a:lnTo>
                      <a:pt x="1308" y="1318"/>
                    </a:lnTo>
                    <a:lnTo>
                      <a:pt x="1320" y="1314"/>
                    </a:lnTo>
                    <a:lnTo>
                      <a:pt x="1320" y="1314"/>
                    </a:lnTo>
                    <a:lnTo>
                      <a:pt x="1326" y="1314"/>
                    </a:lnTo>
                    <a:lnTo>
                      <a:pt x="1332" y="1314"/>
                    </a:lnTo>
                    <a:lnTo>
                      <a:pt x="1338" y="1316"/>
                    </a:lnTo>
                    <a:lnTo>
                      <a:pt x="1344" y="1320"/>
                    </a:lnTo>
                    <a:lnTo>
                      <a:pt x="1344" y="1320"/>
                    </a:lnTo>
                    <a:lnTo>
                      <a:pt x="1350" y="1322"/>
                    </a:lnTo>
                    <a:lnTo>
                      <a:pt x="1358" y="1326"/>
                    </a:lnTo>
                    <a:lnTo>
                      <a:pt x="1370" y="1330"/>
                    </a:lnTo>
                    <a:lnTo>
                      <a:pt x="1370" y="1330"/>
                    </a:lnTo>
                    <a:lnTo>
                      <a:pt x="1388" y="1334"/>
                    </a:lnTo>
                    <a:lnTo>
                      <a:pt x="1402" y="1336"/>
                    </a:lnTo>
                    <a:lnTo>
                      <a:pt x="1414" y="1338"/>
                    </a:lnTo>
                    <a:lnTo>
                      <a:pt x="1414" y="1338"/>
                    </a:lnTo>
                    <a:lnTo>
                      <a:pt x="1422" y="1336"/>
                    </a:lnTo>
                    <a:lnTo>
                      <a:pt x="1424" y="1332"/>
                    </a:lnTo>
                    <a:lnTo>
                      <a:pt x="1424" y="1322"/>
                    </a:lnTo>
                    <a:lnTo>
                      <a:pt x="1424" y="1322"/>
                    </a:lnTo>
                    <a:lnTo>
                      <a:pt x="1424" y="1306"/>
                    </a:lnTo>
                    <a:lnTo>
                      <a:pt x="1420" y="1290"/>
                    </a:lnTo>
                    <a:lnTo>
                      <a:pt x="1420" y="1290"/>
                    </a:lnTo>
                    <a:lnTo>
                      <a:pt x="1416" y="1276"/>
                    </a:lnTo>
                    <a:lnTo>
                      <a:pt x="1410" y="1266"/>
                    </a:lnTo>
                    <a:lnTo>
                      <a:pt x="1410" y="1266"/>
                    </a:lnTo>
                    <a:lnTo>
                      <a:pt x="1402" y="1252"/>
                    </a:lnTo>
                    <a:lnTo>
                      <a:pt x="1388" y="1222"/>
                    </a:lnTo>
                    <a:lnTo>
                      <a:pt x="1388" y="1222"/>
                    </a:lnTo>
                    <a:lnTo>
                      <a:pt x="1386" y="1212"/>
                    </a:lnTo>
                    <a:lnTo>
                      <a:pt x="1386" y="1208"/>
                    </a:lnTo>
                    <a:lnTo>
                      <a:pt x="1390" y="1208"/>
                    </a:lnTo>
                    <a:lnTo>
                      <a:pt x="1396" y="1210"/>
                    </a:lnTo>
                    <a:lnTo>
                      <a:pt x="1396" y="1210"/>
                    </a:lnTo>
                    <a:lnTo>
                      <a:pt x="1402" y="1210"/>
                    </a:lnTo>
                    <a:lnTo>
                      <a:pt x="1406" y="1214"/>
                    </a:lnTo>
                    <a:lnTo>
                      <a:pt x="1414" y="1226"/>
                    </a:lnTo>
                    <a:lnTo>
                      <a:pt x="1414" y="1226"/>
                    </a:lnTo>
                    <a:lnTo>
                      <a:pt x="1420" y="1234"/>
                    </a:lnTo>
                    <a:lnTo>
                      <a:pt x="1428" y="1240"/>
                    </a:lnTo>
                    <a:lnTo>
                      <a:pt x="1444" y="1254"/>
                    </a:lnTo>
                    <a:lnTo>
                      <a:pt x="1444" y="1254"/>
                    </a:lnTo>
                    <a:lnTo>
                      <a:pt x="1460" y="1266"/>
                    </a:lnTo>
                    <a:lnTo>
                      <a:pt x="1468" y="1272"/>
                    </a:lnTo>
                    <a:lnTo>
                      <a:pt x="1476" y="1280"/>
                    </a:lnTo>
                    <a:lnTo>
                      <a:pt x="1476" y="1280"/>
                    </a:lnTo>
                    <a:lnTo>
                      <a:pt x="1490" y="1294"/>
                    </a:lnTo>
                    <a:lnTo>
                      <a:pt x="1504" y="1306"/>
                    </a:lnTo>
                    <a:lnTo>
                      <a:pt x="1504" y="1306"/>
                    </a:lnTo>
                    <a:lnTo>
                      <a:pt x="1522" y="1318"/>
                    </a:lnTo>
                    <a:lnTo>
                      <a:pt x="1542" y="1328"/>
                    </a:lnTo>
                    <a:lnTo>
                      <a:pt x="1542" y="1328"/>
                    </a:lnTo>
                    <a:lnTo>
                      <a:pt x="1562" y="1334"/>
                    </a:lnTo>
                    <a:lnTo>
                      <a:pt x="1582" y="1340"/>
                    </a:lnTo>
                    <a:lnTo>
                      <a:pt x="1582" y="1340"/>
                    </a:lnTo>
                    <a:lnTo>
                      <a:pt x="1604" y="1348"/>
                    </a:lnTo>
                    <a:lnTo>
                      <a:pt x="1626" y="1356"/>
                    </a:lnTo>
                    <a:lnTo>
                      <a:pt x="1626" y="1356"/>
                    </a:lnTo>
                    <a:lnTo>
                      <a:pt x="1636" y="1354"/>
                    </a:lnTo>
                    <a:lnTo>
                      <a:pt x="1646" y="1352"/>
                    </a:lnTo>
                    <a:lnTo>
                      <a:pt x="1660" y="1344"/>
                    </a:lnTo>
                    <a:lnTo>
                      <a:pt x="1660" y="1344"/>
                    </a:lnTo>
                    <a:lnTo>
                      <a:pt x="1664" y="1340"/>
                    </a:lnTo>
                    <a:lnTo>
                      <a:pt x="1670" y="1332"/>
                    </a:lnTo>
                    <a:lnTo>
                      <a:pt x="1678" y="1316"/>
                    </a:lnTo>
                    <a:lnTo>
                      <a:pt x="1678" y="1316"/>
                    </a:lnTo>
                    <a:lnTo>
                      <a:pt x="1682" y="1312"/>
                    </a:lnTo>
                    <a:lnTo>
                      <a:pt x="1684" y="1308"/>
                    </a:lnTo>
                    <a:lnTo>
                      <a:pt x="1696" y="1304"/>
                    </a:lnTo>
                    <a:lnTo>
                      <a:pt x="1696" y="1304"/>
                    </a:lnTo>
                    <a:lnTo>
                      <a:pt x="1716" y="1296"/>
                    </a:lnTo>
                    <a:lnTo>
                      <a:pt x="1732" y="1294"/>
                    </a:lnTo>
                    <a:lnTo>
                      <a:pt x="1732" y="1294"/>
                    </a:lnTo>
                    <a:lnTo>
                      <a:pt x="1740" y="1294"/>
                    </a:lnTo>
                    <a:lnTo>
                      <a:pt x="1748" y="1290"/>
                    </a:lnTo>
                    <a:lnTo>
                      <a:pt x="1764" y="1284"/>
                    </a:lnTo>
                    <a:lnTo>
                      <a:pt x="1764" y="1284"/>
                    </a:lnTo>
                    <a:lnTo>
                      <a:pt x="1766" y="1282"/>
                    </a:lnTo>
                    <a:lnTo>
                      <a:pt x="1768" y="1280"/>
                    </a:lnTo>
                    <a:lnTo>
                      <a:pt x="1768" y="1274"/>
                    </a:lnTo>
                    <a:lnTo>
                      <a:pt x="1764" y="1262"/>
                    </a:lnTo>
                    <a:lnTo>
                      <a:pt x="1764" y="1262"/>
                    </a:lnTo>
                    <a:lnTo>
                      <a:pt x="1760" y="1256"/>
                    </a:lnTo>
                    <a:lnTo>
                      <a:pt x="1756" y="1252"/>
                    </a:lnTo>
                    <a:lnTo>
                      <a:pt x="1752" y="1240"/>
                    </a:lnTo>
                    <a:lnTo>
                      <a:pt x="1752" y="1240"/>
                    </a:lnTo>
                    <a:lnTo>
                      <a:pt x="1744" y="1224"/>
                    </a:lnTo>
                    <a:lnTo>
                      <a:pt x="1744" y="1224"/>
                    </a:lnTo>
                    <a:lnTo>
                      <a:pt x="1742" y="1220"/>
                    </a:lnTo>
                    <a:lnTo>
                      <a:pt x="1740" y="1216"/>
                    </a:lnTo>
                    <a:lnTo>
                      <a:pt x="1736" y="1212"/>
                    </a:lnTo>
                    <a:lnTo>
                      <a:pt x="1734" y="1206"/>
                    </a:lnTo>
                    <a:lnTo>
                      <a:pt x="1734" y="1206"/>
                    </a:lnTo>
                    <a:lnTo>
                      <a:pt x="1734" y="1202"/>
                    </a:lnTo>
                    <a:lnTo>
                      <a:pt x="1736" y="1198"/>
                    </a:lnTo>
                    <a:lnTo>
                      <a:pt x="1742" y="1194"/>
                    </a:lnTo>
                    <a:lnTo>
                      <a:pt x="1742" y="1194"/>
                    </a:lnTo>
                    <a:lnTo>
                      <a:pt x="1746" y="1194"/>
                    </a:lnTo>
                    <a:lnTo>
                      <a:pt x="1750" y="1194"/>
                    </a:lnTo>
                    <a:lnTo>
                      <a:pt x="1752" y="1196"/>
                    </a:lnTo>
                    <a:lnTo>
                      <a:pt x="1756" y="1196"/>
                    </a:lnTo>
                    <a:lnTo>
                      <a:pt x="1756" y="1196"/>
                    </a:lnTo>
                    <a:lnTo>
                      <a:pt x="1760" y="1196"/>
                    </a:lnTo>
                    <a:lnTo>
                      <a:pt x="1762" y="1196"/>
                    </a:lnTo>
                    <a:lnTo>
                      <a:pt x="1764" y="1190"/>
                    </a:lnTo>
                    <a:lnTo>
                      <a:pt x="1764" y="1190"/>
                    </a:lnTo>
                    <a:lnTo>
                      <a:pt x="1766" y="1188"/>
                    </a:lnTo>
                    <a:lnTo>
                      <a:pt x="1764" y="1186"/>
                    </a:lnTo>
                    <a:lnTo>
                      <a:pt x="1760" y="1184"/>
                    </a:lnTo>
                    <a:lnTo>
                      <a:pt x="1760" y="1182"/>
                    </a:lnTo>
                    <a:lnTo>
                      <a:pt x="1760" y="1182"/>
                    </a:lnTo>
                    <a:lnTo>
                      <a:pt x="1760" y="1180"/>
                    </a:lnTo>
                    <a:lnTo>
                      <a:pt x="1762" y="1178"/>
                    </a:lnTo>
                    <a:lnTo>
                      <a:pt x="1764" y="1176"/>
                    </a:lnTo>
                    <a:lnTo>
                      <a:pt x="1764" y="1176"/>
                    </a:lnTo>
                    <a:lnTo>
                      <a:pt x="1772" y="1172"/>
                    </a:lnTo>
                    <a:lnTo>
                      <a:pt x="1780" y="1170"/>
                    </a:lnTo>
                    <a:lnTo>
                      <a:pt x="1780" y="1170"/>
                    </a:lnTo>
                    <a:lnTo>
                      <a:pt x="1784" y="1170"/>
                    </a:lnTo>
                    <a:lnTo>
                      <a:pt x="1786" y="1168"/>
                    </a:lnTo>
                    <a:lnTo>
                      <a:pt x="1786" y="1168"/>
                    </a:lnTo>
                    <a:lnTo>
                      <a:pt x="1792" y="1166"/>
                    </a:lnTo>
                    <a:lnTo>
                      <a:pt x="1796" y="1164"/>
                    </a:lnTo>
                    <a:lnTo>
                      <a:pt x="1796" y="1164"/>
                    </a:lnTo>
                    <a:lnTo>
                      <a:pt x="1798" y="1162"/>
                    </a:lnTo>
                    <a:lnTo>
                      <a:pt x="1798" y="1160"/>
                    </a:lnTo>
                    <a:lnTo>
                      <a:pt x="1796" y="1154"/>
                    </a:lnTo>
                    <a:lnTo>
                      <a:pt x="1796" y="1154"/>
                    </a:lnTo>
                    <a:lnTo>
                      <a:pt x="1794" y="1148"/>
                    </a:lnTo>
                    <a:lnTo>
                      <a:pt x="1792" y="1146"/>
                    </a:lnTo>
                    <a:lnTo>
                      <a:pt x="1792" y="1146"/>
                    </a:lnTo>
                    <a:lnTo>
                      <a:pt x="1798" y="1144"/>
                    </a:lnTo>
                    <a:lnTo>
                      <a:pt x="1808" y="1140"/>
                    </a:lnTo>
                    <a:lnTo>
                      <a:pt x="1808" y="1140"/>
                    </a:lnTo>
                    <a:lnTo>
                      <a:pt x="1830" y="1138"/>
                    </a:lnTo>
                    <a:lnTo>
                      <a:pt x="1830" y="1138"/>
                    </a:lnTo>
                    <a:lnTo>
                      <a:pt x="1836" y="1134"/>
                    </a:lnTo>
                    <a:lnTo>
                      <a:pt x="1844" y="1130"/>
                    </a:lnTo>
                    <a:lnTo>
                      <a:pt x="1860" y="1118"/>
                    </a:lnTo>
                    <a:lnTo>
                      <a:pt x="1860" y="1118"/>
                    </a:lnTo>
                    <a:lnTo>
                      <a:pt x="1864" y="1114"/>
                    </a:lnTo>
                    <a:lnTo>
                      <a:pt x="1866" y="1106"/>
                    </a:lnTo>
                    <a:lnTo>
                      <a:pt x="1868" y="1090"/>
                    </a:lnTo>
                    <a:lnTo>
                      <a:pt x="1868" y="1090"/>
                    </a:lnTo>
                    <a:lnTo>
                      <a:pt x="1866" y="1082"/>
                    </a:lnTo>
                    <a:lnTo>
                      <a:pt x="1862" y="1076"/>
                    </a:lnTo>
                    <a:lnTo>
                      <a:pt x="1852" y="1066"/>
                    </a:lnTo>
                    <a:lnTo>
                      <a:pt x="1852" y="1066"/>
                    </a:lnTo>
                    <a:close/>
                  </a:path>
                </a:pathLst>
              </a:custGeom>
              <a:solidFill>
                <a:srgbClr val="FEB44C"/>
              </a:solidFill>
              <a:ln w="6350">
                <a:solidFill>
                  <a:srgbClr val="000000"/>
                </a:solidFill>
                <a:prstDash val="solid"/>
                <a:round/>
                <a:headEnd/>
                <a:tailEnd/>
              </a:ln>
            </p:spPr>
            <p:txBody>
              <a:bodyPr/>
              <a:lstStyle/>
              <a:p>
                <a:endParaRPr lang="en-US" dirty="0"/>
              </a:p>
            </p:txBody>
          </p:sp>
          <p:sp>
            <p:nvSpPr>
              <p:cNvPr id="262" name="Freeform 20"/>
              <p:cNvSpPr>
                <a:spLocks/>
              </p:cNvSpPr>
              <p:nvPr/>
            </p:nvSpPr>
            <p:spPr bwMode="auto">
              <a:xfrm>
                <a:off x="2155" y="2813"/>
                <a:ext cx="230" cy="214"/>
              </a:xfrm>
              <a:custGeom>
                <a:avLst/>
                <a:gdLst/>
                <a:ahLst/>
                <a:cxnLst>
                  <a:cxn ang="0">
                    <a:pos x="4" y="74"/>
                  </a:cxn>
                  <a:cxn ang="0">
                    <a:pos x="0" y="118"/>
                  </a:cxn>
                  <a:cxn ang="0">
                    <a:pos x="2" y="134"/>
                  </a:cxn>
                  <a:cxn ang="0">
                    <a:pos x="6" y="138"/>
                  </a:cxn>
                  <a:cxn ang="0">
                    <a:pos x="12" y="134"/>
                  </a:cxn>
                  <a:cxn ang="0">
                    <a:pos x="12" y="94"/>
                  </a:cxn>
                  <a:cxn ang="0">
                    <a:pos x="16" y="86"/>
                  </a:cxn>
                  <a:cxn ang="0">
                    <a:pos x="20" y="92"/>
                  </a:cxn>
                  <a:cxn ang="0">
                    <a:pos x="28" y="120"/>
                  </a:cxn>
                  <a:cxn ang="0">
                    <a:pos x="32" y="142"/>
                  </a:cxn>
                  <a:cxn ang="0">
                    <a:pos x="36" y="144"/>
                  </a:cxn>
                  <a:cxn ang="0">
                    <a:pos x="44" y="146"/>
                  </a:cxn>
                  <a:cxn ang="0">
                    <a:pos x="50" y="170"/>
                  </a:cxn>
                  <a:cxn ang="0">
                    <a:pos x="58" y="184"/>
                  </a:cxn>
                  <a:cxn ang="0">
                    <a:pos x="62" y="180"/>
                  </a:cxn>
                  <a:cxn ang="0">
                    <a:pos x="72" y="186"/>
                  </a:cxn>
                  <a:cxn ang="0">
                    <a:pos x="96" y="214"/>
                  </a:cxn>
                  <a:cxn ang="0">
                    <a:pos x="108" y="208"/>
                  </a:cxn>
                  <a:cxn ang="0">
                    <a:pos x="112" y="200"/>
                  </a:cxn>
                  <a:cxn ang="0">
                    <a:pos x="106" y="184"/>
                  </a:cxn>
                  <a:cxn ang="0">
                    <a:pos x="76" y="134"/>
                  </a:cxn>
                  <a:cxn ang="0">
                    <a:pos x="74" y="126"/>
                  </a:cxn>
                  <a:cxn ang="0">
                    <a:pos x="80" y="126"/>
                  </a:cxn>
                  <a:cxn ang="0">
                    <a:pos x="106" y="144"/>
                  </a:cxn>
                  <a:cxn ang="0">
                    <a:pos x="118" y="150"/>
                  </a:cxn>
                  <a:cxn ang="0">
                    <a:pos x="118" y="144"/>
                  </a:cxn>
                  <a:cxn ang="0">
                    <a:pos x="92" y="114"/>
                  </a:cxn>
                  <a:cxn ang="0">
                    <a:pos x="54" y="82"/>
                  </a:cxn>
                  <a:cxn ang="0">
                    <a:pos x="58" y="78"/>
                  </a:cxn>
                  <a:cxn ang="0">
                    <a:pos x="116" y="118"/>
                  </a:cxn>
                  <a:cxn ang="0">
                    <a:pos x="172" y="142"/>
                  </a:cxn>
                  <a:cxn ang="0">
                    <a:pos x="184" y="140"/>
                  </a:cxn>
                  <a:cxn ang="0">
                    <a:pos x="190" y="126"/>
                  </a:cxn>
                  <a:cxn ang="0">
                    <a:pos x="176" y="116"/>
                  </a:cxn>
                  <a:cxn ang="0">
                    <a:pos x="154" y="104"/>
                  </a:cxn>
                  <a:cxn ang="0">
                    <a:pos x="144" y="96"/>
                  </a:cxn>
                  <a:cxn ang="0">
                    <a:pos x="158" y="84"/>
                  </a:cxn>
                  <a:cxn ang="0">
                    <a:pos x="164" y="78"/>
                  </a:cxn>
                  <a:cxn ang="0">
                    <a:pos x="160" y="70"/>
                  </a:cxn>
                  <a:cxn ang="0">
                    <a:pos x="142" y="66"/>
                  </a:cxn>
                  <a:cxn ang="0">
                    <a:pos x="158" y="60"/>
                  </a:cxn>
                  <a:cxn ang="0">
                    <a:pos x="164" y="52"/>
                  </a:cxn>
                  <a:cxn ang="0">
                    <a:pos x="186" y="52"/>
                  </a:cxn>
                  <a:cxn ang="0">
                    <a:pos x="200" y="48"/>
                  </a:cxn>
                  <a:cxn ang="0">
                    <a:pos x="216" y="48"/>
                  </a:cxn>
                  <a:cxn ang="0">
                    <a:pos x="226" y="42"/>
                  </a:cxn>
                  <a:cxn ang="0">
                    <a:pos x="226" y="38"/>
                  </a:cxn>
                  <a:cxn ang="0">
                    <a:pos x="214" y="32"/>
                  </a:cxn>
                  <a:cxn ang="0">
                    <a:pos x="228" y="30"/>
                  </a:cxn>
                  <a:cxn ang="0">
                    <a:pos x="230" y="28"/>
                  </a:cxn>
                  <a:cxn ang="0">
                    <a:pos x="224" y="14"/>
                  </a:cxn>
                  <a:cxn ang="0">
                    <a:pos x="196" y="6"/>
                  </a:cxn>
                  <a:cxn ang="0">
                    <a:pos x="180" y="8"/>
                  </a:cxn>
                  <a:cxn ang="0">
                    <a:pos x="122" y="0"/>
                  </a:cxn>
                  <a:cxn ang="0">
                    <a:pos x="76" y="22"/>
                  </a:cxn>
                  <a:cxn ang="0">
                    <a:pos x="4" y="70"/>
                  </a:cxn>
                </a:cxnLst>
                <a:rect l="0" t="0" r="r" b="b"/>
                <a:pathLst>
                  <a:path w="230" h="214">
                    <a:moveTo>
                      <a:pt x="4" y="70"/>
                    </a:moveTo>
                    <a:lnTo>
                      <a:pt x="4" y="70"/>
                    </a:lnTo>
                    <a:lnTo>
                      <a:pt x="4" y="74"/>
                    </a:lnTo>
                    <a:lnTo>
                      <a:pt x="4" y="84"/>
                    </a:lnTo>
                    <a:lnTo>
                      <a:pt x="4" y="84"/>
                    </a:lnTo>
                    <a:lnTo>
                      <a:pt x="0" y="118"/>
                    </a:lnTo>
                    <a:lnTo>
                      <a:pt x="0" y="118"/>
                    </a:lnTo>
                    <a:lnTo>
                      <a:pt x="0" y="124"/>
                    </a:lnTo>
                    <a:lnTo>
                      <a:pt x="2" y="134"/>
                    </a:lnTo>
                    <a:lnTo>
                      <a:pt x="2" y="134"/>
                    </a:lnTo>
                    <a:lnTo>
                      <a:pt x="4" y="136"/>
                    </a:lnTo>
                    <a:lnTo>
                      <a:pt x="6" y="138"/>
                    </a:lnTo>
                    <a:lnTo>
                      <a:pt x="10" y="138"/>
                    </a:lnTo>
                    <a:lnTo>
                      <a:pt x="12" y="134"/>
                    </a:lnTo>
                    <a:lnTo>
                      <a:pt x="12" y="134"/>
                    </a:lnTo>
                    <a:lnTo>
                      <a:pt x="12" y="118"/>
                    </a:lnTo>
                    <a:lnTo>
                      <a:pt x="12" y="110"/>
                    </a:lnTo>
                    <a:lnTo>
                      <a:pt x="12" y="94"/>
                    </a:lnTo>
                    <a:lnTo>
                      <a:pt x="12" y="94"/>
                    </a:lnTo>
                    <a:lnTo>
                      <a:pt x="14" y="88"/>
                    </a:lnTo>
                    <a:lnTo>
                      <a:pt x="16" y="86"/>
                    </a:lnTo>
                    <a:lnTo>
                      <a:pt x="18" y="86"/>
                    </a:lnTo>
                    <a:lnTo>
                      <a:pt x="18" y="86"/>
                    </a:lnTo>
                    <a:lnTo>
                      <a:pt x="20" y="92"/>
                    </a:lnTo>
                    <a:lnTo>
                      <a:pt x="24" y="102"/>
                    </a:lnTo>
                    <a:lnTo>
                      <a:pt x="28" y="120"/>
                    </a:lnTo>
                    <a:lnTo>
                      <a:pt x="28" y="120"/>
                    </a:lnTo>
                    <a:lnTo>
                      <a:pt x="30" y="138"/>
                    </a:lnTo>
                    <a:lnTo>
                      <a:pt x="30" y="138"/>
                    </a:lnTo>
                    <a:lnTo>
                      <a:pt x="32" y="142"/>
                    </a:lnTo>
                    <a:lnTo>
                      <a:pt x="34" y="144"/>
                    </a:lnTo>
                    <a:lnTo>
                      <a:pt x="36" y="144"/>
                    </a:lnTo>
                    <a:lnTo>
                      <a:pt x="36" y="144"/>
                    </a:lnTo>
                    <a:lnTo>
                      <a:pt x="40" y="142"/>
                    </a:lnTo>
                    <a:lnTo>
                      <a:pt x="42" y="142"/>
                    </a:lnTo>
                    <a:lnTo>
                      <a:pt x="44" y="146"/>
                    </a:lnTo>
                    <a:lnTo>
                      <a:pt x="44" y="150"/>
                    </a:lnTo>
                    <a:lnTo>
                      <a:pt x="44" y="150"/>
                    </a:lnTo>
                    <a:lnTo>
                      <a:pt x="50" y="170"/>
                    </a:lnTo>
                    <a:lnTo>
                      <a:pt x="50" y="170"/>
                    </a:lnTo>
                    <a:lnTo>
                      <a:pt x="58" y="184"/>
                    </a:lnTo>
                    <a:lnTo>
                      <a:pt x="58" y="184"/>
                    </a:lnTo>
                    <a:lnTo>
                      <a:pt x="60" y="186"/>
                    </a:lnTo>
                    <a:lnTo>
                      <a:pt x="60" y="184"/>
                    </a:lnTo>
                    <a:lnTo>
                      <a:pt x="62" y="180"/>
                    </a:lnTo>
                    <a:lnTo>
                      <a:pt x="66" y="182"/>
                    </a:lnTo>
                    <a:lnTo>
                      <a:pt x="66" y="182"/>
                    </a:lnTo>
                    <a:lnTo>
                      <a:pt x="72" y="186"/>
                    </a:lnTo>
                    <a:lnTo>
                      <a:pt x="78" y="192"/>
                    </a:lnTo>
                    <a:lnTo>
                      <a:pt x="84" y="200"/>
                    </a:lnTo>
                    <a:lnTo>
                      <a:pt x="96" y="214"/>
                    </a:lnTo>
                    <a:lnTo>
                      <a:pt x="96" y="214"/>
                    </a:lnTo>
                    <a:lnTo>
                      <a:pt x="102" y="212"/>
                    </a:lnTo>
                    <a:lnTo>
                      <a:pt x="108" y="208"/>
                    </a:lnTo>
                    <a:lnTo>
                      <a:pt x="108" y="208"/>
                    </a:lnTo>
                    <a:lnTo>
                      <a:pt x="110" y="206"/>
                    </a:lnTo>
                    <a:lnTo>
                      <a:pt x="112" y="200"/>
                    </a:lnTo>
                    <a:lnTo>
                      <a:pt x="110" y="192"/>
                    </a:lnTo>
                    <a:lnTo>
                      <a:pt x="106" y="184"/>
                    </a:lnTo>
                    <a:lnTo>
                      <a:pt x="106" y="184"/>
                    </a:lnTo>
                    <a:lnTo>
                      <a:pt x="94" y="164"/>
                    </a:lnTo>
                    <a:lnTo>
                      <a:pt x="88" y="152"/>
                    </a:lnTo>
                    <a:lnTo>
                      <a:pt x="76" y="134"/>
                    </a:lnTo>
                    <a:lnTo>
                      <a:pt x="76" y="134"/>
                    </a:lnTo>
                    <a:lnTo>
                      <a:pt x="74" y="130"/>
                    </a:lnTo>
                    <a:lnTo>
                      <a:pt x="74" y="126"/>
                    </a:lnTo>
                    <a:lnTo>
                      <a:pt x="76" y="124"/>
                    </a:lnTo>
                    <a:lnTo>
                      <a:pt x="80" y="126"/>
                    </a:lnTo>
                    <a:lnTo>
                      <a:pt x="80" y="126"/>
                    </a:lnTo>
                    <a:lnTo>
                      <a:pt x="86" y="128"/>
                    </a:lnTo>
                    <a:lnTo>
                      <a:pt x="94" y="134"/>
                    </a:lnTo>
                    <a:lnTo>
                      <a:pt x="106" y="144"/>
                    </a:lnTo>
                    <a:lnTo>
                      <a:pt x="106" y="144"/>
                    </a:lnTo>
                    <a:lnTo>
                      <a:pt x="114" y="148"/>
                    </a:lnTo>
                    <a:lnTo>
                      <a:pt x="118" y="150"/>
                    </a:lnTo>
                    <a:lnTo>
                      <a:pt x="120" y="148"/>
                    </a:lnTo>
                    <a:lnTo>
                      <a:pt x="120" y="148"/>
                    </a:lnTo>
                    <a:lnTo>
                      <a:pt x="118" y="144"/>
                    </a:lnTo>
                    <a:lnTo>
                      <a:pt x="114" y="136"/>
                    </a:lnTo>
                    <a:lnTo>
                      <a:pt x="106" y="126"/>
                    </a:lnTo>
                    <a:lnTo>
                      <a:pt x="92" y="114"/>
                    </a:lnTo>
                    <a:lnTo>
                      <a:pt x="78" y="102"/>
                    </a:lnTo>
                    <a:lnTo>
                      <a:pt x="64" y="92"/>
                    </a:lnTo>
                    <a:lnTo>
                      <a:pt x="54" y="82"/>
                    </a:lnTo>
                    <a:lnTo>
                      <a:pt x="54" y="82"/>
                    </a:lnTo>
                    <a:lnTo>
                      <a:pt x="56" y="80"/>
                    </a:lnTo>
                    <a:lnTo>
                      <a:pt x="58" y="78"/>
                    </a:lnTo>
                    <a:lnTo>
                      <a:pt x="62" y="78"/>
                    </a:lnTo>
                    <a:lnTo>
                      <a:pt x="62" y="78"/>
                    </a:lnTo>
                    <a:lnTo>
                      <a:pt x="116" y="118"/>
                    </a:lnTo>
                    <a:lnTo>
                      <a:pt x="166" y="140"/>
                    </a:lnTo>
                    <a:lnTo>
                      <a:pt x="166" y="140"/>
                    </a:lnTo>
                    <a:lnTo>
                      <a:pt x="172" y="142"/>
                    </a:lnTo>
                    <a:lnTo>
                      <a:pt x="178" y="142"/>
                    </a:lnTo>
                    <a:lnTo>
                      <a:pt x="184" y="140"/>
                    </a:lnTo>
                    <a:lnTo>
                      <a:pt x="184" y="140"/>
                    </a:lnTo>
                    <a:lnTo>
                      <a:pt x="188" y="136"/>
                    </a:lnTo>
                    <a:lnTo>
                      <a:pt x="190" y="132"/>
                    </a:lnTo>
                    <a:lnTo>
                      <a:pt x="190" y="126"/>
                    </a:lnTo>
                    <a:lnTo>
                      <a:pt x="188" y="122"/>
                    </a:lnTo>
                    <a:lnTo>
                      <a:pt x="188" y="122"/>
                    </a:lnTo>
                    <a:lnTo>
                      <a:pt x="176" y="116"/>
                    </a:lnTo>
                    <a:lnTo>
                      <a:pt x="166" y="112"/>
                    </a:lnTo>
                    <a:lnTo>
                      <a:pt x="166" y="112"/>
                    </a:lnTo>
                    <a:lnTo>
                      <a:pt x="154" y="104"/>
                    </a:lnTo>
                    <a:lnTo>
                      <a:pt x="142" y="96"/>
                    </a:lnTo>
                    <a:lnTo>
                      <a:pt x="142" y="96"/>
                    </a:lnTo>
                    <a:lnTo>
                      <a:pt x="144" y="96"/>
                    </a:lnTo>
                    <a:lnTo>
                      <a:pt x="150" y="92"/>
                    </a:lnTo>
                    <a:lnTo>
                      <a:pt x="150" y="92"/>
                    </a:lnTo>
                    <a:lnTo>
                      <a:pt x="158" y="84"/>
                    </a:lnTo>
                    <a:lnTo>
                      <a:pt x="164" y="80"/>
                    </a:lnTo>
                    <a:lnTo>
                      <a:pt x="164" y="80"/>
                    </a:lnTo>
                    <a:lnTo>
                      <a:pt x="164" y="78"/>
                    </a:lnTo>
                    <a:lnTo>
                      <a:pt x="166" y="74"/>
                    </a:lnTo>
                    <a:lnTo>
                      <a:pt x="164" y="70"/>
                    </a:lnTo>
                    <a:lnTo>
                      <a:pt x="160" y="70"/>
                    </a:lnTo>
                    <a:lnTo>
                      <a:pt x="160" y="70"/>
                    </a:lnTo>
                    <a:lnTo>
                      <a:pt x="142" y="66"/>
                    </a:lnTo>
                    <a:lnTo>
                      <a:pt x="142" y="66"/>
                    </a:lnTo>
                    <a:lnTo>
                      <a:pt x="148" y="66"/>
                    </a:lnTo>
                    <a:lnTo>
                      <a:pt x="154" y="64"/>
                    </a:lnTo>
                    <a:lnTo>
                      <a:pt x="158" y="60"/>
                    </a:lnTo>
                    <a:lnTo>
                      <a:pt x="158" y="60"/>
                    </a:lnTo>
                    <a:lnTo>
                      <a:pt x="164" y="52"/>
                    </a:lnTo>
                    <a:lnTo>
                      <a:pt x="164" y="52"/>
                    </a:lnTo>
                    <a:lnTo>
                      <a:pt x="170" y="52"/>
                    </a:lnTo>
                    <a:lnTo>
                      <a:pt x="178" y="54"/>
                    </a:lnTo>
                    <a:lnTo>
                      <a:pt x="186" y="52"/>
                    </a:lnTo>
                    <a:lnTo>
                      <a:pt x="186" y="52"/>
                    </a:lnTo>
                    <a:lnTo>
                      <a:pt x="196" y="50"/>
                    </a:lnTo>
                    <a:lnTo>
                      <a:pt x="200" y="48"/>
                    </a:lnTo>
                    <a:lnTo>
                      <a:pt x="200" y="48"/>
                    </a:lnTo>
                    <a:lnTo>
                      <a:pt x="210" y="48"/>
                    </a:lnTo>
                    <a:lnTo>
                      <a:pt x="216" y="48"/>
                    </a:lnTo>
                    <a:lnTo>
                      <a:pt x="222" y="46"/>
                    </a:lnTo>
                    <a:lnTo>
                      <a:pt x="222" y="46"/>
                    </a:lnTo>
                    <a:lnTo>
                      <a:pt x="226" y="42"/>
                    </a:lnTo>
                    <a:lnTo>
                      <a:pt x="228" y="40"/>
                    </a:lnTo>
                    <a:lnTo>
                      <a:pt x="226" y="38"/>
                    </a:lnTo>
                    <a:lnTo>
                      <a:pt x="226" y="38"/>
                    </a:lnTo>
                    <a:lnTo>
                      <a:pt x="216" y="34"/>
                    </a:lnTo>
                    <a:lnTo>
                      <a:pt x="214" y="32"/>
                    </a:lnTo>
                    <a:lnTo>
                      <a:pt x="214" y="32"/>
                    </a:lnTo>
                    <a:lnTo>
                      <a:pt x="214" y="32"/>
                    </a:lnTo>
                    <a:lnTo>
                      <a:pt x="224" y="32"/>
                    </a:lnTo>
                    <a:lnTo>
                      <a:pt x="228" y="30"/>
                    </a:lnTo>
                    <a:lnTo>
                      <a:pt x="230" y="30"/>
                    </a:lnTo>
                    <a:lnTo>
                      <a:pt x="230" y="28"/>
                    </a:lnTo>
                    <a:lnTo>
                      <a:pt x="230" y="28"/>
                    </a:lnTo>
                    <a:lnTo>
                      <a:pt x="230" y="22"/>
                    </a:lnTo>
                    <a:lnTo>
                      <a:pt x="228" y="18"/>
                    </a:lnTo>
                    <a:lnTo>
                      <a:pt x="224" y="14"/>
                    </a:lnTo>
                    <a:lnTo>
                      <a:pt x="224" y="14"/>
                    </a:lnTo>
                    <a:lnTo>
                      <a:pt x="196" y="6"/>
                    </a:lnTo>
                    <a:lnTo>
                      <a:pt x="196" y="6"/>
                    </a:lnTo>
                    <a:lnTo>
                      <a:pt x="188" y="8"/>
                    </a:lnTo>
                    <a:lnTo>
                      <a:pt x="186" y="8"/>
                    </a:lnTo>
                    <a:lnTo>
                      <a:pt x="180" y="8"/>
                    </a:lnTo>
                    <a:lnTo>
                      <a:pt x="164" y="8"/>
                    </a:lnTo>
                    <a:lnTo>
                      <a:pt x="138" y="0"/>
                    </a:lnTo>
                    <a:lnTo>
                      <a:pt x="122" y="0"/>
                    </a:lnTo>
                    <a:lnTo>
                      <a:pt x="110" y="0"/>
                    </a:lnTo>
                    <a:lnTo>
                      <a:pt x="90" y="12"/>
                    </a:lnTo>
                    <a:lnTo>
                      <a:pt x="76" y="22"/>
                    </a:lnTo>
                    <a:lnTo>
                      <a:pt x="54" y="30"/>
                    </a:lnTo>
                    <a:lnTo>
                      <a:pt x="18" y="40"/>
                    </a:lnTo>
                    <a:lnTo>
                      <a:pt x="4" y="70"/>
                    </a:lnTo>
                    <a:close/>
                  </a:path>
                </a:pathLst>
              </a:custGeom>
              <a:solidFill>
                <a:srgbClr val="FFA600"/>
              </a:solidFill>
              <a:ln w="6350">
                <a:solidFill>
                  <a:srgbClr val="000000"/>
                </a:solidFill>
                <a:prstDash val="solid"/>
                <a:round/>
                <a:headEnd/>
                <a:tailEnd/>
              </a:ln>
            </p:spPr>
            <p:txBody>
              <a:bodyPr/>
              <a:lstStyle/>
              <a:p>
                <a:endParaRPr lang="en-US" dirty="0"/>
              </a:p>
            </p:txBody>
          </p:sp>
          <p:sp>
            <p:nvSpPr>
              <p:cNvPr id="263" name="Freeform 21"/>
              <p:cNvSpPr>
                <a:spLocks/>
              </p:cNvSpPr>
              <p:nvPr/>
            </p:nvSpPr>
            <p:spPr bwMode="auto">
              <a:xfrm>
                <a:off x="1437" y="2091"/>
                <a:ext cx="298" cy="82"/>
              </a:xfrm>
              <a:custGeom>
                <a:avLst/>
                <a:gdLst/>
                <a:ahLst/>
                <a:cxnLst>
                  <a:cxn ang="0">
                    <a:pos x="284" y="32"/>
                  </a:cxn>
                  <a:cxn ang="0">
                    <a:pos x="284" y="32"/>
                  </a:cxn>
                  <a:cxn ang="0">
                    <a:pos x="258" y="20"/>
                  </a:cxn>
                  <a:cxn ang="0">
                    <a:pos x="220" y="4"/>
                  </a:cxn>
                  <a:cxn ang="0">
                    <a:pos x="220" y="4"/>
                  </a:cxn>
                  <a:cxn ang="0">
                    <a:pos x="204" y="2"/>
                  </a:cxn>
                  <a:cxn ang="0">
                    <a:pos x="182" y="0"/>
                  </a:cxn>
                  <a:cxn ang="0">
                    <a:pos x="142" y="2"/>
                  </a:cxn>
                  <a:cxn ang="0">
                    <a:pos x="142" y="2"/>
                  </a:cxn>
                  <a:cxn ang="0">
                    <a:pos x="122" y="6"/>
                  </a:cxn>
                  <a:cxn ang="0">
                    <a:pos x="94" y="10"/>
                  </a:cxn>
                  <a:cxn ang="0">
                    <a:pos x="60" y="18"/>
                  </a:cxn>
                  <a:cxn ang="0">
                    <a:pos x="60" y="18"/>
                  </a:cxn>
                  <a:cxn ang="0">
                    <a:pos x="0" y="26"/>
                  </a:cxn>
                  <a:cxn ang="0">
                    <a:pos x="42" y="58"/>
                  </a:cxn>
                  <a:cxn ang="0">
                    <a:pos x="100" y="74"/>
                  </a:cxn>
                  <a:cxn ang="0">
                    <a:pos x="100" y="74"/>
                  </a:cxn>
                  <a:cxn ang="0">
                    <a:pos x="104" y="72"/>
                  </a:cxn>
                  <a:cxn ang="0">
                    <a:pos x="108" y="68"/>
                  </a:cxn>
                  <a:cxn ang="0">
                    <a:pos x="118" y="64"/>
                  </a:cxn>
                  <a:cxn ang="0">
                    <a:pos x="118" y="64"/>
                  </a:cxn>
                  <a:cxn ang="0">
                    <a:pos x="132" y="58"/>
                  </a:cxn>
                  <a:cxn ang="0">
                    <a:pos x="142" y="56"/>
                  </a:cxn>
                  <a:cxn ang="0">
                    <a:pos x="154" y="54"/>
                  </a:cxn>
                  <a:cxn ang="0">
                    <a:pos x="154" y="54"/>
                  </a:cxn>
                  <a:cxn ang="0">
                    <a:pos x="186" y="52"/>
                  </a:cxn>
                  <a:cxn ang="0">
                    <a:pos x="212" y="52"/>
                  </a:cxn>
                  <a:cxn ang="0">
                    <a:pos x="212" y="52"/>
                  </a:cxn>
                  <a:cxn ang="0">
                    <a:pos x="236" y="56"/>
                  </a:cxn>
                  <a:cxn ang="0">
                    <a:pos x="260" y="64"/>
                  </a:cxn>
                  <a:cxn ang="0">
                    <a:pos x="260" y="64"/>
                  </a:cxn>
                  <a:cxn ang="0">
                    <a:pos x="298" y="82"/>
                  </a:cxn>
                  <a:cxn ang="0">
                    <a:pos x="284" y="32"/>
                  </a:cxn>
                </a:cxnLst>
                <a:rect l="0" t="0" r="r" b="b"/>
                <a:pathLst>
                  <a:path w="298" h="82">
                    <a:moveTo>
                      <a:pt x="284" y="32"/>
                    </a:moveTo>
                    <a:lnTo>
                      <a:pt x="284" y="32"/>
                    </a:lnTo>
                    <a:lnTo>
                      <a:pt x="258" y="20"/>
                    </a:lnTo>
                    <a:lnTo>
                      <a:pt x="220" y="4"/>
                    </a:lnTo>
                    <a:lnTo>
                      <a:pt x="220" y="4"/>
                    </a:lnTo>
                    <a:lnTo>
                      <a:pt x="204" y="2"/>
                    </a:lnTo>
                    <a:lnTo>
                      <a:pt x="182" y="0"/>
                    </a:lnTo>
                    <a:lnTo>
                      <a:pt x="142" y="2"/>
                    </a:lnTo>
                    <a:lnTo>
                      <a:pt x="142" y="2"/>
                    </a:lnTo>
                    <a:lnTo>
                      <a:pt x="122" y="6"/>
                    </a:lnTo>
                    <a:lnTo>
                      <a:pt x="94" y="10"/>
                    </a:lnTo>
                    <a:lnTo>
                      <a:pt x="60" y="18"/>
                    </a:lnTo>
                    <a:lnTo>
                      <a:pt x="60" y="18"/>
                    </a:lnTo>
                    <a:lnTo>
                      <a:pt x="0" y="26"/>
                    </a:lnTo>
                    <a:lnTo>
                      <a:pt x="42" y="58"/>
                    </a:lnTo>
                    <a:lnTo>
                      <a:pt x="100" y="74"/>
                    </a:lnTo>
                    <a:lnTo>
                      <a:pt x="100" y="74"/>
                    </a:lnTo>
                    <a:lnTo>
                      <a:pt x="104" y="72"/>
                    </a:lnTo>
                    <a:lnTo>
                      <a:pt x="108" y="68"/>
                    </a:lnTo>
                    <a:lnTo>
                      <a:pt x="118" y="64"/>
                    </a:lnTo>
                    <a:lnTo>
                      <a:pt x="118" y="64"/>
                    </a:lnTo>
                    <a:lnTo>
                      <a:pt x="132" y="58"/>
                    </a:lnTo>
                    <a:lnTo>
                      <a:pt x="142" y="56"/>
                    </a:lnTo>
                    <a:lnTo>
                      <a:pt x="154" y="54"/>
                    </a:lnTo>
                    <a:lnTo>
                      <a:pt x="154" y="54"/>
                    </a:lnTo>
                    <a:lnTo>
                      <a:pt x="186" y="52"/>
                    </a:lnTo>
                    <a:lnTo>
                      <a:pt x="212" y="52"/>
                    </a:lnTo>
                    <a:lnTo>
                      <a:pt x="212" y="52"/>
                    </a:lnTo>
                    <a:lnTo>
                      <a:pt x="236" y="56"/>
                    </a:lnTo>
                    <a:lnTo>
                      <a:pt x="260" y="64"/>
                    </a:lnTo>
                    <a:lnTo>
                      <a:pt x="260" y="64"/>
                    </a:lnTo>
                    <a:lnTo>
                      <a:pt x="298" y="82"/>
                    </a:lnTo>
                    <a:lnTo>
                      <a:pt x="284" y="32"/>
                    </a:lnTo>
                    <a:close/>
                  </a:path>
                </a:pathLst>
              </a:custGeom>
              <a:solidFill>
                <a:srgbClr val="FFFF00"/>
              </a:solidFill>
              <a:ln w="6350">
                <a:solidFill>
                  <a:srgbClr val="000000"/>
                </a:solidFill>
                <a:prstDash val="solid"/>
                <a:round/>
                <a:headEnd/>
                <a:tailEnd/>
              </a:ln>
            </p:spPr>
            <p:txBody>
              <a:bodyPr/>
              <a:lstStyle/>
              <a:p>
                <a:endParaRPr lang="en-US" dirty="0"/>
              </a:p>
            </p:txBody>
          </p:sp>
          <p:sp>
            <p:nvSpPr>
              <p:cNvPr id="264" name="Freeform 22"/>
              <p:cNvSpPr>
                <a:spLocks/>
              </p:cNvSpPr>
              <p:nvPr/>
            </p:nvSpPr>
            <p:spPr bwMode="auto">
              <a:xfrm>
                <a:off x="1759" y="2307"/>
                <a:ext cx="622" cy="506"/>
              </a:xfrm>
              <a:custGeom>
                <a:avLst/>
                <a:gdLst/>
                <a:ahLst/>
                <a:cxnLst>
                  <a:cxn ang="0">
                    <a:pos x="24" y="28"/>
                  </a:cxn>
                  <a:cxn ang="0">
                    <a:pos x="36" y="58"/>
                  </a:cxn>
                  <a:cxn ang="0">
                    <a:pos x="44" y="78"/>
                  </a:cxn>
                  <a:cxn ang="0">
                    <a:pos x="64" y="136"/>
                  </a:cxn>
                  <a:cxn ang="0">
                    <a:pos x="78" y="184"/>
                  </a:cxn>
                  <a:cxn ang="0">
                    <a:pos x="74" y="236"/>
                  </a:cxn>
                  <a:cxn ang="0">
                    <a:pos x="56" y="294"/>
                  </a:cxn>
                  <a:cxn ang="0">
                    <a:pos x="52" y="358"/>
                  </a:cxn>
                  <a:cxn ang="0">
                    <a:pos x="50" y="368"/>
                  </a:cxn>
                  <a:cxn ang="0">
                    <a:pos x="40" y="356"/>
                  </a:cxn>
                  <a:cxn ang="0">
                    <a:pos x="30" y="346"/>
                  </a:cxn>
                  <a:cxn ang="0">
                    <a:pos x="18" y="354"/>
                  </a:cxn>
                  <a:cxn ang="0">
                    <a:pos x="20" y="394"/>
                  </a:cxn>
                  <a:cxn ang="0">
                    <a:pos x="64" y="410"/>
                  </a:cxn>
                  <a:cxn ang="0">
                    <a:pos x="90" y="426"/>
                  </a:cxn>
                  <a:cxn ang="0">
                    <a:pos x="170" y="426"/>
                  </a:cxn>
                  <a:cxn ang="0">
                    <a:pos x="244" y="438"/>
                  </a:cxn>
                  <a:cxn ang="0">
                    <a:pos x="314" y="452"/>
                  </a:cxn>
                  <a:cxn ang="0">
                    <a:pos x="394" y="454"/>
                  </a:cxn>
                  <a:cxn ang="0">
                    <a:pos x="458" y="460"/>
                  </a:cxn>
                  <a:cxn ang="0">
                    <a:pos x="510" y="478"/>
                  </a:cxn>
                  <a:cxn ang="0">
                    <a:pos x="570" y="492"/>
                  </a:cxn>
                  <a:cxn ang="0">
                    <a:pos x="604" y="482"/>
                  </a:cxn>
                  <a:cxn ang="0">
                    <a:pos x="568" y="450"/>
                  </a:cxn>
                  <a:cxn ang="0">
                    <a:pos x="536" y="430"/>
                  </a:cxn>
                  <a:cxn ang="0">
                    <a:pos x="518" y="410"/>
                  </a:cxn>
                  <a:cxn ang="0">
                    <a:pos x="520" y="398"/>
                  </a:cxn>
                  <a:cxn ang="0">
                    <a:pos x="538" y="410"/>
                  </a:cxn>
                  <a:cxn ang="0">
                    <a:pos x="568" y="428"/>
                  </a:cxn>
                  <a:cxn ang="0">
                    <a:pos x="604" y="438"/>
                  </a:cxn>
                  <a:cxn ang="0">
                    <a:pos x="616" y="424"/>
                  </a:cxn>
                  <a:cxn ang="0">
                    <a:pos x="606" y="400"/>
                  </a:cxn>
                  <a:cxn ang="0">
                    <a:pos x="556" y="338"/>
                  </a:cxn>
                  <a:cxn ang="0">
                    <a:pos x="532" y="326"/>
                  </a:cxn>
                  <a:cxn ang="0">
                    <a:pos x="512" y="332"/>
                  </a:cxn>
                  <a:cxn ang="0">
                    <a:pos x="476" y="310"/>
                  </a:cxn>
                  <a:cxn ang="0">
                    <a:pos x="444" y="286"/>
                  </a:cxn>
                  <a:cxn ang="0">
                    <a:pos x="424" y="290"/>
                  </a:cxn>
                  <a:cxn ang="0">
                    <a:pos x="416" y="304"/>
                  </a:cxn>
                  <a:cxn ang="0">
                    <a:pos x="404" y="312"/>
                  </a:cxn>
                  <a:cxn ang="0">
                    <a:pos x="374" y="286"/>
                  </a:cxn>
                  <a:cxn ang="0">
                    <a:pos x="342" y="270"/>
                  </a:cxn>
                  <a:cxn ang="0">
                    <a:pos x="308" y="260"/>
                  </a:cxn>
                  <a:cxn ang="0">
                    <a:pos x="278" y="236"/>
                  </a:cxn>
                  <a:cxn ang="0">
                    <a:pos x="246" y="204"/>
                  </a:cxn>
                  <a:cxn ang="0">
                    <a:pos x="182" y="152"/>
                  </a:cxn>
                  <a:cxn ang="0">
                    <a:pos x="166" y="118"/>
                  </a:cxn>
                  <a:cxn ang="0">
                    <a:pos x="152" y="86"/>
                  </a:cxn>
                  <a:cxn ang="0">
                    <a:pos x="122" y="16"/>
                  </a:cxn>
                  <a:cxn ang="0">
                    <a:pos x="92" y="18"/>
                  </a:cxn>
                  <a:cxn ang="0">
                    <a:pos x="50" y="4"/>
                  </a:cxn>
                  <a:cxn ang="0">
                    <a:pos x="0" y="0"/>
                  </a:cxn>
                </a:cxnLst>
                <a:rect l="0" t="0" r="r" b="b"/>
                <a:pathLst>
                  <a:path w="622" h="506">
                    <a:moveTo>
                      <a:pt x="0" y="0"/>
                    </a:moveTo>
                    <a:lnTo>
                      <a:pt x="0" y="0"/>
                    </a:lnTo>
                    <a:lnTo>
                      <a:pt x="14" y="16"/>
                    </a:lnTo>
                    <a:lnTo>
                      <a:pt x="24" y="28"/>
                    </a:lnTo>
                    <a:lnTo>
                      <a:pt x="30" y="36"/>
                    </a:lnTo>
                    <a:lnTo>
                      <a:pt x="30" y="36"/>
                    </a:lnTo>
                    <a:lnTo>
                      <a:pt x="36" y="58"/>
                    </a:lnTo>
                    <a:lnTo>
                      <a:pt x="36" y="58"/>
                    </a:lnTo>
                    <a:lnTo>
                      <a:pt x="40" y="68"/>
                    </a:lnTo>
                    <a:lnTo>
                      <a:pt x="42" y="72"/>
                    </a:lnTo>
                    <a:lnTo>
                      <a:pt x="44" y="78"/>
                    </a:lnTo>
                    <a:lnTo>
                      <a:pt x="44" y="78"/>
                    </a:lnTo>
                    <a:lnTo>
                      <a:pt x="46" y="94"/>
                    </a:lnTo>
                    <a:lnTo>
                      <a:pt x="52" y="112"/>
                    </a:lnTo>
                    <a:lnTo>
                      <a:pt x="52" y="112"/>
                    </a:lnTo>
                    <a:lnTo>
                      <a:pt x="64" y="136"/>
                    </a:lnTo>
                    <a:lnTo>
                      <a:pt x="70" y="150"/>
                    </a:lnTo>
                    <a:lnTo>
                      <a:pt x="74" y="160"/>
                    </a:lnTo>
                    <a:lnTo>
                      <a:pt x="74" y="160"/>
                    </a:lnTo>
                    <a:lnTo>
                      <a:pt x="78" y="184"/>
                    </a:lnTo>
                    <a:lnTo>
                      <a:pt x="80" y="196"/>
                    </a:lnTo>
                    <a:lnTo>
                      <a:pt x="80" y="210"/>
                    </a:lnTo>
                    <a:lnTo>
                      <a:pt x="80" y="210"/>
                    </a:lnTo>
                    <a:lnTo>
                      <a:pt x="74" y="236"/>
                    </a:lnTo>
                    <a:lnTo>
                      <a:pt x="68" y="258"/>
                    </a:lnTo>
                    <a:lnTo>
                      <a:pt x="68" y="258"/>
                    </a:lnTo>
                    <a:lnTo>
                      <a:pt x="62" y="274"/>
                    </a:lnTo>
                    <a:lnTo>
                      <a:pt x="56" y="294"/>
                    </a:lnTo>
                    <a:lnTo>
                      <a:pt x="56" y="294"/>
                    </a:lnTo>
                    <a:lnTo>
                      <a:pt x="48" y="330"/>
                    </a:lnTo>
                    <a:lnTo>
                      <a:pt x="52" y="358"/>
                    </a:lnTo>
                    <a:lnTo>
                      <a:pt x="52" y="358"/>
                    </a:lnTo>
                    <a:lnTo>
                      <a:pt x="52" y="362"/>
                    </a:lnTo>
                    <a:lnTo>
                      <a:pt x="52" y="366"/>
                    </a:lnTo>
                    <a:lnTo>
                      <a:pt x="50" y="368"/>
                    </a:lnTo>
                    <a:lnTo>
                      <a:pt x="50" y="368"/>
                    </a:lnTo>
                    <a:lnTo>
                      <a:pt x="48" y="368"/>
                    </a:lnTo>
                    <a:lnTo>
                      <a:pt x="44" y="364"/>
                    </a:lnTo>
                    <a:lnTo>
                      <a:pt x="40" y="356"/>
                    </a:lnTo>
                    <a:lnTo>
                      <a:pt x="40" y="356"/>
                    </a:lnTo>
                    <a:lnTo>
                      <a:pt x="38" y="350"/>
                    </a:lnTo>
                    <a:lnTo>
                      <a:pt x="34" y="346"/>
                    </a:lnTo>
                    <a:lnTo>
                      <a:pt x="30" y="346"/>
                    </a:lnTo>
                    <a:lnTo>
                      <a:pt x="30" y="346"/>
                    </a:lnTo>
                    <a:lnTo>
                      <a:pt x="22" y="348"/>
                    </a:lnTo>
                    <a:lnTo>
                      <a:pt x="20" y="350"/>
                    </a:lnTo>
                    <a:lnTo>
                      <a:pt x="18" y="354"/>
                    </a:lnTo>
                    <a:lnTo>
                      <a:pt x="18" y="354"/>
                    </a:lnTo>
                    <a:lnTo>
                      <a:pt x="18" y="362"/>
                    </a:lnTo>
                    <a:lnTo>
                      <a:pt x="18" y="376"/>
                    </a:lnTo>
                    <a:lnTo>
                      <a:pt x="20" y="394"/>
                    </a:lnTo>
                    <a:lnTo>
                      <a:pt x="20" y="394"/>
                    </a:lnTo>
                    <a:lnTo>
                      <a:pt x="20" y="394"/>
                    </a:lnTo>
                    <a:lnTo>
                      <a:pt x="50" y="406"/>
                    </a:lnTo>
                    <a:lnTo>
                      <a:pt x="50" y="406"/>
                    </a:lnTo>
                    <a:lnTo>
                      <a:pt x="64" y="410"/>
                    </a:lnTo>
                    <a:lnTo>
                      <a:pt x="72" y="416"/>
                    </a:lnTo>
                    <a:lnTo>
                      <a:pt x="72" y="416"/>
                    </a:lnTo>
                    <a:lnTo>
                      <a:pt x="84" y="422"/>
                    </a:lnTo>
                    <a:lnTo>
                      <a:pt x="90" y="426"/>
                    </a:lnTo>
                    <a:lnTo>
                      <a:pt x="96" y="428"/>
                    </a:lnTo>
                    <a:lnTo>
                      <a:pt x="96" y="428"/>
                    </a:lnTo>
                    <a:lnTo>
                      <a:pt x="170" y="426"/>
                    </a:lnTo>
                    <a:lnTo>
                      <a:pt x="170" y="426"/>
                    </a:lnTo>
                    <a:lnTo>
                      <a:pt x="190" y="428"/>
                    </a:lnTo>
                    <a:lnTo>
                      <a:pt x="222" y="432"/>
                    </a:lnTo>
                    <a:lnTo>
                      <a:pt x="222" y="432"/>
                    </a:lnTo>
                    <a:lnTo>
                      <a:pt x="244" y="438"/>
                    </a:lnTo>
                    <a:lnTo>
                      <a:pt x="264" y="444"/>
                    </a:lnTo>
                    <a:lnTo>
                      <a:pt x="264" y="444"/>
                    </a:lnTo>
                    <a:lnTo>
                      <a:pt x="290" y="450"/>
                    </a:lnTo>
                    <a:lnTo>
                      <a:pt x="314" y="452"/>
                    </a:lnTo>
                    <a:lnTo>
                      <a:pt x="314" y="452"/>
                    </a:lnTo>
                    <a:lnTo>
                      <a:pt x="368" y="454"/>
                    </a:lnTo>
                    <a:lnTo>
                      <a:pt x="368" y="454"/>
                    </a:lnTo>
                    <a:lnTo>
                      <a:pt x="394" y="454"/>
                    </a:lnTo>
                    <a:lnTo>
                      <a:pt x="412" y="454"/>
                    </a:lnTo>
                    <a:lnTo>
                      <a:pt x="426" y="456"/>
                    </a:lnTo>
                    <a:lnTo>
                      <a:pt x="426" y="456"/>
                    </a:lnTo>
                    <a:lnTo>
                      <a:pt x="458" y="460"/>
                    </a:lnTo>
                    <a:lnTo>
                      <a:pt x="474" y="464"/>
                    </a:lnTo>
                    <a:lnTo>
                      <a:pt x="486" y="468"/>
                    </a:lnTo>
                    <a:lnTo>
                      <a:pt x="486" y="468"/>
                    </a:lnTo>
                    <a:lnTo>
                      <a:pt x="510" y="478"/>
                    </a:lnTo>
                    <a:lnTo>
                      <a:pt x="524" y="484"/>
                    </a:lnTo>
                    <a:lnTo>
                      <a:pt x="540" y="486"/>
                    </a:lnTo>
                    <a:lnTo>
                      <a:pt x="540" y="486"/>
                    </a:lnTo>
                    <a:lnTo>
                      <a:pt x="570" y="492"/>
                    </a:lnTo>
                    <a:lnTo>
                      <a:pt x="598" y="498"/>
                    </a:lnTo>
                    <a:lnTo>
                      <a:pt x="622" y="506"/>
                    </a:lnTo>
                    <a:lnTo>
                      <a:pt x="604" y="482"/>
                    </a:lnTo>
                    <a:lnTo>
                      <a:pt x="604" y="482"/>
                    </a:lnTo>
                    <a:lnTo>
                      <a:pt x="588" y="462"/>
                    </a:lnTo>
                    <a:lnTo>
                      <a:pt x="588" y="462"/>
                    </a:lnTo>
                    <a:lnTo>
                      <a:pt x="578" y="454"/>
                    </a:lnTo>
                    <a:lnTo>
                      <a:pt x="568" y="450"/>
                    </a:lnTo>
                    <a:lnTo>
                      <a:pt x="568" y="450"/>
                    </a:lnTo>
                    <a:lnTo>
                      <a:pt x="548" y="438"/>
                    </a:lnTo>
                    <a:lnTo>
                      <a:pt x="548" y="438"/>
                    </a:lnTo>
                    <a:lnTo>
                      <a:pt x="536" y="430"/>
                    </a:lnTo>
                    <a:lnTo>
                      <a:pt x="530" y="426"/>
                    </a:lnTo>
                    <a:lnTo>
                      <a:pt x="526" y="420"/>
                    </a:lnTo>
                    <a:lnTo>
                      <a:pt x="526" y="420"/>
                    </a:lnTo>
                    <a:lnTo>
                      <a:pt x="518" y="410"/>
                    </a:lnTo>
                    <a:lnTo>
                      <a:pt x="516" y="404"/>
                    </a:lnTo>
                    <a:lnTo>
                      <a:pt x="518" y="400"/>
                    </a:lnTo>
                    <a:lnTo>
                      <a:pt x="518" y="400"/>
                    </a:lnTo>
                    <a:lnTo>
                      <a:pt x="520" y="398"/>
                    </a:lnTo>
                    <a:lnTo>
                      <a:pt x="522" y="400"/>
                    </a:lnTo>
                    <a:lnTo>
                      <a:pt x="526" y="404"/>
                    </a:lnTo>
                    <a:lnTo>
                      <a:pt x="538" y="410"/>
                    </a:lnTo>
                    <a:lnTo>
                      <a:pt x="538" y="410"/>
                    </a:lnTo>
                    <a:lnTo>
                      <a:pt x="550" y="418"/>
                    </a:lnTo>
                    <a:lnTo>
                      <a:pt x="550" y="418"/>
                    </a:lnTo>
                    <a:lnTo>
                      <a:pt x="568" y="428"/>
                    </a:lnTo>
                    <a:lnTo>
                      <a:pt x="568" y="428"/>
                    </a:lnTo>
                    <a:lnTo>
                      <a:pt x="580" y="430"/>
                    </a:lnTo>
                    <a:lnTo>
                      <a:pt x="596" y="436"/>
                    </a:lnTo>
                    <a:lnTo>
                      <a:pt x="596" y="436"/>
                    </a:lnTo>
                    <a:lnTo>
                      <a:pt x="604" y="438"/>
                    </a:lnTo>
                    <a:lnTo>
                      <a:pt x="612" y="440"/>
                    </a:lnTo>
                    <a:lnTo>
                      <a:pt x="622" y="438"/>
                    </a:lnTo>
                    <a:lnTo>
                      <a:pt x="622" y="438"/>
                    </a:lnTo>
                    <a:lnTo>
                      <a:pt x="616" y="424"/>
                    </a:lnTo>
                    <a:lnTo>
                      <a:pt x="610" y="406"/>
                    </a:lnTo>
                    <a:lnTo>
                      <a:pt x="610" y="406"/>
                    </a:lnTo>
                    <a:lnTo>
                      <a:pt x="608" y="404"/>
                    </a:lnTo>
                    <a:lnTo>
                      <a:pt x="606" y="400"/>
                    </a:lnTo>
                    <a:lnTo>
                      <a:pt x="602" y="396"/>
                    </a:lnTo>
                    <a:lnTo>
                      <a:pt x="568" y="348"/>
                    </a:lnTo>
                    <a:lnTo>
                      <a:pt x="568" y="348"/>
                    </a:lnTo>
                    <a:lnTo>
                      <a:pt x="556" y="338"/>
                    </a:lnTo>
                    <a:lnTo>
                      <a:pt x="548" y="332"/>
                    </a:lnTo>
                    <a:lnTo>
                      <a:pt x="540" y="328"/>
                    </a:lnTo>
                    <a:lnTo>
                      <a:pt x="540" y="328"/>
                    </a:lnTo>
                    <a:lnTo>
                      <a:pt x="532" y="326"/>
                    </a:lnTo>
                    <a:lnTo>
                      <a:pt x="526" y="326"/>
                    </a:lnTo>
                    <a:lnTo>
                      <a:pt x="520" y="328"/>
                    </a:lnTo>
                    <a:lnTo>
                      <a:pt x="512" y="332"/>
                    </a:lnTo>
                    <a:lnTo>
                      <a:pt x="512" y="332"/>
                    </a:lnTo>
                    <a:lnTo>
                      <a:pt x="506" y="334"/>
                    </a:lnTo>
                    <a:lnTo>
                      <a:pt x="502" y="334"/>
                    </a:lnTo>
                    <a:lnTo>
                      <a:pt x="498" y="330"/>
                    </a:lnTo>
                    <a:lnTo>
                      <a:pt x="476" y="310"/>
                    </a:lnTo>
                    <a:lnTo>
                      <a:pt x="476" y="310"/>
                    </a:lnTo>
                    <a:lnTo>
                      <a:pt x="464" y="300"/>
                    </a:lnTo>
                    <a:lnTo>
                      <a:pt x="444" y="286"/>
                    </a:lnTo>
                    <a:lnTo>
                      <a:pt x="444" y="286"/>
                    </a:lnTo>
                    <a:lnTo>
                      <a:pt x="438" y="284"/>
                    </a:lnTo>
                    <a:lnTo>
                      <a:pt x="432" y="284"/>
                    </a:lnTo>
                    <a:lnTo>
                      <a:pt x="428" y="286"/>
                    </a:lnTo>
                    <a:lnTo>
                      <a:pt x="424" y="290"/>
                    </a:lnTo>
                    <a:lnTo>
                      <a:pt x="424" y="290"/>
                    </a:lnTo>
                    <a:lnTo>
                      <a:pt x="420" y="292"/>
                    </a:lnTo>
                    <a:lnTo>
                      <a:pt x="418" y="298"/>
                    </a:lnTo>
                    <a:lnTo>
                      <a:pt x="416" y="304"/>
                    </a:lnTo>
                    <a:lnTo>
                      <a:pt x="412" y="308"/>
                    </a:lnTo>
                    <a:lnTo>
                      <a:pt x="412" y="308"/>
                    </a:lnTo>
                    <a:lnTo>
                      <a:pt x="406" y="312"/>
                    </a:lnTo>
                    <a:lnTo>
                      <a:pt x="404" y="312"/>
                    </a:lnTo>
                    <a:lnTo>
                      <a:pt x="400" y="306"/>
                    </a:lnTo>
                    <a:lnTo>
                      <a:pt x="400" y="306"/>
                    </a:lnTo>
                    <a:lnTo>
                      <a:pt x="388" y="298"/>
                    </a:lnTo>
                    <a:lnTo>
                      <a:pt x="374" y="286"/>
                    </a:lnTo>
                    <a:lnTo>
                      <a:pt x="374" y="286"/>
                    </a:lnTo>
                    <a:lnTo>
                      <a:pt x="366" y="280"/>
                    </a:lnTo>
                    <a:lnTo>
                      <a:pt x="358" y="276"/>
                    </a:lnTo>
                    <a:lnTo>
                      <a:pt x="342" y="270"/>
                    </a:lnTo>
                    <a:lnTo>
                      <a:pt x="342" y="270"/>
                    </a:lnTo>
                    <a:lnTo>
                      <a:pt x="330" y="266"/>
                    </a:lnTo>
                    <a:lnTo>
                      <a:pt x="308" y="260"/>
                    </a:lnTo>
                    <a:lnTo>
                      <a:pt x="308" y="260"/>
                    </a:lnTo>
                    <a:lnTo>
                      <a:pt x="296" y="254"/>
                    </a:lnTo>
                    <a:lnTo>
                      <a:pt x="286" y="246"/>
                    </a:lnTo>
                    <a:lnTo>
                      <a:pt x="278" y="236"/>
                    </a:lnTo>
                    <a:lnTo>
                      <a:pt x="278" y="236"/>
                    </a:lnTo>
                    <a:lnTo>
                      <a:pt x="266" y="226"/>
                    </a:lnTo>
                    <a:lnTo>
                      <a:pt x="252" y="212"/>
                    </a:lnTo>
                    <a:lnTo>
                      <a:pt x="252" y="212"/>
                    </a:lnTo>
                    <a:lnTo>
                      <a:pt x="246" y="204"/>
                    </a:lnTo>
                    <a:lnTo>
                      <a:pt x="234" y="194"/>
                    </a:lnTo>
                    <a:lnTo>
                      <a:pt x="220" y="182"/>
                    </a:lnTo>
                    <a:lnTo>
                      <a:pt x="220" y="182"/>
                    </a:lnTo>
                    <a:lnTo>
                      <a:pt x="182" y="152"/>
                    </a:lnTo>
                    <a:lnTo>
                      <a:pt x="182" y="152"/>
                    </a:lnTo>
                    <a:lnTo>
                      <a:pt x="176" y="144"/>
                    </a:lnTo>
                    <a:lnTo>
                      <a:pt x="172" y="134"/>
                    </a:lnTo>
                    <a:lnTo>
                      <a:pt x="166" y="118"/>
                    </a:lnTo>
                    <a:lnTo>
                      <a:pt x="166" y="118"/>
                    </a:lnTo>
                    <a:lnTo>
                      <a:pt x="158" y="96"/>
                    </a:lnTo>
                    <a:lnTo>
                      <a:pt x="158" y="96"/>
                    </a:lnTo>
                    <a:lnTo>
                      <a:pt x="152" y="86"/>
                    </a:lnTo>
                    <a:lnTo>
                      <a:pt x="144" y="68"/>
                    </a:lnTo>
                    <a:lnTo>
                      <a:pt x="144" y="68"/>
                    </a:lnTo>
                    <a:lnTo>
                      <a:pt x="126" y="28"/>
                    </a:lnTo>
                    <a:lnTo>
                      <a:pt x="122" y="16"/>
                    </a:lnTo>
                    <a:lnTo>
                      <a:pt x="118" y="18"/>
                    </a:lnTo>
                    <a:lnTo>
                      <a:pt x="118" y="18"/>
                    </a:lnTo>
                    <a:lnTo>
                      <a:pt x="92" y="18"/>
                    </a:lnTo>
                    <a:lnTo>
                      <a:pt x="92" y="18"/>
                    </a:lnTo>
                    <a:lnTo>
                      <a:pt x="86" y="18"/>
                    </a:lnTo>
                    <a:lnTo>
                      <a:pt x="74" y="14"/>
                    </a:lnTo>
                    <a:lnTo>
                      <a:pt x="50" y="4"/>
                    </a:lnTo>
                    <a:lnTo>
                      <a:pt x="50" y="4"/>
                    </a:lnTo>
                    <a:lnTo>
                      <a:pt x="38" y="2"/>
                    </a:lnTo>
                    <a:lnTo>
                      <a:pt x="24" y="0"/>
                    </a:lnTo>
                    <a:lnTo>
                      <a:pt x="2" y="2"/>
                    </a:lnTo>
                    <a:lnTo>
                      <a:pt x="0" y="0"/>
                    </a:lnTo>
                    <a:close/>
                  </a:path>
                </a:pathLst>
              </a:custGeom>
              <a:solidFill>
                <a:srgbClr val="FEB44C"/>
              </a:solidFill>
              <a:ln w="6350">
                <a:solidFill>
                  <a:srgbClr val="000000"/>
                </a:solidFill>
                <a:prstDash val="solid"/>
                <a:round/>
                <a:headEnd/>
                <a:tailEnd/>
              </a:ln>
            </p:spPr>
            <p:txBody>
              <a:bodyPr/>
              <a:lstStyle/>
              <a:p>
                <a:endParaRPr lang="en-US" dirty="0"/>
              </a:p>
            </p:txBody>
          </p:sp>
          <p:sp>
            <p:nvSpPr>
              <p:cNvPr id="265" name="Freeform 23"/>
              <p:cNvSpPr>
                <a:spLocks/>
              </p:cNvSpPr>
              <p:nvPr/>
            </p:nvSpPr>
            <p:spPr bwMode="auto">
              <a:xfrm>
                <a:off x="2079" y="2645"/>
                <a:ext cx="236" cy="112"/>
              </a:xfrm>
              <a:custGeom>
                <a:avLst/>
                <a:gdLst/>
                <a:ahLst/>
                <a:cxnLst>
                  <a:cxn ang="0">
                    <a:pos x="14" y="46"/>
                  </a:cxn>
                  <a:cxn ang="0">
                    <a:pos x="28" y="50"/>
                  </a:cxn>
                  <a:cxn ang="0">
                    <a:pos x="34" y="50"/>
                  </a:cxn>
                  <a:cxn ang="0">
                    <a:pos x="46" y="44"/>
                  </a:cxn>
                  <a:cxn ang="0">
                    <a:pos x="54" y="36"/>
                  </a:cxn>
                  <a:cxn ang="0">
                    <a:pos x="60" y="24"/>
                  </a:cxn>
                  <a:cxn ang="0">
                    <a:pos x="68" y="14"/>
                  </a:cxn>
                  <a:cxn ang="0">
                    <a:pos x="78" y="10"/>
                  </a:cxn>
                  <a:cxn ang="0">
                    <a:pos x="86" y="12"/>
                  </a:cxn>
                  <a:cxn ang="0">
                    <a:pos x="88" y="14"/>
                  </a:cxn>
                  <a:cxn ang="0">
                    <a:pos x="96" y="16"/>
                  </a:cxn>
                  <a:cxn ang="0">
                    <a:pos x="102" y="12"/>
                  </a:cxn>
                  <a:cxn ang="0">
                    <a:pos x="118" y="0"/>
                  </a:cxn>
                  <a:cxn ang="0">
                    <a:pos x="130" y="0"/>
                  </a:cxn>
                  <a:cxn ang="0">
                    <a:pos x="184" y="8"/>
                  </a:cxn>
                  <a:cxn ang="0">
                    <a:pos x="170" y="14"/>
                  </a:cxn>
                  <a:cxn ang="0">
                    <a:pos x="188" y="18"/>
                  </a:cxn>
                  <a:cxn ang="0">
                    <a:pos x="200" y="22"/>
                  </a:cxn>
                  <a:cxn ang="0">
                    <a:pos x="220" y="30"/>
                  </a:cxn>
                  <a:cxn ang="0">
                    <a:pos x="204" y="42"/>
                  </a:cxn>
                  <a:cxn ang="0">
                    <a:pos x="204" y="54"/>
                  </a:cxn>
                  <a:cxn ang="0">
                    <a:pos x="200" y="52"/>
                  </a:cxn>
                  <a:cxn ang="0">
                    <a:pos x="192" y="48"/>
                  </a:cxn>
                  <a:cxn ang="0">
                    <a:pos x="186" y="46"/>
                  </a:cxn>
                  <a:cxn ang="0">
                    <a:pos x="186" y="50"/>
                  </a:cxn>
                  <a:cxn ang="0">
                    <a:pos x="184" y="58"/>
                  </a:cxn>
                  <a:cxn ang="0">
                    <a:pos x="182" y="60"/>
                  </a:cxn>
                  <a:cxn ang="0">
                    <a:pos x="168" y="56"/>
                  </a:cxn>
                  <a:cxn ang="0">
                    <a:pos x="150" y="48"/>
                  </a:cxn>
                  <a:cxn ang="0">
                    <a:pos x="154" y="64"/>
                  </a:cxn>
                  <a:cxn ang="0">
                    <a:pos x="146" y="66"/>
                  </a:cxn>
                  <a:cxn ang="0">
                    <a:pos x="156" y="78"/>
                  </a:cxn>
                  <a:cxn ang="0">
                    <a:pos x="174" y="82"/>
                  </a:cxn>
                  <a:cxn ang="0">
                    <a:pos x="166" y="90"/>
                  </a:cxn>
                  <a:cxn ang="0">
                    <a:pos x="172" y="112"/>
                  </a:cxn>
                  <a:cxn ang="0">
                    <a:pos x="166" y="112"/>
                  </a:cxn>
                  <a:cxn ang="0">
                    <a:pos x="154" y="110"/>
                  </a:cxn>
                  <a:cxn ang="0">
                    <a:pos x="136" y="100"/>
                  </a:cxn>
                  <a:cxn ang="0">
                    <a:pos x="122" y="92"/>
                  </a:cxn>
                  <a:cxn ang="0">
                    <a:pos x="106" y="92"/>
                  </a:cxn>
                  <a:cxn ang="0">
                    <a:pos x="90" y="94"/>
                  </a:cxn>
                  <a:cxn ang="0">
                    <a:pos x="62" y="110"/>
                  </a:cxn>
                  <a:cxn ang="0">
                    <a:pos x="40" y="108"/>
                  </a:cxn>
                  <a:cxn ang="0">
                    <a:pos x="30" y="102"/>
                  </a:cxn>
                  <a:cxn ang="0">
                    <a:pos x="22" y="98"/>
                  </a:cxn>
                  <a:cxn ang="0">
                    <a:pos x="14" y="96"/>
                  </a:cxn>
                  <a:cxn ang="0">
                    <a:pos x="12" y="94"/>
                  </a:cxn>
                  <a:cxn ang="0">
                    <a:pos x="0" y="76"/>
                  </a:cxn>
                </a:cxnLst>
                <a:rect l="0" t="0" r="r" b="b"/>
                <a:pathLst>
                  <a:path w="236" h="112">
                    <a:moveTo>
                      <a:pt x="14" y="46"/>
                    </a:moveTo>
                    <a:lnTo>
                      <a:pt x="14" y="46"/>
                    </a:lnTo>
                    <a:lnTo>
                      <a:pt x="20" y="48"/>
                    </a:lnTo>
                    <a:lnTo>
                      <a:pt x="28" y="50"/>
                    </a:lnTo>
                    <a:lnTo>
                      <a:pt x="34" y="50"/>
                    </a:lnTo>
                    <a:lnTo>
                      <a:pt x="34" y="50"/>
                    </a:lnTo>
                    <a:lnTo>
                      <a:pt x="42" y="48"/>
                    </a:lnTo>
                    <a:lnTo>
                      <a:pt x="46" y="44"/>
                    </a:lnTo>
                    <a:lnTo>
                      <a:pt x="54" y="36"/>
                    </a:lnTo>
                    <a:lnTo>
                      <a:pt x="54" y="36"/>
                    </a:lnTo>
                    <a:lnTo>
                      <a:pt x="56" y="30"/>
                    </a:lnTo>
                    <a:lnTo>
                      <a:pt x="60" y="24"/>
                    </a:lnTo>
                    <a:lnTo>
                      <a:pt x="62" y="18"/>
                    </a:lnTo>
                    <a:lnTo>
                      <a:pt x="68" y="14"/>
                    </a:lnTo>
                    <a:lnTo>
                      <a:pt x="68" y="14"/>
                    </a:lnTo>
                    <a:lnTo>
                      <a:pt x="78" y="10"/>
                    </a:lnTo>
                    <a:lnTo>
                      <a:pt x="82" y="10"/>
                    </a:lnTo>
                    <a:lnTo>
                      <a:pt x="86" y="12"/>
                    </a:lnTo>
                    <a:lnTo>
                      <a:pt x="86" y="12"/>
                    </a:lnTo>
                    <a:lnTo>
                      <a:pt x="88" y="14"/>
                    </a:lnTo>
                    <a:lnTo>
                      <a:pt x="92" y="16"/>
                    </a:lnTo>
                    <a:lnTo>
                      <a:pt x="96" y="16"/>
                    </a:lnTo>
                    <a:lnTo>
                      <a:pt x="102" y="12"/>
                    </a:lnTo>
                    <a:lnTo>
                      <a:pt x="102" y="12"/>
                    </a:lnTo>
                    <a:lnTo>
                      <a:pt x="112" y="4"/>
                    </a:lnTo>
                    <a:lnTo>
                      <a:pt x="118" y="0"/>
                    </a:lnTo>
                    <a:lnTo>
                      <a:pt x="130" y="0"/>
                    </a:lnTo>
                    <a:lnTo>
                      <a:pt x="130" y="0"/>
                    </a:lnTo>
                    <a:lnTo>
                      <a:pt x="162" y="0"/>
                    </a:lnTo>
                    <a:lnTo>
                      <a:pt x="184" y="8"/>
                    </a:lnTo>
                    <a:lnTo>
                      <a:pt x="172" y="10"/>
                    </a:lnTo>
                    <a:lnTo>
                      <a:pt x="170" y="14"/>
                    </a:lnTo>
                    <a:lnTo>
                      <a:pt x="170" y="14"/>
                    </a:lnTo>
                    <a:lnTo>
                      <a:pt x="188" y="18"/>
                    </a:lnTo>
                    <a:lnTo>
                      <a:pt x="188" y="18"/>
                    </a:lnTo>
                    <a:lnTo>
                      <a:pt x="200" y="22"/>
                    </a:lnTo>
                    <a:lnTo>
                      <a:pt x="208" y="26"/>
                    </a:lnTo>
                    <a:lnTo>
                      <a:pt x="220" y="30"/>
                    </a:lnTo>
                    <a:lnTo>
                      <a:pt x="236" y="40"/>
                    </a:lnTo>
                    <a:lnTo>
                      <a:pt x="204" y="42"/>
                    </a:lnTo>
                    <a:lnTo>
                      <a:pt x="224" y="60"/>
                    </a:lnTo>
                    <a:lnTo>
                      <a:pt x="204" y="54"/>
                    </a:lnTo>
                    <a:lnTo>
                      <a:pt x="204" y="54"/>
                    </a:lnTo>
                    <a:lnTo>
                      <a:pt x="200" y="52"/>
                    </a:lnTo>
                    <a:lnTo>
                      <a:pt x="192" y="48"/>
                    </a:lnTo>
                    <a:lnTo>
                      <a:pt x="192" y="48"/>
                    </a:lnTo>
                    <a:lnTo>
                      <a:pt x="188" y="46"/>
                    </a:lnTo>
                    <a:lnTo>
                      <a:pt x="186" y="46"/>
                    </a:lnTo>
                    <a:lnTo>
                      <a:pt x="186" y="50"/>
                    </a:lnTo>
                    <a:lnTo>
                      <a:pt x="186" y="50"/>
                    </a:lnTo>
                    <a:lnTo>
                      <a:pt x="184" y="56"/>
                    </a:lnTo>
                    <a:lnTo>
                      <a:pt x="184" y="58"/>
                    </a:lnTo>
                    <a:lnTo>
                      <a:pt x="182" y="60"/>
                    </a:lnTo>
                    <a:lnTo>
                      <a:pt x="182" y="60"/>
                    </a:lnTo>
                    <a:lnTo>
                      <a:pt x="172" y="58"/>
                    </a:lnTo>
                    <a:lnTo>
                      <a:pt x="168" y="56"/>
                    </a:lnTo>
                    <a:lnTo>
                      <a:pt x="164" y="52"/>
                    </a:lnTo>
                    <a:lnTo>
                      <a:pt x="150" y="48"/>
                    </a:lnTo>
                    <a:lnTo>
                      <a:pt x="160" y="58"/>
                    </a:lnTo>
                    <a:lnTo>
                      <a:pt x="154" y="64"/>
                    </a:lnTo>
                    <a:lnTo>
                      <a:pt x="146" y="66"/>
                    </a:lnTo>
                    <a:lnTo>
                      <a:pt x="146" y="66"/>
                    </a:lnTo>
                    <a:lnTo>
                      <a:pt x="148" y="72"/>
                    </a:lnTo>
                    <a:lnTo>
                      <a:pt x="156" y="78"/>
                    </a:lnTo>
                    <a:lnTo>
                      <a:pt x="156" y="78"/>
                    </a:lnTo>
                    <a:lnTo>
                      <a:pt x="174" y="82"/>
                    </a:lnTo>
                    <a:lnTo>
                      <a:pt x="182" y="88"/>
                    </a:lnTo>
                    <a:lnTo>
                      <a:pt x="166" y="90"/>
                    </a:lnTo>
                    <a:lnTo>
                      <a:pt x="152" y="88"/>
                    </a:lnTo>
                    <a:lnTo>
                      <a:pt x="172" y="112"/>
                    </a:lnTo>
                    <a:lnTo>
                      <a:pt x="172" y="112"/>
                    </a:lnTo>
                    <a:lnTo>
                      <a:pt x="166" y="112"/>
                    </a:lnTo>
                    <a:lnTo>
                      <a:pt x="162" y="112"/>
                    </a:lnTo>
                    <a:lnTo>
                      <a:pt x="154" y="110"/>
                    </a:lnTo>
                    <a:lnTo>
                      <a:pt x="154" y="110"/>
                    </a:lnTo>
                    <a:lnTo>
                      <a:pt x="136" y="100"/>
                    </a:lnTo>
                    <a:lnTo>
                      <a:pt x="128" y="96"/>
                    </a:lnTo>
                    <a:lnTo>
                      <a:pt x="122" y="92"/>
                    </a:lnTo>
                    <a:lnTo>
                      <a:pt x="122" y="92"/>
                    </a:lnTo>
                    <a:lnTo>
                      <a:pt x="106" y="92"/>
                    </a:lnTo>
                    <a:lnTo>
                      <a:pt x="90" y="94"/>
                    </a:lnTo>
                    <a:lnTo>
                      <a:pt x="90" y="94"/>
                    </a:lnTo>
                    <a:lnTo>
                      <a:pt x="70" y="98"/>
                    </a:lnTo>
                    <a:lnTo>
                      <a:pt x="62" y="110"/>
                    </a:lnTo>
                    <a:lnTo>
                      <a:pt x="62" y="110"/>
                    </a:lnTo>
                    <a:lnTo>
                      <a:pt x="40" y="108"/>
                    </a:lnTo>
                    <a:lnTo>
                      <a:pt x="40" y="108"/>
                    </a:lnTo>
                    <a:lnTo>
                      <a:pt x="30" y="102"/>
                    </a:lnTo>
                    <a:lnTo>
                      <a:pt x="22" y="98"/>
                    </a:lnTo>
                    <a:lnTo>
                      <a:pt x="22" y="98"/>
                    </a:lnTo>
                    <a:lnTo>
                      <a:pt x="18" y="98"/>
                    </a:lnTo>
                    <a:lnTo>
                      <a:pt x="14" y="96"/>
                    </a:lnTo>
                    <a:lnTo>
                      <a:pt x="12" y="94"/>
                    </a:lnTo>
                    <a:lnTo>
                      <a:pt x="12" y="94"/>
                    </a:lnTo>
                    <a:lnTo>
                      <a:pt x="4" y="84"/>
                    </a:lnTo>
                    <a:lnTo>
                      <a:pt x="0" y="76"/>
                    </a:lnTo>
                    <a:lnTo>
                      <a:pt x="14" y="46"/>
                    </a:lnTo>
                    <a:close/>
                  </a:path>
                </a:pathLst>
              </a:custGeom>
              <a:solidFill>
                <a:srgbClr val="FFA600"/>
              </a:solidFill>
              <a:ln w="9525">
                <a:noFill/>
                <a:round/>
                <a:headEnd/>
                <a:tailEnd/>
              </a:ln>
            </p:spPr>
            <p:txBody>
              <a:bodyPr/>
              <a:lstStyle/>
              <a:p>
                <a:endParaRPr lang="en-US" dirty="0"/>
              </a:p>
            </p:txBody>
          </p:sp>
          <p:sp>
            <p:nvSpPr>
              <p:cNvPr id="266" name="Freeform 24"/>
              <p:cNvSpPr>
                <a:spLocks/>
              </p:cNvSpPr>
              <p:nvPr/>
            </p:nvSpPr>
            <p:spPr bwMode="auto">
              <a:xfrm>
                <a:off x="2079" y="2645"/>
                <a:ext cx="236" cy="112"/>
              </a:xfrm>
              <a:custGeom>
                <a:avLst/>
                <a:gdLst/>
                <a:ahLst/>
                <a:cxnLst>
                  <a:cxn ang="0">
                    <a:pos x="14" y="46"/>
                  </a:cxn>
                  <a:cxn ang="0">
                    <a:pos x="28" y="50"/>
                  </a:cxn>
                  <a:cxn ang="0">
                    <a:pos x="34" y="50"/>
                  </a:cxn>
                  <a:cxn ang="0">
                    <a:pos x="46" y="44"/>
                  </a:cxn>
                  <a:cxn ang="0">
                    <a:pos x="54" y="36"/>
                  </a:cxn>
                  <a:cxn ang="0">
                    <a:pos x="60" y="24"/>
                  </a:cxn>
                  <a:cxn ang="0">
                    <a:pos x="68" y="14"/>
                  </a:cxn>
                  <a:cxn ang="0">
                    <a:pos x="78" y="10"/>
                  </a:cxn>
                  <a:cxn ang="0">
                    <a:pos x="86" y="12"/>
                  </a:cxn>
                  <a:cxn ang="0">
                    <a:pos x="88" y="14"/>
                  </a:cxn>
                  <a:cxn ang="0">
                    <a:pos x="96" y="16"/>
                  </a:cxn>
                  <a:cxn ang="0">
                    <a:pos x="102" y="12"/>
                  </a:cxn>
                  <a:cxn ang="0">
                    <a:pos x="118" y="0"/>
                  </a:cxn>
                  <a:cxn ang="0">
                    <a:pos x="130" y="0"/>
                  </a:cxn>
                  <a:cxn ang="0">
                    <a:pos x="184" y="8"/>
                  </a:cxn>
                  <a:cxn ang="0">
                    <a:pos x="170" y="14"/>
                  </a:cxn>
                  <a:cxn ang="0">
                    <a:pos x="188" y="18"/>
                  </a:cxn>
                  <a:cxn ang="0">
                    <a:pos x="200" y="22"/>
                  </a:cxn>
                  <a:cxn ang="0">
                    <a:pos x="220" y="30"/>
                  </a:cxn>
                  <a:cxn ang="0">
                    <a:pos x="204" y="42"/>
                  </a:cxn>
                  <a:cxn ang="0">
                    <a:pos x="204" y="54"/>
                  </a:cxn>
                  <a:cxn ang="0">
                    <a:pos x="200" y="52"/>
                  </a:cxn>
                  <a:cxn ang="0">
                    <a:pos x="192" y="48"/>
                  </a:cxn>
                  <a:cxn ang="0">
                    <a:pos x="186" y="46"/>
                  </a:cxn>
                  <a:cxn ang="0">
                    <a:pos x="186" y="50"/>
                  </a:cxn>
                  <a:cxn ang="0">
                    <a:pos x="184" y="58"/>
                  </a:cxn>
                  <a:cxn ang="0">
                    <a:pos x="182" y="60"/>
                  </a:cxn>
                  <a:cxn ang="0">
                    <a:pos x="168" y="56"/>
                  </a:cxn>
                  <a:cxn ang="0">
                    <a:pos x="150" y="48"/>
                  </a:cxn>
                  <a:cxn ang="0">
                    <a:pos x="154" y="64"/>
                  </a:cxn>
                  <a:cxn ang="0">
                    <a:pos x="146" y="66"/>
                  </a:cxn>
                  <a:cxn ang="0">
                    <a:pos x="156" y="78"/>
                  </a:cxn>
                  <a:cxn ang="0">
                    <a:pos x="174" y="82"/>
                  </a:cxn>
                  <a:cxn ang="0">
                    <a:pos x="166" y="90"/>
                  </a:cxn>
                  <a:cxn ang="0">
                    <a:pos x="172" y="112"/>
                  </a:cxn>
                  <a:cxn ang="0">
                    <a:pos x="166" y="112"/>
                  </a:cxn>
                  <a:cxn ang="0">
                    <a:pos x="154" y="110"/>
                  </a:cxn>
                  <a:cxn ang="0">
                    <a:pos x="136" y="100"/>
                  </a:cxn>
                  <a:cxn ang="0">
                    <a:pos x="122" y="92"/>
                  </a:cxn>
                  <a:cxn ang="0">
                    <a:pos x="106" y="92"/>
                  </a:cxn>
                  <a:cxn ang="0">
                    <a:pos x="90" y="94"/>
                  </a:cxn>
                  <a:cxn ang="0">
                    <a:pos x="62" y="110"/>
                  </a:cxn>
                  <a:cxn ang="0">
                    <a:pos x="40" y="108"/>
                  </a:cxn>
                  <a:cxn ang="0">
                    <a:pos x="30" y="102"/>
                  </a:cxn>
                  <a:cxn ang="0">
                    <a:pos x="22" y="98"/>
                  </a:cxn>
                  <a:cxn ang="0">
                    <a:pos x="14" y="96"/>
                  </a:cxn>
                  <a:cxn ang="0">
                    <a:pos x="12" y="94"/>
                  </a:cxn>
                  <a:cxn ang="0">
                    <a:pos x="0" y="76"/>
                  </a:cxn>
                </a:cxnLst>
                <a:rect l="0" t="0" r="r" b="b"/>
                <a:pathLst>
                  <a:path w="236" h="112">
                    <a:moveTo>
                      <a:pt x="14" y="46"/>
                    </a:moveTo>
                    <a:lnTo>
                      <a:pt x="14" y="46"/>
                    </a:lnTo>
                    <a:lnTo>
                      <a:pt x="20" y="48"/>
                    </a:lnTo>
                    <a:lnTo>
                      <a:pt x="28" y="50"/>
                    </a:lnTo>
                    <a:lnTo>
                      <a:pt x="34" y="50"/>
                    </a:lnTo>
                    <a:lnTo>
                      <a:pt x="34" y="50"/>
                    </a:lnTo>
                    <a:lnTo>
                      <a:pt x="42" y="48"/>
                    </a:lnTo>
                    <a:lnTo>
                      <a:pt x="46" y="44"/>
                    </a:lnTo>
                    <a:lnTo>
                      <a:pt x="54" y="36"/>
                    </a:lnTo>
                    <a:lnTo>
                      <a:pt x="54" y="36"/>
                    </a:lnTo>
                    <a:lnTo>
                      <a:pt x="56" y="30"/>
                    </a:lnTo>
                    <a:lnTo>
                      <a:pt x="60" y="24"/>
                    </a:lnTo>
                    <a:lnTo>
                      <a:pt x="62" y="18"/>
                    </a:lnTo>
                    <a:lnTo>
                      <a:pt x="68" y="14"/>
                    </a:lnTo>
                    <a:lnTo>
                      <a:pt x="68" y="14"/>
                    </a:lnTo>
                    <a:lnTo>
                      <a:pt x="78" y="10"/>
                    </a:lnTo>
                    <a:lnTo>
                      <a:pt x="82" y="10"/>
                    </a:lnTo>
                    <a:lnTo>
                      <a:pt x="86" y="12"/>
                    </a:lnTo>
                    <a:lnTo>
                      <a:pt x="86" y="12"/>
                    </a:lnTo>
                    <a:lnTo>
                      <a:pt x="88" y="14"/>
                    </a:lnTo>
                    <a:lnTo>
                      <a:pt x="92" y="16"/>
                    </a:lnTo>
                    <a:lnTo>
                      <a:pt x="96" y="16"/>
                    </a:lnTo>
                    <a:lnTo>
                      <a:pt x="102" y="12"/>
                    </a:lnTo>
                    <a:lnTo>
                      <a:pt x="102" y="12"/>
                    </a:lnTo>
                    <a:lnTo>
                      <a:pt x="112" y="4"/>
                    </a:lnTo>
                    <a:lnTo>
                      <a:pt x="118" y="0"/>
                    </a:lnTo>
                    <a:lnTo>
                      <a:pt x="130" y="0"/>
                    </a:lnTo>
                    <a:lnTo>
                      <a:pt x="130" y="0"/>
                    </a:lnTo>
                    <a:lnTo>
                      <a:pt x="162" y="0"/>
                    </a:lnTo>
                    <a:lnTo>
                      <a:pt x="184" y="8"/>
                    </a:lnTo>
                    <a:lnTo>
                      <a:pt x="172" y="10"/>
                    </a:lnTo>
                    <a:lnTo>
                      <a:pt x="170" y="14"/>
                    </a:lnTo>
                    <a:lnTo>
                      <a:pt x="170" y="14"/>
                    </a:lnTo>
                    <a:lnTo>
                      <a:pt x="188" y="18"/>
                    </a:lnTo>
                    <a:lnTo>
                      <a:pt x="188" y="18"/>
                    </a:lnTo>
                    <a:lnTo>
                      <a:pt x="200" y="22"/>
                    </a:lnTo>
                    <a:lnTo>
                      <a:pt x="208" y="26"/>
                    </a:lnTo>
                    <a:lnTo>
                      <a:pt x="220" y="30"/>
                    </a:lnTo>
                    <a:lnTo>
                      <a:pt x="236" y="40"/>
                    </a:lnTo>
                    <a:lnTo>
                      <a:pt x="204" y="42"/>
                    </a:lnTo>
                    <a:lnTo>
                      <a:pt x="224" y="60"/>
                    </a:lnTo>
                    <a:lnTo>
                      <a:pt x="204" y="54"/>
                    </a:lnTo>
                    <a:lnTo>
                      <a:pt x="204" y="54"/>
                    </a:lnTo>
                    <a:lnTo>
                      <a:pt x="200" y="52"/>
                    </a:lnTo>
                    <a:lnTo>
                      <a:pt x="192" y="48"/>
                    </a:lnTo>
                    <a:lnTo>
                      <a:pt x="192" y="48"/>
                    </a:lnTo>
                    <a:lnTo>
                      <a:pt x="188" y="46"/>
                    </a:lnTo>
                    <a:lnTo>
                      <a:pt x="186" y="46"/>
                    </a:lnTo>
                    <a:lnTo>
                      <a:pt x="186" y="50"/>
                    </a:lnTo>
                    <a:lnTo>
                      <a:pt x="186" y="50"/>
                    </a:lnTo>
                    <a:lnTo>
                      <a:pt x="184" y="56"/>
                    </a:lnTo>
                    <a:lnTo>
                      <a:pt x="184" y="58"/>
                    </a:lnTo>
                    <a:lnTo>
                      <a:pt x="182" y="60"/>
                    </a:lnTo>
                    <a:lnTo>
                      <a:pt x="182" y="60"/>
                    </a:lnTo>
                    <a:lnTo>
                      <a:pt x="172" y="58"/>
                    </a:lnTo>
                    <a:lnTo>
                      <a:pt x="168" y="56"/>
                    </a:lnTo>
                    <a:lnTo>
                      <a:pt x="164" y="52"/>
                    </a:lnTo>
                    <a:lnTo>
                      <a:pt x="150" y="48"/>
                    </a:lnTo>
                    <a:lnTo>
                      <a:pt x="160" y="58"/>
                    </a:lnTo>
                    <a:lnTo>
                      <a:pt x="154" y="64"/>
                    </a:lnTo>
                    <a:lnTo>
                      <a:pt x="146" y="66"/>
                    </a:lnTo>
                    <a:lnTo>
                      <a:pt x="146" y="66"/>
                    </a:lnTo>
                    <a:lnTo>
                      <a:pt x="148" y="72"/>
                    </a:lnTo>
                    <a:lnTo>
                      <a:pt x="156" y="78"/>
                    </a:lnTo>
                    <a:lnTo>
                      <a:pt x="156" y="78"/>
                    </a:lnTo>
                    <a:lnTo>
                      <a:pt x="174" y="82"/>
                    </a:lnTo>
                    <a:lnTo>
                      <a:pt x="182" y="88"/>
                    </a:lnTo>
                    <a:lnTo>
                      <a:pt x="166" y="90"/>
                    </a:lnTo>
                    <a:lnTo>
                      <a:pt x="152" y="88"/>
                    </a:lnTo>
                    <a:lnTo>
                      <a:pt x="172" y="112"/>
                    </a:lnTo>
                    <a:lnTo>
                      <a:pt x="172" y="112"/>
                    </a:lnTo>
                    <a:lnTo>
                      <a:pt x="166" y="112"/>
                    </a:lnTo>
                    <a:lnTo>
                      <a:pt x="162" y="112"/>
                    </a:lnTo>
                    <a:lnTo>
                      <a:pt x="154" y="110"/>
                    </a:lnTo>
                    <a:lnTo>
                      <a:pt x="154" y="110"/>
                    </a:lnTo>
                    <a:lnTo>
                      <a:pt x="136" y="100"/>
                    </a:lnTo>
                    <a:lnTo>
                      <a:pt x="128" y="96"/>
                    </a:lnTo>
                    <a:lnTo>
                      <a:pt x="122" y="92"/>
                    </a:lnTo>
                    <a:lnTo>
                      <a:pt x="122" y="92"/>
                    </a:lnTo>
                    <a:lnTo>
                      <a:pt x="106" y="92"/>
                    </a:lnTo>
                    <a:lnTo>
                      <a:pt x="90" y="94"/>
                    </a:lnTo>
                    <a:lnTo>
                      <a:pt x="90" y="94"/>
                    </a:lnTo>
                    <a:lnTo>
                      <a:pt x="70" y="98"/>
                    </a:lnTo>
                    <a:lnTo>
                      <a:pt x="62" y="110"/>
                    </a:lnTo>
                    <a:lnTo>
                      <a:pt x="62" y="110"/>
                    </a:lnTo>
                    <a:lnTo>
                      <a:pt x="40" y="108"/>
                    </a:lnTo>
                    <a:lnTo>
                      <a:pt x="40" y="108"/>
                    </a:lnTo>
                    <a:lnTo>
                      <a:pt x="30" y="102"/>
                    </a:lnTo>
                    <a:lnTo>
                      <a:pt x="22" y="98"/>
                    </a:lnTo>
                    <a:lnTo>
                      <a:pt x="22" y="98"/>
                    </a:lnTo>
                    <a:lnTo>
                      <a:pt x="18" y="98"/>
                    </a:lnTo>
                    <a:lnTo>
                      <a:pt x="14" y="96"/>
                    </a:lnTo>
                    <a:lnTo>
                      <a:pt x="12" y="94"/>
                    </a:lnTo>
                    <a:lnTo>
                      <a:pt x="12" y="94"/>
                    </a:lnTo>
                    <a:lnTo>
                      <a:pt x="4" y="84"/>
                    </a:lnTo>
                    <a:lnTo>
                      <a:pt x="0" y="76"/>
                    </a:lnTo>
                  </a:path>
                </a:pathLst>
              </a:custGeom>
              <a:noFill/>
              <a:ln w="6350">
                <a:solidFill>
                  <a:srgbClr val="000000"/>
                </a:solidFill>
                <a:prstDash val="solid"/>
                <a:round/>
                <a:headEnd/>
                <a:tailEnd/>
              </a:ln>
            </p:spPr>
            <p:txBody>
              <a:bodyPr/>
              <a:lstStyle/>
              <a:p>
                <a:endParaRPr lang="en-US" dirty="0"/>
              </a:p>
            </p:txBody>
          </p:sp>
          <p:sp>
            <p:nvSpPr>
              <p:cNvPr id="267" name="Freeform 25"/>
              <p:cNvSpPr>
                <a:spLocks/>
              </p:cNvSpPr>
              <p:nvPr/>
            </p:nvSpPr>
            <p:spPr bwMode="auto">
              <a:xfrm>
                <a:off x="2251" y="2961"/>
                <a:ext cx="322" cy="156"/>
              </a:xfrm>
              <a:custGeom>
                <a:avLst/>
                <a:gdLst/>
                <a:ahLst/>
                <a:cxnLst>
                  <a:cxn ang="0">
                    <a:pos x="0" y="78"/>
                  </a:cxn>
                  <a:cxn ang="0">
                    <a:pos x="40" y="60"/>
                  </a:cxn>
                  <a:cxn ang="0">
                    <a:pos x="56" y="52"/>
                  </a:cxn>
                  <a:cxn ang="0">
                    <a:pos x="72" y="36"/>
                  </a:cxn>
                  <a:cxn ang="0">
                    <a:pos x="86" y="26"/>
                  </a:cxn>
                  <a:cxn ang="0">
                    <a:pos x="94" y="24"/>
                  </a:cxn>
                  <a:cxn ang="0">
                    <a:pos x="102" y="26"/>
                  </a:cxn>
                  <a:cxn ang="0">
                    <a:pos x="100" y="30"/>
                  </a:cxn>
                  <a:cxn ang="0">
                    <a:pos x="88" y="38"/>
                  </a:cxn>
                  <a:cxn ang="0">
                    <a:pos x="84" y="42"/>
                  </a:cxn>
                  <a:cxn ang="0">
                    <a:pos x="84" y="44"/>
                  </a:cxn>
                  <a:cxn ang="0">
                    <a:pos x="96" y="48"/>
                  </a:cxn>
                  <a:cxn ang="0">
                    <a:pos x="102" y="44"/>
                  </a:cxn>
                  <a:cxn ang="0">
                    <a:pos x="126" y="24"/>
                  </a:cxn>
                  <a:cxn ang="0">
                    <a:pos x="152" y="8"/>
                  </a:cxn>
                  <a:cxn ang="0">
                    <a:pos x="138" y="38"/>
                  </a:cxn>
                  <a:cxn ang="0">
                    <a:pos x="178" y="46"/>
                  </a:cxn>
                  <a:cxn ang="0">
                    <a:pos x="216" y="56"/>
                  </a:cxn>
                  <a:cxn ang="0">
                    <a:pos x="224" y="54"/>
                  </a:cxn>
                  <a:cxn ang="0">
                    <a:pos x="240" y="54"/>
                  </a:cxn>
                  <a:cxn ang="0">
                    <a:pos x="268" y="52"/>
                  </a:cxn>
                  <a:cxn ang="0">
                    <a:pos x="272" y="54"/>
                  </a:cxn>
                  <a:cxn ang="0">
                    <a:pos x="270" y="62"/>
                  </a:cxn>
                  <a:cxn ang="0">
                    <a:pos x="304" y="58"/>
                  </a:cxn>
                  <a:cxn ang="0">
                    <a:pos x="316" y="60"/>
                  </a:cxn>
                  <a:cxn ang="0">
                    <a:pos x="322" y="62"/>
                  </a:cxn>
                  <a:cxn ang="0">
                    <a:pos x="320" y="64"/>
                  </a:cxn>
                  <a:cxn ang="0">
                    <a:pos x="288" y="80"/>
                  </a:cxn>
                  <a:cxn ang="0">
                    <a:pos x="312" y="82"/>
                  </a:cxn>
                  <a:cxn ang="0">
                    <a:pos x="316" y="82"/>
                  </a:cxn>
                  <a:cxn ang="0">
                    <a:pos x="318" y="88"/>
                  </a:cxn>
                  <a:cxn ang="0">
                    <a:pos x="312" y="90"/>
                  </a:cxn>
                  <a:cxn ang="0">
                    <a:pos x="252" y="92"/>
                  </a:cxn>
                  <a:cxn ang="0">
                    <a:pos x="234" y="92"/>
                  </a:cxn>
                  <a:cxn ang="0">
                    <a:pos x="242" y="104"/>
                  </a:cxn>
                  <a:cxn ang="0">
                    <a:pos x="256" y="124"/>
                  </a:cxn>
                  <a:cxn ang="0">
                    <a:pos x="254" y="128"/>
                  </a:cxn>
                  <a:cxn ang="0">
                    <a:pos x="250" y="130"/>
                  </a:cxn>
                  <a:cxn ang="0">
                    <a:pos x="232" y="126"/>
                  </a:cxn>
                  <a:cxn ang="0">
                    <a:pos x="208" y="118"/>
                  </a:cxn>
                  <a:cxn ang="0">
                    <a:pos x="206" y="118"/>
                  </a:cxn>
                  <a:cxn ang="0">
                    <a:pos x="210" y="124"/>
                  </a:cxn>
                  <a:cxn ang="0">
                    <a:pos x="220" y="136"/>
                  </a:cxn>
                  <a:cxn ang="0">
                    <a:pos x="216" y="136"/>
                  </a:cxn>
                  <a:cxn ang="0">
                    <a:pos x="192" y="138"/>
                  </a:cxn>
                  <a:cxn ang="0">
                    <a:pos x="190" y="142"/>
                  </a:cxn>
                  <a:cxn ang="0">
                    <a:pos x="192" y="146"/>
                  </a:cxn>
                  <a:cxn ang="0">
                    <a:pos x="194" y="154"/>
                  </a:cxn>
                  <a:cxn ang="0">
                    <a:pos x="190" y="156"/>
                  </a:cxn>
                  <a:cxn ang="0">
                    <a:pos x="166" y="154"/>
                  </a:cxn>
                  <a:cxn ang="0">
                    <a:pos x="160" y="150"/>
                  </a:cxn>
                  <a:cxn ang="0">
                    <a:pos x="130" y="128"/>
                  </a:cxn>
                  <a:cxn ang="0">
                    <a:pos x="122" y="124"/>
                  </a:cxn>
                  <a:cxn ang="0">
                    <a:pos x="92" y="120"/>
                  </a:cxn>
                  <a:cxn ang="0">
                    <a:pos x="50" y="114"/>
                  </a:cxn>
                  <a:cxn ang="0">
                    <a:pos x="0" y="78"/>
                  </a:cxn>
                </a:cxnLst>
                <a:rect l="0" t="0" r="r" b="b"/>
                <a:pathLst>
                  <a:path w="322" h="156">
                    <a:moveTo>
                      <a:pt x="0" y="78"/>
                    </a:moveTo>
                    <a:lnTo>
                      <a:pt x="0" y="78"/>
                    </a:lnTo>
                    <a:lnTo>
                      <a:pt x="22" y="68"/>
                    </a:lnTo>
                    <a:lnTo>
                      <a:pt x="40" y="60"/>
                    </a:lnTo>
                    <a:lnTo>
                      <a:pt x="56" y="52"/>
                    </a:lnTo>
                    <a:lnTo>
                      <a:pt x="56" y="52"/>
                    </a:lnTo>
                    <a:lnTo>
                      <a:pt x="66" y="42"/>
                    </a:lnTo>
                    <a:lnTo>
                      <a:pt x="72" y="36"/>
                    </a:lnTo>
                    <a:lnTo>
                      <a:pt x="78" y="30"/>
                    </a:lnTo>
                    <a:lnTo>
                      <a:pt x="86" y="26"/>
                    </a:lnTo>
                    <a:lnTo>
                      <a:pt x="86" y="26"/>
                    </a:lnTo>
                    <a:lnTo>
                      <a:pt x="94" y="24"/>
                    </a:lnTo>
                    <a:lnTo>
                      <a:pt x="98" y="24"/>
                    </a:lnTo>
                    <a:lnTo>
                      <a:pt x="102" y="26"/>
                    </a:lnTo>
                    <a:lnTo>
                      <a:pt x="100" y="30"/>
                    </a:lnTo>
                    <a:lnTo>
                      <a:pt x="100" y="30"/>
                    </a:lnTo>
                    <a:lnTo>
                      <a:pt x="94" y="34"/>
                    </a:lnTo>
                    <a:lnTo>
                      <a:pt x="88" y="38"/>
                    </a:lnTo>
                    <a:lnTo>
                      <a:pt x="84" y="40"/>
                    </a:lnTo>
                    <a:lnTo>
                      <a:pt x="84" y="42"/>
                    </a:lnTo>
                    <a:lnTo>
                      <a:pt x="84" y="44"/>
                    </a:lnTo>
                    <a:lnTo>
                      <a:pt x="84" y="44"/>
                    </a:lnTo>
                    <a:lnTo>
                      <a:pt x="92" y="48"/>
                    </a:lnTo>
                    <a:lnTo>
                      <a:pt x="96" y="48"/>
                    </a:lnTo>
                    <a:lnTo>
                      <a:pt x="102" y="44"/>
                    </a:lnTo>
                    <a:lnTo>
                      <a:pt x="102" y="44"/>
                    </a:lnTo>
                    <a:lnTo>
                      <a:pt x="116" y="32"/>
                    </a:lnTo>
                    <a:lnTo>
                      <a:pt x="126" y="24"/>
                    </a:lnTo>
                    <a:lnTo>
                      <a:pt x="126" y="24"/>
                    </a:lnTo>
                    <a:lnTo>
                      <a:pt x="152" y="8"/>
                    </a:lnTo>
                    <a:lnTo>
                      <a:pt x="178" y="0"/>
                    </a:lnTo>
                    <a:lnTo>
                      <a:pt x="138" y="38"/>
                    </a:lnTo>
                    <a:lnTo>
                      <a:pt x="192" y="36"/>
                    </a:lnTo>
                    <a:lnTo>
                      <a:pt x="178" y="46"/>
                    </a:lnTo>
                    <a:lnTo>
                      <a:pt x="232" y="44"/>
                    </a:lnTo>
                    <a:lnTo>
                      <a:pt x="216" y="56"/>
                    </a:lnTo>
                    <a:lnTo>
                      <a:pt x="216" y="56"/>
                    </a:lnTo>
                    <a:lnTo>
                      <a:pt x="224" y="54"/>
                    </a:lnTo>
                    <a:lnTo>
                      <a:pt x="240" y="54"/>
                    </a:lnTo>
                    <a:lnTo>
                      <a:pt x="240" y="54"/>
                    </a:lnTo>
                    <a:lnTo>
                      <a:pt x="260" y="52"/>
                    </a:lnTo>
                    <a:lnTo>
                      <a:pt x="268" y="52"/>
                    </a:lnTo>
                    <a:lnTo>
                      <a:pt x="272" y="54"/>
                    </a:lnTo>
                    <a:lnTo>
                      <a:pt x="272" y="54"/>
                    </a:lnTo>
                    <a:lnTo>
                      <a:pt x="272" y="54"/>
                    </a:lnTo>
                    <a:lnTo>
                      <a:pt x="270" y="62"/>
                    </a:lnTo>
                    <a:lnTo>
                      <a:pt x="270" y="62"/>
                    </a:lnTo>
                    <a:lnTo>
                      <a:pt x="304" y="58"/>
                    </a:lnTo>
                    <a:lnTo>
                      <a:pt x="304" y="58"/>
                    </a:lnTo>
                    <a:lnTo>
                      <a:pt x="316" y="60"/>
                    </a:lnTo>
                    <a:lnTo>
                      <a:pt x="320" y="62"/>
                    </a:lnTo>
                    <a:lnTo>
                      <a:pt x="322" y="62"/>
                    </a:lnTo>
                    <a:lnTo>
                      <a:pt x="320" y="64"/>
                    </a:lnTo>
                    <a:lnTo>
                      <a:pt x="320" y="64"/>
                    </a:lnTo>
                    <a:lnTo>
                      <a:pt x="304" y="72"/>
                    </a:lnTo>
                    <a:lnTo>
                      <a:pt x="288" y="80"/>
                    </a:lnTo>
                    <a:lnTo>
                      <a:pt x="288" y="80"/>
                    </a:lnTo>
                    <a:lnTo>
                      <a:pt x="312" y="82"/>
                    </a:lnTo>
                    <a:lnTo>
                      <a:pt x="312" y="82"/>
                    </a:lnTo>
                    <a:lnTo>
                      <a:pt x="316" y="82"/>
                    </a:lnTo>
                    <a:lnTo>
                      <a:pt x="318" y="86"/>
                    </a:lnTo>
                    <a:lnTo>
                      <a:pt x="318" y="88"/>
                    </a:lnTo>
                    <a:lnTo>
                      <a:pt x="312" y="90"/>
                    </a:lnTo>
                    <a:lnTo>
                      <a:pt x="312" y="90"/>
                    </a:lnTo>
                    <a:lnTo>
                      <a:pt x="252" y="92"/>
                    </a:lnTo>
                    <a:lnTo>
                      <a:pt x="252" y="92"/>
                    </a:lnTo>
                    <a:lnTo>
                      <a:pt x="234" y="92"/>
                    </a:lnTo>
                    <a:lnTo>
                      <a:pt x="234" y="92"/>
                    </a:lnTo>
                    <a:lnTo>
                      <a:pt x="242" y="104"/>
                    </a:lnTo>
                    <a:lnTo>
                      <a:pt x="242" y="104"/>
                    </a:lnTo>
                    <a:lnTo>
                      <a:pt x="252" y="118"/>
                    </a:lnTo>
                    <a:lnTo>
                      <a:pt x="256" y="124"/>
                    </a:lnTo>
                    <a:lnTo>
                      <a:pt x="256" y="126"/>
                    </a:lnTo>
                    <a:lnTo>
                      <a:pt x="254" y="128"/>
                    </a:lnTo>
                    <a:lnTo>
                      <a:pt x="254" y="128"/>
                    </a:lnTo>
                    <a:lnTo>
                      <a:pt x="250" y="130"/>
                    </a:lnTo>
                    <a:lnTo>
                      <a:pt x="246" y="130"/>
                    </a:lnTo>
                    <a:lnTo>
                      <a:pt x="232" y="126"/>
                    </a:lnTo>
                    <a:lnTo>
                      <a:pt x="232" y="126"/>
                    </a:lnTo>
                    <a:lnTo>
                      <a:pt x="208" y="118"/>
                    </a:lnTo>
                    <a:lnTo>
                      <a:pt x="208" y="118"/>
                    </a:lnTo>
                    <a:lnTo>
                      <a:pt x="206" y="118"/>
                    </a:lnTo>
                    <a:lnTo>
                      <a:pt x="210" y="124"/>
                    </a:lnTo>
                    <a:lnTo>
                      <a:pt x="210" y="124"/>
                    </a:lnTo>
                    <a:lnTo>
                      <a:pt x="220" y="132"/>
                    </a:lnTo>
                    <a:lnTo>
                      <a:pt x="220" y="136"/>
                    </a:lnTo>
                    <a:lnTo>
                      <a:pt x="216" y="136"/>
                    </a:lnTo>
                    <a:lnTo>
                      <a:pt x="216" y="136"/>
                    </a:lnTo>
                    <a:lnTo>
                      <a:pt x="198" y="138"/>
                    </a:lnTo>
                    <a:lnTo>
                      <a:pt x="192" y="138"/>
                    </a:lnTo>
                    <a:lnTo>
                      <a:pt x="192" y="140"/>
                    </a:lnTo>
                    <a:lnTo>
                      <a:pt x="190" y="142"/>
                    </a:lnTo>
                    <a:lnTo>
                      <a:pt x="190" y="142"/>
                    </a:lnTo>
                    <a:lnTo>
                      <a:pt x="192" y="146"/>
                    </a:lnTo>
                    <a:lnTo>
                      <a:pt x="194" y="150"/>
                    </a:lnTo>
                    <a:lnTo>
                      <a:pt x="194" y="154"/>
                    </a:lnTo>
                    <a:lnTo>
                      <a:pt x="190" y="156"/>
                    </a:lnTo>
                    <a:lnTo>
                      <a:pt x="190" y="156"/>
                    </a:lnTo>
                    <a:lnTo>
                      <a:pt x="174" y="156"/>
                    </a:lnTo>
                    <a:lnTo>
                      <a:pt x="166" y="154"/>
                    </a:lnTo>
                    <a:lnTo>
                      <a:pt x="160" y="150"/>
                    </a:lnTo>
                    <a:lnTo>
                      <a:pt x="160" y="150"/>
                    </a:lnTo>
                    <a:lnTo>
                      <a:pt x="140" y="136"/>
                    </a:lnTo>
                    <a:lnTo>
                      <a:pt x="130" y="128"/>
                    </a:lnTo>
                    <a:lnTo>
                      <a:pt x="122" y="124"/>
                    </a:lnTo>
                    <a:lnTo>
                      <a:pt x="122" y="124"/>
                    </a:lnTo>
                    <a:lnTo>
                      <a:pt x="108" y="122"/>
                    </a:lnTo>
                    <a:lnTo>
                      <a:pt x="92" y="120"/>
                    </a:lnTo>
                    <a:lnTo>
                      <a:pt x="92" y="120"/>
                    </a:lnTo>
                    <a:lnTo>
                      <a:pt x="50" y="114"/>
                    </a:lnTo>
                    <a:lnTo>
                      <a:pt x="16" y="108"/>
                    </a:lnTo>
                    <a:lnTo>
                      <a:pt x="0" y="78"/>
                    </a:lnTo>
                    <a:close/>
                  </a:path>
                </a:pathLst>
              </a:custGeom>
              <a:solidFill>
                <a:srgbClr val="FFA600"/>
              </a:solidFill>
              <a:ln w="6350">
                <a:solidFill>
                  <a:srgbClr val="000000"/>
                </a:solidFill>
                <a:prstDash val="solid"/>
                <a:round/>
                <a:headEnd/>
                <a:tailEnd/>
              </a:ln>
            </p:spPr>
            <p:txBody>
              <a:bodyPr/>
              <a:lstStyle/>
              <a:p>
                <a:endParaRPr lang="en-US" dirty="0"/>
              </a:p>
            </p:txBody>
          </p:sp>
          <p:sp>
            <p:nvSpPr>
              <p:cNvPr id="268" name="Freeform 26"/>
              <p:cNvSpPr>
                <a:spLocks/>
              </p:cNvSpPr>
              <p:nvPr/>
            </p:nvSpPr>
            <p:spPr bwMode="auto">
              <a:xfrm>
                <a:off x="2409" y="3165"/>
                <a:ext cx="302" cy="204"/>
              </a:xfrm>
              <a:custGeom>
                <a:avLst/>
                <a:gdLst/>
                <a:ahLst/>
                <a:cxnLst>
                  <a:cxn ang="0">
                    <a:pos x="92" y="6"/>
                  </a:cxn>
                  <a:cxn ang="0">
                    <a:pos x="178" y="12"/>
                  </a:cxn>
                  <a:cxn ang="0">
                    <a:pos x="202" y="10"/>
                  </a:cxn>
                  <a:cxn ang="0">
                    <a:pos x="194" y="18"/>
                  </a:cxn>
                  <a:cxn ang="0">
                    <a:pos x="190" y="24"/>
                  </a:cxn>
                  <a:cxn ang="0">
                    <a:pos x="190" y="28"/>
                  </a:cxn>
                  <a:cxn ang="0">
                    <a:pos x="214" y="26"/>
                  </a:cxn>
                  <a:cxn ang="0">
                    <a:pos x="250" y="14"/>
                  </a:cxn>
                  <a:cxn ang="0">
                    <a:pos x="274" y="12"/>
                  </a:cxn>
                  <a:cxn ang="0">
                    <a:pos x="300" y="12"/>
                  </a:cxn>
                  <a:cxn ang="0">
                    <a:pos x="300" y="18"/>
                  </a:cxn>
                  <a:cxn ang="0">
                    <a:pos x="284" y="24"/>
                  </a:cxn>
                  <a:cxn ang="0">
                    <a:pos x="270" y="28"/>
                  </a:cxn>
                  <a:cxn ang="0">
                    <a:pos x="290" y="38"/>
                  </a:cxn>
                  <a:cxn ang="0">
                    <a:pos x="296" y="46"/>
                  </a:cxn>
                  <a:cxn ang="0">
                    <a:pos x="272" y="48"/>
                  </a:cxn>
                  <a:cxn ang="0">
                    <a:pos x="266" y="48"/>
                  </a:cxn>
                  <a:cxn ang="0">
                    <a:pos x="262" y="52"/>
                  </a:cxn>
                  <a:cxn ang="0">
                    <a:pos x="262" y="64"/>
                  </a:cxn>
                  <a:cxn ang="0">
                    <a:pos x="260" y="72"/>
                  </a:cxn>
                  <a:cxn ang="0">
                    <a:pos x="244" y="68"/>
                  </a:cxn>
                  <a:cxn ang="0">
                    <a:pos x="236" y="100"/>
                  </a:cxn>
                  <a:cxn ang="0">
                    <a:pos x="238" y="108"/>
                  </a:cxn>
                  <a:cxn ang="0">
                    <a:pos x="230" y="108"/>
                  </a:cxn>
                  <a:cxn ang="0">
                    <a:pos x="204" y="90"/>
                  </a:cxn>
                  <a:cxn ang="0">
                    <a:pos x="190" y="94"/>
                  </a:cxn>
                  <a:cxn ang="0">
                    <a:pos x="140" y="64"/>
                  </a:cxn>
                  <a:cxn ang="0">
                    <a:pos x="128" y="62"/>
                  </a:cxn>
                  <a:cxn ang="0">
                    <a:pos x="104" y="60"/>
                  </a:cxn>
                  <a:cxn ang="0">
                    <a:pos x="90" y="60"/>
                  </a:cxn>
                  <a:cxn ang="0">
                    <a:pos x="84" y="62"/>
                  </a:cxn>
                  <a:cxn ang="0">
                    <a:pos x="96" y="78"/>
                  </a:cxn>
                  <a:cxn ang="0">
                    <a:pos x="106" y="84"/>
                  </a:cxn>
                  <a:cxn ang="0">
                    <a:pos x="110" y="88"/>
                  </a:cxn>
                  <a:cxn ang="0">
                    <a:pos x="116" y="106"/>
                  </a:cxn>
                  <a:cxn ang="0">
                    <a:pos x="126" y="116"/>
                  </a:cxn>
                  <a:cxn ang="0">
                    <a:pos x="136" y="116"/>
                  </a:cxn>
                  <a:cxn ang="0">
                    <a:pos x="156" y="104"/>
                  </a:cxn>
                  <a:cxn ang="0">
                    <a:pos x="174" y="104"/>
                  </a:cxn>
                  <a:cxn ang="0">
                    <a:pos x="166" y="124"/>
                  </a:cxn>
                  <a:cxn ang="0">
                    <a:pos x="180" y="158"/>
                  </a:cxn>
                  <a:cxn ang="0">
                    <a:pos x="198" y="194"/>
                  </a:cxn>
                  <a:cxn ang="0">
                    <a:pos x="164" y="184"/>
                  </a:cxn>
                  <a:cxn ang="0">
                    <a:pos x="110" y="160"/>
                  </a:cxn>
                  <a:cxn ang="0">
                    <a:pos x="120" y="188"/>
                  </a:cxn>
                  <a:cxn ang="0">
                    <a:pos x="114" y="202"/>
                  </a:cxn>
                  <a:cxn ang="0">
                    <a:pos x="68" y="146"/>
                  </a:cxn>
                  <a:cxn ang="0">
                    <a:pos x="48" y="114"/>
                  </a:cxn>
                  <a:cxn ang="0">
                    <a:pos x="0" y="48"/>
                  </a:cxn>
                </a:cxnLst>
                <a:rect l="0" t="0" r="r" b="b"/>
                <a:pathLst>
                  <a:path w="302" h="204">
                    <a:moveTo>
                      <a:pt x="12" y="0"/>
                    </a:moveTo>
                    <a:lnTo>
                      <a:pt x="12" y="0"/>
                    </a:lnTo>
                    <a:lnTo>
                      <a:pt x="92" y="6"/>
                    </a:lnTo>
                    <a:lnTo>
                      <a:pt x="148" y="10"/>
                    </a:lnTo>
                    <a:lnTo>
                      <a:pt x="178" y="12"/>
                    </a:lnTo>
                    <a:lnTo>
                      <a:pt x="178" y="12"/>
                    </a:lnTo>
                    <a:lnTo>
                      <a:pt x="196" y="8"/>
                    </a:lnTo>
                    <a:lnTo>
                      <a:pt x="202" y="8"/>
                    </a:lnTo>
                    <a:lnTo>
                      <a:pt x="202" y="10"/>
                    </a:lnTo>
                    <a:lnTo>
                      <a:pt x="202" y="12"/>
                    </a:lnTo>
                    <a:lnTo>
                      <a:pt x="202" y="12"/>
                    </a:lnTo>
                    <a:lnTo>
                      <a:pt x="194" y="18"/>
                    </a:lnTo>
                    <a:lnTo>
                      <a:pt x="190" y="22"/>
                    </a:lnTo>
                    <a:lnTo>
                      <a:pt x="190" y="22"/>
                    </a:lnTo>
                    <a:lnTo>
                      <a:pt x="190" y="24"/>
                    </a:lnTo>
                    <a:lnTo>
                      <a:pt x="188" y="26"/>
                    </a:lnTo>
                    <a:lnTo>
                      <a:pt x="188" y="28"/>
                    </a:lnTo>
                    <a:lnTo>
                      <a:pt x="190" y="28"/>
                    </a:lnTo>
                    <a:lnTo>
                      <a:pt x="198" y="28"/>
                    </a:lnTo>
                    <a:lnTo>
                      <a:pt x="198" y="28"/>
                    </a:lnTo>
                    <a:lnTo>
                      <a:pt x="214" y="26"/>
                    </a:lnTo>
                    <a:lnTo>
                      <a:pt x="232" y="20"/>
                    </a:lnTo>
                    <a:lnTo>
                      <a:pt x="250" y="14"/>
                    </a:lnTo>
                    <a:lnTo>
                      <a:pt x="250" y="14"/>
                    </a:lnTo>
                    <a:lnTo>
                      <a:pt x="258" y="12"/>
                    </a:lnTo>
                    <a:lnTo>
                      <a:pt x="274" y="12"/>
                    </a:lnTo>
                    <a:lnTo>
                      <a:pt x="274" y="12"/>
                    </a:lnTo>
                    <a:lnTo>
                      <a:pt x="292" y="10"/>
                    </a:lnTo>
                    <a:lnTo>
                      <a:pt x="298" y="10"/>
                    </a:lnTo>
                    <a:lnTo>
                      <a:pt x="300" y="12"/>
                    </a:lnTo>
                    <a:lnTo>
                      <a:pt x="302" y="14"/>
                    </a:lnTo>
                    <a:lnTo>
                      <a:pt x="302" y="14"/>
                    </a:lnTo>
                    <a:lnTo>
                      <a:pt x="300" y="18"/>
                    </a:lnTo>
                    <a:lnTo>
                      <a:pt x="296" y="22"/>
                    </a:lnTo>
                    <a:lnTo>
                      <a:pt x="284" y="24"/>
                    </a:lnTo>
                    <a:lnTo>
                      <a:pt x="284" y="24"/>
                    </a:lnTo>
                    <a:lnTo>
                      <a:pt x="272" y="26"/>
                    </a:lnTo>
                    <a:lnTo>
                      <a:pt x="268" y="26"/>
                    </a:lnTo>
                    <a:lnTo>
                      <a:pt x="270" y="28"/>
                    </a:lnTo>
                    <a:lnTo>
                      <a:pt x="272" y="30"/>
                    </a:lnTo>
                    <a:lnTo>
                      <a:pt x="272" y="30"/>
                    </a:lnTo>
                    <a:lnTo>
                      <a:pt x="290" y="38"/>
                    </a:lnTo>
                    <a:lnTo>
                      <a:pt x="296" y="42"/>
                    </a:lnTo>
                    <a:lnTo>
                      <a:pt x="296" y="44"/>
                    </a:lnTo>
                    <a:lnTo>
                      <a:pt x="296" y="46"/>
                    </a:lnTo>
                    <a:lnTo>
                      <a:pt x="296" y="46"/>
                    </a:lnTo>
                    <a:lnTo>
                      <a:pt x="282" y="48"/>
                    </a:lnTo>
                    <a:lnTo>
                      <a:pt x="272" y="48"/>
                    </a:lnTo>
                    <a:lnTo>
                      <a:pt x="272" y="48"/>
                    </a:lnTo>
                    <a:lnTo>
                      <a:pt x="270" y="48"/>
                    </a:lnTo>
                    <a:lnTo>
                      <a:pt x="266" y="48"/>
                    </a:lnTo>
                    <a:lnTo>
                      <a:pt x="262" y="48"/>
                    </a:lnTo>
                    <a:lnTo>
                      <a:pt x="262" y="48"/>
                    </a:lnTo>
                    <a:lnTo>
                      <a:pt x="262" y="52"/>
                    </a:lnTo>
                    <a:lnTo>
                      <a:pt x="260" y="56"/>
                    </a:lnTo>
                    <a:lnTo>
                      <a:pt x="262" y="64"/>
                    </a:lnTo>
                    <a:lnTo>
                      <a:pt x="262" y="64"/>
                    </a:lnTo>
                    <a:lnTo>
                      <a:pt x="262" y="66"/>
                    </a:lnTo>
                    <a:lnTo>
                      <a:pt x="262" y="70"/>
                    </a:lnTo>
                    <a:lnTo>
                      <a:pt x="260" y="72"/>
                    </a:lnTo>
                    <a:lnTo>
                      <a:pt x="260" y="72"/>
                    </a:lnTo>
                    <a:lnTo>
                      <a:pt x="250" y="70"/>
                    </a:lnTo>
                    <a:lnTo>
                      <a:pt x="244" y="68"/>
                    </a:lnTo>
                    <a:lnTo>
                      <a:pt x="230" y="60"/>
                    </a:lnTo>
                    <a:lnTo>
                      <a:pt x="232" y="74"/>
                    </a:lnTo>
                    <a:lnTo>
                      <a:pt x="236" y="100"/>
                    </a:lnTo>
                    <a:lnTo>
                      <a:pt x="236" y="100"/>
                    </a:lnTo>
                    <a:lnTo>
                      <a:pt x="238" y="106"/>
                    </a:lnTo>
                    <a:lnTo>
                      <a:pt x="238" y="108"/>
                    </a:lnTo>
                    <a:lnTo>
                      <a:pt x="236" y="110"/>
                    </a:lnTo>
                    <a:lnTo>
                      <a:pt x="236" y="110"/>
                    </a:lnTo>
                    <a:lnTo>
                      <a:pt x="230" y="108"/>
                    </a:lnTo>
                    <a:lnTo>
                      <a:pt x="222" y="104"/>
                    </a:lnTo>
                    <a:lnTo>
                      <a:pt x="216" y="98"/>
                    </a:lnTo>
                    <a:lnTo>
                      <a:pt x="204" y="90"/>
                    </a:lnTo>
                    <a:lnTo>
                      <a:pt x="194" y="86"/>
                    </a:lnTo>
                    <a:lnTo>
                      <a:pt x="182" y="76"/>
                    </a:lnTo>
                    <a:lnTo>
                      <a:pt x="190" y="94"/>
                    </a:lnTo>
                    <a:lnTo>
                      <a:pt x="166" y="82"/>
                    </a:lnTo>
                    <a:lnTo>
                      <a:pt x="166" y="82"/>
                    </a:lnTo>
                    <a:lnTo>
                      <a:pt x="140" y="64"/>
                    </a:lnTo>
                    <a:lnTo>
                      <a:pt x="140" y="64"/>
                    </a:lnTo>
                    <a:lnTo>
                      <a:pt x="134" y="62"/>
                    </a:lnTo>
                    <a:lnTo>
                      <a:pt x="128" y="62"/>
                    </a:lnTo>
                    <a:lnTo>
                      <a:pt x="116" y="60"/>
                    </a:lnTo>
                    <a:lnTo>
                      <a:pt x="116" y="60"/>
                    </a:lnTo>
                    <a:lnTo>
                      <a:pt x="104" y="60"/>
                    </a:lnTo>
                    <a:lnTo>
                      <a:pt x="96" y="62"/>
                    </a:lnTo>
                    <a:lnTo>
                      <a:pt x="96" y="62"/>
                    </a:lnTo>
                    <a:lnTo>
                      <a:pt x="90" y="60"/>
                    </a:lnTo>
                    <a:lnTo>
                      <a:pt x="86" y="60"/>
                    </a:lnTo>
                    <a:lnTo>
                      <a:pt x="84" y="62"/>
                    </a:lnTo>
                    <a:lnTo>
                      <a:pt x="84" y="62"/>
                    </a:lnTo>
                    <a:lnTo>
                      <a:pt x="84" y="66"/>
                    </a:lnTo>
                    <a:lnTo>
                      <a:pt x="86" y="70"/>
                    </a:lnTo>
                    <a:lnTo>
                      <a:pt x="96" y="78"/>
                    </a:lnTo>
                    <a:lnTo>
                      <a:pt x="96" y="78"/>
                    </a:lnTo>
                    <a:lnTo>
                      <a:pt x="102" y="82"/>
                    </a:lnTo>
                    <a:lnTo>
                      <a:pt x="106" y="84"/>
                    </a:lnTo>
                    <a:lnTo>
                      <a:pt x="108" y="86"/>
                    </a:lnTo>
                    <a:lnTo>
                      <a:pt x="110" y="88"/>
                    </a:lnTo>
                    <a:lnTo>
                      <a:pt x="110" y="88"/>
                    </a:lnTo>
                    <a:lnTo>
                      <a:pt x="114" y="98"/>
                    </a:lnTo>
                    <a:lnTo>
                      <a:pt x="116" y="106"/>
                    </a:lnTo>
                    <a:lnTo>
                      <a:pt x="116" y="106"/>
                    </a:lnTo>
                    <a:lnTo>
                      <a:pt x="118" y="108"/>
                    </a:lnTo>
                    <a:lnTo>
                      <a:pt x="120" y="112"/>
                    </a:lnTo>
                    <a:lnTo>
                      <a:pt x="126" y="116"/>
                    </a:lnTo>
                    <a:lnTo>
                      <a:pt x="130" y="116"/>
                    </a:lnTo>
                    <a:lnTo>
                      <a:pt x="136" y="116"/>
                    </a:lnTo>
                    <a:lnTo>
                      <a:pt x="136" y="116"/>
                    </a:lnTo>
                    <a:lnTo>
                      <a:pt x="144" y="112"/>
                    </a:lnTo>
                    <a:lnTo>
                      <a:pt x="150" y="106"/>
                    </a:lnTo>
                    <a:lnTo>
                      <a:pt x="156" y="104"/>
                    </a:lnTo>
                    <a:lnTo>
                      <a:pt x="164" y="102"/>
                    </a:lnTo>
                    <a:lnTo>
                      <a:pt x="164" y="102"/>
                    </a:lnTo>
                    <a:lnTo>
                      <a:pt x="174" y="104"/>
                    </a:lnTo>
                    <a:lnTo>
                      <a:pt x="184" y="106"/>
                    </a:lnTo>
                    <a:lnTo>
                      <a:pt x="194" y="110"/>
                    </a:lnTo>
                    <a:lnTo>
                      <a:pt x="166" y="124"/>
                    </a:lnTo>
                    <a:lnTo>
                      <a:pt x="138" y="132"/>
                    </a:lnTo>
                    <a:lnTo>
                      <a:pt x="156" y="146"/>
                    </a:lnTo>
                    <a:lnTo>
                      <a:pt x="180" y="158"/>
                    </a:lnTo>
                    <a:lnTo>
                      <a:pt x="154" y="154"/>
                    </a:lnTo>
                    <a:lnTo>
                      <a:pt x="178" y="174"/>
                    </a:lnTo>
                    <a:lnTo>
                      <a:pt x="198" y="194"/>
                    </a:lnTo>
                    <a:lnTo>
                      <a:pt x="184" y="190"/>
                    </a:lnTo>
                    <a:lnTo>
                      <a:pt x="172" y="190"/>
                    </a:lnTo>
                    <a:lnTo>
                      <a:pt x="164" y="184"/>
                    </a:lnTo>
                    <a:lnTo>
                      <a:pt x="150" y="178"/>
                    </a:lnTo>
                    <a:lnTo>
                      <a:pt x="136" y="170"/>
                    </a:lnTo>
                    <a:lnTo>
                      <a:pt x="110" y="160"/>
                    </a:lnTo>
                    <a:lnTo>
                      <a:pt x="112" y="168"/>
                    </a:lnTo>
                    <a:lnTo>
                      <a:pt x="116" y="180"/>
                    </a:lnTo>
                    <a:lnTo>
                      <a:pt x="120" y="188"/>
                    </a:lnTo>
                    <a:lnTo>
                      <a:pt x="126" y="196"/>
                    </a:lnTo>
                    <a:lnTo>
                      <a:pt x="124" y="204"/>
                    </a:lnTo>
                    <a:lnTo>
                      <a:pt x="114" y="202"/>
                    </a:lnTo>
                    <a:lnTo>
                      <a:pt x="96" y="184"/>
                    </a:lnTo>
                    <a:lnTo>
                      <a:pt x="86" y="162"/>
                    </a:lnTo>
                    <a:lnTo>
                      <a:pt x="68" y="146"/>
                    </a:lnTo>
                    <a:lnTo>
                      <a:pt x="58" y="142"/>
                    </a:lnTo>
                    <a:lnTo>
                      <a:pt x="46" y="124"/>
                    </a:lnTo>
                    <a:lnTo>
                      <a:pt x="48" y="114"/>
                    </a:lnTo>
                    <a:lnTo>
                      <a:pt x="40" y="96"/>
                    </a:lnTo>
                    <a:lnTo>
                      <a:pt x="16" y="68"/>
                    </a:lnTo>
                    <a:lnTo>
                      <a:pt x="0" y="48"/>
                    </a:lnTo>
                    <a:lnTo>
                      <a:pt x="0" y="38"/>
                    </a:lnTo>
                    <a:lnTo>
                      <a:pt x="12" y="0"/>
                    </a:lnTo>
                    <a:close/>
                  </a:path>
                </a:pathLst>
              </a:custGeom>
              <a:solidFill>
                <a:srgbClr val="FFA600"/>
              </a:solidFill>
              <a:ln w="6350">
                <a:solidFill>
                  <a:srgbClr val="000000"/>
                </a:solidFill>
                <a:prstDash val="solid"/>
                <a:round/>
                <a:headEnd/>
                <a:tailEnd/>
              </a:ln>
            </p:spPr>
            <p:txBody>
              <a:bodyPr/>
              <a:lstStyle/>
              <a:p>
                <a:endParaRPr lang="en-US" dirty="0"/>
              </a:p>
            </p:txBody>
          </p:sp>
          <p:sp>
            <p:nvSpPr>
              <p:cNvPr id="269" name="Freeform 27"/>
              <p:cNvSpPr>
                <a:spLocks/>
              </p:cNvSpPr>
              <p:nvPr/>
            </p:nvSpPr>
            <p:spPr bwMode="auto">
              <a:xfrm>
                <a:off x="2403" y="3073"/>
                <a:ext cx="208" cy="124"/>
              </a:xfrm>
              <a:custGeom>
                <a:avLst/>
                <a:gdLst/>
                <a:ahLst/>
                <a:cxnLst>
                  <a:cxn ang="0">
                    <a:pos x="0" y="70"/>
                  </a:cxn>
                  <a:cxn ang="0">
                    <a:pos x="36" y="58"/>
                  </a:cxn>
                  <a:cxn ang="0">
                    <a:pos x="96" y="38"/>
                  </a:cxn>
                  <a:cxn ang="0">
                    <a:pos x="100" y="38"/>
                  </a:cxn>
                  <a:cxn ang="0">
                    <a:pos x="100" y="42"/>
                  </a:cxn>
                  <a:cxn ang="0">
                    <a:pos x="86" y="50"/>
                  </a:cxn>
                  <a:cxn ang="0">
                    <a:pos x="82" y="54"/>
                  </a:cxn>
                  <a:cxn ang="0">
                    <a:pos x="86" y="54"/>
                  </a:cxn>
                  <a:cxn ang="0">
                    <a:pos x="102" y="46"/>
                  </a:cxn>
                  <a:cxn ang="0">
                    <a:pos x="120" y="32"/>
                  </a:cxn>
                  <a:cxn ang="0">
                    <a:pos x="134" y="18"/>
                  </a:cxn>
                  <a:cxn ang="0">
                    <a:pos x="152" y="4"/>
                  </a:cxn>
                  <a:cxn ang="0">
                    <a:pos x="168" y="0"/>
                  </a:cxn>
                  <a:cxn ang="0">
                    <a:pos x="172" y="2"/>
                  </a:cxn>
                  <a:cxn ang="0">
                    <a:pos x="168" y="6"/>
                  </a:cxn>
                  <a:cxn ang="0">
                    <a:pos x="154" y="20"/>
                  </a:cxn>
                  <a:cxn ang="0">
                    <a:pos x="160" y="24"/>
                  </a:cxn>
                  <a:cxn ang="0">
                    <a:pos x="172" y="24"/>
                  </a:cxn>
                  <a:cxn ang="0">
                    <a:pos x="186" y="22"/>
                  </a:cxn>
                  <a:cxn ang="0">
                    <a:pos x="190" y="24"/>
                  </a:cxn>
                  <a:cxn ang="0">
                    <a:pos x="196" y="32"/>
                  </a:cxn>
                  <a:cxn ang="0">
                    <a:pos x="192" y="34"/>
                  </a:cxn>
                  <a:cxn ang="0">
                    <a:pos x="172" y="38"/>
                  </a:cxn>
                  <a:cxn ang="0">
                    <a:pos x="168" y="40"/>
                  </a:cxn>
                  <a:cxn ang="0">
                    <a:pos x="170" y="44"/>
                  </a:cxn>
                  <a:cxn ang="0">
                    <a:pos x="188" y="52"/>
                  </a:cxn>
                  <a:cxn ang="0">
                    <a:pos x="206" y="62"/>
                  </a:cxn>
                  <a:cxn ang="0">
                    <a:pos x="208" y="68"/>
                  </a:cxn>
                  <a:cxn ang="0">
                    <a:pos x="202" y="68"/>
                  </a:cxn>
                  <a:cxn ang="0">
                    <a:pos x="152" y="64"/>
                  </a:cxn>
                  <a:cxn ang="0">
                    <a:pos x="148" y="64"/>
                  </a:cxn>
                  <a:cxn ang="0">
                    <a:pos x="150" y="70"/>
                  </a:cxn>
                  <a:cxn ang="0">
                    <a:pos x="172" y="82"/>
                  </a:cxn>
                  <a:cxn ang="0">
                    <a:pos x="178" y="94"/>
                  </a:cxn>
                  <a:cxn ang="0">
                    <a:pos x="176" y="96"/>
                  </a:cxn>
                  <a:cxn ang="0">
                    <a:pos x="174" y="96"/>
                  </a:cxn>
                  <a:cxn ang="0">
                    <a:pos x="156" y="94"/>
                  </a:cxn>
                  <a:cxn ang="0">
                    <a:pos x="148" y="90"/>
                  </a:cxn>
                  <a:cxn ang="0">
                    <a:pos x="144" y="90"/>
                  </a:cxn>
                  <a:cxn ang="0">
                    <a:pos x="144" y="96"/>
                  </a:cxn>
                  <a:cxn ang="0">
                    <a:pos x="148" y="102"/>
                  </a:cxn>
                  <a:cxn ang="0">
                    <a:pos x="148" y="104"/>
                  </a:cxn>
                  <a:cxn ang="0">
                    <a:pos x="132" y="102"/>
                  </a:cxn>
                  <a:cxn ang="0">
                    <a:pos x="136" y="108"/>
                  </a:cxn>
                  <a:cxn ang="0">
                    <a:pos x="136" y="116"/>
                  </a:cxn>
                  <a:cxn ang="0">
                    <a:pos x="136" y="124"/>
                  </a:cxn>
                  <a:cxn ang="0">
                    <a:pos x="130" y="124"/>
                  </a:cxn>
                  <a:cxn ang="0">
                    <a:pos x="110" y="116"/>
                  </a:cxn>
                  <a:cxn ang="0">
                    <a:pos x="92" y="108"/>
                  </a:cxn>
                  <a:cxn ang="0">
                    <a:pos x="2" y="98"/>
                  </a:cxn>
                </a:cxnLst>
                <a:rect l="0" t="0" r="r" b="b"/>
                <a:pathLst>
                  <a:path w="208" h="124">
                    <a:moveTo>
                      <a:pt x="0" y="70"/>
                    </a:moveTo>
                    <a:lnTo>
                      <a:pt x="0" y="70"/>
                    </a:lnTo>
                    <a:lnTo>
                      <a:pt x="14" y="66"/>
                    </a:lnTo>
                    <a:lnTo>
                      <a:pt x="36" y="58"/>
                    </a:lnTo>
                    <a:lnTo>
                      <a:pt x="36" y="58"/>
                    </a:lnTo>
                    <a:lnTo>
                      <a:pt x="96" y="38"/>
                    </a:lnTo>
                    <a:lnTo>
                      <a:pt x="96" y="38"/>
                    </a:lnTo>
                    <a:lnTo>
                      <a:pt x="100" y="38"/>
                    </a:lnTo>
                    <a:lnTo>
                      <a:pt x="102" y="38"/>
                    </a:lnTo>
                    <a:lnTo>
                      <a:pt x="100" y="42"/>
                    </a:lnTo>
                    <a:lnTo>
                      <a:pt x="100" y="42"/>
                    </a:lnTo>
                    <a:lnTo>
                      <a:pt x="86" y="50"/>
                    </a:lnTo>
                    <a:lnTo>
                      <a:pt x="82" y="54"/>
                    </a:lnTo>
                    <a:lnTo>
                      <a:pt x="82" y="54"/>
                    </a:lnTo>
                    <a:lnTo>
                      <a:pt x="86" y="54"/>
                    </a:lnTo>
                    <a:lnTo>
                      <a:pt x="86" y="54"/>
                    </a:lnTo>
                    <a:lnTo>
                      <a:pt x="94" y="52"/>
                    </a:lnTo>
                    <a:lnTo>
                      <a:pt x="102" y="46"/>
                    </a:lnTo>
                    <a:lnTo>
                      <a:pt x="120" y="32"/>
                    </a:lnTo>
                    <a:lnTo>
                      <a:pt x="120" y="32"/>
                    </a:lnTo>
                    <a:lnTo>
                      <a:pt x="128" y="24"/>
                    </a:lnTo>
                    <a:lnTo>
                      <a:pt x="134" y="18"/>
                    </a:lnTo>
                    <a:lnTo>
                      <a:pt x="142" y="10"/>
                    </a:lnTo>
                    <a:lnTo>
                      <a:pt x="152" y="4"/>
                    </a:lnTo>
                    <a:lnTo>
                      <a:pt x="152" y="4"/>
                    </a:lnTo>
                    <a:lnTo>
                      <a:pt x="168" y="0"/>
                    </a:lnTo>
                    <a:lnTo>
                      <a:pt x="170" y="0"/>
                    </a:lnTo>
                    <a:lnTo>
                      <a:pt x="172" y="2"/>
                    </a:lnTo>
                    <a:lnTo>
                      <a:pt x="168" y="6"/>
                    </a:lnTo>
                    <a:lnTo>
                      <a:pt x="168" y="6"/>
                    </a:lnTo>
                    <a:lnTo>
                      <a:pt x="154" y="18"/>
                    </a:lnTo>
                    <a:lnTo>
                      <a:pt x="154" y="20"/>
                    </a:lnTo>
                    <a:lnTo>
                      <a:pt x="154" y="22"/>
                    </a:lnTo>
                    <a:lnTo>
                      <a:pt x="160" y="24"/>
                    </a:lnTo>
                    <a:lnTo>
                      <a:pt x="160" y="24"/>
                    </a:lnTo>
                    <a:lnTo>
                      <a:pt x="172" y="24"/>
                    </a:lnTo>
                    <a:lnTo>
                      <a:pt x="180" y="24"/>
                    </a:lnTo>
                    <a:lnTo>
                      <a:pt x="186" y="22"/>
                    </a:lnTo>
                    <a:lnTo>
                      <a:pt x="190" y="24"/>
                    </a:lnTo>
                    <a:lnTo>
                      <a:pt x="190" y="24"/>
                    </a:lnTo>
                    <a:lnTo>
                      <a:pt x="196" y="30"/>
                    </a:lnTo>
                    <a:lnTo>
                      <a:pt x="196" y="32"/>
                    </a:lnTo>
                    <a:lnTo>
                      <a:pt x="192" y="34"/>
                    </a:lnTo>
                    <a:lnTo>
                      <a:pt x="192" y="34"/>
                    </a:lnTo>
                    <a:lnTo>
                      <a:pt x="178" y="38"/>
                    </a:lnTo>
                    <a:lnTo>
                      <a:pt x="172" y="38"/>
                    </a:lnTo>
                    <a:lnTo>
                      <a:pt x="172" y="38"/>
                    </a:lnTo>
                    <a:lnTo>
                      <a:pt x="168" y="40"/>
                    </a:lnTo>
                    <a:lnTo>
                      <a:pt x="168" y="42"/>
                    </a:lnTo>
                    <a:lnTo>
                      <a:pt x="170" y="44"/>
                    </a:lnTo>
                    <a:lnTo>
                      <a:pt x="170" y="44"/>
                    </a:lnTo>
                    <a:lnTo>
                      <a:pt x="188" y="52"/>
                    </a:lnTo>
                    <a:lnTo>
                      <a:pt x="206" y="62"/>
                    </a:lnTo>
                    <a:lnTo>
                      <a:pt x="206" y="62"/>
                    </a:lnTo>
                    <a:lnTo>
                      <a:pt x="208" y="66"/>
                    </a:lnTo>
                    <a:lnTo>
                      <a:pt x="208" y="68"/>
                    </a:lnTo>
                    <a:lnTo>
                      <a:pt x="202" y="68"/>
                    </a:lnTo>
                    <a:lnTo>
                      <a:pt x="202" y="68"/>
                    </a:lnTo>
                    <a:lnTo>
                      <a:pt x="174" y="64"/>
                    </a:lnTo>
                    <a:lnTo>
                      <a:pt x="152" y="64"/>
                    </a:lnTo>
                    <a:lnTo>
                      <a:pt x="152" y="64"/>
                    </a:lnTo>
                    <a:lnTo>
                      <a:pt x="148" y="64"/>
                    </a:lnTo>
                    <a:lnTo>
                      <a:pt x="146" y="66"/>
                    </a:lnTo>
                    <a:lnTo>
                      <a:pt x="150" y="70"/>
                    </a:lnTo>
                    <a:lnTo>
                      <a:pt x="150" y="70"/>
                    </a:lnTo>
                    <a:lnTo>
                      <a:pt x="172" y="82"/>
                    </a:lnTo>
                    <a:lnTo>
                      <a:pt x="178" y="94"/>
                    </a:lnTo>
                    <a:lnTo>
                      <a:pt x="178" y="94"/>
                    </a:lnTo>
                    <a:lnTo>
                      <a:pt x="178" y="96"/>
                    </a:lnTo>
                    <a:lnTo>
                      <a:pt x="176" y="96"/>
                    </a:lnTo>
                    <a:lnTo>
                      <a:pt x="174" y="96"/>
                    </a:lnTo>
                    <a:lnTo>
                      <a:pt x="174" y="96"/>
                    </a:lnTo>
                    <a:lnTo>
                      <a:pt x="156" y="94"/>
                    </a:lnTo>
                    <a:lnTo>
                      <a:pt x="156" y="94"/>
                    </a:lnTo>
                    <a:lnTo>
                      <a:pt x="154" y="92"/>
                    </a:lnTo>
                    <a:lnTo>
                      <a:pt x="148" y="90"/>
                    </a:lnTo>
                    <a:lnTo>
                      <a:pt x="148" y="90"/>
                    </a:lnTo>
                    <a:lnTo>
                      <a:pt x="144" y="90"/>
                    </a:lnTo>
                    <a:lnTo>
                      <a:pt x="142" y="92"/>
                    </a:lnTo>
                    <a:lnTo>
                      <a:pt x="144" y="96"/>
                    </a:lnTo>
                    <a:lnTo>
                      <a:pt x="144" y="96"/>
                    </a:lnTo>
                    <a:lnTo>
                      <a:pt x="148" y="102"/>
                    </a:lnTo>
                    <a:lnTo>
                      <a:pt x="150" y="104"/>
                    </a:lnTo>
                    <a:lnTo>
                      <a:pt x="148" y="104"/>
                    </a:lnTo>
                    <a:lnTo>
                      <a:pt x="148" y="104"/>
                    </a:lnTo>
                    <a:lnTo>
                      <a:pt x="132" y="102"/>
                    </a:lnTo>
                    <a:lnTo>
                      <a:pt x="132" y="102"/>
                    </a:lnTo>
                    <a:lnTo>
                      <a:pt x="136" y="108"/>
                    </a:lnTo>
                    <a:lnTo>
                      <a:pt x="136" y="112"/>
                    </a:lnTo>
                    <a:lnTo>
                      <a:pt x="136" y="116"/>
                    </a:lnTo>
                    <a:lnTo>
                      <a:pt x="136" y="116"/>
                    </a:lnTo>
                    <a:lnTo>
                      <a:pt x="136" y="124"/>
                    </a:lnTo>
                    <a:lnTo>
                      <a:pt x="134" y="124"/>
                    </a:lnTo>
                    <a:lnTo>
                      <a:pt x="130" y="124"/>
                    </a:lnTo>
                    <a:lnTo>
                      <a:pt x="130" y="124"/>
                    </a:lnTo>
                    <a:lnTo>
                      <a:pt x="110" y="116"/>
                    </a:lnTo>
                    <a:lnTo>
                      <a:pt x="92" y="108"/>
                    </a:lnTo>
                    <a:lnTo>
                      <a:pt x="92" y="108"/>
                    </a:lnTo>
                    <a:lnTo>
                      <a:pt x="60" y="100"/>
                    </a:lnTo>
                    <a:lnTo>
                      <a:pt x="2" y="98"/>
                    </a:lnTo>
                    <a:lnTo>
                      <a:pt x="0" y="70"/>
                    </a:lnTo>
                    <a:close/>
                  </a:path>
                </a:pathLst>
              </a:custGeom>
              <a:solidFill>
                <a:srgbClr val="FFA600"/>
              </a:solidFill>
              <a:ln w="6350">
                <a:solidFill>
                  <a:srgbClr val="000000"/>
                </a:solidFill>
                <a:prstDash val="solid"/>
                <a:round/>
                <a:headEnd/>
                <a:tailEnd/>
              </a:ln>
            </p:spPr>
            <p:txBody>
              <a:bodyPr/>
              <a:lstStyle/>
              <a:p>
                <a:endParaRPr lang="en-US" dirty="0"/>
              </a:p>
            </p:txBody>
          </p:sp>
          <p:sp>
            <p:nvSpPr>
              <p:cNvPr id="270" name="Freeform 28"/>
              <p:cNvSpPr>
                <a:spLocks/>
              </p:cNvSpPr>
              <p:nvPr/>
            </p:nvSpPr>
            <p:spPr bwMode="auto">
              <a:xfrm>
                <a:off x="2295" y="3149"/>
                <a:ext cx="152" cy="220"/>
              </a:xfrm>
              <a:custGeom>
                <a:avLst/>
                <a:gdLst/>
                <a:ahLst/>
                <a:cxnLst>
                  <a:cxn ang="0">
                    <a:pos x="0" y="2"/>
                  </a:cxn>
                  <a:cxn ang="0">
                    <a:pos x="0" y="46"/>
                  </a:cxn>
                  <a:cxn ang="0">
                    <a:pos x="4" y="52"/>
                  </a:cxn>
                  <a:cxn ang="0">
                    <a:pos x="8" y="48"/>
                  </a:cxn>
                  <a:cxn ang="0">
                    <a:pos x="10" y="26"/>
                  </a:cxn>
                  <a:cxn ang="0">
                    <a:pos x="12" y="28"/>
                  </a:cxn>
                  <a:cxn ang="0">
                    <a:pos x="16" y="34"/>
                  </a:cxn>
                  <a:cxn ang="0">
                    <a:pos x="18" y="56"/>
                  </a:cxn>
                  <a:cxn ang="0">
                    <a:pos x="26" y="50"/>
                  </a:cxn>
                  <a:cxn ang="0">
                    <a:pos x="28" y="44"/>
                  </a:cxn>
                  <a:cxn ang="0">
                    <a:pos x="30" y="46"/>
                  </a:cxn>
                  <a:cxn ang="0">
                    <a:pos x="34" y="64"/>
                  </a:cxn>
                  <a:cxn ang="0">
                    <a:pos x="46" y="54"/>
                  </a:cxn>
                  <a:cxn ang="0">
                    <a:pos x="46" y="54"/>
                  </a:cxn>
                  <a:cxn ang="0">
                    <a:pos x="56" y="84"/>
                  </a:cxn>
                  <a:cxn ang="0">
                    <a:pos x="58" y="92"/>
                  </a:cxn>
                  <a:cxn ang="0">
                    <a:pos x="58" y="102"/>
                  </a:cxn>
                  <a:cxn ang="0">
                    <a:pos x="56" y="106"/>
                  </a:cxn>
                  <a:cxn ang="0">
                    <a:pos x="54" y="112"/>
                  </a:cxn>
                  <a:cxn ang="0">
                    <a:pos x="58" y="120"/>
                  </a:cxn>
                  <a:cxn ang="0">
                    <a:pos x="68" y="128"/>
                  </a:cxn>
                  <a:cxn ang="0">
                    <a:pos x="76" y="138"/>
                  </a:cxn>
                  <a:cxn ang="0">
                    <a:pos x="88" y="168"/>
                  </a:cxn>
                  <a:cxn ang="0">
                    <a:pos x="104" y="184"/>
                  </a:cxn>
                  <a:cxn ang="0">
                    <a:pos x="124" y="190"/>
                  </a:cxn>
                  <a:cxn ang="0">
                    <a:pos x="152" y="212"/>
                  </a:cxn>
                  <a:cxn ang="0">
                    <a:pos x="134" y="182"/>
                  </a:cxn>
                  <a:cxn ang="0">
                    <a:pos x="150" y="170"/>
                  </a:cxn>
                  <a:cxn ang="0">
                    <a:pos x="140" y="150"/>
                  </a:cxn>
                  <a:cxn ang="0">
                    <a:pos x="120" y="134"/>
                  </a:cxn>
                  <a:cxn ang="0">
                    <a:pos x="142" y="136"/>
                  </a:cxn>
                  <a:cxn ang="0">
                    <a:pos x="128" y="122"/>
                  </a:cxn>
                  <a:cxn ang="0">
                    <a:pos x="112" y="108"/>
                  </a:cxn>
                  <a:cxn ang="0">
                    <a:pos x="96" y="102"/>
                  </a:cxn>
                  <a:cxn ang="0">
                    <a:pos x="96" y="94"/>
                  </a:cxn>
                  <a:cxn ang="0">
                    <a:pos x="94" y="90"/>
                  </a:cxn>
                  <a:cxn ang="0">
                    <a:pos x="90" y="76"/>
                  </a:cxn>
                  <a:cxn ang="0">
                    <a:pos x="70" y="52"/>
                  </a:cxn>
                  <a:cxn ang="0">
                    <a:pos x="58" y="28"/>
                  </a:cxn>
                </a:cxnLst>
                <a:rect l="0" t="0" r="r" b="b"/>
                <a:pathLst>
                  <a:path w="152" h="220">
                    <a:moveTo>
                      <a:pt x="30" y="0"/>
                    </a:moveTo>
                    <a:lnTo>
                      <a:pt x="0" y="2"/>
                    </a:lnTo>
                    <a:lnTo>
                      <a:pt x="0" y="24"/>
                    </a:lnTo>
                    <a:lnTo>
                      <a:pt x="0" y="46"/>
                    </a:lnTo>
                    <a:lnTo>
                      <a:pt x="0" y="46"/>
                    </a:lnTo>
                    <a:lnTo>
                      <a:pt x="4" y="52"/>
                    </a:lnTo>
                    <a:lnTo>
                      <a:pt x="6" y="54"/>
                    </a:lnTo>
                    <a:lnTo>
                      <a:pt x="8" y="48"/>
                    </a:lnTo>
                    <a:lnTo>
                      <a:pt x="8" y="48"/>
                    </a:lnTo>
                    <a:lnTo>
                      <a:pt x="10" y="26"/>
                    </a:lnTo>
                    <a:lnTo>
                      <a:pt x="10" y="26"/>
                    </a:lnTo>
                    <a:lnTo>
                      <a:pt x="12" y="28"/>
                    </a:lnTo>
                    <a:lnTo>
                      <a:pt x="14" y="32"/>
                    </a:lnTo>
                    <a:lnTo>
                      <a:pt x="16" y="34"/>
                    </a:lnTo>
                    <a:lnTo>
                      <a:pt x="16" y="34"/>
                    </a:lnTo>
                    <a:lnTo>
                      <a:pt x="18" y="56"/>
                    </a:lnTo>
                    <a:lnTo>
                      <a:pt x="26" y="50"/>
                    </a:lnTo>
                    <a:lnTo>
                      <a:pt x="26" y="50"/>
                    </a:lnTo>
                    <a:lnTo>
                      <a:pt x="26" y="46"/>
                    </a:lnTo>
                    <a:lnTo>
                      <a:pt x="28" y="44"/>
                    </a:lnTo>
                    <a:lnTo>
                      <a:pt x="30" y="46"/>
                    </a:lnTo>
                    <a:lnTo>
                      <a:pt x="30" y="46"/>
                    </a:lnTo>
                    <a:lnTo>
                      <a:pt x="32" y="58"/>
                    </a:lnTo>
                    <a:lnTo>
                      <a:pt x="34" y="64"/>
                    </a:lnTo>
                    <a:lnTo>
                      <a:pt x="38" y="72"/>
                    </a:lnTo>
                    <a:lnTo>
                      <a:pt x="46" y="54"/>
                    </a:lnTo>
                    <a:lnTo>
                      <a:pt x="40" y="32"/>
                    </a:lnTo>
                    <a:lnTo>
                      <a:pt x="46" y="54"/>
                    </a:lnTo>
                    <a:lnTo>
                      <a:pt x="46" y="54"/>
                    </a:lnTo>
                    <a:lnTo>
                      <a:pt x="56" y="84"/>
                    </a:lnTo>
                    <a:lnTo>
                      <a:pt x="56" y="84"/>
                    </a:lnTo>
                    <a:lnTo>
                      <a:pt x="58" y="92"/>
                    </a:lnTo>
                    <a:lnTo>
                      <a:pt x="58" y="96"/>
                    </a:lnTo>
                    <a:lnTo>
                      <a:pt x="58" y="102"/>
                    </a:lnTo>
                    <a:lnTo>
                      <a:pt x="58" y="102"/>
                    </a:lnTo>
                    <a:lnTo>
                      <a:pt x="56" y="106"/>
                    </a:lnTo>
                    <a:lnTo>
                      <a:pt x="54" y="108"/>
                    </a:lnTo>
                    <a:lnTo>
                      <a:pt x="54" y="112"/>
                    </a:lnTo>
                    <a:lnTo>
                      <a:pt x="54" y="112"/>
                    </a:lnTo>
                    <a:lnTo>
                      <a:pt x="58" y="120"/>
                    </a:lnTo>
                    <a:lnTo>
                      <a:pt x="62" y="126"/>
                    </a:lnTo>
                    <a:lnTo>
                      <a:pt x="68" y="128"/>
                    </a:lnTo>
                    <a:lnTo>
                      <a:pt x="70" y="124"/>
                    </a:lnTo>
                    <a:lnTo>
                      <a:pt x="76" y="138"/>
                    </a:lnTo>
                    <a:lnTo>
                      <a:pt x="86" y="154"/>
                    </a:lnTo>
                    <a:lnTo>
                      <a:pt x="88" y="168"/>
                    </a:lnTo>
                    <a:lnTo>
                      <a:pt x="100" y="184"/>
                    </a:lnTo>
                    <a:lnTo>
                      <a:pt x="104" y="184"/>
                    </a:lnTo>
                    <a:lnTo>
                      <a:pt x="108" y="164"/>
                    </a:lnTo>
                    <a:lnTo>
                      <a:pt x="124" y="190"/>
                    </a:lnTo>
                    <a:lnTo>
                      <a:pt x="148" y="220"/>
                    </a:lnTo>
                    <a:lnTo>
                      <a:pt x="152" y="212"/>
                    </a:lnTo>
                    <a:lnTo>
                      <a:pt x="148" y="202"/>
                    </a:lnTo>
                    <a:lnTo>
                      <a:pt x="134" y="182"/>
                    </a:lnTo>
                    <a:lnTo>
                      <a:pt x="128" y="170"/>
                    </a:lnTo>
                    <a:lnTo>
                      <a:pt x="150" y="170"/>
                    </a:lnTo>
                    <a:lnTo>
                      <a:pt x="152" y="158"/>
                    </a:lnTo>
                    <a:lnTo>
                      <a:pt x="140" y="150"/>
                    </a:lnTo>
                    <a:lnTo>
                      <a:pt x="126" y="144"/>
                    </a:lnTo>
                    <a:lnTo>
                      <a:pt x="120" y="134"/>
                    </a:lnTo>
                    <a:lnTo>
                      <a:pt x="132" y="138"/>
                    </a:lnTo>
                    <a:lnTo>
                      <a:pt x="142" y="136"/>
                    </a:lnTo>
                    <a:lnTo>
                      <a:pt x="134" y="128"/>
                    </a:lnTo>
                    <a:lnTo>
                      <a:pt x="128" y="122"/>
                    </a:lnTo>
                    <a:lnTo>
                      <a:pt x="122" y="114"/>
                    </a:lnTo>
                    <a:lnTo>
                      <a:pt x="112" y="108"/>
                    </a:lnTo>
                    <a:lnTo>
                      <a:pt x="96" y="102"/>
                    </a:lnTo>
                    <a:lnTo>
                      <a:pt x="96" y="102"/>
                    </a:lnTo>
                    <a:lnTo>
                      <a:pt x="96" y="100"/>
                    </a:lnTo>
                    <a:lnTo>
                      <a:pt x="96" y="94"/>
                    </a:lnTo>
                    <a:lnTo>
                      <a:pt x="96" y="94"/>
                    </a:lnTo>
                    <a:lnTo>
                      <a:pt x="94" y="90"/>
                    </a:lnTo>
                    <a:lnTo>
                      <a:pt x="92" y="84"/>
                    </a:lnTo>
                    <a:lnTo>
                      <a:pt x="90" y="76"/>
                    </a:lnTo>
                    <a:lnTo>
                      <a:pt x="78" y="64"/>
                    </a:lnTo>
                    <a:lnTo>
                      <a:pt x="70" y="52"/>
                    </a:lnTo>
                    <a:lnTo>
                      <a:pt x="60" y="40"/>
                    </a:lnTo>
                    <a:lnTo>
                      <a:pt x="58" y="28"/>
                    </a:lnTo>
                    <a:lnTo>
                      <a:pt x="30" y="0"/>
                    </a:lnTo>
                    <a:close/>
                  </a:path>
                </a:pathLst>
              </a:custGeom>
              <a:solidFill>
                <a:srgbClr val="FFA600"/>
              </a:solidFill>
              <a:ln w="6350">
                <a:solidFill>
                  <a:srgbClr val="000000"/>
                </a:solidFill>
                <a:prstDash val="solid"/>
                <a:round/>
                <a:headEnd/>
                <a:tailEnd/>
              </a:ln>
            </p:spPr>
            <p:txBody>
              <a:bodyPr/>
              <a:lstStyle/>
              <a:p>
                <a:endParaRPr lang="en-US" dirty="0"/>
              </a:p>
            </p:txBody>
          </p:sp>
          <p:sp>
            <p:nvSpPr>
              <p:cNvPr id="271" name="Freeform 29"/>
              <p:cNvSpPr>
                <a:spLocks/>
              </p:cNvSpPr>
              <p:nvPr/>
            </p:nvSpPr>
            <p:spPr bwMode="auto">
              <a:xfrm>
                <a:off x="1943" y="1804"/>
                <a:ext cx="1240" cy="739"/>
              </a:xfrm>
              <a:custGeom>
                <a:avLst/>
                <a:gdLst/>
                <a:ahLst/>
                <a:cxnLst>
                  <a:cxn ang="0">
                    <a:pos x="1146" y="200"/>
                  </a:cxn>
                  <a:cxn ang="0">
                    <a:pos x="1128" y="190"/>
                  </a:cxn>
                  <a:cxn ang="0">
                    <a:pos x="1070" y="160"/>
                  </a:cxn>
                  <a:cxn ang="0">
                    <a:pos x="1096" y="114"/>
                  </a:cxn>
                  <a:cxn ang="0">
                    <a:pos x="1050" y="100"/>
                  </a:cxn>
                  <a:cxn ang="0">
                    <a:pos x="1036" y="82"/>
                  </a:cxn>
                  <a:cxn ang="0">
                    <a:pos x="1022" y="70"/>
                  </a:cxn>
                  <a:cxn ang="0">
                    <a:pos x="1000" y="62"/>
                  </a:cxn>
                  <a:cxn ang="0">
                    <a:pos x="934" y="94"/>
                  </a:cxn>
                  <a:cxn ang="0">
                    <a:pos x="928" y="82"/>
                  </a:cxn>
                  <a:cxn ang="0">
                    <a:pos x="984" y="40"/>
                  </a:cxn>
                  <a:cxn ang="0">
                    <a:pos x="956" y="46"/>
                  </a:cxn>
                  <a:cxn ang="0">
                    <a:pos x="998" y="0"/>
                  </a:cxn>
                  <a:cxn ang="0">
                    <a:pos x="844" y="94"/>
                  </a:cxn>
                  <a:cxn ang="0">
                    <a:pos x="830" y="88"/>
                  </a:cxn>
                  <a:cxn ang="0">
                    <a:pos x="808" y="104"/>
                  </a:cxn>
                  <a:cxn ang="0">
                    <a:pos x="826" y="62"/>
                  </a:cxn>
                  <a:cxn ang="0">
                    <a:pos x="786" y="94"/>
                  </a:cxn>
                  <a:cxn ang="0">
                    <a:pos x="726" y="160"/>
                  </a:cxn>
                  <a:cxn ang="0">
                    <a:pos x="696" y="188"/>
                  </a:cxn>
                  <a:cxn ang="0">
                    <a:pos x="680" y="188"/>
                  </a:cxn>
                  <a:cxn ang="0">
                    <a:pos x="672" y="162"/>
                  </a:cxn>
                  <a:cxn ang="0">
                    <a:pos x="608" y="228"/>
                  </a:cxn>
                  <a:cxn ang="0">
                    <a:pos x="540" y="317"/>
                  </a:cxn>
                  <a:cxn ang="0">
                    <a:pos x="518" y="307"/>
                  </a:cxn>
                  <a:cxn ang="0">
                    <a:pos x="456" y="337"/>
                  </a:cxn>
                  <a:cxn ang="0">
                    <a:pos x="464" y="303"/>
                  </a:cxn>
                  <a:cxn ang="0">
                    <a:pos x="420" y="303"/>
                  </a:cxn>
                  <a:cxn ang="0">
                    <a:pos x="334" y="351"/>
                  </a:cxn>
                  <a:cxn ang="0">
                    <a:pos x="332" y="331"/>
                  </a:cxn>
                  <a:cxn ang="0">
                    <a:pos x="304" y="323"/>
                  </a:cxn>
                  <a:cxn ang="0">
                    <a:pos x="258" y="321"/>
                  </a:cxn>
                  <a:cxn ang="0">
                    <a:pos x="14" y="567"/>
                  </a:cxn>
                  <a:cxn ang="0">
                    <a:pos x="40" y="651"/>
                  </a:cxn>
                  <a:cxn ang="0">
                    <a:pos x="54" y="613"/>
                  </a:cxn>
                  <a:cxn ang="0">
                    <a:pos x="124" y="693"/>
                  </a:cxn>
                  <a:cxn ang="0">
                    <a:pos x="158" y="693"/>
                  </a:cxn>
                  <a:cxn ang="0">
                    <a:pos x="220" y="729"/>
                  </a:cxn>
                  <a:cxn ang="0">
                    <a:pos x="258" y="735"/>
                  </a:cxn>
                  <a:cxn ang="0">
                    <a:pos x="266" y="707"/>
                  </a:cxn>
                  <a:cxn ang="0">
                    <a:pos x="304" y="669"/>
                  </a:cxn>
                  <a:cxn ang="0">
                    <a:pos x="332" y="663"/>
                  </a:cxn>
                  <a:cxn ang="0">
                    <a:pos x="400" y="641"/>
                  </a:cxn>
                  <a:cxn ang="0">
                    <a:pos x="474" y="601"/>
                  </a:cxn>
                  <a:cxn ang="0">
                    <a:pos x="574" y="583"/>
                  </a:cxn>
                  <a:cxn ang="0">
                    <a:pos x="578" y="549"/>
                  </a:cxn>
                  <a:cxn ang="0">
                    <a:pos x="648" y="537"/>
                  </a:cxn>
                  <a:cxn ang="0">
                    <a:pos x="712" y="513"/>
                  </a:cxn>
                  <a:cxn ang="0">
                    <a:pos x="766" y="493"/>
                  </a:cxn>
                  <a:cxn ang="0">
                    <a:pos x="744" y="467"/>
                  </a:cxn>
                  <a:cxn ang="0">
                    <a:pos x="744" y="437"/>
                  </a:cxn>
                  <a:cxn ang="0">
                    <a:pos x="852" y="473"/>
                  </a:cxn>
                  <a:cxn ang="0">
                    <a:pos x="908" y="475"/>
                  </a:cxn>
                  <a:cxn ang="0">
                    <a:pos x="942" y="467"/>
                  </a:cxn>
                  <a:cxn ang="0">
                    <a:pos x="982" y="423"/>
                  </a:cxn>
                  <a:cxn ang="0">
                    <a:pos x="1016" y="383"/>
                  </a:cxn>
                  <a:cxn ang="0">
                    <a:pos x="1030" y="313"/>
                  </a:cxn>
                  <a:cxn ang="0">
                    <a:pos x="1066" y="287"/>
                  </a:cxn>
                  <a:cxn ang="0">
                    <a:pos x="1142" y="265"/>
                  </a:cxn>
                  <a:cxn ang="0">
                    <a:pos x="1180" y="236"/>
                  </a:cxn>
                  <a:cxn ang="0">
                    <a:pos x="1182" y="216"/>
                  </a:cxn>
                  <a:cxn ang="0">
                    <a:pos x="1238" y="202"/>
                  </a:cxn>
                </a:cxnLst>
                <a:rect l="0" t="0" r="r" b="b"/>
                <a:pathLst>
                  <a:path w="1240" h="739">
                    <a:moveTo>
                      <a:pt x="1234" y="194"/>
                    </a:moveTo>
                    <a:lnTo>
                      <a:pt x="1234" y="194"/>
                    </a:lnTo>
                    <a:lnTo>
                      <a:pt x="1226" y="194"/>
                    </a:lnTo>
                    <a:lnTo>
                      <a:pt x="1214" y="196"/>
                    </a:lnTo>
                    <a:lnTo>
                      <a:pt x="1202" y="198"/>
                    </a:lnTo>
                    <a:lnTo>
                      <a:pt x="1194" y="200"/>
                    </a:lnTo>
                    <a:lnTo>
                      <a:pt x="1194" y="200"/>
                    </a:lnTo>
                    <a:lnTo>
                      <a:pt x="1170" y="200"/>
                    </a:lnTo>
                    <a:lnTo>
                      <a:pt x="1146" y="200"/>
                    </a:lnTo>
                    <a:lnTo>
                      <a:pt x="1146" y="200"/>
                    </a:lnTo>
                    <a:lnTo>
                      <a:pt x="1140" y="200"/>
                    </a:lnTo>
                    <a:lnTo>
                      <a:pt x="1136" y="200"/>
                    </a:lnTo>
                    <a:lnTo>
                      <a:pt x="1134" y="200"/>
                    </a:lnTo>
                    <a:lnTo>
                      <a:pt x="1134" y="200"/>
                    </a:lnTo>
                    <a:lnTo>
                      <a:pt x="1128" y="196"/>
                    </a:lnTo>
                    <a:lnTo>
                      <a:pt x="1126" y="194"/>
                    </a:lnTo>
                    <a:lnTo>
                      <a:pt x="1128" y="190"/>
                    </a:lnTo>
                    <a:lnTo>
                      <a:pt x="1128" y="190"/>
                    </a:lnTo>
                    <a:lnTo>
                      <a:pt x="1128" y="188"/>
                    </a:lnTo>
                    <a:lnTo>
                      <a:pt x="1124" y="184"/>
                    </a:lnTo>
                    <a:lnTo>
                      <a:pt x="1114" y="180"/>
                    </a:lnTo>
                    <a:lnTo>
                      <a:pt x="1114" y="180"/>
                    </a:lnTo>
                    <a:lnTo>
                      <a:pt x="1096" y="174"/>
                    </a:lnTo>
                    <a:lnTo>
                      <a:pt x="1086" y="170"/>
                    </a:lnTo>
                    <a:lnTo>
                      <a:pt x="1076" y="166"/>
                    </a:lnTo>
                    <a:lnTo>
                      <a:pt x="1076" y="166"/>
                    </a:lnTo>
                    <a:lnTo>
                      <a:pt x="1070" y="160"/>
                    </a:lnTo>
                    <a:lnTo>
                      <a:pt x="1062" y="154"/>
                    </a:lnTo>
                    <a:lnTo>
                      <a:pt x="1060" y="146"/>
                    </a:lnTo>
                    <a:lnTo>
                      <a:pt x="1060" y="144"/>
                    </a:lnTo>
                    <a:lnTo>
                      <a:pt x="1062" y="140"/>
                    </a:lnTo>
                    <a:lnTo>
                      <a:pt x="1062" y="140"/>
                    </a:lnTo>
                    <a:lnTo>
                      <a:pt x="1074" y="130"/>
                    </a:lnTo>
                    <a:lnTo>
                      <a:pt x="1082" y="124"/>
                    </a:lnTo>
                    <a:lnTo>
                      <a:pt x="1082" y="124"/>
                    </a:lnTo>
                    <a:lnTo>
                      <a:pt x="1096" y="114"/>
                    </a:lnTo>
                    <a:lnTo>
                      <a:pt x="1096" y="114"/>
                    </a:lnTo>
                    <a:lnTo>
                      <a:pt x="1096" y="108"/>
                    </a:lnTo>
                    <a:lnTo>
                      <a:pt x="1096" y="106"/>
                    </a:lnTo>
                    <a:lnTo>
                      <a:pt x="1092" y="104"/>
                    </a:lnTo>
                    <a:lnTo>
                      <a:pt x="1092" y="104"/>
                    </a:lnTo>
                    <a:lnTo>
                      <a:pt x="1070" y="98"/>
                    </a:lnTo>
                    <a:lnTo>
                      <a:pt x="1070" y="98"/>
                    </a:lnTo>
                    <a:lnTo>
                      <a:pt x="1062" y="100"/>
                    </a:lnTo>
                    <a:lnTo>
                      <a:pt x="1050" y="100"/>
                    </a:lnTo>
                    <a:lnTo>
                      <a:pt x="1050" y="100"/>
                    </a:lnTo>
                    <a:lnTo>
                      <a:pt x="1036" y="102"/>
                    </a:lnTo>
                    <a:lnTo>
                      <a:pt x="1032" y="102"/>
                    </a:lnTo>
                    <a:lnTo>
                      <a:pt x="1030" y="100"/>
                    </a:lnTo>
                    <a:lnTo>
                      <a:pt x="1030" y="100"/>
                    </a:lnTo>
                    <a:lnTo>
                      <a:pt x="1034" y="90"/>
                    </a:lnTo>
                    <a:lnTo>
                      <a:pt x="1036" y="84"/>
                    </a:lnTo>
                    <a:lnTo>
                      <a:pt x="1036" y="84"/>
                    </a:lnTo>
                    <a:lnTo>
                      <a:pt x="1036" y="82"/>
                    </a:lnTo>
                    <a:lnTo>
                      <a:pt x="1036" y="82"/>
                    </a:lnTo>
                    <a:lnTo>
                      <a:pt x="1032" y="80"/>
                    </a:lnTo>
                    <a:lnTo>
                      <a:pt x="1032" y="80"/>
                    </a:lnTo>
                    <a:lnTo>
                      <a:pt x="1026" y="80"/>
                    </a:lnTo>
                    <a:lnTo>
                      <a:pt x="1022" y="82"/>
                    </a:lnTo>
                    <a:lnTo>
                      <a:pt x="1020" y="82"/>
                    </a:lnTo>
                    <a:lnTo>
                      <a:pt x="1020" y="78"/>
                    </a:lnTo>
                    <a:lnTo>
                      <a:pt x="1020" y="78"/>
                    </a:lnTo>
                    <a:lnTo>
                      <a:pt x="1022" y="70"/>
                    </a:lnTo>
                    <a:lnTo>
                      <a:pt x="1026" y="66"/>
                    </a:lnTo>
                    <a:lnTo>
                      <a:pt x="1026" y="66"/>
                    </a:lnTo>
                    <a:lnTo>
                      <a:pt x="1032" y="60"/>
                    </a:lnTo>
                    <a:lnTo>
                      <a:pt x="1032" y="56"/>
                    </a:lnTo>
                    <a:lnTo>
                      <a:pt x="1030" y="56"/>
                    </a:lnTo>
                    <a:lnTo>
                      <a:pt x="1030" y="56"/>
                    </a:lnTo>
                    <a:lnTo>
                      <a:pt x="1024" y="54"/>
                    </a:lnTo>
                    <a:lnTo>
                      <a:pt x="1016" y="56"/>
                    </a:lnTo>
                    <a:lnTo>
                      <a:pt x="1000" y="62"/>
                    </a:lnTo>
                    <a:lnTo>
                      <a:pt x="1000" y="62"/>
                    </a:lnTo>
                    <a:lnTo>
                      <a:pt x="990" y="66"/>
                    </a:lnTo>
                    <a:lnTo>
                      <a:pt x="980" y="70"/>
                    </a:lnTo>
                    <a:lnTo>
                      <a:pt x="970" y="76"/>
                    </a:lnTo>
                    <a:lnTo>
                      <a:pt x="948" y="86"/>
                    </a:lnTo>
                    <a:lnTo>
                      <a:pt x="948" y="86"/>
                    </a:lnTo>
                    <a:lnTo>
                      <a:pt x="944" y="90"/>
                    </a:lnTo>
                    <a:lnTo>
                      <a:pt x="938" y="94"/>
                    </a:lnTo>
                    <a:lnTo>
                      <a:pt x="934" y="94"/>
                    </a:lnTo>
                    <a:lnTo>
                      <a:pt x="934" y="94"/>
                    </a:lnTo>
                    <a:lnTo>
                      <a:pt x="922" y="96"/>
                    </a:lnTo>
                    <a:lnTo>
                      <a:pt x="918" y="96"/>
                    </a:lnTo>
                    <a:lnTo>
                      <a:pt x="914" y="94"/>
                    </a:lnTo>
                    <a:lnTo>
                      <a:pt x="914" y="94"/>
                    </a:lnTo>
                    <a:lnTo>
                      <a:pt x="912" y="92"/>
                    </a:lnTo>
                    <a:lnTo>
                      <a:pt x="914" y="90"/>
                    </a:lnTo>
                    <a:lnTo>
                      <a:pt x="920" y="88"/>
                    </a:lnTo>
                    <a:lnTo>
                      <a:pt x="928" y="82"/>
                    </a:lnTo>
                    <a:lnTo>
                      <a:pt x="928" y="82"/>
                    </a:lnTo>
                    <a:lnTo>
                      <a:pt x="940" y="72"/>
                    </a:lnTo>
                    <a:lnTo>
                      <a:pt x="954" y="64"/>
                    </a:lnTo>
                    <a:lnTo>
                      <a:pt x="968" y="56"/>
                    </a:lnTo>
                    <a:lnTo>
                      <a:pt x="984" y="46"/>
                    </a:lnTo>
                    <a:lnTo>
                      <a:pt x="984" y="46"/>
                    </a:lnTo>
                    <a:lnTo>
                      <a:pt x="988" y="44"/>
                    </a:lnTo>
                    <a:lnTo>
                      <a:pt x="988" y="42"/>
                    </a:lnTo>
                    <a:lnTo>
                      <a:pt x="984" y="40"/>
                    </a:lnTo>
                    <a:lnTo>
                      <a:pt x="984" y="40"/>
                    </a:lnTo>
                    <a:lnTo>
                      <a:pt x="976" y="42"/>
                    </a:lnTo>
                    <a:lnTo>
                      <a:pt x="968" y="46"/>
                    </a:lnTo>
                    <a:lnTo>
                      <a:pt x="960" y="52"/>
                    </a:lnTo>
                    <a:lnTo>
                      <a:pt x="946" y="58"/>
                    </a:lnTo>
                    <a:lnTo>
                      <a:pt x="946" y="58"/>
                    </a:lnTo>
                    <a:lnTo>
                      <a:pt x="948" y="54"/>
                    </a:lnTo>
                    <a:lnTo>
                      <a:pt x="956" y="46"/>
                    </a:lnTo>
                    <a:lnTo>
                      <a:pt x="956" y="46"/>
                    </a:lnTo>
                    <a:lnTo>
                      <a:pt x="974" y="34"/>
                    </a:lnTo>
                    <a:lnTo>
                      <a:pt x="990" y="22"/>
                    </a:lnTo>
                    <a:lnTo>
                      <a:pt x="990" y="22"/>
                    </a:lnTo>
                    <a:lnTo>
                      <a:pt x="1004" y="6"/>
                    </a:lnTo>
                    <a:lnTo>
                      <a:pt x="1004" y="6"/>
                    </a:lnTo>
                    <a:lnTo>
                      <a:pt x="1004" y="2"/>
                    </a:lnTo>
                    <a:lnTo>
                      <a:pt x="1002" y="0"/>
                    </a:lnTo>
                    <a:lnTo>
                      <a:pt x="998" y="0"/>
                    </a:lnTo>
                    <a:lnTo>
                      <a:pt x="998" y="0"/>
                    </a:lnTo>
                    <a:lnTo>
                      <a:pt x="988" y="6"/>
                    </a:lnTo>
                    <a:lnTo>
                      <a:pt x="968" y="18"/>
                    </a:lnTo>
                    <a:lnTo>
                      <a:pt x="942" y="34"/>
                    </a:lnTo>
                    <a:lnTo>
                      <a:pt x="904" y="52"/>
                    </a:lnTo>
                    <a:lnTo>
                      <a:pt x="868" y="72"/>
                    </a:lnTo>
                    <a:lnTo>
                      <a:pt x="868" y="72"/>
                    </a:lnTo>
                    <a:lnTo>
                      <a:pt x="848" y="90"/>
                    </a:lnTo>
                    <a:lnTo>
                      <a:pt x="848" y="90"/>
                    </a:lnTo>
                    <a:lnTo>
                      <a:pt x="844" y="94"/>
                    </a:lnTo>
                    <a:lnTo>
                      <a:pt x="842" y="98"/>
                    </a:lnTo>
                    <a:lnTo>
                      <a:pt x="840" y="100"/>
                    </a:lnTo>
                    <a:lnTo>
                      <a:pt x="838" y="100"/>
                    </a:lnTo>
                    <a:lnTo>
                      <a:pt x="838" y="100"/>
                    </a:lnTo>
                    <a:lnTo>
                      <a:pt x="834" y="96"/>
                    </a:lnTo>
                    <a:lnTo>
                      <a:pt x="834" y="92"/>
                    </a:lnTo>
                    <a:lnTo>
                      <a:pt x="834" y="88"/>
                    </a:lnTo>
                    <a:lnTo>
                      <a:pt x="830" y="88"/>
                    </a:lnTo>
                    <a:lnTo>
                      <a:pt x="830" y="88"/>
                    </a:lnTo>
                    <a:lnTo>
                      <a:pt x="828" y="92"/>
                    </a:lnTo>
                    <a:lnTo>
                      <a:pt x="826" y="96"/>
                    </a:lnTo>
                    <a:lnTo>
                      <a:pt x="822" y="100"/>
                    </a:lnTo>
                    <a:lnTo>
                      <a:pt x="820" y="102"/>
                    </a:lnTo>
                    <a:lnTo>
                      <a:pt x="820" y="102"/>
                    </a:lnTo>
                    <a:lnTo>
                      <a:pt x="812" y="108"/>
                    </a:lnTo>
                    <a:lnTo>
                      <a:pt x="810" y="108"/>
                    </a:lnTo>
                    <a:lnTo>
                      <a:pt x="808" y="104"/>
                    </a:lnTo>
                    <a:lnTo>
                      <a:pt x="808" y="104"/>
                    </a:lnTo>
                    <a:lnTo>
                      <a:pt x="812" y="94"/>
                    </a:lnTo>
                    <a:lnTo>
                      <a:pt x="816" y="84"/>
                    </a:lnTo>
                    <a:lnTo>
                      <a:pt x="822" y="72"/>
                    </a:lnTo>
                    <a:lnTo>
                      <a:pt x="822" y="72"/>
                    </a:lnTo>
                    <a:lnTo>
                      <a:pt x="826" y="68"/>
                    </a:lnTo>
                    <a:lnTo>
                      <a:pt x="828" y="64"/>
                    </a:lnTo>
                    <a:lnTo>
                      <a:pt x="828" y="62"/>
                    </a:lnTo>
                    <a:lnTo>
                      <a:pt x="826" y="62"/>
                    </a:lnTo>
                    <a:lnTo>
                      <a:pt x="826" y="62"/>
                    </a:lnTo>
                    <a:lnTo>
                      <a:pt x="820" y="64"/>
                    </a:lnTo>
                    <a:lnTo>
                      <a:pt x="814" y="68"/>
                    </a:lnTo>
                    <a:lnTo>
                      <a:pt x="802" y="76"/>
                    </a:lnTo>
                    <a:lnTo>
                      <a:pt x="802" y="76"/>
                    </a:lnTo>
                    <a:lnTo>
                      <a:pt x="798" y="80"/>
                    </a:lnTo>
                    <a:lnTo>
                      <a:pt x="796" y="86"/>
                    </a:lnTo>
                    <a:lnTo>
                      <a:pt x="792" y="90"/>
                    </a:lnTo>
                    <a:lnTo>
                      <a:pt x="786" y="94"/>
                    </a:lnTo>
                    <a:lnTo>
                      <a:pt x="786" y="94"/>
                    </a:lnTo>
                    <a:lnTo>
                      <a:pt x="774" y="98"/>
                    </a:lnTo>
                    <a:lnTo>
                      <a:pt x="760" y="104"/>
                    </a:lnTo>
                    <a:lnTo>
                      <a:pt x="760" y="104"/>
                    </a:lnTo>
                    <a:lnTo>
                      <a:pt x="756" y="106"/>
                    </a:lnTo>
                    <a:lnTo>
                      <a:pt x="752" y="110"/>
                    </a:lnTo>
                    <a:lnTo>
                      <a:pt x="748" y="120"/>
                    </a:lnTo>
                    <a:lnTo>
                      <a:pt x="748" y="120"/>
                    </a:lnTo>
                    <a:lnTo>
                      <a:pt x="734" y="146"/>
                    </a:lnTo>
                    <a:lnTo>
                      <a:pt x="726" y="160"/>
                    </a:lnTo>
                    <a:lnTo>
                      <a:pt x="712" y="180"/>
                    </a:lnTo>
                    <a:lnTo>
                      <a:pt x="704" y="194"/>
                    </a:lnTo>
                    <a:lnTo>
                      <a:pt x="704" y="194"/>
                    </a:lnTo>
                    <a:lnTo>
                      <a:pt x="700" y="196"/>
                    </a:lnTo>
                    <a:lnTo>
                      <a:pt x="698" y="198"/>
                    </a:lnTo>
                    <a:lnTo>
                      <a:pt x="696" y="196"/>
                    </a:lnTo>
                    <a:lnTo>
                      <a:pt x="696" y="196"/>
                    </a:lnTo>
                    <a:lnTo>
                      <a:pt x="694" y="194"/>
                    </a:lnTo>
                    <a:lnTo>
                      <a:pt x="696" y="188"/>
                    </a:lnTo>
                    <a:lnTo>
                      <a:pt x="696" y="184"/>
                    </a:lnTo>
                    <a:lnTo>
                      <a:pt x="700" y="172"/>
                    </a:lnTo>
                    <a:lnTo>
                      <a:pt x="700" y="172"/>
                    </a:lnTo>
                    <a:lnTo>
                      <a:pt x="698" y="170"/>
                    </a:lnTo>
                    <a:lnTo>
                      <a:pt x="694" y="172"/>
                    </a:lnTo>
                    <a:lnTo>
                      <a:pt x="692" y="176"/>
                    </a:lnTo>
                    <a:lnTo>
                      <a:pt x="692" y="176"/>
                    </a:lnTo>
                    <a:lnTo>
                      <a:pt x="684" y="186"/>
                    </a:lnTo>
                    <a:lnTo>
                      <a:pt x="680" y="188"/>
                    </a:lnTo>
                    <a:lnTo>
                      <a:pt x="676" y="188"/>
                    </a:lnTo>
                    <a:lnTo>
                      <a:pt x="676" y="188"/>
                    </a:lnTo>
                    <a:lnTo>
                      <a:pt x="674" y="186"/>
                    </a:lnTo>
                    <a:lnTo>
                      <a:pt x="674" y="182"/>
                    </a:lnTo>
                    <a:lnTo>
                      <a:pt x="672" y="174"/>
                    </a:lnTo>
                    <a:lnTo>
                      <a:pt x="672" y="174"/>
                    </a:lnTo>
                    <a:lnTo>
                      <a:pt x="672" y="170"/>
                    </a:lnTo>
                    <a:lnTo>
                      <a:pt x="672" y="164"/>
                    </a:lnTo>
                    <a:lnTo>
                      <a:pt x="672" y="162"/>
                    </a:lnTo>
                    <a:lnTo>
                      <a:pt x="666" y="162"/>
                    </a:lnTo>
                    <a:lnTo>
                      <a:pt x="666" y="162"/>
                    </a:lnTo>
                    <a:lnTo>
                      <a:pt x="656" y="166"/>
                    </a:lnTo>
                    <a:lnTo>
                      <a:pt x="646" y="172"/>
                    </a:lnTo>
                    <a:lnTo>
                      <a:pt x="636" y="180"/>
                    </a:lnTo>
                    <a:lnTo>
                      <a:pt x="630" y="188"/>
                    </a:lnTo>
                    <a:lnTo>
                      <a:pt x="630" y="188"/>
                    </a:lnTo>
                    <a:lnTo>
                      <a:pt x="608" y="228"/>
                    </a:lnTo>
                    <a:lnTo>
                      <a:pt x="608" y="228"/>
                    </a:lnTo>
                    <a:lnTo>
                      <a:pt x="592" y="263"/>
                    </a:lnTo>
                    <a:lnTo>
                      <a:pt x="592" y="263"/>
                    </a:lnTo>
                    <a:lnTo>
                      <a:pt x="586" y="277"/>
                    </a:lnTo>
                    <a:lnTo>
                      <a:pt x="576" y="295"/>
                    </a:lnTo>
                    <a:lnTo>
                      <a:pt x="576" y="295"/>
                    </a:lnTo>
                    <a:lnTo>
                      <a:pt x="558" y="319"/>
                    </a:lnTo>
                    <a:lnTo>
                      <a:pt x="558" y="317"/>
                    </a:lnTo>
                    <a:lnTo>
                      <a:pt x="558" y="317"/>
                    </a:lnTo>
                    <a:lnTo>
                      <a:pt x="540" y="317"/>
                    </a:lnTo>
                    <a:lnTo>
                      <a:pt x="540" y="317"/>
                    </a:lnTo>
                    <a:lnTo>
                      <a:pt x="530" y="317"/>
                    </a:lnTo>
                    <a:lnTo>
                      <a:pt x="526" y="317"/>
                    </a:lnTo>
                    <a:lnTo>
                      <a:pt x="524" y="313"/>
                    </a:lnTo>
                    <a:lnTo>
                      <a:pt x="524" y="313"/>
                    </a:lnTo>
                    <a:lnTo>
                      <a:pt x="526" y="307"/>
                    </a:lnTo>
                    <a:lnTo>
                      <a:pt x="524" y="307"/>
                    </a:lnTo>
                    <a:lnTo>
                      <a:pt x="518" y="307"/>
                    </a:lnTo>
                    <a:lnTo>
                      <a:pt x="518" y="307"/>
                    </a:lnTo>
                    <a:lnTo>
                      <a:pt x="494" y="319"/>
                    </a:lnTo>
                    <a:lnTo>
                      <a:pt x="482" y="327"/>
                    </a:lnTo>
                    <a:lnTo>
                      <a:pt x="482" y="327"/>
                    </a:lnTo>
                    <a:lnTo>
                      <a:pt x="480" y="331"/>
                    </a:lnTo>
                    <a:lnTo>
                      <a:pt x="476" y="333"/>
                    </a:lnTo>
                    <a:lnTo>
                      <a:pt x="470" y="335"/>
                    </a:lnTo>
                    <a:lnTo>
                      <a:pt x="470" y="335"/>
                    </a:lnTo>
                    <a:lnTo>
                      <a:pt x="460" y="337"/>
                    </a:lnTo>
                    <a:lnTo>
                      <a:pt x="456" y="337"/>
                    </a:lnTo>
                    <a:lnTo>
                      <a:pt x="450" y="335"/>
                    </a:lnTo>
                    <a:lnTo>
                      <a:pt x="450" y="335"/>
                    </a:lnTo>
                    <a:lnTo>
                      <a:pt x="448" y="333"/>
                    </a:lnTo>
                    <a:lnTo>
                      <a:pt x="448" y="331"/>
                    </a:lnTo>
                    <a:lnTo>
                      <a:pt x="448" y="327"/>
                    </a:lnTo>
                    <a:lnTo>
                      <a:pt x="454" y="317"/>
                    </a:lnTo>
                    <a:lnTo>
                      <a:pt x="454" y="317"/>
                    </a:lnTo>
                    <a:lnTo>
                      <a:pt x="464" y="303"/>
                    </a:lnTo>
                    <a:lnTo>
                      <a:pt x="464" y="303"/>
                    </a:lnTo>
                    <a:lnTo>
                      <a:pt x="470" y="299"/>
                    </a:lnTo>
                    <a:lnTo>
                      <a:pt x="470" y="295"/>
                    </a:lnTo>
                    <a:lnTo>
                      <a:pt x="466" y="291"/>
                    </a:lnTo>
                    <a:lnTo>
                      <a:pt x="466" y="291"/>
                    </a:lnTo>
                    <a:lnTo>
                      <a:pt x="458" y="291"/>
                    </a:lnTo>
                    <a:lnTo>
                      <a:pt x="450" y="291"/>
                    </a:lnTo>
                    <a:lnTo>
                      <a:pt x="432" y="297"/>
                    </a:lnTo>
                    <a:lnTo>
                      <a:pt x="432" y="297"/>
                    </a:lnTo>
                    <a:lnTo>
                      <a:pt x="420" y="303"/>
                    </a:lnTo>
                    <a:lnTo>
                      <a:pt x="406" y="313"/>
                    </a:lnTo>
                    <a:lnTo>
                      <a:pt x="386" y="325"/>
                    </a:lnTo>
                    <a:lnTo>
                      <a:pt x="386" y="325"/>
                    </a:lnTo>
                    <a:lnTo>
                      <a:pt x="356" y="347"/>
                    </a:lnTo>
                    <a:lnTo>
                      <a:pt x="356" y="347"/>
                    </a:lnTo>
                    <a:lnTo>
                      <a:pt x="344" y="351"/>
                    </a:lnTo>
                    <a:lnTo>
                      <a:pt x="344" y="351"/>
                    </a:lnTo>
                    <a:lnTo>
                      <a:pt x="336" y="351"/>
                    </a:lnTo>
                    <a:lnTo>
                      <a:pt x="334" y="351"/>
                    </a:lnTo>
                    <a:lnTo>
                      <a:pt x="336" y="347"/>
                    </a:lnTo>
                    <a:lnTo>
                      <a:pt x="336" y="347"/>
                    </a:lnTo>
                    <a:lnTo>
                      <a:pt x="342" y="339"/>
                    </a:lnTo>
                    <a:lnTo>
                      <a:pt x="342" y="337"/>
                    </a:lnTo>
                    <a:lnTo>
                      <a:pt x="342" y="333"/>
                    </a:lnTo>
                    <a:lnTo>
                      <a:pt x="342" y="333"/>
                    </a:lnTo>
                    <a:lnTo>
                      <a:pt x="338" y="331"/>
                    </a:lnTo>
                    <a:lnTo>
                      <a:pt x="336" y="329"/>
                    </a:lnTo>
                    <a:lnTo>
                      <a:pt x="332" y="331"/>
                    </a:lnTo>
                    <a:lnTo>
                      <a:pt x="328" y="333"/>
                    </a:lnTo>
                    <a:lnTo>
                      <a:pt x="328" y="333"/>
                    </a:lnTo>
                    <a:lnTo>
                      <a:pt x="322" y="339"/>
                    </a:lnTo>
                    <a:lnTo>
                      <a:pt x="316" y="339"/>
                    </a:lnTo>
                    <a:lnTo>
                      <a:pt x="312" y="337"/>
                    </a:lnTo>
                    <a:lnTo>
                      <a:pt x="312" y="337"/>
                    </a:lnTo>
                    <a:lnTo>
                      <a:pt x="308" y="333"/>
                    </a:lnTo>
                    <a:lnTo>
                      <a:pt x="306" y="331"/>
                    </a:lnTo>
                    <a:lnTo>
                      <a:pt x="304" y="323"/>
                    </a:lnTo>
                    <a:lnTo>
                      <a:pt x="304" y="323"/>
                    </a:lnTo>
                    <a:lnTo>
                      <a:pt x="304" y="321"/>
                    </a:lnTo>
                    <a:lnTo>
                      <a:pt x="300" y="317"/>
                    </a:lnTo>
                    <a:lnTo>
                      <a:pt x="296" y="315"/>
                    </a:lnTo>
                    <a:lnTo>
                      <a:pt x="290" y="315"/>
                    </a:lnTo>
                    <a:lnTo>
                      <a:pt x="290" y="315"/>
                    </a:lnTo>
                    <a:lnTo>
                      <a:pt x="274" y="317"/>
                    </a:lnTo>
                    <a:lnTo>
                      <a:pt x="258" y="321"/>
                    </a:lnTo>
                    <a:lnTo>
                      <a:pt x="258" y="321"/>
                    </a:lnTo>
                    <a:lnTo>
                      <a:pt x="234" y="331"/>
                    </a:lnTo>
                    <a:lnTo>
                      <a:pt x="206" y="347"/>
                    </a:lnTo>
                    <a:lnTo>
                      <a:pt x="206" y="347"/>
                    </a:lnTo>
                    <a:lnTo>
                      <a:pt x="112" y="427"/>
                    </a:lnTo>
                    <a:lnTo>
                      <a:pt x="0" y="539"/>
                    </a:lnTo>
                    <a:lnTo>
                      <a:pt x="0" y="539"/>
                    </a:lnTo>
                    <a:lnTo>
                      <a:pt x="6" y="549"/>
                    </a:lnTo>
                    <a:lnTo>
                      <a:pt x="10" y="557"/>
                    </a:lnTo>
                    <a:lnTo>
                      <a:pt x="14" y="567"/>
                    </a:lnTo>
                    <a:lnTo>
                      <a:pt x="14" y="567"/>
                    </a:lnTo>
                    <a:lnTo>
                      <a:pt x="18" y="591"/>
                    </a:lnTo>
                    <a:lnTo>
                      <a:pt x="22" y="615"/>
                    </a:lnTo>
                    <a:lnTo>
                      <a:pt x="22" y="615"/>
                    </a:lnTo>
                    <a:lnTo>
                      <a:pt x="28" y="631"/>
                    </a:lnTo>
                    <a:lnTo>
                      <a:pt x="32" y="639"/>
                    </a:lnTo>
                    <a:lnTo>
                      <a:pt x="32" y="639"/>
                    </a:lnTo>
                    <a:lnTo>
                      <a:pt x="36" y="647"/>
                    </a:lnTo>
                    <a:lnTo>
                      <a:pt x="40" y="651"/>
                    </a:lnTo>
                    <a:lnTo>
                      <a:pt x="44" y="655"/>
                    </a:lnTo>
                    <a:lnTo>
                      <a:pt x="44" y="655"/>
                    </a:lnTo>
                    <a:lnTo>
                      <a:pt x="46" y="655"/>
                    </a:lnTo>
                    <a:lnTo>
                      <a:pt x="50" y="653"/>
                    </a:lnTo>
                    <a:lnTo>
                      <a:pt x="52" y="649"/>
                    </a:lnTo>
                    <a:lnTo>
                      <a:pt x="54" y="645"/>
                    </a:lnTo>
                    <a:lnTo>
                      <a:pt x="54" y="645"/>
                    </a:lnTo>
                    <a:lnTo>
                      <a:pt x="52" y="623"/>
                    </a:lnTo>
                    <a:lnTo>
                      <a:pt x="54" y="613"/>
                    </a:lnTo>
                    <a:lnTo>
                      <a:pt x="84" y="657"/>
                    </a:lnTo>
                    <a:lnTo>
                      <a:pt x="104" y="685"/>
                    </a:lnTo>
                    <a:lnTo>
                      <a:pt x="110" y="693"/>
                    </a:lnTo>
                    <a:lnTo>
                      <a:pt x="110" y="693"/>
                    </a:lnTo>
                    <a:lnTo>
                      <a:pt x="114" y="697"/>
                    </a:lnTo>
                    <a:lnTo>
                      <a:pt x="118" y="699"/>
                    </a:lnTo>
                    <a:lnTo>
                      <a:pt x="122" y="697"/>
                    </a:lnTo>
                    <a:lnTo>
                      <a:pt x="122" y="697"/>
                    </a:lnTo>
                    <a:lnTo>
                      <a:pt x="124" y="693"/>
                    </a:lnTo>
                    <a:lnTo>
                      <a:pt x="126" y="687"/>
                    </a:lnTo>
                    <a:lnTo>
                      <a:pt x="126" y="681"/>
                    </a:lnTo>
                    <a:lnTo>
                      <a:pt x="128" y="679"/>
                    </a:lnTo>
                    <a:lnTo>
                      <a:pt x="130" y="679"/>
                    </a:lnTo>
                    <a:lnTo>
                      <a:pt x="130" y="679"/>
                    </a:lnTo>
                    <a:lnTo>
                      <a:pt x="132" y="677"/>
                    </a:lnTo>
                    <a:lnTo>
                      <a:pt x="136" y="677"/>
                    </a:lnTo>
                    <a:lnTo>
                      <a:pt x="144" y="681"/>
                    </a:lnTo>
                    <a:lnTo>
                      <a:pt x="158" y="693"/>
                    </a:lnTo>
                    <a:lnTo>
                      <a:pt x="158" y="693"/>
                    </a:lnTo>
                    <a:lnTo>
                      <a:pt x="188" y="717"/>
                    </a:lnTo>
                    <a:lnTo>
                      <a:pt x="188" y="717"/>
                    </a:lnTo>
                    <a:lnTo>
                      <a:pt x="194" y="721"/>
                    </a:lnTo>
                    <a:lnTo>
                      <a:pt x="200" y="725"/>
                    </a:lnTo>
                    <a:lnTo>
                      <a:pt x="206" y="727"/>
                    </a:lnTo>
                    <a:lnTo>
                      <a:pt x="206" y="727"/>
                    </a:lnTo>
                    <a:lnTo>
                      <a:pt x="216" y="729"/>
                    </a:lnTo>
                    <a:lnTo>
                      <a:pt x="220" y="729"/>
                    </a:lnTo>
                    <a:lnTo>
                      <a:pt x="222" y="727"/>
                    </a:lnTo>
                    <a:lnTo>
                      <a:pt x="222" y="727"/>
                    </a:lnTo>
                    <a:lnTo>
                      <a:pt x="226" y="725"/>
                    </a:lnTo>
                    <a:lnTo>
                      <a:pt x="226" y="721"/>
                    </a:lnTo>
                    <a:lnTo>
                      <a:pt x="228" y="719"/>
                    </a:lnTo>
                    <a:lnTo>
                      <a:pt x="232" y="719"/>
                    </a:lnTo>
                    <a:lnTo>
                      <a:pt x="232" y="719"/>
                    </a:lnTo>
                    <a:lnTo>
                      <a:pt x="244" y="727"/>
                    </a:lnTo>
                    <a:lnTo>
                      <a:pt x="258" y="735"/>
                    </a:lnTo>
                    <a:lnTo>
                      <a:pt x="258" y="735"/>
                    </a:lnTo>
                    <a:lnTo>
                      <a:pt x="268" y="739"/>
                    </a:lnTo>
                    <a:lnTo>
                      <a:pt x="272" y="739"/>
                    </a:lnTo>
                    <a:lnTo>
                      <a:pt x="276" y="737"/>
                    </a:lnTo>
                    <a:lnTo>
                      <a:pt x="276" y="737"/>
                    </a:lnTo>
                    <a:lnTo>
                      <a:pt x="276" y="733"/>
                    </a:lnTo>
                    <a:lnTo>
                      <a:pt x="274" y="725"/>
                    </a:lnTo>
                    <a:lnTo>
                      <a:pt x="266" y="707"/>
                    </a:lnTo>
                    <a:lnTo>
                      <a:pt x="266" y="707"/>
                    </a:lnTo>
                    <a:lnTo>
                      <a:pt x="264" y="699"/>
                    </a:lnTo>
                    <a:lnTo>
                      <a:pt x="262" y="689"/>
                    </a:lnTo>
                    <a:lnTo>
                      <a:pt x="264" y="681"/>
                    </a:lnTo>
                    <a:lnTo>
                      <a:pt x="266" y="677"/>
                    </a:lnTo>
                    <a:lnTo>
                      <a:pt x="268" y="675"/>
                    </a:lnTo>
                    <a:lnTo>
                      <a:pt x="268" y="675"/>
                    </a:lnTo>
                    <a:lnTo>
                      <a:pt x="276" y="671"/>
                    </a:lnTo>
                    <a:lnTo>
                      <a:pt x="286" y="669"/>
                    </a:lnTo>
                    <a:lnTo>
                      <a:pt x="304" y="669"/>
                    </a:lnTo>
                    <a:lnTo>
                      <a:pt x="304" y="669"/>
                    </a:lnTo>
                    <a:lnTo>
                      <a:pt x="312" y="669"/>
                    </a:lnTo>
                    <a:lnTo>
                      <a:pt x="322" y="671"/>
                    </a:lnTo>
                    <a:lnTo>
                      <a:pt x="328" y="673"/>
                    </a:lnTo>
                    <a:lnTo>
                      <a:pt x="330" y="671"/>
                    </a:lnTo>
                    <a:lnTo>
                      <a:pt x="332" y="669"/>
                    </a:lnTo>
                    <a:lnTo>
                      <a:pt x="332" y="669"/>
                    </a:lnTo>
                    <a:lnTo>
                      <a:pt x="332" y="665"/>
                    </a:lnTo>
                    <a:lnTo>
                      <a:pt x="332" y="663"/>
                    </a:lnTo>
                    <a:lnTo>
                      <a:pt x="334" y="661"/>
                    </a:lnTo>
                    <a:lnTo>
                      <a:pt x="344" y="659"/>
                    </a:lnTo>
                    <a:lnTo>
                      <a:pt x="344" y="659"/>
                    </a:lnTo>
                    <a:lnTo>
                      <a:pt x="370" y="657"/>
                    </a:lnTo>
                    <a:lnTo>
                      <a:pt x="380" y="655"/>
                    </a:lnTo>
                    <a:lnTo>
                      <a:pt x="390" y="651"/>
                    </a:lnTo>
                    <a:lnTo>
                      <a:pt x="390" y="651"/>
                    </a:lnTo>
                    <a:lnTo>
                      <a:pt x="396" y="647"/>
                    </a:lnTo>
                    <a:lnTo>
                      <a:pt x="400" y="641"/>
                    </a:lnTo>
                    <a:lnTo>
                      <a:pt x="402" y="637"/>
                    </a:lnTo>
                    <a:lnTo>
                      <a:pt x="408" y="631"/>
                    </a:lnTo>
                    <a:lnTo>
                      <a:pt x="408" y="631"/>
                    </a:lnTo>
                    <a:lnTo>
                      <a:pt x="426" y="615"/>
                    </a:lnTo>
                    <a:lnTo>
                      <a:pt x="440" y="607"/>
                    </a:lnTo>
                    <a:lnTo>
                      <a:pt x="452" y="603"/>
                    </a:lnTo>
                    <a:lnTo>
                      <a:pt x="452" y="603"/>
                    </a:lnTo>
                    <a:lnTo>
                      <a:pt x="464" y="601"/>
                    </a:lnTo>
                    <a:lnTo>
                      <a:pt x="474" y="601"/>
                    </a:lnTo>
                    <a:lnTo>
                      <a:pt x="482" y="603"/>
                    </a:lnTo>
                    <a:lnTo>
                      <a:pt x="490" y="603"/>
                    </a:lnTo>
                    <a:lnTo>
                      <a:pt x="490" y="603"/>
                    </a:lnTo>
                    <a:lnTo>
                      <a:pt x="514" y="599"/>
                    </a:lnTo>
                    <a:lnTo>
                      <a:pt x="536" y="595"/>
                    </a:lnTo>
                    <a:lnTo>
                      <a:pt x="536" y="595"/>
                    </a:lnTo>
                    <a:lnTo>
                      <a:pt x="554" y="589"/>
                    </a:lnTo>
                    <a:lnTo>
                      <a:pt x="574" y="583"/>
                    </a:lnTo>
                    <a:lnTo>
                      <a:pt x="574" y="583"/>
                    </a:lnTo>
                    <a:lnTo>
                      <a:pt x="586" y="575"/>
                    </a:lnTo>
                    <a:lnTo>
                      <a:pt x="592" y="571"/>
                    </a:lnTo>
                    <a:lnTo>
                      <a:pt x="592" y="571"/>
                    </a:lnTo>
                    <a:lnTo>
                      <a:pt x="578" y="559"/>
                    </a:lnTo>
                    <a:lnTo>
                      <a:pt x="578" y="559"/>
                    </a:lnTo>
                    <a:lnTo>
                      <a:pt x="574" y="553"/>
                    </a:lnTo>
                    <a:lnTo>
                      <a:pt x="574" y="549"/>
                    </a:lnTo>
                    <a:lnTo>
                      <a:pt x="578" y="549"/>
                    </a:lnTo>
                    <a:lnTo>
                      <a:pt x="578" y="549"/>
                    </a:lnTo>
                    <a:lnTo>
                      <a:pt x="590" y="547"/>
                    </a:lnTo>
                    <a:lnTo>
                      <a:pt x="604" y="547"/>
                    </a:lnTo>
                    <a:lnTo>
                      <a:pt x="604" y="547"/>
                    </a:lnTo>
                    <a:lnTo>
                      <a:pt x="618" y="547"/>
                    </a:lnTo>
                    <a:lnTo>
                      <a:pt x="632" y="545"/>
                    </a:lnTo>
                    <a:lnTo>
                      <a:pt x="632" y="545"/>
                    </a:lnTo>
                    <a:lnTo>
                      <a:pt x="638" y="543"/>
                    </a:lnTo>
                    <a:lnTo>
                      <a:pt x="644" y="541"/>
                    </a:lnTo>
                    <a:lnTo>
                      <a:pt x="648" y="537"/>
                    </a:lnTo>
                    <a:lnTo>
                      <a:pt x="646" y="529"/>
                    </a:lnTo>
                    <a:lnTo>
                      <a:pt x="646" y="527"/>
                    </a:lnTo>
                    <a:lnTo>
                      <a:pt x="646" y="527"/>
                    </a:lnTo>
                    <a:lnTo>
                      <a:pt x="656" y="525"/>
                    </a:lnTo>
                    <a:lnTo>
                      <a:pt x="656" y="525"/>
                    </a:lnTo>
                    <a:lnTo>
                      <a:pt x="680" y="521"/>
                    </a:lnTo>
                    <a:lnTo>
                      <a:pt x="700" y="517"/>
                    </a:lnTo>
                    <a:lnTo>
                      <a:pt x="700" y="517"/>
                    </a:lnTo>
                    <a:lnTo>
                      <a:pt x="712" y="513"/>
                    </a:lnTo>
                    <a:lnTo>
                      <a:pt x="718" y="511"/>
                    </a:lnTo>
                    <a:lnTo>
                      <a:pt x="724" y="505"/>
                    </a:lnTo>
                    <a:lnTo>
                      <a:pt x="724" y="505"/>
                    </a:lnTo>
                    <a:lnTo>
                      <a:pt x="728" y="499"/>
                    </a:lnTo>
                    <a:lnTo>
                      <a:pt x="730" y="497"/>
                    </a:lnTo>
                    <a:lnTo>
                      <a:pt x="732" y="495"/>
                    </a:lnTo>
                    <a:lnTo>
                      <a:pt x="740" y="493"/>
                    </a:lnTo>
                    <a:lnTo>
                      <a:pt x="740" y="493"/>
                    </a:lnTo>
                    <a:lnTo>
                      <a:pt x="766" y="493"/>
                    </a:lnTo>
                    <a:lnTo>
                      <a:pt x="782" y="495"/>
                    </a:lnTo>
                    <a:lnTo>
                      <a:pt x="782" y="495"/>
                    </a:lnTo>
                    <a:lnTo>
                      <a:pt x="788" y="495"/>
                    </a:lnTo>
                    <a:lnTo>
                      <a:pt x="790" y="493"/>
                    </a:lnTo>
                    <a:lnTo>
                      <a:pt x="784" y="489"/>
                    </a:lnTo>
                    <a:lnTo>
                      <a:pt x="784" y="489"/>
                    </a:lnTo>
                    <a:lnTo>
                      <a:pt x="762" y="479"/>
                    </a:lnTo>
                    <a:lnTo>
                      <a:pt x="752" y="473"/>
                    </a:lnTo>
                    <a:lnTo>
                      <a:pt x="744" y="467"/>
                    </a:lnTo>
                    <a:lnTo>
                      <a:pt x="744" y="467"/>
                    </a:lnTo>
                    <a:lnTo>
                      <a:pt x="732" y="455"/>
                    </a:lnTo>
                    <a:lnTo>
                      <a:pt x="730" y="451"/>
                    </a:lnTo>
                    <a:lnTo>
                      <a:pt x="728" y="445"/>
                    </a:lnTo>
                    <a:lnTo>
                      <a:pt x="728" y="445"/>
                    </a:lnTo>
                    <a:lnTo>
                      <a:pt x="730" y="439"/>
                    </a:lnTo>
                    <a:lnTo>
                      <a:pt x="732" y="435"/>
                    </a:lnTo>
                    <a:lnTo>
                      <a:pt x="736" y="435"/>
                    </a:lnTo>
                    <a:lnTo>
                      <a:pt x="744" y="437"/>
                    </a:lnTo>
                    <a:lnTo>
                      <a:pt x="744" y="437"/>
                    </a:lnTo>
                    <a:lnTo>
                      <a:pt x="776" y="451"/>
                    </a:lnTo>
                    <a:lnTo>
                      <a:pt x="794" y="461"/>
                    </a:lnTo>
                    <a:lnTo>
                      <a:pt x="806" y="463"/>
                    </a:lnTo>
                    <a:lnTo>
                      <a:pt x="806" y="463"/>
                    </a:lnTo>
                    <a:lnTo>
                      <a:pt x="826" y="467"/>
                    </a:lnTo>
                    <a:lnTo>
                      <a:pt x="840" y="471"/>
                    </a:lnTo>
                    <a:lnTo>
                      <a:pt x="852" y="473"/>
                    </a:lnTo>
                    <a:lnTo>
                      <a:pt x="852" y="473"/>
                    </a:lnTo>
                    <a:lnTo>
                      <a:pt x="860" y="471"/>
                    </a:lnTo>
                    <a:lnTo>
                      <a:pt x="870" y="469"/>
                    </a:lnTo>
                    <a:lnTo>
                      <a:pt x="878" y="465"/>
                    </a:lnTo>
                    <a:lnTo>
                      <a:pt x="884" y="465"/>
                    </a:lnTo>
                    <a:lnTo>
                      <a:pt x="884" y="465"/>
                    </a:lnTo>
                    <a:lnTo>
                      <a:pt x="892" y="467"/>
                    </a:lnTo>
                    <a:lnTo>
                      <a:pt x="900" y="471"/>
                    </a:lnTo>
                    <a:lnTo>
                      <a:pt x="900" y="471"/>
                    </a:lnTo>
                    <a:lnTo>
                      <a:pt x="908" y="475"/>
                    </a:lnTo>
                    <a:lnTo>
                      <a:pt x="920" y="479"/>
                    </a:lnTo>
                    <a:lnTo>
                      <a:pt x="920" y="479"/>
                    </a:lnTo>
                    <a:lnTo>
                      <a:pt x="930" y="481"/>
                    </a:lnTo>
                    <a:lnTo>
                      <a:pt x="938" y="481"/>
                    </a:lnTo>
                    <a:lnTo>
                      <a:pt x="938" y="481"/>
                    </a:lnTo>
                    <a:lnTo>
                      <a:pt x="940" y="479"/>
                    </a:lnTo>
                    <a:lnTo>
                      <a:pt x="942" y="477"/>
                    </a:lnTo>
                    <a:lnTo>
                      <a:pt x="942" y="467"/>
                    </a:lnTo>
                    <a:lnTo>
                      <a:pt x="942" y="467"/>
                    </a:lnTo>
                    <a:lnTo>
                      <a:pt x="940" y="457"/>
                    </a:lnTo>
                    <a:lnTo>
                      <a:pt x="942" y="449"/>
                    </a:lnTo>
                    <a:lnTo>
                      <a:pt x="946" y="441"/>
                    </a:lnTo>
                    <a:lnTo>
                      <a:pt x="954" y="437"/>
                    </a:lnTo>
                    <a:lnTo>
                      <a:pt x="954" y="437"/>
                    </a:lnTo>
                    <a:lnTo>
                      <a:pt x="970" y="431"/>
                    </a:lnTo>
                    <a:lnTo>
                      <a:pt x="978" y="427"/>
                    </a:lnTo>
                    <a:lnTo>
                      <a:pt x="982" y="423"/>
                    </a:lnTo>
                    <a:lnTo>
                      <a:pt x="982" y="423"/>
                    </a:lnTo>
                    <a:lnTo>
                      <a:pt x="984" y="417"/>
                    </a:lnTo>
                    <a:lnTo>
                      <a:pt x="984" y="413"/>
                    </a:lnTo>
                    <a:lnTo>
                      <a:pt x="984" y="407"/>
                    </a:lnTo>
                    <a:lnTo>
                      <a:pt x="988" y="403"/>
                    </a:lnTo>
                    <a:lnTo>
                      <a:pt x="988" y="403"/>
                    </a:lnTo>
                    <a:lnTo>
                      <a:pt x="996" y="399"/>
                    </a:lnTo>
                    <a:lnTo>
                      <a:pt x="1004" y="395"/>
                    </a:lnTo>
                    <a:lnTo>
                      <a:pt x="1012" y="391"/>
                    </a:lnTo>
                    <a:lnTo>
                      <a:pt x="1016" y="383"/>
                    </a:lnTo>
                    <a:lnTo>
                      <a:pt x="1016" y="383"/>
                    </a:lnTo>
                    <a:lnTo>
                      <a:pt x="1020" y="375"/>
                    </a:lnTo>
                    <a:lnTo>
                      <a:pt x="1022" y="365"/>
                    </a:lnTo>
                    <a:lnTo>
                      <a:pt x="1024" y="355"/>
                    </a:lnTo>
                    <a:lnTo>
                      <a:pt x="1024" y="343"/>
                    </a:lnTo>
                    <a:lnTo>
                      <a:pt x="1024" y="343"/>
                    </a:lnTo>
                    <a:lnTo>
                      <a:pt x="1024" y="325"/>
                    </a:lnTo>
                    <a:lnTo>
                      <a:pt x="1026" y="317"/>
                    </a:lnTo>
                    <a:lnTo>
                      <a:pt x="1030" y="313"/>
                    </a:lnTo>
                    <a:lnTo>
                      <a:pt x="1030" y="313"/>
                    </a:lnTo>
                    <a:lnTo>
                      <a:pt x="1042" y="307"/>
                    </a:lnTo>
                    <a:lnTo>
                      <a:pt x="1050" y="303"/>
                    </a:lnTo>
                    <a:lnTo>
                      <a:pt x="1050" y="303"/>
                    </a:lnTo>
                    <a:lnTo>
                      <a:pt x="1058" y="301"/>
                    </a:lnTo>
                    <a:lnTo>
                      <a:pt x="1060" y="299"/>
                    </a:lnTo>
                    <a:lnTo>
                      <a:pt x="1064" y="295"/>
                    </a:lnTo>
                    <a:lnTo>
                      <a:pt x="1064" y="295"/>
                    </a:lnTo>
                    <a:lnTo>
                      <a:pt x="1066" y="287"/>
                    </a:lnTo>
                    <a:lnTo>
                      <a:pt x="1070" y="283"/>
                    </a:lnTo>
                    <a:lnTo>
                      <a:pt x="1076" y="279"/>
                    </a:lnTo>
                    <a:lnTo>
                      <a:pt x="1076" y="279"/>
                    </a:lnTo>
                    <a:lnTo>
                      <a:pt x="1096" y="273"/>
                    </a:lnTo>
                    <a:lnTo>
                      <a:pt x="1118" y="269"/>
                    </a:lnTo>
                    <a:lnTo>
                      <a:pt x="1118" y="269"/>
                    </a:lnTo>
                    <a:lnTo>
                      <a:pt x="1132" y="269"/>
                    </a:lnTo>
                    <a:lnTo>
                      <a:pt x="1138" y="267"/>
                    </a:lnTo>
                    <a:lnTo>
                      <a:pt x="1142" y="265"/>
                    </a:lnTo>
                    <a:lnTo>
                      <a:pt x="1142" y="265"/>
                    </a:lnTo>
                    <a:lnTo>
                      <a:pt x="1144" y="261"/>
                    </a:lnTo>
                    <a:lnTo>
                      <a:pt x="1146" y="257"/>
                    </a:lnTo>
                    <a:lnTo>
                      <a:pt x="1144" y="249"/>
                    </a:lnTo>
                    <a:lnTo>
                      <a:pt x="1144" y="249"/>
                    </a:lnTo>
                    <a:lnTo>
                      <a:pt x="1142" y="247"/>
                    </a:lnTo>
                    <a:lnTo>
                      <a:pt x="1152" y="243"/>
                    </a:lnTo>
                    <a:lnTo>
                      <a:pt x="1152" y="243"/>
                    </a:lnTo>
                    <a:lnTo>
                      <a:pt x="1180" y="236"/>
                    </a:lnTo>
                    <a:lnTo>
                      <a:pt x="1180" y="236"/>
                    </a:lnTo>
                    <a:lnTo>
                      <a:pt x="1188" y="234"/>
                    </a:lnTo>
                    <a:lnTo>
                      <a:pt x="1190" y="232"/>
                    </a:lnTo>
                    <a:lnTo>
                      <a:pt x="1192" y="230"/>
                    </a:lnTo>
                    <a:lnTo>
                      <a:pt x="1192" y="230"/>
                    </a:lnTo>
                    <a:lnTo>
                      <a:pt x="1190" y="224"/>
                    </a:lnTo>
                    <a:lnTo>
                      <a:pt x="1186" y="220"/>
                    </a:lnTo>
                    <a:lnTo>
                      <a:pt x="1186" y="220"/>
                    </a:lnTo>
                    <a:lnTo>
                      <a:pt x="1182" y="216"/>
                    </a:lnTo>
                    <a:lnTo>
                      <a:pt x="1182" y="212"/>
                    </a:lnTo>
                    <a:lnTo>
                      <a:pt x="1186" y="212"/>
                    </a:lnTo>
                    <a:lnTo>
                      <a:pt x="1186" y="212"/>
                    </a:lnTo>
                    <a:lnTo>
                      <a:pt x="1202" y="210"/>
                    </a:lnTo>
                    <a:lnTo>
                      <a:pt x="1216" y="208"/>
                    </a:lnTo>
                    <a:lnTo>
                      <a:pt x="1216" y="208"/>
                    </a:lnTo>
                    <a:lnTo>
                      <a:pt x="1228" y="206"/>
                    </a:lnTo>
                    <a:lnTo>
                      <a:pt x="1238" y="202"/>
                    </a:lnTo>
                    <a:lnTo>
                      <a:pt x="1238" y="202"/>
                    </a:lnTo>
                    <a:lnTo>
                      <a:pt x="1240" y="198"/>
                    </a:lnTo>
                    <a:lnTo>
                      <a:pt x="1240" y="196"/>
                    </a:lnTo>
                    <a:lnTo>
                      <a:pt x="1240" y="194"/>
                    </a:lnTo>
                    <a:lnTo>
                      <a:pt x="1234" y="194"/>
                    </a:lnTo>
                    <a:lnTo>
                      <a:pt x="1234" y="194"/>
                    </a:lnTo>
                    <a:close/>
                  </a:path>
                </a:pathLst>
              </a:custGeom>
              <a:solidFill>
                <a:srgbClr val="FEB44C"/>
              </a:solidFill>
              <a:ln w="6350">
                <a:solidFill>
                  <a:srgbClr val="000000"/>
                </a:solidFill>
                <a:prstDash val="solid"/>
                <a:round/>
                <a:headEnd/>
                <a:tailEnd/>
              </a:ln>
            </p:spPr>
            <p:txBody>
              <a:bodyPr/>
              <a:lstStyle/>
              <a:p>
                <a:endParaRPr lang="en-US" dirty="0"/>
              </a:p>
            </p:txBody>
          </p:sp>
          <p:sp>
            <p:nvSpPr>
              <p:cNvPr id="272" name="Freeform 30"/>
              <p:cNvSpPr>
                <a:spLocks/>
              </p:cNvSpPr>
              <p:nvPr/>
            </p:nvSpPr>
            <p:spPr bwMode="auto">
              <a:xfrm>
                <a:off x="1091" y="2163"/>
                <a:ext cx="674" cy="476"/>
              </a:xfrm>
              <a:custGeom>
                <a:avLst/>
                <a:gdLst/>
                <a:ahLst/>
                <a:cxnLst>
                  <a:cxn ang="0">
                    <a:pos x="648" y="436"/>
                  </a:cxn>
                  <a:cxn ang="0">
                    <a:pos x="622" y="368"/>
                  </a:cxn>
                  <a:cxn ang="0">
                    <a:pos x="628" y="352"/>
                  </a:cxn>
                  <a:cxn ang="0">
                    <a:pos x="654" y="344"/>
                  </a:cxn>
                  <a:cxn ang="0">
                    <a:pos x="660" y="316"/>
                  </a:cxn>
                  <a:cxn ang="0">
                    <a:pos x="672" y="316"/>
                  </a:cxn>
                  <a:cxn ang="0">
                    <a:pos x="674" y="302"/>
                  </a:cxn>
                  <a:cxn ang="0">
                    <a:pos x="662" y="260"/>
                  </a:cxn>
                  <a:cxn ang="0">
                    <a:pos x="636" y="242"/>
                  </a:cxn>
                  <a:cxn ang="0">
                    <a:pos x="608" y="224"/>
                  </a:cxn>
                  <a:cxn ang="0">
                    <a:pos x="582" y="226"/>
                  </a:cxn>
                  <a:cxn ang="0">
                    <a:pos x="560" y="220"/>
                  </a:cxn>
                  <a:cxn ang="0">
                    <a:pos x="546" y="212"/>
                  </a:cxn>
                  <a:cxn ang="0">
                    <a:pos x="538" y="212"/>
                  </a:cxn>
                  <a:cxn ang="0">
                    <a:pos x="522" y="202"/>
                  </a:cxn>
                  <a:cxn ang="0">
                    <a:pos x="498" y="196"/>
                  </a:cxn>
                  <a:cxn ang="0">
                    <a:pos x="458" y="160"/>
                  </a:cxn>
                  <a:cxn ang="0">
                    <a:pos x="434" y="148"/>
                  </a:cxn>
                  <a:cxn ang="0">
                    <a:pos x="382" y="152"/>
                  </a:cxn>
                  <a:cxn ang="0">
                    <a:pos x="342" y="152"/>
                  </a:cxn>
                  <a:cxn ang="0">
                    <a:pos x="310" y="132"/>
                  </a:cxn>
                  <a:cxn ang="0">
                    <a:pos x="280" y="100"/>
                  </a:cxn>
                  <a:cxn ang="0">
                    <a:pos x="234" y="82"/>
                  </a:cxn>
                  <a:cxn ang="0">
                    <a:pos x="216" y="70"/>
                  </a:cxn>
                  <a:cxn ang="0">
                    <a:pos x="168" y="60"/>
                  </a:cxn>
                  <a:cxn ang="0">
                    <a:pos x="136" y="42"/>
                  </a:cxn>
                  <a:cxn ang="0">
                    <a:pos x="94" y="44"/>
                  </a:cxn>
                  <a:cxn ang="0">
                    <a:pos x="62" y="36"/>
                  </a:cxn>
                  <a:cxn ang="0">
                    <a:pos x="18" y="4"/>
                  </a:cxn>
                  <a:cxn ang="0">
                    <a:pos x="4" y="2"/>
                  </a:cxn>
                  <a:cxn ang="0">
                    <a:pos x="2" y="20"/>
                  </a:cxn>
                  <a:cxn ang="0">
                    <a:pos x="28" y="46"/>
                  </a:cxn>
                  <a:cxn ang="0">
                    <a:pos x="50" y="80"/>
                  </a:cxn>
                  <a:cxn ang="0">
                    <a:pos x="124" y="88"/>
                  </a:cxn>
                  <a:cxn ang="0">
                    <a:pos x="154" y="96"/>
                  </a:cxn>
                  <a:cxn ang="0">
                    <a:pos x="142" y="114"/>
                  </a:cxn>
                  <a:cxn ang="0">
                    <a:pos x="176" y="132"/>
                  </a:cxn>
                  <a:cxn ang="0">
                    <a:pos x="198" y="158"/>
                  </a:cxn>
                  <a:cxn ang="0">
                    <a:pos x="210" y="174"/>
                  </a:cxn>
                  <a:cxn ang="0">
                    <a:pos x="230" y="188"/>
                  </a:cxn>
                  <a:cxn ang="0">
                    <a:pos x="266" y="208"/>
                  </a:cxn>
                  <a:cxn ang="0">
                    <a:pos x="342" y="222"/>
                  </a:cxn>
                  <a:cxn ang="0">
                    <a:pos x="394" y="242"/>
                  </a:cxn>
                  <a:cxn ang="0">
                    <a:pos x="402" y="252"/>
                  </a:cxn>
                  <a:cxn ang="0">
                    <a:pos x="390" y="278"/>
                  </a:cxn>
                  <a:cxn ang="0">
                    <a:pos x="420" y="288"/>
                  </a:cxn>
                  <a:cxn ang="0">
                    <a:pos x="464" y="322"/>
                  </a:cxn>
                  <a:cxn ang="0">
                    <a:pos x="516" y="356"/>
                  </a:cxn>
                  <a:cxn ang="0">
                    <a:pos x="544" y="362"/>
                  </a:cxn>
                  <a:cxn ang="0">
                    <a:pos x="568" y="376"/>
                  </a:cxn>
                  <a:cxn ang="0">
                    <a:pos x="566" y="384"/>
                  </a:cxn>
                  <a:cxn ang="0">
                    <a:pos x="568" y="394"/>
                  </a:cxn>
                  <a:cxn ang="0">
                    <a:pos x="610" y="422"/>
                  </a:cxn>
                  <a:cxn ang="0">
                    <a:pos x="632" y="460"/>
                  </a:cxn>
                  <a:cxn ang="0">
                    <a:pos x="664" y="476"/>
                  </a:cxn>
                </a:cxnLst>
                <a:rect l="0" t="0" r="r" b="b"/>
                <a:pathLst>
                  <a:path w="674" h="476">
                    <a:moveTo>
                      <a:pt x="664" y="476"/>
                    </a:moveTo>
                    <a:lnTo>
                      <a:pt x="664" y="476"/>
                    </a:lnTo>
                    <a:lnTo>
                      <a:pt x="658" y="458"/>
                    </a:lnTo>
                    <a:lnTo>
                      <a:pt x="648" y="436"/>
                    </a:lnTo>
                    <a:lnTo>
                      <a:pt x="636" y="408"/>
                    </a:lnTo>
                    <a:lnTo>
                      <a:pt x="636" y="408"/>
                    </a:lnTo>
                    <a:lnTo>
                      <a:pt x="626" y="384"/>
                    </a:lnTo>
                    <a:lnTo>
                      <a:pt x="622" y="368"/>
                    </a:lnTo>
                    <a:lnTo>
                      <a:pt x="622" y="364"/>
                    </a:lnTo>
                    <a:lnTo>
                      <a:pt x="624" y="358"/>
                    </a:lnTo>
                    <a:lnTo>
                      <a:pt x="628" y="352"/>
                    </a:lnTo>
                    <a:lnTo>
                      <a:pt x="628" y="352"/>
                    </a:lnTo>
                    <a:lnTo>
                      <a:pt x="634" y="350"/>
                    </a:lnTo>
                    <a:lnTo>
                      <a:pt x="642" y="348"/>
                    </a:lnTo>
                    <a:lnTo>
                      <a:pt x="648" y="348"/>
                    </a:lnTo>
                    <a:lnTo>
                      <a:pt x="654" y="344"/>
                    </a:lnTo>
                    <a:lnTo>
                      <a:pt x="654" y="344"/>
                    </a:lnTo>
                    <a:lnTo>
                      <a:pt x="658" y="338"/>
                    </a:lnTo>
                    <a:lnTo>
                      <a:pt x="660" y="328"/>
                    </a:lnTo>
                    <a:lnTo>
                      <a:pt x="660" y="316"/>
                    </a:lnTo>
                    <a:lnTo>
                      <a:pt x="660" y="306"/>
                    </a:lnTo>
                    <a:lnTo>
                      <a:pt x="670" y="316"/>
                    </a:lnTo>
                    <a:lnTo>
                      <a:pt x="670" y="316"/>
                    </a:lnTo>
                    <a:lnTo>
                      <a:pt x="672" y="316"/>
                    </a:lnTo>
                    <a:lnTo>
                      <a:pt x="672" y="316"/>
                    </a:lnTo>
                    <a:lnTo>
                      <a:pt x="674" y="310"/>
                    </a:lnTo>
                    <a:lnTo>
                      <a:pt x="674" y="302"/>
                    </a:lnTo>
                    <a:lnTo>
                      <a:pt x="674" y="302"/>
                    </a:lnTo>
                    <a:lnTo>
                      <a:pt x="674" y="288"/>
                    </a:lnTo>
                    <a:lnTo>
                      <a:pt x="672" y="276"/>
                    </a:lnTo>
                    <a:lnTo>
                      <a:pt x="668" y="266"/>
                    </a:lnTo>
                    <a:lnTo>
                      <a:pt x="662" y="260"/>
                    </a:lnTo>
                    <a:lnTo>
                      <a:pt x="662" y="260"/>
                    </a:lnTo>
                    <a:lnTo>
                      <a:pt x="648" y="254"/>
                    </a:lnTo>
                    <a:lnTo>
                      <a:pt x="642" y="248"/>
                    </a:lnTo>
                    <a:lnTo>
                      <a:pt x="636" y="242"/>
                    </a:lnTo>
                    <a:lnTo>
                      <a:pt x="636" y="242"/>
                    </a:lnTo>
                    <a:lnTo>
                      <a:pt x="630" y="232"/>
                    </a:lnTo>
                    <a:lnTo>
                      <a:pt x="618" y="228"/>
                    </a:lnTo>
                    <a:lnTo>
                      <a:pt x="608" y="224"/>
                    </a:lnTo>
                    <a:lnTo>
                      <a:pt x="598" y="222"/>
                    </a:lnTo>
                    <a:lnTo>
                      <a:pt x="598" y="222"/>
                    </a:lnTo>
                    <a:lnTo>
                      <a:pt x="590" y="224"/>
                    </a:lnTo>
                    <a:lnTo>
                      <a:pt x="582" y="226"/>
                    </a:lnTo>
                    <a:lnTo>
                      <a:pt x="574" y="226"/>
                    </a:lnTo>
                    <a:lnTo>
                      <a:pt x="566" y="226"/>
                    </a:lnTo>
                    <a:lnTo>
                      <a:pt x="566" y="226"/>
                    </a:lnTo>
                    <a:lnTo>
                      <a:pt x="560" y="220"/>
                    </a:lnTo>
                    <a:lnTo>
                      <a:pt x="552" y="216"/>
                    </a:lnTo>
                    <a:lnTo>
                      <a:pt x="544" y="208"/>
                    </a:lnTo>
                    <a:lnTo>
                      <a:pt x="544" y="208"/>
                    </a:lnTo>
                    <a:lnTo>
                      <a:pt x="546" y="212"/>
                    </a:lnTo>
                    <a:lnTo>
                      <a:pt x="546" y="214"/>
                    </a:lnTo>
                    <a:lnTo>
                      <a:pt x="542" y="214"/>
                    </a:lnTo>
                    <a:lnTo>
                      <a:pt x="542" y="214"/>
                    </a:lnTo>
                    <a:lnTo>
                      <a:pt x="538" y="212"/>
                    </a:lnTo>
                    <a:lnTo>
                      <a:pt x="532" y="210"/>
                    </a:lnTo>
                    <a:lnTo>
                      <a:pt x="524" y="202"/>
                    </a:lnTo>
                    <a:lnTo>
                      <a:pt x="524" y="202"/>
                    </a:lnTo>
                    <a:lnTo>
                      <a:pt x="522" y="202"/>
                    </a:lnTo>
                    <a:lnTo>
                      <a:pt x="518" y="202"/>
                    </a:lnTo>
                    <a:lnTo>
                      <a:pt x="512" y="200"/>
                    </a:lnTo>
                    <a:lnTo>
                      <a:pt x="498" y="196"/>
                    </a:lnTo>
                    <a:lnTo>
                      <a:pt x="498" y="196"/>
                    </a:lnTo>
                    <a:lnTo>
                      <a:pt x="492" y="190"/>
                    </a:lnTo>
                    <a:lnTo>
                      <a:pt x="484" y="184"/>
                    </a:lnTo>
                    <a:lnTo>
                      <a:pt x="472" y="172"/>
                    </a:lnTo>
                    <a:lnTo>
                      <a:pt x="458" y="160"/>
                    </a:lnTo>
                    <a:lnTo>
                      <a:pt x="452" y="154"/>
                    </a:lnTo>
                    <a:lnTo>
                      <a:pt x="444" y="150"/>
                    </a:lnTo>
                    <a:lnTo>
                      <a:pt x="444" y="150"/>
                    </a:lnTo>
                    <a:lnTo>
                      <a:pt x="434" y="148"/>
                    </a:lnTo>
                    <a:lnTo>
                      <a:pt x="426" y="148"/>
                    </a:lnTo>
                    <a:lnTo>
                      <a:pt x="410" y="148"/>
                    </a:lnTo>
                    <a:lnTo>
                      <a:pt x="394" y="150"/>
                    </a:lnTo>
                    <a:lnTo>
                      <a:pt x="382" y="152"/>
                    </a:lnTo>
                    <a:lnTo>
                      <a:pt x="382" y="152"/>
                    </a:lnTo>
                    <a:lnTo>
                      <a:pt x="370" y="152"/>
                    </a:lnTo>
                    <a:lnTo>
                      <a:pt x="356" y="154"/>
                    </a:lnTo>
                    <a:lnTo>
                      <a:pt x="342" y="152"/>
                    </a:lnTo>
                    <a:lnTo>
                      <a:pt x="334" y="148"/>
                    </a:lnTo>
                    <a:lnTo>
                      <a:pt x="324" y="144"/>
                    </a:lnTo>
                    <a:lnTo>
                      <a:pt x="324" y="144"/>
                    </a:lnTo>
                    <a:lnTo>
                      <a:pt x="310" y="132"/>
                    </a:lnTo>
                    <a:lnTo>
                      <a:pt x="300" y="120"/>
                    </a:lnTo>
                    <a:lnTo>
                      <a:pt x="288" y="104"/>
                    </a:lnTo>
                    <a:lnTo>
                      <a:pt x="288" y="104"/>
                    </a:lnTo>
                    <a:lnTo>
                      <a:pt x="280" y="100"/>
                    </a:lnTo>
                    <a:lnTo>
                      <a:pt x="270" y="94"/>
                    </a:lnTo>
                    <a:lnTo>
                      <a:pt x="250" y="88"/>
                    </a:lnTo>
                    <a:lnTo>
                      <a:pt x="250" y="88"/>
                    </a:lnTo>
                    <a:lnTo>
                      <a:pt x="234" y="82"/>
                    </a:lnTo>
                    <a:lnTo>
                      <a:pt x="228" y="80"/>
                    </a:lnTo>
                    <a:lnTo>
                      <a:pt x="222" y="76"/>
                    </a:lnTo>
                    <a:lnTo>
                      <a:pt x="222" y="76"/>
                    </a:lnTo>
                    <a:lnTo>
                      <a:pt x="216" y="70"/>
                    </a:lnTo>
                    <a:lnTo>
                      <a:pt x="200" y="68"/>
                    </a:lnTo>
                    <a:lnTo>
                      <a:pt x="200" y="68"/>
                    </a:lnTo>
                    <a:lnTo>
                      <a:pt x="178" y="62"/>
                    </a:lnTo>
                    <a:lnTo>
                      <a:pt x="168" y="60"/>
                    </a:lnTo>
                    <a:lnTo>
                      <a:pt x="160" y="56"/>
                    </a:lnTo>
                    <a:lnTo>
                      <a:pt x="160" y="56"/>
                    </a:lnTo>
                    <a:lnTo>
                      <a:pt x="146" y="46"/>
                    </a:lnTo>
                    <a:lnTo>
                      <a:pt x="136" y="42"/>
                    </a:lnTo>
                    <a:lnTo>
                      <a:pt x="130" y="40"/>
                    </a:lnTo>
                    <a:lnTo>
                      <a:pt x="130" y="40"/>
                    </a:lnTo>
                    <a:lnTo>
                      <a:pt x="108" y="44"/>
                    </a:lnTo>
                    <a:lnTo>
                      <a:pt x="94" y="44"/>
                    </a:lnTo>
                    <a:lnTo>
                      <a:pt x="82" y="44"/>
                    </a:lnTo>
                    <a:lnTo>
                      <a:pt x="82" y="44"/>
                    </a:lnTo>
                    <a:lnTo>
                      <a:pt x="72" y="40"/>
                    </a:lnTo>
                    <a:lnTo>
                      <a:pt x="62" y="36"/>
                    </a:lnTo>
                    <a:lnTo>
                      <a:pt x="46" y="26"/>
                    </a:lnTo>
                    <a:lnTo>
                      <a:pt x="46" y="26"/>
                    </a:lnTo>
                    <a:lnTo>
                      <a:pt x="18" y="4"/>
                    </a:lnTo>
                    <a:lnTo>
                      <a:pt x="18" y="4"/>
                    </a:lnTo>
                    <a:lnTo>
                      <a:pt x="14" y="2"/>
                    </a:lnTo>
                    <a:lnTo>
                      <a:pt x="8" y="0"/>
                    </a:lnTo>
                    <a:lnTo>
                      <a:pt x="4" y="2"/>
                    </a:lnTo>
                    <a:lnTo>
                      <a:pt x="4" y="2"/>
                    </a:lnTo>
                    <a:lnTo>
                      <a:pt x="0" y="8"/>
                    </a:lnTo>
                    <a:lnTo>
                      <a:pt x="0" y="14"/>
                    </a:lnTo>
                    <a:lnTo>
                      <a:pt x="2" y="20"/>
                    </a:lnTo>
                    <a:lnTo>
                      <a:pt x="2" y="20"/>
                    </a:lnTo>
                    <a:lnTo>
                      <a:pt x="8" y="28"/>
                    </a:lnTo>
                    <a:lnTo>
                      <a:pt x="16" y="34"/>
                    </a:lnTo>
                    <a:lnTo>
                      <a:pt x="24" y="42"/>
                    </a:lnTo>
                    <a:lnTo>
                      <a:pt x="28" y="46"/>
                    </a:lnTo>
                    <a:lnTo>
                      <a:pt x="28" y="46"/>
                    </a:lnTo>
                    <a:lnTo>
                      <a:pt x="38" y="66"/>
                    </a:lnTo>
                    <a:lnTo>
                      <a:pt x="46" y="76"/>
                    </a:lnTo>
                    <a:lnTo>
                      <a:pt x="50" y="80"/>
                    </a:lnTo>
                    <a:lnTo>
                      <a:pt x="56" y="82"/>
                    </a:lnTo>
                    <a:lnTo>
                      <a:pt x="56" y="82"/>
                    </a:lnTo>
                    <a:lnTo>
                      <a:pt x="90" y="86"/>
                    </a:lnTo>
                    <a:lnTo>
                      <a:pt x="124" y="88"/>
                    </a:lnTo>
                    <a:lnTo>
                      <a:pt x="124" y="88"/>
                    </a:lnTo>
                    <a:lnTo>
                      <a:pt x="144" y="92"/>
                    </a:lnTo>
                    <a:lnTo>
                      <a:pt x="152" y="94"/>
                    </a:lnTo>
                    <a:lnTo>
                      <a:pt x="154" y="96"/>
                    </a:lnTo>
                    <a:lnTo>
                      <a:pt x="154" y="98"/>
                    </a:lnTo>
                    <a:lnTo>
                      <a:pt x="154" y="98"/>
                    </a:lnTo>
                    <a:lnTo>
                      <a:pt x="146" y="108"/>
                    </a:lnTo>
                    <a:lnTo>
                      <a:pt x="142" y="114"/>
                    </a:lnTo>
                    <a:lnTo>
                      <a:pt x="142" y="114"/>
                    </a:lnTo>
                    <a:lnTo>
                      <a:pt x="158" y="122"/>
                    </a:lnTo>
                    <a:lnTo>
                      <a:pt x="158" y="122"/>
                    </a:lnTo>
                    <a:lnTo>
                      <a:pt x="176" y="132"/>
                    </a:lnTo>
                    <a:lnTo>
                      <a:pt x="186" y="140"/>
                    </a:lnTo>
                    <a:lnTo>
                      <a:pt x="192" y="146"/>
                    </a:lnTo>
                    <a:lnTo>
                      <a:pt x="192" y="146"/>
                    </a:lnTo>
                    <a:lnTo>
                      <a:pt x="198" y="158"/>
                    </a:lnTo>
                    <a:lnTo>
                      <a:pt x="200" y="164"/>
                    </a:lnTo>
                    <a:lnTo>
                      <a:pt x="204" y="170"/>
                    </a:lnTo>
                    <a:lnTo>
                      <a:pt x="204" y="170"/>
                    </a:lnTo>
                    <a:lnTo>
                      <a:pt x="210" y="174"/>
                    </a:lnTo>
                    <a:lnTo>
                      <a:pt x="218" y="178"/>
                    </a:lnTo>
                    <a:lnTo>
                      <a:pt x="224" y="182"/>
                    </a:lnTo>
                    <a:lnTo>
                      <a:pt x="230" y="188"/>
                    </a:lnTo>
                    <a:lnTo>
                      <a:pt x="230" y="188"/>
                    </a:lnTo>
                    <a:lnTo>
                      <a:pt x="238" y="194"/>
                    </a:lnTo>
                    <a:lnTo>
                      <a:pt x="248" y="200"/>
                    </a:lnTo>
                    <a:lnTo>
                      <a:pt x="266" y="208"/>
                    </a:lnTo>
                    <a:lnTo>
                      <a:pt x="266" y="208"/>
                    </a:lnTo>
                    <a:lnTo>
                      <a:pt x="286" y="212"/>
                    </a:lnTo>
                    <a:lnTo>
                      <a:pt x="310" y="218"/>
                    </a:lnTo>
                    <a:lnTo>
                      <a:pt x="310" y="218"/>
                    </a:lnTo>
                    <a:lnTo>
                      <a:pt x="342" y="222"/>
                    </a:lnTo>
                    <a:lnTo>
                      <a:pt x="360" y="226"/>
                    </a:lnTo>
                    <a:lnTo>
                      <a:pt x="374" y="232"/>
                    </a:lnTo>
                    <a:lnTo>
                      <a:pt x="374" y="232"/>
                    </a:lnTo>
                    <a:lnTo>
                      <a:pt x="394" y="242"/>
                    </a:lnTo>
                    <a:lnTo>
                      <a:pt x="402" y="246"/>
                    </a:lnTo>
                    <a:lnTo>
                      <a:pt x="402" y="250"/>
                    </a:lnTo>
                    <a:lnTo>
                      <a:pt x="402" y="252"/>
                    </a:lnTo>
                    <a:lnTo>
                      <a:pt x="402" y="252"/>
                    </a:lnTo>
                    <a:lnTo>
                      <a:pt x="398" y="256"/>
                    </a:lnTo>
                    <a:lnTo>
                      <a:pt x="392" y="260"/>
                    </a:lnTo>
                    <a:lnTo>
                      <a:pt x="384" y="264"/>
                    </a:lnTo>
                    <a:lnTo>
                      <a:pt x="390" y="278"/>
                    </a:lnTo>
                    <a:lnTo>
                      <a:pt x="398" y="278"/>
                    </a:lnTo>
                    <a:lnTo>
                      <a:pt x="398" y="278"/>
                    </a:lnTo>
                    <a:lnTo>
                      <a:pt x="410" y="284"/>
                    </a:lnTo>
                    <a:lnTo>
                      <a:pt x="420" y="288"/>
                    </a:lnTo>
                    <a:lnTo>
                      <a:pt x="424" y="292"/>
                    </a:lnTo>
                    <a:lnTo>
                      <a:pt x="424" y="292"/>
                    </a:lnTo>
                    <a:lnTo>
                      <a:pt x="446" y="310"/>
                    </a:lnTo>
                    <a:lnTo>
                      <a:pt x="464" y="322"/>
                    </a:lnTo>
                    <a:lnTo>
                      <a:pt x="490" y="336"/>
                    </a:lnTo>
                    <a:lnTo>
                      <a:pt x="504" y="350"/>
                    </a:lnTo>
                    <a:lnTo>
                      <a:pt x="504" y="350"/>
                    </a:lnTo>
                    <a:lnTo>
                      <a:pt x="516" y="356"/>
                    </a:lnTo>
                    <a:lnTo>
                      <a:pt x="526" y="360"/>
                    </a:lnTo>
                    <a:lnTo>
                      <a:pt x="534" y="362"/>
                    </a:lnTo>
                    <a:lnTo>
                      <a:pt x="534" y="362"/>
                    </a:lnTo>
                    <a:lnTo>
                      <a:pt x="544" y="362"/>
                    </a:lnTo>
                    <a:lnTo>
                      <a:pt x="550" y="364"/>
                    </a:lnTo>
                    <a:lnTo>
                      <a:pt x="558" y="368"/>
                    </a:lnTo>
                    <a:lnTo>
                      <a:pt x="558" y="368"/>
                    </a:lnTo>
                    <a:lnTo>
                      <a:pt x="568" y="376"/>
                    </a:lnTo>
                    <a:lnTo>
                      <a:pt x="568" y="380"/>
                    </a:lnTo>
                    <a:lnTo>
                      <a:pt x="568" y="382"/>
                    </a:lnTo>
                    <a:lnTo>
                      <a:pt x="568" y="382"/>
                    </a:lnTo>
                    <a:lnTo>
                      <a:pt x="566" y="384"/>
                    </a:lnTo>
                    <a:lnTo>
                      <a:pt x="564" y="388"/>
                    </a:lnTo>
                    <a:lnTo>
                      <a:pt x="566" y="392"/>
                    </a:lnTo>
                    <a:lnTo>
                      <a:pt x="568" y="394"/>
                    </a:lnTo>
                    <a:lnTo>
                      <a:pt x="568" y="394"/>
                    </a:lnTo>
                    <a:lnTo>
                      <a:pt x="590" y="406"/>
                    </a:lnTo>
                    <a:lnTo>
                      <a:pt x="602" y="414"/>
                    </a:lnTo>
                    <a:lnTo>
                      <a:pt x="610" y="422"/>
                    </a:lnTo>
                    <a:lnTo>
                      <a:pt x="610" y="422"/>
                    </a:lnTo>
                    <a:lnTo>
                      <a:pt x="620" y="436"/>
                    </a:lnTo>
                    <a:lnTo>
                      <a:pt x="626" y="448"/>
                    </a:lnTo>
                    <a:lnTo>
                      <a:pt x="626" y="448"/>
                    </a:lnTo>
                    <a:lnTo>
                      <a:pt x="632" y="460"/>
                    </a:lnTo>
                    <a:lnTo>
                      <a:pt x="636" y="464"/>
                    </a:lnTo>
                    <a:lnTo>
                      <a:pt x="642" y="468"/>
                    </a:lnTo>
                    <a:lnTo>
                      <a:pt x="642" y="468"/>
                    </a:lnTo>
                    <a:lnTo>
                      <a:pt x="664" y="476"/>
                    </a:lnTo>
                    <a:lnTo>
                      <a:pt x="664" y="476"/>
                    </a:lnTo>
                    <a:close/>
                  </a:path>
                </a:pathLst>
              </a:custGeom>
              <a:solidFill>
                <a:srgbClr val="F8EDB9"/>
              </a:solidFill>
              <a:ln w="6350">
                <a:solidFill>
                  <a:srgbClr val="000000"/>
                </a:solidFill>
                <a:prstDash val="solid"/>
                <a:round/>
                <a:headEnd/>
                <a:tailEnd/>
              </a:ln>
            </p:spPr>
            <p:txBody>
              <a:bodyPr/>
              <a:lstStyle/>
              <a:p>
                <a:endParaRPr lang="en-US" dirty="0"/>
              </a:p>
            </p:txBody>
          </p:sp>
          <p:sp>
            <p:nvSpPr>
              <p:cNvPr id="273" name="Freeform 31"/>
              <p:cNvSpPr>
                <a:spLocks/>
              </p:cNvSpPr>
              <p:nvPr/>
            </p:nvSpPr>
            <p:spPr bwMode="auto">
              <a:xfrm>
                <a:off x="1881" y="2321"/>
                <a:ext cx="610" cy="90"/>
              </a:xfrm>
              <a:custGeom>
                <a:avLst/>
                <a:gdLst/>
                <a:ahLst/>
                <a:cxnLst>
                  <a:cxn ang="0">
                    <a:pos x="4" y="16"/>
                  </a:cxn>
                  <a:cxn ang="0">
                    <a:pos x="14" y="14"/>
                  </a:cxn>
                  <a:cxn ang="0">
                    <a:pos x="42" y="16"/>
                  </a:cxn>
                  <a:cxn ang="0">
                    <a:pos x="64" y="22"/>
                  </a:cxn>
                  <a:cxn ang="0">
                    <a:pos x="124" y="48"/>
                  </a:cxn>
                  <a:cxn ang="0">
                    <a:pos x="158" y="60"/>
                  </a:cxn>
                  <a:cxn ang="0">
                    <a:pos x="190" y="70"/>
                  </a:cxn>
                  <a:cxn ang="0">
                    <a:pos x="242" y="86"/>
                  </a:cxn>
                  <a:cxn ang="0">
                    <a:pos x="256" y="88"/>
                  </a:cxn>
                  <a:cxn ang="0">
                    <a:pos x="280" y="90"/>
                  </a:cxn>
                  <a:cxn ang="0">
                    <a:pos x="318" y="82"/>
                  </a:cxn>
                  <a:cxn ang="0">
                    <a:pos x="330" y="82"/>
                  </a:cxn>
                  <a:cxn ang="0">
                    <a:pos x="344" y="76"/>
                  </a:cxn>
                  <a:cxn ang="0">
                    <a:pos x="364" y="74"/>
                  </a:cxn>
                  <a:cxn ang="0">
                    <a:pos x="396" y="80"/>
                  </a:cxn>
                  <a:cxn ang="0">
                    <a:pos x="428" y="82"/>
                  </a:cxn>
                  <a:cxn ang="0">
                    <a:pos x="464" y="74"/>
                  </a:cxn>
                  <a:cxn ang="0">
                    <a:pos x="500" y="66"/>
                  </a:cxn>
                  <a:cxn ang="0">
                    <a:pos x="532" y="50"/>
                  </a:cxn>
                  <a:cxn ang="0">
                    <a:pos x="540" y="44"/>
                  </a:cxn>
                  <a:cxn ang="0">
                    <a:pos x="552" y="32"/>
                  </a:cxn>
                  <a:cxn ang="0">
                    <a:pos x="560" y="30"/>
                  </a:cxn>
                  <a:cxn ang="0">
                    <a:pos x="610" y="8"/>
                  </a:cxn>
                  <a:cxn ang="0">
                    <a:pos x="600" y="6"/>
                  </a:cxn>
                  <a:cxn ang="0">
                    <a:pos x="580" y="2"/>
                  </a:cxn>
                  <a:cxn ang="0">
                    <a:pos x="570" y="4"/>
                  </a:cxn>
                  <a:cxn ang="0">
                    <a:pos x="554" y="8"/>
                  </a:cxn>
                  <a:cxn ang="0">
                    <a:pos x="546" y="10"/>
                  </a:cxn>
                  <a:cxn ang="0">
                    <a:pos x="510" y="8"/>
                  </a:cxn>
                  <a:cxn ang="0">
                    <a:pos x="494" y="20"/>
                  </a:cxn>
                  <a:cxn ang="0">
                    <a:pos x="466" y="34"/>
                  </a:cxn>
                  <a:cxn ang="0">
                    <a:pos x="428" y="40"/>
                  </a:cxn>
                  <a:cxn ang="0">
                    <a:pos x="392" y="44"/>
                  </a:cxn>
                  <a:cxn ang="0">
                    <a:pos x="364" y="36"/>
                  </a:cxn>
                  <a:cxn ang="0">
                    <a:pos x="332" y="28"/>
                  </a:cxn>
                  <a:cxn ang="0">
                    <a:pos x="280" y="32"/>
                  </a:cxn>
                  <a:cxn ang="0">
                    <a:pos x="222" y="36"/>
                  </a:cxn>
                  <a:cxn ang="0">
                    <a:pos x="210" y="36"/>
                  </a:cxn>
                  <a:cxn ang="0">
                    <a:pos x="108" y="8"/>
                  </a:cxn>
                  <a:cxn ang="0">
                    <a:pos x="94" y="6"/>
                  </a:cxn>
                  <a:cxn ang="0">
                    <a:pos x="54" y="0"/>
                  </a:cxn>
                  <a:cxn ang="0">
                    <a:pos x="0" y="2"/>
                  </a:cxn>
                </a:cxnLst>
                <a:rect l="0" t="0" r="r" b="b"/>
                <a:pathLst>
                  <a:path w="610" h="90">
                    <a:moveTo>
                      <a:pt x="4" y="16"/>
                    </a:moveTo>
                    <a:lnTo>
                      <a:pt x="4" y="16"/>
                    </a:lnTo>
                    <a:lnTo>
                      <a:pt x="6" y="14"/>
                    </a:lnTo>
                    <a:lnTo>
                      <a:pt x="14" y="14"/>
                    </a:lnTo>
                    <a:lnTo>
                      <a:pt x="26" y="12"/>
                    </a:lnTo>
                    <a:lnTo>
                      <a:pt x="42" y="16"/>
                    </a:lnTo>
                    <a:lnTo>
                      <a:pt x="42" y="16"/>
                    </a:lnTo>
                    <a:lnTo>
                      <a:pt x="64" y="22"/>
                    </a:lnTo>
                    <a:lnTo>
                      <a:pt x="88" y="32"/>
                    </a:lnTo>
                    <a:lnTo>
                      <a:pt x="124" y="48"/>
                    </a:lnTo>
                    <a:lnTo>
                      <a:pt x="124" y="48"/>
                    </a:lnTo>
                    <a:lnTo>
                      <a:pt x="158" y="60"/>
                    </a:lnTo>
                    <a:lnTo>
                      <a:pt x="190" y="70"/>
                    </a:lnTo>
                    <a:lnTo>
                      <a:pt x="190" y="70"/>
                    </a:lnTo>
                    <a:lnTo>
                      <a:pt x="224" y="80"/>
                    </a:lnTo>
                    <a:lnTo>
                      <a:pt x="242" y="86"/>
                    </a:lnTo>
                    <a:lnTo>
                      <a:pt x="256" y="88"/>
                    </a:lnTo>
                    <a:lnTo>
                      <a:pt x="256" y="88"/>
                    </a:lnTo>
                    <a:lnTo>
                      <a:pt x="280" y="90"/>
                    </a:lnTo>
                    <a:lnTo>
                      <a:pt x="280" y="90"/>
                    </a:lnTo>
                    <a:lnTo>
                      <a:pt x="318" y="82"/>
                    </a:lnTo>
                    <a:lnTo>
                      <a:pt x="318" y="82"/>
                    </a:lnTo>
                    <a:lnTo>
                      <a:pt x="322" y="82"/>
                    </a:lnTo>
                    <a:lnTo>
                      <a:pt x="330" y="82"/>
                    </a:lnTo>
                    <a:lnTo>
                      <a:pt x="330" y="82"/>
                    </a:lnTo>
                    <a:lnTo>
                      <a:pt x="344" y="76"/>
                    </a:lnTo>
                    <a:lnTo>
                      <a:pt x="354" y="74"/>
                    </a:lnTo>
                    <a:lnTo>
                      <a:pt x="364" y="74"/>
                    </a:lnTo>
                    <a:lnTo>
                      <a:pt x="364" y="74"/>
                    </a:lnTo>
                    <a:lnTo>
                      <a:pt x="396" y="80"/>
                    </a:lnTo>
                    <a:lnTo>
                      <a:pt x="414" y="82"/>
                    </a:lnTo>
                    <a:lnTo>
                      <a:pt x="428" y="82"/>
                    </a:lnTo>
                    <a:lnTo>
                      <a:pt x="428" y="82"/>
                    </a:lnTo>
                    <a:lnTo>
                      <a:pt x="464" y="74"/>
                    </a:lnTo>
                    <a:lnTo>
                      <a:pt x="500" y="66"/>
                    </a:lnTo>
                    <a:lnTo>
                      <a:pt x="500" y="66"/>
                    </a:lnTo>
                    <a:lnTo>
                      <a:pt x="520" y="56"/>
                    </a:lnTo>
                    <a:lnTo>
                      <a:pt x="532" y="50"/>
                    </a:lnTo>
                    <a:lnTo>
                      <a:pt x="540" y="44"/>
                    </a:lnTo>
                    <a:lnTo>
                      <a:pt x="540" y="44"/>
                    </a:lnTo>
                    <a:lnTo>
                      <a:pt x="546" y="36"/>
                    </a:lnTo>
                    <a:lnTo>
                      <a:pt x="552" y="32"/>
                    </a:lnTo>
                    <a:lnTo>
                      <a:pt x="560" y="30"/>
                    </a:lnTo>
                    <a:lnTo>
                      <a:pt x="560" y="30"/>
                    </a:lnTo>
                    <a:lnTo>
                      <a:pt x="586" y="22"/>
                    </a:lnTo>
                    <a:lnTo>
                      <a:pt x="610" y="8"/>
                    </a:lnTo>
                    <a:lnTo>
                      <a:pt x="610" y="8"/>
                    </a:lnTo>
                    <a:lnTo>
                      <a:pt x="600" y="6"/>
                    </a:lnTo>
                    <a:lnTo>
                      <a:pt x="592" y="4"/>
                    </a:lnTo>
                    <a:lnTo>
                      <a:pt x="580" y="2"/>
                    </a:lnTo>
                    <a:lnTo>
                      <a:pt x="580" y="2"/>
                    </a:lnTo>
                    <a:lnTo>
                      <a:pt x="570" y="4"/>
                    </a:lnTo>
                    <a:lnTo>
                      <a:pt x="562" y="6"/>
                    </a:lnTo>
                    <a:lnTo>
                      <a:pt x="554" y="8"/>
                    </a:lnTo>
                    <a:lnTo>
                      <a:pt x="546" y="10"/>
                    </a:lnTo>
                    <a:lnTo>
                      <a:pt x="546" y="10"/>
                    </a:lnTo>
                    <a:lnTo>
                      <a:pt x="524" y="8"/>
                    </a:lnTo>
                    <a:lnTo>
                      <a:pt x="510" y="8"/>
                    </a:lnTo>
                    <a:lnTo>
                      <a:pt x="510" y="8"/>
                    </a:lnTo>
                    <a:lnTo>
                      <a:pt x="494" y="20"/>
                    </a:lnTo>
                    <a:lnTo>
                      <a:pt x="478" y="28"/>
                    </a:lnTo>
                    <a:lnTo>
                      <a:pt x="466" y="34"/>
                    </a:lnTo>
                    <a:lnTo>
                      <a:pt x="466" y="34"/>
                    </a:lnTo>
                    <a:lnTo>
                      <a:pt x="428" y="40"/>
                    </a:lnTo>
                    <a:lnTo>
                      <a:pt x="406" y="44"/>
                    </a:lnTo>
                    <a:lnTo>
                      <a:pt x="392" y="44"/>
                    </a:lnTo>
                    <a:lnTo>
                      <a:pt x="392" y="44"/>
                    </a:lnTo>
                    <a:lnTo>
                      <a:pt x="364" y="36"/>
                    </a:lnTo>
                    <a:lnTo>
                      <a:pt x="348" y="32"/>
                    </a:lnTo>
                    <a:lnTo>
                      <a:pt x="332" y="28"/>
                    </a:lnTo>
                    <a:lnTo>
                      <a:pt x="332" y="28"/>
                    </a:lnTo>
                    <a:lnTo>
                      <a:pt x="280" y="32"/>
                    </a:lnTo>
                    <a:lnTo>
                      <a:pt x="238" y="36"/>
                    </a:lnTo>
                    <a:lnTo>
                      <a:pt x="222" y="36"/>
                    </a:lnTo>
                    <a:lnTo>
                      <a:pt x="210" y="36"/>
                    </a:lnTo>
                    <a:lnTo>
                      <a:pt x="210" y="36"/>
                    </a:lnTo>
                    <a:lnTo>
                      <a:pt x="156" y="22"/>
                    </a:lnTo>
                    <a:lnTo>
                      <a:pt x="108" y="8"/>
                    </a:lnTo>
                    <a:lnTo>
                      <a:pt x="108" y="8"/>
                    </a:lnTo>
                    <a:lnTo>
                      <a:pt x="94" y="6"/>
                    </a:lnTo>
                    <a:lnTo>
                      <a:pt x="78" y="2"/>
                    </a:lnTo>
                    <a:lnTo>
                      <a:pt x="54" y="0"/>
                    </a:lnTo>
                    <a:lnTo>
                      <a:pt x="54" y="0"/>
                    </a:lnTo>
                    <a:lnTo>
                      <a:pt x="0" y="2"/>
                    </a:lnTo>
                    <a:lnTo>
                      <a:pt x="4" y="16"/>
                    </a:lnTo>
                    <a:close/>
                  </a:path>
                </a:pathLst>
              </a:custGeom>
              <a:solidFill>
                <a:srgbClr val="FFFF00"/>
              </a:solidFill>
              <a:ln w="6350">
                <a:solidFill>
                  <a:srgbClr val="000000"/>
                </a:solidFill>
                <a:prstDash val="solid"/>
                <a:round/>
                <a:headEnd/>
                <a:tailEnd/>
              </a:ln>
            </p:spPr>
            <p:txBody>
              <a:bodyPr/>
              <a:lstStyle/>
              <a:p>
                <a:endParaRPr lang="en-US" dirty="0"/>
              </a:p>
            </p:txBody>
          </p:sp>
          <p:sp>
            <p:nvSpPr>
              <p:cNvPr id="274" name="Freeform 32"/>
              <p:cNvSpPr>
                <a:spLocks/>
              </p:cNvSpPr>
              <p:nvPr/>
            </p:nvSpPr>
            <p:spPr bwMode="auto">
              <a:xfrm>
                <a:off x="1945" y="2333"/>
                <a:ext cx="646" cy="210"/>
              </a:xfrm>
              <a:custGeom>
                <a:avLst/>
                <a:gdLst/>
                <a:ahLst/>
                <a:cxnLst>
                  <a:cxn ang="0">
                    <a:pos x="6" y="20"/>
                  </a:cxn>
                  <a:cxn ang="0">
                    <a:pos x="12" y="38"/>
                  </a:cxn>
                  <a:cxn ang="0">
                    <a:pos x="20" y="86"/>
                  </a:cxn>
                  <a:cxn ang="0">
                    <a:pos x="30" y="110"/>
                  </a:cxn>
                  <a:cxn ang="0">
                    <a:pos x="42" y="126"/>
                  </a:cxn>
                  <a:cxn ang="0">
                    <a:pos x="48" y="124"/>
                  </a:cxn>
                  <a:cxn ang="0">
                    <a:pos x="52" y="116"/>
                  </a:cxn>
                  <a:cxn ang="0">
                    <a:pos x="82" y="128"/>
                  </a:cxn>
                  <a:cxn ang="0">
                    <a:pos x="108" y="164"/>
                  </a:cxn>
                  <a:cxn ang="0">
                    <a:pos x="120" y="168"/>
                  </a:cxn>
                  <a:cxn ang="0">
                    <a:pos x="124" y="158"/>
                  </a:cxn>
                  <a:cxn ang="0">
                    <a:pos x="128" y="150"/>
                  </a:cxn>
                  <a:cxn ang="0">
                    <a:pos x="134" y="148"/>
                  </a:cxn>
                  <a:cxn ang="0">
                    <a:pos x="156" y="164"/>
                  </a:cxn>
                  <a:cxn ang="0">
                    <a:pos x="194" y="192"/>
                  </a:cxn>
                  <a:cxn ang="0">
                    <a:pos x="206" y="198"/>
                  </a:cxn>
                  <a:cxn ang="0">
                    <a:pos x="220" y="198"/>
                  </a:cxn>
                  <a:cxn ang="0">
                    <a:pos x="224" y="192"/>
                  </a:cxn>
                  <a:cxn ang="0">
                    <a:pos x="230" y="190"/>
                  </a:cxn>
                  <a:cxn ang="0">
                    <a:pos x="256" y="206"/>
                  </a:cxn>
                  <a:cxn ang="0">
                    <a:pos x="274" y="208"/>
                  </a:cxn>
                  <a:cxn ang="0">
                    <a:pos x="272" y="196"/>
                  </a:cxn>
                  <a:cxn ang="0">
                    <a:pos x="262" y="170"/>
                  </a:cxn>
                  <a:cxn ang="0">
                    <a:pos x="264" y="148"/>
                  </a:cxn>
                  <a:cxn ang="0">
                    <a:pos x="274" y="142"/>
                  </a:cxn>
                  <a:cxn ang="0">
                    <a:pos x="302" y="140"/>
                  </a:cxn>
                  <a:cxn ang="0">
                    <a:pos x="326" y="144"/>
                  </a:cxn>
                  <a:cxn ang="0">
                    <a:pos x="330" y="140"/>
                  </a:cxn>
                  <a:cxn ang="0">
                    <a:pos x="334" y="132"/>
                  </a:cxn>
                  <a:cxn ang="0">
                    <a:pos x="368" y="128"/>
                  </a:cxn>
                  <a:cxn ang="0">
                    <a:pos x="388" y="122"/>
                  </a:cxn>
                  <a:cxn ang="0">
                    <a:pos x="400" y="108"/>
                  </a:cxn>
                  <a:cxn ang="0">
                    <a:pos x="426" y="86"/>
                  </a:cxn>
                  <a:cxn ang="0">
                    <a:pos x="452" y="74"/>
                  </a:cxn>
                  <a:cxn ang="0">
                    <a:pos x="482" y="74"/>
                  </a:cxn>
                  <a:cxn ang="0">
                    <a:pos x="512" y="70"/>
                  </a:cxn>
                  <a:cxn ang="0">
                    <a:pos x="554" y="60"/>
                  </a:cxn>
                  <a:cxn ang="0">
                    <a:pos x="586" y="46"/>
                  </a:cxn>
                  <a:cxn ang="0">
                    <a:pos x="578" y="30"/>
                  </a:cxn>
                  <a:cxn ang="0">
                    <a:pos x="574" y="20"/>
                  </a:cxn>
                  <a:cxn ang="0">
                    <a:pos x="590" y="18"/>
                  </a:cxn>
                  <a:cxn ang="0">
                    <a:pos x="618" y="18"/>
                  </a:cxn>
                  <a:cxn ang="0">
                    <a:pos x="638" y="14"/>
                  </a:cxn>
                  <a:cxn ang="0">
                    <a:pos x="646" y="0"/>
                  </a:cxn>
                </a:cxnLst>
                <a:rect l="0" t="0" r="r" b="b"/>
                <a:pathLst>
                  <a:path w="646" h="210">
                    <a:moveTo>
                      <a:pt x="0" y="10"/>
                    </a:moveTo>
                    <a:lnTo>
                      <a:pt x="0" y="10"/>
                    </a:lnTo>
                    <a:lnTo>
                      <a:pt x="6" y="20"/>
                    </a:lnTo>
                    <a:lnTo>
                      <a:pt x="8" y="28"/>
                    </a:lnTo>
                    <a:lnTo>
                      <a:pt x="12" y="38"/>
                    </a:lnTo>
                    <a:lnTo>
                      <a:pt x="12" y="38"/>
                    </a:lnTo>
                    <a:lnTo>
                      <a:pt x="16" y="62"/>
                    </a:lnTo>
                    <a:lnTo>
                      <a:pt x="20" y="86"/>
                    </a:lnTo>
                    <a:lnTo>
                      <a:pt x="20" y="86"/>
                    </a:lnTo>
                    <a:lnTo>
                      <a:pt x="26" y="102"/>
                    </a:lnTo>
                    <a:lnTo>
                      <a:pt x="30" y="110"/>
                    </a:lnTo>
                    <a:lnTo>
                      <a:pt x="30" y="110"/>
                    </a:lnTo>
                    <a:lnTo>
                      <a:pt x="34" y="118"/>
                    </a:lnTo>
                    <a:lnTo>
                      <a:pt x="38" y="122"/>
                    </a:lnTo>
                    <a:lnTo>
                      <a:pt x="42" y="126"/>
                    </a:lnTo>
                    <a:lnTo>
                      <a:pt x="42" y="126"/>
                    </a:lnTo>
                    <a:lnTo>
                      <a:pt x="44" y="126"/>
                    </a:lnTo>
                    <a:lnTo>
                      <a:pt x="48" y="124"/>
                    </a:lnTo>
                    <a:lnTo>
                      <a:pt x="50" y="120"/>
                    </a:lnTo>
                    <a:lnTo>
                      <a:pt x="52" y="116"/>
                    </a:lnTo>
                    <a:lnTo>
                      <a:pt x="52" y="116"/>
                    </a:lnTo>
                    <a:lnTo>
                      <a:pt x="50" y="94"/>
                    </a:lnTo>
                    <a:lnTo>
                      <a:pt x="52" y="84"/>
                    </a:lnTo>
                    <a:lnTo>
                      <a:pt x="82" y="128"/>
                    </a:lnTo>
                    <a:lnTo>
                      <a:pt x="104" y="156"/>
                    </a:lnTo>
                    <a:lnTo>
                      <a:pt x="108" y="164"/>
                    </a:lnTo>
                    <a:lnTo>
                      <a:pt x="108" y="164"/>
                    </a:lnTo>
                    <a:lnTo>
                      <a:pt x="112" y="168"/>
                    </a:lnTo>
                    <a:lnTo>
                      <a:pt x="116" y="170"/>
                    </a:lnTo>
                    <a:lnTo>
                      <a:pt x="120" y="168"/>
                    </a:lnTo>
                    <a:lnTo>
                      <a:pt x="120" y="168"/>
                    </a:lnTo>
                    <a:lnTo>
                      <a:pt x="122" y="164"/>
                    </a:lnTo>
                    <a:lnTo>
                      <a:pt x="124" y="158"/>
                    </a:lnTo>
                    <a:lnTo>
                      <a:pt x="124" y="152"/>
                    </a:lnTo>
                    <a:lnTo>
                      <a:pt x="126" y="150"/>
                    </a:lnTo>
                    <a:lnTo>
                      <a:pt x="128" y="150"/>
                    </a:lnTo>
                    <a:lnTo>
                      <a:pt x="128" y="150"/>
                    </a:lnTo>
                    <a:lnTo>
                      <a:pt x="130" y="148"/>
                    </a:lnTo>
                    <a:lnTo>
                      <a:pt x="134" y="148"/>
                    </a:lnTo>
                    <a:lnTo>
                      <a:pt x="142" y="152"/>
                    </a:lnTo>
                    <a:lnTo>
                      <a:pt x="156" y="164"/>
                    </a:lnTo>
                    <a:lnTo>
                      <a:pt x="156" y="164"/>
                    </a:lnTo>
                    <a:lnTo>
                      <a:pt x="188" y="188"/>
                    </a:lnTo>
                    <a:lnTo>
                      <a:pt x="188" y="188"/>
                    </a:lnTo>
                    <a:lnTo>
                      <a:pt x="194" y="192"/>
                    </a:lnTo>
                    <a:lnTo>
                      <a:pt x="200" y="196"/>
                    </a:lnTo>
                    <a:lnTo>
                      <a:pt x="206" y="198"/>
                    </a:lnTo>
                    <a:lnTo>
                      <a:pt x="206" y="198"/>
                    </a:lnTo>
                    <a:lnTo>
                      <a:pt x="214" y="200"/>
                    </a:lnTo>
                    <a:lnTo>
                      <a:pt x="218" y="200"/>
                    </a:lnTo>
                    <a:lnTo>
                      <a:pt x="220" y="198"/>
                    </a:lnTo>
                    <a:lnTo>
                      <a:pt x="220" y="198"/>
                    </a:lnTo>
                    <a:lnTo>
                      <a:pt x="224" y="196"/>
                    </a:lnTo>
                    <a:lnTo>
                      <a:pt x="224" y="192"/>
                    </a:lnTo>
                    <a:lnTo>
                      <a:pt x="226" y="190"/>
                    </a:lnTo>
                    <a:lnTo>
                      <a:pt x="230" y="190"/>
                    </a:lnTo>
                    <a:lnTo>
                      <a:pt x="230" y="190"/>
                    </a:lnTo>
                    <a:lnTo>
                      <a:pt x="242" y="198"/>
                    </a:lnTo>
                    <a:lnTo>
                      <a:pt x="256" y="206"/>
                    </a:lnTo>
                    <a:lnTo>
                      <a:pt x="256" y="206"/>
                    </a:lnTo>
                    <a:lnTo>
                      <a:pt x="268" y="210"/>
                    </a:lnTo>
                    <a:lnTo>
                      <a:pt x="272" y="210"/>
                    </a:lnTo>
                    <a:lnTo>
                      <a:pt x="274" y="208"/>
                    </a:lnTo>
                    <a:lnTo>
                      <a:pt x="274" y="208"/>
                    </a:lnTo>
                    <a:lnTo>
                      <a:pt x="274" y="204"/>
                    </a:lnTo>
                    <a:lnTo>
                      <a:pt x="272" y="196"/>
                    </a:lnTo>
                    <a:lnTo>
                      <a:pt x="264" y="178"/>
                    </a:lnTo>
                    <a:lnTo>
                      <a:pt x="264" y="178"/>
                    </a:lnTo>
                    <a:lnTo>
                      <a:pt x="262" y="170"/>
                    </a:lnTo>
                    <a:lnTo>
                      <a:pt x="260" y="160"/>
                    </a:lnTo>
                    <a:lnTo>
                      <a:pt x="262" y="152"/>
                    </a:lnTo>
                    <a:lnTo>
                      <a:pt x="264" y="148"/>
                    </a:lnTo>
                    <a:lnTo>
                      <a:pt x="266" y="146"/>
                    </a:lnTo>
                    <a:lnTo>
                      <a:pt x="266" y="146"/>
                    </a:lnTo>
                    <a:lnTo>
                      <a:pt x="274" y="142"/>
                    </a:lnTo>
                    <a:lnTo>
                      <a:pt x="284" y="140"/>
                    </a:lnTo>
                    <a:lnTo>
                      <a:pt x="302" y="140"/>
                    </a:lnTo>
                    <a:lnTo>
                      <a:pt x="302" y="140"/>
                    </a:lnTo>
                    <a:lnTo>
                      <a:pt x="310" y="140"/>
                    </a:lnTo>
                    <a:lnTo>
                      <a:pt x="320" y="142"/>
                    </a:lnTo>
                    <a:lnTo>
                      <a:pt x="326" y="144"/>
                    </a:lnTo>
                    <a:lnTo>
                      <a:pt x="328" y="142"/>
                    </a:lnTo>
                    <a:lnTo>
                      <a:pt x="330" y="140"/>
                    </a:lnTo>
                    <a:lnTo>
                      <a:pt x="330" y="140"/>
                    </a:lnTo>
                    <a:lnTo>
                      <a:pt x="332" y="136"/>
                    </a:lnTo>
                    <a:lnTo>
                      <a:pt x="330" y="134"/>
                    </a:lnTo>
                    <a:lnTo>
                      <a:pt x="334" y="132"/>
                    </a:lnTo>
                    <a:lnTo>
                      <a:pt x="342" y="130"/>
                    </a:lnTo>
                    <a:lnTo>
                      <a:pt x="342" y="130"/>
                    </a:lnTo>
                    <a:lnTo>
                      <a:pt x="368" y="128"/>
                    </a:lnTo>
                    <a:lnTo>
                      <a:pt x="378" y="126"/>
                    </a:lnTo>
                    <a:lnTo>
                      <a:pt x="388" y="122"/>
                    </a:lnTo>
                    <a:lnTo>
                      <a:pt x="388" y="122"/>
                    </a:lnTo>
                    <a:lnTo>
                      <a:pt x="394" y="118"/>
                    </a:lnTo>
                    <a:lnTo>
                      <a:pt x="398" y="112"/>
                    </a:lnTo>
                    <a:lnTo>
                      <a:pt x="400" y="108"/>
                    </a:lnTo>
                    <a:lnTo>
                      <a:pt x="406" y="102"/>
                    </a:lnTo>
                    <a:lnTo>
                      <a:pt x="406" y="102"/>
                    </a:lnTo>
                    <a:lnTo>
                      <a:pt x="426" y="86"/>
                    </a:lnTo>
                    <a:lnTo>
                      <a:pt x="438" y="78"/>
                    </a:lnTo>
                    <a:lnTo>
                      <a:pt x="452" y="74"/>
                    </a:lnTo>
                    <a:lnTo>
                      <a:pt x="452" y="74"/>
                    </a:lnTo>
                    <a:lnTo>
                      <a:pt x="462" y="72"/>
                    </a:lnTo>
                    <a:lnTo>
                      <a:pt x="472" y="72"/>
                    </a:lnTo>
                    <a:lnTo>
                      <a:pt x="482" y="74"/>
                    </a:lnTo>
                    <a:lnTo>
                      <a:pt x="490" y="74"/>
                    </a:lnTo>
                    <a:lnTo>
                      <a:pt x="490" y="74"/>
                    </a:lnTo>
                    <a:lnTo>
                      <a:pt x="512" y="70"/>
                    </a:lnTo>
                    <a:lnTo>
                      <a:pt x="536" y="66"/>
                    </a:lnTo>
                    <a:lnTo>
                      <a:pt x="536" y="66"/>
                    </a:lnTo>
                    <a:lnTo>
                      <a:pt x="554" y="60"/>
                    </a:lnTo>
                    <a:lnTo>
                      <a:pt x="572" y="54"/>
                    </a:lnTo>
                    <a:lnTo>
                      <a:pt x="572" y="54"/>
                    </a:lnTo>
                    <a:lnTo>
                      <a:pt x="586" y="46"/>
                    </a:lnTo>
                    <a:lnTo>
                      <a:pt x="592" y="42"/>
                    </a:lnTo>
                    <a:lnTo>
                      <a:pt x="592" y="42"/>
                    </a:lnTo>
                    <a:lnTo>
                      <a:pt x="578" y="30"/>
                    </a:lnTo>
                    <a:lnTo>
                      <a:pt x="578" y="30"/>
                    </a:lnTo>
                    <a:lnTo>
                      <a:pt x="572" y="24"/>
                    </a:lnTo>
                    <a:lnTo>
                      <a:pt x="574" y="20"/>
                    </a:lnTo>
                    <a:lnTo>
                      <a:pt x="578" y="20"/>
                    </a:lnTo>
                    <a:lnTo>
                      <a:pt x="578" y="20"/>
                    </a:lnTo>
                    <a:lnTo>
                      <a:pt x="590" y="18"/>
                    </a:lnTo>
                    <a:lnTo>
                      <a:pt x="604" y="18"/>
                    </a:lnTo>
                    <a:lnTo>
                      <a:pt x="604" y="18"/>
                    </a:lnTo>
                    <a:lnTo>
                      <a:pt x="618" y="18"/>
                    </a:lnTo>
                    <a:lnTo>
                      <a:pt x="632" y="16"/>
                    </a:lnTo>
                    <a:lnTo>
                      <a:pt x="632" y="16"/>
                    </a:lnTo>
                    <a:lnTo>
                      <a:pt x="638" y="14"/>
                    </a:lnTo>
                    <a:lnTo>
                      <a:pt x="644" y="12"/>
                    </a:lnTo>
                    <a:lnTo>
                      <a:pt x="646" y="8"/>
                    </a:lnTo>
                    <a:lnTo>
                      <a:pt x="646" y="0"/>
                    </a:lnTo>
                  </a:path>
                </a:pathLst>
              </a:custGeom>
              <a:noFill/>
              <a:ln w="6350">
                <a:solidFill>
                  <a:srgbClr val="000000"/>
                </a:solidFill>
                <a:prstDash val="solid"/>
                <a:round/>
                <a:headEnd/>
                <a:tailEnd/>
              </a:ln>
            </p:spPr>
            <p:txBody>
              <a:bodyPr/>
              <a:lstStyle/>
              <a:p>
                <a:endParaRPr lang="en-US" dirty="0"/>
              </a:p>
            </p:txBody>
          </p:sp>
          <p:sp>
            <p:nvSpPr>
              <p:cNvPr id="275" name="Line 33"/>
              <p:cNvSpPr>
                <a:spLocks noChangeShapeType="1"/>
              </p:cNvSpPr>
              <p:nvPr/>
            </p:nvSpPr>
            <p:spPr bwMode="auto">
              <a:xfrm>
                <a:off x="2335" y="2323"/>
                <a:ext cx="54" cy="6"/>
              </a:xfrm>
              <a:prstGeom prst="line">
                <a:avLst/>
              </a:prstGeom>
              <a:noFill/>
              <a:ln w="6350">
                <a:solidFill>
                  <a:srgbClr val="000000"/>
                </a:solidFill>
                <a:round/>
                <a:headEnd/>
                <a:tailEnd/>
              </a:ln>
            </p:spPr>
            <p:txBody>
              <a:bodyPr/>
              <a:lstStyle/>
              <a:p>
                <a:endParaRPr lang="en-US" dirty="0"/>
              </a:p>
            </p:txBody>
          </p:sp>
          <p:sp>
            <p:nvSpPr>
              <p:cNvPr id="276" name="Freeform 34"/>
              <p:cNvSpPr>
                <a:spLocks/>
              </p:cNvSpPr>
              <p:nvPr/>
            </p:nvSpPr>
            <p:spPr bwMode="auto">
              <a:xfrm>
                <a:off x="2351" y="2123"/>
                <a:ext cx="150" cy="122"/>
              </a:xfrm>
              <a:custGeom>
                <a:avLst/>
                <a:gdLst/>
                <a:ahLst/>
                <a:cxnLst>
                  <a:cxn ang="0">
                    <a:pos x="150" y="0"/>
                  </a:cxn>
                  <a:cxn ang="0">
                    <a:pos x="150" y="0"/>
                  </a:cxn>
                  <a:cxn ang="0">
                    <a:pos x="124" y="30"/>
                  </a:cxn>
                  <a:cxn ang="0">
                    <a:pos x="106" y="46"/>
                  </a:cxn>
                  <a:cxn ang="0">
                    <a:pos x="96" y="58"/>
                  </a:cxn>
                  <a:cxn ang="0">
                    <a:pos x="96" y="58"/>
                  </a:cxn>
                  <a:cxn ang="0">
                    <a:pos x="72" y="76"/>
                  </a:cxn>
                  <a:cxn ang="0">
                    <a:pos x="54" y="88"/>
                  </a:cxn>
                  <a:cxn ang="0">
                    <a:pos x="0" y="122"/>
                  </a:cxn>
                </a:cxnLst>
                <a:rect l="0" t="0" r="r" b="b"/>
                <a:pathLst>
                  <a:path w="150" h="122">
                    <a:moveTo>
                      <a:pt x="150" y="0"/>
                    </a:moveTo>
                    <a:lnTo>
                      <a:pt x="150" y="0"/>
                    </a:lnTo>
                    <a:lnTo>
                      <a:pt x="124" y="30"/>
                    </a:lnTo>
                    <a:lnTo>
                      <a:pt x="106" y="46"/>
                    </a:lnTo>
                    <a:lnTo>
                      <a:pt x="96" y="58"/>
                    </a:lnTo>
                    <a:lnTo>
                      <a:pt x="96" y="58"/>
                    </a:lnTo>
                    <a:lnTo>
                      <a:pt x="72" y="76"/>
                    </a:lnTo>
                    <a:lnTo>
                      <a:pt x="54" y="88"/>
                    </a:lnTo>
                    <a:lnTo>
                      <a:pt x="0" y="122"/>
                    </a:lnTo>
                  </a:path>
                </a:pathLst>
              </a:custGeom>
              <a:noFill/>
              <a:ln w="6350">
                <a:solidFill>
                  <a:srgbClr val="000000"/>
                </a:solidFill>
                <a:prstDash val="solid"/>
                <a:round/>
                <a:headEnd/>
                <a:tailEnd/>
              </a:ln>
            </p:spPr>
            <p:txBody>
              <a:bodyPr/>
              <a:lstStyle/>
              <a:p>
                <a:endParaRPr lang="en-US" dirty="0"/>
              </a:p>
            </p:txBody>
          </p:sp>
          <p:sp>
            <p:nvSpPr>
              <p:cNvPr id="277" name="Freeform 35"/>
              <p:cNvSpPr>
                <a:spLocks/>
              </p:cNvSpPr>
              <p:nvPr/>
            </p:nvSpPr>
            <p:spPr bwMode="auto">
              <a:xfrm>
                <a:off x="1509" y="2537"/>
                <a:ext cx="152" cy="154"/>
              </a:xfrm>
              <a:custGeom>
                <a:avLst/>
                <a:gdLst/>
                <a:ahLst/>
                <a:cxnLst>
                  <a:cxn ang="0">
                    <a:pos x="152" y="154"/>
                  </a:cxn>
                  <a:cxn ang="0">
                    <a:pos x="152" y="154"/>
                  </a:cxn>
                  <a:cxn ang="0">
                    <a:pos x="152" y="150"/>
                  </a:cxn>
                  <a:cxn ang="0">
                    <a:pos x="150" y="144"/>
                  </a:cxn>
                  <a:cxn ang="0">
                    <a:pos x="146" y="132"/>
                  </a:cxn>
                  <a:cxn ang="0">
                    <a:pos x="138" y="118"/>
                  </a:cxn>
                  <a:cxn ang="0">
                    <a:pos x="138" y="118"/>
                  </a:cxn>
                  <a:cxn ang="0">
                    <a:pos x="126" y="106"/>
                  </a:cxn>
                  <a:cxn ang="0">
                    <a:pos x="116" y="96"/>
                  </a:cxn>
                  <a:cxn ang="0">
                    <a:pos x="106" y="88"/>
                  </a:cxn>
                  <a:cxn ang="0">
                    <a:pos x="84" y="76"/>
                  </a:cxn>
                  <a:cxn ang="0">
                    <a:pos x="84" y="76"/>
                  </a:cxn>
                  <a:cxn ang="0">
                    <a:pos x="74" y="70"/>
                  </a:cxn>
                  <a:cxn ang="0">
                    <a:pos x="64" y="64"/>
                  </a:cxn>
                  <a:cxn ang="0">
                    <a:pos x="58" y="58"/>
                  </a:cxn>
                  <a:cxn ang="0">
                    <a:pos x="58" y="58"/>
                  </a:cxn>
                  <a:cxn ang="0">
                    <a:pos x="40" y="36"/>
                  </a:cxn>
                  <a:cxn ang="0">
                    <a:pos x="40" y="36"/>
                  </a:cxn>
                  <a:cxn ang="0">
                    <a:pos x="22" y="16"/>
                  </a:cxn>
                  <a:cxn ang="0">
                    <a:pos x="22" y="16"/>
                  </a:cxn>
                  <a:cxn ang="0">
                    <a:pos x="0" y="0"/>
                  </a:cxn>
                </a:cxnLst>
                <a:rect l="0" t="0" r="r" b="b"/>
                <a:pathLst>
                  <a:path w="152" h="154">
                    <a:moveTo>
                      <a:pt x="152" y="154"/>
                    </a:moveTo>
                    <a:lnTo>
                      <a:pt x="152" y="154"/>
                    </a:lnTo>
                    <a:lnTo>
                      <a:pt x="152" y="150"/>
                    </a:lnTo>
                    <a:lnTo>
                      <a:pt x="150" y="144"/>
                    </a:lnTo>
                    <a:lnTo>
                      <a:pt x="146" y="132"/>
                    </a:lnTo>
                    <a:lnTo>
                      <a:pt x="138" y="118"/>
                    </a:lnTo>
                    <a:lnTo>
                      <a:pt x="138" y="118"/>
                    </a:lnTo>
                    <a:lnTo>
                      <a:pt x="126" y="106"/>
                    </a:lnTo>
                    <a:lnTo>
                      <a:pt x="116" y="96"/>
                    </a:lnTo>
                    <a:lnTo>
                      <a:pt x="106" y="88"/>
                    </a:lnTo>
                    <a:lnTo>
                      <a:pt x="84" y="76"/>
                    </a:lnTo>
                    <a:lnTo>
                      <a:pt x="84" y="76"/>
                    </a:lnTo>
                    <a:lnTo>
                      <a:pt x="74" y="70"/>
                    </a:lnTo>
                    <a:lnTo>
                      <a:pt x="64" y="64"/>
                    </a:lnTo>
                    <a:lnTo>
                      <a:pt x="58" y="58"/>
                    </a:lnTo>
                    <a:lnTo>
                      <a:pt x="58" y="58"/>
                    </a:lnTo>
                    <a:lnTo>
                      <a:pt x="40" y="36"/>
                    </a:lnTo>
                    <a:lnTo>
                      <a:pt x="40" y="36"/>
                    </a:lnTo>
                    <a:lnTo>
                      <a:pt x="22" y="16"/>
                    </a:lnTo>
                    <a:lnTo>
                      <a:pt x="22" y="16"/>
                    </a:lnTo>
                    <a:lnTo>
                      <a:pt x="0" y="0"/>
                    </a:lnTo>
                  </a:path>
                </a:pathLst>
              </a:custGeom>
              <a:noFill/>
              <a:ln w="6350">
                <a:solidFill>
                  <a:srgbClr val="000000"/>
                </a:solidFill>
                <a:prstDash val="solid"/>
                <a:round/>
                <a:headEnd/>
                <a:tailEnd/>
              </a:ln>
            </p:spPr>
            <p:txBody>
              <a:bodyPr/>
              <a:lstStyle/>
              <a:p>
                <a:endParaRPr lang="en-US" dirty="0"/>
              </a:p>
            </p:txBody>
          </p:sp>
          <p:sp>
            <p:nvSpPr>
              <p:cNvPr id="278" name="Freeform 36"/>
              <p:cNvSpPr>
                <a:spLocks/>
              </p:cNvSpPr>
              <p:nvPr/>
            </p:nvSpPr>
            <p:spPr bwMode="auto">
              <a:xfrm>
                <a:off x="1139" y="2277"/>
                <a:ext cx="480" cy="294"/>
              </a:xfrm>
              <a:custGeom>
                <a:avLst/>
                <a:gdLst/>
                <a:ahLst/>
                <a:cxnLst>
                  <a:cxn ang="0">
                    <a:pos x="450" y="260"/>
                  </a:cxn>
                  <a:cxn ang="0">
                    <a:pos x="480" y="294"/>
                  </a:cxn>
                  <a:cxn ang="0">
                    <a:pos x="480" y="294"/>
                  </a:cxn>
                  <a:cxn ang="0">
                    <a:pos x="470" y="292"/>
                  </a:cxn>
                  <a:cxn ang="0">
                    <a:pos x="462" y="292"/>
                  </a:cxn>
                  <a:cxn ang="0">
                    <a:pos x="450" y="288"/>
                  </a:cxn>
                  <a:cxn ang="0">
                    <a:pos x="450" y="288"/>
                  </a:cxn>
                  <a:cxn ang="0">
                    <a:pos x="400" y="264"/>
                  </a:cxn>
                  <a:cxn ang="0">
                    <a:pos x="400" y="264"/>
                  </a:cxn>
                  <a:cxn ang="0">
                    <a:pos x="338" y="246"/>
                  </a:cxn>
                  <a:cxn ang="0">
                    <a:pos x="338" y="246"/>
                  </a:cxn>
                  <a:cxn ang="0">
                    <a:pos x="312" y="244"/>
                  </a:cxn>
                  <a:cxn ang="0">
                    <a:pos x="290" y="244"/>
                  </a:cxn>
                  <a:cxn ang="0">
                    <a:pos x="290" y="244"/>
                  </a:cxn>
                  <a:cxn ang="0">
                    <a:pos x="270" y="248"/>
                  </a:cxn>
                  <a:cxn ang="0">
                    <a:pos x="256" y="250"/>
                  </a:cxn>
                  <a:cxn ang="0">
                    <a:pos x="246" y="250"/>
                  </a:cxn>
                  <a:cxn ang="0">
                    <a:pos x="246" y="250"/>
                  </a:cxn>
                  <a:cxn ang="0">
                    <a:pos x="218" y="244"/>
                  </a:cxn>
                  <a:cxn ang="0">
                    <a:pos x="200" y="238"/>
                  </a:cxn>
                  <a:cxn ang="0">
                    <a:pos x="188" y="234"/>
                  </a:cxn>
                  <a:cxn ang="0">
                    <a:pos x="188" y="234"/>
                  </a:cxn>
                  <a:cxn ang="0">
                    <a:pos x="174" y="222"/>
                  </a:cxn>
                  <a:cxn ang="0">
                    <a:pos x="160" y="212"/>
                  </a:cxn>
                  <a:cxn ang="0">
                    <a:pos x="160" y="212"/>
                  </a:cxn>
                  <a:cxn ang="0">
                    <a:pos x="148" y="204"/>
                  </a:cxn>
                  <a:cxn ang="0">
                    <a:pos x="134" y="196"/>
                  </a:cxn>
                  <a:cxn ang="0">
                    <a:pos x="134" y="196"/>
                  </a:cxn>
                  <a:cxn ang="0">
                    <a:pos x="116" y="182"/>
                  </a:cxn>
                  <a:cxn ang="0">
                    <a:pos x="102" y="172"/>
                  </a:cxn>
                  <a:cxn ang="0">
                    <a:pos x="102" y="172"/>
                  </a:cxn>
                  <a:cxn ang="0">
                    <a:pos x="92" y="164"/>
                  </a:cxn>
                  <a:cxn ang="0">
                    <a:pos x="84" y="158"/>
                  </a:cxn>
                  <a:cxn ang="0">
                    <a:pos x="78" y="150"/>
                  </a:cxn>
                  <a:cxn ang="0">
                    <a:pos x="78" y="150"/>
                  </a:cxn>
                  <a:cxn ang="0">
                    <a:pos x="62" y="130"/>
                  </a:cxn>
                  <a:cxn ang="0">
                    <a:pos x="52" y="116"/>
                  </a:cxn>
                  <a:cxn ang="0">
                    <a:pos x="42" y="104"/>
                  </a:cxn>
                  <a:cxn ang="0">
                    <a:pos x="42" y="104"/>
                  </a:cxn>
                  <a:cxn ang="0">
                    <a:pos x="22" y="86"/>
                  </a:cxn>
                  <a:cxn ang="0">
                    <a:pos x="10" y="74"/>
                  </a:cxn>
                  <a:cxn ang="0">
                    <a:pos x="2" y="60"/>
                  </a:cxn>
                  <a:cxn ang="0">
                    <a:pos x="2" y="60"/>
                  </a:cxn>
                  <a:cxn ang="0">
                    <a:pos x="0" y="56"/>
                  </a:cxn>
                  <a:cxn ang="0">
                    <a:pos x="2" y="54"/>
                  </a:cxn>
                  <a:cxn ang="0">
                    <a:pos x="6" y="54"/>
                  </a:cxn>
                  <a:cxn ang="0">
                    <a:pos x="6" y="54"/>
                  </a:cxn>
                  <a:cxn ang="0">
                    <a:pos x="10" y="60"/>
                  </a:cxn>
                  <a:cxn ang="0">
                    <a:pos x="16" y="66"/>
                  </a:cxn>
                  <a:cxn ang="0">
                    <a:pos x="22" y="72"/>
                  </a:cxn>
                  <a:cxn ang="0">
                    <a:pos x="28" y="76"/>
                  </a:cxn>
                  <a:cxn ang="0">
                    <a:pos x="28" y="76"/>
                  </a:cxn>
                  <a:cxn ang="0">
                    <a:pos x="30" y="74"/>
                  </a:cxn>
                  <a:cxn ang="0">
                    <a:pos x="32" y="72"/>
                  </a:cxn>
                  <a:cxn ang="0">
                    <a:pos x="32" y="68"/>
                  </a:cxn>
                  <a:cxn ang="0">
                    <a:pos x="28" y="62"/>
                  </a:cxn>
                  <a:cxn ang="0">
                    <a:pos x="28" y="62"/>
                  </a:cxn>
                  <a:cxn ang="0">
                    <a:pos x="20" y="44"/>
                  </a:cxn>
                  <a:cxn ang="0">
                    <a:pos x="14" y="34"/>
                  </a:cxn>
                  <a:cxn ang="0">
                    <a:pos x="0" y="0"/>
                  </a:cxn>
                </a:cxnLst>
                <a:rect l="0" t="0" r="r" b="b"/>
                <a:pathLst>
                  <a:path w="480" h="294">
                    <a:moveTo>
                      <a:pt x="450" y="260"/>
                    </a:moveTo>
                    <a:lnTo>
                      <a:pt x="480" y="294"/>
                    </a:lnTo>
                    <a:lnTo>
                      <a:pt x="480" y="294"/>
                    </a:lnTo>
                    <a:lnTo>
                      <a:pt x="470" y="292"/>
                    </a:lnTo>
                    <a:lnTo>
                      <a:pt x="462" y="292"/>
                    </a:lnTo>
                    <a:lnTo>
                      <a:pt x="450" y="288"/>
                    </a:lnTo>
                    <a:lnTo>
                      <a:pt x="450" y="288"/>
                    </a:lnTo>
                    <a:lnTo>
                      <a:pt x="400" y="264"/>
                    </a:lnTo>
                    <a:lnTo>
                      <a:pt x="400" y="264"/>
                    </a:lnTo>
                    <a:lnTo>
                      <a:pt x="338" y="246"/>
                    </a:lnTo>
                    <a:lnTo>
                      <a:pt x="338" y="246"/>
                    </a:lnTo>
                    <a:lnTo>
                      <a:pt x="312" y="244"/>
                    </a:lnTo>
                    <a:lnTo>
                      <a:pt x="290" y="244"/>
                    </a:lnTo>
                    <a:lnTo>
                      <a:pt x="290" y="244"/>
                    </a:lnTo>
                    <a:lnTo>
                      <a:pt x="270" y="248"/>
                    </a:lnTo>
                    <a:lnTo>
                      <a:pt x="256" y="250"/>
                    </a:lnTo>
                    <a:lnTo>
                      <a:pt x="246" y="250"/>
                    </a:lnTo>
                    <a:lnTo>
                      <a:pt x="246" y="250"/>
                    </a:lnTo>
                    <a:lnTo>
                      <a:pt x="218" y="244"/>
                    </a:lnTo>
                    <a:lnTo>
                      <a:pt x="200" y="238"/>
                    </a:lnTo>
                    <a:lnTo>
                      <a:pt x="188" y="234"/>
                    </a:lnTo>
                    <a:lnTo>
                      <a:pt x="188" y="234"/>
                    </a:lnTo>
                    <a:lnTo>
                      <a:pt x="174" y="222"/>
                    </a:lnTo>
                    <a:lnTo>
                      <a:pt x="160" y="212"/>
                    </a:lnTo>
                    <a:lnTo>
                      <a:pt x="160" y="212"/>
                    </a:lnTo>
                    <a:lnTo>
                      <a:pt x="148" y="204"/>
                    </a:lnTo>
                    <a:lnTo>
                      <a:pt x="134" y="196"/>
                    </a:lnTo>
                    <a:lnTo>
                      <a:pt x="134" y="196"/>
                    </a:lnTo>
                    <a:lnTo>
                      <a:pt x="116" y="182"/>
                    </a:lnTo>
                    <a:lnTo>
                      <a:pt x="102" y="172"/>
                    </a:lnTo>
                    <a:lnTo>
                      <a:pt x="102" y="172"/>
                    </a:lnTo>
                    <a:lnTo>
                      <a:pt x="92" y="164"/>
                    </a:lnTo>
                    <a:lnTo>
                      <a:pt x="84" y="158"/>
                    </a:lnTo>
                    <a:lnTo>
                      <a:pt x="78" y="150"/>
                    </a:lnTo>
                    <a:lnTo>
                      <a:pt x="78" y="150"/>
                    </a:lnTo>
                    <a:lnTo>
                      <a:pt x="62" y="130"/>
                    </a:lnTo>
                    <a:lnTo>
                      <a:pt x="52" y="116"/>
                    </a:lnTo>
                    <a:lnTo>
                      <a:pt x="42" y="104"/>
                    </a:lnTo>
                    <a:lnTo>
                      <a:pt x="42" y="104"/>
                    </a:lnTo>
                    <a:lnTo>
                      <a:pt x="22" y="86"/>
                    </a:lnTo>
                    <a:lnTo>
                      <a:pt x="10" y="74"/>
                    </a:lnTo>
                    <a:lnTo>
                      <a:pt x="2" y="60"/>
                    </a:lnTo>
                    <a:lnTo>
                      <a:pt x="2" y="60"/>
                    </a:lnTo>
                    <a:lnTo>
                      <a:pt x="0" y="56"/>
                    </a:lnTo>
                    <a:lnTo>
                      <a:pt x="2" y="54"/>
                    </a:lnTo>
                    <a:lnTo>
                      <a:pt x="6" y="54"/>
                    </a:lnTo>
                    <a:lnTo>
                      <a:pt x="6" y="54"/>
                    </a:lnTo>
                    <a:lnTo>
                      <a:pt x="10" y="60"/>
                    </a:lnTo>
                    <a:lnTo>
                      <a:pt x="16" y="66"/>
                    </a:lnTo>
                    <a:lnTo>
                      <a:pt x="22" y="72"/>
                    </a:lnTo>
                    <a:lnTo>
                      <a:pt x="28" y="76"/>
                    </a:lnTo>
                    <a:lnTo>
                      <a:pt x="28" y="76"/>
                    </a:lnTo>
                    <a:lnTo>
                      <a:pt x="30" y="74"/>
                    </a:lnTo>
                    <a:lnTo>
                      <a:pt x="32" y="72"/>
                    </a:lnTo>
                    <a:lnTo>
                      <a:pt x="32" y="68"/>
                    </a:lnTo>
                    <a:lnTo>
                      <a:pt x="28" y="62"/>
                    </a:lnTo>
                    <a:lnTo>
                      <a:pt x="28" y="62"/>
                    </a:lnTo>
                    <a:lnTo>
                      <a:pt x="20" y="44"/>
                    </a:lnTo>
                    <a:lnTo>
                      <a:pt x="14" y="34"/>
                    </a:lnTo>
                    <a:lnTo>
                      <a:pt x="0" y="0"/>
                    </a:lnTo>
                  </a:path>
                </a:pathLst>
              </a:custGeom>
              <a:noFill/>
              <a:ln w="6350">
                <a:solidFill>
                  <a:srgbClr val="000000"/>
                </a:solidFill>
                <a:prstDash val="solid"/>
                <a:round/>
                <a:headEnd/>
                <a:tailEnd/>
              </a:ln>
            </p:spPr>
            <p:txBody>
              <a:bodyPr/>
              <a:lstStyle/>
              <a:p>
                <a:endParaRPr lang="en-US" dirty="0"/>
              </a:p>
            </p:txBody>
          </p:sp>
          <p:sp>
            <p:nvSpPr>
              <p:cNvPr id="279" name="Freeform 37"/>
              <p:cNvSpPr>
                <a:spLocks/>
              </p:cNvSpPr>
              <p:nvPr/>
            </p:nvSpPr>
            <p:spPr bwMode="auto">
              <a:xfrm>
                <a:off x="1139" y="2277"/>
                <a:ext cx="478" cy="294"/>
              </a:xfrm>
              <a:custGeom>
                <a:avLst/>
                <a:gdLst/>
                <a:ahLst/>
                <a:cxnLst>
                  <a:cxn ang="0">
                    <a:pos x="14" y="34"/>
                  </a:cxn>
                  <a:cxn ang="0">
                    <a:pos x="20" y="44"/>
                  </a:cxn>
                  <a:cxn ang="0">
                    <a:pos x="28" y="62"/>
                  </a:cxn>
                  <a:cxn ang="0">
                    <a:pos x="32" y="72"/>
                  </a:cxn>
                  <a:cxn ang="0">
                    <a:pos x="28" y="76"/>
                  </a:cxn>
                  <a:cxn ang="0">
                    <a:pos x="22" y="72"/>
                  </a:cxn>
                  <a:cxn ang="0">
                    <a:pos x="10" y="60"/>
                  </a:cxn>
                  <a:cxn ang="0">
                    <a:pos x="6" y="54"/>
                  </a:cxn>
                  <a:cxn ang="0">
                    <a:pos x="0" y="56"/>
                  </a:cxn>
                  <a:cxn ang="0">
                    <a:pos x="10" y="74"/>
                  </a:cxn>
                  <a:cxn ang="0">
                    <a:pos x="22" y="86"/>
                  </a:cxn>
                  <a:cxn ang="0">
                    <a:pos x="42" y="104"/>
                  </a:cxn>
                  <a:cxn ang="0">
                    <a:pos x="62" y="130"/>
                  </a:cxn>
                  <a:cxn ang="0">
                    <a:pos x="78" y="150"/>
                  </a:cxn>
                  <a:cxn ang="0">
                    <a:pos x="92" y="164"/>
                  </a:cxn>
                  <a:cxn ang="0">
                    <a:pos x="102" y="172"/>
                  </a:cxn>
                  <a:cxn ang="0">
                    <a:pos x="134" y="196"/>
                  </a:cxn>
                  <a:cxn ang="0">
                    <a:pos x="146" y="204"/>
                  </a:cxn>
                  <a:cxn ang="0">
                    <a:pos x="160" y="212"/>
                  </a:cxn>
                  <a:cxn ang="0">
                    <a:pos x="188" y="234"/>
                  </a:cxn>
                  <a:cxn ang="0">
                    <a:pos x="200" y="238"/>
                  </a:cxn>
                  <a:cxn ang="0">
                    <a:pos x="246" y="250"/>
                  </a:cxn>
                  <a:cxn ang="0">
                    <a:pos x="256" y="250"/>
                  </a:cxn>
                  <a:cxn ang="0">
                    <a:pos x="290" y="244"/>
                  </a:cxn>
                  <a:cxn ang="0">
                    <a:pos x="312" y="244"/>
                  </a:cxn>
                  <a:cxn ang="0">
                    <a:pos x="336" y="246"/>
                  </a:cxn>
                  <a:cxn ang="0">
                    <a:pos x="400" y="264"/>
                  </a:cxn>
                  <a:cxn ang="0">
                    <a:pos x="450" y="288"/>
                  </a:cxn>
                  <a:cxn ang="0">
                    <a:pos x="470" y="292"/>
                  </a:cxn>
                  <a:cxn ang="0">
                    <a:pos x="448" y="260"/>
                  </a:cxn>
                  <a:cxn ang="0">
                    <a:pos x="406" y="232"/>
                  </a:cxn>
                  <a:cxn ang="0">
                    <a:pos x="366" y="204"/>
                  </a:cxn>
                  <a:cxn ang="0">
                    <a:pos x="310" y="170"/>
                  </a:cxn>
                  <a:cxn ang="0">
                    <a:pos x="294" y="160"/>
                  </a:cxn>
                  <a:cxn ang="0">
                    <a:pos x="252" y="144"/>
                  </a:cxn>
                  <a:cxn ang="0">
                    <a:pos x="186" y="124"/>
                  </a:cxn>
                  <a:cxn ang="0">
                    <a:pos x="170" y="120"/>
                  </a:cxn>
                  <a:cxn ang="0">
                    <a:pos x="122" y="94"/>
                  </a:cxn>
                  <a:cxn ang="0">
                    <a:pos x="110" y="84"/>
                  </a:cxn>
                  <a:cxn ang="0">
                    <a:pos x="80" y="52"/>
                  </a:cxn>
                  <a:cxn ang="0">
                    <a:pos x="56" y="34"/>
                  </a:cxn>
                  <a:cxn ang="0">
                    <a:pos x="0" y="0"/>
                  </a:cxn>
                </a:cxnLst>
                <a:rect l="0" t="0" r="r" b="b"/>
                <a:pathLst>
                  <a:path w="478" h="294">
                    <a:moveTo>
                      <a:pt x="0" y="0"/>
                    </a:moveTo>
                    <a:lnTo>
                      <a:pt x="14" y="34"/>
                    </a:lnTo>
                    <a:lnTo>
                      <a:pt x="14" y="34"/>
                    </a:lnTo>
                    <a:lnTo>
                      <a:pt x="20" y="44"/>
                    </a:lnTo>
                    <a:lnTo>
                      <a:pt x="28" y="62"/>
                    </a:lnTo>
                    <a:lnTo>
                      <a:pt x="28" y="62"/>
                    </a:lnTo>
                    <a:lnTo>
                      <a:pt x="32" y="68"/>
                    </a:lnTo>
                    <a:lnTo>
                      <a:pt x="32" y="72"/>
                    </a:lnTo>
                    <a:lnTo>
                      <a:pt x="30" y="74"/>
                    </a:lnTo>
                    <a:lnTo>
                      <a:pt x="28" y="76"/>
                    </a:lnTo>
                    <a:lnTo>
                      <a:pt x="28" y="76"/>
                    </a:lnTo>
                    <a:lnTo>
                      <a:pt x="22" y="72"/>
                    </a:lnTo>
                    <a:lnTo>
                      <a:pt x="16" y="66"/>
                    </a:lnTo>
                    <a:lnTo>
                      <a:pt x="10" y="60"/>
                    </a:lnTo>
                    <a:lnTo>
                      <a:pt x="6" y="54"/>
                    </a:lnTo>
                    <a:lnTo>
                      <a:pt x="6" y="54"/>
                    </a:lnTo>
                    <a:lnTo>
                      <a:pt x="2" y="54"/>
                    </a:lnTo>
                    <a:lnTo>
                      <a:pt x="0" y="56"/>
                    </a:lnTo>
                    <a:lnTo>
                      <a:pt x="2" y="60"/>
                    </a:lnTo>
                    <a:lnTo>
                      <a:pt x="10" y="74"/>
                    </a:lnTo>
                    <a:lnTo>
                      <a:pt x="10" y="74"/>
                    </a:lnTo>
                    <a:lnTo>
                      <a:pt x="22" y="86"/>
                    </a:lnTo>
                    <a:lnTo>
                      <a:pt x="42" y="104"/>
                    </a:lnTo>
                    <a:lnTo>
                      <a:pt x="42" y="104"/>
                    </a:lnTo>
                    <a:lnTo>
                      <a:pt x="52" y="116"/>
                    </a:lnTo>
                    <a:lnTo>
                      <a:pt x="62" y="130"/>
                    </a:lnTo>
                    <a:lnTo>
                      <a:pt x="78" y="150"/>
                    </a:lnTo>
                    <a:lnTo>
                      <a:pt x="78" y="150"/>
                    </a:lnTo>
                    <a:lnTo>
                      <a:pt x="84" y="158"/>
                    </a:lnTo>
                    <a:lnTo>
                      <a:pt x="92" y="164"/>
                    </a:lnTo>
                    <a:lnTo>
                      <a:pt x="102" y="172"/>
                    </a:lnTo>
                    <a:lnTo>
                      <a:pt x="102" y="172"/>
                    </a:lnTo>
                    <a:lnTo>
                      <a:pt x="114" y="182"/>
                    </a:lnTo>
                    <a:lnTo>
                      <a:pt x="134" y="196"/>
                    </a:lnTo>
                    <a:lnTo>
                      <a:pt x="134" y="196"/>
                    </a:lnTo>
                    <a:lnTo>
                      <a:pt x="146" y="204"/>
                    </a:lnTo>
                    <a:lnTo>
                      <a:pt x="160" y="212"/>
                    </a:lnTo>
                    <a:lnTo>
                      <a:pt x="160" y="212"/>
                    </a:lnTo>
                    <a:lnTo>
                      <a:pt x="172" y="222"/>
                    </a:lnTo>
                    <a:lnTo>
                      <a:pt x="188" y="234"/>
                    </a:lnTo>
                    <a:lnTo>
                      <a:pt x="188" y="234"/>
                    </a:lnTo>
                    <a:lnTo>
                      <a:pt x="200" y="238"/>
                    </a:lnTo>
                    <a:lnTo>
                      <a:pt x="218" y="244"/>
                    </a:lnTo>
                    <a:lnTo>
                      <a:pt x="246" y="250"/>
                    </a:lnTo>
                    <a:lnTo>
                      <a:pt x="246" y="250"/>
                    </a:lnTo>
                    <a:lnTo>
                      <a:pt x="256" y="250"/>
                    </a:lnTo>
                    <a:lnTo>
                      <a:pt x="268" y="248"/>
                    </a:lnTo>
                    <a:lnTo>
                      <a:pt x="290" y="244"/>
                    </a:lnTo>
                    <a:lnTo>
                      <a:pt x="290" y="244"/>
                    </a:lnTo>
                    <a:lnTo>
                      <a:pt x="312" y="244"/>
                    </a:lnTo>
                    <a:lnTo>
                      <a:pt x="336" y="246"/>
                    </a:lnTo>
                    <a:lnTo>
                      <a:pt x="336" y="246"/>
                    </a:lnTo>
                    <a:lnTo>
                      <a:pt x="400" y="264"/>
                    </a:lnTo>
                    <a:lnTo>
                      <a:pt x="400" y="264"/>
                    </a:lnTo>
                    <a:lnTo>
                      <a:pt x="450" y="288"/>
                    </a:lnTo>
                    <a:lnTo>
                      <a:pt x="450" y="288"/>
                    </a:lnTo>
                    <a:lnTo>
                      <a:pt x="460" y="292"/>
                    </a:lnTo>
                    <a:lnTo>
                      <a:pt x="470" y="292"/>
                    </a:lnTo>
                    <a:lnTo>
                      <a:pt x="478" y="294"/>
                    </a:lnTo>
                    <a:lnTo>
                      <a:pt x="448" y="260"/>
                    </a:lnTo>
                    <a:lnTo>
                      <a:pt x="444" y="258"/>
                    </a:lnTo>
                    <a:lnTo>
                      <a:pt x="406" y="232"/>
                    </a:lnTo>
                    <a:lnTo>
                      <a:pt x="366" y="204"/>
                    </a:lnTo>
                    <a:lnTo>
                      <a:pt x="366" y="204"/>
                    </a:lnTo>
                    <a:lnTo>
                      <a:pt x="334" y="184"/>
                    </a:lnTo>
                    <a:lnTo>
                      <a:pt x="310" y="170"/>
                    </a:lnTo>
                    <a:lnTo>
                      <a:pt x="294" y="160"/>
                    </a:lnTo>
                    <a:lnTo>
                      <a:pt x="294" y="160"/>
                    </a:lnTo>
                    <a:lnTo>
                      <a:pt x="252" y="144"/>
                    </a:lnTo>
                    <a:lnTo>
                      <a:pt x="252" y="144"/>
                    </a:lnTo>
                    <a:lnTo>
                      <a:pt x="224" y="136"/>
                    </a:lnTo>
                    <a:lnTo>
                      <a:pt x="186" y="124"/>
                    </a:lnTo>
                    <a:lnTo>
                      <a:pt x="186" y="124"/>
                    </a:lnTo>
                    <a:lnTo>
                      <a:pt x="170" y="120"/>
                    </a:lnTo>
                    <a:lnTo>
                      <a:pt x="152" y="112"/>
                    </a:lnTo>
                    <a:lnTo>
                      <a:pt x="122" y="94"/>
                    </a:lnTo>
                    <a:lnTo>
                      <a:pt x="122" y="94"/>
                    </a:lnTo>
                    <a:lnTo>
                      <a:pt x="110" y="84"/>
                    </a:lnTo>
                    <a:lnTo>
                      <a:pt x="98" y="74"/>
                    </a:lnTo>
                    <a:lnTo>
                      <a:pt x="80" y="52"/>
                    </a:lnTo>
                    <a:lnTo>
                      <a:pt x="80" y="52"/>
                    </a:lnTo>
                    <a:lnTo>
                      <a:pt x="56" y="34"/>
                    </a:lnTo>
                    <a:lnTo>
                      <a:pt x="36" y="20"/>
                    </a:lnTo>
                    <a:lnTo>
                      <a:pt x="0" y="0"/>
                    </a:lnTo>
                    <a:close/>
                  </a:path>
                </a:pathLst>
              </a:custGeom>
              <a:solidFill>
                <a:srgbClr val="FFFF00"/>
              </a:solidFill>
              <a:ln w="6350">
                <a:solidFill>
                  <a:srgbClr val="000000"/>
                </a:solidFill>
                <a:prstDash val="solid"/>
                <a:round/>
                <a:headEnd/>
                <a:tailEnd/>
              </a:ln>
            </p:spPr>
            <p:txBody>
              <a:bodyPr/>
              <a:lstStyle/>
              <a:p>
                <a:endParaRPr lang="en-US" dirty="0"/>
              </a:p>
            </p:txBody>
          </p:sp>
          <p:sp>
            <p:nvSpPr>
              <p:cNvPr id="280" name="Freeform 38"/>
              <p:cNvSpPr>
                <a:spLocks/>
              </p:cNvSpPr>
              <p:nvPr/>
            </p:nvSpPr>
            <p:spPr bwMode="auto">
              <a:xfrm>
                <a:off x="1241" y="2111"/>
                <a:ext cx="340" cy="176"/>
              </a:xfrm>
              <a:custGeom>
                <a:avLst/>
                <a:gdLst/>
                <a:ahLst/>
                <a:cxnLst>
                  <a:cxn ang="0">
                    <a:pos x="212" y="14"/>
                  </a:cxn>
                  <a:cxn ang="0">
                    <a:pos x="212" y="14"/>
                  </a:cxn>
                  <a:cxn ang="0">
                    <a:pos x="192" y="16"/>
                  </a:cxn>
                  <a:cxn ang="0">
                    <a:pos x="176" y="16"/>
                  </a:cxn>
                  <a:cxn ang="0">
                    <a:pos x="164" y="14"/>
                  </a:cxn>
                  <a:cxn ang="0">
                    <a:pos x="164" y="14"/>
                  </a:cxn>
                  <a:cxn ang="0">
                    <a:pos x="132" y="2"/>
                  </a:cxn>
                  <a:cxn ang="0">
                    <a:pos x="132" y="2"/>
                  </a:cxn>
                  <a:cxn ang="0">
                    <a:pos x="114" y="0"/>
                  </a:cxn>
                  <a:cxn ang="0">
                    <a:pos x="96" y="0"/>
                  </a:cxn>
                  <a:cxn ang="0">
                    <a:pos x="96" y="0"/>
                  </a:cxn>
                  <a:cxn ang="0">
                    <a:pos x="86" y="2"/>
                  </a:cxn>
                  <a:cxn ang="0">
                    <a:pos x="72" y="4"/>
                  </a:cxn>
                  <a:cxn ang="0">
                    <a:pos x="72" y="4"/>
                  </a:cxn>
                  <a:cxn ang="0">
                    <a:pos x="58" y="6"/>
                  </a:cxn>
                  <a:cxn ang="0">
                    <a:pos x="40" y="6"/>
                  </a:cxn>
                  <a:cxn ang="0">
                    <a:pos x="40" y="6"/>
                  </a:cxn>
                  <a:cxn ang="0">
                    <a:pos x="32" y="8"/>
                  </a:cxn>
                  <a:cxn ang="0">
                    <a:pos x="22" y="10"/>
                  </a:cxn>
                  <a:cxn ang="0">
                    <a:pos x="10" y="14"/>
                  </a:cxn>
                  <a:cxn ang="0">
                    <a:pos x="10" y="14"/>
                  </a:cxn>
                  <a:cxn ang="0">
                    <a:pos x="4" y="18"/>
                  </a:cxn>
                  <a:cxn ang="0">
                    <a:pos x="0" y="20"/>
                  </a:cxn>
                  <a:cxn ang="0">
                    <a:pos x="0" y="20"/>
                  </a:cxn>
                  <a:cxn ang="0">
                    <a:pos x="4" y="24"/>
                  </a:cxn>
                  <a:cxn ang="0">
                    <a:pos x="12" y="26"/>
                  </a:cxn>
                  <a:cxn ang="0">
                    <a:pos x="24" y="28"/>
                  </a:cxn>
                  <a:cxn ang="0">
                    <a:pos x="24" y="28"/>
                  </a:cxn>
                  <a:cxn ang="0">
                    <a:pos x="54" y="30"/>
                  </a:cxn>
                  <a:cxn ang="0">
                    <a:pos x="54" y="30"/>
                  </a:cxn>
                  <a:cxn ang="0">
                    <a:pos x="64" y="32"/>
                  </a:cxn>
                  <a:cxn ang="0">
                    <a:pos x="76" y="32"/>
                  </a:cxn>
                  <a:cxn ang="0">
                    <a:pos x="96" y="32"/>
                  </a:cxn>
                  <a:cxn ang="0">
                    <a:pos x="96" y="32"/>
                  </a:cxn>
                  <a:cxn ang="0">
                    <a:pos x="118" y="38"/>
                  </a:cxn>
                  <a:cxn ang="0">
                    <a:pos x="130" y="42"/>
                  </a:cxn>
                  <a:cxn ang="0">
                    <a:pos x="138" y="46"/>
                  </a:cxn>
                  <a:cxn ang="0">
                    <a:pos x="138" y="46"/>
                  </a:cxn>
                  <a:cxn ang="0">
                    <a:pos x="152" y="56"/>
                  </a:cxn>
                  <a:cxn ang="0">
                    <a:pos x="158" y="60"/>
                  </a:cxn>
                  <a:cxn ang="0">
                    <a:pos x="166" y="64"/>
                  </a:cxn>
                  <a:cxn ang="0">
                    <a:pos x="166" y="64"/>
                  </a:cxn>
                  <a:cxn ang="0">
                    <a:pos x="182" y="70"/>
                  </a:cxn>
                  <a:cxn ang="0">
                    <a:pos x="194" y="74"/>
                  </a:cxn>
                  <a:cxn ang="0">
                    <a:pos x="194" y="74"/>
                  </a:cxn>
                  <a:cxn ang="0">
                    <a:pos x="216" y="86"/>
                  </a:cxn>
                  <a:cxn ang="0">
                    <a:pos x="228" y="94"/>
                  </a:cxn>
                  <a:cxn ang="0">
                    <a:pos x="236" y="102"/>
                  </a:cxn>
                  <a:cxn ang="0">
                    <a:pos x="236" y="102"/>
                  </a:cxn>
                  <a:cxn ang="0">
                    <a:pos x="258" y="124"/>
                  </a:cxn>
                  <a:cxn ang="0">
                    <a:pos x="274" y="138"/>
                  </a:cxn>
                  <a:cxn ang="0">
                    <a:pos x="274" y="138"/>
                  </a:cxn>
                  <a:cxn ang="0">
                    <a:pos x="300" y="154"/>
                  </a:cxn>
                  <a:cxn ang="0">
                    <a:pos x="322" y="168"/>
                  </a:cxn>
                  <a:cxn ang="0">
                    <a:pos x="340" y="176"/>
                  </a:cxn>
                </a:cxnLst>
                <a:rect l="0" t="0" r="r" b="b"/>
                <a:pathLst>
                  <a:path w="340" h="176">
                    <a:moveTo>
                      <a:pt x="212" y="14"/>
                    </a:moveTo>
                    <a:lnTo>
                      <a:pt x="212" y="14"/>
                    </a:lnTo>
                    <a:lnTo>
                      <a:pt x="192" y="16"/>
                    </a:lnTo>
                    <a:lnTo>
                      <a:pt x="176" y="16"/>
                    </a:lnTo>
                    <a:lnTo>
                      <a:pt x="164" y="14"/>
                    </a:lnTo>
                    <a:lnTo>
                      <a:pt x="164" y="14"/>
                    </a:lnTo>
                    <a:lnTo>
                      <a:pt x="132" y="2"/>
                    </a:lnTo>
                    <a:lnTo>
                      <a:pt x="132" y="2"/>
                    </a:lnTo>
                    <a:lnTo>
                      <a:pt x="114" y="0"/>
                    </a:lnTo>
                    <a:lnTo>
                      <a:pt x="96" y="0"/>
                    </a:lnTo>
                    <a:lnTo>
                      <a:pt x="96" y="0"/>
                    </a:lnTo>
                    <a:lnTo>
                      <a:pt x="86" y="2"/>
                    </a:lnTo>
                    <a:lnTo>
                      <a:pt x="72" y="4"/>
                    </a:lnTo>
                    <a:lnTo>
                      <a:pt x="72" y="4"/>
                    </a:lnTo>
                    <a:lnTo>
                      <a:pt x="58" y="6"/>
                    </a:lnTo>
                    <a:lnTo>
                      <a:pt x="40" y="6"/>
                    </a:lnTo>
                    <a:lnTo>
                      <a:pt x="40" y="6"/>
                    </a:lnTo>
                    <a:lnTo>
                      <a:pt x="32" y="8"/>
                    </a:lnTo>
                    <a:lnTo>
                      <a:pt x="22" y="10"/>
                    </a:lnTo>
                    <a:lnTo>
                      <a:pt x="10" y="14"/>
                    </a:lnTo>
                    <a:lnTo>
                      <a:pt x="10" y="14"/>
                    </a:lnTo>
                    <a:lnTo>
                      <a:pt x="4" y="18"/>
                    </a:lnTo>
                    <a:lnTo>
                      <a:pt x="0" y="20"/>
                    </a:lnTo>
                    <a:lnTo>
                      <a:pt x="0" y="20"/>
                    </a:lnTo>
                    <a:lnTo>
                      <a:pt x="4" y="24"/>
                    </a:lnTo>
                    <a:lnTo>
                      <a:pt x="12" y="26"/>
                    </a:lnTo>
                    <a:lnTo>
                      <a:pt x="24" y="28"/>
                    </a:lnTo>
                    <a:lnTo>
                      <a:pt x="24" y="28"/>
                    </a:lnTo>
                    <a:lnTo>
                      <a:pt x="54" y="30"/>
                    </a:lnTo>
                    <a:lnTo>
                      <a:pt x="54" y="30"/>
                    </a:lnTo>
                    <a:lnTo>
                      <a:pt x="64" y="32"/>
                    </a:lnTo>
                    <a:lnTo>
                      <a:pt x="76" y="32"/>
                    </a:lnTo>
                    <a:lnTo>
                      <a:pt x="96" y="32"/>
                    </a:lnTo>
                    <a:lnTo>
                      <a:pt x="96" y="32"/>
                    </a:lnTo>
                    <a:lnTo>
                      <a:pt x="118" y="38"/>
                    </a:lnTo>
                    <a:lnTo>
                      <a:pt x="130" y="42"/>
                    </a:lnTo>
                    <a:lnTo>
                      <a:pt x="138" y="46"/>
                    </a:lnTo>
                    <a:lnTo>
                      <a:pt x="138" y="46"/>
                    </a:lnTo>
                    <a:lnTo>
                      <a:pt x="152" y="56"/>
                    </a:lnTo>
                    <a:lnTo>
                      <a:pt x="158" y="60"/>
                    </a:lnTo>
                    <a:lnTo>
                      <a:pt x="166" y="64"/>
                    </a:lnTo>
                    <a:lnTo>
                      <a:pt x="166" y="64"/>
                    </a:lnTo>
                    <a:lnTo>
                      <a:pt x="182" y="70"/>
                    </a:lnTo>
                    <a:lnTo>
                      <a:pt x="194" y="74"/>
                    </a:lnTo>
                    <a:lnTo>
                      <a:pt x="194" y="74"/>
                    </a:lnTo>
                    <a:lnTo>
                      <a:pt x="216" y="86"/>
                    </a:lnTo>
                    <a:lnTo>
                      <a:pt x="228" y="94"/>
                    </a:lnTo>
                    <a:lnTo>
                      <a:pt x="236" y="102"/>
                    </a:lnTo>
                    <a:lnTo>
                      <a:pt x="236" y="102"/>
                    </a:lnTo>
                    <a:lnTo>
                      <a:pt x="258" y="124"/>
                    </a:lnTo>
                    <a:lnTo>
                      <a:pt x="274" y="138"/>
                    </a:lnTo>
                    <a:lnTo>
                      <a:pt x="274" y="138"/>
                    </a:lnTo>
                    <a:lnTo>
                      <a:pt x="300" y="154"/>
                    </a:lnTo>
                    <a:lnTo>
                      <a:pt x="322" y="168"/>
                    </a:lnTo>
                    <a:lnTo>
                      <a:pt x="340" y="176"/>
                    </a:lnTo>
                  </a:path>
                </a:pathLst>
              </a:custGeom>
              <a:noFill/>
              <a:ln w="6350">
                <a:solidFill>
                  <a:srgbClr val="000000"/>
                </a:solidFill>
                <a:prstDash val="solid"/>
                <a:round/>
                <a:headEnd/>
                <a:tailEnd/>
              </a:ln>
            </p:spPr>
            <p:txBody>
              <a:bodyPr/>
              <a:lstStyle/>
              <a:p>
                <a:endParaRPr lang="en-US" dirty="0"/>
              </a:p>
            </p:txBody>
          </p:sp>
          <p:sp>
            <p:nvSpPr>
              <p:cNvPr id="281" name="Freeform 39"/>
              <p:cNvSpPr>
                <a:spLocks/>
              </p:cNvSpPr>
              <p:nvPr/>
            </p:nvSpPr>
            <p:spPr bwMode="auto">
              <a:xfrm>
                <a:off x="1077" y="2053"/>
                <a:ext cx="382" cy="146"/>
              </a:xfrm>
              <a:custGeom>
                <a:avLst/>
                <a:gdLst/>
                <a:ahLst/>
                <a:cxnLst>
                  <a:cxn ang="0">
                    <a:pos x="382" y="146"/>
                  </a:cxn>
                  <a:cxn ang="0">
                    <a:pos x="382" y="146"/>
                  </a:cxn>
                  <a:cxn ang="0">
                    <a:pos x="344" y="134"/>
                  </a:cxn>
                  <a:cxn ang="0">
                    <a:pos x="344" y="134"/>
                  </a:cxn>
                  <a:cxn ang="0">
                    <a:pos x="322" y="126"/>
                  </a:cxn>
                  <a:cxn ang="0">
                    <a:pos x="310" y="122"/>
                  </a:cxn>
                  <a:cxn ang="0">
                    <a:pos x="296" y="120"/>
                  </a:cxn>
                  <a:cxn ang="0">
                    <a:pos x="296" y="120"/>
                  </a:cxn>
                  <a:cxn ang="0">
                    <a:pos x="258" y="116"/>
                  </a:cxn>
                  <a:cxn ang="0">
                    <a:pos x="226" y="112"/>
                  </a:cxn>
                  <a:cxn ang="0">
                    <a:pos x="226" y="112"/>
                  </a:cxn>
                  <a:cxn ang="0">
                    <a:pos x="196" y="104"/>
                  </a:cxn>
                  <a:cxn ang="0">
                    <a:pos x="196" y="104"/>
                  </a:cxn>
                  <a:cxn ang="0">
                    <a:pos x="178" y="100"/>
                  </a:cxn>
                  <a:cxn ang="0">
                    <a:pos x="178" y="100"/>
                  </a:cxn>
                  <a:cxn ang="0">
                    <a:pos x="164" y="98"/>
                  </a:cxn>
                  <a:cxn ang="0">
                    <a:pos x="154" y="94"/>
                  </a:cxn>
                  <a:cxn ang="0">
                    <a:pos x="146" y="88"/>
                  </a:cxn>
                  <a:cxn ang="0">
                    <a:pos x="146" y="88"/>
                  </a:cxn>
                  <a:cxn ang="0">
                    <a:pos x="118" y="60"/>
                  </a:cxn>
                  <a:cxn ang="0">
                    <a:pos x="92" y="40"/>
                  </a:cxn>
                  <a:cxn ang="0">
                    <a:pos x="92" y="40"/>
                  </a:cxn>
                  <a:cxn ang="0">
                    <a:pos x="60" y="28"/>
                  </a:cxn>
                  <a:cxn ang="0">
                    <a:pos x="60" y="28"/>
                  </a:cxn>
                  <a:cxn ang="0">
                    <a:pos x="46" y="24"/>
                  </a:cxn>
                  <a:cxn ang="0">
                    <a:pos x="36" y="22"/>
                  </a:cxn>
                  <a:cxn ang="0">
                    <a:pos x="22" y="20"/>
                  </a:cxn>
                  <a:cxn ang="0">
                    <a:pos x="22" y="20"/>
                  </a:cxn>
                  <a:cxn ang="0">
                    <a:pos x="22" y="18"/>
                  </a:cxn>
                  <a:cxn ang="0">
                    <a:pos x="20" y="16"/>
                  </a:cxn>
                  <a:cxn ang="0">
                    <a:pos x="18" y="16"/>
                  </a:cxn>
                  <a:cxn ang="0">
                    <a:pos x="18" y="16"/>
                  </a:cxn>
                  <a:cxn ang="0">
                    <a:pos x="12" y="12"/>
                  </a:cxn>
                  <a:cxn ang="0">
                    <a:pos x="10" y="10"/>
                  </a:cxn>
                  <a:cxn ang="0">
                    <a:pos x="0" y="0"/>
                  </a:cxn>
                  <a:cxn ang="0">
                    <a:pos x="44" y="10"/>
                  </a:cxn>
                  <a:cxn ang="0">
                    <a:pos x="84" y="18"/>
                  </a:cxn>
                  <a:cxn ang="0">
                    <a:pos x="84" y="18"/>
                  </a:cxn>
                  <a:cxn ang="0">
                    <a:pos x="100" y="22"/>
                  </a:cxn>
                  <a:cxn ang="0">
                    <a:pos x="126" y="28"/>
                  </a:cxn>
                  <a:cxn ang="0">
                    <a:pos x="126" y="28"/>
                  </a:cxn>
                  <a:cxn ang="0">
                    <a:pos x="146" y="28"/>
                  </a:cxn>
                  <a:cxn ang="0">
                    <a:pos x="170" y="30"/>
                  </a:cxn>
                  <a:cxn ang="0">
                    <a:pos x="170" y="30"/>
                  </a:cxn>
                  <a:cxn ang="0">
                    <a:pos x="190" y="34"/>
                  </a:cxn>
                  <a:cxn ang="0">
                    <a:pos x="204" y="38"/>
                  </a:cxn>
                  <a:cxn ang="0">
                    <a:pos x="204" y="38"/>
                  </a:cxn>
                  <a:cxn ang="0">
                    <a:pos x="216" y="44"/>
                  </a:cxn>
                  <a:cxn ang="0">
                    <a:pos x="230" y="50"/>
                  </a:cxn>
                  <a:cxn ang="0">
                    <a:pos x="230" y="50"/>
                  </a:cxn>
                  <a:cxn ang="0">
                    <a:pos x="238" y="50"/>
                  </a:cxn>
                  <a:cxn ang="0">
                    <a:pos x="248" y="52"/>
                  </a:cxn>
                  <a:cxn ang="0">
                    <a:pos x="256" y="54"/>
                  </a:cxn>
                  <a:cxn ang="0">
                    <a:pos x="266" y="58"/>
                  </a:cxn>
                  <a:cxn ang="0">
                    <a:pos x="382" y="146"/>
                  </a:cxn>
                </a:cxnLst>
                <a:rect l="0" t="0" r="r" b="b"/>
                <a:pathLst>
                  <a:path w="382" h="146">
                    <a:moveTo>
                      <a:pt x="382" y="146"/>
                    </a:moveTo>
                    <a:lnTo>
                      <a:pt x="382" y="146"/>
                    </a:lnTo>
                    <a:lnTo>
                      <a:pt x="344" y="134"/>
                    </a:lnTo>
                    <a:lnTo>
                      <a:pt x="344" y="134"/>
                    </a:lnTo>
                    <a:lnTo>
                      <a:pt x="322" y="126"/>
                    </a:lnTo>
                    <a:lnTo>
                      <a:pt x="310" y="122"/>
                    </a:lnTo>
                    <a:lnTo>
                      <a:pt x="296" y="120"/>
                    </a:lnTo>
                    <a:lnTo>
                      <a:pt x="296" y="120"/>
                    </a:lnTo>
                    <a:lnTo>
                      <a:pt x="258" y="116"/>
                    </a:lnTo>
                    <a:lnTo>
                      <a:pt x="226" y="112"/>
                    </a:lnTo>
                    <a:lnTo>
                      <a:pt x="226" y="112"/>
                    </a:lnTo>
                    <a:lnTo>
                      <a:pt x="196" y="104"/>
                    </a:lnTo>
                    <a:lnTo>
                      <a:pt x="196" y="104"/>
                    </a:lnTo>
                    <a:lnTo>
                      <a:pt x="178" y="100"/>
                    </a:lnTo>
                    <a:lnTo>
                      <a:pt x="178" y="100"/>
                    </a:lnTo>
                    <a:lnTo>
                      <a:pt x="164" y="98"/>
                    </a:lnTo>
                    <a:lnTo>
                      <a:pt x="154" y="94"/>
                    </a:lnTo>
                    <a:lnTo>
                      <a:pt x="146" y="88"/>
                    </a:lnTo>
                    <a:lnTo>
                      <a:pt x="146" y="88"/>
                    </a:lnTo>
                    <a:lnTo>
                      <a:pt x="118" y="60"/>
                    </a:lnTo>
                    <a:lnTo>
                      <a:pt x="92" y="40"/>
                    </a:lnTo>
                    <a:lnTo>
                      <a:pt x="92" y="40"/>
                    </a:lnTo>
                    <a:lnTo>
                      <a:pt x="60" y="28"/>
                    </a:lnTo>
                    <a:lnTo>
                      <a:pt x="60" y="28"/>
                    </a:lnTo>
                    <a:lnTo>
                      <a:pt x="46" y="24"/>
                    </a:lnTo>
                    <a:lnTo>
                      <a:pt x="36" y="22"/>
                    </a:lnTo>
                    <a:lnTo>
                      <a:pt x="22" y="20"/>
                    </a:lnTo>
                    <a:lnTo>
                      <a:pt x="22" y="20"/>
                    </a:lnTo>
                    <a:lnTo>
                      <a:pt x="22" y="18"/>
                    </a:lnTo>
                    <a:lnTo>
                      <a:pt x="20" y="16"/>
                    </a:lnTo>
                    <a:lnTo>
                      <a:pt x="18" y="16"/>
                    </a:lnTo>
                    <a:lnTo>
                      <a:pt x="18" y="16"/>
                    </a:lnTo>
                    <a:lnTo>
                      <a:pt x="12" y="12"/>
                    </a:lnTo>
                    <a:lnTo>
                      <a:pt x="10" y="10"/>
                    </a:lnTo>
                    <a:lnTo>
                      <a:pt x="0" y="0"/>
                    </a:lnTo>
                    <a:lnTo>
                      <a:pt x="44" y="10"/>
                    </a:lnTo>
                    <a:lnTo>
                      <a:pt x="84" y="18"/>
                    </a:lnTo>
                    <a:lnTo>
                      <a:pt x="84" y="18"/>
                    </a:lnTo>
                    <a:lnTo>
                      <a:pt x="100" y="22"/>
                    </a:lnTo>
                    <a:lnTo>
                      <a:pt x="126" y="28"/>
                    </a:lnTo>
                    <a:lnTo>
                      <a:pt x="126" y="28"/>
                    </a:lnTo>
                    <a:lnTo>
                      <a:pt x="146" y="28"/>
                    </a:lnTo>
                    <a:lnTo>
                      <a:pt x="170" y="30"/>
                    </a:lnTo>
                    <a:lnTo>
                      <a:pt x="170" y="30"/>
                    </a:lnTo>
                    <a:lnTo>
                      <a:pt x="190" y="34"/>
                    </a:lnTo>
                    <a:lnTo>
                      <a:pt x="204" y="38"/>
                    </a:lnTo>
                    <a:lnTo>
                      <a:pt x="204" y="38"/>
                    </a:lnTo>
                    <a:lnTo>
                      <a:pt x="216" y="44"/>
                    </a:lnTo>
                    <a:lnTo>
                      <a:pt x="230" y="50"/>
                    </a:lnTo>
                    <a:lnTo>
                      <a:pt x="230" y="50"/>
                    </a:lnTo>
                    <a:lnTo>
                      <a:pt x="238" y="50"/>
                    </a:lnTo>
                    <a:lnTo>
                      <a:pt x="248" y="52"/>
                    </a:lnTo>
                    <a:lnTo>
                      <a:pt x="256" y="54"/>
                    </a:lnTo>
                    <a:lnTo>
                      <a:pt x="266" y="58"/>
                    </a:lnTo>
                    <a:lnTo>
                      <a:pt x="382" y="146"/>
                    </a:lnTo>
                    <a:close/>
                  </a:path>
                </a:pathLst>
              </a:custGeom>
              <a:solidFill>
                <a:srgbClr val="FFFF00"/>
              </a:solidFill>
              <a:ln w="6350">
                <a:solidFill>
                  <a:srgbClr val="000000"/>
                </a:solidFill>
                <a:prstDash val="solid"/>
                <a:round/>
                <a:headEnd/>
                <a:tailEnd/>
              </a:ln>
            </p:spPr>
            <p:txBody>
              <a:bodyPr/>
              <a:lstStyle/>
              <a:p>
                <a:endParaRPr lang="en-US" dirty="0"/>
              </a:p>
            </p:txBody>
          </p:sp>
          <p:sp>
            <p:nvSpPr>
              <p:cNvPr id="282" name="Freeform 40"/>
              <p:cNvSpPr>
                <a:spLocks/>
              </p:cNvSpPr>
              <p:nvPr/>
            </p:nvSpPr>
            <p:spPr bwMode="auto">
              <a:xfrm>
                <a:off x="2501" y="2008"/>
                <a:ext cx="128" cy="159"/>
              </a:xfrm>
              <a:custGeom>
                <a:avLst/>
                <a:gdLst/>
                <a:ahLst/>
                <a:cxnLst>
                  <a:cxn ang="0">
                    <a:pos x="22" y="159"/>
                  </a:cxn>
                  <a:cxn ang="0">
                    <a:pos x="50" y="143"/>
                  </a:cxn>
                  <a:cxn ang="0">
                    <a:pos x="56" y="139"/>
                  </a:cxn>
                  <a:cxn ang="0">
                    <a:pos x="64" y="131"/>
                  </a:cxn>
                  <a:cxn ang="0">
                    <a:pos x="70" y="127"/>
                  </a:cxn>
                  <a:cxn ang="0">
                    <a:pos x="92" y="119"/>
                  </a:cxn>
                  <a:cxn ang="0">
                    <a:pos x="98" y="113"/>
                  </a:cxn>
                  <a:cxn ang="0">
                    <a:pos x="98" y="111"/>
                  </a:cxn>
                  <a:cxn ang="0">
                    <a:pos x="84" y="113"/>
                  </a:cxn>
                  <a:cxn ang="0">
                    <a:pos x="76" y="117"/>
                  </a:cxn>
                  <a:cxn ang="0">
                    <a:pos x="78" y="105"/>
                  </a:cxn>
                  <a:cxn ang="0">
                    <a:pos x="82" y="101"/>
                  </a:cxn>
                  <a:cxn ang="0">
                    <a:pos x="90" y="99"/>
                  </a:cxn>
                  <a:cxn ang="0">
                    <a:pos x="102" y="93"/>
                  </a:cxn>
                  <a:cxn ang="0">
                    <a:pos x="114" y="81"/>
                  </a:cxn>
                  <a:cxn ang="0">
                    <a:pos x="122" y="75"/>
                  </a:cxn>
                  <a:cxn ang="0">
                    <a:pos x="126" y="73"/>
                  </a:cxn>
                  <a:cxn ang="0">
                    <a:pos x="124" y="71"/>
                  </a:cxn>
                  <a:cxn ang="0">
                    <a:pos x="114" y="73"/>
                  </a:cxn>
                  <a:cxn ang="0">
                    <a:pos x="110" y="73"/>
                  </a:cxn>
                  <a:cxn ang="0">
                    <a:pos x="108" y="73"/>
                  </a:cxn>
                  <a:cxn ang="0">
                    <a:pos x="110" y="67"/>
                  </a:cxn>
                  <a:cxn ang="0">
                    <a:pos x="116" y="59"/>
                  </a:cxn>
                  <a:cxn ang="0">
                    <a:pos x="128" y="49"/>
                  </a:cxn>
                  <a:cxn ang="0">
                    <a:pos x="126" y="47"/>
                  </a:cxn>
                  <a:cxn ang="0">
                    <a:pos x="116" y="51"/>
                  </a:cxn>
                  <a:cxn ang="0">
                    <a:pos x="108" y="55"/>
                  </a:cxn>
                  <a:cxn ang="0">
                    <a:pos x="98" y="57"/>
                  </a:cxn>
                  <a:cxn ang="0">
                    <a:pos x="100" y="51"/>
                  </a:cxn>
                  <a:cxn ang="0">
                    <a:pos x="112" y="37"/>
                  </a:cxn>
                  <a:cxn ang="0">
                    <a:pos x="116" y="28"/>
                  </a:cxn>
                  <a:cxn ang="0">
                    <a:pos x="114" y="28"/>
                  </a:cxn>
                  <a:cxn ang="0">
                    <a:pos x="104" y="32"/>
                  </a:cxn>
                  <a:cxn ang="0">
                    <a:pos x="98" y="37"/>
                  </a:cxn>
                  <a:cxn ang="0">
                    <a:pos x="96" y="35"/>
                  </a:cxn>
                  <a:cxn ang="0">
                    <a:pos x="94" y="24"/>
                  </a:cxn>
                  <a:cxn ang="0">
                    <a:pos x="98" y="12"/>
                  </a:cxn>
                  <a:cxn ang="0">
                    <a:pos x="96" y="2"/>
                  </a:cxn>
                  <a:cxn ang="0">
                    <a:pos x="88" y="2"/>
                  </a:cxn>
                  <a:cxn ang="0">
                    <a:pos x="86" y="6"/>
                  </a:cxn>
                  <a:cxn ang="0">
                    <a:pos x="74" y="24"/>
                  </a:cxn>
                  <a:cxn ang="0">
                    <a:pos x="48" y="79"/>
                  </a:cxn>
                  <a:cxn ang="0">
                    <a:pos x="38" y="99"/>
                  </a:cxn>
                  <a:cxn ang="0">
                    <a:pos x="36" y="107"/>
                  </a:cxn>
                  <a:cxn ang="0">
                    <a:pos x="36" y="105"/>
                  </a:cxn>
                  <a:cxn ang="0">
                    <a:pos x="34" y="95"/>
                  </a:cxn>
                  <a:cxn ang="0">
                    <a:pos x="30" y="101"/>
                  </a:cxn>
                  <a:cxn ang="0">
                    <a:pos x="24" y="109"/>
                  </a:cxn>
                  <a:cxn ang="0">
                    <a:pos x="12" y="137"/>
                  </a:cxn>
                  <a:cxn ang="0">
                    <a:pos x="22" y="159"/>
                  </a:cxn>
                </a:cxnLst>
                <a:rect l="0" t="0" r="r" b="b"/>
                <a:pathLst>
                  <a:path w="128" h="159">
                    <a:moveTo>
                      <a:pt x="22" y="159"/>
                    </a:moveTo>
                    <a:lnTo>
                      <a:pt x="22" y="159"/>
                    </a:lnTo>
                    <a:lnTo>
                      <a:pt x="32" y="155"/>
                    </a:lnTo>
                    <a:lnTo>
                      <a:pt x="50" y="143"/>
                    </a:lnTo>
                    <a:lnTo>
                      <a:pt x="50" y="143"/>
                    </a:lnTo>
                    <a:lnTo>
                      <a:pt x="56" y="139"/>
                    </a:lnTo>
                    <a:lnTo>
                      <a:pt x="60" y="135"/>
                    </a:lnTo>
                    <a:lnTo>
                      <a:pt x="64" y="131"/>
                    </a:lnTo>
                    <a:lnTo>
                      <a:pt x="70" y="127"/>
                    </a:lnTo>
                    <a:lnTo>
                      <a:pt x="70" y="127"/>
                    </a:lnTo>
                    <a:lnTo>
                      <a:pt x="92" y="119"/>
                    </a:lnTo>
                    <a:lnTo>
                      <a:pt x="92" y="119"/>
                    </a:lnTo>
                    <a:lnTo>
                      <a:pt x="96" y="117"/>
                    </a:lnTo>
                    <a:lnTo>
                      <a:pt x="98" y="113"/>
                    </a:lnTo>
                    <a:lnTo>
                      <a:pt x="98" y="111"/>
                    </a:lnTo>
                    <a:lnTo>
                      <a:pt x="98" y="111"/>
                    </a:lnTo>
                    <a:lnTo>
                      <a:pt x="92" y="111"/>
                    </a:lnTo>
                    <a:lnTo>
                      <a:pt x="84" y="113"/>
                    </a:lnTo>
                    <a:lnTo>
                      <a:pt x="76" y="117"/>
                    </a:lnTo>
                    <a:lnTo>
                      <a:pt x="76" y="117"/>
                    </a:lnTo>
                    <a:lnTo>
                      <a:pt x="76" y="111"/>
                    </a:lnTo>
                    <a:lnTo>
                      <a:pt x="78" y="105"/>
                    </a:lnTo>
                    <a:lnTo>
                      <a:pt x="82" y="101"/>
                    </a:lnTo>
                    <a:lnTo>
                      <a:pt x="82" y="101"/>
                    </a:lnTo>
                    <a:lnTo>
                      <a:pt x="86" y="99"/>
                    </a:lnTo>
                    <a:lnTo>
                      <a:pt x="90" y="99"/>
                    </a:lnTo>
                    <a:lnTo>
                      <a:pt x="96" y="97"/>
                    </a:lnTo>
                    <a:lnTo>
                      <a:pt x="102" y="93"/>
                    </a:lnTo>
                    <a:lnTo>
                      <a:pt x="102" y="93"/>
                    </a:lnTo>
                    <a:lnTo>
                      <a:pt x="114" y="81"/>
                    </a:lnTo>
                    <a:lnTo>
                      <a:pt x="114" y="81"/>
                    </a:lnTo>
                    <a:lnTo>
                      <a:pt x="122" y="75"/>
                    </a:lnTo>
                    <a:lnTo>
                      <a:pt x="126" y="73"/>
                    </a:lnTo>
                    <a:lnTo>
                      <a:pt x="126" y="73"/>
                    </a:lnTo>
                    <a:lnTo>
                      <a:pt x="124" y="71"/>
                    </a:lnTo>
                    <a:lnTo>
                      <a:pt x="124" y="71"/>
                    </a:lnTo>
                    <a:lnTo>
                      <a:pt x="120" y="71"/>
                    </a:lnTo>
                    <a:lnTo>
                      <a:pt x="114" y="73"/>
                    </a:lnTo>
                    <a:lnTo>
                      <a:pt x="110" y="75"/>
                    </a:lnTo>
                    <a:lnTo>
                      <a:pt x="110" y="73"/>
                    </a:lnTo>
                    <a:lnTo>
                      <a:pt x="108" y="73"/>
                    </a:lnTo>
                    <a:lnTo>
                      <a:pt x="108" y="73"/>
                    </a:lnTo>
                    <a:lnTo>
                      <a:pt x="108" y="69"/>
                    </a:lnTo>
                    <a:lnTo>
                      <a:pt x="110" y="67"/>
                    </a:lnTo>
                    <a:lnTo>
                      <a:pt x="116" y="59"/>
                    </a:lnTo>
                    <a:lnTo>
                      <a:pt x="116" y="59"/>
                    </a:lnTo>
                    <a:lnTo>
                      <a:pt x="126" y="51"/>
                    </a:lnTo>
                    <a:lnTo>
                      <a:pt x="128" y="49"/>
                    </a:lnTo>
                    <a:lnTo>
                      <a:pt x="126" y="47"/>
                    </a:lnTo>
                    <a:lnTo>
                      <a:pt x="126" y="47"/>
                    </a:lnTo>
                    <a:lnTo>
                      <a:pt x="122" y="47"/>
                    </a:lnTo>
                    <a:lnTo>
                      <a:pt x="116" y="51"/>
                    </a:lnTo>
                    <a:lnTo>
                      <a:pt x="112" y="53"/>
                    </a:lnTo>
                    <a:lnTo>
                      <a:pt x="108" y="55"/>
                    </a:lnTo>
                    <a:lnTo>
                      <a:pt x="108" y="55"/>
                    </a:lnTo>
                    <a:lnTo>
                      <a:pt x="98" y="57"/>
                    </a:lnTo>
                    <a:lnTo>
                      <a:pt x="96" y="55"/>
                    </a:lnTo>
                    <a:lnTo>
                      <a:pt x="100" y="51"/>
                    </a:lnTo>
                    <a:lnTo>
                      <a:pt x="100" y="51"/>
                    </a:lnTo>
                    <a:lnTo>
                      <a:pt x="112" y="37"/>
                    </a:lnTo>
                    <a:lnTo>
                      <a:pt x="116" y="30"/>
                    </a:lnTo>
                    <a:lnTo>
                      <a:pt x="116" y="28"/>
                    </a:lnTo>
                    <a:lnTo>
                      <a:pt x="114" y="28"/>
                    </a:lnTo>
                    <a:lnTo>
                      <a:pt x="114" y="28"/>
                    </a:lnTo>
                    <a:lnTo>
                      <a:pt x="110" y="30"/>
                    </a:lnTo>
                    <a:lnTo>
                      <a:pt x="104" y="32"/>
                    </a:lnTo>
                    <a:lnTo>
                      <a:pt x="100" y="37"/>
                    </a:lnTo>
                    <a:lnTo>
                      <a:pt x="98" y="37"/>
                    </a:lnTo>
                    <a:lnTo>
                      <a:pt x="96" y="35"/>
                    </a:lnTo>
                    <a:lnTo>
                      <a:pt x="96" y="35"/>
                    </a:lnTo>
                    <a:lnTo>
                      <a:pt x="94" y="30"/>
                    </a:lnTo>
                    <a:lnTo>
                      <a:pt x="94" y="24"/>
                    </a:lnTo>
                    <a:lnTo>
                      <a:pt x="96" y="18"/>
                    </a:lnTo>
                    <a:lnTo>
                      <a:pt x="98" y="12"/>
                    </a:lnTo>
                    <a:lnTo>
                      <a:pt x="98" y="12"/>
                    </a:lnTo>
                    <a:lnTo>
                      <a:pt x="96" y="2"/>
                    </a:lnTo>
                    <a:lnTo>
                      <a:pt x="94" y="0"/>
                    </a:lnTo>
                    <a:lnTo>
                      <a:pt x="88" y="2"/>
                    </a:lnTo>
                    <a:lnTo>
                      <a:pt x="88" y="2"/>
                    </a:lnTo>
                    <a:lnTo>
                      <a:pt x="86" y="6"/>
                    </a:lnTo>
                    <a:lnTo>
                      <a:pt x="82" y="10"/>
                    </a:lnTo>
                    <a:lnTo>
                      <a:pt x="74" y="24"/>
                    </a:lnTo>
                    <a:lnTo>
                      <a:pt x="64" y="43"/>
                    </a:lnTo>
                    <a:lnTo>
                      <a:pt x="48" y="79"/>
                    </a:lnTo>
                    <a:lnTo>
                      <a:pt x="38" y="99"/>
                    </a:lnTo>
                    <a:lnTo>
                      <a:pt x="38" y="99"/>
                    </a:lnTo>
                    <a:lnTo>
                      <a:pt x="38" y="103"/>
                    </a:lnTo>
                    <a:lnTo>
                      <a:pt x="36" y="107"/>
                    </a:lnTo>
                    <a:lnTo>
                      <a:pt x="36" y="105"/>
                    </a:lnTo>
                    <a:lnTo>
                      <a:pt x="36" y="105"/>
                    </a:lnTo>
                    <a:lnTo>
                      <a:pt x="34" y="99"/>
                    </a:lnTo>
                    <a:lnTo>
                      <a:pt x="34" y="95"/>
                    </a:lnTo>
                    <a:lnTo>
                      <a:pt x="34" y="95"/>
                    </a:lnTo>
                    <a:lnTo>
                      <a:pt x="30" y="101"/>
                    </a:lnTo>
                    <a:lnTo>
                      <a:pt x="26" y="105"/>
                    </a:lnTo>
                    <a:lnTo>
                      <a:pt x="24" y="109"/>
                    </a:lnTo>
                    <a:lnTo>
                      <a:pt x="24" y="109"/>
                    </a:lnTo>
                    <a:lnTo>
                      <a:pt x="12" y="137"/>
                    </a:lnTo>
                    <a:lnTo>
                      <a:pt x="0" y="157"/>
                    </a:lnTo>
                    <a:lnTo>
                      <a:pt x="22" y="159"/>
                    </a:lnTo>
                    <a:close/>
                  </a:path>
                </a:pathLst>
              </a:custGeom>
              <a:solidFill>
                <a:srgbClr val="FFA600"/>
              </a:solidFill>
              <a:ln w="6350">
                <a:solidFill>
                  <a:srgbClr val="000000"/>
                </a:solidFill>
                <a:prstDash val="solid"/>
                <a:round/>
                <a:headEnd/>
                <a:tailEnd/>
              </a:ln>
            </p:spPr>
            <p:txBody>
              <a:bodyPr/>
              <a:lstStyle/>
              <a:p>
                <a:endParaRPr lang="en-US" dirty="0"/>
              </a:p>
            </p:txBody>
          </p:sp>
          <p:sp>
            <p:nvSpPr>
              <p:cNvPr id="283" name="Freeform 41"/>
              <p:cNvSpPr>
                <a:spLocks/>
              </p:cNvSpPr>
              <p:nvPr/>
            </p:nvSpPr>
            <p:spPr bwMode="auto">
              <a:xfrm>
                <a:off x="2243" y="2155"/>
                <a:ext cx="162" cy="92"/>
              </a:xfrm>
              <a:custGeom>
                <a:avLst/>
                <a:gdLst/>
                <a:ahLst/>
                <a:cxnLst>
                  <a:cxn ang="0">
                    <a:pos x="0" y="92"/>
                  </a:cxn>
                  <a:cxn ang="0">
                    <a:pos x="32" y="72"/>
                  </a:cxn>
                  <a:cxn ang="0">
                    <a:pos x="42" y="60"/>
                  </a:cxn>
                  <a:cxn ang="0">
                    <a:pos x="58" y="38"/>
                  </a:cxn>
                  <a:cxn ang="0">
                    <a:pos x="64" y="34"/>
                  </a:cxn>
                  <a:cxn ang="0">
                    <a:pos x="100" y="16"/>
                  </a:cxn>
                  <a:cxn ang="0">
                    <a:pos x="118" y="6"/>
                  </a:cxn>
                  <a:cxn ang="0">
                    <a:pos x="124" y="0"/>
                  </a:cxn>
                  <a:cxn ang="0">
                    <a:pos x="132" y="2"/>
                  </a:cxn>
                  <a:cxn ang="0">
                    <a:pos x="132" y="4"/>
                  </a:cxn>
                  <a:cxn ang="0">
                    <a:pos x="122" y="14"/>
                  </a:cxn>
                  <a:cxn ang="0">
                    <a:pos x="114" y="20"/>
                  </a:cxn>
                  <a:cxn ang="0">
                    <a:pos x="106" y="24"/>
                  </a:cxn>
                  <a:cxn ang="0">
                    <a:pos x="104" y="26"/>
                  </a:cxn>
                  <a:cxn ang="0">
                    <a:pos x="104" y="36"/>
                  </a:cxn>
                  <a:cxn ang="0">
                    <a:pos x="110" y="36"/>
                  </a:cxn>
                  <a:cxn ang="0">
                    <a:pos x="162" y="28"/>
                  </a:cxn>
                  <a:cxn ang="0">
                    <a:pos x="160" y="32"/>
                  </a:cxn>
                  <a:cxn ang="0">
                    <a:pos x="156" y="34"/>
                  </a:cxn>
                  <a:cxn ang="0">
                    <a:pos x="124" y="54"/>
                  </a:cxn>
                  <a:cxn ang="0">
                    <a:pos x="130" y="56"/>
                  </a:cxn>
                  <a:cxn ang="0">
                    <a:pos x="136" y="60"/>
                  </a:cxn>
                  <a:cxn ang="0">
                    <a:pos x="130" y="62"/>
                  </a:cxn>
                  <a:cxn ang="0">
                    <a:pos x="114" y="64"/>
                  </a:cxn>
                  <a:cxn ang="0">
                    <a:pos x="100" y="68"/>
                  </a:cxn>
                  <a:cxn ang="0">
                    <a:pos x="82" y="76"/>
                  </a:cxn>
                  <a:cxn ang="0">
                    <a:pos x="72" y="78"/>
                  </a:cxn>
                  <a:cxn ang="0">
                    <a:pos x="68" y="78"/>
                  </a:cxn>
                  <a:cxn ang="0">
                    <a:pos x="64" y="76"/>
                  </a:cxn>
                  <a:cxn ang="0">
                    <a:pos x="60" y="74"/>
                  </a:cxn>
                  <a:cxn ang="0">
                    <a:pos x="46" y="78"/>
                  </a:cxn>
                  <a:cxn ang="0">
                    <a:pos x="14" y="90"/>
                  </a:cxn>
                </a:cxnLst>
                <a:rect l="0" t="0" r="r" b="b"/>
                <a:pathLst>
                  <a:path w="162" h="92">
                    <a:moveTo>
                      <a:pt x="0" y="92"/>
                    </a:moveTo>
                    <a:lnTo>
                      <a:pt x="0" y="92"/>
                    </a:lnTo>
                    <a:lnTo>
                      <a:pt x="18" y="82"/>
                    </a:lnTo>
                    <a:lnTo>
                      <a:pt x="32" y="72"/>
                    </a:lnTo>
                    <a:lnTo>
                      <a:pt x="42" y="60"/>
                    </a:lnTo>
                    <a:lnTo>
                      <a:pt x="42" y="60"/>
                    </a:lnTo>
                    <a:lnTo>
                      <a:pt x="54" y="44"/>
                    </a:lnTo>
                    <a:lnTo>
                      <a:pt x="58" y="38"/>
                    </a:lnTo>
                    <a:lnTo>
                      <a:pt x="64" y="34"/>
                    </a:lnTo>
                    <a:lnTo>
                      <a:pt x="64" y="34"/>
                    </a:lnTo>
                    <a:lnTo>
                      <a:pt x="80" y="26"/>
                    </a:lnTo>
                    <a:lnTo>
                      <a:pt x="100" y="16"/>
                    </a:lnTo>
                    <a:lnTo>
                      <a:pt x="100" y="16"/>
                    </a:lnTo>
                    <a:lnTo>
                      <a:pt x="118" y="6"/>
                    </a:lnTo>
                    <a:lnTo>
                      <a:pt x="124" y="0"/>
                    </a:lnTo>
                    <a:lnTo>
                      <a:pt x="124" y="0"/>
                    </a:lnTo>
                    <a:lnTo>
                      <a:pt x="130" y="0"/>
                    </a:lnTo>
                    <a:lnTo>
                      <a:pt x="132" y="2"/>
                    </a:lnTo>
                    <a:lnTo>
                      <a:pt x="134" y="4"/>
                    </a:lnTo>
                    <a:lnTo>
                      <a:pt x="132" y="4"/>
                    </a:lnTo>
                    <a:lnTo>
                      <a:pt x="132" y="4"/>
                    </a:lnTo>
                    <a:lnTo>
                      <a:pt x="122" y="14"/>
                    </a:lnTo>
                    <a:lnTo>
                      <a:pt x="114" y="20"/>
                    </a:lnTo>
                    <a:lnTo>
                      <a:pt x="114" y="20"/>
                    </a:lnTo>
                    <a:lnTo>
                      <a:pt x="110" y="22"/>
                    </a:lnTo>
                    <a:lnTo>
                      <a:pt x="106" y="24"/>
                    </a:lnTo>
                    <a:lnTo>
                      <a:pt x="104" y="26"/>
                    </a:lnTo>
                    <a:lnTo>
                      <a:pt x="104" y="26"/>
                    </a:lnTo>
                    <a:lnTo>
                      <a:pt x="102" y="34"/>
                    </a:lnTo>
                    <a:lnTo>
                      <a:pt x="104" y="36"/>
                    </a:lnTo>
                    <a:lnTo>
                      <a:pt x="110" y="36"/>
                    </a:lnTo>
                    <a:lnTo>
                      <a:pt x="110" y="36"/>
                    </a:lnTo>
                    <a:lnTo>
                      <a:pt x="140" y="30"/>
                    </a:lnTo>
                    <a:lnTo>
                      <a:pt x="162" y="28"/>
                    </a:lnTo>
                    <a:lnTo>
                      <a:pt x="162" y="28"/>
                    </a:lnTo>
                    <a:lnTo>
                      <a:pt x="160" y="32"/>
                    </a:lnTo>
                    <a:lnTo>
                      <a:pt x="156" y="34"/>
                    </a:lnTo>
                    <a:lnTo>
                      <a:pt x="156" y="34"/>
                    </a:lnTo>
                    <a:lnTo>
                      <a:pt x="126" y="48"/>
                    </a:lnTo>
                    <a:lnTo>
                      <a:pt x="124" y="54"/>
                    </a:lnTo>
                    <a:lnTo>
                      <a:pt x="124" y="54"/>
                    </a:lnTo>
                    <a:lnTo>
                      <a:pt x="130" y="56"/>
                    </a:lnTo>
                    <a:lnTo>
                      <a:pt x="130" y="56"/>
                    </a:lnTo>
                    <a:lnTo>
                      <a:pt x="136" y="60"/>
                    </a:lnTo>
                    <a:lnTo>
                      <a:pt x="136" y="62"/>
                    </a:lnTo>
                    <a:lnTo>
                      <a:pt x="130" y="62"/>
                    </a:lnTo>
                    <a:lnTo>
                      <a:pt x="130" y="62"/>
                    </a:lnTo>
                    <a:lnTo>
                      <a:pt x="114" y="64"/>
                    </a:lnTo>
                    <a:lnTo>
                      <a:pt x="100" y="68"/>
                    </a:lnTo>
                    <a:lnTo>
                      <a:pt x="100" y="68"/>
                    </a:lnTo>
                    <a:lnTo>
                      <a:pt x="82" y="76"/>
                    </a:lnTo>
                    <a:lnTo>
                      <a:pt x="82" y="76"/>
                    </a:lnTo>
                    <a:lnTo>
                      <a:pt x="76" y="78"/>
                    </a:lnTo>
                    <a:lnTo>
                      <a:pt x="72" y="78"/>
                    </a:lnTo>
                    <a:lnTo>
                      <a:pt x="68" y="78"/>
                    </a:lnTo>
                    <a:lnTo>
                      <a:pt x="68" y="78"/>
                    </a:lnTo>
                    <a:lnTo>
                      <a:pt x="64" y="78"/>
                    </a:lnTo>
                    <a:lnTo>
                      <a:pt x="64" y="76"/>
                    </a:lnTo>
                    <a:lnTo>
                      <a:pt x="62" y="76"/>
                    </a:lnTo>
                    <a:lnTo>
                      <a:pt x="60" y="74"/>
                    </a:lnTo>
                    <a:lnTo>
                      <a:pt x="60" y="74"/>
                    </a:lnTo>
                    <a:lnTo>
                      <a:pt x="46" y="78"/>
                    </a:lnTo>
                    <a:lnTo>
                      <a:pt x="38" y="80"/>
                    </a:lnTo>
                    <a:lnTo>
                      <a:pt x="14" y="90"/>
                    </a:lnTo>
                    <a:lnTo>
                      <a:pt x="0" y="92"/>
                    </a:lnTo>
                    <a:close/>
                  </a:path>
                </a:pathLst>
              </a:custGeom>
              <a:solidFill>
                <a:srgbClr val="FFA600"/>
              </a:solidFill>
              <a:ln w="6350">
                <a:solidFill>
                  <a:srgbClr val="000000"/>
                </a:solidFill>
                <a:prstDash val="solid"/>
                <a:round/>
                <a:headEnd/>
                <a:tailEnd/>
              </a:ln>
            </p:spPr>
            <p:txBody>
              <a:bodyPr/>
              <a:lstStyle/>
              <a:p>
                <a:endParaRPr lang="en-US" dirty="0"/>
              </a:p>
            </p:txBody>
          </p:sp>
          <p:sp>
            <p:nvSpPr>
              <p:cNvPr id="284" name="Freeform 42"/>
              <p:cNvSpPr>
                <a:spLocks/>
              </p:cNvSpPr>
              <p:nvPr/>
            </p:nvSpPr>
            <p:spPr bwMode="auto">
              <a:xfrm>
                <a:off x="2281" y="2195"/>
                <a:ext cx="48" cy="40"/>
              </a:xfrm>
              <a:custGeom>
                <a:avLst/>
                <a:gdLst/>
                <a:ahLst/>
                <a:cxnLst>
                  <a:cxn ang="0">
                    <a:pos x="0" y="40"/>
                  </a:cxn>
                  <a:cxn ang="0">
                    <a:pos x="0" y="40"/>
                  </a:cxn>
                  <a:cxn ang="0">
                    <a:pos x="14" y="28"/>
                  </a:cxn>
                  <a:cxn ang="0">
                    <a:pos x="14" y="28"/>
                  </a:cxn>
                  <a:cxn ang="0">
                    <a:pos x="28" y="16"/>
                  </a:cxn>
                  <a:cxn ang="0">
                    <a:pos x="36" y="8"/>
                  </a:cxn>
                  <a:cxn ang="0">
                    <a:pos x="48" y="0"/>
                  </a:cxn>
                </a:cxnLst>
                <a:rect l="0" t="0" r="r" b="b"/>
                <a:pathLst>
                  <a:path w="48" h="40">
                    <a:moveTo>
                      <a:pt x="0" y="40"/>
                    </a:moveTo>
                    <a:lnTo>
                      <a:pt x="0" y="40"/>
                    </a:lnTo>
                    <a:lnTo>
                      <a:pt x="14" y="28"/>
                    </a:lnTo>
                    <a:lnTo>
                      <a:pt x="14" y="28"/>
                    </a:lnTo>
                    <a:lnTo>
                      <a:pt x="28" y="16"/>
                    </a:lnTo>
                    <a:lnTo>
                      <a:pt x="36" y="8"/>
                    </a:lnTo>
                    <a:lnTo>
                      <a:pt x="48" y="0"/>
                    </a:lnTo>
                  </a:path>
                </a:pathLst>
              </a:custGeom>
              <a:noFill/>
              <a:ln w="6350">
                <a:solidFill>
                  <a:srgbClr val="000000"/>
                </a:solidFill>
                <a:prstDash val="solid"/>
                <a:round/>
                <a:headEnd/>
                <a:tailEnd/>
              </a:ln>
            </p:spPr>
            <p:txBody>
              <a:bodyPr/>
              <a:lstStyle/>
              <a:p>
                <a:endParaRPr lang="en-US" dirty="0"/>
              </a:p>
            </p:txBody>
          </p:sp>
          <p:sp>
            <p:nvSpPr>
              <p:cNvPr id="285" name="Freeform 43"/>
              <p:cNvSpPr>
                <a:spLocks/>
              </p:cNvSpPr>
              <p:nvPr/>
            </p:nvSpPr>
            <p:spPr bwMode="auto">
              <a:xfrm>
                <a:off x="2315" y="2211"/>
                <a:ext cx="50" cy="8"/>
              </a:xfrm>
              <a:custGeom>
                <a:avLst/>
                <a:gdLst/>
                <a:ahLst/>
                <a:cxnLst>
                  <a:cxn ang="0">
                    <a:pos x="50" y="0"/>
                  </a:cxn>
                  <a:cxn ang="0">
                    <a:pos x="28" y="0"/>
                  </a:cxn>
                  <a:cxn ang="0">
                    <a:pos x="16" y="6"/>
                  </a:cxn>
                  <a:cxn ang="0">
                    <a:pos x="0" y="8"/>
                  </a:cxn>
                </a:cxnLst>
                <a:rect l="0" t="0" r="r" b="b"/>
                <a:pathLst>
                  <a:path w="50" h="8">
                    <a:moveTo>
                      <a:pt x="50" y="0"/>
                    </a:moveTo>
                    <a:lnTo>
                      <a:pt x="28" y="0"/>
                    </a:lnTo>
                    <a:lnTo>
                      <a:pt x="16" y="6"/>
                    </a:lnTo>
                    <a:lnTo>
                      <a:pt x="0" y="8"/>
                    </a:lnTo>
                  </a:path>
                </a:pathLst>
              </a:custGeom>
              <a:noFill/>
              <a:ln w="6350">
                <a:solidFill>
                  <a:srgbClr val="000000"/>
                </a:solidFill>
                <a:prstDash val="solid"/>
                <a:round/>
                <a:headEnd/>
                <a:tailEnd/>
              </a:ln>
            </p:spPr>
            <p:txBody>
              <a:bodyPr/>
              <a:lstStyle/>
              <a:p>
                <a:endParaRPr lang="en-US" dirty="0"/>
              </a:p>
            </p:txBody>
          </p:sp>
          <p:sp>
            <p:nvSpPr>
              <p:cNvPr id="286" name="Freeform 44"/>
              <p:cNvSpPr>
                <a:spLocks/>
              </p:cNvSpPr>
              <p:nvPr/>
            </p:nvSpPr>
            <p:spPr bwMode="auto">
              <a:xfrm>
                <a:off x="2487" y="2241"/>
                <a:ext cx="166" cy="66"/>
              </a:xfrm>
              <a:custGeom>
                <a:avLst/>
                <a:gdLst/>
                <a:ahLst/>
                <a:cxnLst>
                  <a:cxn ang="0">
                    <a:pos x="30" y="22"/>
                  </a:cxn>
                  <a:cxn ang="0">
                    <a:pos x="56" y="16"/>
                  </a:cxn>
                  <a:cxn ang="0">
                    <a:pos x="98" y="2"/>
                  </a:cxn>
                  <a:cxn ang="0">
                    <a:pos x="112" y="0"/>
                  </a:cxn>
                  <a:cxn ang="0">
                    <a:pos x="126" y="0"/>
                  </a:cxn>
                  <a:cxn ang="0">
                    <a:pos x="128" y="2"/>
                  </a:cxn>
                  <a:cxn ang="0">
                    <a:pos x="116" y="12"/>
                  </a:cxn>
                  <a:cxn ang="0">
                    <a:pos x="108" y="16"/>
                  </a:cxn>
                  <a:cxn ang="0">
                    <a:pos x="96" y="20"/>
                  </a:cxn>
                  <a:cxn ang="0">
                    <a:pos x="98" y="22"/>
                  </a:cxn>
                  <a:cxn ang="0">
                    <a:pos x="102" y="24"/>
                  </a:cxn>
                  <a:cxn ang="0">
                    <a:pos x="110" y="26"/>
                  </a:cxn>
                  <a:cxn ang="0">
                    <a:pos x="124" y="26"/>
                  </a:cxn>
                  <a:cxn ang="0">
                    <a:pos x="158" y="22"/>
                  </a:cxn>
                  <a:cxn ang="0">
                    <a:pos x="162" y="26"/>
                  </a:cxn>
                  <a:cxn ang="0">
                    <a:pos x="162" y="30"/>
                  </a:cxn>
                  <a:cxn ang="0">
                    <a:pos x="156" y="34"/>
                  </a:cxn>
                  <a:cxn ang="0">
                    <a:pos x="150" y="36"/>
                  </a:cxn>
                  <a:cxn ang="0">
                    <a:pos x="136" y="38"/>
                  </a:cxn>
                  <a:cxn ang="0">
                    <a:pos x="138" y="40"/>
                  </a:cxn>
                  <a:cxn ang="0">
                    <a:pos x="154" y="44"/>
                  </a:cxn>
                  <a:cxn ang="0">
                    <a:pos x="164" y="48"/>
                  </a:cxn>
                  <a:cxn ang="0">
                    <a:pos x="164" y="50"/>
                  </a:cxn>
                  <a:cxn ang="0">
                    <a:pos x="154" y="52"/>
                  </a:cxn>
                  <a:cxn ang="0">
                    <a:pos x="126" y="50"/>
                  </a:cxn>
                  <a:cxn ang="0">
                    <a:pos x="118" y="50"/>
                  </a:cxn>
                  <a:cxn ang="0">
                    <a:pos x="120" y="52"/>
                  </a:cxn>
                  <a:cxn ang="0">
                    <a:pos x="134" y="60"/>
                  </a:cxn>
                  <a:cxn ang="0">
                    <a:pos x="132" y="62"/>
                  </a:cxn>
                  <a:cxn ang="0">
                    <a:pos x="122" y="64"/>
                  </a:cxn>
                  <a:cxn ang="0">
                    <a:pos x="112" y="62"/>
                  </a:cxn>
                  <a:cxn ang="0">
                    <a:pos x="108" y="56"/>
                  </a:cxn>
                  <a:cxn ang="0">
                    <a:pos x="104" y="48"/>
                  </a:cxn>
                  <a:cxn ang="0">
                    <a:pos x="100" y="44"/>
                  </a:cxn>
                  <a:cxn ang="0">
                    <a:pos x="90" y="42"/>
                  </a:cxn>
                  <a:cxn ang="0">
                    <a:pos x="90" y="46"/>
                  </a:cxn>
                  <a:cxn ang="0">
                    <a:pos x="104" y="58"/>
                  </a:cxn>
                  <a:cxn ang="0">
                    <a:pos x="108" y="64"/>
                  </a:cxn>
                  <a:cxn ang="0">
                    <a:pos x="106" y="66"/>
                  </a:cxn>
                  <a:cxn ang="0">
                    <a:pos x="22" y="56"/>
                  </a:cxn>
                  <a:cxn ang="0">
                    <a:pos x="18" y="38"/>
                  </a:cxn>
                  <a:cxn ang="0">
                    <a:pos x="18" y="34"/>
                  </a:cxn>
                </a:cxnLst>
                <a:rect l="0" t="0" r="r" b="b"/>
                <a:pathLst>
                  <a:path w="166" h="66">
                    <a:moveTo>
                      <a:pt x="30" y="22"/>
                    </a:moveTo>
                    <a:lnTo>
                      <a:pt x="30" y="22"/>
                    </a:lnTo>
                    <a:lnTo>
                      <a:pt x="38" y="22"/>
                    </a:lnTo>
                    <a:lnTo>
                      <a:pt x="56" y="16"/>
                    </a:lnTo>
                    <a:lnTo>
                      <a:pt x="56" y="16"/>
                    </a:lnTo>
                    <a:lnTo>
                      <a:pt x="98" y="2"/>
                    </a:lnTo>
                    <a:lnTo>
                      <a:pt x="98" y="2"/>
                    </a:lnTo>
                    <a:lnTo>
                      <a:pt x="112" y="0"/>
                    </a:lnTo>
                    <a:lnTo>
                      <a:pt x="124" y="0"/>
                    </a:lnTo>
                    <a:lnTo>
                      <a:pt x="126" y="0"/>
                    </a:lnTo>
                    <a:lnTo>
                      <a:pt x="128" y="2"/>
                    </a:lnTo>
                    <a:lnTo>
                      <a:pt x="128" y="2"/>
                    </a:lnTo>
                    <a:lnTo>
                      <a:pt x="124" y="8"/>
                    </a:lnTo>
                    <a:lnTo>
                      <a:pt x="116" y="12"/>
                    </a:lnTo>
                    <a:lnTo>
                      <a:pt x="108" y="16"/>
                    </a:lnTo>
                    <a:lnTo>
                      <a:pt x="108" y="16"/>
                    </a:lnTo>
                    <a:lnTo>
                      <a:pt x="100" y="18"/>
                    </a:lnTo>
                    <a:lnTo>
                      <a:pt x="96" y="20"/>
                    </a:lnTo>
                    <a:lnTo>
                      <a:pt x="96" y="20"/>
                    </a:lnTo>
                    <a:lnTo>
                      <a:pt x="98" y="22"/>
                    </a:lnTo>
                    <a:lnTo>
                      <a:pt x="98" y="22"/>
                    </a:lnTo>
                    <a:lnTo>
                      <a:pt x="102" y="24"/>
                    </a:lnTo>
                    <a:lnTo>
                      <a:pt x="106" y="24"/>
                    </a:lnTo>
                    <a:lnTo>
                      <a:pt x="110" y="26"/>
                    </a:lnTo>
                    <a:lnTo>
                      <a:pt x="124" y="26"/>
                    </a:lnTo>
                    <a:lnTo>
                      <a:pt x="124" y="26"/>
                    </a:lnTo>
                    <a:lnTo>
                      <a:pt x="152" y="22"/>
                    </a:lnTo>
                    <a:lnTo>
                      <a:pt x="158" y="22"/>
                    </a:lnTo>
                    <a:lnTo>
                      <a:pt x="162" y="24"/>
                    </a:lnTo>
                    <a:lnTo>
                      <a:pt x="162" y="26"/>
                    </a:lnTo>
                    <a:lnTo>
                      <a:pt x="162" y="26"/>
                    </a:lnTo>
                    <a:lnTo>
                      <a:pt x="162" y="30"/>
                    </a:lnTo>
                    <a:lnTo>
                      <a:pt x="160" y="32"/>
                    </a:lnTo>
                    <a:lnTo>
                      <a:pt x="156" y="34"/>
                    </a:lnTo>
                    <a:lnTo>
                      <a:pt x="150" y="36"/>
                    </a:lnTo>
                    <a:lnTo>
                      <a:pt x="150" y="36"/>
                    </a:lnTo>
                    <a:lnTo>
                      <a:pt x="142" y="36"/>
                    </a:lnTo>
                    <a:lnTo>
                      <a:pt x="136" y="38"/>
                    </a:lnTo>
                    <a:lnTo>
                      <a:pt x="134" y="38"/>
                    </a:lnTo>
                    <a:lnTo>
                      <a:pt x="138" y="40"/>
                    </a:lnTo>
                    <a:lnTo>
                      <a:pt x="138" y="40"/>
                    </a:lnTo>
                    <a:lnTo>
                      <a:pt x="154" y="44"/>
                    </a:lnTo>
                    <a:lnTo>
                      <a:pt x="164" y="48"/>
                    </a:lnTo>
                    <a:lnTo>
                      <a:pt x="164" y="48"/>
                    </a:lnTo>
                    <a:lnTo>
                      <a:pt x="166" y="50"/>
                    </a:lnTo>
                    <a:lnTo>
                      <a:pt x="164" y="50"/>
                    </a:lnTo>
                    <a:lnTo>
                      <a:pt x="154" y="52"/>
                    </a:lnTo>
                    <a:lnTo>
                      <a:pt x="154" y="52"/>
                    </a:lnTo>
                    <a:lnTo>
                      <a:pt x="126" y="50"/>
                    </a:lnTo>
                    <a:lnTo>
                      <a:pt x="126" y="50"/>
                    </a:lnTo>
                    <a:lnTo>
                      <a:pt x="122" y="50"/>
                    </a:lnTo>
                    <a:lnTo>
                      <a:pt x="118" y="50"/>
                    </a:lnTo>
                    <a:lnTo>
                      <a:pt x="120" y="52"/>
                    </a:lnTo>
                    <a:lnTo>
                      <a:pt x="120" y="52"/>
                    </a:lnTo>
                    <a:lnTo>
                      <a:pt x="132" y="56"/>
                    </a:lnTo>
                    <a:lnTo>
                      <a:pt x="134" y="60"/>
                    </a:lnTo>
                    <a:lnTo>
                      <a:pt x="134" y="60"/>
                    </a:lnTo>
                    <a:lnTo>
                      <a:pt x="132" y="62"/>
                    </a:lnTo>
                    <a:lnTo>
                      <a:pt x="132" y="62"/>
                    </a:lnTo>
                    <a:lnTo>
                      <a:pt x="122" y="64"/>
                    </a:lnTo>
                    <a:lnTo>
                      <a:pt x="116" y="64"/>
                    </a:lnTo>
                    <a:lnTo>
                      <a:pt x="112" y="62"/>
                    </a:lnTo>
                    <a:lnTo>
                      <a:pt x="112" y="62"/>
                    </a:lnTo>
                    <a:lnTo>
                      <a:pt x="108" y="56"/>
                    </a:lnTo>
                    <a:lnTo>
                      <a:pt x="106" y="52"/>
                    </a:lnTo>
                    <a:lnTo>
                      <a:pt x="104" y="48"/>
                    </a:lnTo>
                    <a:lnTo>
                      <a:pt x="100" y="44"/>
                    </a:lnTo>
                    <a:lnTo>
                      <a:pt x="100" y="44"/>
                    </a:lnTo>
                    <a:lnTo>
                      <a:pt x="94" y="42"/>
                    </a:lnTo>
                    <a:lnTo>
                      <a:pt x="90" y="42"/>
                    </a:lnTo>
                    <a:lnTo>
                      <a:pt x="88" y="42"/>
                    </a:lnTo>
                    <a:lnTo>
                      <a:pt x="90" y="46"/>
                    </a:lnTo>
                    <a:lnTo>
                      <a:pt x="90" y="46"/>
                    </a:lnTo>
                    <a:lnTo>
                      <a:pt x="104" y="58"/>
                    </a:lnTo>
                    <a:lnTo>
                      <a:pt x="108" y="62"/>
                    </a:lnTo>
                    <a:lnTo>
                      <a:pt x="108" y="64"/>
                    </a:lnTo>
                    <a:lnTo>
                      <a:pt x="106" y="66"/>
                    </a:lnTo>
                    <a:lnTo>
                      <a:pt x="106" y="66"/>
                    </a:lnTo>
                    <a:lnTo>
                      <a:pt x="54" y="62"/>
                    </a:lnTo>
                    <a:lnTo>
                      <a:pt x="22" y="56"/>
                    </a:lnTo>
                    <a:lnTo>
                      <a:pt x="0" y="52"/>
                    </a:lnTo>
                    <a:lnTo>
                      <a:pt x="18" y="38"/>
                    </a:lnTo>
                    <a:lnTo>
                      <a:pt x="10" y="30"/>
                    </a:lnTo>
                    <a:lnTo>
                      <a:pt x="18" y="34"/>
                    </a:lnTo>
                    <a:lnTo>
                      <a:pt x="30" y="22"/>
                    </a:lnTo>
                    <a:close/>
                  </a:path>
                </a:pathLst>
              </a:custGeom>
              <a:solidFill>
                <a:srgbClr val="FFA600"/>
              </a:solidFill>
              <a:ln w="6350">
                <a:solidFill>
                  <a:srgbClr val="000000"/>
                </a:solidFill>
                <a:prstDash val="solid"/>
                <a:round/>
                <a:headEnd/>
                <a:tailEnd/>
              </a:ln>
            </p:spPr>
            <p:txBody>
              <a:bodyPr/>
              <a:lstStyle/>
              <a:p>
                <a:endParaRPr lang="en-US" dirty="0"/>
              </a:p>
            </p:txBody>
          </p:sp>
          <p:sp>
            <p:nvSpPr>
              <p:cNvPr id="287" name="Freeform 45"/>
              <p:cNvSpPr>
                <a:spLocks/>
              </p:cNvSpPr>
              <p:nvPr/>
            </p:nvSpPr>
            <p:spPr bwMode="auto">
              <a:xfrm>
                <a:off x="2645" y="2159"/>
                <a:ext cx="214" cy="92"/>
              </a:xfrm>
              <a:custGeom>
                <a:avLst/>
                <a:gdLst/>
                <a:ahLst/>
                <a:cxnLst>
                  <a:cxn ang="0">
                    <a:pos x="0" y="22"/>
                  </a:cxn>
                  <a:cxn ang="0">
                    <a:pos x="52" y="18"/>
                  </a:cxn>
                  <a:cxn ang="0">
                    <a:pos x="68" y="18"/>
                  </a:cxn>
                  <a:cxn ang="0">
                    <a:pos x="100" y="22"/>
                  </a:cxn>
                  <a:cxn ang="0">
                    <a:pos x="110" y="26"/>
                  </a:cxn>
                  <a:cxn ang="0">
                    <a:pos x="114" y="36"/>
                  </a:cxn>
                  <a:cxn ang="0">
                    <a:pos x="122" y="60"/>
                  </a:cxn>
                  <a:cxn ang="0">
                    <a:pos x="126" y="70"/>
                  </a:cxn>
                  <a:cxn ang="0">
                    <a:pos x="138" y="88"/>
                  </a:cxn>
                  <a:cxn ang="0">
                    <a:pos x="142" y="86"/>
                  </a:cxn>
                  <a:cxn ang="0">
                    <a:pos x="142" y="82"/>
                  </a:cxn>
                  <a:cxn ang="0">
                    <a:pos x="142" y="74"/>
                  </a:cxn>
                  <a:cxn ang="0">
                    <a:pos x="146" y="72"/>
                  </a:cxn>
                  <a:cxn ang="0">
                    <a:pos x="150" y="74"/>
                  </a:cxn>
                  <a:cxn ang="0">
                    <a:pos x="164" y="88"/>
                  </a:cxn>
                  <a:cxn ang="0">
                    <a:pos x="172" y="92"/>
                  </a:cxn>
                  <a:cxn ang="0">
                    <a:pos x="174" y="92"/>
                  </a:cxn>
                  <a:cxn ang="0">
                    <a:pos x="184" y="84"/>
                  </a:cxn>
                  <a:cxn ang="0">
                    <a:pos x="180" y="68"/>
                  </a:cxn>
                  <a:cxn ang="0">
                    <a:pos x="196" y="76"/>
                  </a:cxn>
                  <a:cxn ang="0">
                    <a:pos x="210" y="80"/>
                  </a:cxn>
                  <a:cxn ang="0">
                    <a:pos x="194" y="58"/>
                  </a:cxn>
                  <a:cxn ang="0">
                    <a:pos x="214" y="56"/>
                  </a:cxn>
                  <a:cxn ang="0">
                    <a:pos x="196" y="44"/>
                  </a:cxn>
                  <a:cxn ang="0">
                    <a:pos x="176" y="34"/>
                  </a:cxn>
                  <a:cxn ang="0">
                    <a:pos x="168" y="30"/>
                  </a:cxn>
                  <a:cxn ang="0">
                    <a:pos x="162" y="22"/>
                  </a:cxn>
                  <a:cxn ang="0">
                    <a:pos x="186" y="22"/>
                  </a:cxn>
                  <a:cxn ang="0">
                    <a:pos x="172" y="12"/>
                  </a:cxn>
                  <a:cxn ang="0">
                    <a:pos x="166" y="8"/>
                  </a:cxn>
                  <a:cxn ang="0">
                    <a:pos x="132" y="2"/>
                  </a:cxn>
                  <a:cxn ang="0">
                    <a:pos x="108" y="0"/>
                  </a:cxn>
                  <a:cxn ang="0">
                    <a:pos x="60" y="2"/>
                  </a:cxn>
                  <a:cxn ang="0">
                    <a:pos x="36" y="8"/>
                  </a:cxn>
                  <a:cxn ang="0">
                    <a:pos x="0" y="22"/>
                  </a:cxn>
                </a:cxnLst>
                <a:rect l="0" t="0" r="r" b="b"/>
                <a:pathLst>
                  <a:path w="214" h="92">
                    <a:moveTo>
                      <a:pt x="0" y="22"/>
                    </a:moveTo>
                    <a:lnTo>
                      <a:pt x="0" y="22"/>
                    </a:lnTo>
                    <a:lnTo>
                      <a:pt x="20" y="20"/>
                    </a:lnTo>
                    <a:lnTo>
                      <a:pt x="52" y="18"/>
                    </a:lnTo>
                    <a:lnTo>
                      <a:pt x="52" y="18"/>
                    </a:lnTo>
                    <a:lnTo>
                      <a:pt x="68" y="18"/>
                    </a:lnTo>
                    <a:lnTo>
                      <a:pt x="86" y="18"/>
                    </a:lnTo>
                    <a:lnTo>
                      <a:pt x="100" y="22"/>
                    </a:lnTo>
                    <a:lnTo>
                      <a:pt x="106" y="24"/>
                    </a:lnTo>
                    <a:lnTo>
                      <a:pt x="110" y="26"/>
                    </a:lnTo>
                    <a:lnTo>
                      <a:pt x="110" y="26"/>
                    </a:lnTo>
                    <a:lnTo>
                      <a:pt x="114" y="36"/>
                    </a:lnTo>
                    <a:lnTo>
                      <a:pt x="118" y="48"/>
                    </a:lnTo>
                    <a:lnTo>
                      <a:pt x="122" y="60"/>
                    </a:lnTo>
                    <a:lnTo>
                      <a:pt x="126" y="70"/>
                    </a:lnTo>
                    <a:lnTo>
                      <a:pt x="126" y="70"/>
                    </a:lnTo>
                    <a:lnTo>
                      <a:pt x="134" y="86"/>
                    </a:lnTo>
                    <a:lnTo>
                      <a:pt x="138" y="88"/>
                    </a:lnTo>
                    <a:lnTo>
                      <a:pt x="142" y="86"/>
                    </a:lnTo>
                    <a:lnTo>
                      <a:pt x="142" y="86"/>
                    </a:lnTo>
                    <a:lnTo>
                      <a:pt x="142" y="84"/>
                    </a:lnTo>
                    <a:lnTo>
                      <a:pt x="142" y="82"/>
                    </a:lnTo>
                    <a:lnTo>
                      <a:pt x="142" y="76"/>
                    </a:lnTo>
                    <a:lnTo>
                      <a:pt x="142" y="74"/>
                    </a:lnTo>
                    <a:lnTo>
                      <a:pt x="142" y="72"/>
                    </a:lnTo>
                    <a:lnTo>
                      <a:pt x="146" y="72"/>
                    </a:lnTo>
                    <a:lnTo>
                      <a:pt x="150" y="74"/>
                    </a:lnTo>
                    <a:lnTo>
                      <a:pt x="150" y="74"/>
                    </a:lnTo>
                    <a:lnTo>
                      <a:pt x="158" y="82"/>
                    </a:lnTo>
                    <a:lnTo>
                      <a:pt x="164" y="88"/>
                    </a:lnTo>
                    <a:lnTo>
                      <a:pt x="170" y="92"/>
                    </a:lnTo>
                    <a:lnTo>
                      <a:pt x="172" y="92"/>
                    </a:lnTo>
                    <a:lnTo>
                      <a:pt x="174" y="92"/>
                    </a:lnTo>
                    <a:lnTo>
                      <a:pt x="174" y="92"/>
                    </a:lnTo>
                    <a:lnTo>
                      <a:pt x="180" y="88"/>
                    </a:lnTo>
                    <a:lnTo>
                      <a:pt x="184" y="84"/>
                    </a:lnTo>
                    <a:lnTo>
                      <a:pt x="186" y="78"/>
                    </a:lnTo>
                    <a:lnTo>
                      <a:pt x="180" y="68"/>
                    </a:lnTo>
                    <a:lnTo>
                      <a:pt x="180" y="68"/>
                    </a:lnTo>
                    <a:lnTo>
                      <a:pt x="196" y="76"/>
                    </a:lnTo>
                    <a:lnTo>
                      <a:pt x="196" y="76"/>
                    </a:lnTo>
                    <a:lnTo>
                      <a:pt x="210" y="80"/>
                    </a:lnTo>
                    <a:lnTo>
                      <a:pt x="208" y="68"/>
                    </a:lnTo>
                    <a:lnTo>
                      <a:pt x="194" y="58"/>
                    </a:lnTo>
                    <a:lnTo>
                      <a:pt x="214" y="56"/>
                    </a:lnTo>
                    <a:lnTo>
                      <a:pt x="214" y="56"/>
                    </a:lnTo>
                    <a:lnTo>
                      <a:pt x="208" y="52"/>
                    </a:lnTo>
                    <a:lnTo>
                      <a:pt x="196" y="44"/>
                    </a:lnTo>
                    <a:lnTo>
                      <a:pt x="196" y="44"/>
                    </a:lnTo>
                    <a:lnTo>
                      <a:pt x="176" y="34"/>
                    </a:lnTo>
                    <a:lnTo>
                      <a:pt x="176" y="34"/>
                    </a:lnTo>
                    <a:lnTo>
                      <a:pt x="168" y="30"/>
                    </a:lnTo>
                    <a:lnTo>
                      <a:pt x="162" y="26"/>
                    </a:lnTo>
                    <a:lnTo>
                      <a:pt x="162" y="22"/>
                    </a:lnTo>
                    <a:lnTo>
                      <a:pt x="186" y="22"/>
                    </a:lnTo>
                    <a:lnTo>
                      <a:pt x="186" y="22"/>
                    </a:lnTo>
                    <a:lnTo>
                      <a:pt x="178" y="16"/>
                    </a:lnTo>
                    <a:lnTo>
                      <a:pt x="172" y="12"/>
                    </a:lnTo>
                    <a:lnTo>
                      <a:pt x="166" y="8"/>
                    </a:lnTo>
                    <a:lnTo>
                      <a:pt x="166" y="8"/>
                    </a:lnTo>
                    <a:lnTo>
                      <a:pt x="146" y="4"/>
                    </a:lnTo>
                    <a:lnTo>
                      <a:pt x="132" y="2"/>
                    </a:lnTo>
                    <a:lnTo>
                      <a:pt x="132" y="2"/>
                    </a:lnTo>
                    <a:lnTo>
                      <a:pt x="108" y="0"/>
                    </a:lnTo>
                    <a:lnTo>
                      <a:pt x="84" y="0"/>
                    </a:lnTo>
                    <a:lnTo>
                      <a:pt x="60" y="2"/>
                    </a:lnTo>
                    <a:lnTo>
                      <a:pt x="60" y="2"/>
                    </a:lnTo>
                    <a:lnTo>
                      <a:pt x="36" y="8"/>
                    </a:lnTo>
                    <a:lnTo>
                      <a:pt x="16" y="14"/>
                    </a:lnTo>
                    <a:lnTo>
                      <a:pt x="0" y="22"/>
                    </a:lnTo>
                    <a:lnTo>
                      <a:pt x="0" y="22"/>
                    </a:lnTo>
                    <a:close/>
                  </a:path>
                </a:pathLst>
              </a:custGeom>
              <a:solidFill>
                <a:srgbClr val="FFA600"/>
              </a:solidFill>
              <a:ln w="6350">
                <a:solidFill>
                  <a:srgbClr val="000000"/>
                </a:solidFill>
                <a:prstDash val="solid"/>
                <a:round/>
                <a:headEnd/>
                <a:tailEnd/>
              </a:ln>
            </p:spPr>
            <p:txBody>
              <a:bodyPr/>
              <a:lstStyle/>
              <a:p>
                <a:endParaRPr lang="en-US" dirty="0"/>
              </a:p>
            </p:txBody>
          </p:sp>
          <p:sp>
            <p:nvSpPr>
              <p:cNvPr id="288" name="Freeform 46"/>
              <p:cNvSpPr>
                <a:spLocks/>
              </p:cNvSpPr>
              <p:nvPr/>
            </p:nvSpPr>
            <p:spPr bwMode="auto">
              <a:xfrm>
                <a:off x="1725" y="1954"/>
                <a:ext cx="226" cy="263"/>
              </a:xfrm>
              <a:custGeom>
                <a:avLst/>
                <a:gdLst/>
                <a:ahLst/>
                <a:cxnLst>
                  <a:cxn ang="0">
                    <a:pos x="210" y="255"/>
                  </a:cxn>
                  <a:cxn ang="0">
                    <a:pos x="194" y="261"/>
                  </a:cxn>
                  <a:cxn ang="0">
                    <a:pos x="178" y="263"/>
                  </a:cxn>
                  <a:cxn ang="0">
                    <a:pos x="164" y="261"/>
                  </a:cxn>
                  <a:cxn ang="0">
                    <a:pos x="164" y="261"/>
                  </a:cxn>
                  <a:cxn ang="0">
                    <a:pos x="152" y="233"/>
                  </a:cxn>
                  <a:cxn ang="0">
                    <a:pos x="136" y="197"/>
                  </a:cxn>
                  <a:cxn ang="0">
                    <a:pos x="136" y="197"/>
                  </a:cxn>
                  <a:cxn ang="0">
                    <a:pos x="114" y="169"/>
                  </a:cxn>
                  <a:cxn ang="0">
                    <a:pos x="88" y="143"/>
                  </a:cxn>
                  <a:cxn ang="0">
                    <a:pos x="88" y="143"/>
                  </a:cxn>
                  <a:cxn ang="0">
                    <a:pos x="66" y="123"/>
                  </a:cxn>
                  <a:cxn ang="0">
                    <a:pos x="48" y="105"/>
                  </a:cxn>
                  <a:cxn ang="0">
                    <a:pos x="50" y="105"/>
                  </a:cxn>
                  <a:cxn ang="0">
                    <a:pos x="50" y="105"/>
                  </a:cxn>
                  <a:cxn ang="0">
                    <a:pos x="36" y="76"/>
                  </a:cxn>
                  <a:cxn ang="0">
                    <a:pos x="36" y="76"/>
                  </a:cxn>
                  <a:cxn ang="0">
                    <a:pos x="28" y="68"/>
                  </a:cxn>
                  <a:cxn ang="0">
                    <a:pos x="22" y="62"/>
                  </a:cxn>
                  <a:cxn ang="0">
                    <a:pos x="22" y="62"/>
                  </a:cxn>
                  <a:cxn ang="0">
                    <a:pos x="14" y="50"/>
                  </a:cxn>
                  <a:cxn ang="0">
                    <a:pos x="10" y="42"/>
                  </a:cxn>
                  <a:cxn ang="0">
                    <a:pos x="10" y="42"/>
                  </a:cxn>
                  <a:cxn ang="0">
                    <a:pos x="16" y="46"/>
                  </a:cxn>
                  <a:cxn ang="0">
                    <a:pos x="26" y="52"/>
                  </a:cxn>
                  <a:cxn ang="0">
                    <a:pos x="26" y="52"/>
                  </a:cxn>
                  <a:cxn ang="0">
                    <a:pos x="30" y="52"/>
                  </a:cxn>
                  <a:cxn ang="0">
                    <a:pos x="30" y="52"/>
                  </a:cxn>
                  <a:cxn ang="0">
                    <a:pos x="30" y="48"/>
                  </a:cxn>
                  <a:cxn ang="0">
                    <a:pos x="24" y="40"/>
                  </a:cxn>
                  <a:cxn ang="0">
                    <a:pos x="24" y="40"/>
                  </a:cxn>
                  <a:cxn ang="0">
                    <a:pos x="12" y="28"/>
                  </a:cxn>
                  <a:cxn ang="0">
                    <a:pos x="6" y="22"/>
                  </a:cxn>
                  <a:cxn ang="0">
                    <a:pos x="2" y="14"/>
                  </a:cxn>
                  <a:cxn ang="0">
                    <a:pos x="2" y="14"/>
                  </a:cxn>
                  <a:cxn ang="0">
                    <a:pos x="0" y="4"/>
                  </a:cxn>
                  <a:cxn ang="0">
                    <a:pos x="0" y="0"/>
                  </a:cxn>
                  <a:cxn ang="0">
                    <a:pos x="4" y="2"/>
                  </a:cxn>
                  <a:cxn ang="0">
                    <a:pos x="4" y="2"/>
                  </a:cxn>
                  <a:cxn ang="0">
                    <a:pos x="28" y="16"/>
                  </a:cxn>
                  <a:cxn ang="0">
                    <a:pos x="44" y="28"/>
                  </a:cxn>
                  <a:cxn ang="0">
                    <a:pos x="54" y="36"/>
                  </a:cxn>
                  <a:cxn ang="0">
                    <a:pos x="54" y="36"/>
                  </a:cxn>
                  <a:cxn ang="0">
                    <a:pos x="68" y="58"/>
                  </a:cxn>
                  <a:cxn ang="0">
                    <a:pos x="82" y="78"/>
                  </a:cxn>
                  <a:cxn ang="0">
                    <a:pos x="82" y="78"/>
                  </a:cxn>
                  <a:cxn ang="0">
                    <a:pos x="96" y="95"/>
                  </a:cxn>
                  <a:cxn ang="0">
                    <a:pos x="110" y="109"/>
                  </a:cxn>
                  <a:cxn ang="0">
                    <a:pos x="110" y="109"/>
                  </a:cxn>
                  <a:cxn ang="0">
                    <a:pos x="138" y="129"/>
                  </a:cxn>
                  <a:cxn ang="0">
                    <a:pos x="154" y="141"/>
                  </a:cxn>
                  <a:cxn ang="0">
                    <a:pos x="164" y="151"/>
                  </a:cxn>
                  <a:cxn ang="0">
                    <a:pos x="164" y="151"/>
                  </a:cxn>
                  <a:cxn ang="0">
                    <a:pos x="180" y="169"/>
                  </a:cxn>
                  <a:cxn ang="0">
                    <a:pos x="188" y="179"/>
                  </a:cxn>
                  <a:cxn ang="0">
                    <a:pos x="194" y="187"/>
                  </a:cxn>
                  <a:cxn ang="0">
                    <a:pos x="194" y="187"/>
                  </a:cxn>
                  <a:cxn ang="0">
                    <a:pos x="212" y="221"/>
                  </a:cxn>
                  <a:cxn ang="0">
                    <a:pos x="226" y="247"/>
                  </a:cxn>
                  <a:cxn ang="0">
                    <a:pos x="210" y="255"/>
                  </a:cxn>
                </a:cxnLst>
                <a:rect l="0" t="0" r="r" b="b"/>
                <a:pathLst>
                  <a:path w="226" h="263">
                    <a:moveTo>
                      <a:pt x="210" y="255"/>
                    </a:moveTo>
                    <a:lnTo>
                      <a:pt x="194" y="261"/>
                    </a:lnTo>
                    <a:lnTo>
                      <a:pt x="178" y="263"/>
                    </a:lnTo>
                    <a:lnTo>
                      <a:pt x="164" y="261"/>
                    </a:lnTo>
                    <a:lnTo>
                      <a:pt x="164" y="261"/>
                    </a:lnTo>
                    <a:lnTo>
                      <a:pt x="152" y="233"/>
                    </a:lnTo>
                    <a:lnTo>
                      <a:pt x="136" y="197"/>
                    </a:lnTo>
                    <a:lnTo>
                      <a:pt x="136" y="197"/>
                    </a:lnTo>
                    <a:lnTo>
                      <a:pt x="114" y="169"/>
                    </a:lnTo>
                    <a:lnTo>
                      <a:pt x="88" y="143"/>
                    </a:lnTo>
                    <a:lnTo>
                      <a:pt x="88" y="143"/>
                    </a:lnTo>
                    <a:lnTo>
                      <a:pt x="66" y="123"/>
                    </a:lnTo>
                    <a:lnTo>
                      <a:pt x="48" y="105"/>
                    </a:lnTo>
                    <a:lnTo>
                      <a:pt x="50" y="105"/>
                    </a:lnTo>
                    <a:lnTo>
                      <a:pt x="50" y="105"/>
                    </a:lnTo>
                    <a:lnTo>
                      <a:pt x="36" y="76"/>
                    </a:lnTo>
                    <a:lnTo>
                      <a:pt x="36" y="76"/>
                    </a:lnTo>
                    <a:lnTo>
                      <a:pt x="28" y="68"/>
                    </a:lnTo>
                    <a:lnTo>
                      <a:pt x="22" y="62"/>
                    </a:lnTo>
                    <a:lnTo>
                      <a:pt x="22" y="62"/>
                    </a:lnTo>
                    <a:lnTo>
                      <a:pt x="14" y="50"/>
                    </a:lnTo>
                    <a:lnTo>
                      <a:pt x="10" y="42"/>
                    </a:lnTo>
                    <a:lnTo>
                      <a:pt x="10" y="42"/>
                    </a:lnTo>
                    <a:lnTo>
                      <a:pt x="16" y="46"/>
                    </a:lnTo>
                    <a:lnTo>
                      <a:pt x="26" y="52"/>
                    </a:lnTo>
                    <a:lnTo>
                      <a:pt x="26" y="52"/>
                    </a:lnTo>
                    <a:lnTo>
                      <a:pt x="30" y="52"/>
                    </a:lnTo>
                    <a:lnTo>
                      <a:pt x="30" y="52"/>
                    </a:lnTo>
                    <a:lnTo>
                      <a:pt x="30" y="48"/>
                    </a:lnTo>
                    <a:lnTo>
                      <a:pt x="24" y="40"/>
                    </a:lnTo>
                    <a:lnTo>
                      <a:pt x="24" y="40"/>
                    </a:lnTo>
                    <a:lnTo>
                      <a:pt x="12" y="28"/>
                    </a:lnTo>
                    <a:lnTo>
                      <a:pt x="6" y="22"/>
                    </a:lnTo>
                    <a:lnTo>
                      <a:pt x="2" y="14"/>
                    </a:lnTo>
                    <a:lnTo>
                      <a:pt x="2" y="14"/>
                    </a:lnTo>
                    <a:lnTo>
                      <a:pt x="0" y="4"/>
                    </a:lnTo>
                    <a:lnTo>
                      <a:pt x="0" y="0"/>
                    </a:lnTo>
                    <a:lnTo>
                      <a:pt x="4" y="2"/>
                    </a:lnTo>
                    <a:lnTo>
                      <a:pt x="4" y="2"/>
                    </a:lnTo>
                    <a:lnTo>
                      <a:pt x="28" y="16"/>
                    </a:lnTo>
                    <a:lnTo>
                      <a:pt x="44" y="28"/>
                    </a:lnTo>
                    <a:lnTo>
                      <a:pt x="54" y="36"/>
                    </a:lnTo>
                    <a:lnTo>
                      <a:pt x="54" y="36"/>
                    </a:lnTo>
                    <a:lnTo>
                      <a:pt x="68" y="58"/>
                    </a:lnTo>
                    <a:lnTo>
                      <a:pt x="82" y="78"/>
                    </a:lnTo>
                    <a:lnTo>
                      <a:pt x="82" y="78"/>
                    </a:lnTo>
                    <a:lnTo>
                      <a:pt x="96" y="95"/>
                    </a:lnTo>
                    <a:lnTo>
                      <a:pt x="110" y="109"/>
                    </a:lnTo>
                    <a:lnTo>
                      <a:pt x="110" y="109"/>
                    </a:lnTo>
                    <a:lnTo>
                      <a:pt x="138" y="129"/>
                    </a:lnTo>
                    <a:lnTo>
                      <a:pt x="154" y="141"/>
                    </a:lnTo>
                    <a:lnTo>
                      <a:pt x="164" y="151"/>
                    </a:lnTo>
                    <a:lnTo>
                      <a:pt x="164" y="151"/>
                    </a:lnTo>
                    <a:lnTo>
                      <a:pt x="180" y="169"/>
                    </a:lnTo>
                    <a:lnTo>
                      <a:pt x="188" y="179"/>
                    </a:lnTo>
                    <a:lnTo>
                      <a:pt x="194" y="187"/>
                    </a:lnTo>
                    <a:lnTo>
                      <a:pt x="194" y="187"/>
                    </a:lnTo>
                    <a:lnTo>
                      <a:pt x="212" y="221"/>
                    </a:lnTo>
                    <a:lnTo>
                      <a:pt x="226" y="247"/>
                    </a:lnTo>
                    <a:lnTo>
                      <a:pt x="210" y="255"/>
                    </a:lnTo>
                    <a:close/>
                  </a:path>
                </a:pathLst>
              </a:custGeom>
              <a:solidFill>
                <a:srgbClr val="FFFF00"/>
              </a:solidFill>
              <a:ln w="6350">
                <a:solidFill>
                  <a:srgbClr val="000000"/>
                </a:solidFill>
                <a:prstDash val="solid"/>
                <a:round/>
                <a:headEnd/>
                <a:tailEnd/>
              </a:ln>
            </p:spPr>
            <p:txBody>
              <a:bodyPr/>
              <a:lstStyle/>
              <a:p>
                <a:endParaRPr lang="en-US" dirty="0"/>
              </a:p>
            </p:txBody>
          </p:sp>
          <p:sp>
            <p:nvSpPr>
              <p:cNvPr id="289" name="Freeform 47"/>
              <p:cNvSpPr>
                <a:spLocks/>
              </p:cNvSpPr>
              <p:nvPr/>
            </p:nvSpPr>
            <p:spPr bwMode="auto">
              <a:xfrm>
                <a:off x="2079" y="2161"/>
                <a:ext cx="184" cy="94"/>
              </a:xfrm>
              <a:custGeom>
                <a:avLst/>
                <a:gdLst/>
                <a:ahLst/>
                <a:cxnLst>
                  <a:cxn ang="0">
                    <a:pos x="48" y="84"/>
                  </a:cxn>
                  <a:cxn ang="0">
                    <a:pos x="66" y="76"/>
                  </a:cxn>
                  <a:cxn ang="0">
                    <a:pos x="90" y="70"/>
                  </a:cxn>
                  <a:cxn ang="0">
                    <a:pos x="98" y="70"/>
                  </a:cxn>
                  <a:cxn ang="0">
                    <a:pos x="114" y="76"/>
                  </a:cxn>
                  <a:cxn ang="0">
                    <a:pos x="122" y="76"/>
                  </a:cxn>
                  <a:cxn ang="0">
                    <a:pos x="126" y="72"/>
                  </a:cxn>
                  <a:cxn ang="0">
                    <a:pos x="124" y="68"/>
                  </a:cxn>
                  <a:cxn ang="0">
                    <a:pos x="138" y="68"/>
                  </a:cxn>
                  <a:cxn ang="0">
                    <a:pos x="154" y="66"/>
                  </a:cxn>
                  <a:cxn ang="0">
                    <a:pos x="160" y="64"/>
                  </a:cxn>
                  <a:cxn ang="0">
                    <a:pos x="162" y="58"/>
                  </a:cxn>
                  <a:cxn ang="0">
                    <a:pos x="152" y="52"/>
                  </a:cxn>
                  <a:cxn ang="0">
                    <a:pos x="148" y="50"/>
                  </a:cxn>
                  <a:cxn ang="0">
                    <a:pos x="150" y="48"/>
                  </a:cxn>
                  <a:cxn ang="0">
                    <a:pos x="162" y="54"/>
                  </a:cxn>
                  <a:cxn ang="0">
                    <a:pos x="172" y="52"/>
                  </a:cxn>
                  <a:cxn ang="0">
                    <a:pos x="182" y="48"/>
                  </a:cxn>
                  <a:cxn ang="0">
                    <a:pos x="184" y="46"/>
                  </a:cxn>
                  <a:cxn ang="0">
                    <a:pos x="180" y="44"/>
                  </a:cxn>
                  <a:cxn ang="0">
                    <a:pos x="168" y="36"/>
                  </a:cxn>
                  <a:cxn ang="0">
                    <a:pos x="164" y="30"/>
                  </a:cxn>
                  <a:cxn ang="0">
                    <a:pos x="172" y="30"/>
                  </a:cxn>
                  <a:cxn ang="0">
                    <a:pos x="178" y="28"/>
                  </a:cxn>
                  <a:cxn ang="0">
                    <a:pos x="180" y="26"/>
                  </a:cxn>
                  <a:cxn ang="0">
                    <a:pos x="154" y="24"/>
                  </a:cxn>
                  <a:cxn ang="0">
                    <a:pos x="148" y="24"/>
                  </a:cxn>
                  <a:cxn ang="0">
                    <a:pos x="150" y="18"/>
                  </a:cxn>
                  <a:cxn ang="0">
                    <a:pos x="154" y="14"/>
                  </a:cxn>
                  <a:cxn ang="0">
                    <a:pos x="162" y="4"/>
                  </a:cxn>
                  <a:cxn ang="0">
                    <a:pos x="162" y="0"/>
                  </a:cxn>
                  <a:cxn ang="0">
                    <a:pos x="130" y="8"/>
                  </a:cxn>
                  <a:cxn ang="0">
                    <a:pos x="118" y="14"/>
                  </a:cxn>
                  <a:cxn ang="0">
                    <a:pos x="98" y="24"/>
                  </a:cxn>
                  <a:cxn ang="0">
                    <a:pos x="88" y="28"/>
                  </a:cxn>
                  <a:cxn ang="0">
                    <a:pos x="80" y="30"/>
                  </a:cxn>
                  <a:cxn ang="0">
                    <a:pos x="82" y="26"/>
                  </a:cxn>
                  <a:cxn ang="0">
                    <a:pos x="90" y="10"/>
                  </a:cxn>
                  <a:cxn ang="0">
                    <a:pos x="92" y="6"/>
                  </a:cxn>
                  <a:cxn ang="0">
                    <a:pos x="80" y="10"/>
                  </a:cxn>
                  <a:cxn ang="0">
                    <a:pos x="72" y="16"/>
                  </a:cxn>
                  <a:cxn ang="0">
                    <a:pos x="60" y="32"/>
                  </a:cxn>
                  <a:cxn ang="0">
                    <a:pos x="52" y="48"/>
                  </a:cxn>
                  <a:cxn ang="0">
                    <a:pos x="36" y="68"/>
                  </a:cxn>
                  <a:cxn ang="0">
                    <a:pos x="0" y="90"/>
                  </a:cxn>
                </a:cxnLst>
                <a:rect l="0" t="0" r="r" b="b"/>
                <a:pathLst>
                  <a:path w="184" h="94">
                    <a:moveTo>
                      <a:pt x="32" y="94"/>
                    </a:moveTo>
                    <a:lnTo>
                      <a:pt x="48" y="84"/>
                    </a:lnTo>
                    <a:lnTo>
                      <a:pt x="48" y="84"/>
                    </a:lnTo>
                    <a:lnTo>
                      <a:pt x="66" y="76"/>
                    </a:lnTo>
                    <a:lnTo>
                      <a:pt x="78" y="72"/>
                    </a:lnTo>
                    <a:lnTo>
                      <a:pt x="90" y="70"/>
                    </a:lnTo>
                    <a:lnTo>
                      <a:pt x="90" y="70"/>
                    </a:lnTo>
                    <a:lnTo>
                      <a:pt x="98" y="70"/>
                    </a:lnTo>
                    <a:lnTo>
                      <a:pt x="106" y="72"/>
                    </a:lnTo>
                    <a:lnTo>
                      <a:pt x="114" y="76"/>
                    </a:lnTo>
                    <a:lnTo>
                      <a:pt x="122" y="76"/>
                    </a:lnTo>
                    <a:lnTo>
                      <a:pt x="122" y="76"/>
                    </a:lnTo>
                    <a:lnTo>
                      <a:pt x="126" y="74"/>
                    </a:lnTo>
                    <a:lnTo>
                      <a:pt x="126" y="72"/>
                    </a:lnTo>
                    <a:lnTo>
                      <a:pt x="124" y="68"/>
                    </a:lnTo>
                    <a:lnTo>
                      <a:pt x="124" y="68"/>
                    </a:lnTo>
                    <a:lnTo>
                      <a:pt x="138" y="68"/>
                    </a:lnTo>
                    <a:lnTo>
                      <a:pt x="138" y="68"/>
                    </a:lnTo>
                    <a:lnTo>
                      <a:pt x="148" y="68"/>
                    </a:lnTo>
                    <a:lnTo>
                      <a:pt x="154" y="66"/>
                    </a:lnTo>
                    <a:lnTo>
                      <a:pt x="160" y="64"/>
                    </a:lnTo>
                    <a:lnTo>
                      <a:pt x="160" y="64"/>
                    </a:lnTo>
                    <a:lnTo>
                      <a:pt x="162" y="60"/>
                    </a:lnTo>
                    <a:lnTo>
                      <a:pt x="162" y="58"/>
                    </a:lnTo>
                    <a:lnTo>
                      <a:pt x="158" y="56"/>
                    </a:lnTo>
                    <a:lnTo>
                      <a:pt x="152" y="52"/>
                    </a:lnTo>
                    <a:lnTo>
                      <a:pt x="148" y="50"/>
                    </a:lnTo>
                    <a:lnTo>
                      <a:pt x="148" y="50"/>
                    </a:lnTo>
                    <a:lnTo>
                      <a:pt x="148" y="48"/>
                    </a:lnTo>
                    <a:lnTo>
                      <a:pt x="150" y="48"/>
                    </a:lnTo>
                    <a:lnTo>
                      <a:pt x="152" y="50"/>
                    </a:lnTo>
                    <a:lnTo>
                      <a:pt x="162" y="54"/>
                    </a:lnTo>
                    <a:lnTo>
                      <a:pt x="162" y="54"/>
                    </a:lnTo>
                    <a:lnTo>
                      <a:pt x="172" y="52"/>
                    </a:lnTo>
                    <a:lnTo>
                      <a:pt x="178" y="50"/>
                    </a:lnTo>
                    <a:lnTo>
                      <a:pt x="182" y="48"/>
                    </a:lnTo>
                    <a:lnTo>
                      <a:pt x="182" y="48"/>
                    </a:lnTo>
                    <a:lnTo>
                      <a:pt x="184" y="46"/>
                    </a:lnTo>
                    <a:lnTo>
                      <a:pt x="184" y="46"/>
                    </a:lnTo>
                    <a:lnTo>
                      <a:pt x="180" y="44"/>
                    </a:lnTo>
                    <a:lnTo>
                      <a:pt x="174" y="40"/>
                    </a:lnTo>
                    <a:lnTo>
                      <a:pt x="168" y="36"/>
                    </a:lnTo>
                    <a:lnTo>
                      <a:pt x="168" y="36"/>
                    </a:lnTo>
                    <a:lnTo>
                      <a:pt x="164" y="30"/>
                    </a:lnTo>
                    <a:lnTo>
                      <a:pt x="166" y="30"/>
                    </a:lnTo>
                    <a:lnTo>
                      <a:pt x="172" y="30"/>
                    </a:lnTo>
                    <a:lnTo>
                      <a:pt x="178" y="28"/>
                    </a:lnTo>
                    <a:lnTo>
                      <a:pt x="178" y="28"/>
                    </a:lnTo>
                    <a:lnTo>
                      <a:pt x="180" y="26"/>
                    </a:lnTo>
                    <a:lnTo>
                      <a:pt x="180" y="26"/>
                    </a:lnTo>
                    <a:lnTo>
                      <a:pt x="174" y="24"/>
                    </a:lnTo>
                    <a:lnTo>
                      <a:pt x="154" y="24"/>
                    </a:lnTo>
                    <a:lnTo>
                      <a:pt x="154" y="24"/>
                    </a:lnTo>
                    <a:lnTo>
                      <a:pt x="148" y="24"/>
                    </a:lnTo>
                    <a:lnTo>
                      <a:pt x="148" y="22"/>
                    </a:lnTo>
                    <a:lnTo>
                      <a:pt x="150" y="18"/>
                    </a:lnTo>
                    <a:lnTo>
                      <a:pt x="150" y="18"/>
                    </a:lnTo>
                    <a:lnTo>
                      <a:pt x="154" y="14"/>
                    </a:lnTo>
                    <a:lnTo>
                      <a:pt x="162" y="4"/>
                    </a:lnTo>
                    <a:lnTo>
                      <a:pt x="162" y="4"/>
                    </a:lnTo>
                    <a:lnTo>
                      <a:pt x="162" y="2"/>
                    </a:lnTo>
                    <a:lnTo>
                      <a:pt x="162" y="0"/>
                    </a:lnTo>
                    <a:lnTo>
                      <a:pt x="154" y="0"/>
                    </a:lnTo>
                    <a:lnTo>
                      <a:pt x="130" y="8"/>
                    </a:lnTo>
                    <a:lnTo>
                      <a:pt x="130" y="8"/>
                    </a:lnTo>
                    <a:lnTo>
                      <a:pt x="118" y="14"/>
                    </a:lnTo>
                    <a:lnTo>
                      <a:pt x="108" y="20"/>
                    </a:lnTo>
                    <a:lnTo>
                      <a:pt x="98" y="24"/>
                    </a:lnTo>
                    <a:lnTo>
                      <a:pt x="88" y="28"/>
                    </a:lnTo>
                    <a:lnTo>
                      <a:pt x="88" y="28"/>
                    </a:lnTo>
                    <a:lnTo>
                      <a:pt x="84" y="30"/>
                    </a:lnTo>
                    <a:lnTo>
                      <a:pt x="80" y="30"/>
                    </a:lnTo>
                    <a:lnTo>
                      <a:pt x="80" y="28"/>
                    </a:lnTo>
                    <a:lnTo>
                      <a:pt x="82" y="26"/>
                    </a:lnTo>
                    <a:lnTo>
                      <a:pt x="90" y="10"/>
                    </a:lnTo>
                    <a:lnTo>
                      <a:pt x="90" y="10"/>
                    </a:lnTo>
                    <a:lnTo>
                      <a:pt x="92" y="8"/>
                    </a:lnTo>
                    <a:lnTo>
                      <a:pt x="92" y="6"/>
                    </a:lnTo>
                    <a:lnTo>
                      <a:pt x="88" y="6"/>
                    </a:lnTo>
                    <a:lnTo>
                      <a:pt x="80" y="10"/>
                    </a:lnTo>
                    <a:lnTo>
                      <a:pt x="72" y="16"/>
                    </a:lnTo>
                    <a:lnTo>
                      <a:pt x="72" y="16"/>
                    </a:lnTo>
                    <a:lnTo>
                      <a:pt x="66" y="24"/>
                    </a:lnTo>
                    <a:lnTo>
                      <a:pt x="60" y="32"/>
                    </a:lnTo>
                    <a:lnTo>
                      <a:pt x="52" y="48"/>
                    </a:lnTo>
                    <a:lnTo>
                      <a:pt x="52" y="48"/>
                    </a:lnTo>
                    <a:lnTo>
                      <a:pt x="46" y="56"/>
                    </a:lnTo>
                    <a:lnTo>
                      <a:pt x="36" y="68"/>
                    </a:lnTo>
                    <a:lnTo>
                      <a:pt x="24" y="80"/>
                    </a:lnTo>
                    <a:lnTo>
                      <a:pt x="0" y="90"/>
                    </a:lnTo>
                    <a:lnTo>
                      <a:pt x="32" y="94"/>
                    </a:lnTo>
                    <a:close/>
                  </a:path>
                </a:pathLst>
              </a:custGeom>
              <a:solidFill>
                <a:srgbClr val="FFA600"/>
              </a:solidFill>
              <a:ln w="9525">
                <a:noFill/>
                <a:round/>
                <a:headEnd/>
                <a:tailEnd/>
              </a:ln>
            </p:spPr>
            <p:txBody>
              <a:bodyPr/>
              <a:lstStyle/>
              <a:p>
                <a:endParaRPr lang="en-US" dirty="0"/>
              </a:p>
            </p:txBody>
          </p:sp>
          <p:sp>
            <p:nvSpPr>
              <p:cNvPr id="290" name="Freeform 48"/>
              <p:cNvSpPr>
                <a:spLocks/>
              </p:cNvSpPr>
              <p:nvPr/>
            </p:nvSpPr>
            <p:spPr bwMode="auto">
              <a:xfrm>
                <a:off x="2079" y="2161"/>
                <a:ext cx="184" cy="94"/>
              </a:xfrm>
              <a:custGeom>
                <a:avLst/>
                <a:gdLst/>
                <a:ahLst/>
                <a:cxnLst>
                  <a:cxn ang="0">
                    <a:pos x="48" y="84"/>
                  </a:cxn>
                  <a:cxn ang="0">
                    <a:pos x="66" y="76"/>
                  </a:cxn>
                  <a:cxn ang="0">
                    <a:pos x="90" y="70"/>
                  </a:cxn>
                  <a:cxn ang="0">
                    <a:pos x="98" y="70"/>
                  </a:cxn>
                  <a:cxn ang="0">
                    <a:pos x="114" y="76"/>
                  </a:cxn>
                  <a:cxn ang="0">
                    <a:pos x="122" y="76"/>
                  </a:cxn>
                  <a:cxn ang="0">
                    <a:pos x="126" y="72"/>
                  </a:cxn>
                  <a:cxn ang="0">
                    <a:pos x="124" y="68"/>
                  </a:cxn>
                  <a:cxn ang="0">
                    <a:pos x="138" y="68"/>
                  </a:cxn>
                  <a:cxn ang="0">
                    <a:pos x="154" y="66"/>
                  </a:cxn>
                  <a:cxn ang="0">
                    <a:pos x="160" y="64"/>
                  </a:cxn>
                  <a:cxn ang="0">
                    <a:pos x="162" y="58"/>
                  </a:cxn>
                  <a:cxn ang="0">
                    <a:pos x="152" y="52"/>
                  </a:cxn>
                  <a:cxn ang="0">
                    <a:pos x="148" y="50"/>
                  </a:cxn>
                  <a:cxn ang="0">
                    <a:pos x="150" y="48"/>
                  </a:cxn>
                  <a:cxn ang="0">
                    <a:pos x="162" y="54"/>
                  </a:cxn>
                  <a:cxn ang="0">
                    <a:pos x="172" y="52"/>
                  </a:cxn>
                  <a:cxn ang="0">
                    <a:pos x="182" y="48"/>
                  </a:cxn>
                  <a:cxn ang="0">
                    <a:pos x="184" y="46"/>
                  </a:cxn>
                  <a:cxn ang="0">
                    <a:pos x="180" y="44"/>
                  </a:cxn>
                  <a:cxn ang="0">
                    <a:pos x="168" y="36"/>
                  </a:cxn>
                  <a:cxn ang="0">
                    <a:pos x="164" y="30"/>
                  </a:cxn>
                  <a:cxn ang="0">
                    <a:pos x="172" y="30"/>
                  </a:cxn>
                  <a:cxn ang="0">
                    <a:pos x="178" y="28"/>
                  </a:cxn>
                  <a:cxn ang="0">
                    <a:pos x="180" y="26"/>
                  </a:cxn>
                  <a:cxn ang="0">
                    <a:pos x="154" y="24"/>
                  </a:cxn>
                  <a:cxn ang="0">
                    <a:pos x="148" y="24"/>
                  </a:cxn>
                  <a:cxn ang="0">
                    <a:pos x="150" y="18"/>
                  </a:cxn>
                  <a:cxn ang="0">
                    <a:pos x="154" y="14"/>
                  </a:cxn>
                  <a:cxn ang="0">
                    <a:pos x="162" y="4"/>
                  </a:cxn>
                  <a:cxn ang="0">
                    <a:pos x="162" y="0"/>
                  </a:cxn>
                  <a:cxn ang="0">
                    <a:pos x="130" y="8"/>
                  </a:cxn>
                  <a:cxn ang="0">
                    <a:pos x="118" y="14"/>
                  </a:cxn>
                  <a:cxn ang="0">
                    <a:pos x="98" y="24"/>
                  </a:cxn>
                  <a:cxn ang="0">
                    <a:pos x="88" y="28"/>
                  </a:cxn>
                  <a:cxn ang="0">
                    <a:pos x="80" y="30"/>
                  </a:cxn>
                  <a:cxn ang="0">
                    <a:pos x="82" y="26"/>
                  </a:cxn>
                  <a:cxn ang="0">
                    <a:pos x="90" y="10"/>
                  </a:cxn>
                  <a:cxn ang="0">
                    <a:pos x="92" y="6"/>
                  </a:cxn>
                  <a:cxn ang="0">
                    <a:pos x="80" y="10"/>
                  </a:cxn>
                  <a:cxn ang="0">
                    <a:pos x="72" y="16"/>
                  </a:cxn>
                  <a:cxn ang="0">
                    <a:pos x="60" y="32"/>
                  </a:cxn>
                  <a:cxn ang="0">
                    <a:pos x="52" y="48"/>
                  </a:cxn>
                  <a:cxn ang="0">
                    <a:pos x="36" y="68"/>
                  </a:cxn>
                  <a:cxn ang="0">
                    <a:pos x="0" y="90"/>
                  </a:cxn>
                </a:cxnLst>
                <a:rect l="0" t="0" r="r" b="b"/>
                <a:pathLst>
                  <a:path w="184" h="94">
                    <a:moveTo>
                      <a:pt x="32" y="94"/>
                    </a:moveTo>
                    <a:lnTo>
                      <a:pt x="48" y="84"/>
                    </a:lnTo>
                    <a:lnTo>
                      <a:pt x="48" y="84"/>
                    </a:lnTo>
                    <a:lnTo>
                      <a:pt x="66" y="76"/>
                    </a:lnTo>
                    <a:lnTo>
                      <a:pt x="78" y="72"/>
                    </a:lnTo>
                    <a:lnTo>
                      <a:pt x="90" y="70"/>
                    </a:lnTo>
                    <a:lnTo>
                      <a:pt x="90" y="70"/>
                    </a:lnTo>
                    <a:lnTo>
                      <a:pt x="98" y="70"/>
                    </a:lnTo>
                    <a:lnTo>
                      <a:pt x="106" y="72"/>
                    </a:lnTo>
                    <a:lnTo>
                      <a:pt x="114" y="76"/>
                    </a:lnTo>
                    <a:lnTo>
                      <a:pt x="122" y="76"/>
                    </a:lnTo>
                    <a:lnTo>
                      <a:pt x="122" y="76"/>
                    </a:lnTo>
                    <a:lnTo>
                      <a:pt x="126" y="74"/>
                    </a:lnTo>
                    <a:lnTo>
                      <a:pt x="126" y="72"/>
                    </a:lnTo>
                    <a:lnTo>
                      <a:pt x="124" y="68"/>
                    </a:lnTo>
                    <a:lnTo>
                      <a:pt x="124" y="68"/>
                    </a:lnTo>
                    <a:lnTo>
                      <a:pt x="138" y="68"/>
                    </a:lnTo>
                    <a:lnTo>
                      <a:pt x="138" y="68"/>
                    </a:lnTo>
                    <a:lnTo>
                      <a:pt x="148" y="68"/>
                    </a:lnTo>
                    <a:lnTo>
                      <a:pt x="154" y="66"/>
                    </a:lnTo>
                    <a:lnTo>
                      <a:pt x="160" y="64"/>
                    </a:lnTo>
                    <a:lnTo>
                      <a:pt x="160" y="64"/>
                    </a:lnTo>
                    <a:lnTo>
                      <a:pt x="162" y="60"/>
                    </a:lnTo>
                    <a:lnTo>
                      <a:pt x="162" y="58"/>
                    </a:lnTo>
                    <a:lnTo>
                      <a:pt x="158" y="56"/>
                    </a:lnTo>
                    <a:lnTo>
                      <a:pt x="152" y="52"/>
                    </a:lnTo>
                    <a:lnTo>
                      <a:pt x="148" y="50"/>
                    </a:lnTo>
                    <a:lnTo>
                      <a:pt x="148" y="50"/>
                    </a:lnTo>
                    <a:lnTo>
                      <a:pt x="148" y="48"/>
                    </a:lnTo>
                    <a:lnTo>
                      <a:pt x="150" y="48"/>
                    </a:lnTo>
                    <a:lnTo>
                      <a:pt x="152" y="50"/>
                    </a:lnTo>
                    <a:lnTo>
                      <a:pt x="162" y="54"/>
                    </a:lnTo>
                    <a:lnTo>
                      <a:pt x="162" y="54"/>
                    </a:lnTo>
                    <a:lnTo>
                      <a:pt x="172" y="52"/>
                    </a:lnTo>
                    <a:lnTo>
                      <a:pt x="178" y="50"/>
                    </a:lnTo>
                    <a:lnTo>
                      <a:pt x="182" y="48"/>
                    </a:lnTo>
                    <a:lnTo>
                      <a:pt x="182" y="48"/>
                    </a:lnTo>
                    <a:lnTo>
                      <a:pt x="184" y="46"/>
                    </a:lnTo>
                    <a:lnTo>
                      <a:pt x="184" y="46"/>
                    </a:lnTo>
                    <a:lnTo>
                      <a:pt x="180" y="44"/>
                    </a:lnTo>
                    <a:lnTo>
                      <a:pt x="174" y="40"/>
                    </a:lnTo>
                    <a:lnTo>
                      <a:pt x="168" y="36"/>
                    </a:lnTo>
                    <a:lnTo>
                      <a:pt x="168" y="36"/>
                    </a:lnTo>
                    <a:lnTo>
                      <a:pt x="164" y="30"/>
                    </a:lnTo>
                    <a:lnTo>
                      <a:pt x="166" y="30"/>
                    </a:lnTo>
                    <a:lnTo>
                      <a:pt x="172" y="30"/>
                    </a:lnTo>
                    <a:lnTo>
                      <a:pt x="178" y="28"/>
                    </a:lnTo>
                    <a:lnTo>
                      <a:pt x="178" y="28"/>
                    </a:lnTo>
                    <a:lnTo>
                      <a:pt x="180" y="26"/>
                    </a:lnTo>
                    <a:lnTo>
                      <a:pt x="180" y="26"/>
                    </a:lnTo>
                    <a:lnTo>
                      <a:pt x="174" y="24"/>
                    </a:lnTo>
                    <a:lnTo>
                      <a:pt x="154" y="24"/>
                    </a:lnTo>
                    <a:lnTo>
                      <a:pt x="154" y="24"/>
                    </a:lnTo>
                    <a:lnTo>
                      <a:pt x="148" y="24"/>
                    </a:lnTo>
                    <a:lnTo>
                      <a:pt x="148" y="22"/>
                    </a:lnTo>
                    <a:lnTo>
                      <a:pt x="150" y="18"/>
                    </a:lnTo>
                    <a:lnTo>
                      <a:pt x="150" y="18"/>
                    </a:lnTo>
                    <a:lnTo>
                      <a:pt x="154" y="14"/>
                    </a:lnTo>
                    <a:lnTo>
                      <a:pt x="162" y="4"/>
                    </a:lnTo>
                    <a:lnTo>
                      <a:pt x="162" y="4"/>
                    </a:lnTo>
                    <a:lnTo>
                      <a:pt x="162" y="2"/>
                    </a:lnTo>
                    <a:lnTo>
                      <a:pt x="162" y="0"/>
                    </a:lnTo>
                    <a:lnTo>
                      <a:pt x="154" y="0"/>
                    </a:lnTo>
                    <a:lnTo>
                      <a:pt x="130" y="8"/>
                    </a:lnTo>
                    <a:lnTo>
                      <a:pt x="130" y="8"/>
                    </a:lnTo>
                    <a:lnTo>
                      <a:pt x="118" y="14"/>
                    </a:lnTo>
                    <a:lnTo>
                      <a:pt x="108" y="20"/>
                    </a:lnTo>
                    <a:lnTo>
                      <a:pt x="98" y="24"/>
                    </a:lnTo>
                    <a:lnTo>
                      <a:pt x="88" y="28"/>
                    </a:lnTo>
                    <a:lnTo>
                      <a:pt x="88" y="28"/>
                    </a:lnTo>
                    <a:lnTo>
                      <a:pt x="84" y="30"/>
                    </a:lnTo>
                    <a:lnTo>
                      <a:pt x="80" y="30"/>
                    </a:lnTo>
                    <a:lnTo>
                      <a:pt x="80" y="28"/>
                    </a:lnTo>
                    <a:lnTo>
                      <a:pt x="82" y="26"/>
                    </a:lnTo>
                    <a:lnTo>
                      <a:pt x="90" y="10"/>
                    </a:lnTo>
                    <a:lnTo>
                      <a:pt x="90" y="10"/>
                    </a:lnTo>
                    <a:lnTo>
                      <a:pt x="92" y="8"/>
                    </a:lnTo>
                    <a:lnTo>
                      <a:pt x="92" y="6"/>
                    </a:lnTo>
                    <a:lnTo>
                      <a:pt x="88" y="6"/>
                    </a:lnTo>
                    <a:lnTo>
                      <a:pt x="80" y="10"/>
                    </a:lnTo>
                    <a:lnTo>
                      <a:pt x="72" y="16"/>
                    </a:lnTo>
                    <a:lnTo>
                      <a:pt x="72" y="16"/>
                    </a:lnTo>
                    <a:lnTo>
                      <a:pt x="66" y="24"/>
                    </a:lnTo>
                    <a:lnTo>
                      <a:pt x="60" y="32"/>
                    </a:lnTo>
                    <a:lnTo>
                      <a:pt x="52" y="48"/>
                    </a:lnTo>
                    <a:lnTo>
                      <a:pt x="52" y="48"/>
                    </a:lnTo>
                    <a:lnTo>
                      <a:pt x="46" y="56"/>
                    </a:lnTo>
                    <a:lnTo>
                      <a:pt x="36" y="68"/>
                    </a:lnTo>
                    <a:lnTo>
                      <a:pt x="24" y="80"/>
                    </a:lnTo>
                    <a:lnTo>
                      <a:pt x="0" y="90"/>
                    </a:lnTo>
                  </a:path>
                </a:pathLst>
              </a:custGeom>
              <a:noFill/>
              <a:ln w="6350">
                <a:solidFill>
                  <a:srgbClr val="000000"/>
                </a:solidFill>
                <a:prstDash val="solid"/>
                <a:round/>
                <a:headEnd/>
                <a:tailEnd/>
              </a:ln>
            </p:spPr>
            <p:txBody>
              <a:bodyPr/>
              <a:lstStyle/>
              <a:p>
                <a:endParaRPr lang="en-US" dirty="0"/>
              </a:p>
            </p:txBody>
          </p:sp>
          <p:sp>
            <p:nvSpPr>
              <p:cNvPr id="291" name="Freeform 49"/>
              <p:cNvSpPr>
                <a:spLocks/>
              </p:cNvSpPr>
              <p:nvPr/>
            </p:nvSpPr>
            <p:spPr bwMode="auto">
              <a:xfrm>
                <a:off x="2123" y="2207"/>
                <a:ext cx="68" cy="28"/>
              </a:xfrm>
              <a:custGeom>
                <a:avLst/>
                <a:gdLst/>
                <a:ahLst/>
                <a:cxnLst>
                  <a:cxn ang="0">
                    <a:pos x="0" y="28"/>
                  </a:cxn>
                  <a:cxn ang="0">
                    <a:pos x="0" y="28"/>
                  </a:cxn>
                  <a:cxn ang="0">
                    <a:pos x="4" y="24"/>
                  </a:cxn>
                  <a:cxn ang="0">
                    <a:pos x="16" y="18"/>
                  </a:cxn>
                  <a:cxn ang="0">
                    <a:pos x="16" y="18"/>
                  </a:cxn>
                  <a:cxn ang="0">
                    <a:pos x="26" y="12"/>
                  </a:cxn>
                  <a:cxn ang="0">
                    <a:pos x="36" y="6"/>
                  </a:cxn>
                  <a:cxn ang="0">
                    <a:pos x="36" y="6"/>
                  </a:cxn>
                  <a:cxn ang="0">
                    <a:pos x="44" y="4"/>
                  </a:cxn>
                  <a:cxn ang="0">
                    <a:pos x="54" y="2"/>
                  </a:cxn>
                  <a:cxn ang="0">
                    <a:pos x="68" y="0"/>
                  </a:cxn>
                </a:cxnLst>
                <a:rect l="0" t="0" r="r" b="b"/>
                <a:pathLst>
                  <a:path w="68" h="28">
                    <a:moveTo>
                      <a:pt x="0" y="28"/>
                    </a:moveTo>
                    <a:lnTo>
                      <a:pt x="0" y="28"/>
                    </a:lnTo>
                    <a:lnTo>
                      <a:pt x="4" y="24"/>
                    </a:lnTo>
                    <a:lnTo>
                      <a:pt x="16" y="18"/>
                    </a:lnTo>
                    <a:lnTo>
                      <a:pt x="16" y="18"/>
                    </a:lnTo>
                    <a:lnTo>
                      <a:pt x="26" y="12"/>
                    </a:lnTo>
                    <a:lnTo>
                      <a:pt x="36" y="6"/>
                    </a:lnTo>
                    <a:lnTo>
                      <a:pt x="36" y="6"/>
                    </a:lnTo>
                    <a:lnTo>
                      <a:pt x="44" y="4"/>
                    </a:lnTo>
                    <a:lnTo>
                      <a:pt x="54" y="2"/>
                    </a:lnTo>
                    <a:lnTo>
                      <a:pt x="68" y="0"/>
                    </a:lnTo>
                  </a:path>
                </a:pathLst>
              </a:custGeom>
              <a:noFill/>
              <a:ln w="6350">
                <a:solidFill>
                  <a:srgbClr val="000000"/>
                </a:solidFill>
                <a:prstDash val="solid"/>
                <a:round/>
                <a:headEnd/>
                <a:tailEnd/>
              </a:ln>
            </p:spPr>
            <p:txBody>
              <a:bodyPr/>
              <a:lstStyle/>
              <a:p>
                <a:endParaRPr lang="en-US" dirty="0"/>
              </a:p>
            </p:txBody>
          </p:sp>
          <p:sp>
            <p:nvSpPr>
              <p:cNvPr id="292" name="Freeform 50"/>
              <p:cNvSpPr>
                <a:spLocks/>
              </p:cNvSpPr>
              <p:nvPr/>
            </p:nvSpPr>
            <p:spPr bwMode="auto">
              <a:xfrm>
                <a:off x="2039" y="2397"/>
                <a:ext cx="132" cy="108"/>
              </a:xfrm>
              <a:custGeom>
                <a:avLst/>
                <a:gdLst/>
                <a:ahLst/>
                <a:cxnLst>
                  <a:cxn ang="0">
                    <a:pos x="108" y="58"/>
                  </a:cxn>
                  <a:cxn ang="0">
                    <a:pos x="102" y="54"/>
                  </a:cxn>
                  <a:cxn ang="0">
                    <a:pos x="100" y="56"/>
                  </a:cxn>
                  <a:cxn ang="0">
                    <a:pos x="104" y="64"/>
                  </a:cxn>
                  <a:cxn ang="0">
                    <a:pos x="118" y="78"/>
                  </a:cxn>
                  <a:cxn ang="0">
                    <a:pos x="122" y="82"/>
                  </a:cxn>
                  <a:cxn ang="0">
                    <a:pos x="126" y="88"/>
                  </a:cxn>
                  <a:cxn ang="0">
                    <a:pos x="130" y="98"/>
                  </a:cxn>
                  <a:cxn ang="0">
                    <a:pos x="132" y="104"/>
                  </a:cxn>
                  <a:cxn ang="0">
                    <a:pos x="130" y="102"/>
                  </a:cxn>
                  <a:cxn ang="0">
                    <a:pos x="108" y="88"/>
                  </a:cxn>
                  <a:cxn ang="0">
                    <a:pos x="104" y="82"/>
                  </a:cxn>
                  <a:cxn ang="0">
                    <a:pos x="96" y="78"/>
                  </a:cxn>
                  <a:cxn ang="0">
                    <a:pos x="90" y="80"/>
                  </a:cxn>
                  <a:cxn ang="0">
                    <a:pos x="92" y="84"/>
                  </a:cxn>
                  <a:cxn ang="0">
                    <a:pos x="102" y="94"/>
                  </a:cxn>
                  <a:cxn ang="0">
                    <a:pos x="106" y="102"/>
                  </a:cxn>
                  <a:cxn ang="0">
                    <a:pos x="104" y="104"/>
                  </a:cxn>
                  <a:cxn ang="0">
                    <a:pos x="100" y="108"/>
                  </a:cxn>
                  <a:cxn ang="0">
                    <a:pos x="92" y="102"/>
                  </a:cxn>
                  <a:cxn ang="0">
                    <a:pos x="74" y="82"/>
                  </a:cxn>
                  <a:cxn ang="0">
                    <a:pos x="70" y="78"/>
                  </a:cxn>
                  <a:cxn ang="0">
                    <a:pos x="66" y="70"/>
                  </a:cxn>
                  <a:cxn ang="0">
                    <a:pos x="66" y="66"/>
                  </a:cxn>
                  <a:cxn ang="0">
                    <a:pos x="60" y="54"/>
                  </a:cxn>
                  <a:cxn ang="0">
                    <a:pos x="54" y="50"/>
                  </a:cxn>
                  <a:cxn ang="0">
                    <a:pos x="36" y="36"/>
                  </a:cxn>
                  <a:cxn ang="0">
                    <a:pos x="0" y="6"/>
                  </a:cxn>
                  <a:cxn ang="0">
                    <a:pos x="0" y="4"/>
                  </a:cxn>
                  <a:cxn ang="0">
                    <a:pos x="4" y="0"/>
                  </a:cxn>
                  <a:cxn ang="0">
                    <a:pos x="8" y="4"/>
                  </a:cxn>
                  <a:cxn ang="0">
                    <a:pos x="20" y="12"/>
                  </a:cxn>
                  <a:cxn ang="0">
                    <a:pos x="40" y="22"/>
                  </a:cxn>
                  <a:cxn ang="0">
                    <a:pos x="46" y="18"/>
                  </a:cxn>
                  <a:cxn ang="0">
                    <a:pos x="50" y="10"/>
                  </a:cxn>
                  <a:cxn ang="0">
                    <a:pos x="94" y="40"/>
                  </a:cxn>
                  <a:cxn ang="0">
                    <a:pos x="114" y="48"/>
                  </a:cxn>
                  <a:cxn ang="0">
                    <a:pos x="126" y="56"/>
                  </a:cxn>
                  <a:cxn ang="0">
                    <a:pos x="130" y="64"/>
                  </a:cxn>
                </a:cxnLst>
                <a:rect l="0" t="0" r="r" b="b"/>
                <a:pathLst>
                  <a:path w="132" h="108">
                    <a:moveTo>
                      <a:pt x="130" y="64"/>
                    </a:moveTo>
                    <a:lnTo>
                      <a:pt x="108" y="58"/>
                    </a:lnTo>
                    <a:lnTo>
                      <a:pt x="108" y="58"/>
                    </a:lnTo>
                    <a:lnTo>
                      <a:pt x="102" y="54"/>
                    </a:lnTo>
                    <a:lnTo>
                      <a:pt x="100" y="54"/>
                    </a:lnTo>
                    <a:lnTo>
                      <a:pt x="100" y="56"/>
                    </a:lnTo>
                    <a:lnTo>
                      <a:pt x="100" y="56"/>
                    </a:lnTo>
                    <a:lnTo>
                      <a:pt x="104" y="64"/>
                    </a:lnTo>
                    <a:lnTo>
                      <a:pt x="110" y="70"/>
                    </a:lnTo>
                    <a:lnTo>
                      <a:pt x="118" y="78"/>
                    </a:lnTo>
                    <a:lnTo>
                      <a:pt x="118" y="78"/>
                    </a:lnTo>
                    <a:lnTo>
                      <a:pt x="122" y="82"/>
                    </a:lnTo>
                    <a:lnTo>
                      <a:pt x="124" y="86"/>
                    </a:lnTo>
                    <a:lnTo>
                      <a:pt x="126" y="88"/>
                    </a:lnTo>
                    <a:lnTo>
                      <a:pt x="126" y="88"/>
                    </a:lnTo>
                    <a:lnTo>
                      <a:pt x="130" y="98"/>
                    </a:lnTo>
                    <a:lnTo>
                      <a:pt x="132" y="102"/>
                    </a:lnTo>
                    <a:lnTo>
                      <a:pt x="132" y="104"/>
                    </a:lnTo>
                    <a:lnTo>
                      <a:pt x="130" y="102"/>
                    </a:lnTo>
                    <a:lnTo>
                      <a:pt x="130" y="102"/>
                    </a:lnTo>
                    <a:lnTo>
                      <a:pt x="116" y="94"/>
                    </a:lnTo>
                    <a:lnTo>
                      <a:pt x="108" y="88"/>
                    </a:lnTo>
                    <a:lnTo>
                      <a:pt x="108" y="88"/>
                    </a:lnTo>
                    <a:lnTo>
                      <a:pt x="104" y="82"/>
                    </a:lnTo>
                    <a:lnTo>
                      <a:pt x="98" y="78"/>
                    </a:lnTo>
                    <a:lnTo>
                      <a:pt x="96" y="78"/>
                    </a:lnTo>
                    <a:lnTo>
                      <a:pt x="96" y="78"/>
                    </a:lnTo>
                    <a:lnTo>
                      <a:pt x="90" y="80"/>
                    </a:lnTo>
                    <a:lnTo>
                      <a:pt x="90" y="82"/>
                    </a:lnTo>
                    <a:lnTo>
                      <a:pt x="92" y="84"/>
                    </a:lnTo>
                    <a:lnTo>
                      <a:pt x="92" y="84"/>
                    </a:lnTo>
                    <a:lnTo>
                      <a:pt x="102" y="94"/>
                    </a:lnTo>
                    <a:lnTo>
                      <a:pt x="104" y="98"/>
                    </a:lnTo>
                    <a:lnTo>
                      <a:pt x="106" y="102"/>
                    </a:lnTo>
                    <a:lnTo>
                      <a:pt x="104" y="104"/>
                    </a:lnTo>
                    <a:lnTo>
                      <a:pt x="104" y="104"/>
                    </a:lnTo>
                    <a:lnTo>
                      <a:pt x="102" y="106"/>
                    </a:lnTo>
                    <a:lnTo>
                      <a:pt x="100" y="108"/>
                    </a:lnTo>
                    <a:lnTo>
                      <a:pt x="98" y="106"/>
                    </a:lnTo>
                    <a:lnTo>
                      <a:pt x="92" y="102"/>
                    </a:lnTo>
                    <a:lnTo>
                      <a:pt x="92" y="102"/>
                    </a:lnTo>
                    <a:lnTo>
                      <a:pt x="74" y="82"/>
                    </a:lnTo>
                    <a:lnTo>
                      <a:pt x="74" y="82"/>
                    </a:lnTo>
                    <a:lnTo>
                      <a:pt x="70" y="78"/>
                    </a:lnTo>
                    <a:lnTo>
                      <a:pt x="68" y="74"/>
                    </a:lnTo>
                    <a:lnTo>
                      <a:pt x="66" y="70"/>
                    </a:lnTo>
                    <a:lnTo>
                      <a:pt x="66" y="70"/>
                    </a:lnTo>
                    <a:lnTo>
                      <a:pt x="66" y="66"/>
                    </a:lnTo>
                    <a:lnTo>
                      <a:pt x="64" y="62"/>
                    </a:lnTo>
                    <a:lnTo>
                      <a:pt x="60" y="54"/>
                    </a:lnTo>
                    <a:lnTo>
                      <a:pt x="60" y="54"/>
                    </a:lnTo>
                    <a:lnTo>
                      <a:pt x="54" y="50"/>
                    </a:lnTo>
                    <a:lnTo>
                      <a:pt x="46" y="44"/>
                    </a:lnTo>
                    <a:lnTo>
                      <a:pt x="36" y="36"/>
                    </a:lnTo>
                    <a:lnTo>
                      <a:pt x="12" y="20"/>
                    </a:lnTo>
                    <a:lnTo>
                      <a:pt x="0" y="6"/>
                    </a:lnTo>
                    <a:lnTo>
                      <a:pt x="0" y="6"/>
                    </a:lnTo>
                    <a:lnTo>
                      <a:pt x="0" y="4"/>
                    </a:lnTo>
                    <a:lnTo>
                      <a:pt x="0" y="2"/>
                    </a:lnTo>
                    <a:lnTo>
                      <a:pt x="4" y="0"/>
                    </a:lnTo>
                    <a:lnTo>
                      <a:pt x="4" y="0"/>
                    </a:lnTo>
                    <a:lnTo>
                      <a:pt x="8" y="4"/>
                    </a:lnTo>
                    <a:lnTo>
                      <a:pt x="14" y="6"/>
                    </a:lnTo>
                    <a:lnTo>
                      <a:pt x="20" y="12"/>
                    </a:lnTo>
                    <a:lnTo>
                      <a:pt x="30" y="18"/>
                    </a:lnTo>
                    <a:lnTo>
                      <a:pt x="40" y="22"/>
                    </a:lnTo>
                    <a:lnTo>
                      <a:pt x="38" y="12"/>
                    </a:lnTo>
                    <a:lnTo>
                      <a:pt x="46" y="18"/>
                    </a:lnTo>
                    <a:lnTo>
                      <a:pt x="52" y="20"/>
                    </a:lnTo>
                    <a:lnTo>
                      <a:pt x="50" y="10"/>
                    </a:lnTo>
                    <a:lnTo>
                      <a:pt x="62" y="22"/>
                    </a:lnTo>
                    <a:lnTo>
                      <a:pt x="94" y="40"/>
                    </a:lnTo>
                    <a:lnTo>
                      <a:pt x="114" y="48"/>
                    </a:lnTo>
                    <a:lnTo>
                      <a:pt x="114" y="48"/>
                    </a:lnTo>
                    <a:lnTo>
                      <a:pt x="120" y="52"/>
                    </a:lnTo>
                    <a:lnTo>
                      <a:pt x="126" y="56"/>
                    </a:lnTo>
                    <a:lnTo>
                      <a:pt x="130" y="64"/>
                    </a:lnTo>
                    <a:lnTo>
                      <a:pt x="130" y="64"/>
                    </a:lnTo>
                    <a:close/>
                  </a:path>
                </a:pathLst>
              </a:custGeom>
              <a:solidFill>
                <a:srgbClr val="FFA600"/>
              </a:solidFill>
              <a:ln w="6350">
                <a:solidFill>
                  <a:srgbClr val="000000"/>
                </a:solidFill>
                <a:prstDash val="solid"/>
                <a:round/>
                <a:headEnd/>
                <a:tailEnd/>
              </a:ln>
            </p:spPr>
            <p:txBody>
              <a:bodyPr/>
              <a:lstStyle/>
              <a:p>
                <a:endParaRPr lang="en-US" dirty="0"/>
              </a:p>
            </p:txBody>
          </p:sp>
          <p:sp>
            <p:nvSpPr>
              <p:cNvPr id="293" name="Freeform 51"/>
              <p:cNvSpPr>
                <a:spLocks/>
              </p:cNvSpPr>
              <p:nvPr/>
            </p:nvSpPr>
            <p:spPr bwMode="auto">
              <a:xfrm>
                <a:off x="2685" y="1912"/>
                <a:ext cx="272" cy="181"/>
              </a:xfrm>
              <a:custGeom>
                <a:avLst/>
                <a:gdLst/>
                <a:ahLst/>
                <a:cxnLst>
                  <a:cxn ang="0">
                    <a:pos x="0" y="181"/>
                  </a:cxn>
                  <a:cxn ang="0">
                    <a:pos x="66" y="114"/>
                  </a:cxn>
                  <a:cxn ang="0">
                    <a:pos x="144" y="44"/>
                  </a:cxn>
                  <a:cxn ang="0">
                    <a:pos x="168" y="26"/>
                  </a:cxn>
                  <a:cxn ang="0">
                    <a:pos x="198" y="12"/>
                  </a:cxn>
                  <a:cxn ang="0">
                    <a:pos x="226" y="0"/>
                  </a:cxn>
                  <a:cxn ang="0">
                    <a:pos x="232" y="0"/>
                  </a:cxn>
                  <a:cxn ang="0">
                    <a:pos x="230" y="8"/>
                  </a:cxn>
                  <a:cxn ang="0">
                    <a:pos x="220" y="18"/>
                  </a:cxn>
                  <a:cxn ang="0">
                    <a:pos x="194" y="40"/>
                  </a:cxn>
                  <a:cxn ang="0">
                    <a:pos x="186" y="44"/>
                  </a:cxn>
                  <a:cxn ang="0">
                    <a:pos x="180" y="50"/>
                  </a:cxn>
                  <a:cxn ang="0">
                    <a:pos x="178" y="52"/>
                  </a:cxn>
                  <a:cxn ang="0">
                    <a:pos x="182" y="60"/>
                  </a:cxn>
                  <a:cxn ang="0">
                    <a:pos x="198" y="54"/>
                  </a:cxn>
                  <a:cxn ang="0">
                    <a:pos x="222" y="38"/>
                  </a:cxn>
                  <a:cxn ang="0">
                    <a:pos x="238" y="30"/>
                  </a:cxn>
                  <a:cxn ang="0">
                    <a:pos x="244" y="30"/>
                  </a:cxn>
                  <a:cxn ang="0">
                    <a:pos x="270" y="32"/>
                  </a:cxn>
                  <a:cxn ang="0">
                    <a:pos x="270" y="36"/>
                  </a:cxn>
                  <a:cxn ang="0">
                    <a:pos x="262" y="42"/>
                  </a:cxn>
                  <a:cxn ang="0">
                    <a:pos x="238" y="52"/>
                  </a:cxn>
                  <a:cxn ang="0">
                    <a:pos x="230" y="52"/>
                  </a:cxn>
                  <a:cxn ang="0">
                    <a:pos x="220" y="54"/>
                  </a:cxn>
                  <a:cxn ang="0">
                    <a:pos x="220" y="60"/>
                  </a:cxn>
                  <a:cxn ang="0">
                    <a:pos x="222" y="64"/>
                  </a:cxn>
                  <a:cxn ang="0">
                    <a:pos x="234" y="70"/>
                  </a:cxn>
                  <a:cxn ang="0">
                    <a:pos x="244" y="72"/>
                  </a:cxn>
                  <a:cxn ang="0">
                    <a:pos x="244" y="72"/>
                  </a:cxn>
                  <a:cxn ang="0">
                    <a:pos x="238" y="74"/>
                  </a:cxn>
                  <a:cxn ang="0">
                    <a:pos x="220" y="78"/>
                  </a:cxn>
                  <a:cxn ang="0">
                    <a:pos x="224" y="80"/>
                  </a:cxn>
                  <a:cxn ang="0">
                    <a:pos x="240" y="86"/>
                  </a:cxn>
                  <a:cxn ang="0">
                    <a:pos x="238" y="90"/>
                  </a:cxn>
                  <a:cxn ang="0">
                    <a:pos x="228" y="92"/>
                  </a:cxn>
                  <a:cxn ang="0">
                    <a:pos x="196" y="92"/>
                  </a:cxn>
                  <a:cxn ang="0">
                    <a:pos x="180" y="94"/>
                  </a:cxn>
                  <a:cxn ang="0">
                    <a:pos x="168" y="96"/>
                  </a:cxn>
                  <a:cxn ang="0">
                    <a:pos x="162" y="100"/>
                  </a:cxn>
                  <a:cxn ang="0">
                    <a:pos x="164" y="104"/>
                  </a:cxn>
                  <a:cxn ang="0">
                    <a:pos x="178" y="108"/>
                  </a:cxn>
                  <a:cxn ang="0">
                    <a:pos x="178" y="114"/>
                  </a:cxn>
                  <a:cxn ang="0">
                    <a:pos x="170" y="116"/>
                  </a:cxn>
                  <a:cxn ang="0">
                    <a:pos x="158" y="114"/>
                  </a:cxn>
                  <a:cxn ang="0">
                    <a:pos x="152" y="114"/>
                  </a:cxn>
                  <a:cxn ang="0">
                    <a:pos x="148" y="118"/>
                  </a:cxn>
                  <a:cxn ang="0">
                    <a:pos x="144" y="124"/>
                  </a:cxn>
                  <a:cxn ang="0">
                    <a:pos x="138" y="128"/>
                  </a:cxn>
                  <a:cxn ang="0">
                    <a:pos x="134" y="133"/>
                  </a:cxn>
                  <a:cxn ang="0">
                    <a:pos x="132" y="141"/>
                  </a:cxn>
                  <a:cxn ang="0">
                    <a:pos x="124" y="143"/>
                  </a:cxn>
                  <a:cxn ang="0">
                    <a:pos x="106" y="141"/>
                  </a:cxn>
                  <a:cxn ang="0">
                    <a:pos x="90" y="141"/>
                  </a:cxn>
                  <a:cxn ang="0">
                    <a:pos x="74" y="149"/>
                  </a:cxn>
                  <a:cxn ang="0">
                    <a:pos x="54" y="159"/>
                  </a:cxn>
                  <a:cxn ang="0">
                    <a:pos x="0" y="181"/>
                  </a:cxn>
                </a:cxnLst>
                <a:rect l="0" t="0" r="r" b="b"/>
                <a:pathLst>
                  <a:path w="272" h="181">
                    <a:moveTo>
                      <a:pt x="0" y="181"/>
                    </a:moveTo>
                    <a:lnTo>
                      <a:pt x="0" y="181"/>
                    </a:lnTo>
                    <a:lnTo>
                      <a:pt x="30" y="151"/>
                    </a:lnTo>
                    <a:lnTo>
                      <a:pt x="66" y="114"/>
                    </a:lnTo>
                    <a:lnTo>
                      <a:pt x="66" y="114"/>
                    </a:lnTo>
                    <a:lnTo>
                      <a:pt x="144" y="44"/>
                    </a:lnTo>
                    <a:lnTo>
                      <a:pt x="144" y="44"/>
                    </a:lnTo>
                    <a:lnTo>
                      <a:pt x="168" y="26"/>
                    </a:lnTo>
                    <a:lnTo>
                      <a:pt x="182" y="18"/>
                    </a:lnTo>
                    <a:lnTo>
                      <a:pt x="198" y="12"/>
                    </a:lnTo>
                    <a:lnTo>
                      <a:pt x="198" y="12"/>
                    </a:lnTo>
                    <a:lnTo>
                      <a:pt x="226" y="0"/>
                    </a:lnTo>
                    <a:lnTo>
                      <a:pt x="230" y="0"/>
                    </a:lnTo>
                    <a:lnTo>
                      <a:pt x="232" y="0"/>
                    </a:lnTo>
                    <a:lnTo>
                      <a:pt x="232" y="2"/>
                    </a:lnTo>
                    <a:lnTo>
                      <a:pt x="230" y="8"/>
                    </a:lnTo>
                    <a:lnTo>
                      <a:pt x="230" y="8"/>
                    </a:lnTo>
                    <a:lnTo>
                      <a:pt x="220" y="18"/>
                    </a:lnTo>
                    <a:lnTo>
                      <a:pt x="208" y="30"/>
                    </a:lnTo>
                    <a:lnTo>
                      <a:pt x="194" y="40"/>
                    </a:lnTo>
                    <a:lnTo>
                      <a:pt x="194" y="40"/>
                    </a:lnTo>
                    <a:lnTo>
                      <a:pt x="186" y="44"/>
                    </a:lnTo>
                    <a:lnTo>
                      <a:pt x="180" y="46"/>
                    </a:lnTo>
                    <a:lnTo>
                      <a:pt x="180" y="50"/>
                    </a:lnTo>
                    <a:lnTo>
                      <a:pt x="178" y="52"/>
                    </a:lnTo>
                    <a:lnTo>
                      <a:pt x="178" y="52"/>
                    </a:lnTo>
                    <a:lnTo>
                      <a:pt x="180" y="56"/>
                    </a:lnTo>
                    <a:lnTo>
                      <a:pt x="182" y="60"/>
                    </a:lnTo>
                    <a:lnTo>
                      <a:pt x="188" y="60"/>
                    </a:lnTo>
                    <a:lnTo>
                      <a:pt x="198" y="54"/>
                    </a:lnTo>
                    <a:lnTo>
                      <a:pt x="198" y="54"/>
                    </a:lnTo>
                    <a:lnTo>
                      <a:pt x="222" y="38"/>
                    </a:lnTo>
                    <a:lnTo>
                      <a:pt x="234" y="32"/>
                    </a:lnTo>
                    <a:lnTo>
                      <a:pt x="238" y="30"/>
                    </a:lnTo>
                    <a:lnTo>
                      <a:pt x="244" y="30"/>
                    </a:lnTo>
                    <a:lnTo>
                      <a:pt x="244" y="30"/>
                    </a:lnTo>
                    <a:lnTo>
                      <a:pt x="266" y="30"/>
                    </a:lnTo>
                    <a:lnTo>
                      <a:pt x="270" y="32"/>
                    </a:lnTo>
                    <a:lnTo>
                      <a:pt x="272" y="34"/>
                    </a:lnTo>
                    <a:lnTo>
                      <a:pt x="270" y="36"/>
                    </a:lnTo>
                    <a:lnTo>
                      <a:pt x="270" y="36"/>
                    </a:lnTo>
                    <a:lnTo>
                      <a:pt x="262" y="42"/>
                    </a:lnTo>
                    <a:lnTo>
                      <a:pt x="254" y="46"/>
                    </a:lnTo>
                    <a:lnTo>
                      <a:pt x="238" y="52"/>
                    </a:lnTo>
                    <a:lnTo>
                      <a:pt x="238" y="52"/>
                    </a:lnTo>
                    <a:lnTo>
                      <a:pt x="230" y="52"/>
                    </a:lnTo>
                    <a:lnTo>
                      <a:pt x="224" y="54"/>
                    </a:lnTo>
                    <a:lnTo>
                      <a:pt x="220" y="54"/>
                    </a:lnTo>
                    <a:lnTo>
                      <a:pt x="220" y="56"/>
                    </a:lnTo>
                    <a:lnTo>
                      <a:pt x="220" y="60"/>
                    </a:lnTo>
                    <a:lnTo>
                      <a:pt x="220" y="60"/>
                    </a:lnTo>
                    <a:lnTo>
                      <a:pt x="222" y="64"/>
                    </a:lnTo>
                    <a:lnTo>
                      <a:pt x="226" y="68"/>
                    </a:lnTo>
                    <a:lnTo>
                      <a:pt x="234" y="70"/>
                    </a:lnTo>
                    <a:lnTo>
                      <a:pt x="234" y="70"/>
                    </a:lnTo>
                    <a:lnTo>
                      <a:pt x="244" y="72"/>
                    </a:lnTo>
                    <a:lnTo>
                      <a:pt x="244" y="72"/>
                    </a:lnTo>
                    <a:lnTo>
                      <a:pt x="244" y="72"/>
                    </a:lnTo>
                    <a:lnTo>
                      <a:pt x="238" y="74"/>
                    </a:lnTo>
                    <a:lnTo>
                      <a:pt x="238" y="74"/>
                    </a:lnTo>
                    <a:lnTo>
                      <a:pt x="224" y="76"/>
                    </a:lnTo>
                    <a:lnTo>
                      <a:pt x="220" y="78"/>
                    </a:lnTo>
                    <a:lnTo>
                      <a:pt x="224" y="80"/>
                    </a:lnTo>
                    <a:lnTo>
                      <a:pt x="224" y="80"/>
                    </a:lnTo>
                    <a:lnTo>
                      <a:pt x="238" y="84"/>
                    </a:lnTo>
                    <a:lnTo>
                      <a:pt x="240" y="86"/>
                    </a:lnTo>
                    <a:lnTo>
                      <a:pt x="240" y="88"/>
                    </a:lnTo>
                    <a:lnTo>
                      <a:pt x="238" y="90"/>
                    </a:lnTo>
                    <a:lnTo>
                      <a:pt x="238" y="90"/>
                    </a:lnTo>
                    <a:lnTo>
                      <a:pt x="228" y="92"/>
                    </a:lnTo>
                    <a:lnTo>
                      <a:pt x="216" y="92"/>
                    </a:lnTo>
                    <a:lnTo>
                      <a:pt x="196" y="92"/>
                    </a:lnTo>
                    <a:lnTo>
                      <a:pt x="196" y="92"/>
                    </a:lnTo>
                    <a:lnTo>
                      <a:pt x="180" y="94"/>
                    </a:lnTo>
                    <a:lnTo>
                      <a:pt x="174" y="94"/>
                    </a:lnTo>
                    <a:lnTo>
                      <a:pt x="168" y="96"/>
                    </a:lnTo>
                    <a:lnTo>
                      <a:pt x="168" y="96"/>
                    </a:lnTo>
                    <a:lnTo>
                      <a:pt x="162" y="100"/>
                    </a:lnTo>
                    <a:lnTo>
                      <a:pt x="160" y="102"/>
                    </a:lnTo>
                    <a:lnTo>
                      <a:pt x="164" y="104"/>
                    </a:lnTo>
                    <a:lnTo>
                      <a:pt x="164" y="104"/>
                    </a:lnTo>
                    <a:lnTo>
                      <a:pt x="178" y="108"/>
                    </a:lnTo>
                    <a:lnTo>
                      <a:pt x="180" y="110"/>
                    </a:lnTo>
                    <a:lnTo>
                      <a:pt x="178" y="114"/>
                    </a:lnTo>
                    <a:lnTo>
                      <a:pt x="178" y="114"/>
                    </a:lnTo>
                    <a:lnTo>
                      <a:pt x="170" y="116"/>
                    </a:lnTo>
                    <a:lnTo>
                      <a:pt x="164" y="114"/>
                    </a:lnTo>
                    <a:lnTo>
                      <a:pt x="158" y="114"/>
                    </a:lnTo>
                    <a:lnTo>
                      <a:pt x="152" y="114"/>
                    </a:lnTo>
                    <a:lnTo>
                      <a:pt x="152" y="114"/>
                    </a:lnTo>
                    <a:lnTo>
                      <a:pt x="150" y="116"/>
                    </a:lnTo>
                    <a:lnTo>
                      <a:pt x="148" y="118"/>
                    </a:lnTo>
                    <a:lnTo>
                      <a:pt x="148" y="122"/>
                    </a:lnTo>
                    <a:lnTo>
                      <a:pt x="144" y="124"/>
                    </a:lnTo>
                    <a:lnTo>
                      <a:pt x="144" y="124"/>
                    </a:lnTo>
                    <a:lnTo>
                      <a:pt x="138" y="128"/>
                    </a:lnTo>
                    <a:lnTo>
                      <a:pt x="136" y="131"/>
                    </a:lnTo>
                    <a:lnTo>
                      <a:pt x="134" y="133"/>
                    </a:lnTo>
                    <a:lnTo>
                      <a:pt x="134" y="133"/>
                    </a:lnTo>
                    <a:lnTo>
                      <a:pt x="132" y="141"/>
                    </a:lnTo>
                    <a:lnTo>
                      <a:pt x="130" y="143"/>
                    </a:lnTo>
                    <a:lnTo>
                      <a:pt x="124" y="143"/>
                    </a:lnTo>
                    <a:lnTo>
                      <a:pt x="124" y="143"/>
                    </a:lnTo>
                    <a:lnTo>
                      <a:pt x="106" y="141"/>
                    </a:lnTo>
                    <a:lnTo>
                      <a:pt x="96" y="141"/>
                    </a:lnTo>
                    <a:lnTo>
                      <a:pt x="90" y="141"/>
                    </a:lnTo>
                    <a:lnTo>
                      <a:pt x="90" y="141"/>
                    </a:lnTo>
                    <a:lnTo>
                      <a:pt x="74" y="149"/>
                    </a:lnTo>
                    <a:lnTo>
                      <a:pt x="54" y="159"/>
                    </a:lnTo>
                    <a:lnTo>
                      <a:pt x="54" y="159"/>
                    </a:lnTo>
                    <a:lnTo>
                      <a:pt x="22" y="171"/>
                    </a:lnTo>
                    <a:lnTo>
                      <a:pt x="0" y="181"/>
                    </a:lnTo>
                    <a:close/>
                  </a:path>
                </a:pathLst>
              </a:custGeom>
              <a:solidFill>
                <a:srgbClr val="FFA600"/>
              </a:solidFill>
              <a:ln w="6350">
                <a:solidFill>
                  <a:srgbClr val="000000"/>
                </a:solidFill>
                <a:prstDash val="solid"/>
                <a:round/>
                <a:headEnd/>
                <a:tailEnd/>
              </a:ln>
            </p:spPr>
            <p:txBody>
              <a:bodyPr/>
              <a:lstStyle/>
              <a:p>
                <a:endParaRPr lang="en-US" dirty="0"/>
              </a:p>
            </p:txBody>
          </p:sp>
          <p:sp>
            <p:nvSpPr>
              <p:cNvPr id="294" name="Freeform 52"/>
              <p:cNvSpPr>
                <a:spLocks/>
              </p:cNvSpPr>
              <p:nvPr/>
            </p:nvSpPr>
            <p:spPr bwMode="auto">
              <a:xfrm>
                <a:off x="2775" y="1992"/>
                <a:ext cx="314" cy="101"/>
              </a:xfrm>
              <a:custGeom>
                <a:avLst/>
                <a:gdLst/>
                <a:ahLst/>
                <a:cxnLst>
                  <a:cxn ang="0">
                    <a:pos x="0" y="93"/>
                  </a:cxn>
                  <a:cxn ang="0">
                    <a:pos x="8" y="97"/>
                  </a:cxn>
                  <a:cxn ang="0">
                    <a:pos x="46" y="97"/>
                  </a:cxn>
                  <a:cxn ang="0">
                    <a:pos x="72" y="93"/>
                  </a:cxn>
                  <a:cxn ang="0">
                    <a:pos x="106" y="87"/>
                  </a:cxn>
                  <a:cxn ang="0">
                    <a:pos x="120" y="89"/>
                  </a:cxn>
                  <a:cxn ang="0">
                    <a:pos x="140" y="97"/>
                  </a:cxn>
                  <a:cxn ang="0">
                    <a:pos x="154" y="101"/>
                  </a:cxn>
                  <a:cxn ang="0">
                    <a:pos x="160" y="101"/>
                  </a:cxn>
                  <a:cxn ang="0">
                    <a:pos x="162" y="95"/>
                  </a:cxn>
                  <a:cxn ang="0">
                    <a:pos x="162" y="91"/>
                  </a:cxn>
                  <a:cxn ang="0">
                    <a:pos x="154" y="81"/>
                  </a:cxn>
                  <a:cxn ang="0">
                    <a:pos x="174" y="85"/>
                  </a:cxn>
                  <a:cxn ang="0">
                    <a:pos x="200" y="93"/>
                  </a:cxn>
                  <a:cxn ang="0">
                    <a:pos x="212" y="93"/>
                  </a:cxn>
                  <a:cxn ang="0">
                    <a:pos x="212" y="89"/>
                  </a:cxn>
                  <a:cxn ang="0">
                    <a:pos x="210" y="79"/>
                  </a:cxn>
                  <a:cxn ang="0">
                    <a:pos x="204" y="69"/>
                  </a:cxn>
                  <a:cxn ang="0">
                    <a:pos x="222" y="71"/>
                  </a:cxn>
                  <a:cxn ang="0">
                    <a:pos x="242" y="71"/>
                  </a:cxn>
                  <a:cxn ang="0">
                    <a:pos x="246" y="69"/>
                  </a:cxn>
                  <a:cxn ang="0">
                    <a:pos x="248" y="63"/>
                  </a:cxn>
                  <a:cxn ang="0">
                    <a:pos x="248" y="55"/>
                  </a:cxn>
                  <a:cxn ang="0">
                    <a:pos x="256" y="53"/>
                  </a:cxn>
                  <a:cxn ang="0">
                    <a:pos x="270" y="53"/>
                  </a:cxn>
                  <a:cxn ang="0">
                    <a:pos x="286" y="51"/>
                  </a:cxn>
                  <a:cxn ang="0">
                    <a:pos x="300" y="46"/>
                  </a:cxn>
                  <a:cxn ang="0">
                    <a:pos x="308" y="42"/>
                  </a:cxn>
                  <a:cxn ang="0">
                    <a:pos x="314" y="38"/>
                  </a:cxn>
                  <a:cxn ang="0">
                    <a:pos x="310" y="36"/>
                  </a:cxn>
                  <a:cxn ang="0">
                    <a:pos x="290" y="34"/>
                  </a:cxn>
                  <a:cxn ang="0">
                    <a:pos x="274" y="34"/>
                  </a:cxn>
                  <a:cxn ang="0">
                    <a:pos x="266" y="36"/>
                  </a:cxn>
                  <a:cxn ang="0">
                    <a:pos x="264" y="34"/>
                  </a:cxn>
                  <a:cxn ang="0">
                    <a:pos x="268" y="30"/>
                  </a:cxn>
                  <a:cxn ang="0">
                    <a:pos x="282" y="22"/>
                  </a:cxn>
                  <a:cxn ang="0">
                    <a:pos x="284" y="20"/>
                  </a:cxn>
                  <a:cxn ang="0">
                    <a:pos x="282" y="16"/>
                  </a:cxn>
                  <a:cxn ang="0">
                    <a:pos x="268" y="14"/>
                  </a:cxn>
                  <a:cxn ang="0">
                    <a:pos x="256" y="14"/>
                  </a:cxn>
                  <a:cxn ang="0">
                    <a:pos x="246" y="18"/>
                  </a:cxn>
                  <a:cxn ang="0">
                    <a:pos x="236" y="24"/>
                  </a:cxn>
                  <a:cxn ang="0">
                    <a:pos x="226" y="28"/>
                  </a:cxn>
                  <a:cxn ang="0">
                    <a:pos x="224" y="26"/>
                  </a:cxn>
                  <a:cxn ang="0">
                    <a:pos x="230" y="18"/>
                  </a:cxn>
                  <a:cxn ang="0">
                    <a:pos x="238" y="14"/>
                  </a:cxn>
                  <a:cxn ang="0">
                    <a:pos x="238" y="10"/>
                  </a:cxn>
                  <a:cxn ang="0">
                    <a:pos x="226" y="6"/>
                  </a:cxn>
                  <a:cxn ang="0">
                    <a:pos x="216" y="8"/>
                  </a:cxn>
                  <a:cxn ang="0">
                    <a:pos x="194" y="16"/>
                  </a:cxn>
                  <a:cxn ang="0">
                    <a:pos x="184" y="18"/>
                  </a:cxn>
                  <a:cxn ang="0">
                    <a:pos x="180" y="18"/>
                  </a:cxn>
                  <a:cxn ang="0">
                    <a:pos x="180" y="16"/>
                  </a:cxn>
                  <a:cxn ang="0">
                    <a:pos x="186" y="8"/>
                  </a:cxn>
                  <a:cxn ang="0">
                    <a:pos x="190" y="4"/>
                  </a:cxn>
                  <a:cxn ang="0">
                    <a:pos x="192" y="0"/>
                  </a:cxn>
                  <a:cxn ang="0">
                    <a:pos x="190" y="0"/>
                  </a:cxn>
                  <a:cxn ang="0">
                    <a:pos x="174" y="4"/>
                  </a:cxn>
                  <a:cxn ang="0">
                    <a:pos x="160" y="14"/>
                  </a:cxn>
                  <a:cxn ang="0">
                    <a:pos x="126" y="34"/>
                  </a:cxn>
                  <a:cxn ang="0">
                    <a:pos x="70" y="63"/>
                  </a:cxn>
                </a:cxnLst>
                <a:rect l="0" t="0" r="r" b="b"/>
                <a:pathLst>
                  <a:path w="314" h="101">
                    <a:moveTo>
                      <a:pt x="0" y="93"/>
                    </a:moveTo>
                    <a:lnTo>
                      <a:pt x="0" y="93"/>
                    </a:lnTo>
                    <a:lnTo>
                      <a:pt x="2" y="95"/>
                    </a:lnTo>
                    <a:lnTo>
                      <a:pt x="8" y="97"/>
                    </a:lnTo>
                    <a:lnTo>
                      <a:pt x="22" y="97"/>
                    </a:lnTo>
                    <a:lnTo>
                      <a:pt x="46" y="97"/>
                    </a:lnTo>
                    <a:lnTo>
                      <a:pt x="46" y="97"/>
                    </a:lnTo>
                    <a:lnTo>
                      <a:pt x="72" y="93"/>
                    </a:lnTo>
                    <a:lnTo>
                      <a:pt x="92" y="89"/>
                    </a:lnTo>
                    <a:lnTo>
                      <a:pt x="106" y="87"/>
                    </a:lnTo>
                    <a:lnTo>
                      <a:pt x="114" y="87"/>
                    </a:lnTo>
                    <a:lnTo>
                      <a:pt x="120" y="89"/>
                    </a:lnTo>
                    <a:lnTo>
                      <a:pt x="120" y="89"/>
                    </a:lnTo>
                    <a:lnTo>
                      <a:pt x="140" y="97"/>
                    </a:lnTo>
                    <a:lnTo>
                      <a:pt x="148" y="101"/>
                    </a:lnTo>
                    <a:lnTo>
                      <a:pt x="154" y="101"/>
                    </a:lnTo>
                    <a:lnTo>
                      <a:pt x="154" y="101"/>
                    </a:lnTo>
                    <a:lnTo>
                      <a:pt x="160" y="101"/>
                    </a:lnTo>
                    <a:lnTo>
                      <a:pt x="162" y="97"/>
                    </a:lnTo>
                    <a:lnTo>
                      <a:pt x="162" y="95"/>
                    </a:lnTo>
                    <a:lnTo>
                      <a:pt x="162" y="91"/>
                    </a:lnTo>
                    <a:lnTo>
                      <a:pt x="162" y="91"/>
                    </a:lnTo>
                    <a:lnTo>
                      <a:pt x="154" y="81"/>
                    </a:lnTo>
                    <a:lnTo>
                      <a:pt x="154" y="81"/>
                    </a:lnTo>
                    <a:lnTo>
                      <a:pt x="160" y="81"/>
                    </a:lnTo>
                    <a:lnTo>
                      <a:pt x="174" y="85"/>
                    </a:lnTo>
                    <a:lnTo>
                      <a:pt x="174" y="85"/>
                    </a:lnTo>
                    <a:lnTo>
                      <a:pt x="200" y="93"/>
                    </a:lnTo>
                    <a:lnTo>
                      <a:pt x="200" y="93"/>
                    </a:lnTo>
                    <a:lnTo>
                      <a:pt x="212" y="93"/>
                    </a:lnTo>
                    <a:lnTo>
                      <a:pt x="212" y="93"/>
                    </a:lnTo>
                    <a:lnTo>
                      <a:pt x="212" y="89"/>
                    </a:lnTo>
                    <a:lnTo>
                      <a:pt x="212" y="83"/>
                    </a:lnTo>
                    <a:lnTo>
                      <a:pt x="210" y="79"/>
                    </a:lnTo>
                    <a:lnTo>
                      <a:pt x="210" y="79"/>
                    </a:lnTo>
                    <a:lnTo>
                      <a:pt x="204" y="69"/>
                    </a:lnTo>
                    <a:lnTo>
                      <a:pt x="204" y="69"/>
                    </a:lnTo>
                    <a:lnTo>
                      <a:pt x="222" y="71"/>
                    </a:lnTo>
                    <a:lnTo>
                      <a:pt x="234" y="71"/>
                    </a:lnTo>
                    <a:lnTo>
                      <a:pt x="242" y="71"/>
                    </a:lnTo>
                    <a:lnTo>
                      <a:pt x="242" y="71"/>
                    </a:lnTo>
                    <a:lnTo>
                      <a:pt x="246" y="69"/>
                    </a:lnTo>
                    <a:lnTo>
                      <a:pt x="248" y="67"/>
                    </a:lnTo>
                    <a:lnTo>
                      <a:pt x="248" y="63"/>
                    </a:lnTo>
                    <a:lnTo>
                      <a:pt x="248" y="63"/>
                    </a:lnTo>
                    <a:lnTo>
                      <a:pt x="248" y="55"/>
                    </a:lnTo>
                    <a:lnTo>
                      <a:pt x="250" y="53"/>
                    </a:lnTo>
                    <a:lnTo>
                      <a:pt x="256" y="53"/>
                    </a:lnTo>
                    <a:lnTo>
                      <a:pt x="256" y="53"/>
                    </a:lnTo>
                    <a:lnTo>
                      <a:pt x="270" y="53"/>
                    </a:lnTo>
                    <a:lnTo>
                      <a:pt x="286" y="51"/>
                    </a:lnTo>
                    <a:lnTo>
                      <a:pt x="286" y="51"/>
                    </a:lnTo>
                    <a:lnTo>
                      <a:pt x="294" y="48"/>
                    </a:lnTo>
                    <a:lnTo>
                      <a:pt x="300" y="46"/>
                    </a:lnTo>
                    <a:lnTo>
                      <a:pt x="308" y="42"/>
                    </a:lnTo>
                    <a:lnTo>
                      <a:pt x="308" y="42"/>
                    </a:lnTo>
                    <a:lnTo>
                      <a:pt x="312" y="40"/>
                    </a:lnTo>
                    <a:lnTo>
                      <a:pt x="314" y="38"/>
                    </a:lnTo>
                    <a:lnTo>
                      <a:pt x="310" y="36"/>
                    </a:lnTo>
                    <a:lnTo>
                      <a:pt x="310" y="36"/>
                    </a:lnTo>
                    <a:lnTo>
                      <a:pt x="302" y="34"/>
                    </a:lnTo>
                    <a:lnTo>
                      <a:pt x="290" y="34"/>
                    </a:lnTo>
                    <a:lnTo>
                      <a:pt x="274" y="34"/>
                    </a:lnTo>
                    <a:lnTo>
                      <a:pt x="274" y="34"/>
                    </a:lnTo>
                    <a:lnTo>
                      <a:pt x="270" y="36"/>
                    </a:lnTo>
                    <a:lnTo>
                      <a:pt x="266" y="36"/>
                    </a:lnTo>
                    <a:lnTo>
                      <a:pt x="264" y="36"/>
                    </a:lnTo>
                    <a:lnTo>
                      <a:pt x="264" y="34"/>
                    </a:lnTo>
                    <a:lnTo>
                      <a:pt x="264" y="34"/>
                    </a:lnTo>
                    <a:lnTo>
                      <a:pt x="268" y="30"/>
                    </a:lnTo>
                    <a:lnTo>
                      <a:pt x="274" y="26"/>
                    </a:lnTo>
                    <a:lnTo>
                      <a:pt x="282" y="22"/>
                    </a:lnTo>
                    <a:lnTo>
                      <a:pt x="282" y="22"/>
                    </a:lnTo>
                    <a:lnTo>
                      <a:pt x="284" y="20"/>
                    </a:lnTo>
                    <a:lnTo>
                      <a:pt x="284" y="18"/>
                    </a:lnTo>
                    <a:lnTo>
                      <a:pt x="282" y="16"/>
                    </a:lnTo>
                    <a:lnTo>
                      <a:pt x="282" y="16"/>
                    </a:lnTo>
                    <a:lnTo>
                      <a:pt x="268" y="14"/>
                    </a:lnTo>
                    <a:lnTo>
                      <a:pt x="256" y="14"/>
                    </a:lnTo>
                    <a:lnTo>
                      <a:pt x="256" y="14"/>
                    </a:lnTo>
                    <a:lnTo>
                      <a:pt x="252" y="16"/>
                    </a:lnTo>
                    <a:lnTo>
                      <a:pt x="246" y="18"/>
                    </a:lnTo>
                    <a:lnTo>
                      <a:pt x="236" y="24"/>
                    </a:lnTo>
                    <a:lnTo>
                      <a:pt x="236" y="24"/>
                    </a:lnTo>
                    <a:lnTo>
                      <a:pt x="228" y="28"/>
                    </a:lnTo>
                    <a:lnTo>
                      <a:pt x="226" y="28"/>
                    </a:lnTo>
                    <a:lnTo>
                      <a:pt x="224" y="26"/>
                    </a:lnTo>
                    <a:lnTo>
                      <a:pt x="224" y="26"/>
                    </a:lnTo>
                    <a:lnTo>
                      <a:pt x="226" y="22"/>
                    </a:lnTo>
                    <a:lnTo>
                      <a:pt x="230" y="18"/>
                    </a:lnTo>
                    <a:lnTo>
                      <a:pt x="238" y="14"/>
                    </a:lnTo>
                    <a:lnTo>
                      <a:pt x="238" y="14"/>
                    </a:lnTo>
                    <a:lnTo>
                      <a:pt x="238" y="12"/>
                    </a:lnTo>
                    <a:lnTo>
                      <a:pt x="238" y="10"/>
                    </a:lnTo>
                    <a:lnTo>
                      <a:pt x="234" y="8"/>
                    </a:lnTo>
                    <a:lnTo>
                      <a:pt x="226" y="6"/>
                    </a:lnTo>
                    <a:lnTo>
                      <a:pt x="226" y="6"/>
                    </a:lnTo>
                    <a:lnTo>
                      <a:pt x="216" y="8"/>
                    </a:lnTo>
                    <a:lnTo>
                      <a:pt x="208" y="10"/>
                    </a:lnTo>
                    <a:lnTo>
                      <a:pt x="194" y="16"/>
                    </a:lnTo>
                    <a:lnTo>
                      <a:pt x="194" y="16"/>
                    </a:lnTo>
                    <a:lnTo>
                      <a:pt x="184" y="18"/>
                    </a:lnTo>
                    <a:lnTo>
                      <a:pt x="182" y="18"/>
                    </a:lnTo>
                    <a:lnTo>
                      <a:pt x="180" y="18"/>
                    </a:lnTo>
                    <a:lnTo>
                      <a:pt x="180" y="16"/>
                    </a:lnTo>
                    <a:lnTo>
                      <a:pt x="180" y="16"/>
                    </a:lnTo>
                    <a:lnTo>
                      <a:pt x="182" y="12"/>
                    </a:lnTo>
                    <a:lnTo>
                      <a:pt x="186" y="8"/>
                    </a:lnTo>
                    <a:lnTo>
                      <a:pt x="190" y="4"/>
                    </a:lnTo>
                    <a:lnTo>
                      <a:pt x="190" y="4"/>
                    </a:lnTo>
                    <a:lnTo>
                      <a:pt x="192" y="2"/>
                    </a:lnTo>
                    <a:lnTo>
                      <a:pt x="192" y="0"/>
                    </a:lnTo>
                    <a:lnTo>
                      <a:pt x="190" y="0"/>
                    </a:lnTo>
                    <a:lnTo>
                      <a:pt x="190" y="0"/>
                    </a:lnTo>
                    <a:lnTo>
                      <a:pt x="184" y="0"/>
                    </a:lnTo>
                    <a:lnTo>
                      <a:pt x="174" y="4"/>
                    </a:lnTo>
                    <a:lnTo>
                      <a:pt x="160" y="14"/>
                    </a:lnTo>
                    <a:lnTo>
                      <a:pt x="160" y="14"/>
                    </a:lnTo>
                    <a:lnTo>
                      <a:pt x="142" y="24"/>
                    </a:lnTo>
                    <a:lnTo>
                      <a:pt x="126" y="34"/>
                    </a:lnTo>
                    <a:lnTo>
                      <a:pt x="98" y="51"/>
                    </a:lnTo>
                    <a:lnTo>
                      <a:pt x="70" y="63"/>
                    </a:lnTo>
                    <a:lnTo>
                      <a:pt x="0" y="93"/>
                    </a:lnTo>
                    <a:close/>
                  </a:path>
                </a:pathLst>
              </a:custGeom>
              <a:solidFill>
                <a:srgbClr val="FFA600"/>
              </a:solidFill>
              <a:ln w="6350">
                <a:solidFill>
                  <a:srgbClr val="000000"/>
                </a:solidFill>
                <a:prstDash val="solid"/>
                <a:round/>
                <a:headEnd/>
                <a:tailEnd/>
              </a:ln>
            </p:spPr>
            <p:txBody>
              <a:bodyPr/>
              <a:lstStyle/>
              <a:p>
                <a:endParaRPr lang="en-US" dirty="0"/>
              </a:p>
            </p:txBody>
          </p:sp>
          <p:sp>
            <p:nvSpPr>
              <p:cNvPr id="295" name="Freeform 53"/>
              <p:cNvSpPr>
                <a:spLocks/>
              </p:cNvSpPr>
              <p:nvPr/>
            </p:nvSpPr>
            <p:spPr bwMode="auto">
              <a:xfrm>
                <a:off x="2769" y="2111"/>
                <a:ext cx="176" cy="86"/>
              </a:xfrm>
              <a:custGeom>
                <a:avLst/>
                <a:gdLst/>
                <a:ahLst/>
                <a:cxnLst>
                  <a:cxn ang="0">
                    <a:pos x="4" y="22"/>
                  </a:cxn>
                  <a:cxn ang="0">
                    <a:pos x="32" y="30"/>
                  </a:cxn>
                  <a:cxn ang="0">
                    <a:pos x="42" y="34"/>
                  </a:cxn>
                  <a:cxn ang="0">
                    <a:pos x="58" y="42"/>
                  </a:cxn>
                  <a:cxn ang="0">
                    <a:pos x="62" y="46"/>
                  </a:cxn>
                  <a:cxn ang="0">
                    <a:pos x="76" y="70"/>
                  </a:cxn>
                  <a:cxn ang="0">
                    <a:pos x="80" y="82"/>
                  </a:cxn>
                  <a:cxn ang="0">
                    <a:pos x="84" y="80"/>
                  </a:cxn>
                  <a:cxn ang="0">
                    <a:pos x="82" y="72"/>
                  </a:cxn>
                  <a:cxn ang="0">
                    <a:pos x="78" y="58"/>
                  </a:cxn>
                  <a:cxn ang="0">
                    <a:pos x="82" y="58"/>
                  </a:cxn>
                  <a:cxn ang="0">
                    <a:pos x="86" y="62"/>
                  </a:cxn>
                  <a:cxn ang="0">
                    <a:pos x="94" y="72"/>
                  </a:cxn>
                  <a:cxn ang="0">
                    <a:pos x="94" y="74"/>
                  </a:cxn>
                  <a:cxn ang="0">
                    <a:pos x="100" y="78"/>
                  </a:cxn>
                  <a:cxn ang="0">
                    <a:pos x="114" y="86"/>
                  </a:cxn>
                  <a:cxn ang="0">
                    <a:pos x="118" y="86"/>
                  </a:cxn>
                  <a:cxn ang="0">
                    <a:pos x="122" y="74"/>
                  </a:cxn>
                  <a:cxn ang="0">
                    <a:pos x="120" y="70"/>
                  </a:cxn>
                  <a:cxn ang="0">
                    <a:pos x="112" y="58"/>
                  </a:cxn>
                  <a:cxn ang="0">
                    <a:pos x="114" y="58"/>
                  </a:cxn>
                  <a:cxn ang="0">
                    <a:pos x="124" y="66"/>
                  </a:cxn>
                  <a:cxn ang="0">
                    <a:pos x="134" y="74"/>
                  </a:cxn>
                  <a:cxn ang="0">
                    <a:pos x="148" y="82"/>
                  </a:cxn>
                  <a:cxn ang="0">
                    <a:pos x="154" y="82"/>
                  </a:cxn>
                  <a:cxn ang="0">
                    <a:pos x="154" y="80"/>
                  </a:cxn>
                  <a:cxn ang="0">
                    <a:pos x="154" y="74"/>
                  </a:cxn>
                  <a:cxn ang="0">
                    <a:pos x="142" y="64"/>
                  </a:cxn>
                  <a:cxn ang="0">
                    <a:pos x="138" y="58"/>
                  </a:cxn>
                  <a:cxn ang="0">
                    <a:pos x="134" y="44"/>
                  </a:cxn>
                  <a:cxn ang="0">
                    <a:pos x="138" y="44"/>
                  </a:cxn>
                  <a:cxn ang="0">
                    <a:pos x="146" y="46"/>
                  </a:cxn>
                  <a:cxn ang="0">
                    <a:pos x="160" y="52"/>
                  </a:cxn>
                  <a:cxn ang="0">
                    <a:pos x="162" y="50"/>
                  </a:cxn>
                  <a:cxn ang="0">
                    <a:pos x="158" y="46"/>
                  </a:cxn>
                  <a:cxn ang="0">
                    <a:pos x="148" y="36"/>
                  </a:cxn>
                  <a:cxn ang="0">
                    <a:pos x="146" y="32"/>
                  </a:cxn>
                  <a:cxn ang="0">
                    <a:pos x="150" y="32"/>
                  </a:cxn>
                  <a:cxn ang="0">
                    <a:pos x="160" y="34"/>
                  </a:cxn>
                  <a:cxn ang="0">
                    <a:pos x="166" y="34"/>
                  </a:cxn>
                  <a:cxn ang="0">
                    <a:pos x="176" y="30"/>
                  </a:cxn>
                  <a:cxn ang="0">
                    <a:pos x="172" y="24"/>
                  </a:cxn>
                  <a:cxn ang="0">
                    <a:pos x="162" y="20"/>
                  </a:cxn>
                  <a:cxn ang="0">
                    <a:pos x="150" y="18"/>
                  </a:cxn>
                  <a:cxn ang="0">
                    <a:pos x="138" y="20"/>
                  </a:cxn>
                  <a:cxn ang="0">
                    <a:pos x="126" y="18"/>
                  </a:cxn>
                  <a:cxn ang="0">
                    <a:pos x="112" y="14"/>
                  </a:cxn>
                  <a:cxn ang="0">
                    <a:pos x="120" y="12"/>
                  </a:cxn>
                  <a:cxn ang="0">
                    <a:pos x="140" y="8"/>
                  </a:cxn>
                  <a:cxn ang="0">
                    <a:pos x="144" y="4"/>
                  </a:cxn>
                  <a:cxn ang="0">
                    <a:pos x="142" y="4"/>
                  </a:cxn>
                  <a:cxn ang="0">
                    <a:pos x="116" y="0"/>
                  </a:cxn>
                  <a:cxn ang="0">
                    <a:pos x="94" y="4"/>
                  </a:cxn>
                  <a:cxn ang="0">
                    <a:pos x="72" y="4"/>
                  </a:cxn>
                  <a:cxn ang="0">
                    <a:pos x="26" y="10"/>
                  </a:cxn>
                  <a:cxn ang="0">
                    <a:pos x="4" y="22"/>
                  </a:cxn>
                </a:cxnLst>
                <a:rect l="0" t="0" r="r" b="b"/>
                <a:pathLst>
                  <a:path w="176" h="86">
                    <a:moveTo>
                      <a:pt x="4" y="22"/>
                    </a:moveTo>
                    <a:lnTo>
                      <a:pt x="4" y="22"/>
                    </a:lnTo>
                    <a:lnTo>
                      <a:pt x="20" y="26"/>
                    </a:lnTo>
                    <a:lnTo>
                      <a:pt x="32" y="30"/>
                    </a:lnTo>
                    <a:lnTo>
                      <a:pt x="42" y="34"/>
                    </a:lnTo>
                    <a:lnTo>
                      <a:pt x="42" y="34"/>
                    </a:lnTo>
                    <a:lnTo>
                      <a:pt x="54" y="38"/>
                    </a:lnTo>
                    <a:lnTo>
                      <a:pt x="58" y="42"/>
                    </a:lnTo>
                    <a:lnTo>
                      <a:pt x="62" y="46"/>
                    </a:lnTo>
                    <a:lnTo>
                      <a:pt x="62" y="46"/>
                    </a:lnTo>
                    <a:lnTo>
                      <a:pt x="70" y="58"/>
                    </a:lnTo>
                    <a:lnTo>
                      <a:pt x="76" y="70"/>
                    </a:lnTo>
                    <a:lnTo>
                      <a:pt x="76" y="70"/>
                    </a:lnTo>
                    <a:lnTo>
                      <a:pt x="80" y="82"/>
                    </a:lnTo>
                    <a:lnTo>
                      <a:pt x="82" y="84"/>
                    </a:lnTo>
                    <a:lnTo>
                      <a:pt x="84" y="80"/>
                    </a:lnTo>
                    <a:lnTo>
                      <a:pt x="84" y="80"/>
                    </a:lnTo>
                    <a:lnTo>
                      <a:pt x="82" y="72"/>
                    </a:lnTo>
                    <a:lnTo>
                      <a:pt x="80" y="64"/>
                    </a:lnTo>
                    <a:lnTo>
                      <a:pt x="78" y="58"/>
                    </a:lnTo>
                    <a:lnTo>
                      <a:pt x="80" y="58"/>
                    </a:lnTo>
                    <a:lnTo>
                      <a:pt x="82" y="58"/>
                    </a:lnTo>
                    <a:lnTo>
                      <a:pt x="82" y="58"/>
                    </a:lnTo>
                    <a:lnTo>
                      <a:pt x="86" y="62"/>
                    </a:lnTo>
                    <a:lnTo>
                      <a:pt x="90" y="66"/>
                    </a:lnTo>
                    <a:lnTo>
                      <a:pt x="94" y="72"/>
                    </a:lnTo>
                    <a:lnTo>
                      <a:pt x="94" y="72"/>
                    </a:lnTo>
                    <a:lnTo>
                      <a:pt x="94" y="74"/>
                    </a:lnTo>
                    <a:lnTo>
                      <a:pt x="100" y="78"/>
                    </a:lnTo>
                    <a:lnTo>
                      <a:pt x="100" y="78"/>
                    </a:lnTo>
                    <a:lnTo>
                      <a:pt x="110" y="84"/>
                    </a:lnTo>
                    <a:lnTo>
                      <a:pt x="114" y="86"/>
                    </a:lnTo>
                    <a:lnTo>
                      <a:pt x="118" y="86"/>
                    </a:lnTo>
                    <a:lnTo>
                      <a:pt x="118" y="86"/>
                    </a:lnTo>
                    <a:lnTo>
                      <a:pt x="122" y="78"/>
                    </a:lnTo>
                    <a:lnTo>
                      <a:pt x="122" y="74"/>
                    </a:lnTo>
                    <a:lnTo>
                      <a:pt x="120" y="70"/>
                    </a:lnTo>
                    <a:lnTo>
                      <a:pt x="120" y="70"/>
                    </a:lnTo>
                    <a:lnTo>
                      <a:pt x="112" y="62"/>
                    </a:lnTo>
                    <a:lnTo>
                      <a:pt x="112" y="58"/>
                    </a:lnTo>
                    <a:lnTo>
                      <a:pt x="114" y="58"/>
                    </a:lnTo>
                    <a:lnTo>
                      <a:pt x="114" y="58"/>
                    </a:lnTo>
                    <a:lnTo>
                      <a:pt x="120" y="62"/>
                    </a:lnTo>
                    <a:lnTo>
                      <a:pt x="124" y="66"/>
                    </a:lnTo>
                    <a:lnTo>
                      <a:pt x="128" y="70"/>
                    </a:lnTo>
                    <a:lnTo>
                      <a:pt x="134" y="74"/>
                    </a:lnTo>
                    <a:lnTo>
                      <a:pt x="134" y="74"/>
                    </a:lnTo>
                    <a:lnTo>
                      <a:pt x="148" y="82"/>
                    </a:lnTo>
                    <a:lnTo>
                      <a:pt x="152" y="84"/>
                    </a:lnTo>
                    <a:lnTo>
                      <a:pt x="154" y="82"/>
                    </a:lnTo>
                    <a:lnTo>
                      <a:pt x="154" y="80"/>
                    </a:lnTo>
                    <a:lnTo>
                      <a:pt x="154" y="80"/>
                    </a:lnTo>
                    <a:lnTo>
                      <a:pt x="154" y="78"/>
                    </a:lnTo>
                    <a:lnTo>
                      <a:pt x="154" y="74"/>
                    </a:lnTo>
                    <a:lnTo>
                      <a:pt x="148" y="68"/>
                    </a:lnTo>
                    <a:lnTo>
                      <a:pt x="142" y="64"/>
                    </a:lnTo>
                    <a:lnTo>
                      <a:pt x="138" y="58"/>
                    </a:lnTo>
                    <a:lnTo>
                      <a:pt x="138" y="58"/>
                    </a:lnTo>
                    <a:lnTo>
                      <a:pt x="134" y="48"/>
                    </a:lnTo>
                    <a:lnTo>
                      <a:pt x="134" y="44"/>
                    </a:lnTo>
                    <a:lnTo>
                      <a:pt x="134" y="44"/>
                    </a:lnTo>
                    <a:lnTo>
                      <a:pt x="138" y="44"/>
                    </a:lnTo>
                    <a:lnTo>
                      <a:pt x="138" y="44"/>
                    </a:lnTo>
                    <a:lnTo>
                      <a:pt x="146" y="46"/>
                    </a:lnTo>
                    <a:lnTo>
                      <a:pt x="154" y="50"/>
                    </a:lnTo>
                    <a:lnTo>
                      <a:pt x="160" y="52"/>
                    </a:lnTo>
                    <a:lnTo>
                      <a:pt x="160" y="52"/>
                    </a:lnTo>
                    <a:lnTo>
                      <a:pt x="162" y="50"/>
                    </a:lnTo>
                    <a:lnTo>
                      <a:pt x="162" y="50"/>
                    </a:lnTo>
                    <a:lnTo>
                      <a:pt x="158" y="46"/>
                    </a:lnTo>
                    <a:lnTo>
                      <a:pt x="152" y="40"/>
                    </a:lnTo>
                    <a:lnTo>
                      <a:pt x="148" y="36"/>
                    </a:lnTo>
                    <a:lnTo>
                      <a:pt x="146" y="34"/>
                    </a:lnTo>
                    <a:lnTo>
                      <a:pt x="146" y="32"/>
                    </a:lnTo>
                    <a:lnTo>
                      <a:pt x="146" y="32"/>
                    </a:lnTo>
                    <a:lnTo>
                      <a:pt x="150" y="32"/>
                    </a:lnTo>
                    <a:lnTo>
                      <a:pt x="154" y="32"/>
                    </a:lnTo>
                    <a:lnTo>
                      <a:pt x="160" y="34"/>
                    </a:lnTo>
                    <a:lnTo>
                      <a:pt x="166" y="34"/>
                    </a:lnTo>
                    <a:lnTo>
                      <a:pt x="166" y="34"/>
                    </a:lnTo>
                    <a:lnTo>
                      <a:pt x="174" y="32"/>
                    </a:lnTo>
                    <a:lnTo>
                      <a:pt x="176" y="30"/>
                    </a:lnTo>
                    <a:lnTo>
                      <a:pt x="176" y="28"/>
                    </a:lnTo>
                    <a:lnTo>
                      <a:pt x="172" y="24"/>
                    </a:lnTo>
                    <a:lnTo>
                      <a:pt x="172" y="24"/>
                    </a:lnTo>
                    <a:lnTo>
                      <a:pt x="162" y="20"/>
                    </a:lnTo>
                    <a:lnTo>
                      <a:pt x="156" y="18"/>
                    </a:lnTo>
                    <a:lnTo>
                      <a:pt x="150" y="18"/>
                    </a:lnTo>
                    <a:lnTo>
                      <a:pt x="150" y="18"/>
                    </a:lnTo>
                    <a:lnTo>
                      <a:pt x="138" y="20"/>
                    </a:lnTo>
                    <a:lnTo>
                      <a:pt x="126" y="18"/>
                    </a:lnTo>
                    <a:lnTo>
                      <a:pt x="126" y="18"/>
                    </a:lnTo>
                    <a:lnTo>
                      <a:pt x="114" y="16"/>
                    </a:lnTo>
                    <a:lnTo>
                      <a:pt x="112" y="14"/>
                    </a:lnTo>
                    <a:lnTo>
                      <a:pt x="112" y="14"/>
                    </a:lnTo>
                    <a:lnTo>
                      <a:pt x="120" y="12"/>
                    </a:lnTo>
                    <a:lnTo>
                      <a:pt x="120" y="12"/>
                    </a:lnTo>
                    <a:lnTo>
                      <a:pt x="140" y="8"/>
                    </a:lnTo>
                    <a:lnTo>
                      <a:pt x="144" y="6"/>
                    </a:lnTo>
                    <a:lnTo>
                      <a:pt x="144" y="4"/>
                    </a:lnTo>
                    <a:lnTo>
                      <a:pt x="142" y="4"/>
                    </a:lnTo>
                    <a:lnTo>
                      <a:pt x="142" y="4"/>
                    </a:lnTo>
                    <a:lnTo>
                      <a:pt x="132" y="0"/>
                    </a:lnTo>
                    <a:lnTo>
                      <a:pt x="116" y="0"/>
                    </a:lnTo>
                    <a:lnTo>
                      <a:pt x="116" y="0"/>
                    </a:lnTo>
                    <a:lnTo>
                      <a:pt x="94" y="4"/>
                    </a:lnTo>
                    <a:lnTo>
                      <a:pt x="72" y="4"/>
                    </a:lnTo>
                    <a:lnTo>
                      <a:pt x="72" y="4"/>
                    </a:lnTo>
                    <a:lnTo>
                      <a:pt x="46" y="8"/>
                    </a:lnTo>
                    <a:lnTo>
                      <a:pt x="26" y="10"/>
                    </a:lnTo>
                    <a:lnTo>
                      <a:pt x="0" y="14"/>
                    </a:lnTo>
                    <a:lnTo>
                      <a:pt x="4" y="22"/>
                    </a:lnTo>
                    <a:close/>
                  </a:path>
                </a:pathLst>
              </a:custGeom>
              <a:solidFill>
                <a:srgbClr val="FFA600"/>
              </a:solidFill>
              <a:ln w="6350">
                <a:solidFill>
                  <a:srgbClr val="000000"/>
                </a:solidFill>
                <a:prstDash val="solid"/>
                <a:round/>
                <a:headEnd/>
                <a:tailEnd/>
              </a:ln>
            </p:spPr>
            <p:txBody>
              <a:bodyPr/>
              <a:lstStyle/>
              <a:p>
                <a:endParaRPr lang="en-US" dirty="0"/>
              </a:p>
            </p:txBody>
          </p:sp>
          <p:sp>
            <p:nvSpPr>
              <p:cNvPr id="296" name="Freeform 54"/>
              <p:cNvSpPr>
                <a:spLocks/>
              </p:cNvSpPr>
              <p:nvPr/>
            </p:nvSpPr>
            <p:spPr bwMode="auto">
              <a:xfrm>
                <a:off x="2663" y="1930"/>
                <a:ext cx="132" cy="151"/>
              </a:xfrm>
              <a:custGeom>
                <a:avLst/>
                <a:gdLst/>
                <a:ahLst/>
                <a:cxnLst>
                  <a:cxn ang="0">
                    <a:pos x="18" y="141"/>
                  </a:cxn>
                  <a:cxn ang="0">
                    <a:pos x="40" y="127"/>
                  </a:cxn>
                  <a:cxn ang="0">
                    <a:pos x="54" y="121"/>
                  </a:cxn>
                  <a:cxn ang="0">
                    <a:pos x="58" y="119"/>
                  </a:cxn>
                  <a:cxn ang="0">
                    <a:pos x="62" y="117"/>
                  </a:cxn>
                  <a:cxn ang="0">
                    <a:pos x="62" y="113"/>
                  </a:cxn>
                  <a:cxn ang="0">
                    <a:pos x="58" y="110"/>
                  </a:cxn>
                  <a:cxn ang="0">
                    <a:pos x="60" y="108"/>
                  </a:cxn>
                  <a:cxn ang="0">
                    <a:pos x="76" y="102"/>
                  </a:cxn>
                  <a:cxn ang="0">
                    <a:pos x="78" y="98"/>
                  </a:cxn>
                  <a:cxn ang="0">
                    <a:pos x="74" y="92"/>
                  </a:cxn>
                  <a:cxn ang="0">
                    <a:pos x="78" y="86"/>
                  </a:cxn>
                  <a:cxn ang="0">
                    <a:pos x="84" y="82"/>
                  </a:cxn>
                  <a:cxn ang="0">
                    <a:pos x="100" y="78"/>
                  </a:cxn>
                  <a:cxn ang="0">
                    <a:pos x="104" y="76"/>
                  </a:cxn>
                  <a:cxn ang="0">
                    <a:pos x="112" y="64"/>
                  </a:cxn>
                  <a:cxn ang="0">
                    <a:pos x="112" y="60"/>
                  </a:cxn>
                  <a:cxn ang="0">
                    <a:pos x="110" y="52"/>
                  </a:cxn>
                  <a:cxn ang="0">
                    <a:pos x="116" y="46"/>
                  </a:cxn>
                  <a:cxn ang="0">
                    <a:pos x="126" y="38"/>
                  </a:cxn>
                  <a:cxn ang="0">
                    <a:pos x="126" y="38"/>
                  </a:cxn>
                  <a:cxn ang="0">
                    <a:pos x="110" y="34"/>
                  </a:cxn>
                  <a:cxn ang="0">
                    <a:pos x="110" y="28"/>
                  </a:cxn>
                  <a:cxn ang="0">
                    <a:pos x="114" y="24"/>
                  </a:cxn>
                  <a:cxn ang="0">
                    <a:pos x="132" y="8"/>
                  </a:cxn>
                  <a:cxn ang="0">
                    <a:pos x="132" y="4"/>
                  </a:cxn>
                  <a:cxn ang="0">
                    <a:pos x="128" y="0"/>
                  </a:cxn>
                  <a:cxn ang="0">
                    <a:pos x="118" y="4"/>
                  </a:cxn>
                  <a:cxn ang="0">
                    <a:pos x="96" y="30"/>
                  </a:cxn>
                  <a:cxn ang="0">
                    <a:pos x="78" y="48"/>
                  </a:cxn>
                  <a:cxn ang="0">
                    <a:pos x="78" y="50"/>
                  </a:cxn>
                  <a:cxn ang="0">
                    <a:pos x="74" y="54"/>
                  </a:cxn>
                  <a:cxn ang="0">
                    <a:pos x="66" y="54"/>
                  </a:cxn>
                  <a:cxn ang="0">
                    <a:pos x="68" y="46"/>
                  </a:cxn>
                  <a:cxn ang="0">
                    <a:pos x="72" y="38"/>
                  </a:cxn>
                  <a:cxn ang="0">
                    <a:pos x="78" y="24"/>
                  </a:cxn>
                  <a:cxn ang="0">
                    <a:pos x="78" y="18"/>
                  </a:cxn>
                  <a:cxn ang="0">
                    <a:pos x="74" y="16"/>
                  </a:cxn>
                  <a:cxn ang="0">
                    <a:pos x="66" y="30"/>
                  </a:cxn>
                  <a:cxn ang="0">
                    <a:pos x="60" y="42"/>
                  </a:cxn>
                  <a:cxn ang="0">
                    <a:pos x="52" y="52"/>
                  </a:cxn>
                  <a:cxn ang="0">
                    <a:pos x="46" y="58"/>
                  </a:cxn>
                  <a:cxn ang="0">
                    <a:pos x="44" y="54"/>
                  </a:cxn>
                  <a:cxn ang="0">
                    <a:pos x="48" y="38"/>
                  </a:cxn>
                  <a:cxn ang="0">
                    <a:pos x="50" y="26"/>
                  </a:cxn>
                  <a:cxn ang="0">
                    <a:pos x="52" y="18"/>
                  </a:cxn>
                  <a:cxn ang="0">
                    <a:pos x="48" y="20"/>
                  </a:cxn>
                  <a:cxn ang="0">
                    <a:pos x="34" y="30"/>
                  </a:cxn>
                  <a:cxn ang="0">
                    <a:pos x="30" y="34"/>
                  </a:cxn>
                  <a:cxn ang="0">
                    <a:pos x="22" y="66"/>
                  </a:cxn>
                  <a:cxn ang="0">
                    <a:pos x="14" y="84"/>
                  </a:cxn>
                  <a:cxn ang="0">
                    <a:pos x="6" y="108"/>
                  </a:cxn>
                  <a:cxn ang="0">
                    <a:pos x="6" y="119"/>
                  </a:cxn>
                  <a:cxn ang="0">
                    <a:pos x="0" y="151"/>
                  </a:cxn>
                </a:cxnLst>
                <a:rect l="0" t="0" r="r" b="b"/>
                <a:pathLst>
                  <a:path w="132" h="151">
                    <a:moveTo>
                      <a:pt x="18" y="141"/>
                    </a:moveTo>
                    <a:lnTo>
                      <a:pt x="18" y="141"/>
                    </a:lnTo>
                    <a:lnTo>
                      <a:pt x="40" y="127"/>
                    </a:lnTo>
                    <a:lnTo>
                      <a:pt x="40" y="127"/>
                    </a:lnTo>
                    <a:lnTo>
                      <a:pt x="50" y="123"/>
                    </a:lnTo>
                    <a:lnTo>
                      <a:pt x="54" y="121"/>
                    </a:lnTo>
                    <a:lnTo>
                      <a:pt x="54" y="121"/>
                    </a:lnTo>
                    <a:lnTo>
                      <a:pt x="58" y="119"/>
                    </a:lnTo>
                    <a:lnTo>
                      <a:pt x="60" y="119"/>
                    </a:lnTo>
                    <a:lnTo>
                      <a:pt x="62" y="117"/>
                    </a:lnTo>
                    <a:lnTo>
                      <a:pt x="62" y="117"/>
                    </a:lnTo>
                    <a:lnTo>
                      <a:pt x="62" y="113"/>
                    </a:lnTo>
                    <a:lnTo>
                      <a:pt x="60" y="113"/>
                    </a:lnTo>
                    <a:lnTo>
                      <a:pt x="58" y="110"/>
                    </a:lnTo>
                    <a:lnTo>
                      <a:pt x="60" y="108"/>
                    </a:lnTo>
                    <a:lnTo>
                      <a:pt x="60" y="108"/>
                    </a:lnTo>
                    <a:lnTo>
                      <a:pt x="72" y="104"/>
                    </a:lnTo>
                    <a:lnTo>
                      <a:pt x="76" y="102"/>
                    </a:lnTo>
                    <a:lnTo>
                      <a:pt x="78" y="98"/>
                    </a:lnTo>
                    <a:lnTo>
                      <a:pt x="78" y="98"/>
                    </a:lnTo>
                    <a:lnTo>
                      <a:pt x="78" y="96"/>
                    </a:lnTo>
                    <a:lnTo>
                      <a:pt x="74" y="92"/>
                    </a:lnTo>
                    <a:lnTo>
                      <a:pt x="74" y="88"/>
                    </a:lnTo>
                    <a:lnTo>
                      <a:pt x="78" y="86"/>
                    </a:lnTo>
                    <a:lnTo>
                      <a:pt x="78" y="86"/>
                    </a:lnTo>
                    <a:lnTo>
                      <a:pt x="84" y="82"/>
                    </a:lnTo>
                    <a:lnTo>
                      <a:pt x="92" y="80"/>
                    </a:lnTo>
                    <a:lnTo>
                      <a:pt x="100" y="78"/>
                    </a:lnTo>
                    <a:lnTo>
                      <a:pt x="104" y="76"/>
                    </a:lnTo>
                    <a:lnTo>
                      <a:pt x="104" y="76"/>
                    </a:lnTo>
                    <a:lnTo>
                      <a:pt x="112" y="66"/>
                    </a:lnTo>
                    <a:lnTo>
                      <a:pt x="112" y="64"/>
                    </a:lnTo>
                    <a:lnTo>
                      <a:pt x="112" y="60"/>
                    </a:lnTo>
                    <a:lnTo>
                      <a:pt x="112" y="60"/>
                    </a:lnTo>
                    <a:lnTo>
                      <a:pt x="110" y="56"/>
                    </a:lnTo>
                    <a:lnTo>
                      <a:pt x="110" y="52"/>
                    </a:lnTo>
                    <a:lnTo>
                      <a:pt x="116" y="46"/>
                    </a:lnTo>
                    <a:lnTo>
                      <a:pt x="116" y="46"/>
                    </a:lnTo>
                    <a:lnTo>
                      <a:pt x="124" y="40"/>
                    </a:lnTo>
                    <a:lnTo>
                      <a:pt x="126" y="38"/>
                    </a:lnTo>
                    <a:lnTo>
                      <a:pt x="126" y="38"/>
                    </a:lnTo>
                    <a:lnTo>
                      <a:pt x="126" y="38"/>
                    </a:lnTo>
                    <a:lnTo>
                      <a:pt x="112" y="34"/>
                    </a:lnTo>
                    <a:lnTo>
                      <a:pt x="110" y="34"/>
                    </a:lnTo>
                    <a:lnTo>
                      <a:pt x="110" y="32"/>
                    </a:lnTo>
                    <a:lnTo>
                      <a:pt x="110" y="28"/>
                    </a:lnTo>
                    <a:lnTo>
                      <a:pt x="114" y="24"/>
                    </a:lnTo>
                    <a:lnTo>
                      <a:pt x="114" y="24"/>
                    </a:lnTo>
                    <a:lnTo>
                      <a:pt x="128" y="10"/>
                    </a:lnTo>
                    <a:lnTo>
                      <a:pt x="132" y="8"/>
                    </a:lnTo>
                    <a:lnTo>
                      <a:pt x="132" y="4"/>
                    </a:lnTo>
                    <a:lnTo>
                      <a:pt x="132" y="4"/>
                    </a:lnTo>
                    <a:lnTo>
                      <a:pt x="130" y="2"/>
                    </a:lnTo>
                    <a:lnTo>
                      <a:pt x="128" y="0"/>
                    </a:lnTo>
                    <a:lnTo>
                      <a:pt x="122" y="0"/>
                    </a:lnTo>
                    <a:lnTo>
                      <a:pt x="118" y="4"/>
                    </a:lnTo>
                    <a:lnTo>
                      <a:pt x="118" y="4"/>
                    </a:lnTo>
                    <a:lnTo>
                      <a:pt x="96" y="30"/>
                    </a:lnTo>
                    <a:lnTo>
                      <a:pt x="96" y="30"/>
                    </a:lnTo>
                    <a:lnTo>
                      <a:pt x="78" y="48"/>
                    </a:lnTo>
                    <a:lnTo>
                      <a:pt x="78" y="48"/>
                    </a:lnTo>
                    <a:lnTo>
                      <a:pt x="78" y="50"/>
                    </a:lnTo>
                    <a:lnTo>
                      <a:pt x="76" y="52"/>
                    </a:lnTo>
                    <a:lnTo>
                      <a:pt x="74" y="54"/>
                    </a:lnTo>
                    <a:lnTo>
                      <a:pt x="74" y="54"/>
                    </a:lnTo>
                    <a:lnTo>
                      <a:pt x="66" y="54"/>
                    </a:lnTo>
                    <a:lnTo>
                      <a:pt x="66" y="52"/>
                    </a:lnTo>
                    <a:lnTo>
                      <a:pt x="68" y="46"/>
                    </a:lnTo>
                    <a:lnTo>
                      <a:pt x="68" y="46"/>
                    </a:lnTo>
                    <a:lnTo>
                      <a:pt x="72" y="38"/>
                    </a:lnTo>
                    <a:lnTo>
                      <a:pt x="76" y="32"/>
                    </a:lnTo>
                    <a:lnTo>
                      <a:pt x="78" y="24"/>
                    </a:lnTo>
                    <a:lnTo>
                      <a:pt x="78" y="24"/>
                    </a:lnTo>
                    <a:lnTo>
                      <a:pt x="78" y="18"/>
                    </a:lnTo>
                    <a:lnTo>
                      <a:pt x="76" y="16"/>
                    </a:lnTo>
                    <a:lnTo>
                      <a:pt x="74" y="16"/>
                    </a:lnTo>
                    <a:lnTo>
                      <a:pt x="74" y="16"/>
                    </a:lnTo>
                    <a:lnTo>
                      <a:pt x="66" y="30"/>
                    </a:lnTo>
                    <a:lnTo>
                      <a:pt x="60" y="42"/>
                    </a:lnTo>
                    <a:lnTo>
                      <a:pt x="60" y="42"/>
                    </a:lnTo>
                    <a:lnTo>
                      <a:pt x="58" y="46"/>
                    </a:lnTo>
                    <a:lnTo>
                      <a:pt x="52" y="52"/>
                    </a:lnTo>
                    <a:lnTo>
                      <a:pt x="52" y="52"/>
                    </a:lnTo>
                    <a:lnTo>
                      <a:pt x="46" y="58"/>
                    </a:lnTo>
                    <a:lnTo>
                      <a:pt x="44" y="58"/>
                    </a:lnTo>
                    <a:lnTo>
                      <a:pt x="44" y="54"/>
                    </a:lnTo>
                    <a:lnTo>
                      <a:pt x="44" y="54"/>
                    </a:lnTo>
                    <a:lnTo>
                      <a:pt x="48" y="38"/>
                    </a:lnTo>
                    <a:lnTo>
                      <a:pt x="50" y="26"/>
                    </a:lnTo>
                    <a:lnTo>
                      <a:pt x="50" y="26"/>
                    </a:lnTo>
                    <a:lnTo>
                      <a:pt x="52" y="20"/>
                    </a:lnTo>
                    <a:lnTo>
                      <a:pt x="52" y="18"/>
                    </a:lnTo>
                    <a:lnTo>
                      <a:pt x="48" y="20"/>
                    </a:lnTo>
                    <a:lnTo>
                      <a:pt x="48" y="20"/>
                    </a:lnTo>
                    <a:lnTo>
                      <a:pt x="38" y="26"/>
                    </a:lnTo>
                    <a:lnTo>
                      <a:pt x="34" y="30"/>
                    </a:lnTo>
                    <a:lnTo>
                      <a:pt x="30" y="34"/>
                    </a:lnTo>
                    <a:lnTo>
                      <a:pt x="30" y="34"/>
                    </a:lnTo>
                    <a:lnTo>
                      <a:pt x="24" y="54"/>
                    </a:lnTo>
                    <a:lnTo>
                      <a:pt x="22" y="66"/>
                    </a:lnTo>
                    <a:lnTo>
                      <a:pt x="14" y="84"/>
                    </a:lnTo>
                    <a:lnTo>
                      <a:pt x="14" y="84"/>
                    </a:lnTo>
                    <a:lnTo>
                      <a:pt x="10" y="94"/>
                    </a:lnTo>
                    <a:lnTo>
                      <a:pt x="6" y="108"/>
                    </a:lnTo>
                    <a:lnTo>
                      <a:pt x="6" y="108"/>
                    </a:lnTo>
                    <a:lnTo>
                      <a:pt x="6" y="119"/>
                    </a:lnTo>
                    <a:lnTo>
                      <a:pt x="4" y="143"/>
                    </a:lnTo>
                    <a:lnTo>
                      <a:pt x="0" y="151"/>
                    </a:lnTo>
                    <a:lnTo>
                      <a:pt x="18" y="141"/>
                    </a:lnTo>
                    <a:close/>
                  </a:path>
                </a:pathLst>
              </a:custGeom>
              <a:solidFill>
                <a:srgbClr val="FFA600"/>
              </a:solidFill>
              <a:ln w="6350">
                <a:solidFill>
                  <a:srgbClr val="000000"/>
                </a:solidFill>
                <a:prstDash val="solid"/>
                <a:round/>
                <a:headEnd/>
                <a:tailEnd/>
              </a:ln>
            </p:spPr>
            <p:txBody>
              <a:bodyPr/>
              <a:lstStyle/>
              <a:p>
                <a:endParaRPr lang="en-US" dirty="0"/>
              </a:p>
            </p:txBody>
          </p:sp>
          <p:sp>
            <p:nvSpPr>
              <p:cNvPr id="297" name="Freeform 55"/>
              <p:cNvSpPr>
                <a:spLocks/>
              </p:cNvSpPr>
              <p:nvPr/>
            </p:nvSpPr>
            <p:spPr bwMode="auto">
              <a:xfrm>
                <a:off x="1223" y="2173"/>
                <a:ext cx="236" cy="56"/>
              </a:xfrm>
              <a:custGeom>
                <a:avLst/>
                <a:gdLst/>
                <a:ahLst/>
                <a:cxnLst>
                  <a:cxn ang="0">
                    <a:pos x="0" y="0"/>
                  </a:cxn>
                  <a:cxn ang="0">
                    <a:pos x="0" y="0"/>
                  </a:cxn>
                  <a:cxn ang="0">
                    <a:pos x="18" y="2"/>
                  </a:cxn>
                  <a:cxn ang="0">
                    <a:pos x="44" y="10"/>
                  </a:cxn>
                  <a:cxn ang="0">
                    <a:pos x="44" y="10"/>
                  </a:cxn>
                  <a:cxn ang="0">
                    <a:pos x="88" y="26"/>
                  </a:cxn>
                  <a:cxn ang="0">
                    <a:pos x="122" y="38"/>
                  </a:cxn>
                  <a:cxn ang="0">
                    <a:pos x="122" y="38"/>
                  </a:cxn>
                  <a:cxn ang="0">
                    <a:pos x="150" y="46"/>
                  </a:cxn>
                  <a:cxn ang="0">
                    <a:pos x="174" y="52"/>
                  </a:cxn>
                  <a:cxn ang="0">
                    <a:pos x="184" y="54"/>
                  </a:cxn>
                  <a:cxn ang="0">
                    <a:pos x="192" y="56"/>
                  </a:cxn>
                  <a:cxn ang="0">
                    <a:pos x="192" y="56"/>
                  </a:cxn>
                  <a:cxn ang="0">
                    <a:pos x="236" y="52"/>
                  </a:cxn>
                  <a:cxn ang="0">
                    <a:pos x="232" y="48"/>
                  </a:cxn>
                  <a:cxn ang="0">
                    <a:pos x="232" y="48"/>
                  </a:cxn>
                  <a:cxn ang="0">
                    <a:pos x="218" y="40"/>
                  </a:cxn>
                  <a:cxn ang="0">
                    <a:pos x="218" y="40"/>
                  </a:cxn>
                  <a:cxn ang="0">
                    <a:pos x="192" y="26"/>
                  </a:cxn>
                  <a:cxn ang="0">
                    <a:pos x="172" y="18"/>
                  </a:cxn>
                  <a:cxn ang="0">
                    <a:pos x="154" y="12"/>
                  </a:cxn>
                  <a:cxn ang="0">
                    <a:pos x="154" y="12"/>
                  </a:cxn>
                  <a:cxn ang="0">
                    <a:pos x="136" y="8"/>
                  </a:cxn>
                  <a:cxn ang="0">
                    <a:pos x="116" y="4"/>
                  </a:cxn>
                  <a:cxn ang="0">
                    <a:pos x="84" y="2"/>
                  </a:cxn>
                  <a:cxn ang="0">
                    <a:pos x="0" y="0"/>
                  </a:cxn>
                </a:cxnLst>
                <a:rect l="0" t="0" r="r" b="b"/>
                <a:pathLst>
                  <a:path w="236" h="56">
                    <a:moveTo>
                      <a:pt x="0" y="0"/>
                    </a:moveTo>
                    <a:lnTo>
                      <a:pt x="0" y="0"/>
                    </a:lnTo>
                    <a:lnTo>
                      <a:pt x="18" y="2"/>
                    </a:lnTo>
                    <a:lnTo>
                      <a:pt x="44" y="10"/>
                    </a:lnTo>
                    <a:lnTo>
                      <a:pt x="44" y="10"/>
                    </a:lnTo>
                    <a:lnTo>
                      <a:pt x="88" y="26"/>
                    </a:lnTo>
                    <a:lnTo>
                      <a:pt x="122" y="38"/>
                    </a:lnTo>
                    <a:lnTo>
                      <a:pt x="122" y="38"/>
                    </a:lnTo>
                    <a:lnTo>
                      <a:pt x="150" y="46"/>
                    </a:lnTo>
                    <a:lnTo>
                      <a:pt x="174" y="52"/>
                    </a:lnTo>
                    <a:lnTo>
                      <a:pt x="184" y="54"/>
                    </a:lnTo>
                    <a:lnTo>
                      <a:pt x="192" y="56"/>
                    </a:lnTo>
                    <a:lnTo>
                      <a:pt x="192" y="56"/>
                    </a:lnTo>
                    <a:lnTo>
                      <a:pt x="236" y="52"/>
                    </a:lnTo>
                    <a:lnTo>
                      <a:pt x="232" y="48"/>
                    </a:lnTo>
                    <a:lnTo>
                      <a:pt x="232" y="48"/>
                    </a:lnTo>
                    <a:lnTo>
                      <a:pt x="218" y="40"/>
                    </a:lnTo>
                    <a:lnTo>
                      <a:pt x="218" y="40"/>
                    </a:lnTo>
                    <a:lnTo>
                      <a:pt x="192" y="26"/>
                    </a:lnTo>
                    <a:lnTo>
                      <a:pt x="172" y="18"/>
                    </a:lnTo>
                    <a:lnTo>
                      <a:pt x="154" y="12"/>
                    </a:lnTo>
                    <a:lnTo>
                      <a:pt x="154" y="12"/>
                    </a:lnTo>
                    <a:lnTo>
                      <a:pt x="136" y="8"/>
                    </a:lnTo>
                    <a:lnTo>
                      <a:pt x="116" y="4"/>
                    </a:lnTo>
                    <a:lnTo>
                      <a:pt x="84" y="2"/>
                    </a:lnTo>
                    <a:lnTo>
                      <a:pt x="0" y="0"/>
                    </a:lnTo>
                    <a:close/>
                  </a:path>
                </a:pathLst>
              </a:custGeom>
              <a:solidFill>
                <a:srgbClr val="907A71"/>
              </a:solidFill>
              <a:ln w="6350">
                <a:solidFill>
                  <a:srgbClr val="000000"/>
                </a:solidFill>
                <a:prstDash val="solid"/>
                <a:round/>
                <a:headEnd/>
                <a:tailEnd/>
              </a:ln>
            </p:spPr>
            <p:txBody>
              <a:bodyPr/>
              <a:lstStyle/>
              <a:p>
                <a:endParaRPr lang="en-US" dirty="0"/>
              </a:p>
            </p:txBody>
          </p:sp>
          <p:sp>
            <p:nvSpPr>
              <p:cNvPr id="298" name="Freeform 56"/>
              <p:cNvSpPr>
                <a:spLocks/>
              </p:cNvSpPr>
              <p:nvPr/>
            </p:nvSpPr>
            <p:spPr bwMode="auto">
              <a:xfrm>
                <a:off x="2029" y="3049"/>
                <a:ext cx="164" cy="76"/>
              </a:xfrm>
              <a:custGeom>
                <a:avLst/>
                <a:gdLst/>
                <a:ahLst/>
                <a:cxnLst>
                  <a:cxn ang="0">
                    <a:pos x="0" y="30"/>
                  </a:cxn>
                  <a:cxn ang="0">
                    <a:pos x="2" y="26"/>
                  </a:cxn>
                  <a:cxn ang="0">
                    <a:pos x="6" y="26"/>
                  </a:cxn>
                  <a:cxn ang="0">
                    <a:pos x="20" y="32"/>
                  </a:cxn>
                  <a:cxn ang="0">
                    <a:pos x="46" y="50"/>
                  </a:cxn>
                  <a:cxn ang="0">
                    <a:pos x="50" y="52"/>
                  </a:cxn>
                  <a:cxn ang="0">
                    <a:pos x="52" y="48"/>
                  </a:cxn>
                  <a:cxn ang="0">
                    <a:pos x="50" y="40"/>
                  </a:cxn>
                  <a:cxn ang="0">
                    <a:pos x="42" y="18"/>
                  </a:cxn>
                  <a:cxn ang="0">
                    <a:pos x="38" y="10"/>
                  </a:cxn>
                  <a:cxn ang="0">
                    <a:pos x="38" y="2"/>
                  </a:cxn>
                  <a:cxn ang="0">
                    <a:pos x="38" y="2"/>
                  </a:cxn>
                  <a:cxn ang="0">
                    <a:pos x="46" y="0"/>
                  </a:cxn>
                  <a:cxn ang="0">
                    <a:pos x="54" y="6"/>
                  </a:cxn>
                  <a:cxn ang="0">
                    <a:pos x="54" y="8"/>
                  </a:cxn>
                  <a:cxn ang="0">
                    <a:pos x="58" y="12"/>
                  </a:cxn>
                  <a:cxn ang="0">
                    <a:pos x="60" y="10"/>
                  </a:cxn>
                  <a:cxn ang="0">
                    <a:pos x="62" y="6"/>
                  </a:cxn>
                  <a:cxn ang="0">
                    <a:pos x="64" y="8"/>
                  </a:cxn>
                  <a:cxn ang="0">
                    <a:pos x="72" y="16"/>
                  </a:cxn>
                  <a:cxn ang="0">
                    <a:pos x="78" y="26"/>
                  </a:cxn>
                  <a:cxn ang="0">
                    <a:pos x="86" y="30"/>
                  </a:cxn>
                  <a:cxn ang="0">
                    <a:pos x="86" y="28"/>
                  </a:cxn>
                  <a:cxn ang="0">
                    <a:pos x="82" y="18"/>
                  </a:cxn>
                  <a:cxn ang="0">
                    <a:pos x="86" y="8"/>
                  </a:cxn>
                  <a:cxn ang="0">
                    <a:pos x="90" y="8"/>
                  </a:cxn>
                  <a:cxn ang="0">
                    <a:pos x="94" y="8"/>
                  </a:cxn>
                  <a:cxn ang="0">
                    <a:pos x="96" y="2"/>
                  </a:cxn>
                  <a:cxn ang="0">
                    <a:pos x="100" y="10"/>
                  </a:cxn>
                  <a:cxn ang="0">
                    <a:pos x="104" y="20"/>
                  </a:cxn>
                  <a:cxn ang="0">
                    <a:pos x="116" y="62"/>
                  </a:cxn>
                  <a:cxn ang="0">
                    <a:pos x="116" y="58"/>
                  </a:cxn>
                  <a:cxn ang="0">
                    <a:pos x="120" y="50"/>
                  </a:cxn>
                  <a:cxn ang="0">
                    <a:pos x="128" y="46"/>
                  </a:cxn>
                  <a:cxn ang="0">
                    <a:pos x="130" y="42"/>
                  </a:cxn>
                  <a:cxn ang="0">
                    <a:pos x="138" y="50"/>
                  </a:cxn>
                  <a:cxn ang="0">
                    <a:pos x="138" y="54"/>
                  </a:cxn>
                  <a:cxn ang="0">
                    <a:pos x="146" y="76"/>
                  </a:cxn>
                  <a:cxn ang="0">
                    <a:pos x="152" y="60"/>
                  </a:cxn>
                  <a:cxn ang="0">
                    <a:pos x="162" y="64"/>
                  </a:cxn>
                  <a:cxn ang="0">
                    <a:pos x="164" y="60"/>
                  </a:cxn>
                  <a:cxn ang="0">
                    <a:pos x="164" y="52"/>
                  </a:cxn>
                  <a:cxn ang="0">
                    <a:pos x="158" y="42"/>
                  </a:cxn>
                  <a:cxn ang="0">
                    <a:pos x="150" y="32"/>
                  </a:cxn>
                </a:cxnLst>
                <a:rect l="0" t="0" r="r" b="b"/>
                <a:pathLst>
                  <a:path w="164" h="76">
                    <a:moveTo>
                      <a:pt x="0" y="30"/>
                    </a:moveTo>
                    <a:lnTo>
                      <a:pt x="0" y="30"/>
                    </a:lnTo>
                    <a:lnTo>
                      <a:pt x="0" y="28"/>
                    </a:lnTo>
                    <a:lnTo>
                      <a:pt x="2" y="26"/>
                    </a:lnTo>
                    <a:lnTo>
                      <a:pt x="6" y="26"/>
                    </a:lnTo>
                    <a:lnTo>
                      <a:pt x="6" y="26"/>
                    </a:lnTo>
                    <a:lnTo>
                      <a:pt x="14" y="28"/>
                    </a:lnTo>
                    <a:lnTo>
                      <a:pt x="20" y="32"/>
                    </a:lnTo>
                    <a:lnTo>
                      <a:pt x="30" y="38"/>
                    </a:lnTo>
                    <a:lnTo>
                      <a:pt x="46" y="50"/>
                    </a:lnTo>
                    <a:lnTo>
                      <a:pt x="46" y="50"/>
                    </a:lnTo>
                    <a:lnTo>
                      <a:pt x="50" y="52"/>
                    </a:lnTo>
                    <a:lnTo>
                      <a:pt x="50" y="50"/>
                    </a:lnTo>
                    <a:lnTo>
                      <a:pt x="52" y="48"/>
                    </a:lnTo>
                    <a:lnTo>
                      <a:pt x="52" y="48"/>
                    </a:lnTo>
                    <a:lnTo>
                      <a:pt x="50" y="40"/>
                    </a:lnTo>
                    <a:lnTo>
                      <a:pt x="48" y="30"/>
                    </a:lnTo>
                    <a:lnTo>
                      <a:pt x="42" y="18"/>
                    </a:lnTo>
                    <a:lnTo>
                      <a:pt x="42" y="18"/>
                    </a:lnTo>
                    <a:lnTo>
                      <a:pt x="38" y="10"/>
                    </a:lnTo>
                    <a:lnTo>
                      <a:pt x="38" y="4"/>
                    </a:lnTo>
                    <a:lnTo>
                      <a:pt x="38" y="2"/>
                    </a:lnTo>
                    <a:lnTo>
                      <a:pt x="38" y="2"/>
                    </a:lnTo>
                    <a:lnTo>
                      <a:pt x="38" y="2"/>
                    </a:lnTo>
                    <a:lnTo>
                      <a:pt x="42" y="0"/>
                    </a:lnTo>
                    <a:lnTo>
                      <a:pt x="46" y="0"/>
                    </a:lnTo>
                    <a:lnTo>
                      <a:pt x="50" y="2"/>
                    </a:lnTo>
                    <a:lnTo>
                      <a:pt x="54" y="6"/>
                    </a:lnTo>
                    <a:lnTo>
                      <a:pt x="54" y="6"/>
                    </a:lnTo>
                    <a:lnTo>
                      <a:pt x="54" y="8"/>
                    </a:lnTo>
                    <a:lnTo>
                      <a:pt x="56" y="10"/>
                    </a:lnTo>
                    <a:lnTo>
                      <a:pt x="58" y="12"/>
                    </a:lnTo>
                    <a:lnTo>
                      <a:pt x="58" y="12"/>
                    </a:lnTo>
                    <a:lnTo>
                      <a:pt x="60" y="10"/>
                    </a:lnTo>
                    <a:lnTo>
                      <a:pt x="62" y="8"/>
                    </a:lnTo>
                    <a:lnTo>
                      <a:pt x="62" y="6"/>
                    </a:lnTo>
                    <a:lnTo>
                      <a:pt x="64" y="8"/>
                    </a:lnTo>
                    <a:lnTo>
                      <a:pt x="64" y="8"/>
                    </a:lnTo>
                    <a:lnTo>
                      <a:pt x="70" y="14"/>
                    </a:lnTo>
                    <a:lnTo>
                      <a:pt x="72" y="16"/>
                    </a:lnTo>
                    <a:lnTo>
                      <a:pt x="78" y="26"/>
                    </a:lnTo>
                    <a:lnTo>
                      <a:pt x="78" y="26"/>
                    </a:lnTo>
                    <a:lnTo>
                      <a:pt x="82" y="28"/>
                    </a:lnTo>
                    <a:lnTo>
                      <a:pt x="86" y="30"/>
                    </a:lnTo>
                    <a:lnTo>
                      <a:pt x="86" y="30"/>
                    </a:lnTo>
                    <a:lnTo>
                      <a:pt x="86" y="28"/>
                    </a:lnTo>
                    <a:lnTo>
                      <a:pt x="86" y="28"/>
                    </a:lnTo>
                    <a:lnTo>
                      <a:pt x="82" y="18"/>
                    </a:lnTo>
                    <a:lnTo>
                      <a:pt x="78" y="4"/>
                    </a:lnTo>
                    <a:lnTo>
                      <a:pt x="86" y="8"/>
                    </a:lnTo>
                    <a:lnTo>
                      <a:pt x="86" y="8"/>
                    </a:lnTo>
                    <a:lnTo>
                      <a:pt x="90" y="8"/>
                    </a:lnTo>
                    <a:lnTo>
                      <a:pt x="92" y="10"/>
                    </a:lnTo>
                    <a:lnTo>
                      <a:pt x="94" y="8"/>
                    </a:lnTo>
                    <a:lnTo>
                      <a:pt x="94" y="8"/>
                    </a:lnTo>
                    <a:lnTo>
                      <a:pt x="96" y="2"/>
                    </a:lnTo>
                    <a:lnTo>
                      <a:pt x="96" y="2"/>
                    </a:lnTo>
                    <a:lnTo>
                      <a:pt x="100" y="10"/>
                    </a:lnTo>
                    <a:lnTo>
                      <a:pt x="104" y="20"/>
                    </a:lnTo>
                    <a:lnTo>
                      <a:pt x="104" y="20"/>
                    </a:lnTo>
                    <a:lnTo>
                      <a:pt x="110" y="40"/>
                    </a:lnTo>
                    <a:lnTo>
                      <a:pt x="116" y="62"/>
                    </a:lnTo>
                    <a:lnTo>
                      <a:pt x="116" y="62"/>
                    </a:lnTo>
                    <a:lnTo>
                      <a:pt x="116" y="58"/>
                    </a:lnTo>
                    <a:lnTo>
                      <a:pt x="118" y="54"/>
                    </a:lnTo>
                    <a:lnTo>
                      <a:pt x="120" y="50"/>
                    </a:lnTo>
                    <a:lnTo>
                      <a:pt x="120" y="50"/>
                    </a:lnTo>
                    <a:lnTo>
                      <a:pt x="128" y="46"/>
                    </a:lnTo>
                    <a:lnTo>
                      <a:pt x="130" y="42"/>
                    </a:lnTo>
                    <a:lnTo>
                      <a:pt x="130" y="42"/>
                    </a:lnTo>
                    <a:lnTo>
                      <a:pt x="134" y="46"/>
                    </a:lnTo>
                    <a:lnTo>
                      <a:pt x="138" y="50"/>
                    </a:lnTo>
                    <a:lnTo>
                      <a:pt x="138" y="54"/>
                    </a:lnTo>
                    <a:lnTo>
                      <a:pt x="138" y="54"/>
                    </a:lnTo>
                    <a:lnTo>
                      <a:pt x="140" y="68"/>
                    </a:lnTo>
                    <a:lnTo>
                      <a:pt x="146" y="76"/>
                    </a:lnTo>
                    <a:lnTo>
                      <a:pt x="148" y="68"/>
                    </a:lnTo>
                    <a:lnTo>
                      <a:pt x="152" y="60"/>
                    </a:lnTo>
                    <a:lnTo>
                      <a:pt x="150" y="46"/>
                    </a:lnTo>
                    <a:lnTo>
                      <a:pt x="162" y="64"/>
                    </a:lnTo>
                    <a:lnTo>
                      <a:pt x="162" y="64"/>
                    </a:lnTo>
                    <a:lnTo>
                      <a:pt x="164" y="60"/>
                    </a:lnTo>
                    <a:lnTo>
                      <a:pt x="164" y="56"/>
                    </a:lnTo>
                    <a:lnTo>
                      <a:pt x="164" y="52"/>
                    </a:lnTo>
                    <a:lnTo>
                      <a:pt x="164" y="52"/>
                    </a:lnTo>
                    <a:lnTo>
                      <a:pt x="158" y="42"/>
                    </a:lnTo>
                    <a:lnTo>
                      <a:pt x="150" y="32"/>
                    </a:lnTo>
                    <a:lnTo>
                      <a:pt x="150" y="32"/>
                    </a:lnTo>
                    <a:lnTo>
                      <a:pt x="140" y="14"/>
                    </a:lnTo>
                  </a:path>
                </a:pathLst>
              </a:custGeom>
              <a:noFill/>
              <a:ln w="6350">
                <a:solidFill>
                  <a:srgbClr val="000000"/>
                </a:solidFill>
                <a:prstDash val="solid"/>
                <a:round/>
                <a:headEnd/>
                <a:tailEnd/>
              </a:ln>
            </p:spPr>
            <p:txBody>
              <a:bodyPr/>
              <a:lstStyle/>
              <a:p>
                <a:endParaRPr lang="en-US" dirty="0"/>
              </a:p>
            </p:txBody>
          </p:sp>
          <p:sp>
            <p:nvSpPr>
              <p:cNvPr id="299" name="Freeform 57"/>
              <p:cNvSpPr>
                <a:spLocks/>
              </p:cNvSpPr>
              <p:nvPr/>
            </p:nvSpPr>
            <p:spPr bwMode="auto">
              <a:xfrm>
                <a:off x="2099" y="2871"/>
                <a:ext cx="40" cy="82"/>
              </a:xfrm>
              <a:custGeom>
                <a:avLst/>
                <a:gdLst/>
                <a:ahLst/>
                <a:cxnLst>
                  <a:cxn ang="0">
                    <a:pos x="18" y="82"/>
                  </a:cxn>
                  <a:cxn ang="0">
                    <a:pos x="18" y="82"/>
                  </a:cxn>
                  <a:cxn ang="0">
                    <a:pos x="14" y="74"/>
                  </a:cxn>
                  <a:cxn ang="0">
                    <a:pos x="8" y="60"/>
                  </a:cxn>
                  <a:cxn ang="0">
                    <a:pos x="8" y="60"/>
                  </a:cxn>
                  <a:cxn ang="0">
                    <a:pos x="2" y="42"/>
                  </a:cxn>
                  <a:cxn ang="0">
                    <a:pos x="0" y="34"/>
                  </a:cxn>
                  <a:cxn ang="0">
                    <a:pos x="0" y="30"/>
                  </a:cxn>
                  <a:cxn ang="0">
                    <a:pos x="0" y="30"/>
                  </a:cxn>
                  <a:cxn ang="0">
                    <a:pos x="2" y="28"/>
                  </a:cxn>
                  <a:cxn ang="0">
                    <a:pos x="6" y="26"/>
                  </a:cxn>
                  <a:cxn ang="0">
                    <a:pos x="12" y="26"/>
                  </a:cxn>
                  <a:cxn ang="0">
                    <a:pos x="18" y="24"/>
                  </a:cxn>
                  <a:cxn ang="0">
                    <a:pos x="18" y="24"/>
                  </a:cxn>
                  <a:cxn ang="0">
                    <a:pos x="18" y="20"/>
                  </a:cxn>
                  <a:cxn ang="0">
                    <a:pos x="18" y="12"/>
                  </a:cxn>
                  <a:cxn ang="0">
                    <a:pos x="18" y="12"/>
                  </a:cxn>
                  <a:cxn ang="0">
                    <a:pos x="18" y="10"/>
                  </a:cxn>
                  <a:cxn ang="0">
                    <a:pos x="22" y="8"/>
                  </a:cxn>
                  <a:cxn ang="0">
                    <a:pos x="26" y="8"/>
                  </a:cxn>
                  <a:cxn ang="0">
                    <a:pos x="34" y="10"/>
                  </a:cxn>
                  <a:cxn ang="0">
                    <a:pos x="40" y="0"/>
                  </a:cxn>
                </a:cxnLst>
                <a:rect l="0" t="0" r="r" b="b"/>
                <a:pathLst>
                  <a:path w="40" h="82">
                    <a:moveTo>
                      <a:pt x="18" y="82"/>
                    </a:moveTo>
                    <a:lnTo>
                      <a:pt x="18" y="82"/>
                    </a:lnTo>
                    <a:lnTo>
                      <a:pt x="14" y="74"/>
                    </a:lnTo>
                    <a:lnTo>
                      <a:pt x="8" y="60"/>
                    </a:lnTo>
                    <a:lnTo>
                      <a:pt x="8" y="60"/>
                    </a:lnTo>
                    <a:lnTo>
                      <a:pt x="2" y="42"/>
                    </a:lnTo>
                    <a:lnTo>
                      <a:pt x="0" y="34"/>
                    </a:lnTo>
                    <a:lnTo>
                      <a:pt x="0" y="30"/>
                    </a:lnTo>
                    <a:lnTo>
                      <a:pt x="0" y="30"/>
                    </a:lnTo>
                    <a:lnTo>
                      <a:pt x="2" y="28"/>
                    </a:lnTo>
                    <a:lnTo>
                      <a:pt x="6" y="26"/>
                    </a:lnTo>
                    <a:lnTo>
                      <a:pt x="12" y="26"/>
                    </a:lnTo>
                    <a:lnTo>
                      <a:pt x="18" y="24"/>
                    </a:lnTo>
                    <a:lnTo>
                      <a:pt x="18" y="24"/>
                    </a:lnTo>
                    <a:lnTo>
                      <a:pt x="18" y="20"/>
                    </a:lnTo>
                    <a:lnTo>
                      <a:pt x="18" y="12"/>
                    </a:lnTo>
                    <a:lnTo>
                      <a:pt x="18" y="12"/>
                    </a:lnTo>
                    <a:lnTo>
                      <a:pt x="18" y="10"/>
                    </a:lnTo>
                    <a:lnTo>
                      <a:pt x="22" y="8"/>
                    </a:lnTo>
                    <a:lnTo>
                      <a:pt x="26" y="8"/>
                    </a:lnTo>
                    <a:lnTo>
                      <a:pt x="34" y="10"/>
                    </a:lnTo>
                    <a:lnTo>
                      <a:pt x="40" y="0"/>
                    </a:lnTo>
                  </a:path>
                </a:pathLst>
              </a:custGeom>
              <a:noFill/>
              <a:ln w="6350">
                <a:solidFill>
                  <a:srgbClr val="000000"/>
                </a:solidFill>
                <a:prstDash val="solid"/>
                <a:round/>
                <a:headEnd/>
                <a:tailEnd/>
              </a:ln>
            </p:spPr>
            <p:txBody>
              <a:bodyPr/>
              <a:lstStyle/>
              <a:p>
                <a:endParaRPr lang="en-US" dirty="0"/>
              </a:p>
            </p:txBody>
          </p:sp>
          <p:sp>
            <p:nvSpPr>
              <p:cNvPr id="300" name="Freeform 58"/>
              <p:cNvSpPr>
                <a:spLocks/>
              </p:cNvSpPr>
              <p:nvPr/>
            </p:nvSpPr>
            <p:spPr bwMode="auto">
              <a:xfrm>
                <a:off x="2275" y="2829"/>
                <a:ext cx="58" cy="26"/>
              </a:xfrm>
              <a:custGeom>
                <a:avLst/>
                <a:gdLst/>
                <a:ahLst/>
                <a:cxnLst>
                  <a:cxn ang="0">
                    <a:pos x="0" y="0"/>
                  </a:cxn>
                  <a:cxn ang="0">
                    <a:pos x="0" y="0"/>
                  </a:cxn>
                  <a:cxn ang="0">
                    <a:pos x="14" y="4"/>
                  </a:cxn>
                  <a:cxn ang="0">
                    <a:pos x="26" y="8"/>
                  </a:cxn>
                  <a:cxn ang="0">
                    <a:pos x="34" y="14"/>
                  </a:cxn>
                  <a:cxn ang="0">
                    <a:pos x="34" y="14"/>
                  </a:cxn>
                  <a:cxn ang="0">
                    <a:pos x="38" y="20"/>
                  </a:cxn>
                  <a:cxn ang="0">
                    <a:pos x="44" y="24"/>
                  </a:cxn>
                  <a:cxn ang="0">
                    <a:pos x="50" y="26"/>
                  </a:cxn>
                  <a:cxn ang="0">
                    <a:pos x="58" y="26"/>
                  </a:cxn>
                </a:cxnLst>
                <a:rect l="0" t="0" r="r" b="b"/>
                <a:pathLst>
                  <a:path w="58" h="26">
                    <a:moveTo>
                      <a:pt x="0" y="0"/>
                    </a:moveTo>
                    <a:lnTo>
                      <a:pt x="0" y="0"/>
                    </a:lnTo>
                    <a:lnTo>
                      <a:pt x="14" y="4"/>
                    </a:lnTo>
                    <a:lnTo>
                      <a:pt x="26" y="8"/>
                    </a:lnTo>
                    <a:lnTo>
                      <a:pt x="34" y="14"/>
                    </a:lnTo>
                    <a:lnTo>
                      <a:pt x="34" y="14"/>
                    </a:lnTo>
                    <a:lnTo>
                      <a:pt x="38" y="20"/>
                    </a:lnTo>
                    <a:lnTo>
                      <a:pt x="44" y="24"/>
                    </a:lnTo>
                    <a:lnTo>
                      <a:pt x="50" y="26"/>
                    </a:lnTo>
                    <a:lnTo>
                      <a:pt x="58" y="26"/>
                    </a:lnTo>
                  </a:path>
                </a:pathLst>
              </a:custGeom>
              <a:noFill/>
              <a:ln w="6350">
                <a:solidFill>
                  <a:srgbClr val="000000"/>
                </a:solidFill>
                <a:prstDash val="solid"/>
                <a:round/>
                <a:headEnd/>
                <a:tailEnd/>
              </a:ln>
            </p:spPr>
            <p:txBody>
              <a:bodyPr/>
              <a:lstStyle/>
              <a:p>
                <a:endParaRPr lang="en-US" dirty="0"/>
              </a:p>
            </p:txBody>
          </p:sp>
          <p:sp>
            <p:nvSpPr>
              <p:cNvPr id="301" name="Freeform 59"/>
              <p:cNvSpPr>
                <a:spLocks/>
              </p:cNvSpPr>
              <p:nvPr/>
            </p:nvSpPr>
            <p:spPr bwMode="auto">
              <a:xfrm>
                <a:off x="2225" y="2851"/>
                <a:ext cx="92" cy="22"/>
              </a:xfrm>
              <a:custGeom>
                <a:avLst/>
                <a:gdLst/>
                <a:ahLst/>
                <a:cxnLst>
                  <a:cxn ang="0">
                    <a:pos x="12" y="2"/>
                  </a:cxn>
                  <a:cxn ang="0">
                    <a:pos x="34" y="0"/>
                  </a:cxn>
                  <a:cxn ang="0">
                    <a:pos x="34" y="0"/>
                  </a:cxn>
                  <a:cxn ang="0">
                    <a:pos x="54" y="0"/>
                  </a:cxn>
                  <a:cxn ang="0">
                    <a:pos x="78" y="2"/>
                  </a:cxn>
                  <a:cxn ang="0">
                    <a:pos x="78" y="2"/>
                  </a:cxn>
                  <a:cxn ang="0">
                    <a:pos x="84" y="4"/>
                  </a:cxn>
                  <a:cxn ang="0">
                    <a:pos x="88" y="8"/>
                  </a:cxn>
                  <a:cxn ang="0">
                    <a:pos x="92" y="14"/>
                  </a:cxn>
                  <a:cxn ang="0">
                    <a:pos x="92" y="14"/>
                  </a:cxn>
                  <a:cxn ang="0">
                    <a:pos x="82" y="14"/>
                  </a:cxn>
                  <a:cxn ang="0">
                    <a:pos x="66" y="14"/>
                  </a:cxn>
                  <a:cxn ang="0">
                    <a:pos x="66" y="14"/>
                  </a:cxn>
                  <a:cxn ang="0">
                    <a:pos x="52" y="14"/>
                  </a:cxn>
                  <a:cxn ang="0">
                    <a:pos x="40" y="16"/>
                  </a:cxn>
                  <a:cxn ang="0">
                    <a:pos x="40" y="16"/>
                  </a:cxn>
                  <a:cxn ang="0">
                    <a:pos x="32" y="18"/>
                  </a:cxn>
                  <a:cxn ang="0">
                    <a:pos x="26" y="18"/>
                  </a:cxn>
                  <a:cxn ang="0">
                    <a:pos x="0" y="22"/>
                  </a:cxn>
                </a:cxnLst>
                <a:rect l="0" t="0" r="r" b="b"/>
                <a:pathLst>
                  <a:path w="92" h="22">
                    <a:moveTo>
                      <a:pt x="12" y="2"/>
                    </a:moveTo>
                    <a:lnTo>
                      <a:pt x="34" y="0"/>
                    </a:lnTo>
                    <a:lnTo>
                      <a:pt x="34" y="0"/>
                    </a:lnTo>
                    <a:lnTo>
                      <a:pt x="54" y="0"/>
                    </a:lnTo>
                    <a:lnTo>
                      <a:pt x="78" y="2"/>
                    </a:lnTo>
                    <a:lnTo>
                      <a:pt x="78" y="2"/>
                    </a:lnTo>
                    <a:lnTo>
                      <a:pt x="84" y="4"/>
                    </a:lnTo>
                    <a:lnTo>
                      <a:pt x="88" y="8"/>
                    </a:lnTo>
                    <a:lnTo>
                      <a:pt x="92" y="14"/>
                    </a:lnTo>
                    <a:lnTo>
                      <a:pt x="92" y="14"/>
                    </a:lnTo>
                    <a:lnTo>
                      <a:pt x="82" y="14"/>
                    </a:lnTo>
                    <a:lnTo>
                      <a:pt x="66" y="14"/>
                    </a:lnTo>
                    <a:lnTo>
                      <a:pt x="66" y="14"/>
                    </a:lnTo>
                    <a:lnTo>
                      <a:pt x="52" y="14"/>
                    </a:lnTo>
                    <a:lnTo>
                      <a:pt x="40" y="16"/>
                    </a:lnTo>
                    <a:lnTo>
                      <a:pt x="40" y="16"/>
                    </a:lnTo>
                    <a:lnTo>
                      <a:pt x="32" y="18"/>
                    </a:lnTo>
                    <a:lnTo>
                      <a:pt x="26" y="18"/>
                    </a:lnTo>
                    <a:lnTo>
                      <a:pt x="0" y="22"/>
                    </a:lnTo>
                  </a:path>
                </a:pathLst>
              </a:custGeom>
              <a:noFill/>
              <a:ln w="6350">
                <a:solidFill>
                  <a:srgbClr val="000000"/>
                </a:solidFill>
                <a:prstDash val="solid"/>
                <a:round/>
                <a:headEnd/>
                <a:tailEnd/>
              </a:ln>
            </p:spPr>
            <p:txBody>
              <a:bodyPr/>
              <a:lstStyle/>
              <a:p>
                <a:endParaRPr lang="en-US" dirty="0"/>
              </a:p>
            </p:txBody>
          </p:sp>
          <p:sp>
            <p:nvSpPr>
              <p:cNvPr id="302" name="Freeform 60"/>
              <p:cNvSpPr>
                <a:spLocks/>
              </p:cNvSpPr>
              <p:nvPr/>
            </p:nvSpPr>
            <p:spPr bwMode="auto">
              <a:xfrm>
                <a:off x="1943" y="2769"/>
                <a:ext cx="208" cy="78"/>
              </a:xfrm>
              <a:custGeom>
                <a:avLst/>
                <a:gdLst/>
                <a:ahLst/>
                <a:cxnLst>
                  <a:cxn ang="0">
                    <a:pos x="0" y="10"/>
                  </a:cxn>
                  <a:cxn ang="0">
                    <a:pos x="0" y="10"/>
                  </a:cxn>
                  <a:cxn ang="0">
                    <a:pos x="20" y="6"/>
                  </a:cxn>
                  <a:cxn ang="0">
                    <a:pos x="40" y="2"/>
                  </a:cxn>
                  <a:cxn ang="0">
                    <a:pos x="58" y="0"/>
                  </a:cxn>
                  <a:cxn ang="0">
                    <a:pos x="58" y="0"/>
                  </a:cxn>
                  <a:cxn ang="0">
                    <a:pos x="118" y="0"/>
                  </a:cxn>
                  <a:cxn ang="0">
                    <a:pos x="118" y="0"/>
                  </a:cxn>
                  <a:cxn ang="0">
                    <a:pos x="128" y="2"/>
                  </a:cxn>
                  <a:cxn ang="0">
                    <a:pos x="134" y="4"/>
                  </a:cxn>
                  <a:cxn ang="0">
                    <a:pos x="134" y="4"/>
                  </a:cxn>
                  <a:cxn ang="0">
                    <a:pos x="134" y="6"/>
                  </a:cxn>
                  <a:cxn ang="0">
                    <a:pos x="134" y="6"/>
                  </a:cxn>
                  <a:cxn ang="0">
                    <a:pos x="126" y="8"/>
                  </a:cxn>
                  <a:cxn ang="0">
                    <a:pos x="122" y="10"/>
                  </a:cxn>
                  <a:cxn ang="0">
                    <a:pos x="122" y="10"/>
                  </a:cxn>
                  <a:cxn ang="0">
                    <a:pos x="120" y="10"/>
                  </a:cxn>
                  <a:cxn ang="0">
                    <a:pos x="116" y="12"/>
                  </a:cxn>
                  <a:cxn ang="0">
                    <a:pos x="116" y="12"/>
                  </a:cxn>
                  <a:cxn ang="0">
                    <a:pos x="106" y="16"/>
                  </a:cxn>
                  <a:cxn ang="0">
                    <a:pos x="104" y="18"/>
                  </a:cxn>
                  <a:cxn ang="0">
                    <a:pos x="106" y="18"/>
                  </a:cxn>
                  <a:cxn ang="0">
                    <a:pos x="106" y="18"/>
                  </a:cxn>
                  <a:cxn ang="0">
                    <a:pos x="122" y="18"/>
                  </a:cxn>
                  <a:cxn ang="0">
                    <a:pos x="132" y="18"/>
                  </a:cxn>
                  <a:cxn ang="0">
                    <a:pos x="132" y="18"/>
                  </a:cxn>
                  <a:cxn ang="0">
                    <a:pos x="138" y="16"/>
                  </a:cxn>
                  <a:cxn ang="0">
                    <a:pos x="144" y="14"/>
                  </a:cxn>
                  <a:cxn ang="0">
                    <a:pos x="152" y="14"/>
                  </a:cxn>
                  <a:cxn ang="0">
                    <a:pos x="152" y="14"/>
                  </a:cxn>
                  <a:cxn ang="0">
                    <a:pos x="170" y="18"/>
                  </a:cxn>
                  <a:cxn ang="0">
                    <a:pos x="184" y="20"/>
                  </a:cxn>
                  <a:cxn ang="0">
                    <a:pos x="184" y="20"/>
                  </a:cxn>
                  <a:cxn ang="0">
                    <a:pos x="188" y="22"/>
                  </a:cxn>
                  <a:cxn ang="0">
                    <a:pos x="194" y="28"/>
                  </a:cxn>
                  <a:cxn ang="0">
                    <a:pos x="200" y="32"/>
                  </a:cxn>
                  <a:cxn ang="0">
                    <a:pos x="200" y="32"/>
                  </a:cxn>
                  <a:cxn ang="0">
                    <a:pos x="192" y="38"/>
                  </a:cxn>
                  <a:cxn ang="0">
                    <a:pos x="192" y="38"/>
                  </a:cxn>
                  <a:cxn ang="0">
                    <a:pos x="184" y="38"/>
                  </a:cxn>
                  <a:cxn ang="0">
                    <a:pos x="182" y="40"/>
                  </a:cxn>
                  <a:cxn ang="0">
                    <a:pos x="184" y="42"/>
                  </a:cxn>
                  <a:cxn ang="0">
                    <a:pos x="184" y="42"/>
                  </a:cxn>
                  <a:cxn ang="0">
                    <a:pos x="188" y="44"/>
                  </a:cxn>
                  <a:cxn ang="0">
                    <a:pos x="196" y="46"/>
                  </a:cxn>
                  <a:cxn ang="0">
                    <a:pos x="202" y="46"/>
                  </a:cxn>
                  <a:cxn ang="0">
                    <a:pos x="204" y="48"/>
                  </a:cxn>
                  <a:cxn ang="0">
                    <a:pos x="204" y="48"/>
                  </a:cxn>
                  <a:cxn ang="0">
                    <a:pos x="204" y="54"/>
                  </a:cxn>
                  <a:cxn ang="0">
                    <a:pos x="204" y="60"/>
                  </a:cxn>
                  <a:cxn ang="0">
                    <a:pos x="204" y="60"/>
                  </a:cxn>
                  <a:cxn ang="0">
                    <a:pos x="202" y="62"/>
                  </a:cxn>
                  <a:cxn ang="0">
                    <a:pos x="204" y="66"/>
                  </a:cxn>
                  <a:cxn ang="0">
                    <a:pos x="204" y="70"/>
                  </a:cxn>
                  <a:cxn ang="0">
                    <a:pos x="208" y="78"/>
                  </a:cxn>
                </a:cxnLst>
                <a:rect l="0" t="0" r="r" b="b"/>
                <a:pathLst>
                  <a:path w="208" h="78">
                    <a:moveTo>
                      <a:pt x="0" y="10"/>
                    </a:moveTo>
                    <a:lnTo>
                      <a:pt x="0" y="10"/>
                    </a:lnTo>
                    <a:lnTo>
                      <a:pt x="20" y="6"/>
                    </a:lnTo>
                    <a:lnTo>
                      <a:pt x="40" y="2"/>
                    </a:lnTo>
                    <a:lnTo>
                      <a:pt x="58" y="0"/>
                    </a:lnTo>
                    <a:lnTo>
                      <a:pt x="58" y="0"/>
                    </a:lnTo>
                    <a:lnTo>
                      <a:pt x="118" y="0"/>
                    </a:lnTo>
                    <a:lnTo>
                      <a:pt x="118" y="0"/>
                    </a:lnTo>
                    <a:lnTo>
                      <a:pt x="128" y="2"/>
                    </a:lnTo>
                    <a:lnTo>
                      <a:pt x="134" y="4"/>
                    </a:lnTo>
                    <a:lnTo>
                      <a:pt x="134" y="4"/>
                    </a:lnTo>
                    <a:lnTo>
                      <a:pt x="134" y="6"/>
                    </a:lnTo>
                    <a:lnTo>
                      <a:pt x="134" y="6"/>
                    </a:lnTo>
                    <a:lnTo>
                      <a:pt x="126" y="8"/>
                    </a:lnTo>
                    <a:lnTo>
                      <a:pt x="122" y="10"/>
                    </a:lnTo>
                    <a:lnTo>
                      <a:pt x="122" y="10"/>
                    </a:lnTo>
                    <a:lnTo>
                      <a:pt x="120" y="10"/>
                    </a:lnTo>
                    <a:lnTo>
                      <a:pt x="116" y="12"/>
                    </a:lnTo>
                    <a:lnTo>
                      <a:pt x="116" y="12"/>
                    </a:lnTo>
                    <a:lnTo>
                      <a:pt x="106" y="16"/>
                    </a:lnTo>
                    <a:lnTo>
                      <a:pt x="104" y="18"/>
                    </a:lnTo>
                    <a:lnTo>
                      <a:pt x="106" y="18"/>
                    </a:lnTo>
                    <a:lnTo>
                      <a:pt x="106" y="18"/>
                    </a:lnTo>
                    <a:lnTo>
                      <a:pt x="122" y="18"/>
                    </a:lnTo>
                    <a:lnTo>
                      <a:pt x="132" y="18"/>
                    </a:lnTo>
                    <a:lnTo>
                      <a:pt x="132" y="18"/>
                    </a:lnTo>
                    <a:lnTo>
                      <a:pt x="138" y="16"/>
                    </a:lnTo>
                    <a:lnTo>
                      <a:pt x="144" y="14"/>
                    </a:lnTo>
                    <a:lnTo>
                      <a:pt x="152" y="14"/>
                    </a:lnTo>
                    <a:lnTo>
                      <a:pt x="152" y="14"/>
                    </a:lnTo>
                    <a:lnTo>
                      <a:pt x="170" y="18"/>
                    </a:lnTo>
                    <a:lnTo>
                      <a:pt x="184" y="20"/>
                    </a:lnTo>
                    <a:lnTo>
                      <a:pt x="184" y="20"/>
                    </a:lnTo>
                    <a:lnTo>
                      <a:pt x="188" y="22"/>
                    </a:lnTo>
                    <a:lnTo>
                      <a:pt x="194" y="28"/>
                    </a:lnTo>
                    <a:lnTo>
                      <a:pt x="200" y="32"/>
                    </a:lnTo>
                    <a:lnTo>
                      <a:pt x="200" y="32"/>
                    </a:lnTo>
                    <a:lnTo>
                      <a:pt x="192" y="38"/>
                    </a:lnTo>
                    <a:lnTo>
                      <a:pt x="192" y="38"/>
                    </a:lnTo>
                    <a:lnTo>
                      <a:pt x="184" y="38"/>
                    </a:lnTo>
                    <a:lnTo>
                      <a:pt x="182" y="40"/>
                    </a:lnTo>
                    <a:lnTo>
                      <a:pt x="184" y="42"/>
                    </a:lnTo>
                    <a:lnTo>
                      <a:pt x="184" y="42"/>
                    </a:lnTo>
                    <a:lnTo>
                      <a:pt x="188" y="44"/>
                    </a:lnTo>
                    <a:lnTo>
                      <a:pt x="196" y="46"/>
                    </a:lnTo>
                    <a:lnTo>
                      <a:pt x="202" y="46"/>
                    </a:lnTo>
                    <a:lnTo>
                      <a:pt x="204" y="48"/>
                    </a:lnTo>
                    <a:lnTo>
                      <a:pt x="204" y="48"/>
                    </a:lnTo>
                    <a:lnTo>
                      <a:pt x="204" y="54"/>
                    </a:lnTo>
                    <a:lnTo>
                      <a:pt x="204" y="60"/>
                    </a:lnTo>
                    <a:lnTo>
                      <a:pt x="204" y="60"/>
                    </a:lnTo>
                    <a:lnTo>
                      <a:pt x="202" y="62"/>
                    </a:lnTo>
                    <a:lnTo>
                      <a:pt x="204" y="66"/>
                    </a:lnTo>
                    <a:lnTo>
                      <a:pt x="204" y="70"/>
                    </a:lnTo>
                    <a:lnTo>
                      <a:pt x="208" y="78"/>
                    </a:lnTo>
                  </a:path>
                </a:pathLst>
              </a:custGeom>
              <a:noFill/>
              <a:ln w="6350">
                <a:solidFill>
                  <a:srgbClr val="000000"/>
                </a:solidFill>
                <a:prstDash val="solid"/>
                <a:round/>
                <a:headEnd/>
                <a:tailEnd/>
              </a:ln>
            </p:spPr>
            <p:txBody>
              <a:bodyPr/>
              <a:lstStyle/>
              <a:p>
                <a:endParaRPr lang="en-US" dirty="0"/>
              </a:p>
            </p:txBody>
          </p:sp>
          <p:sp>
            <p:nvSpPr>
              <p:cNvPr id="303" name="Freeform 61"/>
              <p:cNvSpPr>
                <a:spLocks/>
              </p:cNvSpPr>
              <p:nvPr/>
            </p:nvSpPr>
            <p:spPr bwMode="auto">
              <a:xfrm>
                <a:off x="1971" y="2949"/>
                <a:ext cx="222" cy="176"/>
              </a:xfrm>
              <a:custGeom>
                <a:avLst/>
                <a:gdLst/>
                <a:ahLst/>
                <a:cxnLst>
                  <a:cxn ang="0">
                    <a:pos x="112" y="50"/>
                  </a:cxn>
                  <a:cxn ang="0">
                    <a:pos x="94" y="34"/>
                  </a:cxn>
                  <a:cxn ang="0">
                    <a:pos x="72" y="18"/>
                  </a:cxn>
                  <a:cxn ang="0">
                    <a:pos x="46" y="12"/>
                  </a:cxn>
                  <a:cxn ang="0">
                    <a:pos x="24" y="4"/>
                  </a:cxn>
                  <a:cxn ang="0">
                    <a:pos x="16" y="2"/>
                  </a:cxn>
                  <a:cxn ang="0">
                    <a:pos x="4" y="4"/>
                  </a:cxn>
                  <a:cxn ang="0">
                    <a:pos x="0" y="12"/>
                  </a:cxn>
                  <a:cxn ang="0">
                    <a:pos x="6" y="28"/>
                  </a:cxn>
                  <a:cxn ang="0">
                    <a:pos x="34" y="76"/>
                  </a:cxn>
                  <a:cxn ang="0">
                    <a:pos x="56" y="130"/>
                  </a:cxn>
                  <a:cxn ang="0">
                    <a:pos x="58" y="128"/>
                  </a:cxn>
                  <a:cxn ang="0">
                    <a:pos x="64" y="126"/>
                  </a:cxn>
                  <a:cxn ang="0">
                    <a:pos x="88" y="138"/>
                  </a:cxn>
                  <a:cxn ang="0">
                    <a:pos x="108" y="152"/>
                  </a:cxn>
                  <a:cxn ang="0">
                    <a:pos x="110" y="148"/>
                  </a:cxn>
                  <a:cxn ang="0">
                    <a:pos x="100" y="118"/>
                  </a:cxn>
                  <a:cxn ang="0">
                    <a:pos x="96" y="104"/>
                  </a:cxn>
                  <a:cxn ang="0">
                    <a:pos x="96" y="102"/>
                  </a:cxn>
                  <a:cxn ang="0">
                    <a:pos x="108" y="102"/>
                  </a:cxn>
                  <a:cxn ang="0">
                    <a:pos x="112" y="108"/>
                  </a:cxn>
                  <a:cxn ang="0">
                    <a:pos x="116" y="112"/>
                  </a:cxn>
                  <a:cxn ang="0">
                    <a:pos x="120" y="106"/>
                  </a:cxn>
                  <a:cxn ang="0">
                    <a:pos x="128" y="114"/>
                  </a:cxn>
                  <a:cxn ang="0">
                    <a:pos x="134" y="124"/>
                  </a:cxn>
                  <a:cxn ang="0">
                    <a:pos x="144" y="132"/>
                  </a:cxn>
                  <a:cxn ang="0">
                    <a:pos x="140" y="118"/>
                  </a:cxn>
                  <a:cxn ang="0">
                    <a:pos x="144" y="108"/>
                  </a:cxn>
                  <a:cxn ang="0">
                    <a:pos x="152" y="108"/>
                  </a:cxn>
                  <a:cxn ang="0">
                    <a:pos x="154" y="102"/>
                  </a:cxn>
                  <a:cxn ang="0">
                    <a:pos x="162" y="120"/>
                  </a:cxn>
                  <a:cxn ang="0">
                    <a:pos x="174" y="162"/>
                  </a:cxn>
                  <a:cxn ang="0">
                    <a:pos x="182" y="156"/>
                  </a:cxn>
                  <a:cxn ang="0">
                    <a:pos x="188" y="142"/>
                  </a:cxn>
                  <a:cxn ang="0">
                    <a:pos x="196" y="150"/>
                  </a:cxn>
                  <a:cxn ang="0">
                    <a:pos x="198" y="168"/>
                  </a:cxn>
                  <a:cxn ang="0">
                    <a:pos x="210" y="160"/>
                  </a:cxn>
                  <a:cxn ang="0">
                    <a:pos x="220" y="164"/>
                  </a:cxn>
                  <a:cxn ang="0">
                    <a:pos x="222" y="152"/>
                  </a:cxn>
                  <a:cxn ang="0">
                    <a:pos x="208" y="132"/>
                  </a:cxn>
                  <a:cxn ang="0">
                    <a:pos x="196" y="112"/>
                  </a:cxn>
                  <a:cxn ang="0">
                    <a:pos x="182" y="104"/>
                  </a:cxn>
                  <a:cxn ang="0">
                    <a:pos x="128" y="66"/>
                  </a:cxn>
                </a:cxnLst>
                <a:rect l="0" t="0" r="r" b="b"/>
                <a:pathLst>
                  <a:path w="222" h="176">
                    <a:moveTo>
                      <a:pt x="128" y="66"/>
                    </a:moveTo>
                    <a:lnTo>
                      <a:pt x="128" y="66"/>
                    </a:lnTo>
                    <a:lnTo>
                      <a:pt x="112" y="50"/>
                    </a:lnTo>
                    <a:lnTo>
                      <a:pt x="106" y="42"/>
                    </a:lnTo>
                    <a:lnTo>
                      <a:pt x="106" y="42"/>
                    </a:lnTo>
                    <a:lnTo>
                      <a:pt x="94" y="34"/>
                    </a:lnTo>
                    <a:lnTo>
                      <a:pt x="78" y="20"/>
                    </a:lnTo>
                    <a:lnTo>
                      <a:pt x="78" y="20"/>
                    </a:lnTo>
                    <a:lnTo>
                      <a:pt x="72" y="18"/>
                    </a:lnTo>
                    <a:lnTo>
                      <a:pt x="66" y="16"/>
                    </a:lnTo>
                    <a:lnTo>
                      <a:pt x="46" y="12"/>
                    </a:lnTo>
                    <a:lnTo>
                      <a:pt x="46" y="12"/>
                    </a:lnTo>
                    <a:lnTo>
                      <a:pt x="24" y="8"/>
                    </a:lnTo>
                    <a:lnTo>
                      <a:pt x="24" y="8"/>
                    </a:lnTo>
                    <a:lnTo>
                      <a:pt x="24" y="4"/>
                    </a:lnTo>
                    <a:lnTo>
                      <a:pt x="20" y="2"/>
                    </a:lnTo>
                    <a:lnTo>
                      <a:pt x="16" y="2"/>
                    </a:lnTo>
                    <a:lnTo>
                      <a:pt x="16" y="2"/>
                    </a:lnTo>
                    <a:lnTo>
                      <a:pt x="12" y="0"/>
                    </a:lnTo>
                    <a:lnTo>
                      <a:pt x="8" y="2"/>
                    </a:lnTo>
                    <a:lnTo>
                      <a:pt x="4" y="4"/>
                    </a:lnTo>
                    <a:lnTo>
                      <a:pt x="2" y="8"/>
                    </a:lnTo>
                    <a:lnTo>
                      <a:pt x="2" y="8"/>
                    </a:lnTo>
                    <a:lnTo>
                      <a:pt x="0" y="12"/>
                    </a:lnTo>
                    <a:lnTo>
                      <a:pt x="2" y="20"/>
                    </a:lnTo>
                    <a:lnTo>
                      <a:pt x="6" y="28"/>
                    </a:lnTo>
                    <a:lnTo>
                      <a:pt x="6" y="28"/>
                    </a:lnTo>
                    <a:lnTo>
                      <a:pt x="18" y="48"/>
                    </a:lnTo>
                    <a:lnTo>
                      <a:pt x="34" y="76"/>
                    </a:lnTo>
                    <a:lnTo>
                      <a:pt x="34" y="76"/>
                    </a:lnTo>
                    <a:lnTo>
                      <a:pt x="40" y="84"/>
                    </a:lnTo>
                    <a:lnTo>
                      <a:pt x="44" y="96"/>
                    </a:lnTo>
                    <a:lnTo>
                      <a:pt x="56" y="130"/>
                    </a:lnTo>
                    <a:lnTo>
                      <a:pt x="58" y="130"/>
                    </a:lnTo>
                    <a:lnTo>
                      <a:pt x="58" y="130"/>
                    </a:lnTo>
                    <a:lnTo>
                      <a:pt x="58" y="128"/>
                    </a:lnTo>
                    <a:lnTo>
                      <a:pt x="60" y="126"/>
                    </a:lnTo>
                    <a:lnTo>
                      <a:pt x="64" y="126"/>
                    </a:lnTo>
                    <a:lnTo>
                      <a:pt x="64" y="126"/>
                    </a:lnTo>
                    <a:lnTo>
                      <a:pt x="72" y="128"/>
                    </a:lnTo>
                    <a:lnTo>
                      <a:pt x="78" y="132"/>
                    </a:lnTo>
                    <a:lnTo>
                      <a:pt x="88" y="138"/>
                    </a:lnTo>
                    <a:lnTo>
                      <a:pt x="104" y="150"/>
                    </a:lnTo>
                    <a:lnTo>
                      <a:pt x="104" y="150"/>
                    </a:lnTo>
                    <a:lnTo>
                      <a:pt x="108" y="152"/>
                    </a:lnTo>
                    <a:lnTo>
                      <a:pt x="108" y="150"/>
                    </a:lnTo>
                    <a:lnTo>
                      <a:pt x="110" y="148"/>
                    </a:lnTo>
                    <a:lnTo>
                      <a:pt x="110" y="148"/>
                    </a:lnTo>
                    <a:lnTo>
                      <a:pt x="108" y="140"/>
                    </a:lnTo>
                    <a:lnTo>
                      <a:pt x="106" y="130"/>
                    </a:lnTo>
                    <a:lnTo>
                      <a:pt x="100" y="118"/>
                    </a:lnTo>
                    <a:lnTo>
                      <a:pt x="100" y="118"/>
                    </a:lnTo>
                    <a:lnTo>
                      <a:pt x="96" y="110"/>
                    </a:lnTo>
                    <a:lnTo>
                      <a:pt x="96" y="104"/>
                    </a:lnTo>
                    <a:lnTo>
                      <a:pt x="96" y="102"/>
                    </a:lnTo>
                    <a:lnTo>
                      <a:pt x="96" y="102"/>
                    </a:lnTo>
                    <a:lnTo>
                      <a:pt x="96" y="102"/>
                    </a:lnTo>
                    <a:lnTo>
                      <a:pt x="100" y="100"/>
                    </a:lnTo>
                    <a:lnTo>
                      <a:pt x="104" y="100"/>
                    </a:lnTo>
                    <a:lnTo>
                      <a:pt x="108" y="102"/>
                    </a:lnTo>
                    <a:lnTo>
                      <a:pt x="112" y="106"/>
                    </a:lnTo>
                    <a:lnTo>
                      <a:pt x="112" y="106"/>
                    </a:lnTo>
                    <a:lnTo>
                      <a:pt x="112" y="108"/>
                    </a:lnTo>
                    <a:lnTo>
                      <a:pt x="114" y="110"/>
                    </a:lnTo>
                    <a:lnTo>
                      <a:pt x="116" y="112"/>
                    </a:lnTo>
                    <a:lnTo>
                      <a:pt x="116" y="112"/>
                    </a:lnTo>
                    <a:lnTo>
                      <a:pt x="118" y="110"/>
                    </a:lnTo>
                    <a:lnTo>
                      <a:pt x="120" y="108"/>
                    </a:lnTo>
                    <a:lnTo>
                      <a:pt x="120" y="106"/>
                    </a:lnTo>
                    <a:lnTo>
                      <a:pt x="122" y="108"/>
                    </a:lnTo>
                    <a:lnTo>
                      <a:pt x="122" y="108"/>
                    </a:lnTo>
                    <a:lnTo>
                      <a:pt x="128" y="114"/>
                    </a:lnTo>
                    <a:lnTo>
                      <a:pt x="130" y="116"/>
                    </a:lnTo>
                    <a:lnTo>
                      <a:pt x="134" y="124"/>
                    </a:lnTo>
                    <a:lnTo>
                      <a:pt x="134" y="124"/>
                    </a:lnTo>
                    <a:lnTo>
                      <a:pt x="140" y="128"/>
                    </a:lnTo>
                    <a:lnTo>
                      <a:pt x="142" y="132"/>
                    </a:lnTo>
                    <a:lnTo>
                      <a:pt x="144" y="132"/>
                    </a:lnTo>
                    <a:lnTo>
                      <a:pt x="144" y="132"/>
                    </a:lnTo>
                    <a:lnTo>
                      <a:pt x="144" y="132"/>
                    </a:lnTo>
                    <a:lnTo>
                      <a:pt x="140" y="118"/>
                    </a:lnTo>
                    <a:lnTo>
                      <a:pt x="136" y="104"/>
                    </a:lnTo>
                    <a:lnTo>
                      <a:pt x="144" y="108"/>
                    </a:lnTo>
                    <a:lnTo>
                      <a:pt x="144" y="108"/>
                    </a:lnTo>
                    <a:lnTo>
                      <a:pt x="148" y="108"/>
                    </a:lnTo>
                    <a:lnTo>
                      <a:pt x="150" y="110"/>
                    </a:lnTo>
                    <a:lnTo>
                      <a:pt x="152" y="108"/>
                    </a:lnTo>
                    <a:lnTo>
                      <a:pt x="152" y="108"/>
                    </a:lnTo>
                    <a:lnTo>
                      <a:pt x="154" y="102"/>
                    </a:lnTo>
                    <a:lnTo>
                      <a:pt x="154" y="102"/>
                    </a:lnTo>
                    <a:lnTo>
                      <a:pt x="158" y="110"/>
                    </a:lnTo>
                    <a:lnTo>
                      <a:pt x="162" y="120"/>
                    </a:lnTo>
                    <a:lnTo>
                      <a:pt x="162" y="120"/>
                    </a:lnTo>
                    <a:lnTo>
                      <a:pt x="168" y="140"/>
                    </a:lnTo>
                    <a:lnTo>
                      <a:pt x="174" y="162"/>
                    </a:lnTo>
                    <a:lnTo>
                      <a:pt x="174" y="162"/>
                    </a:lnTo>
                    <a:lnTo>
                      <a:pt x="180" y="160"/>
                    </a:lnTo>
                    <a:lnTo>
                      <a:pt x="180" y="160"/>
                    </a:lnTo>
                    <a:lnTo>
                      <a:pt x="182" y="156"/>
                    </a:lnTo>
                    <a:lnTo>
                      <a:pt x="184" y="152"/>
                    </a:lnTo>
                    <a:lnTo>
                      <a:pt x="186" y="146"/>
                    </a:lnTo>
                    <a:lnTo>
                      <a:pt x="188" y="142"/>
                    </a:lnTo>
                    <a:lnTo>
                      <a:pt x="188" y="142"/>
                    </a:lnTo>
                    <a:lnTo>
                      <a:pt x="192" y="146"/>
                    </a:lnTo>
                    <a:lnTo>
                      <a:pt x="196" y="150"/>
                    </a:lnTo>
                    <a:lnTo>
                      <a:pt x="196" y="154"/>
                    </a:lnTo>
                    <a:lnTo>
                      <a:pt x="196" y="154"/>
                    </a:lnTo>
                    <a:lnTo>
                      <a:pt x="198" y="168"/>
                    </a:lnTo>
                    <a:lnTo>
                      <a:pt x="204" y="176"/>
                    </a:lnTo>
                    <a:lnTo>
                      <a:pt x="206" y="168"/>
                    </a:lnTo>
                    <a:lnTo>
                      <a:pt x="210" y="160"/>
                    </a:lnTo>
                    <a:lnTo>
                      <a:pt x="208" y="146"/>
                    </a:lnTo>
                    <a:lnTo>
                      <a:pt x="220" y="164"/>
                    </a:lnTo>
                    <a:lnTo>
                      <a:pt x="220" y="164"/>
                    </a:lnTo>
                    <a:lnTo>
                      <a:pt x="222" y="160"/>
                    </a:lnTo>
                    <a:lnTo>
                      <a:pt x="222" y="156"/>
                    </a:lnTo>
                    <a:lnTo>
                      <a:pt x="222" y="152"/>
                    </a:lnTo>
                    <a:lnTo>
                      <a:pt x="222" y="152"/>
                    </a:lnTo>
                    <a:lnTo>
                      <a:pt x="216" y="142"/>
                    </a:lnTo>
                    <a:lnTo>
                      <a:pt x="208" y="132"/>
                    </a:lnTo>
                    <a:lnTo>
                      <a:pt x="208" y="132"/>
                    </a:lnTo>
                    <a:lnTo>
                      <a:pt x="198" y="114"/>
                    </a:lnTo>
                    <a:lnTo>
                      <a:pt x="196" y="112"/>
                    </a:lnTo>
                    <a:lnTo>
                      <a:pt x="196" y="112"/>
                    </a:lnTo>
                    <a:lnTo>
                      <a:pt x="182" y="104"/>
                    </a:lnTo>
                    <a:lnTo>
                      <a:pt x="182" y="104"/>
                    </a:lnTo>
                    <a:lnTo>
                      <a:pt x="166" y="94"/>
                    </a:lnTo>
                    <a:lnTo>
                      <a:pt x="152" y="84"/>
                    </a:lnTo>
                    <a:lnTo>
                      <a:pt x="128" y="66"/>
                    </a:lnTo>
                    <a:lnTo>
                      <a:pt x="128" y="66"/>
                    </a:lnTo>
                    <a:close/>
                  </a:path>
                </a:pathLst>
              </a:custGeom>
              <a:solidFill>
                <a:srgbClr val="FFA600"/>
              </a:solidFill>
              <a:ln w="6350">
                <a:solidFill>
                  <a:srgbClr val="000000"/>
                </a:solidFill>
                <a:prstDash val="solid"/>
                <a:round/>
                <a:headEnd/>
                <a:tailEnd/>
              </a:ln>
            </p:spPr>
            <p:txBody>
              <a:bodyPr/>
              <a:lstStyle/>
              <a:p>
                <a:endParaRPr lang="en-US" dirty="0"/>
              </a:p>
            </p:txBody>
          </p:sp>
          <p:sp>
            <p:nvSpPr>
              <p:cNvPr id="304" name="Freeform 62"/>
              <p:cNvSpPr>
                <a:spLocks/>
              </p:cNvSpPr>
              <p:nvPr/>
            </p:nvSpPr>
            <p:spPr bwMode="auto">
              <a:xfrm>
                <a:off x="1939" y="2769"/>
                <a:ext cx="212" cy="78"/>
              </a:xfrm>
              <a:custGeom>
                <a:avLst/>
                <a:gdLst/>
                <a:ahLst/>
                <a:cxnLst>
                  <a:cxn ang="0">
                    <a:pos x="150" y="48"/>
                  </a:cxn>
                  <a:cxn ang="0">
                    <a:pos x="208" y="70"/>
                  </a:cxn>
                  <a:cxn ang="0">
                    <a:pos x="208" y="66"/>
                  </a:cxn>
                  <a:cxn ang="0">
                    <a:pos x="208" y="60"/>
                  </a:cxn>
                  <a:cxn ang="0">
                    <a:pos x="208" y="54"/>
                  </a:cxn>
                  <a:cxn ang="0">
                    <a:pos x="208" y="48"/>
                  </a:cxn>
                  <a:cxn ang="0">
                    <a:pos x="200" y="46"/>
                  </a:cxn>
                  <a:cxn ang="0">
                    <a:pos x="188" y="42"/>
                  </a:cxn>
                  <a:cxn ang="0">
                    <a:pos x="186" y="40"/>
                  </a:cxn>
                  <a:cxn ang="0">
                    <a:pos x="194" y="38"/>
                  </a:cxn>
                  <a:cxn ang="0">
                    <a:pos x="204" y="32"/>
                  </a:cxn>
                  <a:cxn ang="0">
                    <a:pos x="198" y="28"/>
                  </a:cxn>
                  <a:cxn ang="0">
                    <a:pos x="186" y="20"/>
                  </a:cxn>
                  <a:cxn ang="0">
                    <a:pos x="172" y="18"/>
                  </a:cxn>
                  <a:cxn ang="0">
                    <a:pos x="156" y="16"/>
                  </a:cxn>
                  <a:cxn ang="0">
                    <a:pos x="142" y="16"/>
                  </a:cxn>
                  <a:cxn ang="0">
                    <a:pos x="136" y="18"/>
                  </a:cxn>
                  <a:cxn ang="0">
                    <a:pos x="110" y="20"/>
                  </a:cxn>
                  <a:cxn ang="0">
                    <a:pos x="108" y="18"/>
                  </a:cxn>
                  <a:cxn ang="0">
                    <a:pos x="120" y="12"/>
                  </a:cxn>
                  <a:cxn ang="0">
                    <a:pos x="124" y="10"/>
                  </a:cxn>
                  <a:cxn ang="0">
                    <a:pos x="126" y="10"/>
                  </a:cxn>
                  <a:cxn ang="0">
                    <a:pos x="138" y="6"/>
                  </a:cxn>
                  <a:cxn ang="0">
                    <a:pos x="138" y="4"/>
                  </a:cxn>
                  <a:cxn ang="0">
                    <a:pos x="132" y="2"/>
                  </a:cxn>
                  <a:cxn ang="0">
                    <a:pos x="122" y="0"/>
                  </a:cxn>
                  <a:cxn ang="0">
                    <a:pos x="60" y="0"/>
                  </a:cxn>
                  <a:cxn ang="0">
                    <a:pos x="24" y="6"/>
                  </a:cxn>
                  <a:cxn ang="0">
                    <a:pos x="0" y="12"/>
                  </a:cxn>
                  <a:cxn ang="0">
                    <a:pos x="38" y="14"/>
                  </a:cxn>
                  <a:cxn ang="0">
                    <a:pos x="66" y="18"/>
                  </a:cxn>
                  <a:cxn ang="0">
                    <a:pos x="132" y="40"/>
                  </a:cxn>
                  <a:cxn ang="0">
                    <a:pos x="150" y="48"/>
                  </a:cxn>
                </a:cxnLst>
                <a:rect l="0" t="0" r="r" b="b"/>
                <a:pathLst>
                  <a:path w="212" h="78">
                    <a:moveTo>
                      <a:pt x="150" y="48"/>
                    </a:moveTo>
                    <a:lnTo>
                      <a:pt x="150" y="48"/>
                    </a:lnTo>
                    <a:lnTo>
                      <a:pt x="212" y="78"/>
                    </a:lnTo>
                    <a:lnTo>
                      <a:pt x="208" y="70"/>
                    </a:lnTo>
                    <a:lnTo>
                      <a:pt x="208" y="70"/>
                    </a:lnTo>
                    <a:lnTo>
                      <a:pt x="208" y="66"/>
                    </a:lnTo>
                    <a:lnTo>
                      <a:pt x="206" y="64"/>
                    </a:lnTo>
                    <a:lnTo>
                      <a:pt x="208" y="60"/>
                    </a:lnTo>
                    <a:lnTo>
                      <a:pt x="208" y="60"/>
                    </a:lnTo>
                    <a:lnTo>
                      <a:pt x="208" y="54"/>
                    </a:lnTo>
                    <a:lnTo>
                      <a:pt x="208" y="48"/>
                    </a:lnTo>
                    <a:lnTo>
                      <a:pt x="208" y="48"/>
                    </a:lnTo>
                    <a:lnTo>
                      <a:pt x="206" y="46"/>
                    </a:lnTo>
                    <a:lnTo>
                      <a:pt x="200" y="46"/>
                    </a:lnTo>
                    <a:lnTo>
                      <a:pt x="192" y="44"/>
                    </a:lnTo>
                    <a:lnTo>
                      <a:pt x="188" y="42"/>
                    </a:lnTo>
                    <a:lnTo>
                      <a:pt x="188" y="42"/>
                    </a:lnTo>
                    <a:lnTo>
                      <a:pt x="186" y="40"/>
                    </a:lnTo>
                    <a:lnTo>
                      <a:pt x="188" y="38"/>
                    </a:lnTo>
                    <a:lnTo>
                      <a:pt x="194" y="38"/>
                    </a:lnTo>
                    <a:lnTo>
                      <a:pt x="194" y="38"/>
                    </a:lnTo>
                    <a:lnTo>
                      <a:pt x="204" y="32"/>
                    </a:lnTo>
                    <a:lnTo>
                      <a:pt x="204" y="32"/>
                    </a:lnTo>
                    <a:lnTo>
                      <a:pt x="198" y="28"/>
                    </a:lnTo>
                    <a:lnTo>
                      <a:pt x="192" y="22"/>
                    </a:lnTo>
                    <a:lnTo>
                      <a:pt x="186" y="20"/>
                    </a:lnTo>
                    <a:lnTo>
                      <a:pt x="186" y="20"/>
                    </a:lnTo>
                    <a:lnTo>
                      <a:pt x="172" y="18"/>
                    </a:lnTo>
                    <a:lnTo>
                      <a:pt x="156" y="16"/>
                    </a:lnTo>
                    <a:lnTo>
                      <a:pt x="156" y="16"/>
                    </a:lnTo>
                    <a:lnTo>
                      <a:pt x="148" y="14"/>
                    </a:lnTo>
                    <a:lnTo>
                      <a:pt x="142" y="16"/>
                    </a:lnTo>
                    <a:lnTo>
                      <a:pt x="136" y="18"/>
                    </a:lnTo>
                    <a:lnTo>
                      <a:pt x="136" y="18"/>
                    </a:lnTo>
                    <a:lnTo>
                      <a:pt x="126" y="18"/>
                    </a:lnTo>
                    <a:lnTo>
                      <a:pt x="110" y="20"/>
                    </a:lnTo>
                    <a:lnTo>
                      <a:pt x="110" y="20"/>
                    </a:lnTo>
                    <a:lnTo>
                      <a:pt x="108" y="18"/>
                    </a:lnTo>
                    <a:lnTo>
                      <a:pt x="110" y="16"/>
                    </a:lnTo>
                    <a:lnTo>
                      <a:pt x="120" y="12"/>
                    </a:lnTo>
                    <a:lnTo>
                      <a:pt x="120" y="12"/>
                    </a:lnTo>
                    <a:lnTo>
                      <a:pt x="124" y="10"/>
                    </a:lnTo>
                    <a:lnTo>
                      <a:pt x="126" y="10"/>
                    </a:lnTo>
                    <a:lnTo>
                      <a:pt x="126" y="10"/>
                    </a:lnTo>
                    <a:lnTo>
                      <a:pt x="130" y="8"/>
                    </a:lnTo>
                    <a:lnTo>
                      <a:pt x="138" y="6"/>
                    </a:lnTo>
                    <a:lnTo>
                      <a:pt x="138" y="6"/>
                    </a:lnTo>
                    <a:lnTo>
                      <a:pt x="138" y="4"/>
                    </a:lnTo>
                    <a:lnTo>
                      <a:pt x="136" y="4"/>
                    </a:lnTo>
                    <a:lnTo>
                      <a:pt x="132" y="2"/>
                    </a:lnTo>
                    <a:lnTo>
                      <a:pt x="122" y="0"/>
                    </a:lnTo>
                    <a:lnTo>
                      <a:pt x="122" y="0"/>
                    </a:lnTo>
                    <a:lnTo>
                      <a:pt x="60" y="0"/>
                    </a:lnTo>
                    <a:lnTo>
                      <a:pt x="60" y="0"/>
                    </a:lnTo>
                    <a:lnTo>
                      <a:pt x="44" y="2"/>
                    </a:lnTo>
                    <a:lnTo>
                      <a:pt x="24" y="6"/>
                    </a:lnTo>
                    <a:lnTo>
                      <a:pt x="4" y="10"/>
                    </a:lnTo>
                    <a:lnTo>
                      <a:pt x="0" y="12"/>
                    </a:lnTo>
                    <a:lnTo>
                      <a:pt x="0" y="12"/>
                    </a:lnTo>
                    <a:lnTo>
                      <a:pt x="38" y="14"/>
                    </a:lnTo>
                    <a:lnTo>
                      <a:pt x="66" y="18"/>
                    </a:lnTo>
                    <a:lnTo>
                      <a:pt x="66" y="18"/>
                    </a:lnTo>
                    <a:lnTo>
                      <a:pt x="106" y="30"/>
                    </a:lnTo>
                    <a:lnTo>
                      <a:pt x="132" y="40"/>
                    </a:lnTo>
                    <a:lnTo>
                      <a:pt x="150" y="48"/>
                    </a:lnTo>
                    <a:lnTo>
                      <a:pt x="150" y="48"/>
                    </a:lnTo>
                    <a:close/>
                  </a:path>
                </a:pathLst>
              </a:custGeom>
              <a:solidFill>
                <a:srgbClr val="FFA600"/>
              </a:solidFill>
              <a:ln w="6350">
                <a:solidFill>
                  <a:srgbClr val="000000"/>
                </a:solidFill>
                <a:prstDash val="solid"/>
                <a:round/>
                <a:headEnd/>
                <a:tailEnd/>
              </a:ln>
            </p:spPr>
            <p:txBody>
              <a:bodyPr/>
              <a:lstStyle/>
              <a:p>
                <a:endParaRPr lang="en-US" dirty="0"/>
              </a:p>
            </p:txBody>
          </p:sp>
          <p:sp>
            <p:nvSpPr>
              <p:cNvPr id="305" name="Freeform 63"/>
              <p:cNvSpPr>
                <a:spLocks/>
              </p:cNvSpPr>
              <p:nvPr/>
            </p:nvSpPr>
            <p:spPr bwMode="auto">
              <a:xfrm>
                <a:off x="1935" y="2821"/>
                <a:ext cx="204" cy="136"/>
              </a:xfrm>
              <a:custGeom>
                <a:avLst/>
                <a:gdLst/>
                <a:ahLst/>
                <a:cxnLst>
                  <a:cxn ang="0">
                    <a:pos x="74" y="6"/>
                  </a:cxn>
                  <a:cxn ang="0">
                    <a:pos x="74" y="6"/>
                  </a:cxn>
                  <a:cxn ang="0">
                    <a:pos x="40" y="2"/>
                  </a:cxn>
                  <a:cxn ang="0">
                    <a:pos x="26" y="0"/>
                  </a:cxn>
                  <a:cxn ang="0">
                    <a:pos x="0" y="0"/>
                  </a:cxn>
                  <a:cxn ang="0">
                    <a:pos x="2" y="4"/>
                  </a:cxn>
                  <a:cxn ang="0">
                    <a:pos x="2" y="4"/>
                  </a:cxn>
                  <a:cxn ang="0">
                    <a:pos x="8" y="14"/>
                  </a:cxn>
                  <a:cxn ang="0">
                    <a:pos x="14" y="24"/>
                  </a:cxn>
                  <a:cxn ang="0">
                    <a:pos x="28" y="40"/>
                  </a:cxn>
                  <a:cxn ang="0">
                    <a:pos x="44" y="54"/>
                  </a:cxn>
                  <a:cxn ang="0">
                    <a:pos x="62" y="68"/>
                  </a:cxn>
                  <a:cxn ang="0">
                    <a:pos x="62" y="68"/>
                  </a:cxn>
                  <a:cxn ang="0">
                    <a:pos x="72" y="76"/>
                  </a:cxn>
                  <a:cxn ang="0">
                    <a:pos x="84" y="82"/>
                  </a:cxn>
                  <a:cxn ang="0">
                    <a:pos x="110" y="96"/>
                  </a:cxn>
                  <a:cxn ang="0">
                    <a:pos x="152" y="114"/>
                  </a:cxn>
                  <a:cxn ang="0">
                    <a:pos x="152" y="114"/>
                  </a:cxn>
                  <a:cxn ang="0">
                    <a:pos x="166" y="124"/>
                  </a:cxn>
                  <a:cxn ang="0">
                    <a:pos x="184" y="136"/>
                  </a:cxn>
                  <a:cxn ang="0">
                    <a:pos x="182" y="132"/>
                  </a:cxn>
                  <a:cxn ang="0">
                    <a:pos x="182" y="132"/>
                  </a:cxn>
                  <a:cxn ang="0">
                    <a:pos x="178" y="124"/>
                  </a:cxn>
                  <a:cxn ang="0">
                    <a:pos x="172" y="110"/>
                  </a:cxn>
                  <a:cxn ang="0">
                    <a:pos x="172" y="110"/>
                  </a:cxn>
                  <a:cxn ang="0">
                    <a:pos x="166" y="92"/>
                  </a:cxn>
                  <a:cxn ang="0">
                    <a:pos x="164" y="84"/>
                  </a:cxn>
                  <a:cxn ang="0">
                    <a:pos x="164" y="80"/>
                  </a:cxn>
                  <a:cxn ang="0">
                    <a:pos x="164" y="80"/>
                  </a:cxn>
                  <a:cxn ang="0">
                    <a:pos x="166" y="78"/>
                  </a:cxn>
                  <a:cxn ang="0">
                    <a:pos x="170" y="76"/>
                  </a:cxn>
                  <a:cxn ang="0">
                    <a:pos x="176" y="76"/>
                  </a:cxn>
                  <a:cxn ang="0">
                    <a:pos x="182" y="74"/>
                  </a:cxn>
                  <a:cxn ang="0">
                    <a:pos x="182" y="74"/>
                  </a:cxn>
                  <a:cxn ang="0">
                    <a:pos x="182" y="70"/>
                  </a:cxn>
                  <a:cxn ang="0">
                    <a:pos x="182" y="62"/>
                  </a:cxn>
                  <a:cxn ang="0">
                    <a:pos x="182" y="62"/>
                  </a:cxn>
                  <a:cxn ang="0">
                    <a:pos x="182" y="60"/>
                  </a:cxn>
                  <a:cxn ang="0">
                    <a:pos x="186" y="58"/>
                  </a:cxn>
                  <a:cxn ang="0">
                    <a:pos x="190" y="58"/>
                  </a:cxn>
                  <a:cxn ang="0">
                    <a:pos x="198" y="60"/>
                  </a:cxn>
                  <a:cxn ang="0">
                    <a:pos x="204" y="50"/>
                  </a:cxn>
                  <a:cxn ang="0">
                    <a:pos x="204" y="50"/>
                  </a:cxn>
                  <a:cxn ang="0">
                    <a:pos x="178" y="40"/>
                  </a:cxn>
                  <a:cxn ang="0">
                    <a:pos x="178" y="40"/>
                  </a:cxn>
                  <a:cxn ang="0">
                    <a:pos x="134" y="24"/>
                  </a:cxn>
                  <a:cxn ang="0">
                    <a:pos x="100" y="14"/>
                  </a:cxn>
                  <a:cxn ang="0">
                    <a:pos x="74" y="6"/>
                  </a:cxn>
                  <a:cxn ang="0">
                    <a:pos x="74" y="6"/>
                  </a:cxn>
                </a:cxnLst>
                <a:rect l="0" t="0" r="r" b="b"/>
                <a:pathLst>
                  <a:path w="204" h="136">
                    <a:moveTo>
                      <a:pt x="74" y="6"/>
                    </a:moveTo>
                    <a:lnTo>
                      <a:pt x="74" y="6"/>
                    </a:lnTo>
                    <a:lnTo>
                      <a:pt x="40" y="2"/>
                    </a:lnTo>
                    <a:lnTo>
                      <a:pt x="26" y="0"/>
                    </a:lnTo>
                    <a:lnTo>
                      <a:pt x="0" y="0"/>
                    </a:lnTo>
                    <a:lnTo>
                      <a:pt x="2" y="4"/>
                    </a:lnTo>
                    <a:lnTo>
                      <a:pt x="2" y="4"/>
                    </a:lnTo>
                    <a:lnTo>
                      <a:pt x="8" y="14"/>
                    </a:lnTo>
                    <a:lnTo>
                      <a:pt x="14" y="24"/>
                    </a:lnTo>
                    <a:lnTo>
                      <a:pt x="28" y="40"/>
                    </a:lnTo>
                    <a:lnTo>
                      <a:pt x="44" y="54"/>
                    </a:lnTo>
                    <a:lnTo>
                      <a:pt x="62" y="68"/>
                    </a:lnTo>
                    <a:lnTo>
                      <a:pt x="62" y="68"/>
                    </a:lnTo>
                    <a:lnTo>
                      <a:pt x="72" y="76"/>
                    </a:lnTo>
                    <a:lnTo>
                      <a:pt x="84" y="82"/>
                    </a:lnTo>
                    <a:lnTo>
                      <a:pt x="110" y="96"/>
                    </a:lnTo>
                    <a:lnTo>
                      <a:pt x="152" y="114"/>
                    </a:lnTo>
                    <a:lnTo>
                      <a:pt x="152" y="114"/>
                    </a:lnTo>
                    <a:lnTo>
                      <a:pt x="166" y="124"/>
                    </a:lnTo>
                    <a:lnTo>
                      <a:pt x="184" y="136"/>
                    </a:lnTo>
                    <a:lnTo>
                      <a:pt x="182" y="132"/>
                    </a:lnTo>
                    <a:lnTo>
                      <a:pt x="182" y="132"/>
                    </a:lnTo>
                    <a:lnTo>
                      <a:pt x="178" y="124"/>
                    </a:lnTo>
                    <a:lnTo>
                      <a:pt x="172" y="110"/>
                    </a:lnTo>
                    <a:lnTo>
                      <a:pt x="172" y="110"/>
                    </a:lnTo>
                    <a:lnTo>
                      <a:pt x="166" y="92"/>
                    </a:lnTo>
                    <a:lnTo>
                      <a:pt x="164" y="84"/>
                    </a:lnTo>
                    <a:lnTo>
                      <a:pt x="164" y="80"/>
                    </a:lnTo>
                    <a:lnTo>
                      <a:pt x="164" y="80"/>
                    </a:lnTo>
                    <a:lnTo>
                      <a:pt x="166" y="78"/>
                    </a:lnTo>
                    <a:lnTo>
                      <a:pt x="170" y="76"/>
                    </a:lnTo>
                    <a:lnTo>
                      <a:pt x="176" y="76"/>
                    </a:lnTo>
                    <a:lnTo>
                      <a:pt x="182" y="74"/>
                    </a:lnTo>
                    <a:lnTo>
                      <a:pt x="182" y="74"/>
                    </a:lnTo>
                    <a:lnTo>
                      <a:pt x="182" y="70"/>
                    </a:lnTo>
                    <a:lnTo>
                      <a:pt x="182" y="62"/>
                    </a:lnTo>
                    <a:lnTo>
                      <a:pt x="182" y="62"/>
                    </a:lnTo>
                    <a:lnTo>
                      <a:pt x="182" y="60"/>
                    </a:lnTo>
                    <a:lnTo>
                      <a:pt x="186" y="58"/>
                    </a:lnTo>
                    <a:lnTo>
                      <a:pt x="190" y="58"/>
                    </a:lnTo>
                    <a:lnTo>
                      <a:pt x="198" y="60"/>
                    </a:lnTo>
                    <a:lnTo>
                      <a:pt x="204" y="50"/>
                    </a:lnTo>
                    <a:lnTo>
                      <a:pt x="204" y="50"/>
                    </a:lnTo>
                    <a:lnTo>
                      <a:pt x="178" y="40"/>
                    </a:lnTo>
                    <a:lnTo>
                      <a:pt x="178" y="40"/>
                    </a:lnTo>
                    <a:lnTo>
                      <a:pt x="134" y="24"/>
                    </a:lnTo>
                    <a:lnTo>
                      <a:pt x="100" y="14"/>
                    </a:lnTo>
                    <a:lnTo>
                      <a:pt x="74" y="6"/>
                    </a:lnTo>
                    <a:lnTo>
                      <a:pt x="74" y="6"/>
                    </a:lnTo>
                    <a:close/>
                  </a:path>
                </a:pathLst>
              </a:custGeom>
              <a:solidFill>
                <a:srgbClr val="FFA600"/>
              </a:solidFill>
              <a:ln w="6350">
                <a:solidFill>
                  <a:srgbClr val="000000"/>
                </a:solidFill>
                <a:prstDash val="solid"/>
                <a:round/>
                <a:headEnd/>
                <a:tailEnd/>
              </a:ln>
            </p:spPr>
            <p:txBody>
              <a:bodyPr/>
              <a:lstStyle/>
              <a:p>
                <a:endParaRPr lang="en-US" dirty="0"/>
              </a:p>
            </p:txBody>
          </p:sp>
          <p:sp>
            <p:nvSpPr>
              <p:cNvPr id="306" name="Freeform 64"/>
              <p:cNvSpPr>
                <a:spLocks/>
              </p:cNvSpPr>
              <p:nvPr/>
            </p:nvSpPr>
            <p:spPr bwMode="auto">
              <a:xfrm>
                <a:off x="1637" y="2895"/>
                <a:ext cx="180" cy="220"/>
              </a:xfrm>
              <a:custGeom>
                <a:avLst/>
                <a:gdLst/>
                <a:ahLst/>
                <a:cxnLst>
                  <a:cxn ang="0">
                    <a:pos x="10" y="22"/>
                  </a:cxn>
                  <a:cxn ang="0">
                    <a:pos x="16" y="42"/>
                  </a:cxn>
                  <a:cxn ang="0">
                    <a:pos x="16" y="52"/>
                  </a:cxn>
                  <a:cxn ang="0">
                    <a:pos x="6" y="74"/>
                  </a:cxn>
                  <a:cxn ang="0">
                    <a:pos x="2" y="88"/>
                  </a:cxn>
                  <a:cxn ang="0">
                    <a:pos x="0" y="104"/>
                  </a:cxn>
                  <a:cxn ang="0">
                    <a:pos x="0" y="122"/>
                  </a:cxn>
                  <a:cxn ang="0">
                    <a:pos x="2" y="126"/>
                  </a:cxn>
                  <a:cxn ang="0">
                    <a:pos x="10" y="138"/>
                  </a:cxn>
                  <a:cxn ang="0">
                    <a:pos x="14" y="138"/>
                  </a:cxn>
                  <a:cxn ang="0">
                    <a:pos x="22" y="134"/>
                  </a:cxn>
                  <a:cxn ang="0">
                    <a:pos x="28" y="130"/>
                  </a:cxn>
                  <a:cxn ang="0">
                    <a:pos x="32" y="134"/>
                  </a:cxn>
                  <a:cxn ang="0">
                    <a:pos x="34" y="140"/>
                  </a:cxn>
                  <a:cxn ang="0">
                    <a:pos x="38" y="140"/>
                  </a:cxn>
                  <a:cxn ang="0">
                    <a:pos x="48" y="132"/>
                  </a:cxn>
                  <a:cxn ang="0">
                    <a:pos x="56" y="126"/>
                  </a:cxn>
                  <a:cxn ang="0">
                    <a:pos x="62" y="124"/>
                  </a:cxn>
                  <a:cxn ang="0">
                    <a:pos x="64" y="132"/>
                  </a:cxn>
                  <a:cxn ang="0">
                    <a:pos x="64" y="162"/>
                  </a:cxn>
                  <a:cxn ang="0">
                    <a:pos x="62" y="166"/>
                  </a:cxn>
                  <a:cxn ang="0">
                    <a:pos x="66" y="172"/>
                  </a:cxn>
                  <a:cxn ang="0">
                    <a:pos x="74" y="176"/>
                  </a:cxn>
                  <a:cxn ang="0">
                    <a:pos x="80" y="188"/>
                  </a:cxn>
                  <a:cxn ang="0">
                    <a:pos x="86" y="198"/>
                  </a:cxn>
                  <a:cxn ang="0">
                    <a:pos x="92" y="192"/>
                  </a:cxn>
                  <a:cxn ang="0">
                    <a:pos x="96" y="192"/>
                  </a:cxn>
                  <a:cxn ang="0">
                    <a:pos x="98" y="204"/>
                  </a:cxn>
                  <a:cxn ang="0">
                    <a:pos x="112" y="198"/>
                  </a:cxn>
                  <a:cxn ang="0">
                    <a:pos x="122" y="220"/>
                  </a:cxn>
                  <a:cxn ang="0">
                    <a:pos x="130" y="212"/>
                  </a:cxn>
                  <a:cxn ang="0">
                    <a:pos x="142" y="200"/>
                  </a:cxn>
                  <a:cxn ang="0">
                    <a:pos x="150" y="184"/>
                  </a:cxn>
                  <a:cxn ang="0">
                    <a:pos x="152" y="178"/>
                  </a:cxn>
                  <a:cxn ang="0">
                    <a:pos x="152" y="134"/>
                  </a:cxn>
                  <a:cxn ang="0">
                    <a:pos x="156" y="140"/>
                  </a:cxn>
                  <a:cxn ang="0">
                    <a:pos x="164" y="144"/>
                  </a:cxn>
                  <a:cxn ang="0">
                    <a:pos x="174" y="142"/>
                  </a:cxn>
                  <a:cxn ang="0">
                    <a:pos x="176" y="130"/>
                  </a:cxn>
                  <a:cxn ang="0">
                    <a:pos x="162" y="118"/>
                  </a:cxn>
                  <a:cxn ang="0">
                    <a:pos x="176" y="120"/>
                  </a:cxn>
                  <a:cxn ang="0">
                    <a:pos x="178" y="118"/>
                  </a:cxn>
                  <a:cxn ang="0">
                    <a:pos x="162" y="94"/>
                  </a:cxn>
                  <a:cxn ang="0">
                    <a:pos x="154" y="76"/>
                  </a:cxn>
                  <a:cxn ang="0">
                    <a:pos x="164" y="80"/>
                  </a:cxn>
                  <a:cxn ang="0">
                    <a:pos x="168" y="78"/>
                  </a:cxn>
                  <a:cxn ang="0">
                    <a:pos x="172" y="68"/>
                  </a:cxn>
                  <a:cxn ang="0">
                    <a:pos x="166" y="56"/>
                  </a:cxn>
                  <a:cxn ang="0">
                    <a:pos x="142" y="44"/>
                  </a:cxn>
                  <a:cxn ang="0">
                    <a:pos x="86" y="22"/>
                  </a:cxn>
                  <a:cxn ang="0">
                    <a:pos x="10" y="22"/>
                  </a:cxn>
                </a:cxnLst>
                <a:rect l="0" t="0" r="r" b="b"/>
                <a:pathLst>
                  <a:path w="180" h="220">
                    <a:moveTo>
                      <a:pt x="10" y="22"/>
                    </a:moveTo>
                    <a:lnTo>
                      <a:pt x="10" y="22"/>
                    </a:lnTo>
                    <a:lnTo>
                      <a:pt x="14" y="32"/>
                    </a:lnTo>
                    <a:lnTo>
                      <a:pt x="16" y="42"/>
                    </a:lnTo>
                    <a:lnTo>
                      <a:pt x="16" y="52"/>
                    </a:lnTo>
                    <a:lnTo>
                      <a:pt x="16" y="52"/>
                    </a:lnTo>
                    <a:lnTo>
                      <a:pt x="10" y="64"/>
                    </a:lnTo>
                    <a:lnTo>
                      <a:pt x="6" y="74"/>
                    </a:lnTo>
                    <a:lnTo>
                      <a:pt x="6" y="74"/>
                    </a:lnTo>
                    <a:lnTo>
                      <a:pt x="2" y="88"/>
                    </a:lnTo>
                    <a:lnTo>
                      <a:pt x="0" y="104"/>
                    </a:lnTo>
                    <a:lnTo>
                      <a:pt x="0" y="104"/>
                    </a:lnTo>
                    <a:lnTo>
                      <a:pt x="0" y="116"/>
                    </a:lnTo>
                    <a:lnTo>
                      <a:pt x="0" y="122"/>
                    </a:lnTo>
                    <a:lnTo>
                      <a:pt x="2" y="126"/>
                    </a:lnTo>
                    <a:lnTo>
                      <a:pt x="2" y="126"/>
                    </a:lnTo>
                    <a:lnTo>
                      <a:pt x="8" y="134"/>
                    </a:lnTo>
                    <a:lnTo>
                      <a:pt x="10" y="138"/>
                    </a:lnTo>
                    <a:lnTo>
                      <a:pt x="14" y="138"/>
                    </a:lnTo>
                    <a:lnTo>
                      <a:pt x="14" y="138"/>
                    </a:lnTo>
                    <a:lnTo>
                      <a:pt x="18" y="136"/>
                    </a:lnTo>
                    <a:lnTo>
                      <a:pt x="22" y="134"/>
                    </a:lnTo>
                    <a:lnTo>
                      <a:pt x="24" y="130"/>
                    </a:lnTo>
                    <a:lnTo>
                      <a:pt x="28" y="130"/>
                    </a:lnTo>
                    <a:lnTo>
                      <a:pt x="28" y="130"/>
                    </a:lnTo>
                    <a:lnTo>
                      <a:pt x="32" y="134"/>
                    </a:lnTo>
                    <a:lnTo>
                      <a:pt x="32" y="136"/>
                    </a:lnTo>
                    <a:lnTo>
                      <a:pt x="34" y="140"/>
                    </a:lnTo>
                    <a:lnTo>
                      <a:pt x="38" y="140"/>
                    </a:lnTo>
                    <a:lnTo>
                      <a:pt x="38" y="140"/>
                    </a:lnTo>
                    <a:lnTo>
                      <a:pt x="44" y="136"/>
                    </a:lnTo>
                    <a:lnTo>
                      <a:pt x="48" y="132"/>
                    </a:lnTo>
                    <a:lnTo>
                      <a:pt x="56" y="126"/>
                    </a:lnTo>
                    <a:lnTo>
                      <a:pt x="56" y="126"/>
                    </a:lnTo>
                    <a:lnTo>
                      <a:pt x="60" y="124"/>
                    </a:lnTo>
                    <a:lnTo>
                      <a:pt x="62" y="124"/>
                    </a:lnTo>
                    <a:lnTo>
                      <a:pt x="64" y="126"/>
                    </a:lnTo>
                    <a:lnTo>
                      <a:pt x="64" y="132"/>
                    </a:lnTo>
                    <a:lnTo>
                      <a:pt x="64" y="132"/>
                    </a:lnTo>
                    <a:lnTo>
                      <a:pt x="64" y="162"/>
                    </a:lnTo>
                    <a:lnTo>
                      <a:pt x="64" y="162"/>
                    </a:lnTo>
                    <a:lnTo>
                      <a:pt x="62" y="166"/>
                    </a:lnTo>
                    <a:lnTo>
                      <a:pt x="64" y="168"/>
                    </a:lnTo>
                    <a:lnTo>
                      <a:pt x="66" y="172"/>
                    </a:lnTo>
                    <a:lnTo>
                      <a:pt x="66" y="172"/>
                    </a:lnTo>
                    <a:lnTo>
                      <a:pt x="74" y="176"/>
                    </a:lnTo>
                    <a:lnTo>
                      <a:pt x="78" y="178"/>
                    </a:lnTo>
                    <a:lnTo>
                      <a:pt x="80" y="188"/>
                    </a:lnTo>
                    <a:lnTo>
                      <a:pt x="86" y="198"/>
                    </a:lnTo>
                    <a:lnTo>
                      <a:pt x="86" y="198"/>
                    </a:lnTo>
                    <a:lnTo>
                      <a:pt x="90" y="194"/>
                    </a:lnTo>
                    <a:lnTo>
                      <a:pt x="92" y="192"/>
                    </a:lnTo>
                    <a:lnTo>
                      <a:pt x="96" y="192"/>
                    </a:lnTo>
                    <a:lnTo>
                      <a:pt x="96" y="192"/>
                    </a:lnTo>
                    <a:lnTo>
                      <a:pt x="98" y="200"/>
                    </a:lnTo>
                    <a:lnTo>
                      <a:pt x="98" y="204"/>
                    </a:lnTo>
                    <a:lnTo>
                      <a:pt x="100" y="210"/>
                    </a:lnTo>
                    <a:lnTo>
                      <a:pt x="112" y="198"/>
                    </a:lnTo>
                    <a:lnTo>
                      <a:pt x="118" y="208"/>
                    </a:lnTo>
                    <a:lnTo>
                      <a:pt x="122" y="220"/>
                    </a:lnTo>
                    <a:lnTo>
                      <a:pt x="122" y="220"/>
                    </a:lnTo>
                    <a:lnTo>
                      <a:pt x="130" y="212"/>
                    </a:lnTo>
                    <a:lnTo>
                      <a:pt x="142" y="200"/>
                    </a:lnTo>
                    <a:lnTo>
                      <a:pt x="142" y="200"/>
                    </a:lnTo>
                    <a:lnTo>
                      <a:pt x="148" y="190"/>
                    </a:lnTo>
                    <a:lnTo>
                      <a:pt x="150" y="184"/>
                    </a:lnTo>
                    <a:lnTo>
                      <a:pt x="152" y="178"/>
                    </a:lnTo>
                    <a:lnTo>
                      <a:pt x="152" y="178"/>
                    </a:lnTo>
                    <a:lnTo>
                      <a:pt x="150" y="148"/>
                    </a:lnTo>
                    <a:lnTo>
                      <a:pt x="152" y="134"/>
                    </a:lnTo>
                    <a:lnTo>
                      <a:pt x="152" y="134"/>
                    </a:lnTo>
                    <a:lnTo>
                      <a:pt x="156" y="140"/>
                    </a:lnTo>
                    <a:lnTo>
                      <a:pt x="158" y="142"/>
                    </a:lnTo>
                    <a:lnTo>
                      <a:pt x="164" y="144"/>
                    </a:lnTo>
                    <a:lnTo>
                      <a:pt x="164" y="144"/>
                    </a:lnTo>
                    <a:lnTo>
                      <a:pt x="174" y="142"/>
                    </a:lnTo>
                    <a:lnTo>
                      <a:pt x="180" y="140"/>
                    </a:lnTo>
                    <a:lnTo>
                      <a:pt x="176" y="130"/>
                    </a:lnTo>
                    <a:lnTo>
                      <a:pt x="162" y="118"/>
                    </a:lnTo>
                    <a:lnTo>
                      <a:pt x="162" y="118"/>
                    </a:lnTo>
                    <a:lnTo>
                      <a:pt x="170" y="120"/>
                    </a:lnTo>
                    <a:lnTo>
                      <a:pt x="176" y="120"/>
                    </a:lnTo>
                    <a:lnTo>
                      <a:pt x="178" y="120"/>
                    </a:lnTo>
                    <a:lnTo>
                      <a:pt x="178" y="118"/>
                    </a:lnTo>
                    <a:lnTo>
                      <a:pt x="178" y="118"/>
                    </a:lnTo>
                    <a:lnTo>
                      <a:pt x="162" y="94"/>
                    </a:lnTo>
                    <a:lnTo>
                      <a:pt x="154" y="76"/>
                    </a:lnTo>
                    <a:lnTo>
                      <a:pt x="154" y="76"/>
                    </a:lnTo>
                    <a:lnTo>
                      <a:pt x="160" y="80"/>
                    </a:lnTo>
                    <a:lnTo>
                      <a:pt x="164" y="80"/>
                    </a:lnTo>
                    <a:lnTo>
                      <a:pt x="166" y="80"/>
                    </a:lnTo>
                    <a:lnTo>
                      <a:pt x="168" y="78"/>
                    </a:lnTo>
                    <a:lnTo>
                      <a:pt x="168" y="78"/>
                    </a:lnTo>
                    <a:lnTo>
                      <a:pt x="172" y="68"/>
                    </a:lnTo>
                    <a:lnTo>
                      <a:pt x="170" y="62"/>
                    </a:lnTo>
                    <a:lnTo>
                      <a:pt x="166" y="56"/>
                    </a:lnTo>
                    <a:lnTo>
                      <a:pt x="166" y="56"/>
                    </a:lnTo>
                    <a:lnTo>
                      <a:pt x="142" y="44"/>
                    </a:lnTo>
                    <a:lnTo>
                      <a:pt x="124" y="36"/>
                    </a:lnTo>
                    <a:lnTo>
                      <a:pt x="86" y="22"/>
                    </a:lnTo>
                    <a:lnTo>
                      <a:pt x="58" y="0"/>
                    </a:lnTo>
                    <a:lnTo>
                      <a:pt x="10" y="22"/>
                    </a:lnTo>
                    <a:close/>
                  </a:path>
                </a:pathLst>
              </a:custGeom>
              <a:solidFill>
                <a:srgbClr val="FFA600"/>
              </a:solidFill>
              <a:ln w="6350">
                <a:solidFill>
                  <a:srgbClr val="000000"/>
                </a:solidFill>
                <a:prstDash val="solid"/>
                <a:round/>
                <a:headEnd/>
                <a:tailEnd/>
              </a:ln>
            </p:spPr>
            <p:txBody>
              <a:bodyPr/>
              <a:lstStyle/>
              <a:p>
                <a:endParaRPr lang="en-US" dirty="0"/>
              </a:p>
            </p:txBody>
          </p:sp>
          <p:sp>
            <p:nvSpPr>
              <p:cNvPr id="307" name="Freeform 65"/>
              <p:cNvSpPr>
                <a:spLocks/>
              </p:cNvSpPr>
              <p:nvPr/>
            </p:nvSpPr>
            <p:spPr bwMode="auto">
              <a:xfrm>
                <a:off x="1259" y="2537"/>
                <a:ext cx="458" cy="246"/>
              </a:xfrm>
              <a:custGeom>
                <a:avLst/>
                <a:gdLst/>
                <a:ahLst/>
                <a:cxnLst>
                  <a:cxn ang="0">
                    <a:pos x="424" y="202"/>
                  </a:cxn>
                  <a:cxn ang="0">
                    <a:pos x="386" y="166"/>
                  </a:cxn>
                  <a:cxn ang="0">
                    <a:pos x="374" y="154"/>
                  </a:cxn>
                  <a:cxn ang="0">
                    <a:pos x="350" y="134"/>
                  </a:cxn>
                  <a:cxn ang="0">
                    <a:pos x="348" y="134"/>
                  </a:cxn>
                  <a:cxn ang="0">
                    <a:pos x="318" y="132"/>
                  </a:cxn>
                  <a:cxn ang="0">
                    <a:pos x="302" y="130"/>
                  </a:cxn>
                  <a:cxn ang="0">
                    <a:pos x="270" y="120"/>
                  </a:cxn>
                  <a:cxn ang="0">
                    <a:pos x="244" y="108"/>
                  </a:cxn>
                  <a:cxn ang="0">
                    <a:pos x="216" y="100"/>
                  </a:cxn>
                  <a:cxn ang="0">
                    <a:pos x="190" y="94"/>
                  </a:cxn>
                  <a:cxn ang="0">
                    <a:pos x="132" y="80"/>
                  </a:cxn>
                  <a:cxn ang="0">
                    <a:pos x="100" y="72"/>
                  </a:cxn>
                  <a:cxn ang="0">
                    <a:pos x="72" y="62"/>
                  </a:cxn>
                  <a:cxn ang="0">
                    <a:pos x="60" y="52"/>
                  </a:cxn>
                  <a:cxn ang="0">
                    <a:pos x="30" y="22"/>
                  </a:cxn>
                  <a:cxn ang="0">
                    <a:pos x="26" y="14"/>
                  </a:cxn>
                  <a:cxn ang="0">
                    <a:pos x="14" y="2"/>
                  </a:cxn>
                  <a:cxn ang="0">
                    <a:pos x="10" y="0"/>
                  </a:cxn>
                  <a:cxn ang="0">
                    <a:pos x="2" y="0"/>
                  </a:cxn>
                  <a:cxn ang="0">
                    <a:pos x="0" y="2"/>
                  </a:cxn>
                  <a:cxn ang="0">
                    <a:pos x="8" y="18"/>
                  </a:cxn>
                  <a:cxn ang="0">
                    <a:pos x="18" y="30"/>
                  </a:cxn>
                  <a:cxn ang="0">
                    <a:pos x="26" y="44"/>
                  </a:cxn>
                  <a:cxn ang="0">
                    <a:pos x="30" y="64"/>
                  </a:cxn>
                  <a:cxn ang="0">
                    <a:pos x="40" y="88"/>
                  </a:cxn>
                  <a:cxn ang="0">
                    <a:pos x="46" y="98"/>
                  </a:cxn>
                  <a:cxn ang="0">
                    <a:pos x="66" y="118"/>
                  </a:cxn>
                  <a:cxn ang="0">
                    <a:pos x="78" y="124"/>
                  </a:cxn>
                  <a:cxn ang="0">
                    <a:pos x="140" y="134"/>
                  </a:cxn>
                  <a:cxn ang="0">
                    <a:pos x="174" y="140"/>
                  </a:cxn>
                  <a:cxn ang="0">
                    <a:pos x="198" y="148"/>
                  </a:cxn>
                  <a:cxn ang="0">
                    <a:pos x="216" y="162"/>
                  </a:cxn>
                  <a:cxn ang="0">
                    <a:pos x="236" y="176"/>
                  </a:cxn>
                  <a:cxn ang="0">
                    <a:pos x="280" y="194"/>
                  </a:cxn>
                  <a:cxn ang="0">
                    <a:pos x="302" y="196"/>
                  </a:cxn>
                  <a:cxn ang="0">
                    <a:pos x="328" y="202"/>
                  </a:cxn>
                  <a:cxn ang="0">
                    <a:pos x="376" y="224"/>
                  </a:cxn>
                  <a:cxn ang="0">
                    <a:pos x="420" y="240"/>
                  </a:cxn>
                  <a:cxn ang="0">
                    <a:pos x="458" y="246"/>
                  </a:cxn>
                  <a:cxn ang="0">
                    <a:pos x="456" y="240"/>
                  </a:cxn>
                </a:cxnLst>
                <a:rect l="0" t="0" r="r" b="b"/>
                <a:pathLst>
                  <a:path w="458" h="246">
                    <a:moveTo>
                      <a:pt x="424" y="202"/>
                    </a:moveTo>
                    <a:lnTo>
                      <a:pt x="424" y="202"/>
                    </a:lnTo>
                    <a:lnTo>
                      <a:pt x="402" y="182"/>
                    </a:lnTo>
                    <a:lnTo>
                      <a:pt x="386" y="166"/>
                    </a:lnTo>
                    <a:lnTo>
                      <a:pt x="374" y="154"/>
                    </a:lnTo>
                    <a:lnTo>
                      <a:pt x="374" y="154"/>
                    </a:lnTo>
                    <a:lnTo>
                      <a:pt x="364" y="144"/>
                    </a:lnTo>
                    <a:lnTo>
                      <a:pt x="350" y="134"/>
                    </a:lnTo>
                    <a:lnTo>
                      <a:pt x="348" y="134"/>
                    </a:lnTo>
                    <a:lnTo>
                      <a:pt x="348" y="134"/>
                    </a:lnTo>
                    <a:lnTo>
                      <a:pt x="334" y="134"/>
                    </a:lnTo>
                    <a:lnTo>
                      <a:pt x="318" y="132"/>
                    </a:lnTo>
                    <a:lnTo>
                      <a:pt x="302" y="130"/>
                    </a:lnTo>
                    <a:lnTo>
                      <a:pt x="302" y="130"/>
                    </a:lnTo>
                    <a:lnTo>
                      <a:pt x="286" y="126"/>
                    </a:lnTo>
                    <a:lnTo>
                      <a:pt x="270" y="120"/>
                    </a:lnTo>
                    <a:lnTo>
                      <a:pt x="244" y="108"/>
                    </a:lnTo>
                    <a:lnTo>
                      <a:pt x="244" y="108"/>
                    </a:lnTo>
                    <a:lnTo>
                      <a:pt x="232" y="104"/>
                    </a:lnTo>
                    <a:lnTo>
                      <a:pt x="216" y="100"/>
                    </a:lnTo>
                    <a:lnTo>
                      <a:pt x="190" y="94"/>
                    </a:lnTo>
                    <a:lnTo>
                      <a:pt x="190" y="94"/>
                    </a:lnTo>
                    <a:lnTo>
                      <a:pt x="164" y="88"/>
                    </a:lnTo>
                    <a:lnTo>
                      <a:pt x="132" y="80"/>
                    </a:lnTo>
                    <a:lnTo>
                      <a:pt x="132" y="80"/>
                    </a:lnTo>
                    <a:lnTo>
                      <a:pt x="100" y="72"/>
                    </a:lnTo>
                    <a:lnTo>
                      <a:pt x="84" y="68"/>
                    </a:lnTo>
                    <a:lnTo>
                      <a:pt x="72" y="62"/>
                    </a:lnTo>
                    <a:lnTo>
                      <a:pt x="72" y="62"/>
                    </a:lnTo>
                    <a:lnTo>
                      <a:pt x="60" y="52"/>
                    </a:lnTo>
                    <a:lnTo>
                      <a:pt x="46" y="38"/>
                    </a:lnTo>
                    <a:lnTo>
                      <a:pt x="30" y="22"/>
                    </a:lnTo>
                    <a:lnTo>
                      <a:pt x="30" y="22"/>
                    </a:lnTo>
                    <a:lnTo>
                      <a:pt x="26" y="14"/>
                    </a:lnTo>
                    <a:lnTo>
                      <a:pt x="20" y="8"/>
                    </a:lnTo>
                    <a:lnTo>
                      <a:pt x="14" y="2"/>
                    </a:lnTo>
                    <a:lnTo>
                      <a:pt x="14" y="2"/>
                    </a:lnTo>
                    <a:lnTo>
                      <a:pt x="10" y="0"/>
                    </a:lnTo>
                    <a:lnTo>
                      <a:pt x="4" y="0"/>
                    </a:lnTo>
                    <a:lnTo>
                      <a:pt x="2" y="0"/>
                    </a:lnTo>
                    <a:lnTo>
                      <a:pt x="0" y="2"/>
                    </a:lnTo>
                    <a:lnTo>
                      <a:pt x="0" y="2"/>
                    </a:lnTo>
                    <a:lnTo>
                      <a:pt x="2" y="8"/>
                    </a:lnTo>
                    <a:lnTo>
                      <a:pt x="8" y="18"/>
                    </a:lnTo>
                    <a:lnTo>
                      <a:pt x="8" y="18"/>
                    </a:lnTo>
                    <a:lnTo>
                      <a:pt x="18" y="30"/>
                    </a:lnTo>
                    <a:lnTo>
                      <a:pt x="24" y="38"/>
                    </a:lnTo>
                    <a:lnTo>
                      <a:pt x="26" y="44"/>
                    </a:lnTo>
                    <a:lnTo>
                      <a:pt x="26" y="44"/>
                    </a:lnTo>
                    <a:lnTo>
                      <a:pt x="30" y="64"/>
                    </a:lnTo>
                    <a:lnTo>
                      <a:pt x="34" y="76"/>
                    </a:lnTo>
                    <a:lnTo>
                      <a:pt x="40" y="88"/>
                    </a:lnTo>
                    <a:lnTo>
                      <a:pt x="40" y="88"/>
                    </a:lnTo>
                    <a:lnTo>
                      <a:pt x="46" y="98"/>
                    </a:lnTo>
                    <a:lnTo>
                      <a:pt x="56" y="110"/>
                    </a:lnTo>
                    <a:lnTo>
                      <a:pt x="66" y="118"/>
                    </a:lnTo>
                    <a:lnTo>
                      <a:pt x="72" y="122"/>
                    </a:lnTo>
                    <a:lnTo>
                      <a:pt x="78" y="124"/>
                    </a:lnTo>
                    <a:lnTo>
                      <a:pt x="78" y="124"/>
                    </a:lnTo>
                    <a:lnTo>
                      <a:pt x="140" y="134"/>
                    </a:lnTo>
                    <a:lnTo>
                      <a:pt x="140" y="134"/>
                    </a:lnTo>
                    <a:lnTo>
                      <a:pt x="174" y="140"/>
                    </a:lnTo>
                    <a:lnTo>
                      <a:pt x="188" y="144"/>
                    </a:lnTo>
                    <a:lnTo>
                      <a:pt x="198" y="148"/>
                    </a:lnTo>
                    <a:lnTo>
                      <a:pt x="198" y="148"/>
                    </a:lnTo>
                    <a:lnTo>
                      <a:pt x="216" y="162"/>
                    </a:lnTo>
                    <a:lnTo>
                      <a:pt x="236" y="176"/>
                    </a:lnTo>
                    <a:lnTo>
                      <a:pt x="236" y="176"/>
                    </a:lnTo>
                    <a:lnTo>
                      <a:pt x="258" y="186"/>
                    </a:lnTo>
                    <a:lnTo>
                      <a:pt x="280" y="194"/>
                    </a:lnTo>
                    <a:lnTo>
                      <a:pt x="280" y="194"/>
                    </a:lnTo>
                    <a:lnTo>
                      <a:pt x="302" y="196"/>
                    </a:lnTo>
                    <a:lnTo>
                      <a:pt x="316" y="200"/>
                    </a:lnTo>
                    <a:lnTo>
                      <a:pt x="328" y="202"/>
                    </a:lnTo>
                    <a:lnTo>
                      <a:pt x="328" y="202"/>
                    </a:lnTo>
                    <a:lnTo>
                      <a:pt x="376" y="224"/>
                    </a:lnTo>
                    <a:lnTo>
                      <a:pt x="376" y="224"/>
                    </a:lnTo>
                    <a:lnTo>
                      <a:pt x="420" y="240"/>
                    </a:lnTo>
                    <a:lnTo>
                      <a:pt x="420" y="240"/>
                    </a:lnTo>
                    <a:lnTo>
                      <a:pt x="458" y="246"/>
                    </a:lnTo>
                    <a:lnTo>
                      <a:pt x="458" y="244"/>
                    </a:lnTo>
                    <a:lnTo>
                      <a:pt x="456" y="240"/>
                    </a:lnTo>
                    <a:lnTo>
                      <a:pt x="424" y="202"/>
                    </a:lnTo>
                    <a:close/>
                  </a:path>
                </a:pathLst>
              </a:custGeom>
              <a:solidFill>
                <a:srgbClr val="FFFF00"/>
              </a:solidFill>
              <a:ln w="6350">
                <a:solidFill>
                  <a:srgbClr val="000000"/>
                </a:solidFill>
                <a:prstDash val="solid"/>
                <a:round/>
                <a:headEnd/>
                <a:tailEnd/>
              </a:ln>
            </p:spPr>
            <p:txBody>
              <a:bodyPr/>
              <a:lstStyle/>
              <a:p>
                <a:endParaRPr lang="en-US" dirty="0"/>
              </a:p>
            </p:txBody>
          </p:sp>
          <p:sp>
            <p:nvSpPr>
              <p:cNvPr id="308" name="Freeform 66"/>
              <p:cNvSpPr>
                <a:spLocks/>
              </p:cNvSpPr>
              <p:nvPr/>
            </p:nvSpPr>
            <p:spPr bwMode="auto">
              <a:xfrm>
                <a:off x="1193" y="2481"/>
                <a:ext cx="486" cy="296"/>
              </a:xfrm>
              <a:custGeom>
                <a:avLst/>
                <a:gdLst/>
                <a:ahLst/>
                <a:cxnLst>
                  <a:cxn ang="0">
                    <a:pos x="486" y="296"/>
                  </a:cxn>
                  <a:cxn ang="0">
                    <a:pos x="442" y="280"/>
                  </a:cxn>
                  <a:cxn ang="0">
                    <a:pos x="394" y="258"/>
                  </a:cxn>
                  <a:cxn ang="0">
                    <a:pos x="368" y="252"/>
                  </a:cxn>
                  <a:cxn ang="0">
                    <a:pos x="346" y="250"/>
                  </a:cxn>
                  <a:cxn ang="0">
                    <a:pos x="302" y="232"/>
                  </a:cxn>
                  <a:cxn ang="0">
                    <a:pos x="282" y="218"/>
                  </a:cxn>
                  <a:cxn ang="0">
                    <a:pos x="264" y="204"/>
                  </a:cxn>
                  <a:cxn ang="0">
                    <a:pos x="238" y="196"/>
                  </a:cxn>
                  <a:cxn ang="0">
                    <a:pos x="206" y="190"/>
                  </a:cxn>
                  <a:cxn ang="0">
                    <a:pos x="142" y="180"/>
                  </a:cxn>
                  <a:cxn ang="0">
                    <a:pos x="132" y="174"/>
                  </a:cxn>
                  <a:cxn ang="0">
                    <a:pos x="112" y="154"/>
                  </a:cxn>
                  <a:cxn ang="0">
                    <a:pos x="106" y="144"/>
                  </a:cxn>
                  <a:cxn ang="0">
                    <a:pos x="96" y="120"/>
                  </a:cxn>
                  <a:cxn ang="0">
                    <a:pos x="92" y="100"/>
                  </a:cxn>
                  <a:cxn ang="0">
                    <a:pos x="84" y="86"/>
                  </a:cxn>
                  <a:cxn ang="0">
                    <a:pos x="74" y="74"/>
                  </a:cxn>
                  <a:cxn ang="0">
                    <a:pos x="66" y="58"/>
                  </a:cxn>
                  <a:cxn ang="0">
                    <a:pos x="68" y="56"/>
                  </a:cxn>
                  <a:cxn ang="0">
                    <a:pos x="76" y="56"/>
                  </a:cxn>
                  <a:cxn ang="0">
                    <a:pos x="80" y="58"/>
                  </a:cxn>
                  <a:cxn ang="0">
                    <a:pos x="92" y="70"/>
                  </a:cxn>
                  <a:cxn ang="0">
                    <a:pos x="96" y="78"/>
                  </a:cxn>
                  <a:cxn ang="0">
                    <a:pos x="126" y="108"/>
                  </a:cxn>
                  <a:cxn ang="0">
                    <a:pos x="138" y="118"/>
                  </a:cxn>
                  <a:cxn ang="0">
                    <a:pos x="166" y="128"/>
                  </a:cxn>
                  <a:cxn ang="0">
                    <a:pos x="280" y="156"/>
                  </a:cxn>
                  <a:cxn ang="0">
                    <a:pos x="242" y="144"/>
                  </a:cxn>
                  <a:cxn ang="0">
                    <a:pos x="192" y="126"/>
                  </a:cxn>
                  <a:cxn ang="0">
                    <a:pos x="166" y="108"/>
                  </a:cxn>
                  <a:cxn ang="0">
                    <a:pos x="142" y="82"/>
                  </a:cxn>
                  <a:cxn ang="0">
                    <a:pos x="130" y="66"/>
                  </a:cxn>
                  <a:cxn ang="0">
                    <a:pos x="104" y="26"/>
                  </a:cxn>
                  <a:cxn ang="0">
                    <a:pos x="110" y="26"/>
                  </a:cxn>
                  <a:cxn ang="0">
                    <a:pos x="62" y="18"/>
                  </a:cxn>
                  <a:cxn ang="0">
                    <a:pos x="0" y="0"/>
                  </a:cxn>
                  <a:cxn ang="0">
                    <a:pos x="26" y="44"/>
                  </a:cxn>
                  <a:cxn ang="0">
                    <a:pos x="50" y="88"/>
                  </a:cxn>
                  <a:cxn ang="0">
                    <a:pos x="82" y="136"/>
                  </a:cxn>
                  <a:cxn ang="0">
                    <a:pos x="94" y="148"/>
                  </a:cxn>
                  <a:cxn ang="0">
                    <a:pos x="124" y="176"/>
                  </a:cxn>
                  <a:cxn ang="0">
                    <a:pos x="168" y="208"/>
                  </a:cxn>
                  <a:cxn ang="0">
                    <a:pos x="188" y="216"/>
                  </a:cxn>
                  <a:cxn ang="0">
                    <a:pos x="234" y="230"/>
                  </a:cxn>
                  <a:cxn ang="0">
                    <a:pos x="250" y="238"/>
                  </a:cxn>
                  <a:cxn ang="0">
                    <a:pos x="266" y="248"/>
                  </a:cxn>
                  <a:cxn ang="0">
                    <a:pos x="306" y="270"/>
                  </a:cxn>
                  <a:cxn ang="0">
                    <a:pos x="320" y="272"/>
                  </a:cxn>
                  <a:cxn ang="0">
                    <a:pos x="470" y="292"/>
                  </a:cxn>
                </a:cxnLst>
                <a:rect l="0" t="0" r="r" b="b"/>
                <a:pathLst>
                  <a:path w="486" h="296">
                    <a:moveTo>
                      <a:pt x="486" y="296"/>
                    </a:moveTo>
                    <a:lnTo>
                      <a:pt x="486" y="296"/>
                    </a:lnTo>
                    <a:lnTo>
                      <a:pt x="442" y="280"/>
                    </a:lnTo>
                    <a:lnTo>
                      <a:pt x="442" y="280"/>
                    </a:lnTo>
                    <a:lnTo>
                      <a:pt x="394" y="258"/>
                    </a:lnTo>
                    <a:lnTo>
                      <a:pt x="394" y="258"/>
                    </a:lnTo>
                    <a:lnTo>
                      <a:pt x="382" y="256"/>
                    </a:lnTo>
                    <a:lnTo>
                      <a:pt x="368" y="252"/>
                    </a:lnTo>
                    <a:lnTo>
                      <a:pt x="346" y="250"/>
                    </a:lnTo>
                    <a:lnTo>
                      <a:pt x="346" y="250"/>
                    </a:lnTo>
                    <a:lnTo>
                      <a:pt x="324" y="242"/>
                    </a:lnTo>
                    <a:lnTo>
                      <a:pt x="302" y="232"/>
                    </a:lnTo>
                    <a:lnTo>
                      <a:pt x="302" y="232"/>
                    </a:lnTo>
                    <a:lnTo>
                      <a:pt x="282" y="218"/>
                    </a:lnTo>
                    <a:lnTo>
                      <a:pt x="264" y="204"/>
                    </a:lnTo>
                    <a:lnTo>
                      <a:pt x="264" y="204"/>
                    </a:lnTo>
                    <a:lnTo>
                      <a:pt x="254" y="200"/>
                    </a:lnTo>
                    <a:lnTo>
                      <a:pt x="238" y="196"/>
                    </a:lnTo>
                    <a:lnTo>
                      <a:pt x="206" y="190"/>
                    </a:lnTo>
                    <a:lnTo>
                      <a:pt x="206" y="190"/>
                    </a:lnTo>
                    <a:lnTo>
                      <a:pt x="142" y="180"/>
                    </a:lnTo>
                    <a:lnTo>
                      <a:pt x="142" y="180"/>
                    </a:lnTo>
                    <a:lnTo>
                      <a:pt x="138" y="178"/>
                    </a:lnTo>
                    <a:lnTo>
                      <a:pt x="132" y="174"/>
                    </a:lnTo>
                    <a:lnTo>
                      <a:pt x="122" y="166"/>
                    </a:lnTo>
                    <a:lnTo>
                      <a:pt x="112" y="154"/>
                    </a:lnTo>
                    <a:lnTo>
                      <a:pt x="106" y="144"/>
                    </a:lnTo>
                    <a:lnTo>
                      <a:pt x="106" y="144"/>
                    </a:lnTo>
                    <a:lnTo>
                      <a:pt x="100" y="132"/>
                    </a:lnTo>
                    <a:lnTo>
                      <a:pt x="96" y="120"/>
                    </a:lnTo>
                    <a:lnTo>
                      <a:pt x="92" y="100"/>
                    </a:lnTo>
                    <a:lnTo>
                      <a:pt x="92" y="100"/>
                    </a:lnTo>
                    <a:lnTo>
                      <a:pt x="88" y="94"/>
                    </a:lnTo>
                    <a:lnTo>
                      <a:pt x="84" y="86"/>
                    </a:lnTo>
                    <a:lnTo>
                      <a:pt x="74" y="74"/>
                    </a:lnTo>
                    <a:lnTo>
                      <a:pt x="74" y="74"/>
                    </a:lnTo>
                    <a:lnTo>
                      <a:pt x="66" y="64"/>
                    </a:lnTo>
                    <a:lnTo>
                      <a:pt x="66" y="58"/>
                    </a:lnTo>
                    <a:lnTo>
                      <a:pt x="66" y="58"/>
                    </a:lnTo>
                    <a:lnTo>
                      <a:pt x="68" y="56"/>
                    </a:lnTo>
                    <a:lnTo>
                      <a:pt x="70" y="56"/>
                    </a:lnTo>
                    <a:lnTo>
                      <a:pt x="76" y="56"/>
                    </a:lnTo>
                    <a:lnTo>
                      <a:pt x="80" y="58"/>
                    </a:lnTo>
                    <a:lnTo>
                      <a:pt x="80" y="58"/>
                    </a:lnTo>
                    <a:lnTo>
                      <a:pt x="86" y="64"/>
                    </a:lnTo>
                    <a:lnTo>
                      <a:pt x="92" y="70"/>
                    </a:lnTo>
                    <a:lnTo>
                      <a:pt x="96" y="78"/>
                    </a:lnTo>
                    <a:lnTo>
                      <a:pt x="96" y="78"/>
                    </a:lnTo>
                    <a:lnTo>
                      <a:pt x="112" y="94"/>
                    </a:lnTo>
                    <a:lnTo>
                      <a:pt x="126" y="108"/>
                    </a:lnTo>
                    <a:lnTo>
                      <a:pt x="138" y="118"/>
                    </a:lnTo>
                    <a:lnTo>
                      <a:pt x="138" y="118"/>
                    </a:lnTo>
                    <a:lnTo>
                      <a:pt x="150" y="124"/>
                    </a:lnTo>
                    <a:lnTo>
                      <a:pt x="166" y="128"/>
                    </a:lnTo>
                    <a:lnTo>
                      <a:pt x="198" y="136"/>
                    </a:lnTo>
                    <a:lnTo>
                      <a:pt x="280" y="156"/>
                    </a:lnTo>
                    <a:lnTo>
                      <a:pt x="280" y="156"/>
                    </a:lnTo>
                    <a:lnTo>
                      <a:pt x="242" y="144"/>
                    </a:lnTo>
                    <a:lnTo>
                      <a:pt x="192" y="126"/>
                    </a:lnTo>
                    <a:lnTo>
                      <a:pt x="192" y="126"/>
                    </a:lnTo>
                    <a:lnTo>
                      <a:pt x="180" y="118"/>
                    </a:lnTo>
                    <a:lnTo>
                      <a:pt x="166" y="108"/>
                    </a:lnTo>
                    <a:lnTo>
                      <a:pt x="152" y="96"/>
                    </a:lnTo>
                    <a:lnTo>
                      <a:pt x="142" y="82"/>
                    </a:lnTo>
                    <a:lnTo>
                      <a:pt x="142" y="82"/>
                    </a:lnTo>
                    <a:lnTo>
                      <a:pt x="130" y="66"/>
                    </a:lnTo>
                    <a:lnTo>
                      <a:pt x="118" y="48"/>
                    </a:lnTo>
                    <a:lnTo>
                      <a:pt x="104" y="26"/>
                    </a:lnTo>
                    <a:lnTo>
                      <a:pt x="110" y="26"/>
                    </a:lnTo>
                    <a:lnTo>
                      <a:pt x="110" y="26"/>
                    </a:lnTo>
                    <a:lnTo>
                      <a:pt x="62" y="18"/>
                    </a:lnTo>
                    <a:lnTo>
                      <a:pt x="62" y="18"/>
                    </a:lnTo>
                    <a:lnTo>
                      <a:pt x="26" y="8"/>
                    </a:lnTo>
                    <a:lnTo>
                      <a:pt x="0" y="0"/>
                    </a:lnTo>
                    <a:lnTo>
                      <a:pt x="0" y="0"/>
                    </a:lnTo>
                    <a:lnTo>
                      <a:pt x="26" y="44"/>
                    </a:lnTo>
                    <a:lnTo>
                      <a:pt x="26" y="44"/>
                    </a:lnTo>
                    <a:lnTo>
                      <a:pt x="50" y="88"/>
                    </a:lnTo>
                    <a:lnTo>
                      <a:pt x="72" y="120"/>
                    </a:lnTo>
                    <a:lnTo>
                      <a:pt x="82" y="136"/>
                    </a:lnTo>
                    <a:lnTo>
                      <a:pt x="94" y="148"/>
                    </a:lnTo>
                    <a:lnTo>
                      <a:pt x="94" y="148"/>
                    </a:lnTo>
                    <a:lnTo>
                      <a:pt x="124" y="176"/>
                    </a:lnTo>
                    <a:lnTo>
                      <a:pt x="124" y="176"/>
                    </a:lnTo>
                    <a:lnTo>
                      <a:pt x="148" y="194"/>
                    </a:lnTo>
                    <a:lnTo>
                      <a:pt x="168" y="208"/>
                    </a:lnTo>
                    <a:lnTo>
                      <a:pt x="178" y="214"/>
                    </a:lnTo>
                    <a:lnTo>
                      <a:pt x="188" y="216"/>
                    </a:lnTo>
                    <a:lnTo>
                      <a:pt x="188" y="216"/>
                    </a:lnTo>
                    <a:lnTo>
                      <a:pt x="234" y="230"/>
                    </a:lnTo>
                    <a:lnTo>
                      <a:pt x="234" y="230"/>
                    </a:lnTo>
                    <a:lnTo>
                      <a:pt x="250" y="238"/>
                    </a:lnTo>
                    <a:lnTo>
                      <a:pt x="266" y="248"/>
                    </a:lnTo>
                    <a:lnTo>
                      <a:pt x="266" y="248"/>
                    </a:lnTo>
                    <a:lnTo>
                      <a:pt x="292" y="262"/>
                    </a:lnTo>
                    <a:lnTo>
                      <a:pt x="306" y="270"/>
                    </a:lnTo>
                    <a:lnTo>
                      <a:pt x="320" y="272"/>
                    </a:lnTo>
                    <a:lnTo>
                      <a:pt x="320" y="272"/>
                    </a:lnTo>
                    <a:lnTo>
                      <a:pt x="398" y="286"/>
                    </a:lnTo>
                    <a:lnTo>
                      <a:pt x="470" y="292"/>
                    </a:lnTo>
                    <a:lnTo>
                      <a:pt x="486" y="296"/>
                    </a:lnTo>
                    <a:close/>
                  </a:path>
                </a:pathLst>
              </a:custGeom>
              <a:solidFill>
                <a:srgbClr val="FEB44C"/>
              </a:solidFill>
              <a:ln w="6350">
                <a:solidFill>
                  <a:srgbClr val="000000"/>
                </a:solidFill>
                <a:prstDash val="solid"/>
                <a:round/>
                <a:headEnd/>
                <a:tailEnd/>
              </a:ln>
            </p:spPr>
            <p:txBody>
              <a:bodyPr/>
              <a:lstStyle/>
              <a:p>
                <a:endParaRPr lang="en-US" dirty="0"/>
              </a:p>
            </p:txBody>
          </p:sp>
          <p:sp>
            <p:nvSpPr>
              <p:cNvPr id="309" name="Freeform 67"/>
              <p:cNvSpPr>
                <a:spLocks/>
              </p:cNvSpPr>
              <p:nvPr/>
            </p:nvSpPr>
            <p:spPr bwMode="auto">
              <a:xfrm>
                <a:off x="943" y="2227"/>
                <a:ext cx="196" cy="206"/>
              </a:xfrm>
              <a:custGeom>
                <a:avLst/>
                <a:gdLst/>
                <a:ahLst/>
                <a:cxnLst>
                  <a:cxn ang="0">
                    <a:pos x="142" y="136"/>
                  </a:cxn>
                  <a:cxn ang="0">
                    <a:pos x="142" y="136"/>
                  </a:cxn>
                  <a:cxn ang="0">
                    <a:pos x="120" y="116"/>
                  </a:cxn>
                  <a:cxn ang="0">
                    <a:pos x="94" y="98"/>
                  </a:cxn>
                  <a:cxn ang="0">
                    <a:pos x="94" y="98"/>
                  </a:cxn>
                  <a:cxn ang="0">
                    <a:pos x="54" y="68"/>
                  </a:cxn>
                  <a:cxn ang="0">
                    <a:pos x="54" y="68"/>
                  </a:cxn>
                  <a:cxn ang="0">
                    <a:pos x="40" y="56"/>
                  </a:cxn>
                  <a:cxn ang="0">
                    <a:pos x="28" y="42"/>
                  </a:cxn>
                  <a:cxn ang="0">
                    <a:pos x="12" y="18"/>
                  </a:cxn>
                  <a:cxn ang="0">
                    <a:pos x="12" y="18"/>
                  </a:cxn>
                  <a:cxn ang="0">
                    <a:pos x="0" y="0"/>
                  </a:cxn>
                  <a:cxn ang="0">
                    <a:pos x="0" y="0"/>
                  </a:cxn>
                  <a:cxn ang="0">
                    <a:pos x="0" y="0"/>
                  </a:cxn>
                  <a:cxn ang="0">
                    <a:pos x="8" y="24"/>
                  </a:cxn>
                  <a:cxn ang="0">
                    <a:pos x="16" y="46"/>
                  </a:cxn>
                  <a:cxn ang="0">
                    <a:pos x="26" y="66"/>
                  </a:cxn>
                  <a:cxn ang="0">
                    <a:pos x="26" y="66"/>
                  </a:cxn>
                  <a:cxn ang="0">
                    <a:pos x="36" y="80"/>
                  </a:cxn>
                  <a:cxn ang="0">
                    <a:pos x="46" y="94"/>
                  </a:cxn>
                  <a:cxn ang="0">
                    <a:pos x="64" y="114"/>
                  </a:cxn>
                  <a:cxn ang="0">
                    <a:pos x="64" y="114"/>
                  </a:cxn>
                  <a:cxn ang="0">
                    <a:pos x="88" y="138"/>
                  </a:cxn>
                  <a:cxn ang="0">
                    <a:pos x="102" y="150"/>
                  </a:cxn>
                  <a:cxn ang="0">
                    <a:pos x="116" y="160"/>
                  </a:cxn>
                  <a:cxn ang="0">
                    <a:pos x="116" y="160"/>
                  </a:cxn>
                  <a:cxn ang="0">
                    <a:pos x="196" y="206"/>
                  </a:cxn>
                  <a:cxn ang="0">
                    <a:pos x="196" y="206"/>
                  </a:cxn>
                  <a:cxn ang="0">
                    <a:pos x="196" y="206"/>
                  </a:cxn>
                  <a:cxn ang="0">
                    <a:pos x="170" y="168"/>
                  </a:cxn>
                  <a:cxn ang="0">
                    <a:pos x="170" y="168"/>
                  </a:cxn>
                  <a:cxn ang="0">
                    <a:pos x="156" y="152"/>
                  </a:cxn>
                  <a:cxn ang="0">
                    <a:pos x="142" y="136"/>
                  </a:cxn>
                  <a:cxn ang="0">
                    <a:pos x="142" y="136"/>
                  </a:cxn>
                </a:cxnLst>
                <a:rect l="0" t="0" r="r" b="b"/>
                <a:pathLst>
                  <a:path w="196" h="206">
                    <a:moveTo>
                      <a:pt x="142" y="136"/>
                    </a:moveTo>
                    <a:lnTo>
                      <a:pt x="142" y="136"/>
                    </a:lnTo>
                    <a:lnTo>
                      <a:pt x="120" y="116"/>
                    </a:lnTo>
                    <a:lnTo>
                      <a:pt x="94" y="98"/>
                    </a:lnTo>
                    <a:lnTo>
                      <a:pt x="94" y="98"/>
                    </a:lnTo>
                    <a:lnTo>
                      <a:pt x="54" y="68"/>
                    </a:lnTo>
                    <a:lnTo>
                      <a:pt x="54" y="68"/>
                    </a:lnTo>
                    <a:lnTo>
                      <a:pt x="40" y="56"/>
                    </a:lnTo>
                    <a:lnTo>
                      <a:pt x="28" y="42"/>
                    </a:lnTo>
                    <a:lnTo>
                      <a:pt x="12" y="18"/>
                    </a:lnTo>
                    <a:lnTo>
                      <a:pt x="12" y="18"/>
                    </a:lnTo>
                    <a:lnTo>
                      <a:pt x="0" y="0"/>
                    </a:lnTo>
                    <a:lnTo>
                      <a:pt x="0" y="0"/>
                    </a:lnTo>
                    <a:lnTo>
                      <a:pt x="0" y="0"/>
                    </a:lnTo>
                    <a:lnTo>
                      <a:pt x="8" y="24"/>
                    </a:lnTo>
                    <a:lnTo>
                      <a:pt x="16" y="46"/>
                    </a:lnTo>
                    <a:lnTo>
                      <a:pt x="26" y="66"/>
                    </a:lnTo>
                    <a:lnTo>
                      <a:pt x="26" y="66"/>
                    </a:lnTo>
                    <a:lnTo>
                      <a:pt x="36" y="80"/>
                    </a:lnTo>
                    <a:lnTo>
                      <a:pt x="46" y="94"/>
                    </a:lnTo>
                    <a:lnTo>
                      <a:pt x="64" y="114"/>
                    </a:lnTo>
                    <a:lnTo>
                      <a:pt x="64" y="114"/>
                    </a:lnTo>
                    <a:lnTo>
                      <a:pt x="88" y="138"/>
                    </a:lnTo>
                    <a:lnTo>
                      <a:pt x="102" y="150"/>
                    </a:lnTo>
                    <a:lnTo>
                      <a:pt x="116" y="160"/>
                    </a:lnTo>
                    <a:lnTo>
                      <a:pt x="116" y="160"/>
                    </a:lnTo>
                    <a:lnTo>
                      <a:pt x="196" y="206"/>
                    </a:lnTo>
                    <a:lnTo>
                      <a:pt x="196" y="206"/>
                    </a:lnTo>
                    <a:lnTo>
                      <a:pt x="196" y="206"/>
                    </a:lnTo>
                    <a:lnTo>
                      <a:pt x="170" y="168"/>
                    </a:lnTo>
                    <a:lnTo>
                      <a:pt x="170" y="168"/>
                    </a:lnTo>
                    <a:lnTo>
                      <a:pt x="156" y="152"/>
                    </a:lnTo>
                    <a:lnTo>
                      <a:pt x="142" y="136"/>
                    </a:lnTo>
                    <a:lnTo>
                      <a:pt x="142" y="136"/>
                    </a:lnTo>
                    <a:close/>
                  </a:path>
                </a:pathLst>
              </a:custGeom>
              <a:solidFill>
                <a:srgbClr val="FFFF00"/>
              </a:solidFill>
              <a:ln w="6350">
                <a:solidFill>
                  <a:srgbClr val="000000"/>
                </a:solidFill>
                <a:prstDash val="solid"/>
                <a:round/>
                <a:headEnd/>
                <a:tailEnd/>
              </a:ln>
            </p:spPr>
            <p:txBody>
              <a:bodyPr/>
              <a:lstStyle/>
              <a:p>
                <a:endParaRPr lang="en-US" dirty="0"/>
              </a:p>
            </p:txBody>
          </p:sp>
          <p:sp>
            <p:nvSpPr>
              <p:cNvPr id="310" name="Freeform 68"/>
              <p:cNvSpPr>
                <a:spLocks/>
              </p:cNvSpPr>
              <p:nvPr/>
            </p:nvSpPr>
            <p:spPr bwMode="auto">
              <a:xfrm>
                <a:off x="911" y="2161"/>
                <a:ext cx="330" cy="336"/>
              </a:xfrm>
              <a:custGeom>
                <a:avLst/>
                <a:gdLst/>
                <a:ahLst/>
                <a:cxnLst>
                  <a:cxn ang="0">
                    <a:pos x="294" y="276"/>
                  </a:cxn>
                  <a:cxn ang="0">
                    <a:pos x="276" y="256"/>
                  </a:cxn>
                  <a:cxn ang="0">
                    <a:pos x="258" y="238"/>
                  </a:cxn>
                  <a:cxn ang="0">
                    <a:pos x="242" y="226"/>
                  </a:cxn>
                  <a:cxn ang="0">
                    <a:pos x="228" y="216"/>
                  </a:cxn>
                  <a:cxn ang="0">
                    <a:pos x="224" y="206"/>
                  </a:cxn>
                  <a:cxn ang="0">
                    <a:pos x="210" y="176"/>
                  </a:cxn>
                  <a:cxn ang="0">
                    <a:pos x="196" y="154"/>
                  </a:cxn>
                  <a:cxn ang="0">
                    <a:pos x="178" y="132"/>
                  </a:cxn>
                  <a:cxn ang="0">
                    <a:pos x="156" y="104"/>
                  </a:cxn>
                  <a:cxn ang="0">
                    <a:pos x="146" y="94"/>
                  </a:cxn>
                  <a:cxn ang="0">
                    <a:pos x="142" y="100"/>
                  </a:cxn>
                  <a:cxn ang="0">
                    <a:pos x="152" y="130"/>
                  </a:cxn>
                  <a:cxn ang="0">
                    <a:pos x="118" y="78"/>
                  </a:cxn>
                  <a:cxn ang="0">
                    <a:pos x="110" y="68"/>
                  </a:cxn>
                  <a:cxn ang="0">
                    <a:pos x="92" y="58"/>
                  </a:cxn>
                  <a:cxn ang="0">
                    <a:pos x="84" y="52"/>
                  </a:cxn>
                  <a:cxn ang="0">
                    <a:pos x="62" y="22"/>
                  </a:cxn>
                  <a:cxn ang="0">
                    <a:pos x="58" y="18"/>
                  </a:cxn>
                  <a:cxn ang="0">
                    <a:pos x="50" y="16"/>
                  </a:cxn>
                  <a:cxn ang="0">
                    <a:pos x="54" y="36"/>
                  </a:cxn>
                  <a:cxn ang="0">
                    <a:pos x="46" y="28"/>
                  </a:cxn>
                  <a:cxn ang="0">
                    <a:pos x="30" y="16"/>
                  </a:cxn>
                  <a:cxn ang="0">
                    <a:pos x="2" y="0"/>
                  </a:cxn>
                  <a:cxn ang="0">
                    <a:pos x="0" y="2"/>
                  </a:cxn>
                  <a:cxn ang="0">
                    <a:pos x="14" y="30"/>
                  </a:cxn>
                  <a:cxn ang="0">
                    <a:pos x="34" y="66"/>
                  </a:cxn>
                  <a:cxn ang="0">
                    <a:pos x="44" y="84"/>
                  </a:cxn>
                  <a:cxn ang="0">
                    <a:pos x="72" y="122"/>
                  </a:cxn>
                  <a:cxn ang="0">
                    <a:pos x="86" y="134"/>
                  </a:cxn>
                  <a:cxn ang="0">
                    <a:pos x="126" y="164"/>
                  </a:cxn>
                  <a:cxn ang="0">
                    <a:pos x="174" y="202"/>
                  </a:cxn>
                  <a:cxn ang="0">
                    <a:pos x="188" y="218"/>
                  </a:cxn>
                  <a:cxn ang="0">
                    <a:pos x="202" y="234"/>
                  </a:cxn>
                  <a:cxn ang="0">
                    <a:pos x="228" y="272"/>
                  </a:cxn>
                  <a:cxn ang="0">
                    <a:pos x="230" y="276"/>
                  </a:cxn>
                  <a:cxn ang="0">
                    <a:pos x="254" y="300"/>
                  </a:cxn>
                  <a:cxn ang="0">
                    <a:pos x="280" y="320"/>
                  </a:cxn>
                  <a:cxn ang="0">
                    <a:pos x="330" y="336"/>
                  </a:cxn>
                  <a:cxn ang="0">
                    <a:pos x="294" y="276"/>
                  </a:cxn>
                </a:cxnLst>
                <a:rect l="0" t="0" r="r" b="b"/>
                <a:pathLst>
                  <a:path w="330" h="336">
                    <a:moveTo>
                      <a:pt x="294" y="276"/>
                    </a:moveTo>
                    <a:lnTo>
                      <a:pt x="294" y="276"/>
                    </a:lnTo>
                    <a:lnTo>
                      <a:pt x="286" y="266"/>
                    </a:lnTo>
                    <a:lnTo>
                      <a:pt x="276" y="256"/>
                    </a:lnTo>
                    <a:lnTo>
                      <a:pt x="258" y="238"/>
                    </a:lnTo>
                    <a:lnTo>
                      <a:pt x="258" y="238"/>
                    </a:lnTo>
                    <a:lnTo>
                      <a:pt x="252" y="232"/>
                    </a:lnTo>
                    <a:lnTo>
                      <a:pt x="242" y="226"/>
                    </a:lnTo>
                    <a:lnTo>
                      <a:pt x="236" y="222"/>
                    </a:lnTo>
                    <a:lnTo>
                      <a:pt x="228" y="216"/>
                    </a:lnTo>
                    <a:lnTo>
                      <a:pt x="228" y="216"/>
                    </a:lnTo>
                    <a:lnTo>
                      <a:pt x="224" y="206"/>
                    </a:lnTo>
                    <a:lnTo>
                      <a:pt x="218" y="194"/>
                    </a:lnTo>
                    <a:lnTo>
                      <a:pt x="210" y="176"/>
                    </a:lnTo>
                    <a:lnTo>
                      <a:pt x="210" y="176"/>
                    </a:lnTo>
                    <a:lnTo>
                      <a:pt x="196" y="154"/>
                    </a:lnTo>
                    <a:lnTo>
                      <a:pt x="196" y="154"/>
                    </a:lnTo>
                    <a:lnTo>
                      <a:pt x="178" y="132"/>
                    </a:lnTo>
                    <a:lnTo>
                      <a:pt x="156" y="104"/>
                    </a:lnTo>
                    <a:lnTo>
                      <a:pt x="156" y="104"/>
                    </a:lnTo>
                    <a:lnTo>
                      <a:pt x="152" y="98"/>
                    </a:lnTo>
                    <a:lnTo>
                      <a:pt x="146" y="94"/>
                    </a:lnTo>
                    <a:lnTo>
                      <a:pt x="138" y="92"/>
                    </a:lnTo>
                    <a:lnTo>
                      <a:pt x="142" y="100"/>
                    </a:lnTo>
                    <a:lnTo>
                      <a:pt x="144" y="112"/>
                    </a:lnTo>
                    <a:lnTo>
                      <a:pt x="152" y="130"/>
                    </a:lnTo>
                    <a:lnTo>
                      <a:pt x="128" y="96"/>
                    </a:lnTo>
                    <a:lnTo>
                      <a:pt x="118" y="78"/>
                    </a:lnTo>
                    <a:lnTo>
                      <a:pt x="110" y="68"/>
                    </a:lnTo>
                    <a:lnTo>
                      <a:pt x="110" y="68"/>
                    </a:lnTo>
                    <a:lnTo>
                      <a:pt x="104" y="66"/>
                    </a:lnTo>
                    <a:lnTo>
                      <a:pt x="92" y="58"/>
                    </a:lnTo>
                    <a:lnTo>
                      <a:pt x="92" y="58"/>
                    </a:lnTo>
                    <a:lnTo>
                      <a:pt x="84" y="52"/>
                    </a:lnTo>
                    <a:lnTo>
                      <a:pt x="76" y="40"/>
                    </a:lnTo>
                    <a:lnTo>
                      <a:pt x="62" y="22"/>
                    </a:lnTo>
                    <a:lnTo>
                      <a:pt x="62" y="22"/>
                    </a:lnTo>
                    <a:lnTo>
                      <a:pt x="58" y="18"/>
                    </a:lnTo>
                    <a:lnTo>
                      <a:pt x="54" y="16"/>
                    </a:lnTo>
                    <a:lnTo>
                      <a:pt x="50" y="16"/>
                    </a:lnTo>
                    <a:lnTo>
                      <a:pt x="66" y="42"/>
                    </a:lnTo>
                    <a:lnTo>
                      <a:pt x="54" y="36"/>
                    </a:lnTo>
                    <a:lnTo>
                      <a:pt x="54" y="36"/>
                    </a:lnTo>
                    <a:lnTo>
                      <a:pt x="46" y="28"/>
                    </a:lnTo>
                    <a:lnTo>
                      <a:pt x="30" y="16"/>
                    </a:lnTo>
                    <a:lnTo>
                      <a:pt x="30" y="16"/>
                    </a:lnTo>
                    <a:lnTo>
                      <a:pt x="12" y="6"/>
                    </a:lnTo>
                    <a:lnTo>
                      <a:pt x="2" y="0"/>
                    </a:lnTo>
                    <a:lnTo>
                      <a:pt x="0" y="2"/>
                    </a:lnTo>
                    <a:lnTo>
                      <a:pt x="0" y="2"/>
                    </a:lnTo>
                    <a:lnTo>
                      <a:pt x="14" y="30"/>
                    </a:lnTo>
                    <a:lnTo>
                      <a:pt x="14" y="30"/>
                    </a:lnTo>
                    <a:lnTo>
                      <a:pt x="34" y="66"/>
                    </a:lnTo>
                    <a:lnTo>
                      <a:pt x="34" y="66"/>
                    </a:lnTo>
                    <a:lnTo>
                      <a:pt x="44" y="84"/>
                    </a:lnTo>
                    <a:lnTo>
                      <a:pt x="44" y="84"/>
                    </a:lnTo>
                    <a:lnTo>
                      <a:pt x="60" y="108"/>
                    </a:lnTo>
                    <a:lnTo>
                      <a:pt x="72" y="122"/>
                    </a:lnTo>
                    <a:lnTo>
                      <a:pt x="86" y="134"/>
                    </a:lnTo>
                    <a:lnTo>
                      <a:pt x="86" y="134"/>
                    </a:lnTo>
                    <a:lnTo>
                      <a:pt x="126" y="164"/>
                    </a:lnTo>
                    <a:lnTo>
                      <a:pt x="126" y="164"/>
                    </a:lnTo>
                    <a:lnTo>
                      <a:pt x="152" y="182"/>
                    </a:lnTo>
                    <a:lnTo>
                      <a:pt x="174" y="202"/>
                    </a:lnTo>
                    <a:lnTo>
                      <a:pt x="174" y="202"/>
                    </a:lnTo>
                    <a:lnTo>
                      <a:pt x="188" y="218"/>
                    </a:lnTo>
                    <a:lnTo>
                      <a:pt x="202" y="234"/>
                    </a:lnTo>
                    <a:lnTo>
                      <a:pt x="202" y="234"/>
                    </a:lnTo>
                    <a:lnTo>
                      <a:pt x="228" y="272"/>
                    </a:lnTo>
                    <a:lnTo>
                      <a:pt x="228" y="272"/>
                    </a:lnTo>
                    <a:lnTo>
                      <a:pt x="230" y="276"/>
                    </a:lnTo>
                    <a:lnTo>
                      <a:pt x="230" y="276"/>
                    </a:lnTo>
                    <a:lnTo>
                      <a:pt x="240" y="286"/>
                    </a:lnTo>
                    <a:lnTo>
                      <a:pt x="254" y="300"/>
                    </a:lnTo>
                    <a:lnTo>
                      <a:pt x="268" y="312"/>
                    </a:lnTo>
                    <a:lnTo>
                      <a:pt x="280" y="320"/>
                    </a:lnTo>
                    <a:lnTo>
                      <a:pt x="330" y="336"/>
                    </a:lnTo>
                    <a:lnTo>
                      <a:pt x="330" y="336"/>
                    </a:lnTo>
                    <a:lnTo>
                      <a:pt x="314" y="310"/>
                    </a:lnTo>
                    <a:lnTo>
                      <a:pt x="294" y="276"/>
                    </a:lnTo>
                    <a:lnTo>
                      <a:pt x="294" y="276"/>
                    </a:lnTo>
                    <a:close/>
                  </a:path>
                </a:pathLst>
              </a:custGeom>
              <a:solidFill>
                <a:srgbClr val="FFFF00"/>
              </a:solidFill>
              <a:ln w="6350">
                <a:solidFill>
                  <a:srgbClr val="000000"/>
                </a:solidFill>
                <a:prstDash val="solid"/>
                <a:round/>
                <a:headEnd/>
                <a:tailEnd/>
              </a:ln>
            </p:spPr>
            <p:txBody>
              <a:bodyPr/>
              <a:lstStyle/>
              <a:p>
                <a:endParaRPr lang="en-US" dirty="0"/>
              </a:p>
            </p:txBody>
          </p:sp>
          <p:sp>
            <p:nvSpPr>
              <p:cNvPr id="311" name="Freeform 69"/>
              <p:cNvSpPr>
                <a:spLocks/>
              </p:cNvSpPr>
              <p:nvPr/>
            </p:nvSpPr>
            <p:spPr bwMode="auto">
              <a:xfrm>
                <a:off x="1359" y="2637"/>
                <a:ext cx="178" cy="46"/>
              </a:xfrm>
              <a:custGeom>
                <a:avLst/>
                <a:gdLst/>
                <a:ahLst/>
                <a:cxnLst>
                  <a:cxn ang="0">
                    <a:pos x="178" y="22"/>
                  </a:cxn>
                  <a:cxn ang="0">
                    <a:pos x="178" y="22"/>
                  </a:cxn>
                  <a:cxn ang="0">
                    <a:pos x="164" y="22"/>
                  </a:cxn>
                  <a:cxn ang="0">
                    <a:pos x="140" y="22"/>
                  </a:cxn>
                  <a:cxn ang="0">
                    <a:pos x="140" y="22"/>
                  </a:cxn>
                  <a:cxn ang="0">
                    <a:pos x="116" y="22"/>
                  </a:cxn>
                  <a:cxn ang="0">
                    <a:pos x="106" y="22"/>
                  </a:cxn>
                  <a:cxn ang="0">
                    <a:pos x="94" y="16"/>
                  </a:cxn>
                  <a:cxn ang="0">
                    <a:pos x="94" y="16"/>
                  </a:cxn>
                  <a:cxn ang="0">
                    <a:pos x="82" y="12"/>
                  </a:cxn>
                  <a:cxn ang="0">
                    <a:pos x="68" y="8"/>
                  </a:cxn>
                  <a:cxn ang="0">
                    <a:pos x="44" y="2"/>
                  </a:cxn>
                  <a:cxn ang="0">
                    <a:pos x="44" y="2"/>
                  </a:cxn>
                  <a:cxn ang="0">
                    <a:pos x="24" y="0"/>
                  </a:cxn>
                  <a:cxn ang="0">
                    <a:pos x="16" y="0"/>
                  </a:cxn>
                  <a:cxn ang="0">
                    <a:pos x="0" y="4"/>
                  </a:cxn>
                  <a:cxn ang="0">
                    <a:pos x="0" y="4"/>
                  </a:cxn>
                  <a:cxn ang="0">
                    <a:pos x="4" y="12"/>
                  </a:cxn>
                  <a:cxn ang="0">
                    <a:pos x="10" y="16"/>
                  </a:cxn>
                  <a:cxn ang="0">
                    <a:pos x="18" y="22"/>
                  </a:cxn>
                  <a:cxn ang="0">
                    <a:pos x="18" y="22"/>
                  </a:cxn>
                  <a:cxn ang="0">
                    <a:pos x="26" y="26"/>
                  </a:cxn>
                  <a:cxn ang="0">
                    <a:pos x="38" y="28"/>
                  </a:cxn>
                  <a:cxn ang="0">
                    <a:pos x="60" y="34"/>
                  </a:cxn>
                  <a:cxn ang="0">
                    <a:pos x="60" y="34"/>
                  </a:cxn>
                  <a:cxn ang="0">
                    <a:pos x="82" y="40"/>
                  </a:cxn>
                  <a:cxn ang="0">
                    <a:pos x="94" y="46"/>
                  </a:cxn>
                </a:cxnLst>
                <a:rect l="0" t="0" r="r" b="b"/>
                <a:pathLst>
                  <a:path w="178" h="46">
                    <a:moveTo>
                      <a:pt x="178" y="22"/>
                    </a:moveTo>
                    <a:lnTo>
                      <a:pt x="178" y="22"/>
                    </a:lnTo>
                    <a:lnTo>
                      <a:pt x="164" y="22"/>
                    </a:lnTo>
                    <a:lnTo>
                      <a:pt x="140" y="22"/>
                    </a:lnTo>
                    <a:lnTo>
                      <a:pt x="140" y="22"/>
                    </a:lnTo>
                    <a:lnTo>
                      <a:pt x="116" y="22"/>
                    </a:lnTo>
                    <a:lnTo>
                      <a:pt x="106" y="22"/>
                    </a:lnTo>
                    <a:lnTo>
                      <a:pt x="94" y="16"/>
                    </a:lnTo>
                    <a:lnTo>
                      <a:pt x="94" y="16"/>
                    </a:lnTo>
                    <a:lnTo>
                      <a:pt x="82" y="12"/>
                    </a:lnTo>
                    <a:lnTo>
                      <a:pt x="68" y="8"/>
                    </a:lnTo>
                    <a:lnTo>
                      <a:pt x="44" y="2"/>
                    </a:lnTo>
                    <a:lnTo>
                      <a:pt x="44" y="2"/>
                    </a:lnTo>
                    <a:lnTo>
                      <a:pt x="24" y="0"/>
                    </a:lnTo>
                    <a:lnTo>
                      <a:pt x="16" y="0"/>
                    </a:lnTo>
                    <a:lnTo>
                      <a:pt x="0" y="4"/>
                    </a:lnTo>
                    <a:lnTo>
                      <a:pt x="0" y="4"/>
                    </a:lnTo>
                    <a:lnTo>
                      <a:pt x="4" y="12"/>
                    </a:lnTo>
                    <a:lnTo>
                      <a:pt x="10" y="16"/>
                    </a:lnTo>
                    <a:lnTo>
                      <a:pt x="18" y="22"/>
                    </a:lnTo>
                    <a:lnTo>
                      <a:pt x="18" y="22"/>
                    </a:lnTo>
                    <a:lnTo>
                      <a:pt x="26" y="26"/>
                    </a:lnTo>
                    <a:lnTo>
                      <a:pt x="38" y="28"/>
                    </a:lnTo>
                    <a:lnTo>
                      <a:pt x="60" y="34"/>
                    </a:lnTo>
                    <a:lnTo>
                      <a:pt x="60" y="34"/>
                    </a:lnTo>
                    <a:lnTo>
                      <a:pt x="82" y="40"/>
                    </a:lnTo>
                    <a:lnTo>
                      <a:pt x="94" y="46"/>
                    </a:lnTo>
                  </a:path>
                </a:pathLst>
              </a:custGeom>
              <a:noFill/>
              <a:ln w="6350">
                <a:solidFill>
                  <a:srgbClr val="000000"/>
                </a:solidFill>
                <a:prstDash val="solid"/>
                <a:round/>
                <a:headEnd/>
                <a:tailEnd/>
              </a:ln>
            </p:spPr>
            <p:txBody>
              <a:bodyPr/>
              <a:lstStyle/>
              <a:p>
                <a:endParaRPr lang="en-US" dirty="0"/>
              </a:p>
            </p:txBody>
          </p:sp>
          <p:sp>
            <p:nvSpPr>
              <p:cNvPr id="312" name="Freeform 70"/>
              <p:cNvSpPr>
                <a:spLocks/>
              </p:cNvSpPr>
              <p:nvPr/>
            </p:nvSpPr>
            <p:spPr bwMode="auto">
              <a:xfrm>
                <a:off x="1519" y="2755"/>
                <a:ext cx="256" cy="310"/>
              </a:xfrm>
              <a:custGeom>
                <a:avLst/>
                <a:gdLst/>
                <a:ahLst/>
                <a:cxnLst>
                  <a:cxn ang="0">
                    <a:pos x="86" y="14"/>
                  </a:cxn>
                  <a:cxn ang="0">
                    <a:pos x="86" y="14"/>
                  </a:cxn>
                  <a:cxn ang="0">
                    <a:pos x="100" y="40"/>
                  </a:cxn>
                  <a:cxn ang="0">
                    <a:pos x="120" y="74"/>
                  </a:cxn>
                  <a:cxn ang="0">
                    <a:pos x="120" y="74"/>
                  </a:cxn>
                  <a:cxn ang="0">
                    <a:pos x="152" y="120"/>
                  </a:cxn>
                  <a:cxn ang="0">
                    <a:pos x="152" y="120"/>
                  </a:cxn>
                  <a:cxn ang="0">
                    <a:pos x="174" y="140"/>
                  </a:cxn>
                  <a:cxn ang="0">
                    <a:pos x="178" y="154"/>
                  </a:cxn>
                  <a:cxn ang="0">
                    <a:pos x="190" y="168"/>
                  </a:cxn>
                  <a:cxn ang="0">
                    <a:pos x="208" y="180"/>
                  </a:cxn>
                  <a:cxn ang="0">
                    <a:pos x="232" y="190"/>
                  </a:cxn>
                  <a:cxn ang="0">
                    <a:pos x="238" y="198"/>
                  </a:cxn>
                  <a:cxn ang="0">
                    <a:pos x="256" y="214"/>
                  </a:cxn>
                  <a:cxn ang="0">
                    <a:pos x="230" y="200"/>
                  </a:cxn>
                  <a:cxn ang="0">
                    <a:pos x="208" y="188"/>
                  </a:cxn>
                  <a:cxn ang="0">
                    <a:pos x="194" y="180"/>
                  </a:cxn>
                  <a:cxn ang="0">
                    <a:pos x="176" y="174"/>
                  </a:cxn>
                  <a:cxn ang="0">
                    <a:pos x="184" y="192"/>
                  </a:cxn>
                  <a:cxn ang="0">
                    <a:pos x="190" y="202"/>
                  </a:cxn>
                  <a:cxn ang="0">
                    <a:pos x="208" y="220"/>
                  </a:cxn>
                  <a:cxn ang="0">
                    <a:pos x="216" y="240"/>
                  </a:cxn>
                  <a:cxn ang="0">
                    <a:pos x="224" y="266"/>
                  </a:cxn>
                  <a:cxn ang="0">
                    <a:pos x="234" y="280"/>
                  </a:cxn>
                  <a:cxn ang="0">
                    <a:pos x="250" y="310"/>
                  </a:cxn>
                  <a:cxn ang="0">
                    <a:pos x="230" y="280"/>
                  </a:cxn>
                  <a:cxn ang="0">
                    <a:pos x="224" y="276"/>
                  </a:cxn>
                  <a:cxn ang="0">
                    <a:pos x="218" y="266"/>
                  </a:cxn>
                  <a:cxn ang="0">
                    <a:pos x="208" y="238"/>
                  </a:cxn>
                  <a:cxn ang="0">
                    <a:pos x="196" y="218"/>
                  </a:cxn>
                  <a:cxn ang="0">
                    <a:pos x="172" y="200"/>
                  </a:cxn>
                  <a:cxn ang="0">
                    <a:pos x="164" y="186"/>
                  </a:cxn>
                  <a:cxn ang="0">
                    <a:pos x="160" y="194"/>
                  </a:cxn>
                  <a:cxn ang="0">
                    <a:pos x="158" y="218"/>
                  </a:cxn>
                  <a:cxn ang="0">
                    <a:pos x="152" y="228"/>
                  </a:cxn>
                  <a:cxn ang="0">
                    <a:pos x="156" y="236"/>
                  </a:cxn>
                  <a:cxn ang="0">
                    <a:pos x="152" y="252"/>
                  </a:cxn>
                  <a:cxn ang="0">
                    <a:pos x="150" y="232"/>
                  </a:cxn>
                  <a:cxn ang="0">
                    <a:pos x="148" y="224"/>
                  </a:cxn>
                  <a:cxn ang="0">
                    <a:pos x="152" y="214"/>
                  </a:cxn>
                  <a:cxn ang="0">
                    <a:pos x="148" y="188"/>
                  </a:cxn>
                  <a:cxn ang="0">
                    <a:pos x="128" y="162"/>
                  </a:cxn>
                  <a:cxn ang="0">
                    <a:pos x="114" y="138"/>
                  </a:cxn>
                  <a:cxn ang="0">
                    <a:pos x="94" y="106"/>
                  </a:cxn>
                  <a:cxn ang="0">
                    <a:pos x="94" y="106"/>
                  </a:cxn>
                  <a:cxn ang="0">
                    <a:pos x="82" y="88"/>
                  </a:cxn>
                  <a:cxn ang="0">
                    <a:pos x="62" y="60"/>
                  </a:cxn>
                  <a:cxn ang="0">
                    <a:pos x="62" y="60"/>
                  </a:cxn>
                  <a:cxn ang="0">
                    <a:pos x="28" y="26"/>
                  </a:cxn>
                  <a:cxn ang="0">
                    <a:pos x="0" y="0"/>
                  </a:cxn>
                  <a:cxn ang="0">
                    <a:pos x="0" y="0"/>
                  </a:cxn>
                  <a:cxn ang="0">
                    <a:pos x="34" y="6"/>
                  </a:cxn>
                  <a:cxn ang="0">
                    <a:pos x="62" y="12"/>
                  </a:cxn>
                  <a:cxn ang="0">
                    <a:pos x="86" y="14"/>
                  </a:cxn>
                  <a:cxn ang="0">
                    <a:pos x="86" y="14"/>
                  </a:cxn>
                </a:cxnLst>
                <a:rect l="0" t="0" r="r" b="b"/>
                <a:pathLst>
                  <a:path w="256" h="310">
                    <a:moveTo>
                      <a:pt x="86" y="14"/>
                    </a:moveTo>
                    <a:lnTo>
                      <a:pt x="86" y="14"/>
                    </a:lnTo>
                    <a:lnTo>
                      <a:pt x="100" y="40"/>
                    </a:lnTo>
                    <a:lnTo>
                      <a:pt x="120" y="74"/>
                    </a:lnTo>
                    <a:lnTo>
                      <a:pt x="120" y="74"/>
                    </a:lnTo>
                    <a:lnTo>
                      <a:pt x="152" y="120"/>
                    </a:lnTo>
                    <a:lnTo>
                      <a:pt x="152" y="120"/>
                    </a:lnTo>
                    <a:lnTo>
                      <a:pt x="174" y="140"/>
                    </a:lnTo>
                    <a:lnTo>
                      <a:pt x="178" y="154"/>
                    </a:lnTo>
                    <a:lnTo>
                      <a:pt x="190" y="168"/>
                    </a:lnTo>
                    <a:lnTo>
                      <a:pt x="208" y="180"/>
                    </a:lnTo>
                    <a:lnTo>
                      <a:pt x="232" y="190"/>
                    </a:lnTo>
                    <a:lnTo>
                      <a:pt x="238" y="198"/>
                    </a:lnTo>
                    <a:lnTo>
                      <a:pt x="256" y="214"/>
                    </a:lnTo>
                    <a:lnTo>
                      <a:pt x="230" y="200"/>
                    </a:lnTo>
                    <a:lnTo>
                      <a:pt x="208" y="188"/>
                    </a:lnTo>
                    <a:lnTo>
                      <a:pt x="194" y="180"/>
                    </a:lnTo>
                    <a:lnTo>
                      <a:pt x="176" y="174"/>
                    </a:lnTo>
                    <a:lnTo>
                      <a:pt x="184" y="192"/>
                    </a:lnTo>
                    <a:lnTo>
                      <a:pt x="190" y="202"/>
                    </a:lnTo>
                    <a:lnTo>
                      <a:pt x="208" y="220"/>
                    </a:lnTo>
                    <a:lnTo>
                      <a:pt x="216" y="240"/>
                    </a:lnTo>
                    <a:lnTo>
                      <a:pt x="224" y="266"/>
                    </a:lnTo>
                    <a:lnTo>
                      <a:pt x="234" y="280"/>
                    </a:lnTo>
                    <a:lnTo>
                      <a:pt x="250" y="310"/>
                    </a:lnTo>
                    <a:lnTo>
                      <a:pt x="230" y="280"/>
                    </a:lnTo>
                    <a:lnTo>
                      <a:pt x="224" y="276"/>
                    </a:lnTo>
                    <a:lnTo>
                      <a:pt x="218" y="266"/>
                    </a:lnTo>
                    <a:lnTo>
                      <a:pt x="208" y="238"/>
                    </a:lnTo>
                    <a:lnTo>
                      <a:pt x="196" y="218"/>
                    </a:lnTo>
                    <a:lnTo>
                      <a:pt x="172" y="200"/>
                    </a:lnTo>
                    <a:lnTo>
                      <a:pt x="164" y="186"/>
                    </a:lnTo>
                    <a:lnTo>
                      <a:pt x="160" y="194"/>
                    </a:lnTo>
                    <a:lnTo>
                      <a:pt x="158" y="218"/>
                    </a:lnTo>
                    <a:lnTo>
                      <a:pt x="152" y="228"/>
                    </a:lnTo>
                    <a:lnTo>
                      <a:pt x="156" y="236"/>
                    </a:lnTo>
                    <a:lnTo>
                      <a:pt x="152" y="252"/>
                    </a:lnTo>
                    <a:lnTo>
                      <a:pt x="150" y="232"/>
                    </a:lnTo>
                    <a:lnTo>
                      <a:pt x="148" y="224"/>
                    </a:lnTo>
                    <a:lnTo>
                      <a:pt x="152" y="214"/>
                    </a:lnTo>
                    <a:lnTo>
                      <a:pt x="148" y="188"/>
                    </a:lnTo>
                    <a:lnTo>
                      <a:pt x="128" y="162"/>
                    </a:lnTo>
                    <a:lnTo>
                      <a:pt x="114" y="138"/>
                    </a:lnTo>
                    <a:lnTo>
                      <a:pt x="94" y="106"/>
                    </a:lnTo>
                    <a:lnTo>
                      <a:pt x="94" y="106"/>
                    </a:lnTo>
                    <a:lnTo>
                      <a:pt x="82" y="88"/>
                    </a:lnTo>
                    <a:lnTo>
                      <a:pt x="62" y="60"/>
                    </a:lnTo>
                    <a:lnTo>
                      <a:pt x="62" y="60"/>
                    </a:lnTo>
                    <a:lnTo>
                      <a:pt x="28" y="26"/>
                    </a:lnTo>
                    <a:lnTo>
                      <a:pt x="0" y="0"/>
                    </a:lnTo>
                    <a:lnTo>
                      <a:pt x="0" y="0"/>
                    </a:lnTo>
                    <a:lnTo>
                      <a:pt x="34" y="6"/>
                    </a:lnTo>
                    <a:lnTo>
                      <a:pt x="62" y="12"/>
                    </a:lnTo>
                    <a:lnTo>
                      <a:pt x="86" y="14"/>
                    </a:lnTo>
                    <a:lnTo>
                      <a:pt x="86" y="14"/>
                    </a:lnTo>
                    <a:close/>
                  </a:path>
                </a:pathLst>
              </a:custGeom>
              <a:solidFill>
                <a:srgbClr val="FFFF00"/>
              </a:solidFill>
              <a:ln w="6350">
                <a:solidFill>
                  <a:srgbClr val="000000"/>
                </a:solidFill>
                <a:prstDash val="solid"/>
                <a:round/>
                <a:headEnd/>
                <a:tailEnd/>
              </a:ln>
            </p:spPr>
            <p:txBody>
              <a:bodyPr/>
              <a:lstStyle/>
              <a:p>
                <a:endParaRPr lang="en-US" dirty="0"/>
              </a:p>
            </p:txBody>
          </p:sp>
          <p:sp>
            <p:nvSpPr>
              <p:cNvPr id="313" name="Freeform 71"/>
              <p:cNvSpPr>
                <a:spLocks/>
              </p:cNvSpPr>
              <p:nvPr/>
            </p:nvSpPr>
            <p:spPr bwMode="auto">
              <a:xfrm>
                <a:off x="1569" y="1816"/>
                <a:ext cx="60" cy="144"/>
              </a:xfrm>
              <a:custGeom>
                <a:avLst/>
                <a:gdLst/>
                <a:ahLst/>
                <a:cxnLst>
                  <a:cxn ang="0">
                    <a:pos x="46" y="74"/>
                  </a:cxn>
                  <a:cxn ang="0">
                    <a:pos x="46" y="48"/>
                  </a:cxn>
                  <a:cxn ang="0">
                    <a:pos x="40" y="42"/>
                  </a:cxn>
                  <a:cxn ang="0">
                    <a:pos x="32" y="44"/>
                  </a:cxn>
                  <a:cxn ang="0">
                    <a:pos x="26" y="34"/>
                  </a:cxn>
                  <a:cxn ang="0">
                    <a:pos x="26" y="34"/>
                  </a:cxn>
                  <a:cxn ang="0">
                    <a:pos x="20" y="28"/>
                  </a:cxn>
                  <a:cxn ang="0">
                    <a:pos x="12" y="18"/>
                  </a:cxn>
                  <a:cxn ang="0">
                    <a:pos x="12" y="18"/>
                  </a:cxn>
                  <a:cxn ang="0">
                    <a:pos x="0" y="0"/>
                  </a:cxn>
                  <a:cxn ang="0">
                    <a:pos x="4" y="18"/>
                  </a:cxn>
                  <a:cxn ang="0">
                    <a:pos x="4" y="18"/>
                  </a:cxn>
                  <a:cxn ang="0">
                    <a:pos x="10" y="40"/>
                  </a:cxn>
                  <a:cxn ang="0">
                    <a:pos x="10" y="40"/>
                  </a:cxn>
                  <a:cxn ang="0">
                    <a:pos x="12" y="50"/>
                  </a:cxn>
                  <a:cxn ang="0">
                    <a:pos x="18" y="62"/>
                  </a:cxn>
                  <a:cxn ang="0">
                    <a:pos x="18" y="62"/>
                  </a:cxn>
                  <a:cxn ang="0">
                    <a:pos x="20" y="70"/>
                  </a:cxn>
                  <a:cxn ang="0">
                    <a:pos x="20" y="72"/>
                  </a:cxn>
                  <a:cxn ang="0">
                    <a:pos x="12" y="74"/>
                  </a:cxn>
                  <a:cxn ang="0">
                    <a:pos x="12" y="74"/>
                  </a:cxn>
                  <a:cxn ang="0">
                    <a:pos x="14" y="82"/>
                  </a:cxn>
                  <a:cxn ang="0">
                    <a:pos x="14" y="82"/>
                  </a:cxn>
                  <a:cxn ang="0">
                    <a:pos x="20" y="94"/>
                  </a:cxn>
                  <a:cxn ang="0">
                    <a:pos x="28" y="106"/>
                  </a:cxn>
                  <a:cxn ang="0">
                    <a:pos x="28" y="106"/>
                  </a:cxn>
                  <a:cxn ang="0">
                    <a:pos x="36" y="116"/>
                  </a:cxn>
                  <a:cxn ang="0">
                    <a:pos x="46" y="132"/>
                  </a:cxn>
                  <a:cxn ang="0">
                    <a:pos x="46" y="132"/>
                  </a:cxn>
                  <a:cxn ang="0">
                    <a:pos x="50" y="138"/>
                  </a:cxn>
                  <a:cxn ang="0">
                    <a:pos x="54" y="142"/>
                  </a:cxn>
                  <a:cxn ang="0">
                    <a:pos x="60" y="144"/>
                  </a:cxn>
                  <a:cxn ang="0">
                    <a:pos x="60" y="144"/>
                  </a:cxn>
                  <a:cxn ang="0">
                    <a:pos x="50" y="98"/>
                  </a:cxn>
                  <a:cxn ang="0">
                    <a:pos x="46" y="74"/>
                  </a:cxn>
                </a:cxnLst>
                <a:rect l="0" t="0" r="r" b="b"/>
                <a:pathLst>
                  <a:path w="60" h="144">
                    <a:moveTo>
                      <a:pt x="46" y="74"/>
                    </a:moveTo>
                    <a:lnTo>
                      <a:pt x="46" y="48"/>
                    </a:lnTo>
                    <a:lnTo>
                      <a:pt x="40" y="42"/>
                    </a:lnTo>
                    <a:lnTo>
                      <a:pt x="32" y="44"/>
                    </a:lnTo>
                    <a:lnTo>
                      <a:pt x="26" y="34"/>
                    </a:lnTo>
                    <a:lnTo>
                      <a:pt x="26" y="34"/>
                    </a:lnTo>
                    <a:lnTo>
                      <a:pt x="20" y="28"/>
                    </a:lnTo>
                    <a:lnTo>
                      <a:pt x="12" y="18"/>
                    </a:lnTo>
                    <a:lnTo>
                      <a:pt x="12" y="18"/>
                    </a:lnTo>
                    <a:lnTo>
                      <a:pt x="0" y="0"/>
                    </a:lnTo>
                    <a:lnTo>
                      <a:pt x="4" y="18"/>
                    </a:lnTo>
                    <a:lnTo>
                      <a:pt x="4" y="18"/>
                    </a:lnTo>
                    <a:lnTo>
                      <a:pt x="10" y="40"/>
                    </a:lnTo>
                    <a:lnTo>
                      <a:pt x="10" y="40"/>
                    </a:lnTo>
                    <a:lnTo>
                      <a:pt x="12" y="50"/>
                    </a:lnTo>
                    <a:lnTo>
                      <a:pt x="18" y="62"/>
                    </a:lnTo>
                    <a:lnTo>
                      <a:pt x="18" y="62"/>
                    </a:lnTo>
                    <a:lnTo>
                      <a:pt x="20" y="70"/>
                    </a:lnTo>
                    <a:lnTo>
                      <a:pt x="20" y="72"/>
                    </a:lnTo>
                    <a:lnTo>
                      <a:pt x="12" y="74"/>
                    </a:lnTo>
                    <a:lnTo>
                      <a:pt x="12" y="74"/>
                    </a:lnTo>
                    <a:lnTo>
                      <a:pt x="14" y="82"/>
                    </a:lnTo>
                    <a:lnTo>
                      <a:pt x="14" y="82"/>
                    </a:lnTo>
                    <a:lnTo>
                      <a:pt x="20" y="94"/>
                    </a:lnTo>
                    <a:lnTo>
                      <a:pt x="28" y="106"/>
                    </a:lnTo>
                    <a:lnTo>
                      <a:pt x="28" y="106"/>
                    </a:lnTo>
                    <a:lnTo>
                      <a:pt x="36" y="116"/>
                    </a:lnTo>
                    <a:lnTo>
                      <a:pt x="46" y="132"/>
                    </a:lnTo>
                    <a:lnTo>
                      <a:pt x="46" y="132"/>
                    </a:lnTo>
                    <a:lnTo>
                      <a:pt x="50" y="138"/>
                    </a:lnTo>
                    <a:lnTo>
                      <a:pt x="54" y="142"/>
                    </a:lnTo>
                    <a:lnTo>
                      <a:pt x="60" y="144"/>
                    </a:lnTo>
                    <a:lnTo>
                      <a:pt x="60" y="144"/>
                    </a:lnTo>
                    <a:lnTo>
                      <a:pt x="50" y="98"/>
                    </a:lnTo>
                    <a:lnTo>
                      <a:pt x="46" y="74"/>
                    </a:lnTo>
                    <a:close/>
                  </a:path>
                </a:pathLst>
              </a:custGeom>
              <a:solidFill>
                <a:srgbClr val="FEB44C"/>
              </a:solidFill>
              <a:ln w="6350">
                <a:solidFill>
                  <a:srgbClr val="000000"/>
                </a:solidFill>
                <a:prstDash val="solid"/>
                <a:round/>
                <a:headEnd/>
                <a:tailEnd/>
              </a:ln>
            </p:spPr>
            <p:txBody>
              <a:bodyPr/>
              <a:lstStyle/>
              <a:p>
                <a:endParaRPr lang="en-US" dirty="0"/>
              </a:p>
            </p:txBody>
          </p:sp>
          <p:sp>
            <p:nvSpPr>
              <p:cNvPr id="314" name="Freeform 72"/>
              <p:cNvSpPr>
                <a:spLocks/>
              </p:cNvSpPr>
              <p:nvPr/>
            </p:nvSpPr>
            <p:spPr bwMode="auto">
              <a:xfrm>
                <a:off x="1533" y="1690"/>
                <a:ext cx="104" cy="302"/>
              </a:xfrm>
              <a:custGeom>
                <a:avLst/>
                <a:gdLst/>
                <a:ahLst/>
                <a:cxnLst>
                  <a:cxn ang="0">
                    <a:pos x="82" y="258"/>
                  </a:cxn>
                  <a:cxn ang="0">
                    <a:pos x="64" y="232"/>
                  </a:cxn>
                  <a:cxn ang="0">
                    <a:pos x="56" y="220"/>
                  </a:cxn>
                  <a:cxn ang="0">
                    <a:pos x="50" y="208"/>
                  </a:cxn>
                  <a:cxn ang="0">
                    <a:pos x="56" y="198"/>
                  </a:cxn>
                  <a:cxn ang="0">
                    <a:pos x="56" y="196"/>
                  </a:cxn>
                  <a:cxn ang="0">
                    <a:pos x="54" y="188"/>
                  </a:cxn>
                  <a:cxn ang="0">
                    <a:pos x="46" y="166"/>
                  </a:cxn>
                  <a:cxn ang="0">
                    <a:pos x="40" y="144"/>
                  </a:cxn>
                  <a:cxn ang="0">
                    <a:pos x="36" y="126"/>
                  </a:cxn>
                  <a:cxn ang="0">
                    <a:pos x="48" y="144"/>
                  </a:cxn>
                  <a:cxn ang="0">
                    <a:pos x="62" y="160"/>
                  </a:cxn>
                  <a:cxn ang="0">
                    <a:pos x="76" y="168"/>
                  </a:cxn>
                  <a:cxn ang="0">
                    <a:pos x="82" y="164"/>
                  </a:cxn>
                  <a:cxn ang="0">
                    <a:pos x="72" y="158"/>
                  </a:cxn>
                  <a:cxn ang="0">
                    <a:pos x="64" y="146"/>
                  </a:cxn>
                  <a:cxn ang="0">
                    <a:pos x="64" y="138"/>
                  </a:cxn>
                  <a:cxn ang="0">
                    <a:pos x="60" y="124"/>
                  </a:cxn>
                  <a:cxn ang="0">
                    <a:pos x="56" y="108"/>
                  </a:cxn>
                  <a:cxn ang="0">
                    <a:pos x="56" y="102"/>
                  </a:cxn>
                  <a:cxn ang="0">
                    <a:pos x="56" y="94"/>
                  </a:cxn>
                  <a:cxn ang="0">
                    <a:pos x="52" y="60"/>
                  </a:cxn>
                  <a:cxn ang="0">
                    <a:pos x="50" y="42"/>
                  </a:cxn>
                  <a:cxn ang="0">
                    <a:pos x="50" y="36"/>
                  </a:cxn>
                  <a:cxn ang="0">
                    <a:pos x="38" y="20"/>
                  </a:cxn>
                  <a:cxn ang="0">
                    <a:pos x="28" y="12"/>
                  </a:cxn>
                  <a:cxn ang="0">
                    <a:pos x="20" y="10"/>
                  </a:cxn>
                  <a:cxn ang="0">
                    <a:pos x="0" y="2"/>
                  </a:cxn>
                  <a:cxn ang="0">
                    <a:pos x="0" y="22"/>
                  </a:cxn>
                  <a:cxn ang="0">
                    <a:pos x="2" y="50"/>
                  </a:cxn>
                  <a:cxn ang="0">
                    <a:pos x="4" y="64"/>
                  </a:cxn>
                  <a:cxn ang="0">
                    <a:pos x="4" y="84"/>
                  </a:cxn>
                  <a:cxn ang="0">
                    <a:pos x="8" y="140"/>
                  </a:cxn>
                  <a:cxn ang="0">
                    <a:pos x="12" y="158"/>
                  </a:cxn>
                  <a:cxn ang="0">
                    <a:pos x="12" y="166"/>
                  </a:cxn>
                  <a:cxn ang="0">
                    <a:pos x="22" y="194"/>
                  </a:cxn>
                  <a:cxn ang="0">
                    <a:pos x="32" y="218"/>
                  </a:cxn>
                  <a:cxn ang="0">
                    <a:pos x="40" y="236"/>
                  </a:cxn>
                  <a:cxn ang="0">
                    <a:pos x="70" y="272"/>
                  </a:cxn>
                  <a:cxn ang="0">
                    <a:pos x="104" y="302"/>
                  </a:cxn>
                  <a:cxn ang="0">
                    <a:pos x="98" y="278"/>
                  </a:cxn>
                  <a:cxn ang="0">
                    <a:pos x="96" y="270"/>
                  </a:cxn>
                  <a:cxn ang="0">
                    <a:pos x="90" y="268"/>
                  </a:cxn>
                  <a:cxn ang="0">
                    <a:pos x="82" y="258"/>
                  </a:cxn>
                </a:cxnLst>
                <a:rect l="0" t="0" r="r" b="b"/>
                <a:pathLst>
                  <a:path w="104" h="302">
                    <a:moveTo>
                      <a:pt x="82" y="258"/>
                    </a:moveTo>
                    <a:lnTo>
                      <a:pt x="82" y="258"/>
                    </a:lnTo>
                    <a:lnTo>
                      <a:pt x="72" y="242"/>
                    </a:lnTo>
                    <a:lnTo>
                      <a:pt x="64" y="232"/>
                    </a:lnTo>
                    <a:lnTo>
                      <a:pt x="64" y="232"/>
                    </a:lnTo>
                    <a:lnTo>
                      <a:pt x="56" y="220"/>
                    </a:lnTo>
                    <a:lnTo>
                      <a:pt x="50" y="208"/>
                    </a:lnTo>
                    <a:lnTo>
                      <a:pt x="50" y="208"/>
                    </a:lnTo>
                    <a:lnTo>
                      <a:pt x="48" y="200"/>
                    </a:lnTo>
                    <a:lnTo>
                      <a:pt x="56" y="198"/>
                    </a:lnTo>
                    <a:lnTo>
                      <a:pt x="56" y="198"/>
                    </a:lnTo>
                    <a:lnTo>
                      <a:pt x="56" y="196"/>
                    </a:lnTo>
                    <a:lnTo>
                      <a:pt x="54" y="188"/>
                    </a:lnTo>
                    <a:lnTo>
                      <a:pt x="54" y="188"/>
                    </a:lnTo>
                    <a:lnTo>
                      <a:pt x="48" y="176"/>
                    </a:lnTo>
                    <a:lnTo>
                      <a:pt x="46" y="166"/>
                    </a:lnTo>
                    <a:lnTo>
                      <a:pt x="46" y="166"/>
                    </a:lnTo>
                    <a:lnTo>
                      <a:pt x="40" y="144"/>
                    </a:lnTo>
                    <a:lnTo>
                      <a:pt x="36" y="126"/>
                    </a:lnTo>
                    <a:lnTo>
                      <a:pt x="36" y="126"/>
                    </a:lnTo>
                    <a:lnTo>
                      <a:pt x="48" y="144"/>
                    </a:lnTo>
                    <a:lnTo>
                      <a:pt x="48" y="144"/>
                    </a:lnTo>
                    <a:lnTo>
                      <a:pt x="56" y="154"/>
                    </a:lnTo>
                    <a:lnTo>
                      <a:pt x="62" y="160"/>
                    </a:lnTo>
                    <a:lnTo>
                      <a:pt x="68" y="170"/>
                    </a:lnTo>
                    <a:lnTo>
                      <a:pt x="76" y="168"/>
                    </a:lnTo>
                    <a:lnTo>
                      <a:pt x="82" y="174"/>
                    </a:lnTo>
                    <a:lnTo>
                      <a:pt x="82" y="164"/>
                    </a:lnTo>
                    <a:lnTo>
                      <a:pt x="72" y="158"/>
                    </a:lnTo>
                    <a:lnTo>
                      <a:pt x="72" y="158"/>
                    </a:lnTo>
                    <a:lnTo>
                      <a:pt x="64" y="146"/>
                    </a:lnTo>
                    <a:lnTo>
                      <a:pt x="64" y="146"/>
                    </a:lnTo>
                    <a:lnTo>
                      <a:pt x="64" y="140"/>
                    </a:lnTo>
                    <a:lnTo>
                      <a:pt x="64" y="138"/>
                    </a:lnTo>
                    <a:lnTo>
                      <a:pt x="64" y="138"/>
                    </a:lnTo>
                    <a:lnTo>
                      <a:pt x="60" y="124"/>
                    </a:lnTo>
                    <a:lnTo>
                      <a:pt x="60" y="124"/>
                    </a:lnTo>
                    <a:lnTo>
                      <a:pt x="56" y="108"/>
                    </a:lnTo>
                    <a:lnTo>
                      <a:pt x="56" y="108"/>
                    </a:lnTo>
                    <a:lnTo>
                      <a:pt x="56" y="102"/>
                    </a:lnTo>
                    <a:lnTo>
                      <a:pt x="56" y="94"/>
                    </a:lnTo>
                    <a:lnTo>
                      <a:pt x="56" y="94"/>
                    </a:lnTo>
                    <a:lnTo>
                      <a:pt x="54" y="80"/>
                    </a:lnTo>
                    <a:lnTo>
                      <a:pt x="52" y="60"/>
                    </a:lnTo>
                    <a:lnTo>
                      <a:pt x="52" y="60"/>
                    </a:lnTo>
                    <a:lnTo>
                      <a:pt x="50" y="42"/>
                    </a:lnTo>
                    <a:lnTo>
                      <a:pt x="50" y="36"/>
                    </a:lnTo>
                    <a:lnTo>
                      <a:pt x="50" y="36"/>
                    </a:lnTo>
                    <a:lnTo>
                      <a:pt x="38" y="20"/>
                    </a:lnTo>
                    <a:lnTo>
                      <a:pt x="38" y="20"/>
                    </a:lnTo>
                    <a:lnTo>
                      <a:pt x="32" y="16"/>
                    </a:lnTo>
                    <a:lnTo>
                      <a:pt x="28" y="12"/>
                    </a:lnTo>
                    <a:lnTo>
                      <a:pt x="20" y="10"/>
                    </a:lnTo>
                    <a:lnTo>
                      <a:pt x="20" y="10"/>
                    </a:lnTo>
                    <a:lnTo>
                      <a:pt x="2" y="0"/>
                    </a:lnTo>
                    <a:lnTo>
                      <a:pt x="0" y="2"/>
                    </a:lnTo>
                    <a:lnTo>
                      <a:pt x="0" y="2"/>
                    </a:lnTo>
                    <a:lnTo>
                      <a:pt x="0" y="22"/>
                    </a:lnTo>
                    <a:lnTo>
                      <a:pt x="0" y="38"/>
                    </a:lnTo>
                    <a:lnTo>
                      <a:pt x="2" y="50"/>
                    </a:lnTo>
                    <a:lnTo>
                      <a:pt x="2" y="50"/>
                    </a:lnTo>
                    <a:lnTo>
                      <a:pt x="4" y="64"/>
                    </a:lnTo>
                    <a:lnTo>
                      <a:pt x="4" y="84"/>
                    </a:lnTo>
                    <a:lnTo>
                      <a:pt x="4" y="84"/>
                    </a:lnTo>
                    <a:lnTo>
                      <a:pt x="6" y="114"/>
                    </a:lnTo>
                    <a:lnTo>
                      <a:pt x="8" y="140"/>
                    </a:lnTo>
                    <a:lnTo>
                      <a:pt x="8" y="140"/>
                    </a:lnTo>
                    <a:lnTo>
                      <a:pt x="12" y="158"/>
                    </a:lnTo>
                    <a:lnTo>
                      <a:pt x="12" y="166"/>
                    </a:lnTo>
                    <a:lnTo>
                      <a:pt x="12" y="166"/>
                    </a:lnTo>
                    <a:lnTo>
                      <a:pt x="14" y="174"/>
                    </a:lnTo>
                    <a:lnTo>
                      <a:pt x="22" y="194"/>
                    </a:lnTo>
                    <a:lnTo>
                      <a:pt x="22" y="194"/>
                    </a:lnTo>
                    <a:lnTo>
                      <a:pt x="32" y="218"/>
                    </a:lnTo>
                    <a:lnTo>
                      <a:pt x="40" y="236"/>
                    </a:lnTo>
                    <a:lnTo>
                      <a:pt x="40" y="236"/>
                    </a:lnTo>
                    <a:lnTo>
                      <a:pt x="70" y="272"/>
                    </a:lnTo>
                    <a:lnTo>
                      <a:pt x="70" y="272"/>
                    </a:lnTo>
                    <a:lnTo>
                      <a:pt x="86" y="286"/>
                    </a:lnTo>
                    <a:lnTo>
                      <a:pt x="104" y="302"/>
                    </a:lnTo>
                    <a:lnTo>
                      <a:pt x="104" y="302"/>
                    </a:lnTo>
                    <a:lnTo>
                      <a:pt x="98" y="278"/>
                    </a:lnTo>
                    <a:lnTo>
                      <a:pt x="98" y="278"/>
                    </a:lnTo>
                    <a:lnTo>
                      <a:pt x="96" y="270"/>
                    </a:lnTo>
                    <a:lnTo>
                      <a:pt x="96" y="270"/>
                    </a:lnTo>
                    <a:lnTo>
                      <a:pt x="90" y="268"/>
                    </a:lnTo>
                    <a:lnTo>
                      <a:pt x="86" y="264"/>
                    </a:lnTo>
                    <a:lnTo>
                      <a:pt x="82" y="258"/>
                    </a:lnTo>
                    <a:lnTo>
                      <a:pt x="82" y="258"/>
                    </a:lnTo>
                    <a:close/>
                  </a:path>
                </a:pathLst>
              </a:custGeom>
              <a:solidFill>
                <a:srgbClr val="907A71"/>
              </a:solidFill>
              <a:ln w="6350">
                <a:solidFill>
                  <a:srgbClr val="000000"/>
                </a:solidFill>
                <a:prstDash val="solid"/>
                <a:round/>
                <a:headEnd/>
                <a:tailEnd/>
              </a:ln>
            </p:spPr>
            <p:txBody>
              <a:bodyPr/>
              <a:lstStyle/>
              <a:p>
                <a:endParaRPr lang="en-US" dirty="0"/>
              </a:p>
            </p:txBody>
          </p:sp>
          <p:sp>
            <p:nvSpPr>
              <p:cNvPr id="315" name="Freeform 73"/>
              <p:cNvSpPr>
                <a:spLocks/>
              </p:cNvSpPr>
              <p:nvPr/>
            </p:nvSpPr>
            <p:spPr bwMode="auto">
              <a:xfrm>
                <a:off x="1817" y="2175"/>
                <a:ext cx="238" cy="70"/>
              </a:xfrm>
              <a:custGeom>
                <a:avLst/>
                <a:gdLst/>
                <a:ahLst/>
                <a:cxnLst>
                  <a:cxn ang="0">
                    <a:pos x="20" y="28"/>
                  </a:cxn>
                  <a:cxn ang="0">
                    <a:pos x="0" y="0"/>
                  </a:cxn>
                  <a:cxn ang="0">
                    <a:pos x="0" y="0"/>
                  </a:cxn>
                  <a:cxn ang="0">
                    <a:pos x="16" y="4"/>
                  </a:cxn>
                  <a:cxn ang="0">
                    <a:pos x="28" y="8"/>
                  </a:cxn>
                  <a:cxn ang="0">
                    <a:pos x="36" y="14"/>
                  </a:cxn>
                  <a:cxn ang="0">
                    <a:pos x="36" y="14"/>
                  </a:cxn>
                  <a:cxn ang="0">
                    <a:pos x="52" y="26"/>
                  </a:cxn>
                  <a:cxn ang="0">
                    <a:pos x="64" y="36"/>
                  </a:cxn>
                  <a:cxn ang="0">
                    <a:pos x="64" y="36"/>
                  </a:cxn>
                  <a:cxn ang="0">
                    <a:pos x="68" y="38"/>
                  </a:cxn>
                  <a:cxn ang="0">
                    <a:pos x="74" y="40"/>
                  </a:cxn>
                  <a:cxn ang="0">
                    <a:pos x="88" y="40"/>
                  </a:cxn>
                  <a:cxn ang="0">
                    <a:pos x="88" y="40"/>
                  </a:cxn>
                  <a:cxn ang="0">
                    <a:pos x="106" y="38"/>
                  </a:cxn>
                  <a:cxn ang="0">
                    <a:pos x="120" y="32"/>
                  </a:cxn>
                  <a:cxn ang="0">
                    <a:pos x="120" y="32"/>
                  </a:cxn>
                  <a:cxn ang="0">
                    <a:pos x="132" y="28"/>
                  </a:cxn>
                  <a:cxn ang="0">
                    <a:pos x="140" y="26"/>
                  </a:cxn>
                  <a:cxn ang="0">
                    <a:pos x="150" y="24"/>
                  </a:cxn>
                  <a:cxn ang="0">
                    <a:pos x="150" y="24"/>
                  </a:cxn>
                  <a:cxn ang="0">
                    <a:pos x="166" y="28"/>
                  </a:cxn>
                  <a:cxn ang="0">
                    <a:pos x="186" y="32"/>
                  </a:cxn>
                  <a:cxn ang="0">
                    <a:pos x="206" y="38"/>
                  </a:cxn>
                  <a:cxn ang="0">
                    <a:pos x="218" y="44"/>
                  </a:cxn>
                  <a:cxn ang="0">
                    <a:pos x="238" y="56"/>
                  </a:cxn>
                  <a:cxn ang="0">
                    <a:pos x="226" y="70"/>
                  </a:cxn>
                  <a:cxn ang="0">
                    <a:pos x="226" y="70"/>
                  </a:cxn>
                  <a:cxn ang="0">
                    <a:pos x="196" y="66"/>
                  </a:cxn>
                  <a:cxn ang="0">
                    <a:pos x="168" y="64"/>
                  </a:cxn>
                  <a:cxn ang="0">
                    <a:pos x="140" y="66"/>
                  </a:cxn>
                  <a:cxn ang="0">
                    <a:pos x="140" y="66"/>
                  </a:cxn>
                  <a:cxn ang="0">
                    <a:pos x="110" y="68"/>
                  </a:cxn>
                  <a:cxn ang="0">
                    <a:pos x="72" y="70"/>
                  </a:cxn>
                  <a:cxn ang="0">
                    <a:pos x="72" y="70"/>
                  </a:cxn>
                  <a:cxn ang="0">
                    <a:pos x="46" y="70"/>
                  </a:cxn>
                  <a:cxn ang="0">
                    <a:pos x="36" y="70"/>
                  </a:cxn>
                  <a:cxn ang="0">
                    <a:pos x="20" y="28"/>
                  </a:cxn>
                </a:cxnLst>
                <a:rect l="0" t="0" r="r" b="b"/>
                <a:pathLst>
                  <a:path w="238" h="70">
                    <a:moveTo>
                      <a:pt x="20" y="28"/>
                    </a:moveTo>
                    <a:lnTo>
                      <a:pt x="0" y="0"/>
                    </a:lnTo>
                    <a:lnTo>
                      <a:pt x="0" y="0"/>
                    </a:lnTo>
                    <a:lnTo>
                      <a:pt x="16" y="4"/>
                    </a:lnTo>
                    <a:lnTo>
                      <a:pt x="28" y="8"/>
                    </a:lnTo>
                    <a:lnTo>
                      <a:pt x="36" y="14"/>
                    </a:lnTo>
                    <a:lnTo>
                      <a:pt x="36" y="14"/>
                    </a:lnTo>
                    <a:lnTo>
                      <a:pt x="52" y="26"/>
                    </a:lnTo>
                    <a:lnTo>
                      <a:pt x="64" y="36"/>
                    </a:lnTo>
                    <a:lnTo>
                      <a:pt x="64" y="36"/>
                    </a:lnTo>
                    <a:lnTo>
                      <a:pt x="68" y="38"/>
                    </a:lnTo>
                    <a:lnTo>
                      <a:pt x="74" y="40"/>
                    </a:lnTo>
                    <a:lnTo>
                      <a:pt x="88" y="40"/>
                    </a:lnTo>
                    <a:lnTo>
                      <a:pt x="88" y="40"/>
                    </a:lnTo>
                    <a:lnTo>
                      <a:pt x="106" y="38"/>
                    </a:lnTo>
                    <a:lnTo>
                      <a:pt x="120" y="32"/>
                    </a:lnTo>
                    <a:lnTo>
                      <a:pt x="120" y="32"/>
                    </a:lnTo>
                    <a:lnTo>
                      <a:pt x="132" y="28"/>
                    </a:lnTo>
                    <a:lnTo>
                      <a:pt x="140" y="26"/>
                    </a:lnTo>
                    <a:lnTo>
                      <a:pt x="150" y="24"/>
                    </a:lnTo>
                    <a:lnTo>
                      <a:pt x="150" y="24"/>
                    </a:lnTo>
                    <a:lnTo>
                      <a:pt x="166" y="28"/>
                    </a:lnTo>
                    <a:lnTo>
                      <a:pt x="186" y="32"/>
                    </a:lnTo>
                    <a:lnTo>
                      <a:pt x="206" y="38"/>
                    </a:lnTo>
                    <a:lnTo>
                      <a:pt x="218" y="44"/>
                    </a:lnTo>
                    <a:lnTo>
                      <a:pt x="238" y="56"/>
                    </a:lnTo>
                    <a:lnTo>
                      <a:pt x="226" y="70"/>
                    </a:lnTo>
                    <a:lnTo>
                      <a:pt x="226" y="70"/>
                    </a:lnTo>
                    <a:lnTo>
                      <a:pt x="196" y="66"/>
                    </a:lnTo>
                    <a:lnTo>
                      <a:pt x="168" y="64"/>
                    </a:lnTo>
                    <a:lnTo>
                      <a:pt x="140" y="66"/>
                    </a:lnTo>
                    <a:lnTo>
                      <a:pt x="140" y="66"/>
                    </a:lnTo>
                    <a:lnTo>
                      <a:pt x="110" y="68"/>
                    </a:lnTo>
                    <a:lnTo>
                      <a:pt x="72" y="70"/>
                    </a:lnTo>
                    <a:lnTo>
                      <a:pt x="72" y="70"/>
                    </a:lnTo>
                    <a:lnTo>
                      <a:pt x="46" y="70"/>
                    </a:lnTo>
                    <a:lnTo>
                      <a:pt x="36" y="70"/>
                    </a:lnTo>
                    <a:lnTo>
                      <a:pt x="20" y="28"/>
                    </a:lnTo>
                    <a:close/>
                  </a:path>
                </a:pathLst>
              </a:custGeom>
              <a:solidFill>
                <a:srgbClr val="FFFF00"/>
              </a:solidFill>
              <a:ln w="6350">
                <a:solidFill>
                  <a:srgbClr val="000000"/>
                </a:solidFill>
                <a:prstDash val="solid"/>
                <a:round/>
                <a:headEnd/>
                <a:tailEnd/>
              </a:ln>
            </p:spPr>
            <p:txBody>
              <a:bodyPr/>
              <a:lstStyle/>
              <a:p>
                <a:endParaRPr lang="en-US" dirty="0"/>
              </a:p>
            </p:txBody>
          </p:sp>
          <p:sp>
            <p:nvSpPr>
              <p:cNvPr id="316" name="Freeform 74"/>
              <p:cNvSpPr>
                <a:spLocks/>
              </p:cNvSpPr>
              <p:nvPr/>
            </p:nvSpPr>
            <p:spPr bwMode="auto">
              <a:xfrm>
                <a:off x="1391" y="2225"/>
                <a:ext cx="394" cy="116"/>
              </a:xfrm>
              <a:custGeom>
                <a:avLst/>
                <a:gdLst/>
                <a:ahLst/>
                <a:cxnLst>
                  <a:cxn ang="0">
                    <a:pos x="394" y="112"/>
                  </a:cxn>
                  <a:cxn ang="0">
                    <a:pos x="394" y="112"/>
                  </a:cxn>
                  <a:cxn ang="0">
                    <a:pos x="394" y="114"/>
                  </a:cxn>
                  <a:cxn ang="0">
                    <a:pos x="390" y="116"/>
                  </a:cxn>
                  <a:cxn ang="0">
                    <a:pos x="380" y="116"/>
                  </a:cxn>
                  <a:cxn ang="0">
                    <a:pos x="362" y="116"/>
                  </a:cxn>
                  <a:cxn ang="0">
                    <a:pos x="362" y="116"/>
                  </a:cxn>
                  <a:cxn ang="0">
                    <a:pos x="310" y="108"/>
                  </a:cxn>
                  <a:cxn ang="0">
                    <a:pos x="310" y="108"/>
                  </a:cxn>
                  <a:cxn ang="0">
                    <a:pos x="238" y="98"/>
                  </a:cxn>
                  <a:cxn ang="0">
                    <a:pos x="238" y="98"/>
                  </a:cxn>
                  <a:cxn ang="0">
                    <a:pos x="216" y="92"/>
                  </a:cxn>
                  <a:cxn ang="0">
                    <a:pos x="198" y="84"/>
                  </a:cxn>
                  <a:cxn ang="0">
                    <a:pos x="198" y="84"/>
                  </a:cxn>
                  <a:cxn ang="0">
                    <a:pos x="180" y="76"/>
                  </a:cxn>
                  <a:cxn ang="0">
                    <a:pos x="164" y="72"/>
                  </a:cxn>
                  <a:cxn ang="0">
                    <a:pos x="164" y="72"/>
                  </a:cxn>
                  <a:cxn ang="0">
                    <a:pos x="150" y="68"/>
                  </a:cxn>
                  <a:cxn ang="0">
                    <a:pos x="130" y="60"/>
                  </a:cxn>
                  <a:cxn ang="0">
                    <a:pos x="130" y="60"/>
                  </a:cxn>
                  <a:cxn ang="0">
                    <a:pos x="118" y="54"/>
                  </a:cxn>
                  <a:cxn ang="0">
                    <a:pos x="106" y="48"/>
                  </a:cxn>
                  <a:cxn ang="0">
                    <a:pos x="90" y="44"/>
                  </a:cxn>
                  <a:cxn ang="0">
                    <a:pos x="60" y="26"/>
                  </a:cxn>
                  <a:cxn ang="0">
                    <a:pos x="34" y="14"/>
                  </a:cxn>
                  <a:cxn ang="0">
                    <a:pos x="0" y="0"/>
                  </a:cxn>
                  <a:cxn ang="0">
                    <a:pos x="12" y="2"/>
                  </a:cxn>
                  <a:cxn ang="0">
                    <a:pos x="20" y="4"/>
                  </a:cxn>
                  <a:cxn ang="0">
                    <a:pos x="42" y="2"/>
                  </a:cxn>
                  <a:cxn ang="0">
                    <a:pos x="68" y="0"/>
                  </a:cxn>
                  <a:cxn ang="0">
                    <a:pos x="70" y="0"/>
                  </a:cxn>
                  <a:cxn ang="0">
                    <a:pos x="70" y="0"/>
                  </a:cxn>
                  <a:cxn ang="0">
                    <a:pos x="92" y="16"/>
                  </a:cxn>
                  <a:cxn ang="0">
                    <a:pos x="92" y="16"/>
                  </a:cxn>
                  <a:cxn ang="0">
                    <a:pos x="114" y="30"/>
                  </a:cxn>
                  <a:cxn ang="0">
                    <a:pos x="138" y="44"/>
                  </a:cxn>
                  <a:cxn ang="0">
                    <a:pos x="138" y="44"/>
                  </a:cxn>
                  <a:cxn ang="0">
                    <a:pos x="164" y="54"/>
                  </a:cxn>
                  <a:cxn ang="0">
                    <a:pos x="180" y="60"/>
                  </a:cxn>
                  <a:cxn ang="0">
                    <a:pos x="194" y="64"/>
                  </a:cxn>
                  <a:cxn ang="0">
                    <a:pos x="194" y="64"/>
                  </a:cxn>
                  <a:cxn ang="0">
                    <a:pos x="222" y="70"/>
                  </a:cxn>
                  <a:cxn ang="0">
                    <a:pos x="246" y="74"/>
                  </a:cxn>
                  <a:cxn ang="0">
                    <a:pos x="246" y="74"/>
                  </a:cxn>
                  <a:cxn ang="0">
                    <a:pos x="270" y="78"/>
                  </a:cxn>
                  <a:cxn ang="0">
                    <a:pos x="302" y="82"/>
                  </a:cxn>
                  <a:cxn ang="0">
                    <a:pos x="302" y="82"/>
                  </a:cxn>
                  <a:cxn ang="0">
                    <a:pos x="340" y="84"/>
                  </a:cxn>
                  <a:cxn ang="0">
                    <a:pos x="372" y="84"/>
                  </a:cxn>
                  <a:cxn ang="0">
                    <a:pos x="394" y="112"/>
                  </a:cxn>
                </a:cxnLst>
                <a:rect l="0" t="0" r="r" b="b"/>
                <a:pathLst>
                  <a:path w="394" h="116">
                    <a:moveTo>
                      <a:pt x="394" y="112"/>
                    </a:moveTo>
                    <a:lnTo>
                      <a:pt x="394" y="112"/>
                    </a:lnTo>
                    <a:lnTo>
                      <a:pt x="394" y="114"/>
                    </a:lnTo>
                    <a:lnTo>
                      <a:pt x="390" y="116"/>
                    </a:lnTo>
                    <a:lnTo>
                      <a:pt x="380" y="116"/>
                    </a:lnTo>
                    <a:lnTo>
                      <a:pt x="362" y="116"/>
                    </a:lnTo>
                    <a:lnTo>
                      <a:pt x="362" y="116"/>
                    </a:lnTo>
                    <a:lnTo>
                      <a:pt x="310" y="108"/>
                    </a:lnTo>
                    <a:lnTo>
                      <a:pt x="310" y="108"/>
                    </a:lnTo>
                    <a:lnTo>
                      <a:pt x="238" y="98"/>
                    </a:lnTo>
                    <a:lnTo>
                      <a:pt x="238" y="98"/>
                    </a:lnTo>
                    <a:lnTo>
                      <a:pt x="216" y="92"/>
                    </a:lnTo>
                    <a:lnTo>
                      <a:pt x="198" y="84"/>
                    </a:lnTo>
                    <a:lnTo>
                      <a:pt x="198" y="84"/>
                    </a:lnTo>
                    <a:lnTo>
                      <a:pt x="180" y="76"/>
                    </a:lnTo>
                    <a:lnTo>
                      <a:pt x="164" y="72"/>
                    </a:lnTo>
                    <a:lnTo>
                      <a:pt x="164" y="72"/>
                    </a:lnTo>
                    <a:lnTo>
                      <a:pt x="150" y="68"/>
                    </a:lnTo>
                    <a:lnTo>
                      <a:pt x="130" y="60"/>
                    </a:lnTo>
                    <a:lnTo>
                      <a:pt x="130" y="60"/>
                    </a:lnTo>
                    <a:lnTo>
                      <a:pt x="118" y="54"/>
                    </a:lnTo>
                    <a:lnTo>
                      <a:pt x="106" y="48"/>
                    </a:lnTo>
                    <a:lnTo>
                      <a:pt x="90" y="44"/>
                    </a:lnTo>
                    <a:lnTo>
                      <a:pt x="60" y="26"/>
                    </a:lnTo>
                    <a:lnTo>
                      <a:pt x="34" y="14"/>
                    </a:lnTo>
                    <a:lnTo>
                      <a:pt x="0" y="0"/>
                    </a:lnTo>
                    <a:lnTo>
                      <a:pt x="12" y="2"/>
                    </a:lnTo>
                    <a:lnTo>
                      <a:pt x="20" y="4"/>
                    </a:lnTo>
                    <a:lnTo>
                      <a:pt x="42" y="2"/>
                    </a:lnTo>
                    <a:lnTo>
                      <a:pt x="68" y="0"/>
                    </a:lnTo>
                    <a:lnTo>
                      <a:pt x="70" y="0"/>
                    </a:lnTo>
                    <a:lnTo>
                      <a:pt x="70" y="0"/>
                    </a:lnTo>
                    <a:lnTo>
                      <a:pt x="92" y="16"/>
                    </a:lnTo>
                    <a:lnTo>
                      <a:pt x="92" y="16"/>
                    </a:lnTo>
                    <a:lnTo>
                      <a:pt x="114" y="30"/>
                    </a:lnTo>
                    <a:lnTo>
                      <a:pt x="138" y="44"/>
                    </a:lnTo>
                    <a:lnTo>
                      <a:pt x="138" y="44"/>
                    </a:lnTo>
                    <a:lnTo>
                      <a:pt x="164" y="54"/>
                    </a:lnTo>
                    <a:lnTo>
                      <a:pt x="180" y="60"/>
                    </a:lnTo>
                    <a:lnTo>
                      <a:pt x="194" y="64"/>
                    </a:lnTo>
                    <a:lnTo>
                      <a:pt x="194" y="64"/>
                    </a:lnTo>
                    <a:lnTo>
                      <a:pt x="222" y="70"/>
                    </a:lnTo>
                    <a:lnTo>
                      <a:pt x="246" y="74"/>
                    </a:lnTo>
                    <a:lnTo>
                      <a:pt x="246" y="74"/>
                    </a:lnTo>
                    <a:lnTo>
                      <a:pt x="270" y="78"/>
                    </a:lnTo>
                    <a:lnTo>
                      <a:pt x="302" y="82"/>
                    </a:lnTo>
                    <a:lnTo>
                      <a:pt x="302" y="82"/>
                    </a:lnTo>
                    <a:lnTo>
                      <a:pt x="340" y="84"/>
                    </a:lnTo>
                    <a:lnTo>
                      <a:pt x="372" y="84"/>
                    </a:lnTo>
                    <a:lnTo>
                      <a:pt x="394" y="112"/>
                    </a:lnTo>
                    <a:close/>
                  </a:path>
                </a:pathLst>
              </a:custGeom>
              <a:solidFill>
                <a:srgbClr val="FFFF00"/>
              </a:solidFill>
              <a:ln w="6350">
                <a:solidFill>
                  <a:srgbClr val="000000"/>
                </a:solidFill>
                <a:prstDash val="solid"/>
                <a:round/>
                <a:headEnd/>
                <a:tailEnd/>
              </a:ln>
            </p:spPr>
            <p:txBody>
              <a:bodyPr/>
              <a:lstStyle/>
              <a:p>
                <a:endParaRPr lang="en-US" dirty="0"/>
              </a:p>
            </p:txBody>
          </p:sp>
          <p:sp>
            <p:nvSpPr>
              <p:cNvPr id="317" name="Freeform 75"/>
              <p:cNvSpPr>
                <a:spLocks/>
              </p:cNvSpPr>
              <p:nvPr/>
            </p:nvSpPr>
            <p:spPr bwMode="auto">
              <a:xfrm>
                <a:off x="1037" y="2032"/>
                <a:ext cx="422" cy="97"/>
              </a:xfrm>
              <a:custGeom>
                <a:avLst/>
                <a:gdLst/>
                <a:ahLst/>
                <a:cxnLst>
                  <a:cxn ang="0">
                    <a:pos x="0" y="0"/>
                  </a:cxn>
                  <a:cxn ang="0">
                    <a:pos x="0" y="0"/>
                  </a:cxn>
                  <a:cxn ang="0">
                    <a:pos x="24" y="8"/>
                  </a:cxn>
                  <a:cxn ang="0">
                    <a:pos x="44" y="13"/>
                  </a:cxn>
                  <a:cxn ang="0">
                    <a:pos x="60" y="15"/>
                  </a:cxn>
                  <a:cxn ang="0">
                    <a:pos x="60" y="15"/>
                  </a:cxn>
                  <a:cxn ang="0">
                    <a:pos x="98" y="19"/>
                  </a:cxn>
                  <a:cxn ang="0">
                    <a:pos x="142" y="19"/>
                  </a:cxn>
                  <a:cxn ang="0">
                    <a:pos x="142" y="19"/>
                  </a:cxn>
                  <a:cxn ang="0">
                    <a:pos x="166" y="21"/>
                  </a:cxn>
                  <a:cxn ang="0">
                    <a:pos x="198" y="25"/>
                  </a:cxn>
                  <a:cxn ang="0">
                    <a:pos x="230" y="31"/>
                  </a:cxn>
                  <a:cxn ang="0">
                    <a:pos x="256" y="37"/>
                  </a:cxn>
                  <a:cxn ang="0">
                    <a:pos x="256" y="37"/>
                  </a:cxn>
                  <a:cxn ang="0">
                    <a:pos x="282" y="45"/>
                  </a:cxn>
                  <a:cxn ang="0">
                    <a:pos x="316" y="55"/>
                  </a:cxn>
                  <a:cxn ang="0">
                    <a:pos x="356" y="71"/>
                  </a:cxn>
                  <a:cxn ang="0">
                    <a:pos x="422" y="97"/>
                  </a:cxn>
                </a:cxnLst>
                <a:rect l="0" t="0" r="r" b="b"/>
                <a:pathLst>
                  <a:path w="422" h="97">
                    <a:moveTo>
                      <a:pt x="0" y="0"/>
                    </a:moveTo>
                    <a:lnTo>
                      <a:pt x="0" y="0"/>
                    </a:lnTo>
                    <a:lnTo>
                      <a:pt x="24" y="8"/>
                    </a:lnTo>
                    <a:lnTo>
                      <a:pt x="44" y="13"/>
                    </a:lnTo>
                    <a:lnTo>
                      <a:pt x="60" y="15"/>
                    </a:lnTo>
                    <a:lnTo>
                      <a:pt x="60" y="15"/>
                    </a:lnTo>
                    <a:lnTo>
                      <a:pt x="98" y="19"/>
                    </a:lnTo>
                    <a:lnTo>
                      <a:pt x="142" y="19"/>
                    </a:lnTo>
                    <a:lnTo>
                      <a:pt x="142" y="19"/>
                    </a:lnTo>
                    <a:lnTo>
                      <a:pt x="166" y="21"/>
                    </a:lnTo>
                    <a:lnTo>
                      <a:pt x="198" y="25"/>
                    </a:lnTo>
                    <a:lnTo>
                      <a:pt x="230" y="31"/>
                    </a:lnTo>
                    <a:lnTo>
                      <a:pt x="256" y="37"/>
                    </a:lnTo>
                    <a:lnTo>
                      <a:pt x="256" y="37"/>
                    </a:lnTo>
                    <a:lnTo>
                      <a:pt x="282" y="45"/>
                    </a:lnTo>
                    <a:lnTo>
                      <a:pt x="316" y="55"/>
                    </a:lnTo>
                    <a:lnTo>
                      <a:pt x="356" y="71"/>
                    </a:lnTo>
                    <a:lnTo>
                      <a:pt x="422" y="97"/>
                    </a:lnTo>
                  </a:path>
                </a:pathLst>
              </a:custGeom>
              <a:noFill/>
              <a:ln w="6350">
                <a:solidFill>
                  <a:srgbClr val="000000"/>
                </a:solidFill>
                <a:prstDash val="solid"/>
                <a:round/>
                <a:headEnd/>
                <a:tailEnd/>
              </a:ln>
            </p:spPr>
            <p:txBody>
              <a:bodyPr/>
              <a:lstStyle/>
              <a:p>
                <a:endParaRPr lang="en-US" dirty="0"/>
              </a:p>
            </p:txBody>
          </p:sp>
          <p:sp>
            <p:nvSpPr>
              <p:cNvPr id="318" name="Freeform 76"/>
              <p:cNvSpPr>
                <a:spLocks/>
              </p:cNvSpPr>
              <p:nvPr/>
            </p:nvSpPr>
            <p:spPr bwMode="auto">
              <a:xfrm>
                <a:off x="1001" y="2026"/>
                <a:ext cx="576" cy="259"/>
              </a:xfrm>
              <a:custGeom>
                <a:avLst/>
                <a:gdLst/>
                <a:ahLst/>
                <a:cxnLst>
                  <a:cxn ang="0">
                    <a:pos x="524" y="241"/>
                  </a:cxn>
                  <a:cxn ang="0">
                    <a:pos x="480" y="215"/>
                  </a:cxn>
                  <a:cxn ang="0">
                    <a:pos x="458" y="197"/>
                  </a:cxn>
                  <a:cxn ang="0">
                    <a:pos x="452" y="193"/>
                  </a:cxn>
                  <a:cxn ang="0">
                    <a:pos x="438" y="185"/>
                  </a:cxn>
                  <a:cxn ang="0">
                    <a:pos x="410" y="171"/>
                  </a:cxn>
                  <a:cxn ang="0">
                    <a:pos x="374" y="157"/>
                  </a:cxn>
                  <a:cxn ang="0">
                    <a:pos x="356" y="153"/>
                  </a:cxn>
                  <a:cxn ang="0">
                    <a:pos x="304" y="147"/>
                  </a:cxn>
                  <a:cxn ang="0">
                    <a:pos x="184" y="117"/>
                  </a:cxn>
                  <a:cxn ang="0">
                    <a:pos x="38" y="23"/>
                  </a:cxn>
                  <a:cxn ang="0">
                    <a:pos x="34" y="4"/>
                  </a:cxn>
                  <a:cxn ang="0">
                    <a:pos x="28" y="0"/>
                  </a:cxn>
                  <a:cxn ang="0">
                    <a:pos x="66" y="12"/>
                  </a:cxn>
                  <a:cxn ang="0">
                    <a:pos x="92" y="21"/>
                  </a:cxn>
                  <a:cxn ang="0">
                    <a:pos x="176" y="23"/>
                  </a:cxn>
                  <a:cxn ang="0">
                    <a:pos x="200" y="25"/>
                  </a:cxn>
                  <a:cxn ang="0">
                    <a:pos x="264" y="35"/>
                  </a:cxn>
                  <a:cxn ang="0">
                    <a:pos x="288" y="41"/>
                  </a:cxn>
                  <a:cxn ang="0">
                    <a:pos x="350" y="61"/>
                  </a:cxn>
                  <a:cxn ang="0">
                    <a:pos x="448" y="99"/>
                  </a:cxn>
                  <a:cxn ang="0">
                    <a:pos x="420" y="99"/>
                  </a:cxn>
                  <a:cxn ang="0">
                    <a:pos x="400" y="99"/>
                  </a:cxn>
                  <a:cxn ang="0">
                    <a:pos x="366" y="85"/>
                  </a:cxn>
                  <a:cxn ang="0">
                    <a:pos x="356" y="83"/>
                  </a:cxn>
                  <a:cxn ang="0">
                    <a:pos x="338" y="83"/>
                  </a:cxn>
                  <a:cxn ang="0">
                    <a:pos x="330" y="79"/>
                  </a:cxn>
                  <a:cxn ang="0">
                    <a:pos x="312" y="77"/>
                  </a:cxn>
                  <a:cxn ang="0">
                    <a:pos x="302" y="75"/>
                  </a:cxn>
                  <a:cxn ang="0">
                    <a:pos x="278" y="65"/>
                  </a:cxn>
                  <a:cxn ang="0">
                    <a:pos x="264" y="59"/>
                  </a:cxn>
                  <a:cxn ang="0">
                    <a:pos x="244" y="55"/>
                  </a:cxn>
                  <a:cxn ang="0">
                    <a:pos x="198" y="53"/>
                  </a:cxn>
                  <a:cxn ang="0">
                    <a:pos x="174" y="47"/>
                  </a:cxn>
                  <a:cxn ang="0">
                    <a:pos x="118" y="35"/>
                  </a:cxn>
                  <a:cxn ang="0">
                    <a:pos x="84" y="35"/>
                  </a:cxn>
                  <a:cxn ang="0">
                    <a:pos x="86" y="37"/>
                  </a:cxn>
                  <a:cxn ang="0">
                    <a:pos x="92" y="41"/>
                  </a:cxn>
                  <a:cxn ang="0">
                    <a:pos x="96" y="43"/>
                  </a:cxn>
                  <a:cxn ang="0">
                    <a:pos x="110" y="47"/>
                  </a:cxn>
                  <a:cxn ang="0">
                    <a:pos x="120" y="49"/>
                  </a:cxn>
                  <a:cxn ang="0">
                    <a:pos x="134" y="53"/>
                  </a:cxn>
                  <a:cxn ang="0">
                    <a:pos x="192" y="85"/>
                  </a:cxn>
                  <a:cxn ang="0">
                    <a:pos x="220" y="113"/>
                  </a:cxn>
                  <a:cxn ang="0">
                    <a:pos x="228" y="119"/>
                  </a:cxn>
                  <a:cxn ang="0">
                    <a:pos x="252" y="125"/>
                  </a:cxn>
                  <a:cxn ang="0">
                    <a:pos x="270" y="129"/>
                  </a:cxn>
                  <a:cxn ang="0">
                    <a:pos x="300" y="137"/>
                  </a:cxn>
                  <a:cxn ang="0">
                    <a:pos x="330" y="141"/>
                  </a:cxn>
                  <a:cxn ang="0">
                    <a:pos x="370" y="145"/>
                  </a:cxn>
                  <a:cxn ang="0">
                    <a:pos x="396" y="151"/>
                  </a:cxn>
                  <a:cxn ang="0">
                    <a:pos x="418" y="159"/>
                  </a:cxn>
                  <a:cxn ang="0">
                    <a:pos x="452" y="171"/>
                  </a:cxn>
                  <a:cxn ang="0">
                    <a:pos x="472" y="185"/>
                  </a:cxn>
                  <a:cxn ang="0">
                    <a:pos x="494" y="207"/>
                  </a:cxn>
                  <a:cxn ang="0">
                    <a:pos x="510" y="221"/>
                  </a:cxn>
                  <a:cxn ang="0">
                    <a:pos x="556" y="251"/>
                  </a:cxn>
                  <a:cxn ang="0">
                    <a:pos x="576" y="259"/>
                  </a:cxn>
                  <a:cxn ang="0">
                    <a:pos x="548" y="251"/>
                  </a:cxn>
                  <a:cxn ang="0">
                    <a:pos x="524" y="241"/>
                  </a:cxn>
                </a:cxnLst>
                <a:rect l="0" t="0" r="r" b="b"/>
                <a:pathLst>
                  <a:path w="576" h="259">
                    <a:moveTo>
                      <a:pt x="524" y="241"/>
                    </a:moveTo>
                    <a:lnTo>
                      <a:pt x="524" y="241"/>
                    </a:lnTo>
                    <a:lnTo>
                      <a:pt x="502" y="229"/>
                    </a:lnTo>
                    <a:lnTo>
                      <a:pt x="480" y="215"/>
                    </a:lnTo>
                    <a:lnTo>
                      <a:pt x="480" y="215"/>
                    </a:lnTo>
                    <a:lnTo>
                      <a:pt x="458" y="197"/>
                    </a:lnTo>
                    <a:lnTo>
                      <a:pt x="456" y="197"/>
                    </a:lnTo>
                    <a:lnTo>
                      <a:pt x="452" y="193"/>
                    </a:lnTo>
                    <a:lnTo>
                      <a:pt x="452" y="193"/>
                    </a:lnTo>
                    <a:lnTo>
                      <a:pt x="438" y="185"/>
                    </a:lnTo>
                    <a:lnTo>
                      <a:pt x="438" y="185"/>
                    </a:lnTo>
                    <a:lnTo>
                      <a:pt x="410" y="171"/>
                    </a:lnTo>
                    <a:lnTo>
                      <a:pt x="392" y="163"/>
                    </a:lnTo>
                    <a:lnTo>
                      <a:pt x="374" y="157"/>
                    </a:lnTo>
                    <a:lnTo>
                      <a:pt x="374" y="157"/>
                    </a:lnTo>
                    <a:lnTo>
                      <a:pt x="356" y="153"/>
                    </a:lnTo>
                    <a:lnTo>
                      <a:pt x="336" y="149"/>
                    </a:lnTo>
                    <a:lnTo>
                      <a:pt x="304" y="147"/>
                    </a:lnTo>
                    <a:lnTo>
                      <a:pt x="228" y="145"/>
                    </a:lnTo>
                    <a:lnTo>
                      <a:pt x="184" y="117"/>
                    </a:lnTo>
                    <a:lnTo>
                      <a:pt x="106" y="67"/>
                    </a:lnTo>
                    <a:lnTo>
                      <a:pt x="38" y="23"/>
                    </a:lnTo>
                    <a:lnTo>
                      <a:pt x="0" y="2"/>
                    </a:lnTo>
                    <a:lnTo>
                      <a:pt x="34" y="4"/>
                    </a:lnTo>
                    <a:lnTo>
                      <a:pt x="34" y="4"/>
                    </a:lnTo>
                    <a:lnTo>
                      <a:pt x="28" y="0"/>
                    </a:lnTo>
                    <a:lnTo>
                      <a:pt x="28" y="0"/>
                    </a:lnTo>
                    <a:lnTo>
                      <a:pt x="66" y="12"/>
                    </a:lnTo>
                    <a:lnTo>
                      <a:pt x="92" y="21"/>
                    </a:lnTo>
                    <a:lnTo>
                      <a:pt x="92" y="21"/>
                    </a:lnTo>
                    <a:lnTo>
                      <a:pt x="130" y="23"/>
                    </a:lnTo>
                    <a:lnTo>
                      <a:pt x="176" y="23"/>
                    </a:lnTo>
                    <a:lnTo>
                      <a:pt x="176" y="23"/>
                    </a:lnTo>
                    <a:lnTo>
                      <a:pt x="200" y="25"/>
                    </a:lnTo>
                    <a:lnTo>
                      <a:pt x="232" y="29"/>
                    </a:lnTo>
                    <a:lnTo>
                      <a:pt x="264" y="35"/>
                    </a:lnTo>
                    <a:lnTo>
                      <a:pt x="288" y="41"/>
                    </a:lnTo>
                    <a:lnTo>
                      <a:pt x="288" y="41"/>
                    </a:lnTo>
                    <a:lnTo>
                      <a:pt x="316" y="49"/>
                    </a:lnTo>
                    <a:lnTo>
                      <a:pt x="350" y="61"/>
                    </a:lnTo>
                    <a:lnTo>
                      <a:pt x="390" y="75"/>
                    </a:lnTo>
                    <a:lnTo>
                      <a:pt x="448" y="99"/>
                    </a:lnTo>
                    <a:lnTo>
                      <a:pt x="448" y="99"/>
                    </a:lnTo>
                    <a:lnTo>
                      <a:pt x="420" y="99"/>
                    </a:lnTo>
                    <a:lnTo>
                      <a:pt x="408" y="99"/>
                    </a:lnTo>
                    <a:lnTo>
                      <a:pt x="400" y="99"/>
                    </a:lnTo>
                    <a:lnTo>
                      <a:pt x="400" y="99"/>
                    </a:lnTo>
                    <a:lnTo>
                      <a:pt x="366" y="85"/>
                    </a:lnTo>
                    <a:lnTo>
                      <a:pt x="366" y="85"/>
                    </a:lnTo>
                    <a:lnTo>
                      <a:pt x="356" y="83"/>
                    </a:lnTo>
                    <a:lnTo>
                      <a:pt x="338" y="83"/>
                    </a:lnTo>
                    <a:lnTo>
                      <a:pt x="338" y="83"/>
                    </a:lnTo>
                    <a:lnTo>
                      <a:pt x="338" y="83"/>
                    </a:lnTo>
                    <a:lnTo>
                      <a:pt x="330" y="79"/>
                    </a:lnTo>
                    <a:lnTo>
                      <a:pt x="322" y="77"/>
                    </a:lnTo>
                    <a:lnTo>
                      <a:pt x="312" y="77"/>
                    </a:lnTo>
                    <a:lnTo>
                      <a:pt x="302" y="75"/>
                    </a:lnTo>
                    <a:lnTo>
                      <a:pt x="302" y="75"/>
                    </a:lnTo>
                    <a:lnTo>
                      <a:pt x="290" y="69"/>
                    </a:lnTo>
                    <a:lnTo>
                      <a:pt x="278" y="65"/>
                    </a:lnTo>
                    <a:lnTo>
                      <a:pt x="278" y="65"/>
                    </a:lnTo>
                    <a:lnTo>
                      <a:pt x="264" y="59"/>
                    </a:lnTo>
                    <a:lnTo>
                      <a:pt x="244" y="55"/>
                    </a:lnTo>
                    <a:lnTo>
                      <a:pt x="244" y="55"/>
                    </a:lnTo>
                    <a:lnTo>
                      <a:pt x="220" y="53"/>
                    </a:lnTo>
                    <a:lnTo>
                      <a:pt x="198" y="53"/>
                    </a:lnTo>
                    <a:lnTo>
                      <a:pt x="198" y="53"/>
                    </a:lnTo>
                    <a:lnTo>
                      <a:pt x="174" y="47"/>
                    </a:lnTo>
                    <a:lnTo>
                      <a:pt x="156" y="43"/>
                    </a:lnTo>
                    <a:lnTo>
                      <a:pt x="118" y="35"/>
                    </a:lnTo>
                    <a:lnTo>
                      <a:pt x="72" y="25"/>
                    </a:lnTo>
                    <a:lnTo>
                      <a:pt x="84" y="35"/>
                    </a:lnTo>
                    <a:lnTo>
                      <a:pt x="84" y="35"/>
                    </a:lnTo>
                    <a:lnTo>
                      <a:pt x="86" y="37"/>
                    </a:lnTo>
                    <a:lnTo>
                      <a:pt x="92" y="41"/>
                    </a:lnTo>
                    <a:lnTo>
                      <a:pt x="92" y="41"/>
                    </a:lnTo>
                    <a:lnTo>
                      <a:pt x="94" y="43"/>
                    </a:lnTo>
                    <a:lnTo>
                      <a:pt x="96" y="43"/>
                    </a:lnTo>
                    <a:lnTo>
                      <a:pt x="94" y="47"/>
                    </a:lnTo>
                    <a:lnTo>
                      <a:pt x="110" y="47"/>
                    </a:lnTo>
                    <a:lnTo>
                      <a:pt x="110" y="47"/>
                    </a:lnTo>
                    <a:lnTo>
                      <a:pt x="120" y="49"/>
                    </a:lnTo>
                    <a:lnTo>
                      <a:pt x="134" y="53"/>
                    </a:lnTo>
                    <a:lnTo>
                      <a:pt x="134" y="53"/>
                    </a:lnTo>
                    <a:lnTo>
                      <a:pt x="166" y="65"/>
                    </a:lnTo>
                    <a:lnTo>
                      <a:pt x="192" y="85"/>
                    </a:lnTo>
                    <a:lnTo>
                      <a:pt x="192" y="85"/>
                    </a:lnTo>
                    <a:lnTo>
                      <a:pt x="220" y="113"/>
                    </a:lnTo>
                    <a:lnTo>
                      <a:pt x="220" y="113"/>
                    </a:lnTo>
                    <a:lnTo>
                      <a:pt x="228" y="119"/>
                    </a:lnTo>
                    <a:lnTo>
                      <a:pt x="238" y="123"/>
                    </a:lnTo>
                    <a:lnTo>
                      <a:pt x="252" y="125"/>
                    </a:lnTo>
                    <a:lnTo>
                      <a:pt x="252" y="125"/>
                    </a:lnTo>
                    <a:lnTo>
                      <a:pt x="270" y="129"/>
                    </a:lnTo>
                    <a:lnTo>
                      <a:pt x="270" y="129"/>
                    </a:lnTo>
                    <a:lnTo>
                      <a:pt x="300" y="137"/>
                    </a:lnTo>
                    <a:lnTo>
                      <a:pt x="300" y="137"/>
                    </a:lnTo>
                    <a:lnTo>
                      <a:pt x="330" y="141"/>
                    </a:lnTo>
                    <a:lnTo>
                      <a:pt x="370" y="145"/>
                    </a:lnTo>
                    <a:lnTo>
                      <a:pt x="370" y="145"/>
                    </a:lnTo>
                    <a:lnTo>
                      <a:pt x="382" y="147"/>
                    </a:lnTo>
                    <a:lnTo>
                      <a:pt x="396" y="151"/>
                    </a:lnTo>
                    <a:lnTo>
                      <a:pt x="418" y="159"/>
                    </a:lnTo>
                    <a:lnTo>
                      <a:pt x="418" y="159"/>
                    </a:lnTo>
                    <a:lnTo>
                      <a:pt x="452" y="171"/>
                    </a:lnTo>
                    <a:lnTo>
                      <a:pt x="452" y="171"/>
                    </a:lnTo>
                    <a:lnTo>
                      <a:pt x="464" y="179"/>
                    </a:lnTo>
                    <a:lnTo>
                      <a:pt x="472" y="185"/>
                    </a:lnTo>
                    <a:lnTo>
                      <a:pt x="472" y="185"/>
                    </a:lnTo>
                    <a:lnTo>
                      <a:pt x="494" y="207"/>
                    </a:lnTo>
                    <a:lnTo>
                      <a:pt x="510" y="221"/>
                    </a:lnTo>
                    <a:lnTo>
                      <a:pt x="510" y="221"/>
                    </a:lnTo>
                    <a:lnTo>
                      <a:pt x="534" y="239"/>
                    </a:lnTo>
                    <a:lnTo>
                      <a:pt x="556" y="251"/>
                    </a:lnTo>
                    <a:lnTo>
                      <a:pt x="574" y="259"/>
                    </a:lnTo>
                    <a:lnTo>
                      <a:pt x="576" y="259"/>
                    </a:lnTo>
                    <a:lnTo>
                      <a:pt x="576" y="259"/>
                    </a:lnTo>
                    <a:lnTo>
                      <a:pt x="548" y="251"/>
                    </a:lnTo>
                    <a:lnTo>
                      <a:pt x="524" y="241"/>
                    </a:lnTo>
                    <a:lnTo>
                      <a:pt x="524" y="241"/>
                    </a:lnTo>
                    <a:close/>
                  </a:path>
                </a:pathLst>
              </a:custGeom>
              <a:solidFill>
                <a:srgbClr val="FEB44C"/>
              </a:solidFill>
              <a:ln w="6350">
                <a:solidFill>
                  <a:srgbClr val="000000"/>
                </a:solidFill>
                <a:prstDash val="solid"/>
                <a:round/>
                <a:headEnd/>
                <a:tailEnd/>
              </a:ln>
            </p:spPr>
            <p:txBody>
              <a:bodyPr/>
              <a:lstStyle/>
              <a:p>
                <a:endParaRPr lang="en-US" dirty="0"/>
              </a:p>
            </p:txBody>
          </p:sp>
          <p:sp>
            <p:nvSpPr>
              <p:cNvPr id="319" name="Freeform 77"/>
              <p:cNvSpPr>
                <a:spLocks/>
              </p:cNvSpPr>
              <p:nvPr/>
            </p:nvSpPr>
            <p:spPr bwMode="auto">
              <a:xfrm>
                <a:off x="1695" y="1940"/>
                <a:ext cx="56" cy="111"/>
              </a:xfrm>
              <a:custGeom>
                <a:avLst/>
                <a:gdLst/>
                <a:ahLst/>
                <a:cxnLst>
                  <a:cxn ang="0">
                    <a:pos x="0" y="0"/>
                  </a:cxn>
                  <a:cxn ang="0">
                    <a:pos x="0" y="0"/>
                  </a:cxn>
                  <a:cxn ang="0">
                    <a:pos x="10" y="24"/>
                  </a:cxn>
                  <a:cxn ang="0">
                    <a:pos x="10" y="24"/>
                  </a:cxn>
                  <a:cxn ang="0">
                    <a:pos x="18" y="32"/>
                  </a:cxn>
                  <a:cxn ang="0">
                    <a:pos x="24" y="42"/>
                  </a:cxn>
                  <a:cxn ang="0">
                    <a:pos x="24" y="42"/>
                  </a:cxn>
                  <a:cxn ang="0">
                    <a:pos x="36" y="60"/>
                  </a:cxn>
                  <a:cxn ang="0">
                    <a:pos x="44" y="80"/>
                  </a:cxn>
                  <a:cxn ang="0">
                    <a:pos x="44" y="80"/>
                  </a:cxn>
                  <a:cxn ang="0">
                    <a:pos x="56" y="111"/>
                  </a:cxn>
                </a:cxnLst>
                <a:rect l="0" t="0" r="r" b="b"/>
                <a:pathLst>
                  <a:path w="56" h="111">
                    <a:moveTo>
                      <a:pt x="0" y="0"/>
                    </a:moveTo>
                    <a:lnTo>
                      <a:pt x="0" y="0"/>
                    </a:lnTo>
                    <a:lnTo>
                      <a:pt x="10" y="24"/>
                    </a:lnTo>
                    <a:lnTo>
                      <a:pt x="10" y="24"/>
                    </a:lnTo>
                    <a:lnTo>
                      <a:pt x="18" y="32"/>
                    </a:lnTo>
                    <a:lnTo>
                      <a:pt x="24" y="42"/>
                    </a:lnTo>
                    <a:lnTo>
                      <a:pt x="24" y="42"/>
                    </a:lnTo>
                    <a:lnTo>
                      <a:pt x="36" y="60"/>
                    </a:lnTo>
                    <a:lnTo>
                      <a:pt x="44" y="80"/>
                    </a:lnTo>
                    <a:lnTo>
                      <a:pt x="44" y="80"/>
                    </a:lnTo>
                    <a:lnTo>
                      <a:pt x="56" y="111"/>
                    </a:lnTo>
                  </a:path>
                </a:pathLst>
              </a:custGeom>
              <a:noFill/>
              <a:ln w="6350">
                <a:solidFill>
                  <a:srgbClr val="000000"/>
                </a:solidFill>
                <a:prstDash val="solid"/>
                <a:round/>
                <a:headEnd/>
                <a:tailEnd/>
              </a:ln>
            </p:spPr>
            <p:txBody>
              <a:bodyPr/>
              <a:lstStyle/>
              <a:p>
                <a:endParaRPr lang="en-US" dirty="0"/>
              </a:p>
            </p:txBody>
          </p:sp>
          <p:sp>
            <p:nvSpPr>
              <p:cNvPr id="320" name="Freeform 78"/>
              <p:cNvSpPr>
                <a:spLocks/>
              </p:cNvSpPr>
              <p:nvPr/>
            </p:nvSpPr>
            <p:spPr bwMode="auto">
              <a:xfrm>
                <a:off x="1219" y="984"/>
                <a:ext cx="634" cy="1261"/>
              </a:xfrm>
              <a:custGeom>
                <a:avLst/>
                <a:gdLst/>
                <a:ahLst/>
                <a:cxnLst>
                  <a:cxn ang="0">
                    <a:pos x="588" y="1159"/>
                  </a:cxn>
                  <a:cxn ang="0">
                    <a:pos x="556" y="1075"/>
                  </a:cxn>
                  <a:cxn ang="0">
                    <a:pos x="528" y="1032"/>
                  </a:cxn>
                  <a:cxn ang="0">
                    <a:pos x="532" y="1022"/>
                  </a:cxn>
                  <a:cxn ang="0">
                    <a:pos x="518" y="998"/>
                  </a:cxn>
                  <a:cxn ang="0">
                    <a:pos x="476" y="956"/>
                  </a:cxn>
                  <a:cxn ang="0">
                    <a:pos x="470" y="870"/>
                  </a:cxn>
                  <a:cxn ang="0">
                    <a:pos x="442" y="758"/>
                  </a:cxn>
                  <a:cxn ang="0">
                    <a:pos x="398" y="676"/>
                  </a:cxn>
                  <a:cxn ang="0">
                    <a:pos x="344" y="646"/>
                  </a:cxn>
                  <a:cxn ang="0">
                    <a:pos x="296" y="632"/>
                  </a:cxn>
                  <a:cxn ang="0">
                    <a:pos x="264" y="586"/>
                  </a:cxn>
                  <a:cxn ang="0">
                    <a:pos x="234" y="540"/>
                  </a:cxn>
                  <a:cxn ang="0">
                    <a:pos x="222" y="486"/>
                  </a:cxn>
                  <a:cxn ang="0">
                    <a:pos x="200" y="438"/>
                  </a:cxn>
                  <a:cxn ang="0">
                    <a:pos x="184" y="390"/>
                  </a:cxn>
                  <a:cxn ang="0">
                    <a:pos x="206" y="408"/>
                  </a:cxn>
                  <a:cxn ang="0">
                    <a:pos x="216" y="376"/>
                  </a:cxn>
                  <a:cxn ang="0">
                    <a:pos x="230" y="356"/>
                  </a:cxn>
                  <a:cxn ang="0">
                    <a:pos x="234" y="342"/>
                  </a:cxn>
                  <a:cxn ang="0">
                    <a:pos x="218" y="272"/>
                  </a:cxn>
                  <a:cxn ang="0">
                    <a:pos x="208" y="232"/>
                  </a:cxn>
                  <a:cxn ang="0">
                    <a:pos x="204" y="202"/>
                  </a:cxn>
                  <a:cxn ang="0">
                    <a:pos x="182" y="144"/>
                  </a:cxn>
                  <a:cxn ang="0">
                    <a:pos x="144" y="70"/>
                  </a:cxn>
                  <a:cxn ang="0">
                    <a:pos x="114" y="28"/>
                  </a:cxn>
                  <a:cxn ang="0">
                    <a:pos x="10" y="0"/>
                  </a:cxn>
                  <a:cxn ang="0">
                    <a:pos x="0" y="14"/>
                  </a:cxn>
                  <a:cxn ang="0">
                    <a:pos x="18" y="78"/>
                  </a:cxn>
                  <a:cxn ang="0">
                    <a:pos x="48" y="146"/>
                  </a:cxn>
                  <a:cxn ang="0">
                    <a:pos x="78" y="186"/>
                  </a:cxn>
                  <a:cxn ang="0">
                    <a:pos x="92" y="220"/>
                  </a:cxn>
                  <a:cxn ang="0">
                    <a:pos x="122" y="262"/>
                  </a:cxn>
                  <a:cxn ang="0">
                    <a:pos x="120" y="278"/>
                  </a:cxn>
                  <a:cxn ang="0">
                    <a:pos x="78" y="220"/>
                  </a:cxn>
                  <a:cxn ang="0">
                    <a:pos x="42" y="184"/>
                  </a:cxn>
                  <a:cxn ang="0">
                    <a:pos x="40" y="202"/>
                  </a:cxn>
                  <a:cxn ang="0">
                    <a:pos x="78" y="268"/>
                  </a:cxn>
                  <a:cxn ang="0">
                    <a:pos x="78" y="302"/>
                  </a:cxn>
                  <a:cxn ang="0">
                    <a:pos x="94" y="354"/>
                  </a:cxn>
                  <a:cxn ang="0">
                    <a:pos x="104" y="404"/>
                  </a:cxn>
                  <a:cxn ang="0">
                    <a:pos x="120" y="458"/>
                  </a:cxn>
                  <a:cxn ang="0">
                    <a:pos x="144" y="504"/>
                  </a:cxn>
                  <a:cxn ang="0">
                    <a:pos x="156" y="558"/>
                  </a:cxn>
                  <a:cxn ang="0">
                    <a:pos x="192" y="598"/>
                  </a:cxn>
                  <a:cxn ang="0">
                    <a:pos x="230" y="634"/>
                  </a:cxn>
                  <a:cxn ang="0">
                    <a:pos x="294" y="654"/>
                  </a:cxn>
                  <a:cxn ang="0">
                    <a:pos x="330" y="694"/>
                  </a:cxn>
                  <a:cxn ang="0">
                    <a:pos x="356" y="716"/>
                  </a:cxn>
                  <a:cxn ang="0">
                    <a:pos x="386" y="778"/>
                  </a:cxn>
                  <a:cxn ang="0">
                    <a:pos x="392" y="852"/>
                  </a:cxn>
                  <a:cxn ang="0">
                    <a:pos x="408" y="968"/>
                  </a:cxn>
                  <a:cxn ang="0">
                    <a:pos x="446" y="1006"/>
                  </a:cxn>
                  <a:cxn ang="0">
                    <a:pos x="462" y="1056"/>
                  </a:cxn>
                  <a:cxn ang="0">
                    <a:pos x="472" y="1097"/>
                  </a:cxn>
                  <a:cxn ang="0">
                    <a:pos x="498" y="1139"/>
                  </a:cxn>
                  <a:cxn ang="0">
                    <a:pos x="506" y="1179"/>
                  </a:cxn>
                  <a:cxn ang="0">
                    <a:pos x="634" y="1261"/>
                  </a:cxn>
                </a:cxnLst>
                <a:rect l="0" t="0" r="r" b="b"/>
                <a:pathLst>
                  <a:path w="634" h="1261">
                    <a:moveTo>
                      <a:pt x="620" y="1223"/>
                    </a:moveTo>
                    <a:lnTo>
                      <a:pt x="620" y="1223"/>
                    </a:lnTo>
                    <a:lnTo>
                      <a:pt x="610" y="1207"/>
                    </a:lnTo>
                    <a:lnTo>
                      <a:pt x="598" y="1189"/>
                    </a:lnTo>
                    <a:lnTo>
                      <a:pt x="598" y="1189"/>
                    </a:lnTo>
                    <a:lnTo>
                      <a:pt x="588" y="1159"/>
                    </a:lnTo>
                    <a:lnTo>
                      <a:pt x="588" y="1159"/>
                    </a:lnTo>
                    <a:lnTo>
                      <a:pt x="576" y="1139"/>
                    </a:lnTo>
                    <a:lnTo>
                      <a:pt x="552" y="1097"/>
                    </a:lnTo>
                    <a:lnTo>
                      <a:pt x="532" y="1067"/>
                    </a:lnTo>
                    <a:lnTo>
                      <a:pt x="556" y="1075"/>
                    </a:lnTo>
                    <a:lnTo>
                      <a:pt x="556" y="1075"/>
                    </a:lnTo>
                    <a:lnTo>
                      <a:pt x="556" y="1075"/>
                    </a:lnTo>
                    <a:lnTo>
                      <a:pt x="542" y="1046"/>
                    </a:lnTo>
                    <a:lnTo>
                      <a:pt x="542" y="1046"/>
                    </a:lnTo>
                    <a:lnTo>
                      <a:pt x="534" y="1038"/>
                    </a:lnTo>
                    <a:lnTo>
                      <a:pt x="528" y="1032"/>
                    </a:lnTo>
                    <a:lnTo>
                      <a:pt x="528" y="1032"/>
                    </a:lnTo>
                    <a:lnTo>
                      <a:pt x="520" y="1020"/>
                    </a:lnTo>
                    <a:lnTo>
                      <a:pt x="516" y="1012"/>
                    </a:lnTo>
                    <a:lnTo>
                      <a:pt x="516" y="1012"/>
                    </a:lnTo>
                    <a:lnTo>
                      <a:pt x="522" y="1016"/>
                    </a:lnTo>
                    <a:lnTo>
                      <a:pt x="532" y="1022"/>
                    </a:lnTo>
                    <a:lnTo>
                      <a:pt x="532" y="1022"/>
                    </a:lnTo>
                    <a:lnTo>
                      <a:pt x="538" y="1022"/>
                    </a:lnTo>
                    <a:lnTo>
                      <a:pt x="538" y="1022"/>
                    </a:lnTo>
                    <a:lnTo>
                      <a:pt x="536" y="1018"/>
                    </a:lnTo>
                    <a:lnTo>
                      <a:pt x="530" y="1010"/>
                    </a:lnTo>
                    <a:lnTo>
                      <a:pt x="530" y="1010"/>
                    </a:lnTo>
                    <a:lnTo>
                      <a:pt x="518" y="998"/>
                    </a:lnTo>
                    <a:lnTo>
                      <a:pt x="512" y="992"/>
                    </a:lnTo>
                    <a:lnTo>
                      <a:pt x="508" y="984"/>
                    </a:lnTo>
                    <a:lnTo>
                      <a:pt x="508" y="984"/>
                    </a:lnTo>
                    <a:lnTo>
                      <a:pt x="506" y="974"/>
                    </a:lnTo>
                    <a:lnTo>
                      <a:pt x="508" y="970"/>
                    </a:lnTo>
                    <a:lnTo>
                      <a:pt x="476" y="956"/>
                    </a:lnTo>
                    <a:lnTo>
                      <a:pt x="476" y="956"/>
                    </a:lnTo>
                    <a:lnTo>
                      <a:pt x="474" y="944"/>
                    </a:lnTo>
                    <a:lnTo>
                      <a:pt x="472" y="936"/>
                    </a:lnTo>
                    <a:lnTo>
                      <a:pt x="472" y="936"/>
                    </a:lnTo>
                    <a:lnTo>
                      <a:pt x="470" y="906"/>
                    </a:lnTo>
                    <a:lnTo>
                      <a:pt x="470" y="870"/>
                    </a:lnTo>
                    <a:lnTo>
                      <a:pt x="470" y="870"/>
                    </a:lnTo>
                    <a:lnTo>
                      <a:pt x="470" y="854"/>
                    </a:lnTo>
                    <a:lnTo>
                      <a:pt x="468" y="834"/>
                    </a:lnTo>
                    <a:lnTo>
                      <a:pt x="466" y="812"/>
                    </a:lnTo>
                    <a:lnTo>
                      <a:pt x="456" y="782"/>
                    </a:lnTo>
                    <a:lnTo>
                      <a:pt x="442" y="758"/>
                    </a:lnTo>
                    <a:lnTo>
                      <a:pt x="426" y="722"/>
                    </a:lnTo>
                    <a:lnTo>
                      <a:pt x="426" y="722"/>
                    </a:lnTo>
                    <a:lnTo>
                      <a:pt x="418" y="706"/>
                    </a:lnTo>
                    <a:lnTo>
                      <a:pt x="410" y="692"/>
                    </a:lnTo>
                    <a:lnTo>
                      <a:pt x="398" y="676"/>
                    </a:lnTo>
                    <a:lnTo>
                      <a:pt x="398" y="676"/>
                    </a:lnTo>
                    <a:lnTo>
                      <a:pt x="386" y="664"/>
                    </a:lnTo>
                    <a:lnTo>
                      <a:pt x="376" y="654"/>
                    </a:lnTo>
                    <a:lnTo>
                      <a:pt x="364" y="648"/>
                    </a:lnTo>
                    <a:lnTo>
                      <a:pt x="356" y="646"/>
                    </a:lnTo>
                    <a:lnTo>
                      <a:pt x="356" y="646"/>
                    </a:lnTo>
                    <a:lnTo>
                      <a:pt x="344" y="646"/>
                    </a:lnTo>
                    <a:lnTo>
                      <a:pt x="326" y="644"/>
                    </a:lnTo>
                    <a:lnTo>
                      <a:pt x="326" y="644"/>
                    </a:lnTo>
                    <a:lnTo>
                      <a:pt x="316" y="642"/>
                    </a:lnTo>
                    <a:lnTo>
                      <a:pt x="308" y="640"/>
                    </a:lnTo>
                    <a:lnTo>
                      <a:pt x="296" y="632"/>
                    </a:lnTo>
                    <a:lnTo>
                      <a:pt x="296" y="632"/>
                    </a:lnTo>
                    <a:lnTo>
                      <a:pt x="282" y="622"/>
                    </a:lnTo>
                    <a:lnTo>
                      <a:pt x="270" y="608"/>
                    </a:lnTo>
                    <a:lnTo>
                      <a:pt x="270" y="608"/>
                    </a:lnTo>
                    <a:lnTo>
                      <a:pt x="268" y="602"/>
                    </a:lnTo>
                    <a:lnTo>
                      <a:pt x="266" y="594"/>
                    </a:lnTo>
                    <a:lnTo>
                      <a:pt x="264" y="586"/>
                    </a:lnTo>
                    <a:lnTo>
                      <a:pt x="262" y="580"/>
                    </a:lnTo>
                    <a:lnTo>
                      <a:pt x="262" y="580"/>
                    </a:lnTo>
                    <a:lnTo>
                      <a:pt x="250" y="562"/>
                    </a:lnTo>
                    <a:lnTo>
                      <a:pt x="238" y="546"/>
                    </a:lnTo>
                    <a:lnTo>
                      <a:pt x="238" y="546"/>
                    </a:lnTo>
                    <a:lnTo>
                      <a:pt x="234" y="540"/>
                    </a:lnTo>
                    <a:lnTo>
                      <a:pt x="230" y="532"/>
                    </a:lnTo>
                    <a:lnTo>
                      <a:pt x="222" y="516"/>
                    </a:lnTo>
                    <a:lnTo>
                      <a:pt x="222" y="516"/>
                    </a:lnTo>
                    <a:lnTo>
                      <a:pt x="220" y="508"/>
                    </a:lnTo>
                    <a:lnTo>
                      <a:pt x="220" y="502"/>
                    </a:lnTo>
                    <a:lnTo>
                      <a:pt x="222" y="486"/>
                    </a:lnTo>
                    <a:lnTo>
                      <a:pt x="222" y="486"/>
                    </a:lnTo>
                    <a:lnTo>
                      <a:pt x="220" y="478"/>
                    </a:lnTo>
                    <a:lnTo>
                      <a:pt x="218" y="470"/>
                    </a:lnTo>
                    <a:lnTo>
                      <a:pt x="212" y="456"/>
                    </a:lnTo>
                    <a:lnTo>
                      <a:pt x="212" y="456"/>
                    </a:lnTo>
                    <a:lnTo>
                      <a:pt x="200" y="438"/>
                    </a:lnTo>
                    <a:lnTo>
                      <a:pt x="190" y="422"/>
                    </a:lnTo>
                    <a:lnTo>
                      <a:pt x="190" y="422"/>
                    </a:lnTo>
                    <a:lnTo>
                      <a:pt x="186" y="410"/>
                    </a:lnTo>
                    <a:lnTo>
                      <a:pt x="184" y="398"/>
                    </a:lnTo>
                    <a:lnTo>
                      <a:pt x="184" y="398"/>
                    </a:lnTo>
                    <a:lnTo>
                      <a:pt x="184" y="390"/>
                    </a:lnTo>
                    <a:lnTo>
                      <a:pt x="186" y="386"/>
                    </a:lnTo>
                    <a:lnTo>
                      <a:pt x="186" y="386"/>
                    </a:lnTo>
                    <a:lnTo>
                      <a:pt x="198" y="404"/>
                    </a:lnTo>
                    <a:lnTo>
                      <a:pt x="198" y="404"/>
                    </a:lnTo>
                    <a:lnTo>
                      <a:pt x="202" y="408"/>
                    </a:lnTo>
                    <a:lnTo>
                      <a:pt x="206" y="408"/>
                    </a:lnTo>
                    <a:lnTo>
                      <a:pt x="208" y="406"/>
                    </a:lnTo>
                    <a:lnTo>
                      <a:pt x="212" y="400"/>
                    </a:lnTo>
                    <a:lnTo>
                      <a:pt x="212" y="400"/>
                    </a:lnTo>
                    <a:lnTo>
                      <a:pt x="216" y="388"/>
                    </a:lnTo>
                    <a:lnTo>
                      <a:pt x="216" y="376"/>
                    </a:lnTo>
                    <a:lnTo>
                      <a:pt x="216" y="376"/>
                    </a:lnTo>
                    <a:lnTo>
                      <a:pt x="218" y="362"/>
                    </a:lnTo>
                    <a:lnTo>
                      <a:pt x="222" y="354"/>
                    </a:lnTo>
                    <a:lnTo>
                      <a:pt x="222" y="354"/>
                    </a:lnTo>
                    <a:lnTo>
                      <a:pt x="224" y="352"/>
                    </a:lnTo>
                    <a:lnTo>
                      <a:pt x="228" y="354"/>
                    </a:lnTo>
                    <a:lnTo>
                      <a:pt x="230" y="356"/>
                    </a:lnTo>
                    <a:lnTo>
                      <a:pt x="234" y="356"/>
                    </a:lnTo>
                    <a:lnTo>
                      <a:pt x="234" y="356"/>
                    </a:lnTo>
                    <a:lnTo>
                      <a:pt x="234" y="354"/>
                    </a:lnTo>
                    <a:lnTo>
                      <a:pt x="234" y="350"/>
                    </a:lnTo>
                    <a:lnTo>
                      <a:pt x="234" y="342"/>
                    </a:lnTo>
                    <a:lnTo>
                      <a:pt x="234" y="342"/>
                    </a:lnTo>
                    <a:lnTo>
                      <a:pt x="230" y="320"/>
                    </a:lnTo>
                    <a:lnTo>
                      <a:pt x="230" y="320"/>
                    </a:lnTo>
                    <a:lnTo>
                      <a:pt x="228" y="310"/>
                    </a:lnTo>
                    <a:lnTo>
                      <a:pt x="226" y="302"/>
                    </a:lnTo>
                    <a:lnTo>
                      <a:pt x="226" y="302"/>
                    </a:lnTo>
                    <a:lnTo>
                      <a:pt x="218" y="272"/>
                    </a:lnTo>
                    <a:lnTo>
                      <a:pt x="218" y="272"/>
                    </a:lnTo>
                    <a:lnTo>
                      <a:pt x="214" y="258"/>
                    </a:lnTo>
                    <a:lnTo>
                      <a:pt x="208" y="244"/>
                    </a:lnTo>
                    <a:lnTo>
                      <a:pt x="208" y="244"/>
                    </a:lnTo>
                    <a:lnTo>
                      <a:pt x="208" y="238"/>
                    </a:lnTo>
                    <a:lnTo>
                      <a:pt x="208" y="232"/>
                    </a:lnTo>
                    <a:lnTo>
                      <a:pt x="210" y="220"/>
                    </a:lnTo>
                    <a:lnTo>
                      <a:pt x="210" y="220"/>
                    </a:lnTo>
                    <a:lnTo>
                      <a:pt x="210" y="214"/>
                    </a:lnTo>
                    <a:lnTo>
                      <a:pt x="208" y="210"/>
                    </a:lnTo>
                    <a:lnTo>
                      <a:pt x="204" y="202"/>
                    </a:lnTo>
                    <a:lnTo>
                      <a:pt x="204" y="202"/>
                    </a:lnTo>
                    <a:lnTo>
                      <a:pt x="194" y="170"/>
                    </a:lnTo>
                    <a:lnTo>
                      <a:pt x="194" y="170"/>
                    </a:lnTo>
                    <a:lnTo>
                      <a:pt x="190" y="156"/>
                    </a:lnTo>
                    <a:lnTo>
                      <a:pt x="186" y="148"/>
                    </a:lnTo>
                    <a:lnTo>
                      <a:pt x="182" y="144"/>
                    </a:lnTo>
                    <a:lnTo>
                      <a:pt x="182" y="144"/>
                    </a:lnTo>
                    <a:lnTo>
                      <a:pt x="174" y="130"/>
                    </a:lnTo>
                    <a:lnTo>
                      <a:pt x="164" y="112"/>
                    </a:lnTo>
                    <a:lnTo>
                      <a:pt x="164" y="112"/>
                    </a:lnTo>
                    <a:lnTo>
                      <a:pt x="150" y="86"/>
                    </a:lnTo>
                    <a:lnTo>
                      <a:pt x="150" y="86"/>
                    </a:lnTo>
                    <a:lnTo>
                      <a:pt x="144" y="70"/>
                    </a:lnTo>
                    <a:lnTo>
                      <a:pt x="136" y="58"/>
                    </a:lnTo>
                    <a:lnTo>
                      <a:pt x="136" y="58"/>
                    </a:lnTo>
                    <a:lnTo>
                      <a:pt x="128" y="48"/>
                    </a:lnTo>
                    <a:lnTo>
                      <a:pt x="118" y="32"/>
                    </a:lnTo>
                    <a:lnTo>
                      <a:pt x="118" y="32"/>
                    </a:lnTo>
                    <a:lnTo>
                      <a:pt x="114" y="28"/>
                    </a:lnTo>
                    <a:lnTo>
                      <a:pt x="108" y="24"/>
                    </a:lnTo>
                    <a:lnTo>
                      <a:pt x="90" y="18"/>
                    </a:lnTo>
                    <a:lnTo>
                      <a:pt x="48" y="6"/>
                    </a:lnTo>
                    <a:lnTo>
                      <a:pt x="48" y="6"/>
                    </a:lnTo>
                    <a:lnTo>
                      <a:pt x="20" y="0"/>
                    </a:lnTo>
                    <a:lnTo>
                      <a:pt x="10" y="0"/>
                    </a:lnTo>
                    <a:lnTo>
                      <a:pt x="10" y="0"/>
                    </a:lnTo>
                    <a:lnTo>
                      <a:pt x="10" y="0"/>
                    </a:lnTo>
                    <a:lnTo>
                      <a:pt x="2" y="6"/>
                    </a:lnTo>
                    <a:lnTo>
                      <a:pt x="2" y="6"/>
                    </a:lnTo>
                    <a:lnTo>
                      <a:pt x="0" y="10"/>
                    </a:lnTo>
                    <a:lnTo>
                      <a:pt x="0" y="14"/>
                    </a:lnTo>
                    <a:lnTo>
                      <a:pt x="0" y="24"/>
                    </a:lnTo>
                    <a:lnTo>
                      <a:pt x="4" y="38"/>
                    </a:lnTo>
                    <a:lnTo>
                      <a:pt x="10" y="50"/>
                    </a:lnTo>
                    <a:lnTo>
                      <a:pt x="10" y="50"/>
                    </a:lnTo>
                    <a:lnTo>
                      <a:pt x="14" y="64"/>
                    </a:lnTo>
                    <a:lnTo>
                      <a:pt x="18" y="78"/>
                    </a:lnTo>
                    <a:lnTo>
                      <a:pt x="24" y="98"/>
                    </a:lnTo>
                    <a:lnTo>
                      <a:pt x="24" y="98"/>
                    </a:lnTo>
                    <a:lnTo>
                      <a:pt x="34" y="122"/>
                    </a:lnTo>
                    <a:lnTo>
                      <a:pt x="34" y="122"/>
                    </a:lnTo>
                    <a:lnTo>
                      <a:pt x="38" y="132"/>
                    </a:lnTo>
                    <a:lnTo>
                      <a:pt x="48" y="146"/>
                    </a:lnTo>
                    <a:lnTo>
                      <a:pt x="48" y="146"/>
                    </a:lnTo>
                    <a:lnTo>
                      <a:pt x="58" y="160"/>
                    </a:lnTo>
                    <a:lnTo>
                      <a:pt x="66" y="168"/>
                    </a:lnTo>
                    <a:lnTo>
                      <a:pt x="74" y="182"/>
                    </a:lnTo>
                    <a:lnTo>
                      <a:pt x="74" y="182"/>
                    </a:lnTo>
                    <a:lnTo>
                      <a:pt x="78" y="186"/>
                    </a:lnTo>
                    <a:lnTo>
                      <a:pt x="84" y="196"/>
                    </a:lnTo>
                    <a:lnTo>
                      <a:pt x="84" y="196"/>
                    </a:lnTo>
                    <a:lnTo>
                      <a:pt x="86" y="202"/>
                    </a:lnTo>
                    <a:lnTo>
                      <a:pt x="88" y="212"/>
                    </a:lnTo>
                    <a:lnTo>
                      <a:pt x="88" y="212"/>
                    </a:lnTo>
                    <a:lnTo>
                      <a:pt x="92" y="220"/>
                    </a:lnTo>
                    <a:lnTo>
                      <a:pt x="98" y="230"/>
                    </a:lnTo>
                    <a:lnTo>
                      <a:pt x="98" y="230"/>
                    </a:lnTo>
                    <a:lnTo>
                      <a:pt x="112" y="248"/>
                    </a:lnTo>
                    <a:lnTo>
                      <a:pt x="112" y="248"/>
                    </a:lnTo>
                    <a:lnTo>
                      <a:pt x="118" y="256"/>
                    </a:lnTo>
                    <a:lnTo>
                      <a:pt x="122" y="262"/>
                    </a:lnTo>
                    <a:lnTo>
                      <a:pt x="124" y="268"/>
                    </a:lnTo>
                    <a:lnTo>
                      <a:pt x="124" y="268"/>
                    </a:lnTo>
                    <a:lnTo>
                      <a:pt x="124" y="276"/>
                    </a:lnTo>
                    <a:lnTo>
                      <a:pt x="124" y="278"/>
                    </a:lnTo>
                    <a:lnTo>
                      <a:pt x="120" y="278"/>
                    </a:lnTo>
                    <a:lnTo>
                      <a:pt x="120" y="278"/>
                    </a:lnTo>
                    <a:lnTo>
                      <a:pt x="112" y="266"/>
                    </a:lnTo>
                    <a:lnTo>
                      <a:pt x="104" y="254"/>
                    </a:lnTo>
                    <a:lnTo>
                      <a:pt x="104" y="254"/>
                    </a:lnTo>
                    <a:lnTo>
                      <a:pt x="92" y="238"/>
                    </a:lnTo>
                    <a:lnTo>
                      <a:pt x="78" y="220"/>
                    </a:lnTo>
                    <a:lnTo>
                      <a:pt x="78" y="220"/>
                    </a:lnTo>
                    <a:lnTo>
                      <a:pt x="56" y="196"/>
                    </a:lnTo>
                    <a:lnTo>
                      <a:pt x="56" y="196"/>
                    </a:lnTo>
                    <a:lnTo>
                      <a:pt x="50" y="190"/>
                    </a:lnTo>
                    <a:lnTo>
                      <a:pt x="46" y="186"/>
                    </a:lnTo>
                    <a:lnTo>
                      <a:pt x="42" y="184"/>
                    </a:lnTo>
                    <a:lnTo>
                      <a:pt x="42" y="184"/>
                    </a:lnTo>
                    <a:lnTo>
                      <a:pt x="38" y="184"/>
                    </a:lnTo>
                    <a:lnTo>
                      <a:pt x="34" y="184"/>
                    </a:lnTo>
                    <a:lnTo>
                      <a:pt x="34" y="186"/>
                    </a:lnTo>
                    <a:lnTo>
                      <a:pt x="34" y="192"/>
                    </a:lnTo>
                    <a:lnTo>
                      <a:pt x="34" y="192"/>
                    </a:lnTo>
                    <a:lnTo>
                      <a:pt x="40" y="202"/>
                    </a:lnTo>
                    <a:lnTo>
                      <a:pt x="50" y="216"/>
                    </a:lnTo>
                    <a:lnTo>
                      <a:pt x="62" y="230"/>
                    </a:lnTo>
                    <a:lnTo>
                      <a:pt x="68" y="240"/>
                    </a:lnTo>
                    <a:lnTo>
                      <a:pt x="68" y="240"/>
                    </a:lnTo>
                    <a:lnTo>
                      <a:pt x="76" y="258"/>
                    </a:lnTo>
                    <a:lnTo>
                      <a:pt x="78" y="268"/>
                    </a:lnTo>
                    <a:lnTo>
                      <a:pt x="78" y="276"/>
                    </a:lnTo>
                    <a:lnTo>
                      <a:pt x="78" y="276"/>
                    </a:lnTo>
                    <a:lnTo>
                      <a:pt x="78" y="290"/>
                    </a:lnTo>
                    <a:lnTo>
                      <a:pt x="78" y="296"/>
                    </a:lnTo>
                    <a:lnTo>
                      <a:pt x="78" y="302"/>
                    </a:lnTo>
                    <a:lnTo>
                      <a:pt x="78" y="302"/>
                    </a:lnTo>
                    <a:lnTo>
                      <a:pt x="82" y="310"/>
                    </a:lnTo>
                    <a:lnTo>
                      <a:pt x="88" y="318"/>
                    </a:lnTo>
                    <a:lnTo>
                      <a:pt x="92" y="326"/>
                    </a:lnTo>
                    <a:lnTo>
                      <a:pt x="94" y="336"/>
                    </a:lnTo>
                    <a:lnTo>
                      <a:pt x="94" y="336"/>
                    </a:lnTo>
                    <a:lnTo>
                      <a:pt x="94" y="354"/>
                    </a:lnTo>
                    <a:lnTo>
                      <a:pt x="96" y="368"/>
                    </a:lnTo>
                    <a:lnTo>
                      <a:pt x="96" y="368"/>
                    </a:lnTo>
                    <a:lnTo>
                      <a:pt x="96" y="376"/>
                    </a:lnTo>
                    <a:lnTo>
                      <a:pt x="98" y="384"/>
                    </a:lnTo>
                    <a:lnTo>
                      <a:pt x="104" y="404"/>
                    </a:lnTo>
                    <a:lnTo>
                      <a:pt x="104" y="404"/>
                    </a:lnTo>
                    <a:lnTo>
                      <a:pt x="114" y="422"/>
                    </a:lnTo>
                    <a:lnTo>
                      <a:pt x="118" y="432"/>
                    </a:lnTo>
                    <a:lnTo>
                      <a:pt x="120" y="440"/>
                    </a:lnTo>
                    <a:lnTo>
                      <a:pt x="120" y="440"/>
                    </a:lnTo>
                    <a:lnTo>
                      <a:pt x="120" y="454"/>
                    </a:lnTo>
                    <a:lnTo>
                      <a:pt x="120" y="458"/>
                    </a:lnTo>
                    <a:lnTo>
                      <a:pt x="122" y="466"/>
                    </a:lnTo>
                    <a:lnTo>
                      <a:pt x="122" y="466"/>
                    </a:lnTo>
                    <a:lnTo>
                      <a:pt x="128" y="474"/>
                    </a:lnTo>
                    <a:lnTo>
                      <a:pt x="134" y="484"/>
                    </a:lnTo>
                    <a:lnTo>
                      <a:pt x="140" y="494"/>
                    </a:lnTo>
                    <a:lnTo>
                      <a:pt x="144" y="504"/>
                    </a:lnTo>
                    <a:lnTo>
                      <a:pt x="144" y="504"/>
                    </a:lnTo>
                    <a:lnTo>
                      <a:pt x="146" y="526"/>
                    </a:lnTo>
                    <a:lnTo>
                      <a:pt x="146" y="538"/>
                    </a:lnTo>
                    <a:lnTo>
                      <a:pt x="150" y="546"/>
                    </a:lnTo>
                    <a:lnTo>
                      <a:pt x="150" y="546"/>
                    </a:lnTo>
                    <a:lnTo>
                      <a:pt x="156" y="558"/>
                    </a:lnTo>
                    <a:lnTo>
                      <a:pt x="162" y="564"/>
                    </a:lnTo>
                    <a:lnTo>
                      <a:pt x="170" y="572"/>
                    </a:lnTo>
                    <a:lnTo>
                      <a:pt x="170" y="572"/>
                    </a:lnTo>
                    <a:lnTo>
                      <a:pt x="182" y="586"/>
                    </a:lnTo>
                    <a:lnTo>
                      <a:pt x="188" y="592"/>
                    </a:lnTo>
                    <a:lnTo>
                      <a:pt x="192" y="598"/>
                    </a:lnTo>
                    <a:lnTo>
                      <a:pt x="192" y="598"/>
                    </a:lnTo>
                    <a:lnTo>
                      <a:pt x="200" y="612"/>
                    </a:lnTo>
                    <a:lnTo>
                      <a:pt x="208" y="624"/>
                    </a:lnTo>
                    <a:lnTo>
                      <a:pt x="208" y="624"/>
                    </a:lnTo>
                    <a:lnTo>
                      <a:pt x="220" y="632"/>
                    </a:lnTo>
                    <a:lnTo>
                      <a:pt x="230" y="634"/>
                    </a:lnTo>
                    <a:lnTo>
                      <a:pt x="230" y="634"/>
                    </a:lnTo>
                    <a:lnTo>
                      <a:pt x="266" y="642"/>
                    </a:lnTo>
                    <a:lnTo>
                      <a:pt x="266" y="642"/>
                    </a:lnTo>
                    <a:lnTo>
                      <a:pt x="284" y="648"/>
                    </a:lnTo>
                    <a:lnTo>
                      <a:pt x="294" y="654"/>
                    </a:lnTo>
                    <a:lnTo>
                      <a:pt x="294" y="654"/>
                    </a:lnTo>
                    <a:lnTo>
                      <a:pt x="302" y="660"/>
                    </a:lnTo>
                    <a:lnTo>
                      <a:pt x="308" y="668"/>
                    </a:lnTo>
                    <a:lnTo>
                      <a:pt x="316" y="680"/>
                    </a:lnTo>
                    <a:lnTo>
                      <a:pt x="316" y="680"/>
                    </a:lnTo>
                    <a:lnTo>
                      <a:pt x="320" y="686"/>
                    </a:lnTo>
                    <a:lnTo>
                      <a:pt x="330" y="694"/>
                    </a:lnTo>
                    <a:lnTo>
                      <a:pt x="330" y="694"/>
                    </a:lnTo>
                    <a:lnTo>
                      <a:pt x="336" y="700"/>
                    </a:lnTo>
                    <a:lnTo>
                      <a:pt x="344" y="704"/>
                    </a:lnTo>
                    <a:lnTo>
                      <a:pt x="350" y="710"/>
                    </a:lnTo>
                    <a:lnTo>
                      <a:pt x="356" y="716"/>
                    </a:lnTo>
                    <a:lnTo>
                      <a:pt x="356" y="716"/>
                    </a:lnTo>
                    <a:lnTo>
                      <a:pt x="366" y="730"/>
                    </a:lnTo>
                    <a:lnTo>
                      <a:pt x="372" y="738"/>
                    </a:lnTo>
                    <a:lnTo>
                      <a:pt x="378" y="748"/>
                    </a:lnTo>
                    <a:lnTo>
                      <a:pt x="378" y="748"/>
                    </a:lnTo>
                    <a:lnTo>
                      <a:pt x="382" y="762"/>
                    </a:lnTo>
                    <a:lnTo>
                      <a:pt x="386" y="778"/>
                    </a:lnTo>
                    <a:lnTo>
                      <a:pt x="392" y="798"/>
                    </a:lnTo>
                    <a:lnTo>
                      <a:pt x="392" y="798"/>
                    </a:lnTo>
                    <a:lnTo>
                      <a:pt x="390" y="816"/>
                    </a:lnTo>
                    <a:lnTo>
                      <a:pt x="390" y="832"/>
                    </a:lnTo>
                    <a:lnTo>
                      <a:pt x="392" y="852"/>
                    </a:lnTo>
                    <a:lnTo>
                      <a:pt x="392" y="852"/>
                    </a:lnTo>
                    <a:lnTo>
                      <a:pt x="394" y="872"/>
                    </a:lnTo>
                    <a:lnTo>
                      <a:pt x="396" y="896"/>
                    </a:lnTo>
                    <a:lnTo>
                      <a:pt x="398" y="916"/>
                    </a:lnTo>
                    <a:lnTo>
                      <a:pt x="400" y="930"/>
                    </a:lnTo>
                    <a:lnTo>
                      <a:pt x="400" y="930"/>
                    </a:lnTo>
                    <a:lnTo>
                      <a:pt x="408" y="968"/>
                    </a:lnTo>
                    <a:lnTo>
                      <a:pt x="410" y="976"/>
                    </a:lnTo>
                    <a:lnTo>
                      <a:pt x="424" y="984"/>
                    </a:lnTo>
                    <a:lnTo>
                      <a:pt x="424" y="984"/>
                    </a:lnTo>
                    <a:lnTo>
                      <a:pt x="438" y="1000"/>
                    </a:lnTo>
                    <a:lnTo>
                      <a:pt x="438" y="1000"/>
                    </a:lnTo>
                    <a:lnTo>
                      <a:pt x="446" y="1006"/>
                    </a:lnTo>
                    <a:lnTo>
                      <a:pt x="452" y="1016"/>
                    </a:lnTo>
                    <a:lnTo>
                      <a:pt x="452" y="1016"/>
                    </a:lnTo>
                    <a:lnTo>
                      <a:pt x="456" y="1030"/>
                    </a:lnTo>
                    <a:lnTo>
                      <a:pt x="460" y="1042"/>
                    </a:lnTo>
                    <a:lnTo>
                      <a:pt x="460" y="1042"/>
                    </a:lnTo>
                    <a:lnTo>
                      <a:pt x="462" y="1056"/>
                    </a:lnTo>
                    <a:lnTo>
                      <a:pt x="468" y="1071"/>
                    </a:lnTo>
                    <a:lnTo>
                      <a:pt x="468" y="1071"/>
                    </a:lnTo>
                    <a:lnTo>
                      <a:pt x="472" y="1079"/>
                    </a:lnTo>
                    <a:lnTo>
                      <a:pt x="472" y="1087"/>
                    </a:lnTo>
                    <a:lnTo>
                      <a:pt x="472" y="1095"/>
                    </a:lnTo>
                    <a:lnTo>
                      <a:pt x="472" y="1097"/>
                    </a:lnTo>
                    <a:lnTo>
                      <a:pt x="472" y="1097"/>
                    </a:lnTo>
                    <a:lnTo>
                      <a:pt x="484" y="1109"/>
                    </a:lnTo>
                    <a:lnTo>
                      <a:pt x="492" y="1119"/>
                    </a:lnTo>
                    <a:lnTo>
                      <a:pt x="492" y="1119"/>
                    </a:lnTo>
                    <a:lnTo>
                      <a:pt x="494" y="1127"/>
                    </a:lnTo>
                    <a:lnTo>
                      <a:pt x="498" y="1139"/>
                    </a:lnTo>
                    <a:lnTo>
                      <a:pt x="498" y="1139"/>
                    </a:lnTo>
                    <a:lnTo>
                      <a:pt x="500" y="1151"/>
                    </a:lnTo>
                    <a:lnTo>
                      <a:pt x="502" y="1163"/>
                    </a:lnTo>
                    <a:lnTo>
                      <a:pt x="502" y="1163"/>
                    </a:lnTo>
                    <a:lnTo>
                      <a:pt x="504" y="1173"/>
                    </a:lnTo>
                    <a:lnTo>
                      <a:pt x="506" y="1179"/>
                    </a:lnTo>
                    <a:lnTo>
                      <a:pt x="508" y="1185"/>
                    </a:lnTo>
                    <a:lnTo>
                      <a:pt x="508" y="1185"/>
                    </a:lnTo>
                    <a:lnTo>
                      <a:pt x="518" y="1207"/>
                    </a:lnTo>
                    <a:lnTo>
                      <a:pt x="524" y="1225"/>
                    </a:lnTo>
                    <a:lnTo>
                      <a:pt x="634" y="1261"/>
                    </a:lnTo>
                    <a:lnTo>
                      <a:pt x="634" y="1261"/>
                    </a:lnTo>
                    <a:lnTo>
                      <a:pt x="620" y="1223"/>
                    </a:lnTo>
                    <a:lnTo>
                      <a:pt x="620" y="1223"/>
                    </a:lnTo>
                    <a:close/>
                  </a:path>
                </a:pathLst>
              </a:custGeom>
              <a:solidFill>
                <a:srgbClr val="FEB44C"/>
              </a:solidFill>
              <a:ln w="6350">
                <a:solidFill>
                  <a:srgbClr val="000000"/>
                </a:solidFill>
                <a:prstDash val="solid"/>
                <a:round/>
                <a:headEnd/>
                <a:tailEnd/>
              </a:ln>
            </p:spPr>
            <p:txBody>
              <a:bodyPr/>
              <a:lstStyle/>
              <a:p>
                <a:endParaRPr lang="en-US" dirty="0"/>
              </a:p>
            </p:txBody>
          </p:sp>
          <p:sp>
            <p:nvSpPr>
              <p:cNvPr id="321" name="Freeform 79"/>
              <p:cNvSpPr>
                <a:spLocks/>
              </p:cNvSpPr>
              <p:nvPr/>
            </p:nvSpPr>
            <p:spPr bwMode="auto">
              <a:xfrm>
                <a:off x="1237" y="992"/>
                <a:ext cx="194" cy="364"/>
              </a:xfrm>
              <a:custGeom>
                <a:avLst/>
                <a:gdLst/>
                <a:ahLst/>
                <a:cxnLst>
                  <a:cxn ang="0">
                    <a:pos x="190" y="310"/>
                  </a:cxn>
                  <a:cxn ang="0">
                    <a:pos x="192" y="328"/>
                  </a:cxn>
                  <a:cxn ang="0">
                    <a:pos x="194" y="340"/>
                  </a:cxn>
                  <a:cxn ang="0">
                    <a:pos x="194" y="354"/>
                  </a:cxn>
                  <a:cxn ang="0">
                    <a:pos x="190" y="360"/>
                  </a:cxn>
                  <a:cxn ang="0">
                    <a:pos x="186" y="364"/>
                  </a:cxn>
                  <a:cxn ang="0">
                    <a:pos x="184" y="364"/>
                  </a:cxn>
                  <a:cxn ang="0">
                    <a:pos x="174" y="344"/>
                  </a:cxn>
                  <a:cxn ang="0">
                    <a:pos x="160" y="316"/>
                  </a:cxn>
                  <a:cxn ang="0">
                    <a:pos x="148" y="292"/>
                  </a:cxn>
                  <a:cxn ang="0">
                    <a:pos x="130" y="254"/>
                  </a:cxn>
                  <a:cxn ang="0">
                    <a:pos x="122" y="236"/>
                  </a:cxn>
                  <a:cxn ang="0">
                    <a:pos x="118" y="238"/>
                  </a:cxn>
                  <a:cxn ang="0">
                    <a:pos x="116" y="240"/>
                  </a:cxn>
                  <a:cxn ang="0">
                    <a:pos x="110" y="238"/>
                  </a:cxn>
                  <a:cxn ang="0">
                    <a:pos x="104" y="222"/>
                  </a:cxn>
                  <a:cxn ang="0">
                    <a:pos x="98" y="202"/>
                  </a:cxn>
                  <a:cxn ang="0">
                    <a:pos x="84" y="186"/>
                  </a:cxn>
                  <a:cxn ang="0">
                    <a:pos x="74" y="172"/>
                  </a:cxn>
                  <a:cxn ang="0">
                    <a:pos x="26" y="98"/>
                  </a:cxn>
                  <a:cxn ang="0">
                    <a:pos x="22" y="90"/>
                  </a:cxn>
                  <a:cxn ang="0">
                    <a:pos x="20" y="74"/>
                  </a:cxn>
                  <a:cxn ang="0">
                    <a:pos x="18" y="54"/>
                  </a:cxn>
                  <a:cxn ang="0">
                    <a:pos x="14" y="36"/>
                  </a:cxn>
                  <a:cxn ang="0">
                    <a:pos x="2" y="10"/>
                  </a:cxn>
                  <a:cxn ang="0">
                    <a:pos x="0" y="4"/>
                  </a:cxn>
                  <a:cxn ang="0">
                    <a:pos x="0" y="0"/>
                  </a:cxn>
                  <a:cxn ang="0">
                    <a:pos x="18" y="6"/>
                  </a:cxn>
                  <a:cxn ang="0">
                    <a:pos x="36" y="14"/>
                  </a:cxn>
                  <a:cxn ang="0">
                    <a:pos x="72" y="30"/>
                  </a:cxn>
                  <a:cxn ang="0">
                    <a:pos x="86" y="42"/>
                  </a:cxn>
                  <a:cxn ang="0">
                    <a:pos x="92" y="48"/>
                  </a:cxn>
                  <a:cxn ang="0">
                    <a:pos x="118" y="84"/>
                  </a:cxn>
                  <a:cxn ang="0">
                    <a:pos x="142" y="124"/>
                  </a:cxn>
                  <a:cxn ang="0">
                    <a:pos x="152" y="142"/>
                  </a:cxn>
                  <a:cxn ang="0">
                    <a:pos x="164" y="160"/>
                  </a:cxn>
                  <a:cxn ang="0">
                    <a:pos x="172" y="184"/>
                  </a:cxn>
                  <a:cxn ang="0">
                    <a:pos x="172" y="190"/>
                  </a:cxn>
                  <a:cxn ang="0">
                    <a:pos x="172" y="208"/>
                  </a:cxn>
                  <a:cxn ang="0">
                    <a:pos x="174" y="230"/>
                  </a:cxn>
                  <a:cxn ang="0">
                    <a:pos x="180" y="240"/>
                  </a:cxn>
                  <a:cxn ang="0">
                    <a:pos x="186" y="250"/>
                  </a:cxn>
                  <a:cxn ang="0">
                    <a:pos x="192" y="278"/>
                  </a:cxn>
                  <a:cxn ang="0">
                    <a:pos x="194" y="286"/>
                  </a:cxn>
                  <a:cxn ang="0">
                    <a:pos x="194" y="294"/>
                  </a:cxn>
                  <a:cxn ang="0">
                    <a:pos x="190" y="310"/>
                  </a:cxn>
                </a:cxnLst>
                <a:rect l="0" t="0" r="r" b="b"/>
                <a:pathLst>
                  <a:path w="194" h="364">
                    <a:moveTo>
                      <a:pt x="190" y="310"/>
                    </a:moveTo>
                    <a:lnTo>
                      <a:pt x="190" y="310"/>
                    </a:lnTo>
                    <a:lnTo>
                      <a:pt x="190" y="316"/>
                    </a:lnTo>
                    <a:lnTo>
                      <a:pt x="192" y="328"/>
                    </a:lnTo>
                    <a:lnTo>
                      <a:pt x="192" y="328"/>
                    </a:lnTo>
                    <a:lnTo>
                      <a:pt x="194" y="340"/>
                    </a:lnTo>
                    <a:lnTo>
                      <a:pt x="194" y="348"/>
                    </a:lnTo>
                    <a:lnTo>
                      <a:pt x="194" y="354"/>
                    </a:lnTo>
                    <a:lnTo>
                      <a:pt x="194" y="354"/>
                    </a:lnTo>
                    <a:lnTo>
                      <a:pt x="190" y="360"/>
                    </a:lnTo>
                    <a:lnTo>
                      <a:pt x="190" y="362"/>
                    </a:lnTo>
                    <a:lnTo>
                      <a:pt x="186" y="364"/>
                    </a:lnTo>
                    <a:lnTo>
                      <a:pt x="186" y="364"/>
                    </a:lnTo>
                    <a:lnTo>
                      <a:pt x="184" y="364"/>
                    </a:lnTo>
                    <a:lnTo>
                      <a:pt x="182" y="360"/>
                    </a:lnTo>
                    <a:lnTo>
                      <a:pt x="174" y="344"/>
                    </a:lnTo>
                    <a:lnTo>
                      <a:pt x="174" y="344"/>
                    </a:lnTo>
                    <a:lnTo>
                      <a:pt x="160" y="316"/>
                    </a:lnTo>
                    <a:lnTo>
                      <a:pt x="148" y="292"/>
                    </a:lnTo>
                    <a:lnTo>
                      <a:pt x="148" y="292"/>
                    </a:lnTo>
                    <a:lnTo>
                      <a:pt x="138" y="272"/>
                    </a:lnTo>
                    <a:lnTo>
                      <a:pt x="130" y="254"/>
                    </a:lnTo>
                    <a:lnTo>
                      <a:pt x="130" y="254"/>
                    </a:lnTo>
                    <a:lnTo>
                      <a:pt x="122" y="236"/>
                    </a:lnTo>
                    <a:lnTo>
                      <a:pt x="118" y="230"/>
                    </a:lnTo>
                    <a:lnTo>
                      <a:pt x="118" y="238"/>
                    </a:lnTo>
                    <a:lnTo>
                      <a:pt x="118" y="238"/>
                    </a:lnTo>
                    <a:lnTo>
                      <a:pt x="116" y="240"/>
                    </a:lnTo>
                    <a:lnTo>
                      <a:pt x="112" y="240"/>
                    </a:lnTo>
                    <a:lnTo>
                      <a:pt x="110" y="238"/>
                    </a:lnTo>
                    <a:lnTo>
                      <a:pt x="110" y="238"/>
                    </a:lnTo>
                    <a:lnTo>
                      <a:pt x="104" y="222"/>
                    </a:lnTo>
                    <a:lnTo>
                      <a:pt x="98" y="202"/>
                    </a:lnTo>
                    <a:lnTo>
                      <a:pt x="98" y="202"/>
                    </a:lnTo>
                    <a:lnTo>
                      <a:pt x="92" y="194"/>
                    </a:lnTo>
                    <a:lnTo>
                      <a:pt x="84" y="186"/>
                    </a:lnTo>
                    <a:lnTo>
                      <a:pt x="74" y="172"/>
                    </a:lnTo>
                    <a:lnTo>
                      <a:pt x="74" y="172"/>
                    </a:lnTo>
                    <a:lnTo>
                      <a:pt x="46" y="130"/>
                    </a:lnTo>
                    <a:lnTo>
                      <a:pt x="26" y="98"/>
                    </a:lnTo>
                    <a:lnTo>
                      <a:pt x="26" y="98"/>
                    </a:lnTo>
                    <a:lnTo>
                      <a:pt x="22" y="90"/>
                    </a:lnTo>
                    <a:lnTo>
                      <a:pt x="20" y="82"/>
                    </a:lnTo>
                    <a:lnTo>
                      <a:pt x="20" y="74"/>
                    </a:lnTo>
                    <a:lnTo>
                      <a:pt x="20" y="74"/>
                    </a:lnTo>
                    <a:lnTo>
                      <a:pt x="18" y="54"/>
                    </a:lnTo>
                    <a:lnTo>
                      <a:pt x="14" y="36"/>
                    </a:lnTo>
                    <a:lnTo>
                      <a:pt x="14" y="36"/>
                    </a:lnTo>
                    <a:lnTo>
                      <a:pt x="6" y="20"/>
                    </a:lnTo>
                    <a:lnTo>
                      <a:pt x="2" y="10"/>
                    </a:lnTo>
                    <a:lnTo>
                      <a:pt x="2" y="10"/>
                    </a:lnTo>
                    <a:lnTo>
                      <a:pt x="0" y="4"/>
                    </a:lnTo>
                    <a:lnTo>
                      <a:pt x="0" y="0"/>
                    </a:lnTo>
                    <a:lnTo>
                      <a:pt x="0" y="0"/>
                    </a:lnTo>
                    <a:lnTo>
                      <a:pt x="0" y="0"/>
                    </a:lnTo>
                    <a:lnTo>
                      <a:pt x="18" y="6"/>
                    </a:lnTo>
                    <a:lnTo>
                      <a:pt x="36" y="14"/>
                    </a:lnTo>
                    <a:lnTo>
                      <a:pt x="36" y="14"/>
                    </a:lnTo>
                    <a:lnTo>
                      <a:pt x="72" y="30"/>
                    </a:lnTo>
                    <a:lnTo>
                      <a:pt x="72" y="30"/>
                    </a:lnTo>
                    <a:lnTo>
                      <a:pt x="80" y="36"/>
                    </a:lnTo>
                    <a:lnTo>
                      <a:pt x="86" y="42"/>
                    </a:lnTo>
                    <a:lnTo>
                      <a:pt x="92" y="48"/>
                    </a:lnTo>
                    <a:lnTo>
                      <a:pt x="92" y="48"/>
                    </a:lnTo>
                    <a:lnTo>
                      <a:pt x="118" y="84"/>
                    </a:lnTo>
                    <a:lnTo>
                      <a:pt x="118" y="84"/>
                    </a:lnTo>
                    <a:lnTo>
                      <a:pt x="130" y="102"/>
                    </a:lnTo>
                    <a:lnTo>
                      <a:pt x="142" y="124"/>
                    </a:lnTo>
                    <a:lnTo>
                      <a:pt x="142" y="124"/>
                    </a:lnTo>
                    <a:lnTo>
                      <a:pt x="152" y="142"/>
                    </a:lnTo>
                    <a:lnTo>
                      <a:pt x="164" y="160"/>
                    </a:lnTo>
                    <a:lnTo>
                      <a:pt x="164" y="160"/>
                    </a:lnTo>
                    <a:lnTo>
                      <a:pt x="170" y="174"/>
                    </a:lnTo>
                    <a:lnTo>
                      <a:pt x="172" y="184"/>
                    </a:lnTo>
                    <a:lnTo>
                      <a:pt x="172" y="190"/>
                    </a:lnTo>
                    <a:lnTo>
                      <a:pt x="172" y="190"/>
                    </a:lnTo>
                    <a:lnTo>
                      <a:pt x="172" y="208"/>
                    </a:lnTo>
                    <a:lnTo>
                      <a:pt x="172" y="208"/>
                    </a:lnTo>
                    <a:lnTo>
                      <a:pt x="172" y="220"/>
                    </a:lnTo>
                    <a:lnTo>
                      <a:pt x="174" y="230"/>
                    </a:lnTo>
                    <a:lnTo>
                      <a:pt x="174" y="230"/>
                    </a:lnTo>
                    <a:lnTo>
                      <a:pt x="180" y="240"/>
                    </a:lnTo>
                    <a:lnTo>
                      <a:pt x="186" y="250"/>
                    </a:lnTo>
                    <a:lnTo>
                      <a:pt x="186" y="250"/>
                    </a:lnTo>
                    <a:lnTo>
                      <a:pt x="190" y="266"/>
                    </a:lnTo>
                    <a:lnTo>
                      <a:pt x="192" y="278"/>
                    </a:lnTo>
                    <a:lnTo>
                      <a:pt x="192" y="278"/>
                    </a:lnTo>
                    <a:lnTo>
                      <a:pt x="194" y="286"/>
                    </a:lnTo>
                    <a:lnTo>
                      <a:pt x="194" y="294"/>
                    </a:lnTo>
                    <a:lnTo>
                      <a:pt x="194" y="294"/>
                    </a:lnTo>
                    <a:lnTo>
                      <a:pt x="190" y="310"/>
                    </a:lnTo>
                    <a:lnTo>
                      <a:pt x="190" y="310"/>
                    </a:lnTo>
                    <a:close/>
                  </a:path>
                </a:pathLst>
              </a:custGeom>
              <a:solidFill>
                <a:srgbClr val="FFFF00"/>
              </a:solidFill>
              <a:ln w="6350">
                <a:solidFill>
                  <a:srgbClr val="000000"/>
                </a:solidFill>
                <a:prstDash val="solid"/>
                <a:round/>
                <a:headEnd/>
                <a:tailEnd/>
              </a:ln>
            </p:spPr>
            <p:txBody>
              <a:bodyPr/>
              <a:lstStyle/>
              <a:p>
                <a:endParaRPr lang="en-US" dirty="0"/>
              </a:p>
            </p:txBody>
          </p:sp>
          <p:sp>
            <p:nvSpPr>
              <p:cNvPr id="322" name="Freeform 80"/>
              <p:cNvSpPr>
                <a:spLocks/>
              </p:cNvSpPr>
              <p:nvPr/>
            </p:nvSpPr>
            <p:spPr bwMode="auto">
              <a:xfrm>
                <a:off x="1301" y="1216"/>
                <a:ext cx="184" cy="386"/>
              </a:xfrm>
              <a:custGeom>
                <a:avLst/>
                <a:gdLst/>
                <a:ahLst/>
                <a:cxnLst>
                  <a:cxn ang="0">
                    <a:pos x="10" y="8"/>
                  </a:cxn>
                  <a:cxn ang="0">
                    <a:pos x="4" y="0"/>
                  </a:cxn>
                  <a:cxn ang="0">
                    <a:pos x="2" y="2"/>
                  </a:cxn>
                  <a:cxn ang="0">
                    <a:pos x="0" y="6"/>
                  </a:cxn>
                  <a:cxn ang="0">
                    <a:pos x="2" y="16"/>
                  </a:cxn>
                  <a:cxn ang="0">
                    <a:pos x="6" y="22"/>
                  </a:cxn>
                  <a:cxn ang="0">
                    <a:pos x="20" y="58"/>
                  </a:cxn>
                  <a:cxn ang="0">
                    <a:pos x="28" y="106"/>
                  </a:cxn>
                  <a:cxn ang="0">
                    <a:pos x="34" y="140"/>
                  </a:cxn>
                  <a:cxn ang="0">
                    <a:pos x="36" y="170"/>
                  </a:cxn>
                  <a:cxn ang="0">
                    <a:pos x="40" y="178"/>
                  </a:cxn>
                  <a:cxn ang="0">
                    <a:pos x="52" y="198"/>
                  </a:cxn>
                  <a:cxn ang="0">
                    <a:pos x="76" y="234"/>
                  </a:cxn>
                  <a:cxn ang="0">
                    <a:pos x="80" y="248"/>
                  </a:cxn>
                  <a:cxn ang="0">
                    <a:pos x="84" y="266"/>
                  </a:cxn>
                  <a:cxn ang="0">
                    <a:pos x="100" y="308"/>
                  </a:cxn>
                  <a:cxn ang="0">
                    <a:pos x="120" y="344"/>
                  </a:cxn>
                  <a:cxn ang="0">
                    <a:pos x="144" y="368"/>
                  </a:cxn>
                  <a:cxn ang="0">
                    <a:pos x="154" y="374"/>
                  </a:cxn>
                  <a:cxn ang="0">
                    <a:pos x="162" y="380"/>
                  </a:cxn>
                  <a:cxn ang="0">
                    <a:pos x="172" y="384"/>
                  </a:cxn>
                  <a:cxn ang="0">
                    <a:pos x="180" y="386"/>
                  </a:cxn>
                  <a:cxn ang="0">
                    <a:pos x="184" y="384"/>
                  </a:cxn>
                  <a:cxn ang="0">
                    <a:pos x="182" y="372"/>
                  </a:cxn>
                  <a:cxn ang="0">
                    <a:pos x="170" y="354"/>
                  </a:cxn>
                  <a:cxn ang="0">
                    <a:pos x="158" y="338"/>
                  </a:cxn>
                  <a:cxn ang="0">
                    <a:pos x="138" y="308"/>
                  </a:cxn>
                  <a:cxn ang="0">
                    <a:pos x="134" y="296"/>
                  </a:cxn>
                  <a:cxn ang="0">
                    <a:pos x="132" y="286"/>
                  </a:cxn>
                  <a:cxn ang="0">
                    <a:pos x="128" y="272"/>
                  </a:cxn>
                  <a:cxn ang="0">
                    <a:pos x="124" y="266"/>
                  </a:cxn>
                  <a:cxn ang="0">
                    <a:pos x="114" y="248"/>
                  </a:cxn>
                  <a:cxn ang="0">
                    <a:pos x="104" y="220"/>
                  </a:cxn>
                  <a:cxn ang="0">
                    <a:pos x="96" y="190"/>
                  </a:cxn>
                  <a:cxn ang="0">
                    <a:pos x="90" y="162"/>
                  </a:cxn>
                  <a:cxn ang="0">
                    <a:pos x="84" y="122"/>
                  </a:cxn>
                  <a:cxn ang="0">
                    <a:pos x="82" y="112"/>
                  </a:cxn>
                  <a:cxn ang="0">
                    <a:pos x="72" y="100"/>
                  </a:cxn>
                  <a:cxn ang="0">
                    <a:pos x="60" y="92"/>
                  </a:cxn>
                  <a:cxn ang="0">
                    <a:pos x="48" y="86"/>
                  </a:cxn>
                  <a:cxn ang="0">
                    <a:pos x="38" y="78"/>
                  </a:cxn>
                  <a:cxn ang="0">
                    <a:pos x="30" y="56"/>
                  </a:cxn>
                  <a:cxn ang="0">
                    <a:pos x="16" y="24"/>
                  </a:cxn>
                </a:cxnLst>
                <a:rect l="0" t="0" r="r" b="b"/>
                <a:pathLst>
                  <a:path w="184" h="386">
                    <a:moveTo>
                      <a:pt x="10" y="8"/>
                    </a:moveTo>
                    <a:lnTo>
                      <a:pt x="10" y="8"/>
                    </a:lnTo>
                    <a:lnTo>
                      <a:pt x="8" y="2"/>
                    </a:lnTo>
                    <a:lnTo>
                      <a:pt x="4" y="0"/>
                    </a:lnTo>
                    <a:lnTo>
                      <a:pt x="4" y="0"/>
                    </a:lnTo>
                    <a:lnTo>
                      <a:pt x="2" y="2"/>
                    </a:lnTo>
                    <a:lnTo>
                      <a:pt x="2" y="2"/>
                    </a:lnTo>
                    <a:lnTo>
                      <a:pt x="0" y="6"/>
                    </a:lnTo>
                    <a:lnTo>
                      <a:pt x="0" y="10"/>
                    </a:lnTo>
                    <a:lnTo>
                      <a:pt x="2" y="16"/>
                    </a:lnTo>
                    <a:lnTo>
                      <a:pt x="6" y="22"/>
                    </a:lnTo>
                    <a:lnTo>
                      <a:pt x="6" y="22"/>
                    </a:lnTo>
                    <a:lnTo>
                      <a:pt x="14" y="38"/>
                    </a:lnTo>
                    <a:lnTo>
                      <a:pt x="20" y="58"/>
                    </a:lnTo>
                    <a:lnTo>
                      <a:pt x="20" y="58"/>
                    </a:lnTo>
                    <a:lnTo>
                      <a:pt x="28" y="106"/>
                    </a:lnTo>
                    <a:lnTo>
                      <a:pt x="34" y="140"/>
                    </a:lnTo>
                    <a:lnTo>
                      <a:pt x="34" y="140"/>
                    </a:lnTo>
                    <a:lnTo>
                      <a:pt x="34" y="150"/>
                    </a:lnTo>
                    <a:lnTo>
                      <a:pt x="36" y="170"/>
                    </a:lnTo>
                    <a:lnTo>
                      <a:pt x="36" y="170"/>
                    </a:lnTo>
                    <a:lnTo>
                      <a:pt x="40" y="178"/>
                    </a:lnTo>
                    <a:lnTo>
                      <a:pt x="44" y="186"/>
                    </a:lnTo>
                    <a:lnTo>
                      <a:pt x="52" y="198"/>
                    </a:lnTo>
                    <a:lnTo>
                      <a:pt x="52" y="198"/>
                    </a:lnTo>
                    <a:lnTo>
                      <a:pt x="76" y="234"/>
                    </a:lnTo>
                    <a:lnTo>
                      <a:pt x="76" y="234"/>
                    </a:lnTo>
                    <a:lnTo>
                      <a:pt x="80" y="248"/>
                    </a:lnTo>
                    <a:lnTo>
                      <a:pt x="84" y="266"/>
                    </a:lnTo>
                    <a:lnTo>
                      <a:pt x="84" y="266"/>
                    </a:lnTo>
                    <a:lnTo>
                      <a:pt x="100" y="308"/>
                    </a:lnTo>
                    <a:lnTo>
                      <a:pt x="100" y="308"/>
                    </a:lnTo>
                    <a:lnTo>
                      <a:pt x="120" y="344"/>
                    </a:lnTo>
                    <a:lnTo>
                      <a:pt x="120" y="344"/>
                    </a:lnTo>
                    <a:lnTo>
                      <a:pt x="132" y="358"/>
                    </a:lnTo>
                    <a:lnTo>
                      <a:pt x="144" y="368"/>
                    </a:lnTo>
                    <a:lnTo>
                      <a:pt x="144" y="368"/>
                    </a:lnTo>
                    <a:lnTo>
                      <a:pt x="154" y="374"/>
                    </a:lnTo>
                    <a:lnTo>
                      <a:pt x="162" y="380"/>
                    </a:lnTo>
                    <a:lnTo>
                      <a:pt x="162" y="380"/>
                    </a:lnTo>
                    <a:lnTo>
                      <a:pt x="166" y="382"/>
                    </a:lnTo>
                    <a:lnTo>
                      <a:pt x="172" y="384"/>
                    </a:lnTo>
                    <a:lnTo>
                      <a:pt x="180" y="386"/>
                    </a:lnTo>
                    <a:lnTo>
                      <a:pt x="180" y="386"/>
                    </a:lnTo>
                    <a:lnTo>
                      <a:pt x="184" y="386"/>
                    </a:lnTo>
                    <a:lnTo>
                      <a:pt x="184" y="384"/>
                    </a:lnTo>
                    <a:lnTo>
                      <a:pt x="182" y="372"/>
                    </a:lnTo>
                    <a:lnTo>
                      <a:pt x="182" y="372"/>
                    </a:lnTo>
                    <a:lnTo>
                      <a:pt x="176" y="364"/>
                    </a:lnTo>
                    <a:lnTo>
                      <a:pt x="170" y="354"/>
                    </a:lnTo>
                    <a:lnTo>
                      <a:pt x="158" y="338"/>
                    </a:lnTo>
                    <a:lnTo>
                      <a:pt x="158" y="338"/>
                    </a:lnTo>
                    <a:lnTo>
                      <a:pt x="146" y="324"/>
                    </a:lnTo>
                    <a:lnTo>
                      <a:pt x="138" y="308"/>
                    </a:lnTo>
                    <a:lnTo>
                      <a:pt x="138" y="308"/>
                    </a:lnTo>
                    <a:lnTo>
                      <a:pt x="134" y="296"/>
                    </a:lnTo>
                    <a:lnTo>
                      <a:pt x="132" y="286"/>
                    </a:lnTo>
                    <a:lnTo>
                      <a:pt x="132" y="286"/>
                    </a:lnTo>
                    <a:lnTo>
                      <a:pt x="132" y="278"/>
                    </a:lnTo>
                    <a:lnTo>
                      <a:pt x="128" y="272"/>
                    </a:lnTo>
                    <a:lnTo>
                      <a:pt x="124" y="266"/>
                    </a:lnTo>
                    <a:lnTo>
                      <a:pt x="124" y="266"/>
                    </a:lnTo>
                    <a:lnTo>
                      <a:pt x="120" y="258"/>
                    </a:lnTo>
                    <a:lnTo>
                      <a:pt x="114" y="248"/>
                    </a:lnTo>
                    <a:lnTo>
                      <a:pt x="104" y="220"/>
                    </a:lnTo>
                    <a:lnTo>
                      <a:pt x="104" y="220"/>
                    </a:lnTo>
                    <a:lnTo>
                      <a:pt x="98" y="206"/>
                    </a:lnTo>
                    <a:lnTo>
                      <a:pt x="96" y="190"/>
                    </a:lnTo>
                    <a:lnTo>
                      <a:pt x="90" y="162"/>
                    </a:lnTo>
                    <a:lnTo>
                      <a:pt x="90" y="162"/>
                    </a:lnTo>
                    <a:lnTo>
                      <a:pt x="86" y="136"/>
                    </a:lnTo>
                    <a:lnTo>
                      <a:pt x="84" y="122"/>
                    </a:lnTo>
                    <a:lnTo>
                      <a:pt x="82" y="112"/>
                    </a:lnTo>
                    <a:lnTo>
                      <a:pt x="82" y="112"/>
                    </a:lnTo>
                    <a:lnTo>
                      <a:pt x="78" y="106"/>
                    </a:lnTo>
                    <a:lnTo>
                      <a:pt x="72" y="100"/>
                    </a:lnTo>
                    <a:lnTo>
                      <a:pt x="66" y="94"/>
                    </a:lnTo>
                    <a:lnTo>
                      <a:pt x="60" y="92"/>
                    </a:lnTo>
                    <a:lnTo>
                      <a:pt x="60" y="92"/>
                    </a:lnTo>
                    <a:lnTo>
                      <a:pt x="48" y="86"/>
                    </a:lnTo>
                    <a:lnTo>
                      <a:pt x="42" y="84"/>
                    </a:lnTo>
                    <a:lnTo>
                      <a:pt x="38" y="78"/>
                    </a:lnTo>
                    <a:lnTo>
                      <a:pt x="38" y="78"/>
                    </a:lnTo>
                    <a:lnTo>
                      <a:pt x="30" y="56"/>
                    </a:lnTo>
                    <a:lnTo>
                      <a:pt x="24" y="42"/>
                    </a:lnTo>
                    <a:lnTo>
                      <a:pt x="16" y="24"/>
                    </a:lnTo>
                    <a:lnTo>
                      <a:pt x="10" y="8"/>
                    </a:lnTo>
                    <a:close/>
                  </a:path>
                </a:pathLst>
              </a:custGeom>
              <a:solidFill>
                <a:srgbClr val="FFFF00"/>
              </a:solidFill>
              <a:ln w="6350">
                <a:solidFill>
                  <a:srgbClr val="000000"/>
                </a:solidFill>
                <a:prstDash val="solid"/>
                <a:round/>
                <a:headEnd/>
                <a:tailEnd/>
              </a:ln>
            </p:spPr>
            <p:txBody>
              <a:bodyPr/>
              <a:lstStyle/>
              <a:p>
                <a:endParaRPr lang="en-US" dirty="0"/>
              </a:p>
            </p:txBody>
          </p:sp>
          <p:sp>
            <p:nvSpPr>
              <p:cNvPr id="323" name="Freeform 81"/>
              <p:cNvSpPr>
                <a:spLocks/>
              </p:cNvSpPr>
              <p:nvPr/>
            </p:nvSpPr>
            <p:spPr bwMode="auto">
              <a:xfrm>
                <a:off x="1681" y="1998"/>
                <a:ext cx="490" cy="747"/>
              </a:xfrm>
              <a:custGeom>
                <a:avLst/>
                <a:gdLst/>
                <a:ahLst/>
                <a:cxnLst>
                  <a:cxn ang="0">
                    <a:pos x="10" y="4"/>
                  </a:cxn>
                  <a:cxn ang="0">
                    <a:pos x="66" y="57"/>
                  </a:cxn>
                  <a:cxn ang="0">
                    <a:pos x="86" y="91"/>
                  </a:cxn>
                  <a:cxn ang="0">
                    <a:pos x="126" y="165"/>
                  </a:cxn>
                  <a:cxn ang="0">
                    <a:pos x="138" y="193"/>
                  </a:cxn>
                  <a:cxn ang="0">
                    <a:pos x="188" y="335"/>
                  </a:cxn>
                  <a:cxn ang="0">
                    <a:pos x="202" y="393"/>
                  </a:cxn>
                  <a:cxn ang="0">
                    <a:pos x="236" y="457"/>
                  </a:cxn>
                  <a:cxn ang="0">
                    <a:pos x="296" y="545"/>
                  </a:cxn>
                  <a:cxn ang="0">
                    <a:pos x="372" y="651"/>
                  </a:cxn>
                  <a:cxn ang="0">
                    <a:pos x="396" y="675"/>
                  </a:cxn>
                  <a:cxn ang="0">
                    <a:pos x="414" y="695"/>
                  </a:cxn>
                  <a:cxn ang="0">
                    <a:pos x="420" y="703"/>
                  </a:cxn>
                  <a:cxn ang="0">
                    <a:pos x="460" y="719"/>
                  </a:cxn>
                  <a:cxn ang="0">
                    <a:pos x="474" y="727"/>
                  </a:cxn>
                  <a:cxn ang="0">
                    <a:pos x="442" y="717"/>
                  </a:cxn>
                  <a:cxn ang="0">
                    <a:pos x="416" y="711"/>
                  </a:cxn>
                  <a:cxn ang="0">
                    <a:pos x="412" y="715"/>
                  </a:cxn>
                  <a:cxn ang="0">
                    <a:pos x="428" y="731"/>
                  </a:cxn>
                  <a:cxn ang="0">
                    <a:pos x="458" y="747"/>
                  </a:cxn>
                  <a:cxn ang="0">
                    <a:pos x="434" y="741"/>
                  </a:cxn>
                  <a:cxn ang="0">
                    <a:pos x="412" y="725"/>
                  </a:cxn>
                  <a:cxn ang="0">
                    <a:pos x="392" y="715"/>
                  </a:cxn>
                  <a:cxn ang="0">
                    <a:pos x="352" y="689"/>
                  </a:cxn>
                  <a:cxn ang="0">
                    <a:pos x="334" y="661"/>
                  </a:cxn>
                  <a:cxn ang="0">
                    <a:pos x="322" y="631"/>
                  </a:cxn>
                  <a:cxn ang="0">
                    <a:pos x="290" y="603"/>
                  </a:cxn>
                  <a:cxn ang="0">
                    <a:pos x="276" y="587"/>
                  </a:cxn>
                  <a:cxn ang="0">
                    <a:pos x="262" y="547"/>
                  </a:cxn>
                  <a:cxn ang="0">
                    <a:pos x="254" y="533"/>
                  </a:cxn>
                  <a:cxn ang="0">
                    <a:pos x="246" y="535"/>
                  </a:cxn>
                  <a:cxn ang="0">
                    <a:pos x="246" y="581"/>
                  </a:cxn>
                  <a:cxn ang="0">
                    <a:pos x="250" y="649"/>
                  </a:cxn>
                  <a:cxn ang="0">
                    <a:pos x="188" y="737"/>
                  </a:cxn>
                  <a:cxn ang="0">
                    <a:pos x="200" y="695"/>
                  </a:cxn>
                  <a:cxn ang="0">
                    <a:pos x="196" y="643"/>
                  </a:cxn>
                  <a:cxn ang="0">
                    <a:pos x="200" y="603"/>
                  </a:cxn>
                  <a:cxn ang="0">
                    <a:pos x="208" y="557"/>
                  </a:cxn>
                  <a:cxn ang="0">
                    <a:pos x="200" y="513"/>
                  </a:cxn>
                  <a:cxn ang="0">
                    <a:pos x="186" y="477"/>
                  </a:cxn>
                  <a:cxn ang="0">
                    <a:pos x="142" y="399"/>
                  </a:cxn>
                  <a:cxn ang="0">
                    <a:pos x="130" y="363"/>
                  </a:cxn>
                  <a:cxn ang="0">
                    <a:pos x="124" y="343"/>
                  </a:cxn>
                  <a:cxn ang="0">
                    <a:pos x="90" y="205"/>
                  </a:cxn>
                  <a:cxn ang="0">
                    <a:pos x="70" y="145"/>
                  </a:cxn>
                  <a:cxn ang="0">
                    <a:pos x="54" y="123"/>
                  </a:cxn>
                  <a:cxn ang="0">
                    <a:pos x="40" y="79"/>
                  </a:cxn>
                  <a:cxn ang="0">
                    <a:pos x="12" y="28"/>
                  </a:cxn>
                  <a:cxn ang="0">
                    <a:pos x="0" y="2"/>
                  </a:cxn>
                </a:cxnLst>
                <a:rect l="0" t="0" r="r" b="b"/>
                <a:pathLst>
                  <a:path w="490" h="747">
                    <a:moveTo>
                      <a:pt x="0" y="0"/>
                    </a:moveTo>
                    <a:lnTo>
                      <a:pt x="0" y="0"/>
                    </a:lnTo>
                    <a:lnTo>
                      <a:pt x="6" y="0"/>
                    </a:lnTo>
                    <a:lnTo>
                      <a:pt x="10" y="4"/>
                    </a:lnTo>
                    <a:lnTo>
                      <a:pt x="16" y="8"/>
                    </a:lnTo>
                    <a:lnTo>
                      <a:pt x="16" y="8"/>
                    </a:lnTo>
                    <a:lnTo>
                      <a:pt x="42" y="34"/>
                    </a:lnTo>
                    <a:lnTo>
                      <a:pt x="66" y="57"/>
                    </a:lnTo>
                    <a:lnTo>
                      <a:pt x="66" y="57"/>
                    </a:lnTo>
                    <a:lnTo>
                      <a:pt x="76" y="73"/>
                    </a:lnTo>
                    <a:lnTo>
                      <a:pt x="86" y="91"/>
                    </a:lnTo>
                    <a:lnTo>
                      <a:pt x="86" y="91"/>
                    </a:lnTo>
                    <a:lnTo>
                      <a:pt x="104" y="123"/>
                    </a:lnTo>
                    <a:lnTo>
                      <a:pt x="120" y="155"/>
                    </a:lnTo>
                    <a:lnTo>
                      <a:pt x="120" y="155"/>
                    </a:lnTo>
                    <a:lnTo>
                      <a:pt x="126" y="165"/>
                    </a:lnTo>
                    <a:lnTo>
                      <a:pt x="130" y="173"/>
                    </a:lnTo>
                    <a:lnTo>
                      <a:pt x="132" y="179"/>
                    </a:lnTo>
                    <a:lnTo>
                      <a:pt x="132" y="179"/>
                    </a:lnTo>
                    <a:lnTo>
                      <a:pt x="138" y="193"/>
                    </a:lnTo>
                    <a:lnTo>
                      <a:pt x="148" y="215"/>
                    </a:lnTo>
                    <a:lnTo>
                      <a:pt x="162" y="243"/>
                    </a:lnTo>
                    <a:lnTo>
                      <a:pt x="188" y="335"/>
                    </a:lnTo>
                    <a:lnTo>
                      <a:pt x="188" y="335"/>
                    </a:lnTo>
                    <a:lnTo>
                      <a:pt x="192" y="347"/>
                    </a:lnTo>
                    <a:lnTo>
                      <a:pt x="198" y="367"/>
                    </a:lnTo>
                    <a:lnTo>
                      <a:pt x="198" y="367"/>
                    </a:lnTo>
                    <a:lnTo>
                      <a:pt x="202" y="393"/>
                    </a:lnTo>
                    <a:lnTo>
                      <a:pt x="206" y="409"/>
                    </a:lnTo>
                    <a:lnTo>
                      <a:pt x="210" y="421"/>
                    </a:lnTo>
                    <a:lnTo>
                      <a:pt x="210" y="421"/>
                    </a:lnTo>
                    <a:lnTo>
                      <a:pt x="236" y="457"/>
                    </a:lnTo>
                    <a:lnTo>
                      <a:pt x="260" y="493"/>
                    </a:lnTo>
                    <a:lnTo>
                      <a:pt x="260" y="493"/>
                    </a:lnTo>
                    <a:lnTo>
                      <a:pt x="296" y="545"/>
                    </a:lnTo>
                    <a:lnTo>
                      <a:pt x="296" y="545"/>
                    </a:lnTo>
                    <a:lnTo>
                      <a:pt x="326" y="593"/>
                    </a:lnTo>
                    <a:lnTo>
                      <a:pt x="326" y="593"/>
                    </a:lnTo>
                    <a:lnTo>
                      <a:pt x="348" y="621"/>
                    </a:lnTo>
                    <a:lnTo>
                      <a:pt x="372" y="651"/>
                    </a:lnTo>
                    <a:lnTo>
                      <a:pt x="372" y="651"/>
                    </a:lnTo>
                    <a:lnTo>
                      <a:pt x="388" y="667"/>
                    </a:lnTo>
                    <a:lnTo>
                      <a:pt x="388" y="667"/>
                    </a:lnTo>
                    <a:lnTo>
                      <a:pt x="396" y="675"/>
                    </a:lnTo>
                    <a:lnTo>
                      <a:pt x="396" y="675"/>
                    </a:lnTo>
                    <a:lnTo>
                      <a:pt x="404" y="687"/>
                    </a:lnTo>
                    <a:lnTo>
                      <a:pt x="404" y="687"/>
                    </a:lnTo>
                    <a:lnTo>
                      <a:pt x="414" y="695"/>
                    </a:lnTo>
                    <a:lnTo>
                      <a:pt x="414" y="695"/>
                    </a:lnTo>
                    <a:lnTo>
                      <a:pt x="416" y="699"/>
                    </a:lnTo>
                    <a:lnTo>
                      <a:pt x="420" y="703"/>
                    </a:lnTo>
                    <a:lnTo>
                      <a:pt x="420" y="703"/>
                    </a:lnTo>
                    <a:lnTo>
                      <a:pt x="426" y="705"/>
                    </a:lnTo>
                    <a:lnTo>
                      <a:pt x="436" y="709"/>
                    </a:lnTo>
                    <a:lnTo>
                      <a:pt x="436" y="709"/>
                    </a:lnTo>
                    <a:lnTo>
                      <a:pt x="460" y="719"/>
                    </a:lnTo>
                    <a:lnTo>
                      <a:pt x="490" y="729"/>
                    </a:lnTo>
                    <a:lnTo>
                      <a:pt x="490" y="729"/>
                    </a:lnTo>
                    <a:lnTo>
                      <a:pt x="474" y="727"/>
                    </a:lnTo>
                    <a:lnTo>
                      <a:pt x="474" y="727"/>
                    </a:lnTo>
                    <a:lnTo>
                      <a:pt x="464" y="725"/>
                    </a:lnTo>
                    <a:lnTo>
                      <a:pt x="456" y="721"/>
                    </a:lnTo>
                    <a:lnTo>
                      <a:pt x="456" y="721"/>
                    </a:lnTo>
                    <a:lnTo>
                      <a:pt x="442" y="717"/>
                    </a:lnTo>
                    <a:lnTo>
                      <a:pt x="442" y="717"/>
                    </a:lnTo>
                    <a:lnTo>
                      <a:pt x="428" y="713"/>
                    </a:lnTo>
                    <a:lnTo>
                      <a:pt x="428" y="713"/>
                    </a:lnTo>
                    <a:lnTo>
                      <a:pt x="416" y="711"/>
                    </a:lnTo>
                    <a:lnTo>
                      <a:pt x="416" y="711"/>
                    </a:lnTo>
                    <a:lnTo>
                      <a:pt x="412" y="711"/>
                    </a:lnTo>
                    <a:lnTo>
                      <a:pt x="410" y="713"/>
                    </a:lnTo>
                    <a:lnTo>
                      <a:pt x="412" y="715"/>
                    </a:lnTo>
                    <a:lnTo>
                      <a:pt x="412" y="715"/>
                    </a:lnTo>
                    <a:lnTo>
                      <a:pt x="420" y="725"/>
                    </a:lnTo>
                    <a:lnTo>
                      <a:pt x="428" y="731"/>
                    </a:lnTo>
                    <a:lnTo>
                      <a:pt x="428" y="731"/>
                    </a:lnTo>
                    <a:lnTo>
                      <a:pt x="436" y="737"/>
                    </a:lnTo>
                    <a:lnTo>
                      <a:pt x="436" y="737"/>
                    </a:lnTo>
                    <a:lnTo>
                      <a:pt x="446" y="739"/>
                    </a:lnTo>
                    <a:lnTo>
                      <a:pt x="458" y="747"/>
                    </a:lnTo>
                    <a:lnTo>
                      <a:pt x="458" y="747"/>
                    </a:lnTo>
                    <a:lnTo>
                      <a:pt x="444" y="743"/>
                    </a:lnTo>
                    <a:lnTo>
                      <a:pt x="444" y="743"/>
                    </a:lnTo>
                    <a:lnTo>
                      <a:pt x="434" y="741"/>
                    </a:lnTo>
                    <a:lnTo>
                      <a:pt x="426" y="737"/>
                    </a:lnTo>
                    <a:lnTo>
                      <a:pt x="426" y="737"/>
                    </a:lnTo>
                    <a:lnTo>
                      <a:pt x="412" y="725"/>
                    </a:lnTo>
                    <a:lnTo>
                      <a:pt x="412" y="725"/>
                    </a:lnTo>
                    <a:lnTo>
                      <a:pt x="406" y="723"/>
                    </a:lnTo>
                    <a:lnTo>
                      <a:pt x="400" y="723"/>
                    </a:lnTo>
                    <a:lnTo>
                      <a:pt x="400" y="723"/>
                    </a:lnTo>
                    <a:lnTo>
                      <a:pt x="392" y="715"/>
                    </a:lnTo>
                    <a:lnTo>
                      <a:pt x="382" y="707"/>
                    </a:lnTo>
                    <a:lnTo>
                      <a:pt x="382" y="707"/>
                    </a:lnTo>
                    <a:lnTo>
                      <a:pt x="368" y="697"/>
                    </a:lnTo>
                    <a:lnTo>
                      <a:pt x="352" y="689"/>
                    </a:lnTo>
                    <a:lnTo>
                      <a:pt x="352" y="689"/>
                    </a:lnTo>
                    <a:lnTo>
                      <a:pt x="342" y="677"/>
                    </a:lnTo>
                    <a:lnTo>
                      <a:pt x="336" y="669"/>
                    </a:lnTo>
                    <a:lnTo>
                      <a:pt x="334" y="661"/>
                    </a:lnTo>
                    <a:lnTo>
                      <a:pt x="334" y="661"/>
                    </a:lnTo>
                    <a:lnTo>
                      <a:pt x="330" y="645"/>
                    </a:lnTo>
                    <a:lnTo>
                      <a:pt x="326" y="639"/>
                    </a:lnTo>
                    <a:lnTo>
                      <a:pt x="322" y="631"/>
                    </a:lnTo>
                    <a:lnTo>
                      <a:pt x="322" y="631"/>
                    </a:lnTo>
                    <a:lnTo>
                      <a:pt x="314" y="623"/>
                    </a:lnTo>
                    <a:lnTo>
                      <a:pt x="304" y="615"/>
                    </a:lnTo>
                    <a:lnTo>
                      <a:pt x="290" y="603"/>
                    </a:lnTo>
                    <a:lnTo>
                      <a:pt x="290" y="603"/>
                    </a:lnTo>
                    <a:lnTo>
                      <a:pt x="278" y="595"/>
                    </a:lnTo>
                    <a:lnTo>
                      <a:pt x="278" y="595"/>
                    </a:lnTo>
                    <a:lnTo>
                      <a:pt x="276" y="587"/>
                    </a:lnTo>
                    <a:lnTo>
                      <a:pt x="276" y="587"/>
                    </a:lnTo>
                    <a:lnTo>
                      <a:pt x="268" y="565"/>
                    </a:lnTo>
                    <a:lnTo>
                      <a:pt x="268" y="565"/>
                    </a:lnTo>
                    <a:lnTo>
                      <a:pt x="262" y="547"/>
                    </a:lnTo>
                    <a:lnTo>
                      <a:pt x="262" y="547"/>
                    </a:lnTo>
                    <a:lnTo>
                      <a:pt x="256" y="535"/>
                    </a:lnTo>
                    <a:lnTo>
                      <a:pt x="256" y="535"/>
                    </a:lnTo>
                    <a:lnTo>
                      <a:pt x="254" y="533"/>
                    </a:lnTo>
                    <a:lnTo>
                      <a:pt x="252" y="533"/>
                    </a:lnTo>
                    <a:lnTo>
                      <a:pt x="248" y="533"/>
                    </a:lnTo>
                    <a:lnTo>
                      <a:pt x="246" y="535"/>
                    </a:lnTo>
                    <a:lnTo>
                      <a:pt x="246" y="535"/>
                    </a:lnTo>
                    <a:lnTo>
                      <a:pt x="244" y="547"/>
                    </a:lnTo>
                    <a:lnTo>
                      <a:pt x="244" y="565"/>
                    </a:lnTo>
                    <a:lnTo>
                      <a:pt x="244" y="565"/>
                    </a:lnTo>
                    <a:lnTo>
                      <a:pt x="246" y="581"/>
                    </a:lnTo>
                    <a:lnTo>
                      <a:pt x="246" y="599"/>
                    </a:lnTo>
                    <a:lnTo>
                      <a:pt x="246" y="599"/>
                    </a:lnTo>
                    <a:lnTo>
                      <a:pt x="248" y="629"/>
                    </a:lnTo>
                    <a:lnTo>
                      <a:pt x="250" y="649"/>
                    </a:lnTo>
                    <a:lnTo>
                      <a:pt x="250" y="673"/>
                    </a:lnTo>
                    <a:lnTo>
                      <a:pt x="240" y="737"/>
                    </a:lnTo>
                    <a:lnTo>
                      <a:pt x="202" y="739"/>
                    </a:lnTo>
                    <a:lnTo>
                      <a:pt x="188" y="737"/>
                    </a:lnTo>
                    <a:lnTo>
                      <a:pt x="188" y="737"/>
                    </a:lnTo>
                    <a:lnTo>
                      <a:pt x="194" y="713"/>
                    </a:lnTo>
                    <a:lnTo>
                      <a:pt x="194" y="713"/>
                    </a:lnTo>
                    <a:lnTo>
                      <a:pt x="200" y="695"/>
                    </a:lnTo>
                    <a:lnTo>
                      <a:pt x="202" y="687"/>
                    </a:lnTo>
                    <a:lnTo>
                      <a:pt x="202" y="679"/>
                    </a:lnTo>
                    <a:lnTo>
                      <a:pt x="202" y="679"/>
                    </a:lnTo>
                    <a:lnTo>
                      <a:pt x="196" y="643"/>
                    </a:lnTo>
                    <a:lnTo>
                      <a:pt x="196" y="643"/>
                    </a:lnTo>
                    <a:lnTo>
                      <a:pt x="196" y="635"/>
                    </a:lnTo>
                    <a:lnTo>
                      <a:pt x="196" y="623"/>
                    </a:lnTo>
                    <a:lnTo>
                      <a:pt x="200" y="603"/>
                    </a:lnTo>
                    <a:lnTo>
                      <a:pt x="200" y="603"/>
                    </a:lnTo>
                    <a:lnTo>
                      <a:pt x="206" y="577"/>
                    </a:lnTo>
                    <a:lnTo>
                      <a:pt x="208" y="565"/>
                    </a:lnTo>
                    <a:lnTo>
                      <a:pt x="208" y="557"/>
                    </a:lnTo>
                    <a:lnTo>
                      <a:pt x="208" y="557"/>
                    </a:lnTo>
                    <a:lnTo>
                      <a:pt x="206" y="539"/>
                    </a:lnTo>
                    <a:lnTo>
                      <a:pt x="204" y="525"/>
                    </a:lnTo>
                    <a:lnTo>
                      <a:pt x="200" y="513"/>
                    </a:lnTo>
                    <a:lnTo>
                      <a:pt x="200" y="513"/>
                    </a:lnTo>
                    <a:lnTo>
                      <a:pt x="192" y="489"/>
                    </a:lnTo>
                    <a:lnTo>
                      <a:pt x="186" y="477"/>
                    </a:lnTo>
                    <a:lnTo>
                      <a:pt x="186" y="477"/>
                    </a:lnTo>
                    <a:lnTo>
                      <a:pt x="166" y="435"/>
                    </a:lnTo>
                    <a:lnTo>
                      <a:pt x="166" y="435"/>
                    </a:lnTo>
                    <a:lnTo>
                      <a:pt x="154" y="419"/>
                    </a:lnTo>
                    <a:lnTo>
                      <a:pt x="142" y="399"/>
                    </a:lnTo>
                    <a:lnTo>
                      <a:pt x="142" y="399"/>
                    </a:lnTo>
                    <a:lnTo>
                      <a:pt x="132" y="369"/>
                    </a:lnTo>
                    <a:lnTo>
                      <a:pt x="132" y="369"/>
                    </a:lnTo>
                    <a:lnTo>
                      <a:pt x="130" y="363"/>
                    </a:lnTo>
                    <a:lnTo>
                      <a:pt x="128" y="357"/>
                    </a:lnTo>
                    <a:lnTo>
                      <a:pt x="128" y="357"/>
                    </a:lnTo>
                    <a:lnTo>
                      <a:pt x="124" y="343"/>
                    </a:lnTo>
                    <a:lnTo>
                      <a:pt x="124" y="343"/>
                    </a:lnTo>
                    <a:lnTo>
                      <a:pt x="116" y="313"/>
                    </a:lnTo>
                    <a:lnTo>
                      <a:pt x="94" y="219"/>
                    </a:lnTo>
                    <a:lnTo>
                      <a:pt x="94" y="219"/>
                    </a:lnTo>
                    <a:lnTo>
                      <a:pt x="90" y="205"/>
                    </a:lnTo>
                    <a:lnTo>
                      <a:pt x="84" y="183"/>
                    </a:lnTo>
                    <a:lnTo>
                      <a:pt x="84" y="183"/>
                    </a:lnTo>
                    <a:lnTo>
                      <a:pt x="78" y="163"/>
                    </a:lnTo>
                    <a:lnTo>
                      <a:pt x="70" y="145"/>
                    </a:lnTo>
                    <a:lnTo>
                      <a:pt x="70" y="145"/>
                    </a:lnTo>
                    <a:lnTo>
                      <a:pt x="66" y="137"/>
                    </a:lnTo>
                    <a:lnTo>
                      <a:pt x="60" y="131"/>
                    </a:lnTo>
                    <a:lnTo>
                      <a:pt x="54" y="123"/>
                    </a:lnTo>
                    <a:lnTo>
                      <a:pt x="50" y="113"/>
                    </a:lnTo>
                    <a:lnTo>
                      <a:pt x="50" y="113"/>
                    </a:lnTo>
                    <a:lnTo>
                      <a:pt x="40" y="79"/>
                    </a:lnTo>
                    <a:lnTo>
                      <a:pt x="40" y="79"/>
                    </a:lnTo>
                    <a:lnTo>
                      <a:pt x="38" y="73"/>
                    </a:lnTo>
                    <a:lnTo>
                      <a:pt x="32" y="67"/>
                    </a:lnTo>
                    <a:lnTo>
                      <a:pt x="26" y="61"/>
                    </a:lnTo>
                    <a:lnTo>
                      <a:pt x="12" y="28"/>
                    </a:lnTo>
                    <a:lnTo>
                      <a:pt x="4" y="12"/>
                    </a:lnTo>
                    <a:lnTo>
                      <a:pt x="4" y="12"/>
                    </a:lnTo>
                    <a:lnTo>
                      <a:pt x="2" y="6"/>
                    </a:lnTo>
                    <a:lnTo>
                      <a:pt x="0" y="2"/>
                    </a:lnTo>
                    <a:lnTo>
                      <a:pt x="0" y="0"/>
                    </a:lnTo>
                    <a:lnTo>
                      <a:pt x="0" y="0"/>
                    </a:lnTo>
                    <a:close/>
                  </a:path>
                </a:pathLst>
              </a:custGeom>
              <a:solidFill>
                <a:srgbClr val="FFFF00"/>
              </a:solidFill>
              <a:ln w="6350">
                <a:solidFill>
                  <a:srgbClr val="000000"/>
                </a:solidFill>
                <a:prstDash val="solid"/>
                <a:round/>
                <a:headEnd/>
                <a:tailEnd/>
              </a:ln>
            </p:spPr>
            <p:txBody>
              <a:bodyPr/>
              <a:lstStyle/>
              <a:p>
                <a:endParaRPr lang="en-US" dirty="0"/>
              </a:p>
            </p:txBody>
          </p:sp>
          <p:sp>
            <p:nvSpPr>
              <p:cNvPr id="324" name="Freeform 82"/>
              <p:cNvSpPr>
                <a:spLocks/>
              </p:cNvSpPr>
              <p:nvPr/>
            </p:nvSpPr>
            <p:spPr bwMode="auto">
              <a:xfrm>
                <a:off x="1523" y="1630"/>
                <a:ext cx="156" cy="348"/>
              </a:xfrm>
              <a:custGeom>
                <a:avLst/>
                <a:gdLst/>
                <a:ahLst/>
                <a:cxnLst>
                  <a:cxn ang="0">
                    <a:pos x="0" y="2"/>
                  </a:cxn>
                  <a:cxn ang="0">
                    <a:pos x="0" y="0"/>
                  </a:cxn>
                  <a:cxn ang="0">
                    <a:pos x="14" y="2"/>
                  </a:cxn>
                  <a:cxn ang="0">
                    <a:pos x="44" y="16"/>
                  </a:cxn>
                  <a:cxn ang="0">
                    <a:pos x="64" y="30"/>
                  </a:cxn>
                  <a:cxn ang="0">
                    <a:pos x="92" y="56"/>
                  </a:cxn>
                  <a:cxn ang="0">
                    <a:pos x="116" y="80"/>
                  </a:cxn>
                  <a:cxn ang="0">
                    <a:pos x="132" y="114"/>
                  </a:cxn>
                  <a:cxn ang="0">
                    <a:pos x="136" y="126"/>
                  </a:cxn>
                  <a:cxn ang="0">
                    <a:pos x="134" y="146"/>
                  </a:cxn>
                  <a:cxn ang="0">
                    <a:pos x="138" y="156"/>
                  </a:cxn>
                  <a:cxn ang="0">
                    <a:pos x="152" y="188"/>
                  </a:cxn>
                  <a:cxn ang="0">
                    <a:pos x="154" y="194"/>
                  </a:cxn>
                  <a:cxn ang="0">
                    <a:pos x="156" y="210"/>
                  </a:cxn>
                  <a:cxn ang="0">
                    <a:pos x="154" y="212"/>
                  </a:cxn>
                  <a:cxn ang="0">
                    <a:pos x="148" y="208"/>
                  </a:cxn>
                  <a:cxn ang="0">
                    <a:pos x="144" y="210"/>
                  </a:cxn>
                  <a:cxn ang="0">
                    <a:pos x="144" y="212"/>
                  </a:cxn>
                  <a:cxn ang="0">
                    <a:pos x="148" y="224"/>
                  </a:cxn>
                  <a:cxn ang="0">
                    <a:pos x="150" y="236"/>
                  </a:cxn>
                  <a:cxn ang="0">
                    <a:pos x="148" y="244"/>
                  </a:cxn>
                  <a:cxn ang="0">
                    <a:pos x="146" y="252"/>
                  </a:cxn>
                  <a:cxn ang="0">
                    <a:pos x="144" y="282"/>
                  </a:cxn>
                  <a:cxn ang="0">
                    <a:pos x="148" y="308"/>
                  </a:cxn>
                  <a:cxn ang="0">
                    <a:pos x="152" y="324"/>
                  </a:cxn>
                  <a:cxn ang="0">
                    <a:pos x="154" y="344"/>
                  </a:cxn>
                  <a:cxn ang="0">
                    <a:pos x="154" y="346"/>
                  </a:cxn>
                  <a:cxn ang="0">
                    <a:pos x="148" y="346"/>
                  </a:cxn>
                  <a:cxn ang="0">
                    <a:pos x="144" y="340"/>
                  </a:cxn>
                  <a:cxn ang="0">
                    <a:pos x="130" y="308"/>
                  </a:cxn>
                  <a:cxn ang="0">
                    <a:pos x="124" y="324"/>
                  </a:cxn>
                  <a:cxn ang="0">
                    <a:pos x="116" y="310"/>
                  </a:cxn>
                  <a:cxn ang="0">
                    <a:pos x="112" y="302"/>
                  </a:cxn>
                  <a:cxn ang="0">
                    <a:pos x="110" y="286"/>
                  </a:cxn>
                  <a:cxn ang="0">
                    <a:pos x="110" y="270"/>
                  </a:cxn>
                  <a:cxn ang="0">
                    <a:pos x="112" y="242"/>
                  </a:cxn>
                  <a:cxn ang="0">
                    <a:pos x="114" y="226"/>
                  </a:cxn>
                  <a:cxn ang="0">
                    <a:pos x="118" y="178"/>
                  </a:cxn>
                  <a:cxn ang="0">
                    <a:pos x="114" y="156"/>
                  </a:cxn>
                  <a:cxn ang="0">
                    <a:pos x="98" y="112"/>
                  </a:cxn>
                  <a:cxn ang="0">
                    <a:pos x="84" y="82"/>
                  </a:cxn>
                  <a:cxn ang="0">
                    <a:pos x="62" y="60"/>
                  </a:cxn>
                  <a:cxn ang="0">
                    <a:pos x="24" y="26"/>
                  </a:cxn>
                  <a:cxn ang="0">
                    <a:pos x="0" y="2"/>
                  </a:cxn>
                </a:cxnLst>
                <a:rect l="0" t="0" r="r" b="b"/>
                <a:pathLst>
                  <a:path w="156" h="348">
                    <a:moveTo>
                      <a:pt x="0" y="2"/>
                    </a:moveTo>
                    <a:lnTo>
                      <a:pt x="0" y="2"/>
                    </a:lnTo>
                    <a:lnTo>
                      <a:pt x="0" y="2"/>
                    </a:lnTo>
                    <a:lnTo>
                      <a:pt x="0" y="0"/>
                    </a:lnTo>
                    <a:lnTo>
                      <a:pt x="14" y="2"/>
                    </a:lnTo>
                    <a:lnTo>
                      <a:pt x="14" y="2"/>
                    </a:lnTo>
                    <a:lnTo>
                      <a:pt x="28" y="8"/>
                    </a:lnTo>
                    <a:lnTo>
                      <a:pt x="44" y="16"/>
                    </a:lnTo>
                    <a:lnTo>
                      <a:pt x="64" y="30"/>
                    </a:lnTo>
                    <a:lnTo>
                      <a:pt x="64" y="30"/>
                    </a:lnTo>
                    <a:lnTo>
                      <a:pt x="74" y="38"/>
                    </a:lnTo>
                    <a:lnTo>
                      <a:pt x="92" y="56"/>
                    </a:lnTo>
                    <a:lnTo>
                      <a:pt x="116" y="80"/>
                    </a:lnTo>
                    <a:lnTo>
                      <a:pt x="116" y="80"/>
                    </a:lnTo>
                    <a:lnTo>
                      <a:pt x="126" y="100"/>
                    </a:lnTo>
                    <a:lnTo>
                      <a:pt x="132" y="114"/>
                    </a:lnTo>
                    <a:lnTo>
                      <a:pt x="136" y="126"/>
                    </a:lnTo>
                    <a:lnTo>
                      <a:pt x="136" y="126"/>
                    </a:lnTo>
                    <a:lnTo>
                      <a:pt x="134" y="138"/>
                    </a:lnTo>
                    <a:lnTo>
                      <a:pt x="134" y="146"/>
                    </a:lnTo>
                    <a:lnTo>
                      <a:pt x="138" y="156"/>
                    </a:lnTo>
                    <a:lnTo>
                      <a:pt x="138" y="156"/>
                    </a:lnTo>
                    <a:lnTo>
                      <a:pt x="148" y="178"/>
                    </a:lnTo>
                    <a:lnTo>
                      <a:pt x="152" y="188"/>
                    </a:lnTo>
                    <a:lnTo>
                      <a:pt x="154" y="194"/>
                    </a:lnTo>
                    <a:lnTo>
                      <a:pt x="154" y="194"/>
                    </a:lnTo>
                    <a:lnTo>
                      <a:pt x="156" y="206"/>
                    </a:lnTo>
                    <a:lnTo>
                      <a:pt x="156" y="210"/>
                    </a:lnTo>
                    <a:lnTo>
                      <a:pt x="154" y="212"/>
                    </a:lnTo>
                    <a:lnTo>
                      <a:pt x="154" y="212"/>
                    </a:lnTo>
                    <a:lnTo>
                      <a:pt x="154" y="212"/>
                    </a:lnTo>
                    <a:lnTo>
                      <a:pt x="148" y="208"/>
                    </a:lnTo>
                    <a:lnTo>
                      <a:pt x="146" y="208"/>
                    </a:lnTo>
                    <a:lnTo>
                      <a:pt x="144" y="210"/>
                    </a:lnTo>
                    <a:lnTo>
                      <a:pt x="144" y="210"/>
                    </a:lnTo>
                    <a:lnTo>
                      <a:pt x="144" y="212"/>
                    </a:lnTo>
                    <a:lnTo>
                      <a:pt x="144" y="214"/>
                    </a:lnTo>
                    <a:lnTo>
                      <a:pt x="148" y="224"/>
                    </a:lnTo>
                    <a:lnTo>
                      <a:pt x="148" y="224"/>
                    </a:lnTo>
                    <a:lnTo>
                      <a:pt x="150" y="236"/>
                    </a:lnTo>
                    <a:lnTo>
                      <a:pt x="152" y="240"/>
                    </a:lnTo>
                    <a:lnTo>
                      <a:pt x="148" y="244"/>
                    </a:lnTo>
                    <a:lnTo>
                      <a:pt x="148" y="244"/>
                    </a:lnTo>
                    <a:lnTo>
                      <a:pt x="146" y="252"/>
                    </a:lnTo>
                    <a:lnTo>
                      <a:pt x="144" y="262"/>
                    </a:lnTo>
                    <a:lnTo>
                      <a:pt x="144" y="282"/>
                    </a:lnTo>
                    <a:lnTo>
                      <a:pt x="144" y="282"/>
                    </a:lnTo>
                    <a:lnTo>
                      <a:pt x="148" y="308"/>
                    </a:lnTo>
                    <a:lnTo>
                      <a:pt x="152" y="324"/>
                    </a:lnTo>
                    <a:lnTo>
                      <a:pt x="152" y="324"/>
                    </a:lnTo>
                    <a:lnTo>
                      <a:pt x="154" y="332"/>
                    </a:lnTo>
                    <a:lnTo>
                      <a:pt x="154" y="344"/>
                    </a:lnTo>
                    <a:lnTo>
                      <a:pt x="154" y="344"/>
                    </a:lnTo>
                    <a:lnTo>
                      <a:pt x="154" y="346"/>
                    </a:lnTo>
                    <a:lnTo>
                      <a:pt x="152" y="348"/>
                    </a:lnTo>
                    <a:lnTo>
                      <a:pt x="148" y="346"/>
                    </a:lnTo>
                    <a:lnTo>
                      <a:pt x="144" y="340"/>
                    </a:lnTo>
                    <a:lnTo>
                      <a:pt x="144" y="340"/>
                    </a:lnTo>
                    <a:lnTo>
                      <a:pt x="134" y="320"/>
                    </a:lnTo>
                    <a:lnTo>
                      <a:pt x="130" y="308"/>
                    </a:lnTo>
                    <a:lnTo>
                      <a:pt x="124" y="324"/>
                    </a:lnTo>
                    <a:lnTo>
                      <a:pt x="124" y="324"/>
                    </a:lnTo>
                    <a:lnTo>
                      <a:pt x="122" y="322"/>
                    </a:lnTo>
                    <a:lnTo>
                      <a:pt x="116" y="310"/>
                    </a:lnTo>
                    <a:lnTo>
                      <a:pt x="116" y="310"/>
                    </a:lnTo>
                    <a:lnTo>
                      <a:pt x="112" y="302"/>
                    </a:lnTo>
                    <a:lnTo>
                      <a:pt x="110" y="294"/>
                    </a:lnTo>
                    <a:lnTo>
                      <a:pt x="110" y="286"/>
                    </a:lnTo>
                    <a:lnTo>
                      <a:pt x="110" y="286"/>
                    </a:lnTo>
                    <a:lnTo>
                      <a:pt x="110" y="270"/>
                    </a:lnTo>
                    <a:lnTo>
                      <a:pt x="110" y="256"/>
                    </a:lnTo>
                    <a:lnTo>
                      <a:pt x="112" y="242"/>
                    </a:lnTo>
                    <a:lnTo>
                      <a:pt x="112" y="242"/>
                    </a:lnTo>
                    <a:lnTo>
                      <a:pt x="114" y="226"/>
                    </a:lnTo>
                    <a:lnTo>
                      <a:pt x="116" y="204"/>
                    </a:lnTo>
                    <a:lnTo>
                      <a:pt x="118" y="178"/>
                    </a:lnTo>
                    <a:lnTo>
                      <a:pt x="116" y="166"/>
                    </a:lnTo>
                    <a:lnTo>
                      <a:pt x="114" y="156"/>
                    </a:lnTo>
                    <a:lnTo>
                      <a:pt x="114" y="156"/>
                    </a:lnTo>
                    <a:lnTo>
                      <a:pt x="98" y="112"/>
                    </a:lnTo>
                    <a:lnTo>
                      <a:pt x="90" y="94"/>
                    </a:lnTo>
                    <a:lnTo>
                      <a:pt x="84" y="82"/>
                    </a:lnTo>
                    <a:lnTo>
                      <a:pt x="84" y="82"/>
                    </a:lnTo>
                    <a:lnTo>
                      <a:pt x="62" y="60"/>
                    </a:lnTo>
                    <a:lnTo>
                      <a:pt x="48" y="46"/>
                    </a:lnTo>
                    <a:lnTo>
                      <a:pt x="24" y="26"/>
                    </a:lnTo>
                    <a:lnTo>
                      <a:pt x="14" y="12"/>
                    </a:lnTo>
                    <a:lnTo>
                      <a:pt x="0" y="2"/>
                    </a:lnTo>
                    <a:close/>
                  </a:path>
                </a:pathLst>
              </a:custGeom>
              <a:solidFill>
                <a:srgbClr val="FFFF00"/>
              </a:solidFill>
              <a:ln w="6350">
                <a:solidFill>
                  <a:srgbClr val="000000"/>
                </a:solidFill>
                <a:prstDash val="solid"/>
                <a:round/>
                <a:headEnd/>
                <a:tailEnd/>
              </a:ln>
            </p:spPr>
            <p:txBody>
              <a:bodyPr/>
              <a:lstStyle/>
              <a:p>
                <a:endParaRPr lang="en-US" dirty="0"/>
              </a:p>
            </p:txBody>
          </p:sp>
          <p:sp>
            <p:nvSpPr>
              <p:cNvPr id="325" name="Freeform 83"/>
              <p:cNvSpPr>
                <a:spLocks/>
              </p:cNvSpPr>
              <p:nvPr/>
            </p:nvSpPr>
            <p:spPr bwMode="auto">
              <a:xfrm>
                <a:off x="1629" y="1960"/>
                <a:ext cx="62" cy="119"/>
              </a:xfrm>
              <a:custGeom>
                <a:avLst/>
                <a:gdLst/>
                <a:ahLst/>
                <a:cxnLst>
                  <a:cxn ang="0">
                    <a:pos x="58" y="95"/>
                  </a:cxn>
                  <a:cxn ang="0">
                    <a:pos x="58" y="95"/>
                  </a:cxn>
                  <a:cxn ang="0">
                    <a:pos x="52" y="80"/>
                  </a:cxn>
                  <a:cxn ang="0">
                    <a:pos x="50" y="66"/>
                  </a:cxn>
                  <a:cxn ang="0">
                    <a:pos x="50" y="66"/>
                  </a:cxn>
                  <a:cxn ang="0">
                    <a:pos x="46" y="54"/>
                  </a:cxn>
                  <a:cxn ang="0">
                    <a:pos x="42" y="40"/>
                  </a:cxn>
                  <a:cxn ang="0">
                    <a:pos x="42" y="40"/>
                  </a:cxn>
                  <a:cxn ang="0">
                    <a:pos x="36" y="30"/>
                  </a:cxn>
                  <a:cxn ang="0">
                    <a:pos x="28" y="24"/>
                  </a:cxn>
                  <a:cxn ang="0">
                    <a:pos x="28" y="24"/>
                  </a:cxn>
                  <a:cxn ang="0">
                    <a:pos x="14" y="8"/>
                  </a:cxn>
                  <a:cxn ang="0">
                    <a:pos x="0" y="0"/>
                  </a:cxn>
                  <a:cxn ang="0">
                    <a:pos x="0" y="0"/>
                  </a:cxn>
                  <a:cxn ang="0">
                    <a:pos x="2" y="10"/>
                  </a:cxn>
                  <a:cxn ang="0">
                    <a:pos x="2" y="10"/>
                  </a:cxn>
                  <a:cxn ang="0">
                    <a:pos x="8" y="32"/>
                  </a:cxn>
                  <a:cxn ang="0">
                    <a:pos x="12" y="42"/>
                  </a:cxn>
                  <a:cxn ang="0">
                    <a:pos x="12" y="42"/>
                  </a:cxn>
                  <a:cxn ang="0">
                    <a:pos x="20" y="58"/>
                  </a:cxn>
                  <a:cxn ang="0">
                    <a:pos x="26" y="72"/>
                  </a:cxn>
                  <a:cxn ang="0">
                    <a:pos x="34" y="83"/>
                  </a:cxn>
                  <a:cxn ang="0">
                    <a:pos x="34" y="83"/>
                  </a:cxn>
                  <a:cxn ang="0">
                    <a:pos x="62" y="119"/>
                  </a:cxn>
                  <a:cxn ang="0">
                    <a:pos x="62" y="119"/>
                  </a:cxn>
                  <a:cxn ang="0">
                    <a:pos x="62" y="107"/>
                  </a:cxn>
                  <a:cxn ang="0">
                    <a:pos x="58" y="95"/>
                  </a:cxn>
                  <a:cxn ang="0">
                    <a:pos x="58" y="95"/>
                  </a:cxn>
                </a:cxnLst>
                <a:rect l="0" t="0" r="r" b="b"/>
                <a:pathLst>
                  <a:path w="62" h="119">
                    <a:moveTo>
                      <a:pt x="58" y="95"/>
                    </a:moveTo>
                    <a:lnTo>
                      <a:pt x="58" y="95"/>
                    </a:lnTo>
                    <a:lnTo>
                      <a:pt x="52" y="80"/>
                    </a:lnTo>
                    <a:lnTo>
                      <a:pt x="50" y="66"/>
                    </a:lnTo>
                    <a:lnTo>
                      <a:pt x="50" y="66"/>
                    </a:lnTo>
                    <a:lnTo>
                      <a:pt x="46" y="54"/>
                    </a:lnTo>
                    <a:lnTo>
                      <a:pt x="42" y="40"/>
                    </a:lnTo>
                    <a:lnTo>
                      <a:pt x="42" y="40"/>
                    </a:lnTo>
                    <a:lnTo>
                      <a:pt x="36" y="30"/>
                    </a:lnTo>
                    <a:lnTo>
                      <a:pt x="28" y="24"/>
                    </a:lnTo>
                    <a:lnTo>
                      <a:pt x="28" y="24"/>
                    </a:lnTo>
                    <a:lnTo>
                      <a:pt x="14" y="8"/>
                    </a:lnTo>
                    <a:lnTo>
                      <a:pt x="0" y="0"/>
                    </a:lnTo>
                    <a:lnTo>
                      <a:pt x="0" y="0"/>
                    </a:lnTo>
                    <a:lnTo>
                      <a:pt x="2" y="10"/>
                    </a:lnTo>
                    <a:lnTo>
                      <a:pt x="2" y="10"/>
                    </a:lnTo>
                    <a:lnTo>
                      <a:pt x="8" y="32"/>
                    </a:lnTo>
                    <a:lnTo>
                      <a:pt x="12" y="42"/>
                    </a:lnTo>
                    <a:lnTo>
                      <a:pt x="12" y="42"/>
                    </a:lnTo>
                    <a:lnTo>
                      <a:pt x="20" y="58"/>
                    </a:lnTo>
                    <a:lnTo>
                      <a:pt x="26" y="72"/>
                    </a:lnTo>
                    <a:lnTo>
                      <a:pt x="34" y="83"/>
                    </a:lnTo>
                    <a:lnTo>
                      <a:pt x="34" y="83"/>
                    </a:lnTo>
                    <a:lnTo>
                      <a:pt x="62" y="119"/>
                    </a:lnTo>
                    <a:lnTo>
                      <a:pt x="62" y="119"/>
                    </a:lnTo>
                    <a:lnTo>
                      <a:pt x="62" y="107"/>
                    </a:lnTo>
                    <a:lnTo>
                      <a:pt x="58" y="95"/>
                    </a:lnTo>
                    <a:lnTo>
                      <a:pt x="58" y="95"/>
                    </a:lnTo>
                    <a:close/>
                  </a:path>
                </a:pathLst>
              </a:custGeom>
              <a:solidFill>
                <a:srgbClr val="907A71"/>
              </a:solidFill>
              <a:ln w="6350">
                <a:solidFill>
                  <a:srgbClr val="000000"/>
                </a:solidFill>
                <a:prstDash val="solid"/>
                <a:round/>
                <a:headEnd/>
                <a:tailEnd/>
              </a:ln>
            </p:spPr>
            <p:txBody>
              <a:bodyPr/>
              <a:lstStyle/>
              <a:p>
                <a:endParaRPr lang="en-US" dirty="0"/>
              </a:p>
            </p:txBody>
          </p:sp>
          <p:sp>
            <p:nvSpPr>
              <p:cNvPr id="326" name="Freeform 84"/>
              <p:cNvSpPr>
                <a:spLocks/>
              </p:cNvSpPr>
              <p:nvPr/>
            </p:nvSpPr>
            <p:spPr bwMode="auto">
              <a:xfrm>
                <a:off x="1239" y="1966"/>
                <a:ext cx="1724" cy="391"/>
              </a:xfrm>
              <a:custGeom>
                <a:avLst/>
                <a:gdLst/>
                <a:ahLst/>
                <a:cxnLst>
                  <a:cxn ang="0">
                    <a:pos x="96" y="145"/>
                  </a:cxn>
                  <a:cxn ang="0">
                    <a:pos x="40" y="151"/>
                  </a:cxn>
                  <a:cxn ang="0">
                    <a:pos x="4" y="163"/>
                  </a:cxn>
                  <a:cxn ang="0">
                    <a:pos x="22" y="173"/>
                  </a:cxn>
                  <a:cxn ang="0">
                    <a:pos x="94" y="177"/>
                  </a:cxn>
                  <a:cxn ang="0">
                    <a:pos x="158" y="205"/>
                  </a:cxn>
                  <a:cxn ang="0">
                    <a:pos x="216" y="231"/>
                  </a:cxn>
                  <a:cxn ang="0">
                    <a:pos x="274" y="283"/>
                  </a:cxn>
                  <a:cxn ang="0">
                    <a:pos x="344" y="323"/>
                  </a:cxn>
                  <a:cxn ang="0">
                    <a:pos x="452" y="341"/>
                  </a:cxn>
                  <a:cxn ang="0">
                    <a:pos x="556" y="343"/>
                  </a:cxn>
                  <a:cxn ang="0">
                    <a:pos x="610" y="359"/>
                  </a:cxn>
                  <a:cxn ang="0">
                    <a:pos x="694" y="355"/>
                  </a:cxn>
                  <a:cxn ang="0">
                    <a:pos x="848" y="391"/>
                  </a:cxn>
                  <a:cxn ang="0">
                    <a:pos x="974" y="383"/>
                  </a:cxn>
                  <a:cxn ang="0">
                    <a:pos x="1200" y="325"/>
                  </a:cxn>
                  <a:cxn ang="0">
                    <a:pos x="1308" y="315"/>
                  </a:cxn>
                  <a:cxn ang="0">
                    <a:pos x="1310" y="305"/>
                  </a:cxn>
                  <a:cxn ang="0">
                    <a:pos x="1272" y="291"/>
                  </a:cxn>
                  <a:cxn ang="0">
                    <a:pos x="1342" y="247"/>
                  </a:cxn>
                  <a:cxn ang="0">
                    <a:pos x="1430" y="207"/>
                  </a:cxn>
                  <a:cxn ang="0">
                    <a:pos x="1538" y="225"/>
                  </a:cxn>
                  <a:cxn ang="0">
                    <a:pos x="1552" y="241"/>
                  </a:cxn>
                  <a:cxn ang="0">
                    <a:pos x="1510" y="193"/>
                  </a:cxn>
                  <a:cxn ang="0">
                    <a:pos x="1604" y="177"/>
                  </a:cxn>
                  <a:cxn ang="0">
                    <a:pos x="1652" y="193"/>
                  </a:cxn>
                  <a:cxn ang="0">
                    <a:pos x="1652" y="175"/>
                  </a:cxn>
                  <a:cxn ang="0">
                    <a:pos x="1496" y="159"/>
                  </a:cxn>
                  <a:cxn ang="0">
                    <a:pos x="1636" y="95"/>
                  </a:cxn>
                  <a:cxn ang="0">
                    <a:pos x="1522" y="121"/>
                  </a:cxn>
                  <a:cxn ang="0">
                    <a:pos x="1532" y="77"/>
                  </a:cxn>
                  <a:cxn ang="0">
                    <a:pos x="1626" y="22"/>
                  </a:cxn>
                  <a:cxn ang="0">
                    <a:pos x="1594" y="2"/>
                  </a:cxn>
                  <a:cxn ang="0">
                    <a:pos x="1552" y="56"/>
                  </a:cxn>
                  <a:cxn ang="0">
                    <a:pos x="1406" y="155"/>
                  </a:cxn>
                  <a:cxn ang="0">
                    <a:pos x="1478" y="60"/>
                  </a:cxn>
                  <a:cxn ang="0">
                    <a:pos x="1484" y="40"/>
                  </a:cxn>
                  <a:cxn ang="0">
                    <a:pos x="1482" y="38"/>
                  </a:cxn>
                  <a:cxn ang="0">
                    <a:pos x="1432" y="109"/>
                  </a:cxn>
                  <a:cxn ang="0">
                    <a:pos x="1346" y="185"/>
                  </a:cxn>
                  <a:cxn ang="0">
                    <a:pos x="1292" y="189"/>
                  </a:cxn>
                  <a:cxn ang="0">
                    <a:pos x="1312" y="157"/>
                  </a:cxn>
                  <a:cxn ang="0">
                    <a:pos x="1320" y="127"/>
                  </a:cxn>
                  <a:cxn ang="0">
                    <a:pos x="1280" y="181"/>
                  </a:cxn>
                  <a:cxn ang="0">
                    <a:pos x="1208" y="249"/>
                  </a:cxn>
                  <a:cxn ang="0">
                    <a:pos x="1086" y="281"/>
                  </a:cxn>
                  <a:cxn ang="0">
                    <a:pos x="950" y="297"/>
                  </a:cxn>
                  <a:cxn ang="0">
                    <a:pos x="770" y="275"/>
                  </a:cxn>
                  <a:cxn ang="0">
                    <a:pos x="674" y="279"/>
                  </a:cxn>
                  <a:cxn ang="0">
                    <a:pos x="566" y="263"/>
                  </a:cxn>
                  <a:cxn ang="0">
                    <a:pos x="450" y="219"/>
                  </a:cxn>
                  <a:cxn ang="0">
                    <a:pos x="328" y="201"/>
                  </a:cxn>
                  <a:cxn ang="0">
                    <a:pos x="286" y="197"/>
                  </a:cxn>
                  <a:cxn ang="0">
                    <a:pos x="210" y="159"/>
                  </a:cxn>
                </a:cxnLst>
                <a:rect l="0" t="0" r="r" b="b"/>
                <a:pathLst>
                  <a:path w="1724" h="391">
                    <a:moveTo>
                      <a:pt x="164" y="159"/>
                    </a:moveTo>
                    <a:lnTo>
                      <a:pt x="164" y="159"/>
                    </a:lnTo>
                    <a:lnTo>
                      <a:pt x="132" y="147"/>
                    </a:lnTo>
                    <a:lnTo>
                      <a:pt x="132" y="147"/>
                    </a:lnTo>
                    <a:lnTo>
                      <a:pt x="114" y="145"/>
                    </a:lnTo>
                    <a:lnTo>
                      <a:pt x="96" y="145"/>
                    </a:lnTo>
                    <a:lnTo>
                      <a:pt x="96" y="145"/>
                    </a:lnTo>
                    <a:lnTo>
                      <a:pt x="84" y="147"/>
                    </a:lnTo>
                    <a:lnTo>
                      <a:pt x="72" y="149"/>
                    </a:lnTo>
                    <a:lnTo>
                      <a:pt x="72" y="149"/>
                    </a:lnTo>
                    <a:lnTo>
                      <a:pt x="58" y="151"/>
                    </a:lnTo>
                    <a:lnTo>
                      <a:pt x="40" y="151"/>
                    </a:lnTo>
                    <a:lnTo>
                      <a:pt x="40" y="151"/>
                    </a:lnTo>
                    <a:lnTo>
                      <a:pt x="32" y="153"/>
                    </a:lnTo>
                    <a:lnTo>
                      <a:pt x="22" y="155"/>
                    </a:lnTo>
                    <a:lnTo>
                      <a:pt x="10" y="159"/>
                    </a:lnTo>
                    <a:lnTo>
                      <a:pt x="10" y="159"/>
                    </a:lnTo>
                    <a:lnTo>
                      <a:pt x="4" y="163"/>
                    </a:lnTo>
                    <a:lnTo>
                      <a:pt x="0" y="165"/>
                    </a:lnTo>
                    <a:lnTo>
                      <a:pt x="0" y="165"/>
                    </a:lnTo>
                    <a:lnTo>
                      <a:pt x="4" y="169"/>
                    </a:lnTo>
                    <a:lnTo>
                      <a:pt x="12" y="171"/>
                    </a:lnTo>
                    <a:lnTo>
                      <a:pt x="22" y="173"/>
                    </a:lnTo>
                    <a:lnTo>
                      <a:pt x="22" y="173"/>
                    </a:lnTo>
                    <a:lnTo>
                      <a:pt x="52" y="175"/>
                    </a:lnTo>
                    <a:lnTo>
                      <a:pt x="52" y="175"/>
                    </a:lnTo>
                    <a:lnTo>
                      <a:pt x="64" y="177"/>
                    </a:lnTo>
                    <a:lnTo>
                      <a:pt x="74" y="177"/>
                    </a:lnTo>
                    <a:lnTo>
                      <a:pt x="94" y="177"/>
                    </a:lnTo>
                    <a:lnTo>
                      <a:pt x="94" y="177"/>
                    </a:lnTo>
                    <a:lnTo>
                      <a:pt x="118" y="183"/>
                    </a:lnTo>
                    <a:lnTo>
                      <a:pt x="128" y="187"/>
                    </a:lnTo>
                    <a:lnTo>
                      <a:pt x="138" y="191"/>
                    </a:lnTo>
                    <a:lnTo>
                      <a:pt x="138" y="191"/>
                    </a:lnTo>
                    <a:lnTo>
                      <a:pt x="150" y="201"/>
                    </a:lnTo>
                    <a:lnTo>
                      <a:pt x="158" y="205"/>
                    </a:lnTo>
                    <a:lnTo>
                      <a:pt x="166" y="209"/>
                    </a:lnTo>
                    <a:lnTo>
                      <a:pt x="166" y="209"/>
                    </a:lnTo>
                    <a:lnTo>
                      <a:pt x="182" y="215"/>
                    </a:lnTo>
                    <a:lnTo>
                      <a:pt x="194" y="219"/>
                    </a:lnTo>
                    <a:lnTo>
                      <a:pt x="194" y="219"/>
                    </a:lnTo>
                    <a:lnTo>
                      <a:pt x="216" y="231"/>
                    </a:lnTo>
                    <a:lnTo>
                      <a:pt x="228" y="239"/>
                    </a:lnTo>
                    <a:lnTo>
                      <a:pt x="236" y="247"/>
                    </a:lnTo>
                    <a:lnTo>
                      <a:pt x="236" y="247"/>
                    </a:lnTo>
                    <a:lnTo>
                      <a:pt x="258" y="269"/>
                    </a:lnTo>
                    <a:lnTo>
                      <a:pt x="274" y="283"/>
                    </a:lnTo>
                    <a:lnTo>
                      <a:pt x="274" y="283"/>
                    </a:lnTo>
                    <a:lnTo>
                      <a:pt x="300" y="299"/>
                    </a:lnTo>
                    <a:lnTo>
                      <a:pt x="322" y="313"/>
                    </a:lnTo>
                    <a:lnTo>
                      <a:pt x="340" y="321"/>
                    </a:lnTo>
                    <a:lnTo>
                      <a:pt x="340" y="323"/>
                    </a:lnTo>
                    <a:lnTo>
                      <a:pt x="340" y="323"/>
                    </a:lnTo>
                    <a:lnTo>
                      <a:pt x="344" y="323"/>
                    </a:lnTo>
                    <a:lnTo>
                      <a:pt x="344" y="323"/>
                    </a:lnTo>
                    <a:lnTo>
                      <a:pt x="372" y="329"/>
                    </a:lnTo>
                    <a:lnTo>
                      <a:pt x="396" y="333"/>
                    </a:lnTo>
                    <a:lnTo>
                      <a:pt x="396" y="333"/>
                    </a:lnTo>
                    <a:lnTo>
                      <a:pt x="420" y="337"/>
                    </a:lnTo>
                    <a:lnTo>
                      <a:pt x="452" y="341"/>
                    </a:lnTo>
                    <a:lnTo>
                      <a:pt x="452" y="341"/>
                    </a:lnTo>
                    <a:lnTo>
                      <a:pt x="490" y="343"/>
                    </a:lnTo>
                    <a:lnTo>
                      <a:pt x="520" y="343"/>
                    </a:lnTo>
                    <a:lnTo>
                      <a:pt x="520" y="343"/>
                    </a:lnTo>
                    <a:lnTo>
                      <a:pt x="542" y="341"/>
                    </a:lnTo>
                    <a:lnTo>
                      <a:pt x="556" y="343"/>
                    </a:lnTo>
                    <a:lnTo>
                      <a:pt x="568" y="345"/>
                    </a:lnTo>
                    <a:lnTo>
                      <a:pt x="568" y="345"/>
                    </a:lnTo>
                    <a:lnTo>
                      <a:pt x="592" y="355"/>
                    </a:lnTo>
                    <a:lnTo>
                      <a:pt x="604" y="359"/>
                    </a:lnTo>
                    <a:lnTo>
                      <a:pt x="610" y="359"/>
                    </a:lnTo>
                    <a:lnTo>
                      <a:pt x="610" y="359"/>
                    </a:lnTo>
                    <a:lnTo>
                      <a:pt x="636" y="359"/>
                    </a:lnTo>
                    <a:lnTo>
                      <a:pt x="640" y="357"/>
                    </a:lnTo>
                    <a:lnTo>
                      <a:pt x="644" y="357"/>
                    </a:lnTo>
                    <a:lnTo>
                      <a:pt x="644" y="357"/>
                    </a:lnTo>
                    <a:lnTo>
                      <a:pt x="694" y="355"/>
                    </a:lnTo>
                    <a:lnTo>
                      <a:pt x="694" y="355"/>
                    </a:lnTo>
                    <a:lnTo>
                      <a:pt x="718" y="357"/>
                    </a:lnTo>
                    <a:lnTo>
                      <a:pt x="734" y="361"/>
                    </a:lnTo>
                    <a:lnTo>
                      <a:pt x="748" y="363"/>
                    </a:lnTo>
                    <a:lnTo>
                      <a:pt x="748" y="363"/>
                    </a:lnTo>
                    <a:lnTo>
                      <a:pt x="796" y="377"/>
                    </a:lnTo>
                    <a:lnTo>
                      <a:pt x="848" y="391"/>
                    </a:lnTo>
                    <a:lnTo>
                      <a:pt x="848" y="391"/>
                    </a:lnTo>
                    <a:lnTo>
                      <a:pt x="860" y="391"/>
                    </a:lnTo>
                    <a:lnTo>
                      <a:pt x="878" y="391"/>
                    </a:lnTo>
                    <a:lnTo>
                      <a:pt x="918" y="387"/>
                    </a:lnTo>
                    <a:lnTo>
                      <a:pt x="972" y="383"/>
                    </a:lnTo>
                    <a:lnTo>
                      <a:pt x="974" y="383"/>
                    </a:lnTo>
                    <a:lnTo>
                      <a:pt x="1068" y="363"/>
                    </a:lnTo>
                    <a:lnTo>
                      <a:pt x="1132" y="345"/>
                    </a:lnTo>
                    <a:lnTo>
                      <a:pt x="1132" y="345"/>
                    </a:lnTo>
                    <a:lnTo>
                      <a:pt x="1160" y="337"/>
                    </a:lnTo>
                    <a:lnTo>
                      <a:pt x="1200" y="325"/>
                    </a:lnTo>
                    <a:lnTo>
                      <a:pt x="1200" y="325"/>
                    </a:lnTo>
                    <a:lnTo>
                      <a:pt x="1246" y="315"/>
                    </a:lnTo>
                    <a:lnTo>
                      <a:pt x="1246" y="315"/>
                    </a:lnTo>
                    <a:lnTo>
                      <a:pt x="1272" y="311"/>
                    </a:lnTo>
                    <a:lnTo>
                      <a:pt x="1296" y="313"/>
                    </a:lnTo>
                    <a:lnTo>
                      <a:pt x="1316" y="313"/>
                    </a:lnTo>
                    <a:lnTo>
                      <a:pt x="1308" y="315"/>
                    </a:lnTo>
                    <a:lnTo>
                      <a:pt x="1318" y="315"/>
                    </a:lnTo>
                    <a:lnTo>
                      <a:pt x="1328" y="309"/>
                    </a:lnTo>
                    <a:lnTo>
                      <a:pt x="1316" y="307"/>
                    </a:lnTo>
                    <a:lnTo>
                      <a:pt x="1326" y="305"/>
                    </a:lnTo>
                    <a:lnTo>
                      <a:pt x="1324" y="305"/>
                    </a:lnTo>
                    <a:lnTo>
                      <a:pt x="1310" y="305"/>
                    </a:lnTo>
                    <a:lnTo>
                      <a:pt x="1310" y="305"/>
                    </a:lnTo>
                    <a:lnTo>
                      <a:pt x="1270" y="299"/>
                    </a:lnTo>
                    <a:lnTo>
                      <a:pt x="1270" y="299"/>
                    </a:lnTo>
                    <a:lnTo>
                      <a:pt x="1268" y="297"/>
                    </a:lnTo>
                    <a:lnTo>
                      <a:pt x="1270" y="295"/>
                    </a:lnTo>
                    <a:lnTo>
                      <a:pt x="1272" y="291"/>
                    </a:lnTo>
                    <a:lnTo>
                      <a:pt x="1272" y="291"/>
                    </a:lnTo>
                    <a:lnTo>
                      <a:pt x="1280" y="285"/>
                    </a:lnTo>
                    <a:lnTo>
                      <a:pt x="1296" y="275"/>
                    </a:lnTo>
                    <a:lnTo>
                      <a:pt x="1296" y="275"/>
                    </a:lnTo>
                    <a:lnTo>
                      <a:pt x="1320" y="263"/>
                    </a:lnTo>
                    <a:lnTo>
                      <a:pt x="1342" y="247"/>
                    </a:lnTo>
                    <a:lnTo>
                      <a:pt x="1342" y="247"/>
                    </a:lnTo>
                    <a:lnTo>
                      <a:pt x="1354" y="241"/>
                    </a:lnTo>
                    <a:lnTo>
                      <a:pt x="1374" y="229"/>
                    </a:lnTo>
                    <a:lnTo>
                      <a:pt x="1408" y="215"/>
                    </a:lnTo>
                    <a:lnTo>
                      <a:pt x="1408" y="215"/>
                    </a:lnTo>
                    <a:lnTo>
                      <a:pt x="1430" y="207"/>
                    </a:lnTo>
                    <a:lnTo>
                      <a:pt x="1452" y="201"/>
                    </a:lnTo>
                    <a:lnTo>
                      <a:pt x="1452" y="201"/>
                    </a:lnTo>
                    <a:lnTo>
                      <a:pt x="1484" y="199"/>
                    </a:lnTo>
                    <a:lnTo>
                      <a:pt x="1510" y="205"/>
                    </a:lnTo>
                    <a:lnTo>
                      <a:pt x="1524" y="215"/>
                    </a:lnTo>
                    <a:lnTo>
                      <a:pt x="1538" y="225"/>
                    </a:lnTo>
                    <a:lnTo>
                      <a:pt x="1548" y="241"/>
                    </a:lnTo>
                    <a:lnTo>
                      <a:pt x="1554" y="249"/>
                    </a:lnTo>
                    <a:lnTo>
                      <a:pt x="1560" y="255"/>
                    </a:lnTo>
                    <a:lnTo>
                      <a:pt x="1576" y="263"/>
                    </a:lnTo>
                    <a:lnTo>
                      <a:pt x="1562" y="253"/>
                    </a:lnTo>
                    <a:lnTo>
                      <a:pt x="1552" y="241"/>
                    </a:lnTo>
                    <a:lnTo>
                      <a:pt x="1542" y="223"/>
                    </a:lnTo>
                    <a:lnTo>
                      <a:pt x="1530" y="215"/>
                    </a:lnTo>
                    <a:lnTo>
                      <a:pt x="1522" y="207"/>
                    </a:lnTo>
                    <a:lnTo>
                      <a:pt x="1552" y="203"/>
                    </a:lnTo>
                    <a:lnTo>
                      <a:pt x="1528" y="197"/>
                    </a:lnTo>
                    <a:lnTo>
                      <a:pt x="1510" y="193"/>
                    </a:lnTo>
                    <a:lnTo>
                      <a:pt x="1492" y="185"/>
                    </a:lnTo>
                    <a:lnTo>
                      <a:pt x="1506" y="179"/>
                    </a:lnTo>
                    <a:lnTo>
                      <a:pt x="1530" y="167"/>
                    </a:lnTo>
                    <a:lnTo>
                      <a:pt x="1544" y="167"/>
                    </a:lnTo>
                    <a:lnTo>
                      <a:pt x="1566" y="171"/>
                    </a:lnTo>
                    <a:lnTo>
                      <a:pt x="1604" y="177"/>
                    </a:lnTo>
                    <a:lnTo>
                      <a:pt x="1620" y="179"/>
                    </a:lnTo>
                    <a:lnTo>
                      <a:pt x="1628" y="181"/>
                    </a:lnTo>
                    <a:lnTo>
                      <a:pt x="1642" y="189"/>
                    </a:lnTo>
                    <a:lnTo>
                      <a:pt x="1652" y="197"/>
                    </a:lnTo>
                    <a:lnTo>
                      <a:pt x="1660" y="207"/>
                    </a:lnTo>
                    <a:lnTo>
                      <a:pt x="1652" y="193"/>
                    </a:lnTo>
                    <a:lnTo>
                      <a:pt x="1646" y="187"/>
                    </a:lnTo>
                    <a:lnTo>
                      <a:pt x="1628" y="177"/>
                    </a:lnTo>
                    <a:lnTo>
                      <a:pt x="1644" y="177"/>
                    </a:lnTo>
                    <a:lnTo>
                      <a:pt x="1656" y="179"/>
                    </a:lnTo>
                    <a:lnTo>
                      <a:pt x="1670" y="183"/>
                    </a:lnTo>
                    <a:lnTo>
                      <a:pt x="1652" y="175"/>
                    </a:lnTo>
                    <a:lnTo>
                      <a:pt x="1644" y="175"/>
                    </a:lnTo>
                    <a:lnTo>
                      <a:pt x="1624" y="175"/>
                    </a:lnTo>
                    <a:lnTo>
                      <a:pt x="1598" y="169"/>
                    </a:lnTo>
                    <a:lnTo>
                      <a:pt x="1560" y="163"/>
                    </a:lnTo>
                    <a:lnTo>
                      <a:pt x="1530" y="159"/>
                    </a:lnTo>
                    <a:lnTo>
                      <a:pt x="1496" y="159"/>
                    </a:lnTo>
                    <a:lnTo>
                      <a:pt x="1464" y="165"/>
                    </a:lnTo>
                    <a:lnTo>
                      <a:pt x="1454" y="159"/>
                    </a:lnTo>
                    <a:lnTo>
                      <a:pt x="1464" y="153"/>
                    </a:lnTo>
                    <a:lnTo>
                      <a:pt x="1518" y="127"/>
                    </a:lnTo>
                    <a:lnTo>
                      <a:pt x="1570" y="113"/>
                    </a:lnTo>
                    <a:lnTo>
                      <a:pt x="1636" y="95"/>
                    </a:lnTo>
                    <a:lnTo>
                      <a:pt x="1688" y="85"/>
                    </a:lnTo>
                    <a:lnTo>
                      <a:pt x="1724" y="74"/>
                    </a:lnTo>
                    <a:lnTo>
                      <a:pt x="1648" y="89"/>
                    </a:lnTo>
                    <a:lnTo>
                      <a:pt x="1616" y="93"/>
                    </a:lnTo>
                    <a:lnTo>
                      <a:pt x="1580" y="103"/>
                    </a:lnTo>
                    <a:lnTo>
                      <a:pt x="1522" y="121"/>
                    </a:lnTo>
                    <a:lnTo>
                      <a:pt x="1474" y="139"/>
                    </a:lnTo>
                    <a:lnTo>
                      <a:pt x="1436" y="151"/>
                    </a:lnTo>
                    <a:lnTo>
                      <a:pt x="1440" y="143"/>
                    </a:lnTo>
                    <a:lnTo>
                      <a:pt x="1478" y="107"/>
                    </a:lnTo>
                    <a:lnTo>
                      <a:pt x="1514" y="85"/>
                    </a:lnTo>
                    <a:lnTo>
                      <a:pt x="1532" y="77"/>
                    </a:lnTo>
                    <a:lnTo>
                      <a:pt x="1556" y="62"/>
                    </a:lnTo>
                    <a:lnTo>
                      <a:pt x="1568" y="50"/>
                    </a:lnTo>
                    <a:lnTo>
                      <a:pt x="1580" y="42"/>
                    </a:lnTo>
                    <a:lnTo>
                      <a:pt x="1596" y="36"/>
                    </a:lnTo>
                    <a:lnTo>
                      <a:pt x="1618" y="26"/>
                    </a:lnTo>
                    <a:lnTo>
                      <a:pt x="1626" y="22"/>
                    </a:lnTo>
                    <a:lnTo>
                      <a:pt x="1616" y="24"/>
                    </a:lnTo>
                    <a:lnTo>
                      <a:pt x="1592" y="32"/>
                    </a:lnTo>
                    <a:lnTo>
                      <a:pt x="1576" y="36"/>
                    </a:lnTo>
                    <a:lnTo>
                      <a:pt x="1576" y="26"/>
                    </a:lnTo>
                    <a:lnTo>
                      <a:pt x="1584" y="14"/>
                    </a:lnTo>
                    <a:lnTo>
                      <a:pt x="1594" y="2"/>
                    </a:lnTo>
                    <a:lnTo>
                      <a:pt x="1582" y="14"/>
                    </a:lnTo>
                    <a:lnTo>
                      <a:pt x="1570" y="30"/>
                    </a:lnTo>
                    <a:lnTo>
                      <a:pt x="1570" y="30"/>
                    </a:lnTo>
                    <a:lnTo>
                      <a:pt x="1562" y="48"/>
                    </a:lnTo>
                    <a:lnTo>
                      <a:pt x="1562" y="48"/>
                    </a:lnTo>
                    <a:lnTo>
                      <a:pt x="1552" y="56"/>
                    </a:lnTo>
                    <a:lnTo>
                      <a:pt x="1536" y="66"/>
                    </a:lnTo>
                    <a:lnTo>
                      <a:pt x="1512" y="81"/>
                    </a:lnTo>
                    <a:lnTo>
                      <a:pt x="1476" y="103"/>
                    </a:lnTo>
                    <a:lnTo>
                      <a:pt x="1448" y="125"/>
                    </a:lnTo>
                    <a:lnTo>
                      <a:pt x="1422" y="151"/>
                    </a:lnTo>
                    <a:lnTo>
                      <a:pt x="1406" y="155"/>
                    </a:lnTo>
                    <a:lnTo>
                      <a:pt x="1414" y="141"/>
                    </a:lnTo>
                    <a:lnTo>
                      <a:pt x="1432" y="117"/>
                    </a:lnTo>
                    <a:lnTo>
                      <a:pt x="1442" y="101"/>
                    </a:lnTo>
                    <a:lnTo>
                      <a:pt x="1446" y="93"/>
                    </a:lnTo>
                    <a:lnTo>
                      <a:pt x="1460" y="72"/>
                    </a:lnTo>
                    <a:lnTo>
                      <a:pt x="1478" y="60"/>
                    </a:lnTo>
                    <a:lnTo>
                      <a:pt x="1494" y="48"/>
                    </a:lnTo>
                    <a:lnTo>
                      <a:pt x="1510" y="36"/>
                    </a:lnTo>
                    <a:lnTo>
                      <a:pt x="1492" y="44"/>
                    </a:lnTo>
                    <a:lnTo>
                      <a:pt x="1478" y="58"/>
                    </a:lnTo>
                    <a:lnTo>
                      <a:pt x="1462" y="66"/>
                    </a:lnTo>
                    <a:lnTo>
                      <a:pt x="1484" y="40"/>
                    </a:lnTo>
                    <a:lnTo>
                      <a:pt x="1510" y="20"/>
                    </a:lnTo>
                    <a:lnTo>
                      <a:pt x="1518" y="6"/>
                    </a:lnTo>
                    <a:lnTo>
                      <a:pt x="1526" y="0"/>
                    </a:lnTo>
                    <a:lnTo>
                      <a:pt x="1518" y="4"/>
                    </a:lnTo>
                    <a:lnTo>
                      <a:pt x="1506" y="20"/>
                    </a:lnTo>
                    <a:lnTo>
                      <a:pt x="1482" y="38"/>
                    </a:lnTo>
                    <a:lnTo>
                      <a:pt x="1482" y="38"/>
                    </a:lnTo>
                    <a:lnTo>
                      <a:pt x="1470" y="52"/>
                    </a:lnTo>
                    <a:lnTo>
                      <a:pt x="1460" y="62"/>
                    </a:lnTo>
                    <a:lnTo>
                      <a:pt x="1452" y="74"/>
                    </a:lnTo>
                    <a:lnTo>
                      <a:pt x="1452" y="74"/>
                    </a:lnTo>
                    <a:lnTo>
                      <a:pt x="1432" y="109"/>
                    </a:lnTo>
                    <a:lnTo>
                      <a:pt x="1432" y="109"/>
                    </a:lnTo>
                    <a:lnTo>
                      <a:pt x="1410" y="135"/>
                    </a:lnTo>
                    <a:lnTo>
                      <a:pt x="1382" y="167"/>
                    </a:lnTo>
                    <a:lnTo>
                      <a:pt x="1382" y="167"/>
                    </a:lnTo>
                    <a:lnTo>
                      <a:pt x="1370" y="175"/>
                    </a:lnTo>
                    <a:lnTo>
                      <a:pt x="1346" y="185"/>
                    </a:lnTo>
                    <a:lnTo>
                      <a:pt x="1322" y="195"/>
                    </a:lnTo>
                    <a:lnTo>
                      <a:pt x="1306" y="199"/>
                    </a:lnTo>
                    <a:lnTo>
                      <a:pt x="1306" y="199"/>
                    </a:lnTo>
                    <a:lnTo>
                      <a:pt x="1286" y="205"/>
                    </a:lnTo>
                    <a:lnTo>
                      <a:pt x="1276" y="207"/>
                    </a:lnTo>
                    <a:lnTo>
                      <a:pt x="1292" y="189"/>
                    </a:lnTo>
                    <a:lnTo>
                      <a:pt x="1306" y="175"/>
                    </a:lnTo>
                    <a:lnTo>
                      <a:pt x="1322" y="151"/>
                    </a:lnTo>
                    <a:lnTo>
                      <a:pt x="1358" y="107"/>
                    </a:lnTo>
                    <a:lnTo>
                      <a:pt x="1348" y="117"/>
                    </a:lnTo>
                    <a:lnTo>
                      <a:pt x="1332" y="133"/>
                    </a:lnTo>
                    <a:lnTo>
                      <a:pt x="1312" y="157"/>
                    </a:lnTo>
                    <a:lnTo>
                      <a:pt x="1322" y="135"/>
                    </a:lnTo>
                    <a:lnTo>
                      <a:pt x="1332" y="109"/>
                    </a:lnTo>
                    <a:lnTo>
                      <a:pt x="1344" y="79"/>
                    </a:lnTo>
                    <a:lnTo>
                      <a:pt x="1330" y="101"/>
                    </a:lnTo>
                    <a:lnTo>
                      <a:pt x="1320" y="127"/>
                    </a:lnTo>
                    <a:lnTo>
                      <a:pt x="1320" y="127"/>
                    </a:lnTo>
                    <a:lnTo>
                      <a:pt x="1316" y="135"/>
                    </a:lnTo>
                    <a:lnTo>
                      <a:pt x="1308" y="151"/>
                    </a:lnTo>
                    <a:lnTo>
                      <a:pt x="1308" y="151"/>
                    </a:lnTo>
                    <a:lnTo>
                      <a:pt x="1296" y="165"/>
                    </a:lnTo>
                    <a:lnTo>
                      <a:pt x="1280" y="181"/>
                    </a:lnTo>
                    <a:lnTo>
                      <a:pt x="1280" y="181"/>
                    </a:lnTo>
                    <a:lnTo>
                      <a:pt x="1264" y="197"/>
                    </a:lnTo>
                    <a:lnTo>
                      <a:pt x="1264" y="197"/>
                    </a:lnTo>
                    <a:lnTo>
                      <a:pt x="1248" y="213"/>
                    </a:lnTo>
                    <a:lnTo>
                      <a:pt x="1222" y="239"/>
                    </a:lnTo>
                    <a:lnTo>
                      <a:pt x="1222" y="239"/>
                    </a:lnTo>
                    <a:lnTo>
                      <a:pt x="1208" y="249"/>
                    </a:lnTo>
                    <a:lnTo>
                      <a:pt x="1186" y="257"/>
                    </a:lnTo>
                    <a:lnTo>
                      <a:pt x="1162" y="265"/>
                    </a:lnTo>
                    <a:lnTo>
                      <a:pt x="1138" y="271"/>
                    </a:lnTo>
                    <a:lnTo>
                      <a:pt x="1138" y="271"/>
                    </a:lnTo>
                    <a:lnTo>
                      <a:pt x="1104" y="279"/>
                    </a:lnTo>
                    <a:lnTo>
                      <a:pt x="1086" y="281"/>
                    </a:lnTo>
                    <a:lnTo>
                      <a:pt x="1086" y="281"/>
                    </a:lnTo>
                    <a:lnTo>
                      <a:pt x="1032" y="289"/>
                    </a:lnTo>
                    <a:lnTo>
                      <a:pt x="1032" y="289"/>
                    </a:lnTo>
                    <a:lnTo>
                      <a:pt x="992" y="295"/>
                    </a:lnTo>
                    <a:lnTo>
                      <a:pt x="970" y="297"/>
                    </a:lnTo>
                    <a:lnTo>
                      <a:pt x="950" y="297"/>
                    </a:lnTo>
                    <a:lnTo>
                      <a:pt x="950" y="297"/>
                    </a:lnTo>
                    <a:lnTo>
                      <a:pt x="904" y="295"/>
                    </a:lnTo>
                    <a:lnTo>
                      <a:pt x="878" y="291"/>
                    </a:lnTo>
                    <a:lnTo>
                      <a:pt x="878" y="291"/>
                    </a:lnTo>
                    <a:lnTo>
                      <a:pt x="832" y="283"/>
                    </a:lnTo>
                    <a:lnTo>
                      <a:pt x="770" y="275"/>
                    </a:lnTo>
                    <a:lnTo>
                      <a:pt x="770" y="275"/>
                    </a:lnTo>
                    <a:lnTo>
                      <a:pt x="750" y="273"/>
                    </a:lnTo>
                    <a:lnTo>
                      <a:pt x="730" y="273"/>
                    </a:lnTo>
                    <a:lnTo>
                      <a:pt x="692" y="277"/>
                    </a:lnTo>
                    <a:lnTo>
                      <a:pt x="692" y="277"/>
                    </a:lnTo>
                    <a:lnTo>
                      <a:pt x="674" y="279"/>
                    </a:lnTo>
                    <a:lnTo>
                      <a:pt x="656" y="279"/>
                    </a:lnTo>
                    <a:lnTo>
                      <a:pt x="626" y="279"/>
                    </a:lnTo>
                    <a:lnTo>
                      <a:pt x="626" y="279"/>
                    </a:lnTo>
                    <a:lnTo>
                      <a:pt x="614" y="277"/>
                    </a:lnTo>
                    <a:lnTo>
                      <a:pt x="598" y="273"/>
                    </a:lnTo>
                    <a:lnTo>
                      <a:pt x="566" y="263"/>
                    </a:lnTo>
                    <a:lnTo>
                      <a:pt x="566" y="263"/>
                    </a:lnTo>
                    <a:lnTo>
                      <a:pt x="518" y="249"/>
                    </a:lnTo>
                    <a:lnTo>
                      <a:pt x="518" y="249"/>
                    </a:lnTo>
                    <a:lnTo>
                      <a:pt x="492" y="237"/>
                    </a:lnTo>
                    <a:lnTo>
                      <a:pt x="450" y="219"/>
                    </a:lnTo>
                    <a:lnTo>
                      <a:pt x="450" y="219"/>
                    </a:lnTo>
                    <a:lnTo>
                      <a:pt x="430" y="213"/>
                    </a:lnTo>
                    <a:lnTo>
                      <a:pt x="404" y="207"/>
                    </a:lnTo>
                    <a:lnTo>
                      <a:pt x="380" y="203"/>
                    </a:lnTo>
                    <a:lnTo>
                      <a:pt x="358" y="201"/>
                    </a:lnTo>
                    <a:lnTo>
                      <a:pt x="358" y="201"/>
                    </a:lnTo>
                    <a:lnTo>
                      <a:pt x="328" y="201"/>
                    </a:lnTo>
                    <a:lnTo>
                      <a:pt x="314" y="203"/>
                    </a:lnTo>
                    <a:lnTo>
                      <a:pt x="302" y="201"/>
                    </a:lnTo>
                    <a:lnTo>
                      <a:pt x="302" y="201"/>
                    </a:lnTo>
                    <a:lnTo>
                      <a:pt x="292" y="201"/>
                    </a:lnTo>
                    <a:lnTo>
                      <a:pt x="288" y="199"/>
                    </a:lnTo>
                    <a:lnTo>
                      <a:pt x="286" y="197"/>
                    </a:lnTo>
                    <a:lnTo>
                      <a:pt x="286" y="195"/>
                    </a:lnTo>
                    <a:lnTo>
                      <a:pt x="286" y="195"/>
                    </a:lnTo>
                    <a:lnTo>
                      <a:pt x="264" y="187"/>
                    </a:lnTo>
                    <a:lnTo>
                      <a:pt x="236" y="175"/>
                    </a:lnTo>
                    <a:lnTo>
                      <a:pt x="236" y="175"/>
                    </a:lnTo>
                    <a:lnTo>
                      <a:pt x="210" y="159"/>
                    </a:lnTo>
                    <a:lnTo>
                      <a:pt x="210" y="159"/>
                    </a:lnTo>
                    <a:lnTo>
                      <a:pt x="188" y="161"/>
                    </a:lnTo>
                    <a:lnTo>
                      <a:pt x="174" y="161"/>
                    </a:lnTo>
                    <a:lnTo>
                      <a:pt x="164" y="159"/>
                    </a:lnTo>
                    <a:lnTo>
                      <a:pt x="164" y="159"/>
                    </a:lnTo>
                    <a:close/>
                  </a:path>
                </a:pathLst>
              </a:custGeom>
              <a:solidFill>
                <a:srgbClr val="FFFF00"/>
              </a:solidFill>
              <a:ln w="6350">
                <a:solidFill>
                  <a:srgbClr val="000000"/>
                </a:solidFill>
                <a:prstDash val="solid"/>
                <a:round/>
                <a:headEnd/>
                <a:tailEnd/>
              </a:ln>
            </p:spPr>
            <p:txBody>
              <a:bodyPr/>
              <a:lstStyle/>
              <a:p>
                <a:endParaRPr lang="en-US" dirty="0"/>
              </a:p>
            </p:txBody>
          </p:sp>
          <p:sp>
            <p:nvSpPr>
              <p:cNvPr id="327" name="Freeform 85"/>
              <p:cNvSpPr>
                <a:spLocks/>
              </p:cNvSpPr>
              <p:nvPr/>
            </p:nvSpPr>
            <p:spPr bwMode="auto">
              <a:xfrm>
                <a:off x="1669" y="1756"/>
                <a:ext cx="68" cy="256"/>
              </a:xfrm>
              <a:custGeom>
                <a:avLst/>
                <a:gdLst/>
                <a:ahLst/>
                <a:cxnLst>
                  <a:cxn ang="0">
                    <a:pos x="6" y="8"/>
                  </a:cxn>
                  <a:cxn ang="0">
                    <a:pos x="16" y="40"/>
                  </a:cxn>
                  <a:cxn ang="0">
                    <a:pos x="16" y="40"/>
                  </a:cxn>
                  <a:cxn ang="0">
                    <a:pos x="18" y="62"/>
                  </a:cxn>
                  <a:cxn ang="0">
                    <a:pos x="20" y="80"/>
                  </a:cxn>
                  <a:cxn ang="0">
                    <a:pos x="20" y="96"/>
                  </a:cxn>
                  <a:cxn ang="0">
                    <a:pos x="20" y="96"/>
                  </a:cxn>
                  <a:cxn ang="0">
                    <a:pos x="20" y="132"/>
                  </a:cxn>
                  <a:cxn ang="0">
                    <a:pos x="22" y="164"/>
                  </a:cxn>
                  <a:cxn ang="0">
                    <a:pos x="22" y="164"/>
                  </a:cxn>
                  <a:cxn ang="0">
                    <a:pos x="24" y="172"/>
                  </a:cxn>
                  <a:cxn ang="0">
                    <a:pos x="26" y="184"/>
                  </a:cxn>
                  <a:cxn ang="0">
                    <a:pos x="26" y="184"/>
                  </a:cxn>
                  <a:cxn ang="0">
                    <a:pos x="36" y="208"/>
                  </a:cxn>
                  <a:cxn ang="0">
                    <a:pos x="36" y="208"/>
                  </a:cxn>
                  <a:cxn ang="0">
                    <a:pos x="44" y="216"/>
                  </a:cxn>
                  <a:cxn ang="0">
                    <a:pos x="50" y="226"/>
                  </a:cxn>
                  <a:cxn ang="0">
                    <a:pos x="50" y="226"/>
                  </a:cxn>
                  <a:cxn ang="0">
                    <a:pos x="64" y="250"/>
                  </a:cxn>
                  <a:cxn ang="0">
                    <a:pos x="68" y="256"/>
                  </a:cxn>
                  <a:cxn ang="0">
                    <a:pos x="68" y="256"/>
                  </a:cxn>
                  <a:cxn ang="0">
                    <a:pos x="54" y="248"/>
                  </a:cxn>
                  <a:cxn ang="0">
                    <a:pos x="44" y="240"/>
                  </a:cxn>
                  <a:cxn ang="0">
                    <a:pos x="34" y="230"/>
                  </a:cxn>
                  <a:cxn ang="0">
                    <a:pos x="34" y="230"/>
                  </a:cxn>
                  <a:cxn ang="0">
                    <a:pos x="22" y="210"/>
                  </a:cxn>
                  <a:cxn ang="0">
                    <a:pos x="18" y="200"/>
                  </a:cxn>
                  <a:cxn ang="0">
                    <a:pos x="16" y="190"/>
                  </a:cxn>
                  <a:cxn ang="0">
                    <a:pos x="16" y="190"/>
                  </a:cxn>
                  <a:cxn ang="0">
                    <a:pos x="12" y="172"/>
                  </a:cxn>
                  <a:cxn ang="0">
                    <a:pos x="12" y="156"/>
                  </a:cxn>
                  <a:cxn ang="0">
                    <a:pos x="12" y="156"/>
                  </a:cxn>
                  <a:cxn ang="0">
                    <a:pos x="12" y="134"/>
                  </a:cxn>
                  <a:cxn ang="0">
                    <a:pos x="14" y="116"/>
                  </a:cxn>
                  <a:cxn ang="0">
                    <a:pos x="14" y="116"/>
                  </a:cxn>
                  <a:cxn ang="0">
                    <a:pos x="14" y="96"/>
                  </a:cxn>
                  <a:cxn ang="0">
                    <a:pos x="14" y="70"/>
                  </a:cxn>
                  <a:cxn ang="0">
                    <a:pos x="14" y="70"/>
                  </a:cxn>
                  <a:cxn ang="0">
                    <a:pos x="12" y="60"/>
                  </a:cxn>
                  <a:cxn ang="0">
                    <a:pos x="10" y="48"/>
                  </a:cxn>
                  <a:cxn ang="0">
                    <a:pos x="4" y="26"/>
                  </a:cxn>
                  <a:cxn ang="0">
                    <a:pos x="4" y="26"/>
                  </a:cxn>
                  <a:cxn ang="0">
                    <a:pos x="0" y="8"/>
                  </a:cxn>
                  <a:cxn ang="0">
                    <a:pos x="0" y="0"/>
                  </a:cxn>
                  <a:cxn ang="0">
                    <a:pos x="6" y="8"/>
                  </a:cxn>
                </a:cxnLst>
                <a:rect l="0" t="0" r="r" b="b"/>
                <a:pathLst>
                  <a:path w="68" h="256">
                    <a:moveTo>
                      <a:pt x="6" y="8"/>
                    </a:moveTo>
                    <a:lnTo>
                      <a:pt x="16" y="40"/>
                    </a:lnTo>
                    <a:lnTo>
                      <a:pt x="16" y="40"/>
                    </a:lnTo>
                    <a:lnTo>
                      <a:pt x="18" y="62"/>
                    </a:lnTo>
                    <a:lnTo>
                      <a:pt x="20" y="80"/>
                    </a:lnTo>
                    <a:lnTo>
                      <a:pt x="20" y="96"/>
                    </a:lnTo>
                    <a:lnTo>
                      <a:pt x="20" y="96"/>
                    </a:lnTo>
                    <a:lnTo>
                      <a:pt x="20" y="132"/>
                    </a:lnTo>
                    <a:lnTo>
                      <a:pt x="22" y="164"/>
                    </a:lnTo>
                    <a:lnTo>
                      <a:pt x="22" y="164"/>
                    </a:lnTo>
                    <a:lnTo>
                      <a:pt x="24" y="172"/>
                    </a:lnTo>
                    <a:lnTo>
                      <a:pt x="26" y="184"/>
                    </a:lnTo>
                    <a:lnTo>
                      <a:pt x="26" y="184"/>
                    </a:lnTo>
                    <a:lnTo>
                      <a:pt x="36" y="208"/>
                    </a:lnTo>
                    <a:lnTo>
                      <a:pt x="36" y="208"/>
                    </a:lnTo>
                    <a:lnTo>
                      <a:pt x="44" y="216"/>
                    </a:lnTo>
                    <a:lnTo>
                      <a:pt x="50" y="226"/>
                    </a:lnTo>
                    <a:lnTo>
                      <a:pt x="50" y="226"/>
                    </a:lnTo>
                    <a:lnTo>
                      <a:pt x="64" y="250"/>
                    </a:lnTo>
                    <a:lnTo>
                      <a:pt x="68" y="256"/>
                    </a:lnTo>
                    <a:lnTo>
                      <a:pt x="68" y="256"/>
                    </a:lnTo>
                    <a:lnTo>
                      <a:pt x="54" y="248"/>
                    </a:lnTo>
                    <a:lnTo>
                      <a:pt x="44" y="240"/>
                    </a:lnTo>
                    <a:lnTo>
                      <a:pt x="34" y="230"/>
                    </a:lnTo>
                    <a:lnTo>
                      <a:pt x="34" y="230"/>
                    </a:lnTo>
                    <a:lnTo>
                      <a:pt x="22" y="210"/>
                    </a:lnTo>
                    <a:lnTo>
                      <a:pt x="18" y="200"/>
                    </a:lnTo>
                    <a:lnTo>
                      <a:pt x="16" y="190"/>
                    </a:lnTo>
                    <a:lnTo>
                      <a:pt x="16" y="190"/>
                    </a:lnTo>
                    <a:lnTo>
                      <a:pt x="12" y="172"/>
                    </a:lnTo>
                    <a:lnTo>
                      <a:pt x="12" y="156"/>
                    </a:lnTo>
                    <a:lnTo>
                      <a:pt x="12" y="156"/>
                    </a:lnTo>
                    <a:lnTo>
                      <a:pt x="12" y="134"/>
                    </a:lnTo>
                    <a:lnTo>
                      <a:pt x="14" y="116"/>
                    </a:lnTo>
                    <a:lnTo>
                      <a:pt x="14" y="116"/>
                    </a:lnTo>
                    <a:lnTo>
                      <a:pt x="14" y="96"/>
                    </a:lnTo>
                    <a:lnTo>
                      <a:pt x="14" y="70"/>
                    </a:lnTo>
                    <a:lnTo>
                      <a:pt x="14" y="70"/>
                    </a:lnTo>
                    <a:lnTo>
                      <a:pt x="12" y="60"/>
                    </a:lnTo>
                    <a:lnTo>
                      <a:pt x="10" y="48"/>
                    </a:lnTo>
                    <a:lnTo>
                      <a:pt x="4" y="26"/>
                    </a:lnTo>
                    <a:lnTo>
                      <a:pt x="4" y="26"/>
                    </a:lnTo>
                    <a:lnTo>
                      <a:pt x="0" y="8"/>
                    </a:lnTo>
                    <a:lnTo>
                      <a:pt x="0" y="0"/>
                    </a:lnTo>
                    <a:lnTo>
                      <a:pt x="6" y="8"/>
                    </a:lnTo>
                    <a:close/>
                  </a:path>
                </a:pathLst>
              </a:custGeom>
              <a:solidFill>
                <a:srgbClr val="907A71"/>
              </a:solidFill>
              <a:ln w="6350">
                <a:solidFill>
                  <a:srgbClr val="000000"/>
                </a:solidFill>
                <a:prstDash val="solid"/>
                <a:round/>
                <a:headEnd/>
                <a:tailEnd/>
              </a:ln>
            </p:spPr>
            <p:txBody>
              <a:bodyPr/>
              <a:lstStyle/>
              <a:p>
                <a:endParaRPr lang="en-US" dirty="0"/>
              </a:p>
            </p:txBody>
          </p:sp>
          <p:sp>
            <p:nvSpPr>
              <p:cNvPr id="328" name="Freeform 86"/>
              <p:cNvSpPr>
                <a:spLocks/>
              </p:cNvSpPr>
              <p:nvPr/>
            </p:nvSpPr>
            <p:spPr bwMode="auto">
              <a:xfrm>
                <a:off x="1889" y="3229"/>
                <a:ext cx="44" cy="32"/>
              </a:xfrm>
              <a:custGeom>
                <a:avLst/>
                <a:gdLst/>
                <a:ahLst/>
                <a:cxnLst>
                  <a:cxn ang="0">
                    <a:pos x="40" y="32"/>
                  </a:cxn>
                  <a:cxn ang="0">
                    <a:pos x="44" y="6"/>
                  </a:cxn>
                  <a:cxn ang="0">
                    <a:pos x="4" y="0"/>
                  </a:cxn>
                  <a:cxn ang="0">
                    <a:pos x="0" y="24"/>
                  </a:cxn>
                  <a:cxn ang="0">
                    <a:pos x="40" y="32"/>
                  </a:cxn>
                </a:cxnLst>
                <a:rect l="0" t="0" r="r" b="b"/>
                <a:pathLst>
                  <a:path w="44" h="32">
                    <a:moveTo>
                      <a:pt x="40" y="32"/>
                    </a:moveTo>
                    <a:lnTo>
                      <a:pt x="44" y="6"/>
                    </a:lnTo>
                    <a:lnTo>
                      <a:pt x="4" y="0"/>
                    </a:lnTo>
                    <a:lnTo>
                      <a:pt x="0" y="24"/>
                    </a:lnTo>
                    <a:lnTo>
                      <a:pt x="40" y="32"/>
                    </a:lnTo>
                    <a:close/>
                  </a:path>
                </a:pathLst>
              </a:custGeom>
              <a:solidFill>
                <a:srgbClr val="9E4610"/>
              </a:solidFill>
              <a:ln w="9525">
                <a:noFill/>
                <a:round/>
                <a:headEnd/>
                <a:tailEnd/>
              </a:ln>
            </p:spPr>
            <p:txBody>
              <a:bodyPr/>
              <a:lstStyle/>
              <a:p>
                <a:endParaRPr lang="en-US" dirty="0"/>
              </a:p>
            </p:txBody>
          </p:sp>
          <p:sp>
            <p:nvSpPr>
              <p:cNvPr id="329" name="Freeform 87"/>
              <p:cNvSpPr>
                <a:spLocks/>
              </p:cNvSpPr>
              <p:nvPr/>
            </p:nvSpPr>
            <p:spPr bwMode="auto">
              <a:xfrm>
                <a:off x="2515" y="3443"/>
                <a:ext cx="26" cy="26"/>
              </a:xfrm>
              <a:custGeom>
                <a:avLst/>
                <a:gdLst/>
                <a:ahLst/>
                <a:cxnLst>
                  <a:cxn ang="0">
                    <a:pos x="14" y="26"/>
                  </a:cxn>
                  <a:cxn ang="0">
                    <a:pos x="14" y="26"/>
                  </a:cxn>
                  <a:cxn ang="0">
                    <a:pos x="18" y="26"/>
                  </a:cxn>
                  <a:cxn ang="0">
                    <a:pos x="22" y="22"/>
                  </a:cxn>
                  <a:cxn ang="0">
                    <a:pos x="26" y="18"/>
                  </a:cxn>
                  <a:cxn ang="0">
                    <a:pos x="26" y="14"/>
                  </a:cxn>
                  <a:cxn ang="0">
                    <a:pos x="26" y="14"/>
                  </a:cxn>
                  <a:cxn ang="0">
                    <a:pos x="26" y="8"/>
                  </a:cxn>
                  <a:cxn ang="0">
                    <a:pos x="22" y="4"/>
                  </a:cxn>
                  <a:cxn ang="0">
                    <a:pos x="18" y="0"/>
                  </a:cxn>
                  <a:cxn ang="0">
                    <a:pos x="14" y="0"/>
                  </a:cxn>
                  <a:cxn ang="0">
                    <a:pos x="14" y="0"/>
                  </a:cxn>
                  <a:cxn ang="0">
                    <a:pos x="8" y="0"/>
                  </a:cxn>
                  <a:cxn ang="0">
                    <a:pos x="4" y="4"/>
                  </a:cxn>
                  <a:cxn ang="0">
                    <a:pos x="2" y="8"/>
                  </a:cxn>
                  <a:cxn ang="0">
                    <a:pos x="0" y="14"/>
                  </a:cxn>
                  <a:cxn ang="0">
                    <a:pos x="0" y="14"/>
                  </a:cxn>
                  <a:cxn ang="0">
                    <a:pos x="2" y="18"/>
                  </a:cxn>
                  <a:cxn ang="0">
                    <a:pos x="4" y="22"/>
                  </a:cxn>
                  <a:cxn ang="0">
                    <a:pos x="8" y="26"/>
                  </a:cxn>
                  <a:cxn ang="0">
                    <a:pos x="14" y="26"/>
                  </a:cxn>
                  <a:cxn ang="0">
                    <a:pos x="14" y="26"/>
                  </a:cxn>
                </a:cxnLst>
                <a:rect l="0" t="0" r="r" b="b"/>
                <a:pathLst>
                  <a:path w="26" h="26">
                    <a:moveTo>
                      <a:pt x="14" y="26"/>
                    </a:moveTo>
                    <a:lnTo>
                      <a:pt x="14" y="26"/>
                    </a:lnTo>
                    <a:lnTo>
                      <a:pt x="18" y="26"/>
                    </a:lnTo>
                    <a:lnTo>
                      <a:pt x="22" y="22"/>
                    </a:lnTo>
                    <a:lnTo>
                      <a:pt x="26" y="18"/>
                    </a:lnTo>
                    <a:lnTo>
                      <a:pt x="26" y="14"/>
                    </a:lnTo>
                    <a:lnTo>
                      <a:pt x="26" y="14"/>
                    </a:lnTo>
                    <a:lnTo>
                      <a:pt x="26" y="8"/>
                    </a:lnTo>
                    <a:lnTo>
                      <a:pt x="22" y="4"/>
                    </a:lnTo>
                    <a:lnTo>
                      <a:pt x="18" y="0"/>
                    </a:lnTo>
                    <a:lnTo>
                      <a:pt x="14" y="0"/>
                    </a:lnTo>
                    <a:lnTo>
                      <a:pt x="14" y="0"/>
                    </a:lnTo>
                    <a:lnTo>
                      <a:pt x="8" y="0"/>
                    </a:lnTo>
                    <a:lnTo>
                      <a:pt x="4" y="4"/>
                    </a:lnTo>
                    <a:lnTo>
                      <a:pt x="2" y="8"/>
                    </a:lnTo>
                    <a:lnTo>
                      <a:pt x="0" y="14"/>
                    </a:lnTo>
                    <a:lnTo>
                      <a:pt x="0" y="14"/>
                    </a:lnTo>
                    <a:lnTo>
                      <a:pt x="2" y="18"/>
                    </a:lnTo>
                    <a:lnTo>
                      <a:pt x="4" y="22"/>
                    </a:lnTo>
                    <a:lnTo>
                      <a:pt x="8" y="26"/>
                    </a:lnTo>
                    <a:lnTo>
                      <a:pt x="14" y="26"/>
                    </a:lnTo>
                    <a:lnTo>
                      <a:pt x="14" y="26"/>
                    </a:lnTo>
                    <a:close/>
                  </a:path>
                </a:pathLst>
              </a:custGeom>
              <a:solidFill>
                <a:srgbClr val="000000"/>
              </a:solidFill>
              <a:ln w="9525">
                <a:noFill/>
                <a:round/>
                <a:headEnd/>
                <a:tailEnd/>
              </a:ln>
            </p:spPr>
            <p:txBody>
              <a:bodyPr/>
              <a:lstStyle/>
              <a:p>
                <a:endParaRPr lang="en-US" dirty="0"/>
              </a:p>
            </p:txBody>
          </p:sp>
          <p:sp>
            <p:nvSpPr>
              <p:cNvPr id="330" name="Freeform 88"/>
              <p:cNvSpPr>
                <a:spLocks/>
              </p:cNvSpPr>
              <p:nvPr/>
            </p:nvSpPr>
            <p:spPr bwMode="auto">
              <a:xfrm>
                <a:off x="2181" y="2685"/>
                <a:ext cx="48" cy="8"/>
              </a:xfrm>
              <a:custGeom>
                <a:avLst/>
                <a:gdLst/>
                <a:ahLst/>
                <a:cxnLst>
                  <a:cxn ang="0">
                    <a:pos x="48" y="8"/>
                  </a:cxn>
                  <a:cxn ang="0">
                    <a:pos x="48" y="8"/>
                  </a:cxn>
                  <a:cxn ang="0">
                    <a:pos x="18" y="2"/>
                  </a:cxn>
                  <a:cxn ang="0">
                    <a:pos x="18" y="2"/>
                  </a:cxn>
                  <a:cxn ang="0">
                    <a:pos x="0" y="0"/>
                  </a:cxn>
                </a:cxnLst>
                <a:rect l="0" t="0" r="r" b="b"/>
                <a:pathLst>
                  <a:path w="48" h="8">
                    <a:moveTo>
                      <a:pt x="48" y="8"/>
                    </a:moveTo>
                    <a:lnTo>
                      <a:pt x="48" y="8"/>
                    </a:lnTo>
                    <a:lnTo>
                      <a:pt x="18" y="2"/>
                    </a:lnTo>
                    <a:lnTo>
                      <a:pt x="18" y="2"/>
                    </a:lnTo>
                    <a:lnTo>
                      <a:pt x="0" y="0"/>
                    </a:lnTo>
                  </a:path>
                </a:pathLst>
              </a:custGeom>
              <a:noFill/>
              <a:ln w="6350">
                <a:solidFill>
                  <a:srgbClr val="000000"/>
                </a:solidFill>
                <a:prstDash val="solid"/>
                <a:round/>
                <a:headEnd/>
                <a:tailEnd/>
              </a:ln>
            </p:spPr>
            <p:txBody>
              <a:bodyPr/>
              <a:lstStyle/>
              <a:p>
                <a:endParaRPr lang="en-US" dirty="0"/>
              </a:p>
            </p:txBody>
          </p:sp>
          <p:sp>
            <p:nvSpPr>
              <p:cNvPr id="331" name="Line 89"/>
              <p:cNvSpPr>
                <a:spLocks noChangeShapeType="1"/>
              </p:cNvSpPr>
              <p:nvPr/>
            </p:nvSpPr>
            <p:spPr bwMode="auto">
              <a:xfrm flipH="1" flipV="1">
                <a:off x="2153" y="2707"/>
                <a:ext cx="78" cy="14"/>
              </a:xfrm>
              <a:prstGeom prst="line">
                <a:avLst/>
              </a:prstGeom>
              <a:noFill/>
              <a:ln w="6350">
                <a:solidFill>
                  <a:srgbClr val="000000"/>
                </a:solidFill>
                <a:round/>
                <a:headEnd/>
                <a:tailEnd/>
              </a:ln>
            </p:spPr>
            <p:txBody>
              <a:bodyPr/>
              <a:lstStyle/>
              <a:p>
                <a:endParaRPr lang="en-US" dirty="0"/>
              </a:p>
            </p:txBody>
          </p:sp>
          <p:sp>
            <p:nvSpPr>
              <p:cNvPr id="332" name="Freeform 90"/>
              <p:cNvSpPr>
                <a:spLocks/>
              </p:cNvSpPr>
              <p:nvPr/>
            </p:nvSpPr>
            <p:spPr bwMode="auto">
              <a:xfrm>
                <a:off x="1997" y="3215"/>
                <a:ext cx="92" cy="122"/>
              </a:xfrm>
              <a:custGeom>
                <a:avLst/>
                <a:gdLst/>
                <a:ahLst/>
                <a:cxnLst>
                  <a:cxn ang="0">
                    <a:pos x="44" y="0"/>
                  </a:cxn>
                  <a:cxn ang="0">
                    <a:pos x="32" y="12"/>
                  </a:cxn>
                  <a:cxn ang="0">
                    <a:pos x="30" y="22"/>
                  </a:cxn>
                  <a:cxn ang="0">
                    <a:pos x="24" y="56"/>
                  </a:cxn>
                  <a:cxn ang="0">
                    <a:pos x="16" y="64"/>
                  </a:cxn>
                  <a:cxn ang="0">
                    <a:pos x="10" y="72"/>
                  </a:cxn>
                  <a:cxn ang="0">
                    <a:pos x="0" y="90"/>
                  </a:cxn>
                  <a:cxn ang="0">
                    <a:pos x="2" y="96"/>
                  </a:cxn>
                  <a:cxn ang="0">
                    <a:pos x="6" y="98"/>
                  </a:cxn>
                  <a:cxn ang="0">
                    <a:pos x="14" y="92"/>
                  </a:cxn>
                  <a:cxn ang="0">
                    <a:pos x="16" y="90"/>
                  </a:cxn>
                  <a:cxn ang="0">
                    <a:pos x="12" y="100"/>
                  </a:cxn>
                  <a:cxn ang="0">
                    <a:pos x="12" y="104"/>
                  </a:cxn>
                  <a:cxn ang="0">
                    <a:pos x="20" y="104"/>
                  </a:cxn>
                  <a:cxn ang="0">
                    <a:pos x="26" y="100"/>
                  </a:cxn>
                  <a:cxn ang="0">
                    <a:pos x="16" y="118"/>
                  </a:cxn>
                  <a:cxn ang="0">
                    <a:pos x="20" y="122"/>
                  </a:cxn>
                  <a:cxn ang="0">
                    <a:pos x="32" y="116"/>
                  </a:cxn>
                  <a:cxn ang="0">
                    <a:pos x="42" y="108"/>
                  </a:cxn>
                  <a:cxn ang="0">
                    <a:pos x="50" y="98"/>
                  </a:cxn>
                  <a:cxn ang="0">
                    <a:pos x="54" y="112"/>
                  </a:cxn>
                  <a:cxn ang="0">
                    <a:pos x="58" y="116"/>
                  </a:cxn>
                  <a:cxn ang="0">
                    <a:pos x="62" y="112"/>
                  </a:cxn>
                  <a:cxn ang="0">
                    <a:pos x="64" y="104"/>
                  </a:cxn>
                  <a:cxn ang="0">
                    <a:pos x="64" y="96"/>
                  </a:cxn>
                  <a:cxn ang="0">
                    <a:pos x="62" y="82"/>
                  </a:cxn>
                  <a:cxn ang="0">
                    <a:pos x="64" y="74"/>
                  </a:cxn>
                  <a:cxn ang="0">
                    <a:pos x="66" y="76"/>
                  </a:cxn>
                  <a:cxn ang="0">
                    <a:pos x="82" y="94"/>
                  </a:cxn>
                  <a:cxn ang="0">
                    <a:pos x="84" y="94"/>
                  </a:cxn>
                  <a:cxn ang="0">
                    <a:pos x="92" y="90"/>
                  </a:cxn>
                  <a:cxn ang="0">
                    <a:pos x="90" y="86"/>
                  </a:cxn>
                  <a:cxn ang="0">
                    <a:pos x="80" y="72"/>
                  </a:cxn>
                  <a:cxn ang="0">
                    <a:pos x="76" y="66"/>
                  </a:cxn>
                  <a:cxn ang="0">
                    <a:pos x="56" y="32"/>
                  </a:cxn>
                  <a:cxn ang="0">
                    <a:pos x="52" y="16"/>
                  </a:cxn>
                </a:cxnLst>
                <a:rect l="0" t="0" r="r" b="b"/>
                <a:pathLst>
                  <a:path w="92" h="122">
                    <a:moveTo>
                      <a:pt x="44" y="0"/>
                    </a:moveTo>
                    <a:lnTo>
                      <a:pt x="44" y="0"/>
                    </a:lnTo>
                    <a:lnTo>
                      <a:pt x="38" y="6"/>
                    </a:lnTo>
                    <a:lnTo>
                      <a:pt x="32" y="12"/>
                    </a:lnTo>
                    <a:lnTo>
                      <a:pt x="30" y="22"/>
                    </a:lnTo>
                    <a:lnTo>
                      <a:pt x="30" y="22"/>
                    </a:lnTo>
                    <a:lnTo>
                      <a:pt x="28" y="42"/>
                    </a:lnTo>
                    <a:lnTo>
                      <a:pt x="24" y="56"/>
                    </a:lnTo>
                    <a:lnTo>
                      <a:pt x="24" y="56"/>
                    </a:lnTo>
                    <a:lnTo>
                      <a:pt x="16" y="64"/>
                    </a:lnTo>
                    <a:lnTo>
                      <a:pt x="10" y="72"/>
                    </a:lnTo>
                    <a:lnTo>
                      <a:pt x="10" y="72"/>
                    </a:lnTo>
                    <a:lnTo>
                      <a:pt x="4" y="82"/>
                    </a:lnTo>
                    <a:lnTo>
                      <a:pt x="0" y="90"/>
                    </a:lnTo>
                    <a:lnTo>
                      <a:pt x="0" y="90"/>
                    </a:lnTo>
                    <a:lnTo>
                      <a:pt x="2" y="96"/>
                    </a:lnTo>
                    <a:lnTo>
                      <a:pt x="4" y="98"/>
                    </a:lnTo>
                    <a:lnTo>
                      <a:pt x="6" y="98"/>
                    </a:lnTo>
                    <a:lnTo>
                      <a:pt x="6" y="98"/>
                    </a:lnTo>
                    <a:lnTo>
                      <a:pt x="14" y="92"/>
                    </a:lnTo>
                    <a:lnTo>
                      <a:pt x="16" y="90"/>
                    </a:lnTo>
                    <a:lnTo>
                      <a:pt x="16" y="90"/>
                    </a:lnTo>
                    <a:lnTo>
                      <a:pt x="14" y="96"/>
                    </a:lnTo>
                    <a:lnTo>
                      <a:pt x="12" y="100"/>
                    </a:lnTo>
                    <a:lnTo>
                      <a:pt x="12" y="104"/>
                    </a:lnTo>
                    <a:lnTo>
                      <a:pt x="12" y="104"/>
                    </a:lnTo>
                    <a:lnTo>
                      <a:pt x="16" y="104"/>
                    </a:lnTo>
                    <a:lnTo>
                      <a:pt x="20" y="104"/>
                    </a:lnTo>
                    <a:lnTo>
                      <a:pt x="26" y="100"/>
                    </a:lnTo>
                    <a:lnTo>
                      <a:pt x="26" y="100"/>
                    </a:lnTo>
                    <a:lnTo>
                      <a:pt x="20" y="110"/>
                    </a:lnTo>
                    <a:lnTo>
                      <a:pt x="16" y="118"/>
                    </a:lnTo>
                    <a:lnTo>
                      <a:pt x="16" y="120"/>
                    </a:lnTo>
                    <a:lnTo>
                      <a:pt x="20" y="122"/>
                    </a:lnTo>
                    <a:lnTo>
                      <a:pt x="20" y="122"/>
                    </a:lnTo>
                    <a:lnTo>
                      <a:pt x="32" y="116"/>
                    </a:lnTo>
                    <a:lnTo>
                      <a:pt x="42" y="108"/>
                    </a:lnTo>
                    <a:lnTo>
                      <a:pt x="42" y="108"/>
                    </a:lnTo>
                    <a:lnTo>
                      <a:pt x="50" y="98"/>
                    </a:lnTo>
                    <a:lnTo>
                      <a:pt x="50" y="98"/>
                    </a:lnTo>
                    <a:lnTo>
                      <a:pt x="50" y="104"/>
                    </a:lnTo>
                    <a:lnTo>
                      <a:pt x="54" y="112"/>
                    </a:lnTo>
                    <a:lnTo>
                      <a:pt x="54" y="112"/>
                    </a:lnTo>
                    <a:lnTo>
                      <a:pt x="58" y="116"/>
                    </a:lnTo>
                    <a:lnTo>
                      <a:pt x="60" y="116"/>
                    </a:lnTo>
                    <a:lnTo>
                      <a:pt x="62" y="112"/>
                    </a:lnTo>
                    <a:lnTo>
                      <a:pt x="62" y="112"/>
                    </a:lnTo>
                    <a:lnTo>
                      <a:pt x="64" y="104"/>
                    </a:lnTo>
                    <a:lnTo>
                      <a:pt x="64" y="96"/>
                    </a:lnTo>
                    <a:lnTo>
                      <a:pt x="64" y="96"/>
                    </a:lnTo>
                    <a:lnTo>
                      <a:pt x="62" y="82"/>
                    </a:lnTo>
                    <a:lnTo>
                      <a:pt x="62" y="82"/>
                    </a:lnTo>
                    <a:lnTo>
                      <a:pt x="62" y="74"/>
                    </a:lnTo>
                    <a:lnTo>
                      <a:pt x="64" y="74"/>
                    </a:lnTo>
                    <a:lnTo>
                      <a:pt x="66" y="76"/>
                    </a:lnTo>
                    <a:lnTo>
                      <a:pt x="66" y="76"/>
                    </a:lnTo>
                    <a:lnTo>
                      <a:pt x="76" y="90"/>
                    </a:lnTo>
                    <a:lnTo>
                      <a:pt x="82" y="94"/>
                    </a:lnTo>
                    <a:lnTo>
                      <a:pt x="84" y="94"/>
                    </a:lnTo>
                    <a:lnTo>
                      <a:pt x="84" y="94"/>
                    </a:lnTo>
                    <a:lnTo>
                      <a:pt x="90" y="94"/>
                    </a:lnTo>
                    <a:lnTo>
                      <a:pt x="92" y="90"/>
                    </a:lnTo>
                    <a:lnTo>
                      <a:pt x="90" y="86"/>
                    </a:lnTo>
                    <a:lnTo>
                      <a:pt x="90" y="86"/>
                    </a:lnTo>
                    <a:lnTo>
                      <a:pt x="84" y="78"/>
                    </a:lnTo>
                    <a:lnTo>
                      <a:pt x="80" y="72"/>
                    </a:lnTo>
                    <a:lnTo>
                      <a:pt x="76" y="66"/>
                    </a:lnTo>
                    <a:lnTo>
                      <a:pt x="76" y="66"/>
                    </a:lnTo>
                    <a:lnTo>
                      <a:pt x="66" y="48"/>
                    </a:lnTo>
                    <a:lnTo>
                      <a:pt x="56" y="32"/>
                    </a:lnTo>
                    <a:lnTo>
                      <a:pt x="56" y="32"/>
                    </a:lnTo>
                    <a:lnTo>
                      <a:pt x="52" y="16"/>
                    </a:lnTo>
                    <a:lnTo>
                      <a:pt x="44" y="0"/>
                    </a:lnTo>
                    <a:close/>
                  </a:path>
                </a:pathLst>
              </a:custGeom>
              <a:solidFill>
                <a:srgbClr val="FFA600"/>
              </a:solidFill>
              <a:ln w="6350">
                <a:solidFill>
                  <a:srgbClr val="000000"/>
                </a:solidFill>
                <a:prstDash val="solid"/>
                <a:round/>
                <a:headEnd/>
                <a:tailEnd/>
              </a:ln>
            </p:spPr>
            <p:txBody>
              <a:bodyPr/>
              <a:lstStyle/>
              <a:p>
                <a:endParaRPr lang="en-US" dirty="0"/>
              </a:p>
            </p:txBody>
          </p:sp>
          <p:sp>
            <p:nvSpPr>
              <p:cNvPr id="333" name="Freeform 91"/>
              <p:cNvSpPr>
                <a:spLocks/>
              </p:cNvSpPr>
              <p:nvPr/>
            </p:nvSpPr>
            <p:spPr bwMode="auto">
              <a:xfrm>
                <a:off x="2063" y="3221"/>
                <a:ext cx="186" cy="148"/>
              </a:xfrm>
              <a:custGeom>
                <a:avLst/>
                <a:gdLst/>
                <a:ahLst/>
                <a:cxnLst>
                  <a:cxn ang="0">
                    <a:pos x="0" y="0"/>
                  </a:cxn>
                  <a:cxn ang="0">
                    <a:pos x="10" y="22"/>
                  </a:cxn>
                  <a:cxn ang="0">
                    <a:pos x="18" y="40"/>
                  </a:cxn>
                  <a:cxn ang="0">
                    <a:pos x="34" y="56"/>
                  </a:cxn>
                  <a:cxn ang="0">
                    <a:pos x="50" y="74"/>
                  </a:cxn>
                  <a:cxn ang="0">
                    <a:pos x="62" y="94"/>
                  </a:cxn>
                  <a:cxn ang="0">
                    <a:pos x="68" y="118"/>
                  </a:cxn>
                  <a:cxn ang="0">
                    <a:pos x="72" y="126"/>
                  </a:cxn>
                  <a:cxn ang="0">
                    <a:pos x="76" y="128"/>
                  </a:cxn>
                  <a:cxn ang="0">
                    <a:pos x="86" y="126"/>
                  </a:cxn>
                  <a:cxn ang="0">
                    <a:pos x="86" y="124"/>
                  </a:cxn>
                  <a:cxn ang="0">
                    <a:pos x="86" y="106"/>
                  </a:cxn>
                  <a:cxn ang="0">
                    <a:pos x="98" y="124"/>
                  </a:cxn>
                  <a:cxn ang="0">
                    <a:pos x="104" y="132"/>
                  </a:cxn>
                  <a:cxn ang="0">
                    <a:pos x="106" y="132"/>
                  </a:cxn>
                  <a:cxn ang="0">
                    <a:pos x="106" y="128"/>
                  </a:cxn>
                  <a:cxn ang="0">
                    <a:pos x="106" y="124"/>
                  </a:cxn>
                  <a:cxn ang="0">
                    <a:pos x="108" y="124"/>
                  </a:cxn>
                  <a:cxn ang="0">
                    <a:pos x="130" y="132"/>
                  </a:cxn>
                  <a:cxn ang="0">
                    <a:pos x="134" y="138"/>
                  </a:cxn>
                  <a:cxn ang="0">
                    <a:pos x="140" y="144"/>
                  </a:cxn>
                  <a:cxn ang="0">
                    <a:pos x="148" y="146"/>
                  </a:cxn>
                  <a:cxn ang="0">
                    <a:pos x="150" y="144"/>
                  </a:cxn>
                  <a:cxn ang="0">
                    <a:pos x="146" y="136"/>
                  </a:cxn>
                  <a:cxn ang="0">
                    <a:pos x="148" y="136"/>
                  </a:cxn>
                  <a:cxn ang="0">
                    <a:pos x="156" y="138"/>
                  </a:cxn>
                  <a:cxn ang="0">
                    <a:pos x="180" y="148"/>
                  </a:cxn>
                  <a:cxn ang="0">
                    <a:pos x="184" y="146"/>
                  </a:cxn>
                  <a:cxn ang="0">
                    <a:pos x="184" y="140"/>
                  </a:cxn>
                  <a:cxn ang="0">
                    <a:pos x="170" y="128"/>
                  </a:cxn>
                  <a:cxn ang="0">
                    <a:pos x="136" y="106"/>
                  </a:cxn>
                  <a:cxn ang="0">
                    <a:pos x="124" y="98"/>
                  </a:cxn>
                  <a:cxn ang="0">
                    <a:pos x="120" y="94"/>
                  </a:cxn>
                  <a:cxn ang="0">
                    <a:pos x="128" y="94"/>
                  </a:cxn>
                  <a:cxn ang="0">
                    <a:pos x="146" y="98"/>
                  </a:cxn>
                  <a:cxn ang="0">
                    <a:pos x="148" y="96"/>
                  </a:cxn>
                  <a:cxn ang="0">
                    <a:pos x="142" y="90"/>
                  </a:cxn>
                  <a:cxn ang="0">
                    <a:pos x="108" y="60"/>
                  </a:cxn>
                  <a:cxn ang="0">
                    <a:pos x="94" y="54"/>
                  </a:cxn>
                  <a:cxn ang="0">
                    <a:pos x="84" y="50"/>
                  </a:cxn>
                  <a:cxn ang="0">
                    <a:pos x="84" y="48"/>
                  </a:cxn>
                  <a:cxn ang="0">
                    <a:pos x="92" y="44"/>
                  </a:cxn>
                  <a:cxn ang="0">
                    <a:pos x="100" y="40"/>
                  </a:cxn>
                  <a:cxn ang="0">
                    <a:pos x="102" y="38"/>
                  </a:cxn>
                  <a:cxn ang="0">
                    <a:pos x="96" y="32"/>
                  </a:cxn>
                  <a:cxn ang="0">
                    <a:pos x="86" y="30"/>
                  </a:cxn>
                  <a:cxn ang="0">
                    <a:pos x="38" y="24"/>
                  </a:cxn>
                  <a:cxn ang="0">
                    <a:pos x="22" y="16"/>
                  </a:cxn>
                  <a:cxn ang="0">
                    <a:pos x="0" y="0"/>
                  </a:cxn>
                </a:cxnLst>
                <a:rect l="0" t="0" r="r" b="b"/>
                <a:pathLst>
                  <a:path w="186" h="148">
                    <a:moveTo>
                      <a:pt x="0" y="0"/>
                    </a:moveTo>
                    <a:lnTo>
                      <a:pt x="0" y="0"/>
                    </a:lnTo>
                    <a:lnTo>
                      <a:pt x="2" y="6"/>
                    </a:lnTo>
                    <a:lnTo>
                      <a:pt x="10" y="22"/>
                    </a:lnTo>
                    <a:lnTo>
                      <a:pt x="10" y="22"/>
                    </a:lnTo>
                    <a:lnTo>
                      <a:pt x="18" y="40"/>
                    </a:lnTo>
                    <a:lnTo>
                      <a:pt x="24" y="48"/>
                    </a:lnTo>
                    <a:lnTo>
                      <a:pt x="34" y="56"/>
                    </a:lnTo>
                    <a:lnTo>
                      <a:pt x="34" y="56"/>
                    </a:lnTo>
                    <a:lnTo>
                      <a:pt x="50" y="74"/>
                    </a:lnTo>
                    <a:lnTo>
                      <a:pt x="56" y="82"/>
                    </a:lnTo>
                    <a:lnTo>
                      <a:pt x="62" y="94"/>
                    </a:lnTo>
                    <a:lnTo>
                      <a:pt x="62" y="94"/>
                    </a:lnTo>
                    <a:lnTo>
                      <a:pt x="68" y="118"/>
                    </a:lnTo>
                    <a:lnTo>
                      <a:pt x="70" y="124"/>
                    </a:lnTo>
                    <a:lnTo>
                      <a:pt x="72" y="126"/>
                    </a:lnTo>
                    <a:lnTo>
                      <a:pt x="76" y="128"/>
                    </a:lnTo>
                    <a:lnTo>
                      <a:pt x="76" y="128"/>
                    </a:lnTo>
                    <a:lnTo>
                      <a:pt x="84" y="128"/>
                    </a:lnTo>
                    <a:lnTo>
                      <a:pt x="86" y="126"/>
                    </a:lnTo>
                    <a:lnTo>
                      <a:pt x="86" y="124"/>
                    </a:lnTo>
                    <a:lnTo>
                      <a:pt x="86" y="124"/>
                    </a:lnTo>
                    <a:lnTo>
                      <a:pt x="86" y="112"/>
                    </a:lnTo>
                    <a:lnTo>
                      <a:pt x="86" y="106"/>
                    </a:lnTo>
                    <a:lnTo>
                      <a:pt x="98" y="124"/>
                    </a:lnTo>
                    <a:lnTo>
                      <a:pt x="98" y="124"/>
                    </a:lnTo>
                    <a:lnTo>
                      <a:pt x="100" y="130"/>
                    </a:lnTo>
                    <a:lnTo>
                      <a:pt x="104" y="132"/>
                    </a:lnTo>
                    <a:lnTo>
                      <a:pt x="104" y="132"/>
                    </a:lnTo>
                    <a:lnTo>
                      <a:pt x="106" y="132"/>
                    </a:lnTo>
                    <a:lnTo>
                      <a:pt x="106" y="132"/>
                    </a:lnTo>
                    <a:lnTo>
                      <a:pt x="106" y="128"/>
                    </a:lnTo>
                    <a:lnTo>
                      <a:pt x="106" y="124"/>
                    </a:lnTo>
                    <a:lnTo>
                      <a:pt x="106" y="124"/>
                    </a:lnTo>
                    <a:lnTo>
                      <a:pt x="108" y="124"/>
                    </a:lnTo>
                    <a:lnTo>
                      <a:pt x="108" y="124"/>
                    </a:lnTo>
                    <a:lnTo>
                      <a:pt x="126" y="136"/>
                    </a:lnTo>
                    <a:lnTo>
                      <a:pt x="130" y="132"/>
                    </a:lnTo>
                    <a:lnTo>
                      <a:pt x="130" y="132"/>
                    </a:lnTo>
                    <a:lnTo>
                      <a:pt x="134" y="138"/>
                    </a:lnTo>
                    <a:lnTo>
                      <a:pt x="136" y="142"/>
                    </a:lnTo>
                    <a:lnTo>
                      <a:pt x="140" y="144"/>
                    </a:lnTo>
                    <a:lnTo>
                      <a:pt x="140" y="144"/>
                    </a:lnTo>
                    <a:lnTo>
                      <a:pt x="148" y="146"/>
                    </a:lnTo>
                    <a:lnTo>
                      <a:pt x="150" y="146"/>
                    </a:lnTo>
                    <a:lnTo>
                      <a:pt x="150" y="144"/>
                    </a:lnTo>
                    <a:lnTo>
                      <a:pt x="150" y="144"/>
                    </a:lnTo>
                    <a:lnTo>
                      <a:pt x="146" y="136"/>
                    </a:lnTo>
                    <a:lnTo>
                      <a:pt x="146" y="136"/>
                    </a:lnTo>
                    <a:lnTo>
                      <a:pt x="148" y="136"/>
                    </a:lnTo>
                    <a:lnTo>
                      <a:pt x="156" y="138"/>
                    </a:lnTo>
                    <a:lnTo>
                      <a:pt x="156" y="138"/>
                    </a:lnTo>
                    <a:lnTo>
                      <a:pt x="174" y="146"/>
                    </a:lnTo>
                    <a:lnTo>
                      <a:pt x="180" y="148"/>
                    </a:lnTo>
                    <a:lnTo>
                      <a:pt x="184" y="146"/>
                    </a:lnTo>
                    <a:lnTo>
                      <a:pt x="184" y="146"/>
                    </a:lnTo>
                    <a:lnTo>
                      <a:pt x="186" y="144"/>
                    </a:lnTo>
                    <a:lnTo>
                      <a:pt x="184" y="140"/>
                    </a:lnTo>
                    <a:lnTo>
                      <a:pt x="170" y="128"/>
                    </a:lnTo>
                    <a:lnTo>
                      <a:pt x="170" y="128"/>
                    </a:lnTo>
                    <a:lnTo>
                      <a:pt x="150" y="114"/>
                    </a:lnTo>
                    <a:lnTo>
                      <a:pt x="136" y="106"/>
                    </a:lnTo>
                    <a:lnTo>
                      <a:pt x="124" y="98"/>
                    </a:lnTo>
                    <a:lnTo>
                      <a:pt x="124" y="98"/>
                    </a:lnTo>
                    <a:lnTo>
                      <a:pt x="120" y="96"/>
                    </a:lnTo>
                    <a:lnTo>
                      <a:pt x="120" y="94"/>
                    </a:lnTo>
                    <a:lnTo>
                      <a:pt x="122" y="94"/>
                    </a:lnTo>
                    <a:lnTo>
                      <a:pt x="128" y="94"/>
                    </a:lnTo>
                    <a:lnTo>
                      <a:pt x="128" y="94"/>
                    </a:lnTo>
                    <a:lnTo>
                      <a:pt x="146" y="98"/>
                    </a:lnTo>
                    <a:lnTo>
                      <a:pt x="148" y="98"/>
                    </a:lnTo>
                    <a:lnTo>
                      <a:pt x="148" y="96"/>
                    </a:lnTo>
                    <a:lnTo>
                      <a:pt x="142" y="90"/>
                    </a:lnTo>
                    <a:lnTo>
                      <a:pt x="142" y="90"/>
                    </a:lnTo>
                    <a:lnTo>
                      <a:pt x="120" y="72"/>
                    </a:lnTo>
                    <a:lnTo>
                      <a:pt x="108" y="60"/>
                    </a:lnTo>
                    <a:lnTo>
                      <a:pt x="108" y="60"/>
                    </a:lnTo>
                    <a:lnTo>
                      <a:pt x="94" y="54"/>
                    </a:lnTo>
                    <a:lnTo>
                      <a:pt x="86" y="52"/>
                    </a:lnTo>
                    <a:lnTo>
                      <a:pt x="84" y="50"/>
                    </a:lnTo>
                    <a:lnTo>
                      <a:pt x="84" y="48"/>
                    </a:lnTo>
                    <a:lnTo>
                      <a:pt x="84" y="48"/>
                    </a:lnTo>
                    <a:lnTo>
                      <a:pt x="86" y="46"/>
                    </a:lnTo>
                    <a:lnTo>
                      <a:pt x="92" y="44"/>
                    </a:lnTo>
                    <a:lnTo>
                      <a:pt x="96" y="44"/>
                    </a:lnTo>
                    <a:lnTo>
                      <a:pt x="100" y="40"/>
                    </a:lnTo>
                    <a:lnTo>
                      <a:pt x="100" y="40"/>
                    </a:lnTo>
                    <a:lnTo>
                      <a:pt x="102" y="38"/>
                    </a:lnTo>
                    <a:lnTo>
                      <a:pt x="102" y="34"/>
                    </a:lnTo>
                    <a:lnTo>
                      <a:pt x="96" y="32"/>
                    </a:lnTo>
                    <a:lnTo>
                      <a:pt x="86" y="30"/>
                    </a:lnTo>
                    <a:lnTo>
                      <a:pt x="86" y="30"/>
                    </a:lnTo>
                    <a:lnTo>
                      <a:pt x="54" y="26"/>
                    </a:lnTo>
                    <a:lnTo>
                      <a:pt x="38" y="24"/>
                    </a:lnTo>
                    <a:lnTo>
                      <a:pt x="38" y="24"/>
                    </a:lnTo>
                    <a:lnTo>
                      <a:pt x="22" y="16"/>
                    </a:lnTo>
                    <a:lnTo>
                      <a:pt x="8" y="8"/>
                    </a:lnTo>
                    <a:lnTo>
                      <a:pt x="0" y="0"/>
                    </a:lnTo>
                    <a:lnTo>
                      <a:pt x="0" y="0"/>
                    </a:lnTo>
                    <a:close/>
                  </a:path>
                </a:pathLst>
              </a:custGeom>
              <a:solidFill>
                <a:srgbClr val="FFA600"/>
              </a:solidFill>
              <a:ln w="6350">
                <a:solidFill>
                  <a:srgbClr val="000000"/>
                </a:solidFill>
                <a:prstDash val="solid"/>
                <a:round/>
                <a:headEnd/>
                <a:tailEnd/>
              </a:ln>
            </p:spPr>
            <p:txBody>
              <a:bodyPr/>
              <a:lstStyle/>
              <a:p>
                <a:endParaRPr lang="en-US" dirty="0"/>
              </a:p>
            </p:txBody>
          </p:sp>
          <p:sp>
            <p:nvSpPr>
              <p:cNvPr id="334" name="Freeform 92"/>
              <p:cNvSpPr>
                <a:spLocks/>
              </p:cNvSpPr>
              <p:nvPr/>
            </p:nvSpPr>
            <p:spPr bwMode="auto">
              <a:xfrm>
                <a:off x="2057" y="3181"/>
                <a:ext cx="174" cy="98"/>
              </a:xfrm>
              <a:custGeom>
                <a:avLst/>
                <a:gdLst/>
                <a:ahLst/>
                <a:cxnLst>
                  <a:cxn ang="0">
                    <a:pos x="164" y="78"/>
                  </a:cxn>
                  <a:cxn ang="0">
                    <a:pos x="168" y="78"/>
                  </a:cxn>
                  <a:cxn ang="0">
                    <a:pos x="158" y="70"/>
                  </a:cxn>
                  <a:cxn ang="0">
                    <a:pos x="128" y="42"/>
                  </a:cxn>
                  <a:cxn ang="0">
                    <a:pos x="126" y="40"/>
                  </a:cxn>
                  <a:cxn ang="0">
                    <a:pos x="132" y="38"/>
                  </a:cxn>
                  <a:cxn ang="0">
                    <a:pos x="150" y="34"/>
                  </a:cxn>
                  <a:cxn ang="0">
                    <a:pos x="154" y="30"/>
                  </a:cxn>
                  <a:cxn ang="0">
                    <a:pos x="146" y="26"/>
                  </a:cxn>
                  <a:cxn ang="0">
                    <a:pos x="136" y="26"/>
                  </a:cxn>
                  <a:cxn ang="0">
                    <a:pos x="80" y="24"/>
                  </a:cxn>
                  <a:cxn ang="0">
                    <a:pos x="60" y="22"/>
                  </a:cxn>
                  <a:cxn ang="0">
                    <a:pos x="30" y="14"/>
                  </a:cxn>
                  <a:cxn ang="0">
                    <a:pos x="6" y="0"/>
                  </a:cxn>
                  <a:cxn ang="0">
                    <a:pos x="0" y="2"/>
                  </a:cxn>
                  <a:cxn ang="0">
                    <a:pos x="16" y="44"/>
                  </a:cxn>
                  <a:cxn ang="0">
                    <a:pos x="20" y="52"/>
                  </a:cxn>
                  <a:cxn ang="0">
                    <a:pos x="34" y="68"/>
                  </a:cxn>
                  <a:cxn ang="0">
                    <a:pos x="58" y="76"/>
                  </a:cxn>
                  <a:cxn ang="0">
                    <a:pos x="82" y="78"/>
                  </a:cxn>
                  <a:cxn ang="0">
                    <a:pos x="98" y="80"/>
                  </a:cxn>
                  <a:cxn ang="0">
                    <a:pos x="110" y="84"/>
                  </a:cxn>
                  <a:cxn ang="0">
                    <a:pos x="112" y="90"/>
                  </a:cxn>
                  <a:cxn ang="0">
                    <a:pos x="132" y="98"/>
                  </a:cxn>
                  <a:cxn ang="0">
                    <a:pos x="136" y="98"/>
                  </a:cxn>
                  <a:cxn ang="0">
                    <a:pos x="132" y="90"/>
                  </a:cxn>
                  <a:cxn ang="0">
                    <a:pos x="126" y="80"/>
                  </a:cxn>
                  <a:cxn ang="0">
                    <a:pos x="146" y="86"/>
                  </a:cxn>
                  <a:cxn ang="0">
                    <a:pos x="172" y="94"/>
                  </a:cxn>
                  <a:cxn ang="0">
                    <a:pos x="174" y="90"/>
                  </a:cxn>
                  <a:cxn ang="0">
                    <a:pos x="168" y="82"/>
                  </a:cxn>
                  <a:cxn ang="0">
                    <a:pos x="160" y="78"/>
                  </a:cxn>
                  <a:cxn ang="0">
                    <a:pos x="164" y="78"/>
                  </a:cxn>
                </a:cxnLst>
                <a:rect l="0" t="0" r="r" b="b"/>
                <a:pathLst>
                  <a:path w="174" h="98">
                    <a:moveTo>
                      <a:pt x="164" y="78"/>
                    </a:moveTo>
                    <a:lnTo>
                      <a:pt x="164" y="78"/>
                    </a:lnTo>
                    <a:lnTo>
                      <a:pt x="168" y="78"/>
                    </a:lnTo>
                    <a:lnTo>
                      <a:pt x="168" y="78"/>
                    </a:lnTo>
                    <a:lnTo>
                      <a:pt x="166" y="74"/>
                    </a:lnTo>
                    <a:lnTo>
                      <a:pt x="158" y="70"/>
                    </a:lnTo>
                    <a:lnTo>
                      <a:pt x="158" y="70"/>
                    </a:lnTo>
                    <a:lnTo>
                      <a:pt x="128" y="42"/>
                    </a:lnTo>
                    <a:lnTo>
                      <a:pt x="128" y="42"/>
                    </a:lnTo>
                    <a:lnTo>
                      <a:pt x="126" y="40"/>
                    </a:lnTo>
                    <a:lnTo>
                      <a:pt x="126" y="38"/>
                    </a:lnTo>
                    <a:lnTo>
                      <a:pt x="132" y="38"/>
                    </a:lnTo>
                    <a:lnTo>
                      <a:pt x="142" y="36"/>
                    </a:lnTo>
                    <a:lnTo>
                      <a:pt x="150" y="34"/>
                    </a:lnTo>
                    <a:lnTo>
                      <a:pt x="150" y="34"/>
                    </a:lnTo>
                    <a:lnTo>
                      <a:pt x="154" y="30"/>
                    </a:lnTo>
                    <a:lnTo>
                      <a:pt x="152" y="26"/>
                    </a:lnTo>
                    <a:lnTo>
                      <a:pt x="146" y="26"/>
                    </a:lnTo>
                    <a:lnTo>
                      <a:pt x="136" y="26"/>
                    </a:lnTo>
                    <a:lnTo>
                      <a:pt x="136" y="26"/>
                    </a:lnTo>
                    <a:lnTo>
                      <a:pt x="114" y="26"/>
                    </a:lnTo>
                    <a:lnTo>
                      <a:pt x="80" y="24"/>
                    </a:lnTo>
                    <a:lnTo>
                      <a:pt x="80" y="24"/>
                    </a:lnTo>
                    <a:lnTo>
                      <a:pt x="60" y="22"/>
                    </a:lnTo>
                    <a:lnTo>
                      <a:pt x="44" y="18"/>
                    </a:lnTo>
                    <a:lnTo>
                      <a:pt x="30" y="14"/>
                    </a:lnTo>
                    <a:lnTo>
                      <a:pt x="30" y="14"/>
                    </a:lnTo>
                    <a:lnTo>
                      <a:pt x="6" y="0"/>
                    </a:lnTo>
                    <a:lnTo>
                      <a:pt x="2" y="0"/>
                    </a:lnTo>
                    <a:lnTo>
                      <a:pt x="0" y="2"/>
                    </a:lnTo>
                    <a:lnTo>
                      <a:pt x="6" y="18"/>
                    </a:lnTo>
                    <a:lnTo>
                      <a:pt x="16" y="44"/>
                    </a:lnTo>
                    <a:lnTo>
                      <a:pt x="16" y="44"/>
                    </a:lnTo>
                    <a:lnTo>
                      <a:pt x="20" y="52"/>
                    </a:lnTo>
                    <a:lnTo>
                      <a:pt x="24" y="58"/>
                    </a:lnTo>
                    <a:lnTo>
                      <a:pt x="34" y="68"/>
                    </a:lnTo>
                    <a:lnTo>
                      <a:pt x="46" y="74"/>
                    </a:lnTo>
                    <a:lnTo>
                      <a:pt x="58" y="76"/>
                    </a:lnTo>
                    <a:lnTo>
                      <a:pt x="70" y="78"/>
                    </a:lnTo>
                    <a:lnTo>
                      <a:pt x="82" y="78"/>
                    </a:lnTo>
                    <a:lnTo>
                      <a:pt x="98" y="80"/>
                    </a:lnTo>
                    <a:lnTo>
                      <a:pt x="98" y="80"/>
                    </a:lnTo>
                    <a:lnTo>
                      <a:pt x="106" y="82"/>
                    </a:lnTo>
                    <a:lnTo>
                      <a:pt x="110" y="84"/>
                    </a:lnTo>
                    <a:lnTo>
                      <a:pt x="112" y="90"/>
                    </a:lnTo>
                    <a:lnTo>
                      <a:pt x="112" y="90"/>
                    </a:lnTo>
                    <a:lnTo>
                      <a:pt x="122" y="94"/>
                    </a:lnTo>
                    <a:lnTo>
                      <a:pt x="132" y="98"/>
                    </a:lnTo>
                    <a:lnTo>
                      <a:pt x="132" y="98"/>
                    </a:lnTo>
                    <a:lnTo>
                      <a:pt x="136" y="98"/>
                    </a:lnTo>
                    <a:lnTo>
                      <a:pt x="136" y="96"/>
                    </a:lnTo>
                    <a:lnTo>
                      <a:pt x="132" y="90"/>
                    </a:lnTo>
                    <a:lnTo>
                      <a:pt x="132" y="90"/>
                    </a:lnTo>
                    <a:lnTo>
                      <a:pt x="126" y="80"/>
                    </a:lnTo>
                    <a:lnTo>
                      <a:pt x="126" y="80"/>
                    </a:lnTo>
                    <a:lnTo>
                      <a:pt x="146" y="86"/>
                    </a:lnTo>
                    <a:lnTo>
                      <a:pt x="172" y="94"/>
                    </a:lnTo>
                    <a:lnTo>
                      <a:pt x="172" y="94"/>
                    </a:lnTo>
                    <a:lnTo>
                      <a:pt x="174" y="92"/>
                    </a:lnTo>
                    <a:lnTo>
                      <a:pt x="174" y="90"/>
                    </a:lnTo>
                    <a:lnTo>
                      <a:pt x="174" y="86"/>
                    </a:lnTo>
                    <a:lnTo>
                      <a:pt x="168" y="82"/>
                    </a:lnTo>
                    <a:lnTo>
                      <a:pt x="168" y="82"/>
                    </a:lnTo>
                    <a:lnTo>
                      <a:pt x="160" y="78"/>
                    </a:lnTo>
                    <a:lnTo>
                      <a:pt x="164" y="78"/>
                    </a:lnTo>
                    <a:lnTo>
                      <a:pt x="164" y="78"/>
                    </a:lnTo>
                    <a:close/>
                  </a:path>
                </a:pathLst>
              </a:custGeom>
              <a:solidFill>
                <a:srgbClr val="FFA600"/>
              </a:solidFill>
              <a:ln w="6350">
                <a:solidFill>
                  <a:srgbClr val="000000"/>
                </a:solidFill>
                <a:prstDash val="solid"/>
                <a:round/>
                <a:headEnd/>
                <a:tailEnd/>
              </a:ln>
            </p:spPr>
            <p:txBody>
              <a:bodyPr/>
              <a:lstStyle/>
              <a:p>
                <a:endParaRPr lang="en-US" dirty="0"/>
              </a:p>
            </p:txBody>
          </p:sp>
          <p:sp>
            <p:nvSpPr>
              <p:cNvPr id="335" name="Freeform 93"/>
              <p:cNvSpPr>
                <a:spLocks/>
              </p:cNvSpPr>
              <p:nvPr/>
            </p:nvSpPr>
            <p:spPr bwMode="auto">
              <a:xfrm>
                <a:off x="2073" y="3141"/>
                <a:ext cx="126" cy="58"/>
              </a:xfrm>
              <a:custGeom>
                <a:avLst/>
                <a:gdLst/>
                <a:ahLst/>
                <a:cxnLst>
                  <a:cxn ang="0">
                    <a:pos x="6" y="22"/>
                  </a:cxn>
                  <a:cxn ang="0">
                    <a:pos x="38" y="18"/>
                  </a:cxn>
                  <a:cxn ang="0">
                    <a:pos x="70" y="8"/>
                  </a:cxn>
                  <a:cxn ang="0">
                    <a:pos x="82" y="4"/>
                  </a:cxn>
                  <a:cxn ang="0">
                    <a:pos x="96" y="2"/>
                  </a:cxn>
                  <a:cxn ang="0">
                    <a:pos x="114" y="0"/>
                  </a:cxn>
                  <a:cxn ang="0">
                    <a:pos x="114" y="2"/>
                  </a:cxn>
                  <a:cxn ang="0">
                    <a:pos x="110" y="6"/>
                  </a:cxn>
                  <a:cxn ang="0">
                    <a:pos x="96" y="14"/>
                  </a:cxn>
                  <a:cxn ang="0">
                    <a:pos x="94" y="14"/>
                  </a:cxn>
                  <a:cxn ang="0">
                    <a:pos x="100" y="16"/>
                  </a:cxn>
                  <a:cxn ang="0">
                    <a:pos x="112" y="18"/>
                  </a:cxn>
                  <a:cxn ang="0">
                    <a:pos x="118" y="22"/>
                  </a:cxn>
                  <a:cxn ang="0">
                    <a:pos x="118" y="26"/>
                  </a:cxn>
                  <a:cxn ang="0">
                    <a:pos x="120" y="28"/>
                  </a:cxn>
                  <a:cxn ang="0">
                    <a:pos x="126" y="30"/>
                  </a:cxn>
                  <a:cxn ang="0">
                    <a:pos x="118" y="34"/>
                  </a:cxn>
                  <a:cxn ang="0">
                    <a:pos x="108" y="36"/>
                  </a:cxn>
                  <a:cxn ang="0">
                    <a:pos x="96" y="34"/>
                  </a:cxn>
                  <a:cxn ang="0">
                    <a:pos x="94" y="36"/>
                  </a:cxn>
                  <a:cxn ang="0">
                    <a:pos x="98" y="40"/>
                  </a:cxn>
                  <a:cxn ang="0">
                    <a:pos x="110" y="48"/>
                  </a:cxn>
                  <a:cxn ang="0">
                    <a:pos x="118" y="54"/>
                  </a:cxn>
                  <a:cxn ang="0">
                    <a:pos x="116" y="58"/>
                  </a:cxn>
                  <a:cxn ang="0">
                    <a:pos x="106" y="58"/>
                  </a:cxn>
                  <a:cxn ang="0">
                    <a:pos x="94" y="58"/>
                  </a:cxn>
                  <a:cxn ang="0">
                    <a:pos x="70" y="48"/>
                  </a:cxn>
                  <a:cxn ang="0">
                    <a:pos x="52" y="38"/>
                  </a:cxn>
                  <a:cxn ang="0">
                    <a:pos x="58" y="48"/>
                  </a:cxn>
                  <a:cxn ang="0">
                    <a:pos x="60" y="54"/>
                  </a:cxn>
                  <a:cxn ang="0">
                    <a:pos x="52" y="52"/>
                  </a:cxn>
                  <a:cxn ang="0">
                    <a:pos x="40" y="48"/>
                  </a:cxn>
                  <a:cxn ang="0">
                    <a:pos x="30" y="44"/>
                  </a:cxn>
                  <a:cxn ang="0">
                    <a:pos x="8" y="36"/>
                  </a:cxn>
                  <a:cxn ang="0">
                    <a:pos x="0" y="28"/>
                  </a:cxn>
                  <a:cxn ang="0">
                    <a:pos x="2" y="24"/>
                  </a:cxn>
                  <a:cxn ang="0">
                    <a:pos x="6" y="22"/>
                  </a:cxn>
                </a:cxnLst>
                <a:rect l="0" t="0" r="r" b="b"/>
                <a:pathLst>
                  <a:path w="126" h="58">
                    <a:moveTo>
                      <a:pt x="6" y="22"/>
                    </a:moveTo>
                    <a:lnTo>
                      <a:pt x="6" y="22"/>
                    </a:lnTo>
                    <a:lnTo>
                      <a:pt x="22" y="22"/>
                    </a:lnTo>
                    <a:lnTo>
                      <a:pt x="38" y="18"/>
                    </a:lnTo>
                    <a:lnTo>
                      <a:pt x="38" y="18"/>
                    </a:lnTo>
                    <a:lnTo>
                      <a:pt x="70" y="8"/>
                    </a:lnTo>
                    <a:lnTo>
                      <a:pt x="70" y="8"/>
                    </a:lnTo>
                    <a:lnTo>
                      <a:pt x="82" y="4"/>
                    </a:lnTo>
                    <a:lnTo>
                      <a:pt x="96" y="2"/>
                    </a:lnTo>
                    <a:lnTo>
                      <a:pt x="96" y="2"/>
                    </a:lnTo>
                    <a:lnTo>
                      <a:pt x="110" y="0"/>
                    </a:lnTo>
                    <a:lnTo>
                      <a:pt x="114" y="0"/>
                    </a:lnTo>
                    <a:lnTo>
                      <a:pt x="116" y="0"/>
                    </a:lnTo>
                    <a:lnTo>
                      <a:pt x="114" y="2"/>
                    </a:lnTo>
                    <a:lnTo>
                      <a:pt x="114" y="2"/>
                    </a:lnTo>
                    <a:lnTo>
                      <a:pt x="110" y="6"/>
                    </a:lnTo>
                    <a:lnTo>
                      <a:pt x="104" y="10"/>
                    </a:lnTo>
                    <a:lnTo>
                      <a:pt x="96" y="14"/>
                    </a:lnTo>
                    <a:lnTo>
                      <a:pt x="96" y="14"/>
                    </a:lnTo>
                    <a:lnTo>
                      <a:pt x="94" y="14"/>
                    </a:lnTo>
                    <a:lnTo>
                      <a:pt x="96" y="16"/>
                    </a:lnTo>
                    <a:lnTo>
                      <a:pt x="100" y="16"/>
                    </a:lnTo>
                    <a:lnTo>
                      <a:pt x="100" y="16"/>
                    </a:lnTo>
                    <a:lnTo>
                      <a:pt x="112" y="18"/>
                    </a:lnTo>
                    <a:lnTo>
                      <a:pt x="116" y="20"/>
                    </a:lnTo>
                    <a:lnTo>
                      <a:pt x="118" y="22"/>
                    </a:lnTo>
                    <a:lnTo>
                      <a:pt x="118" y="22"/>
                    </a:lnTo>
                    <a:lnTo>
                      <a:pt x="118" y="26"/>
                    </a:lnTo>
                    <a:lnTo>
                      <a:pt x="118" y="28"/>
                    </a:lnTo>
                    <a:lnTo>
                      <a:pt x="120" y="28"/>
                    </a:lnTo>
                    <a:lnTo>
                      <a:pt x="120" y="28"/>
                    </a:lnTo>
                    <a:lnTo>
                      <a:pt x="126" y="30"/>
                    </a:lnTo>
                    <a:lnTo>
                      <a:pt x="126" y="32"/>
                    </a:lnTo>
                    <a:lnTo>
                      <a:pt x="118" y="34"/>
                    </a:lnTo>
                    <a:lnTo>
                      <a:pt x="118" y="34"/>
                    </a:lnTo>
                    <a:lnTo>
                      <a:pt x="108" y="36"/>
                    </a:lnTo>
                    <a:lnTo>
                      <a:pt x="100" y="34"/>
                    </a:lnTo>
                    <a:lnTo>
                      <a:pt x="96" y="34"/>
                    </a:lnTo>
                    <a:lnTo>
                      <a:pt x="94" y="34"/>
                    </a:lnTo>
                    <a:lnTo>
                      <a:pt x="94" y="36"/>
                    </a:lnTo>
                    <a:lnTo>
                      <a:pt x="94" y="36"/>
                    </a:lnTo>
                    <a:lnTo>
                      <a:pt x="98" y="40"/>
                    </a:lnTo>
                    <a:lnTo>
                      <a:pt x="102" y="44"/>
                    </a:lnTo>
                    <a:lnTo>
                      <a:pt x="110" y="48"/>
                    </a:lnTo>
                    <a:lnTo>
                      <a:pt x="110" y="48"/>
                    </a:lnTo>
                    <a:lnTo>
                      <a:pt x="118" y="54"/>
                    </a:lnTo>
                    <a:lnTo>
                      <a:pt x="118" y="56"/>
                    </a:lnTo>
                    <a:lnTo>
                      <a:pt x="116" y="58"/>
                    </a:lnTo>
                    <a:lnTo>
                      <a:pt x="116" y="58"/>
                    </a:lnTo>
                    <a:lnTo>
                      <a:pt x="106" y="58"/>
                    </a:lnTo>
                    <a:lnTo>
                      <a:pt x="94" y="58"/>
                    </a:lnTo>
                    <a:lnTo>
                      <a:pt x="94" y="58"/>
                    </a:lnTo>
                    <a:lnTo>
                      <a:pt x="80" y="52"/>
                    </a:lnTo>
                    <a:lnTo>
                      <a:pt x="70" y="48"/>
                    </a:lnTo>
                    <a:lnTo>
                      <a:pt x="70" y="48"/>
                    </a:lnTo>
                    <a:lnTo>
                      <a:pt x="52" y="38"/>
                    </a:lnTo>
                    <a:lnTo>
                      <a:pt x="52" y="38"/>
                    </a:lnTo>
                    <a:lnTo>
                      <a:pt x="58" y="48"/>
                    </a:lnTo>
                    <a:lnTo>
                      <a:pt x="58" y="48"/>
                    </a:lnTo>
                    <a:lnTo>
                      <a:pt x="60" y="54"/>
                    </a:lnTo>
                    <a:lnTo>
                      <a:pt x="58" y="54"/>
                    </a:lnTo>
                    <a:lnTo>
                      <a:pt x="52" y="52"/>
                    </a:lnTo>
                    <a:lnTo>
                      <a:pt x="52" y="52"/>
                    </a:lnTo>
                    <a:lnTo>
                      <a:pt x="40" y="48"/>
                    </a:lnTo>
                    <a:lnTo>
                      <a:pt x="30" y="44"/>
                    </a:lnTo>
                    <a:lnTo>
                      <a:pt x="30" y="44"/>
                    </a:lnTo>
                    <a:lnTo>
                      <a:pt x="8" y="36"/>
                    </a:lnTo>
                    <a:lnTo>
                      <a:pt x="8" y="36"/>
                    </a:lnTo>
                    <a:lnTo>
                      <a:pt x="2" y="30"/>
                    </a:lnTo>
                    <a:lnTo>
                      <a:pt x="0" y="28"/>
                    </a:lnTo>
                    <a:lnTo>
                      <a:pt x="0" y="26"/>
                    </a:lnTo>
                    <a:lnTo>
                      <a:pt x="2" y="24"/>
                    </a:lnTo>
                    <a:lnTo>
                      <a:pt x="6" y="22"/>
                    </a:lnTo>
                    <a:lnTo>
                      <a:pt x="6" y="22"/>
                    </a:lnTo>
                    <a:close/>
                  </a:path>
                </a:pathLst>
              </a:custGeom>
              <a:solidFill>
                <a:srgbClr val="FFA600"/>
              </a:solidFill>
              <a:ln w="6350">
                <a:solidFill>
                  <a:srgbClr val="000000"/>
                </a:solidFill>
                <a:prstDash val="solid"/>
                <a:round/>
                <a:headEnd/>
                <a:tailEnd/>
              </a:ln>
            </p:spPr>
            <p:txBody>
              <a:bodyPr/>
              <a:lstStyle/>
              <a:p>
                <a:endParaRPr lang="en-US" dirty="0"/>
              </a:p>
            </p:txBody>
          </p:sp>
          <p:sp>
            <p:nvSpPr>
              <p:cNvPr id="336" name="Freeform 94"/>
              <p:cNvSpPr>
                <a:spLocks/>
              </p:cNvSpPr>
              <p:nvPr/>
            </p:nvSpPr>
            <p:spPr bwMode="auto">
              <a:xfrm>
                <a:off x="1443" y="2521"/>
                <a:ext cx="1228" cy="872"/>
              </a:xfrm>
              <a:custGeom>
                <a:avLst/>
                <a:gdLst/>
                <a:ahLst/>
                <a:cxnLst>
                  <a:cxn ang="0">
                    <a:pos x="558" y="610"/>
                  </a:cxn>
                  <a:cxn ang="0">
                    <a:pos x="596" y="716"/>
                  </a:cxn>
                  <a:cxn ang="0">
                    <a:pos x="576" y="810"/>
                  </a:cxn>
                  <a:cxn ang="0">
                    <a:pos x="606" y="714"/>
                  </a:cxn>
                  <a:cxn ang="0">
                    <a:pos x="674" y="766"/>
                  </a:cxn>
                  <a:cxn ang="0">
                    <a:pos x="782" y="866"/>
                  </a:cxn>
                  <a:cxn ang="0">
                    <a:pos x="756" y="814"/>
                  </a:cxn>
                  <a:cxn ang="0">
                    <a:pos x="690" y="770"/>
                  </a:cxn>
                  <a:cxn ang="0">
                    <a:pos x="618" y="668"/>
                  </a:cxn>
                  <a:cxn ang="0">
                    <a:pos x="696" y="700"/>
                  </a:cxn>
                  <a:cxn ang="0">
                    <a:pos x="728" y="716"/>
                  </a:cxn>
                  <a:cxn ang="0">
                    <a:pos x="638" y="660"/>
                  </a:cxn>
                  <a:cxn ang="0">
                    <a:pos x="690" y="648"/>
                  </a:cxn>
                  <a:cxn ang="0">
                    <a:pos x="710" y="646"/>
                  </a:cxn>
                  <a:cxn ang="0">
                    <a:pos x="696" y="640"/>
                  </a:cxn>
                  <a:cxn ang="0">
                    <a:pos x="620" y="614"/>
                  </a:cxn>
                  <a:cxn ang="0">
                    <a:pos x="530" y="448"/>
                  </a:cxn>
                  <a:cxn ang="0">
                    <a:pos x="552" y="436"/>
                  </a:cxn>
                  <a:cxn ang="0">
                    <a:pos x="634" y="470"/>
                  </a:cxn>
                  <a:cxn ang="0">
                    <a:pos x="784" y="570"/>
                  </a:cxn>
                  <a:cxn ang="0">
                    <a:pos x="818" y="712"/>
                  </a:cxn>
                  <a:cxn ang="0">
                    <a:pos x="818" y="628"/>
                  </a:cxn>
                  <a:cxn ang="0">
                    <a:pos x="870" y="634"/>
                  </a:cxn>
                  <a:cxn ang="0">
                    <a:pos x="912" y="694"/>
                  </a:cxn>
                  <a:cxn ang="0">
                    <a:pos x="948" y="768"/>
                  </a:cxn>
                  <a:cxn ang="0">
                    <a:pos x="968" y="774"/>
                  </a:cxn>
                  <a:cxn ang="0">
                    <a:pos x="904" y="654"/>
                  </a:cxn>
                  <a:cxn ang="0">
                    <a:pos x="996" y="706"/>
                  </a:cxn>
                  <a:cxn ang="0">
                    <a:pos x="1062" y="790"/>
                  </a:cxn>
                  <a:cxn ang="0">
                    <a:pos x="1084" y="798"/>
                  </a:cxn>
                  <a:cxn ang="0">
                    <a:pos x="1080" y="762"/>
                  </a:cxn>
                  <a:cxn ang="0">
                    <a:pos x="1040" y="742"/>
                  </a:cxn>
                  <a:cxn ang="0">
                    <a:pos x="1156" y="708"/>
                  </a:cxn>
                  <a:cxn ang="0">
                    <a:pos x="1200" y="686"/>
                  </a:cxn>
                  <a:cxn ang="0">
                    <a:pos x="1032" y="678"/>
                  </a:cxn>
                  <a:cxn ang="0">
                    <a:pos x="1056" y="640"/>
                  </a:cxn>
                  <a:cxn ang="0">
                    <a:pos x="1028" y="640"/>
                  </a:cxn>
                  <a:cxn ang="0">
                    <a:pos x="866" y="564"/>
                  </a:cxn>
                  <a:cxn ang="0">
                    <a:pos x="868" y="538"/>
                  </a:cxn>
                  <a:cxn ang="0">
                    <a:pos x="988" y="522"/>
                  </a:cxn>
                  <a:cxn ang="0">
                    <a:pos x="998" y="514"/>
                  </a:cxn>
                  <a:cxn ang="0">
                    <a:pos x="868" y="530"/>
                  </a:cxn>
                  <a:cxn ang="0">
                    <a:pos x="764" y="492"/>
                  </a:cxn>
                  <a:cxn ang="0">
                    <a:pos x="576" y="382"/>
                  </a:cxn>
                  <a:cxn ang="0">
                    <a:pos x="518" y="300"/>
                  </a:cxn>
                  <a:cxn ang="0">
                    <a:pos x="762" y="402"/>
                  </a:cxn>
                  <a:cxn ang="0">
                    <a:pos x="772" y="402"/>
                  </a:cxn>
                  <a:cxn ang="0">
                    <a:pos x="822" y="384"/>
                  </a:cxn>
                  <a:cxn ang="0">
                    <a:pos x="818" y="370"/>
                  </a:cxn>
                  <a:cxn ang="0">
                    <a:pos x="764" y="348"/>
                  </a:cxn>
                  <a:cxn ang="0">
                    <a:pos x="832" y="308"/>
                  </a:cxn>
                  <a:cxn ang="0">
                    <a:pos x="898" y="310"/>
                  </a:cxn>
                  <a:cxn ang="0">
                    <a:pos x="756" y="334"/>
                  </a:cxn>
                  <a:cxn ang="0">
                    <a:pos x="562" y="266"/>
                  </a:cxn>
                  <a:cxn ang="0">
                    <a:pos x="344" y="210"/>
                  </a:cxn>
                  <a:cxn ang="0">
                    <a:pos x="256" y="128"/>
                  </a:cxn>
                  <a:cxn ang="0">
                    <a:pos x="98" y="42"/>
                  </a:cxn>
                  <a:cxn ang="0">
                    <a:pos x="34" y="40"/>
                  </a:cxn>
                  <a:cxn ang="0">
                    <a:pos x="174" y="130"/>
                  </a:cxn>
                  <a:cxn ang="0">
                    <a:pos x="246" y="204"/>
                  </a:cxn>
                  <a:cxn ang="0">
                    <a:pos x="372" y="336"/>
                  </a:cxn>
                  <a:cxn ang="0">
                    <a:pos x="482" y="490"/>
                  </a:cxn>
                </a:cxnLst>
                <a:rect l="0" t="0" r="r" b="b"/>
                <a:pathLst>
                  <a:path w="1228" h="872">
                    <a:moveTo>
                      <a:pt x="510" y="638"/>
                    </a:moveTo>
                    <a:lnTo>
                      <a:pt x="510" y="638"/>
                    </a:lnTo>
                    <a:lnTo>
                      <a:pt x="516" y="624"/>
                    </a:lnTo>
                    <a:lnTo>
                      <a:pt x="526" y="600"/>
                    </a:lnTo>
                    <a:lnTo>
                      <a:pt x="526" y="600"/>
                    </a:lnTo>
                    <a:lnTo>
                      <a:pt x="530" y="582"/>
                    </a:lnTo>
                    <a:lnTo>
                      <a:pt x="534" y="578"/>
                    </a:lnTo>
                    <a:lnTo>
                      <a:pt x="538" y="578"/>
                    </a:lnTo>
                    <a:lnTo>
                      <a:pt x="538" y="578"/>
                    </a:lnTo>
                    <a:lnTo>
                      <a:pt x="544" y="584"/>
                    </a:lnTo>
                    <a:lnTo>
                      <a:pt x="550" y="594"/>
                    </a:lnTo>
                    <a:lnTo>
                      <a:pt x="558" y="610"/>
                    </a:lnTo>
                    <a:lnTo>
                      <a:pt x="558" y="610"/>
                    </a:lnTo>
                    <a:lnTo>
                      <a:pt x="564" y="626"/>
                    </a:lnTo>
                    <a:lnTo>
                      <a:pt x="568" y="636"/>
                    </a:lnTo>
                    <a:lnTo>
                      <a:pt x="568" y="636"/>
                    </a:lnTo>
                    <a:lnTo>
                      <a:pt x="572" y="646"/>
                    </a:lnTo>
                    <a:lnTo>
                      <a:pt x="580" y="664"/>
                    </a:lnTo>
                    <a:lnTo>
                      <a:pt x="580" y="664"/>
                    </a:lnTo>
                    <a:lnTo>
                      <a:pt x="590" y="682"/>
                    </a:lnTo>
                    <a:lnTo>
                      <a:pt x="594" y="690"/>
                    </a:lnTo>
                    <a:lnTo>
                      <a:pt x="596" y="700"/>
                    </a:lnTo>
                    <a:lnTo>
                      <a:pt x="596" y="700"/>
                    </a:lnTo>
                    <a:lnTo>
                      <a:pt x="596" y="716"/>
                    </a:lnTo>
                    <a:lnTo>
                      <a:pt x="594" y="726"/>
                    </a:lnTo>
                    <a:lnTo>
                      <a:pt x="594" y="726"/>
                    </a:lnTo>
                    <a:lnTo>
                      <a:pt x="592" y="744"/>
                    </a:lnTo>
                    <a:lnTo>
                      <a:pt x="590" y="752"/>
                    </a:lnTo>
                    <a:lnTo>
                      <a:pt x="594" y="770"/>
                    </a:lnTo>
                    <a:lnTo>
                      <a:pt x="594" y="770"/>
                    </a:lnTo>
                    <a:lnTo>
                      <a:pt x="594" y="780"/>
                    </a:lnTo>
                    <a:lnTo>
                      <a:pt x="594" y="788"/>
                    </a:lnTo>
                    <a:lnTo>
                      <a:pt x="590" y="794"/>
                    </a:lnTo>
                    <a:lnTo>
                      <a:pt x="590" y="794"/>
                    </a:lnTo>
                    <a:lnTo>
                      <a:pt x="582" y="804"/>
                    </a:lnTo>
                    <a:lnTo>
                      <a:pt x="576" y="810"/>
                    </a:lnTo>
                    <a:lnTo>
                      <a:pt x="586" y="802"/>
                    </a:lnTo>
                    <a:lnTo>
                      <a:pt x="586" y="802"/>
                    </a:lnTo>
                    <a:lnTo>
                      <a:pt x="592" y="796"/>
                    </a:lnTo>
                    <a:lnTo>
                      <a:pt x="596" y="786"/>
                    </a:lnTo>
                    <a:lnTo>
                      <a:pt x="596" y="786"/>
                    </a:lnTo>
                    <a:lnTo>
                      <a:pt x="598" y="776"/>
                    </a:lnTo>
                    <a:lnTo>
                      <a:pt x="598" y="764"/>
                    </a:lnTo>
                    <a:lnTo>
                      <a:pt x="598" y="764"/>
                    </a:lnTo>
                    <a:lnTo>
                      <a:pt x="598" y="748"/>
                    </a:lnTo>
                    <a:lnTo>
                      <a:pt x="598" y="734"/>
                    </a:lnTo>
                    <a:lnTo>
                      <a:pt x="598" y="734"/>
                    </a:lnTo>
                    <a:lnTo>
                      <a:pt x="606" y="714"/>
                    </a:lnTo>
                    <a:lnTo>
                      <a:pt x="606" y="714"/>
                    </a:lnTo>
                    <a:lnTo>
                      <a:pt x="606" y="714"/>
                    </a:lnTo>
                    <a:lnTo>
                      <a:pt x="608" y="714"/>
                    </a:lnTo>
                    <a:lnTo>
                      <a:pt x="612" y="714"/>
                    </a:lnTo>
                    <a:lnTo>
                      <a:pt x="620" y="718"/>
                    </a:lnTo>
                    <a:lnTo>
                      <a:pt x="620" y="718"/>
                    </a:lnTo>
                    <a:lnTo>
                      <a:pt x="630" y="726"/>
                    </a:lnTo>
                    <a:lnTo>
                      <a:pt x="640" y="736"/>
                    </a:lnTo>
                    <a:lnTo>
                      <a:pt x="654" y="752"/>
                    </a:lnTo>
                    <a:lnTo>
                      <a:pt x="654" y="752"/>
                    </a:lnTo>
                    <a:lnTo>
                      <a:pt x="662" y="758"/>
                    </a:lnTo>
                    <a:lnTo>
                      <a:pt x="674" y="766"/>
                    </a:lnTo>
                    <a:lnTo>
                      <a:pt x="696" y="782"/>
                    </a:lnTo>
                    <a:lnTo>
                      <a:pt x="696" y="782"/>
                    </a:lnTo>
                    <a:lnTo>
                      <a:pt x="710" y="798"/>
                    </a:lnTo>
                    <a:lnTo>
                      <a:pt x="728" y="818"/>
                    </a:lnTo>
                    <a:lnTo>
                      <a:pt x="728" y="818"/>
                    </a:lnTo>
                    <a:lnTo>
                      <a:pt x="734" y="828"/>
                    </a:lnTo>
                    <a:lnTo>
                      <a:pt x="740" y="838"/>
                    </a:lnTo>
                    <a:lnTo>
                      <a:pt x="746" y="846"/>
                    </a:lnTo>
                    <a:lnTo>
                      <a:pt x="754" y="854"/>
                    </a:lnTo>
                    <a:lnTo>
                      <a:pt x="754" y="854"/>
                    </a:lnTo>
                    <a:lnTo>
                      <a:pt x="768" y="860"/>
                    </a:lnTo>
                    <a:lnTo>
                      <a:pt x="782" y="866"/>
                    </a:lnTo>
                    <a:lnTo>
                      <a:pt x="800" y="872"/>
                    </a:lnTo>
                    <a:lnTo>
                      <a:pt x="760" y="852"/>
                    </a:lnTo>
                    <a:lnTo>
                      <a:pt x="760" y="852"/>
                    </a:lnTo>
                    <a:lnTo>
                      <a:pt x="756" y="848"/>
                    </a:lnTo>
                    <a:lnTo>
                      <a:pt x="750" y="842"/>
                    </a:lnTo>
                    <a:lnTo>
                      <a:pt x="744" y="834"/>
                    </a:lnTo>
                    <a:lnTo>
                      <a:pt x="744" y="834"/>
                    </a:lnTo>
                    <a:lnTo>
                      <a:pt x="730" y="808"/>
                    </a:lnTo>
                    <a:lnTo>
                      <a:pt x="730" y="808"/>
                    </a:lnTo>
                    <a:lnTo>
                      <a:pt x="740" y="810"/>
                    </a:lnTo>
                    <a:lnTo>
                      <a:pt x="756" y="814"/>
                    </a:lnTo>
                    <a:lnTo>
                      <a:pt x="756" y="814"/>
                    </a:lnTo>
                    <a:lnTo>
                      <a:pt x="766" y="816"/>
                    </a:lnTo>
                    <a:lnTo>
                      <a:pt x="770" y="818"/>
                    </a:lnTo>
                    <a:lnTo>
                      <a:pt x="760" y="812"/>
                    </a:lnTo>
                    <a:lnTo>
                      <a:pt x="760" y="812"/>
                    </a:lnTo>
                    <a:lnTo>
                      <a:pt x="742" y="806"/>
                    </a:lnTo>
                    <a:lnTo>
                      <a:pt x="742" y="806"/>
                    </a:lnTo>
                    <a:lnTo>
                      <a:pt x="724" y="804"/>
                    </a:lnTo>
                    <a:lnTo>
                      <a:pt x="724" y="804"/>
                    </a:lnTo>
                    <a:lnTo>
                      <a:pt x="716" y="794"/>
                    </a:lnTo>
                    <a:lnTo>
                      <a:pt x="704" y="782"/>
                    </a:lnTo>
                    <a:lnTo>
                      <a:pt x="704" y="782"/>
                    </a:lnTo>
                    <a:lnTo>
                      <a:pt x="690" y="770"/>
                    </a:lnTo>
                    <a:lnTo>
                      <a:pt x="676" y="762"/>
                    </a:lnTo>
                    <a:lnTo>
                      <a:pt x="676" y="762"/>
                    </a:lnTo>
                    <a:lnTo>
                      <a:pt x="668" y="754"/>
                    </a:lnTo>
                    <a:lnTo>
                      <a:pt x="662" y="748"/>
                    </a:lnTo>
                    <a:lnTo>
                      <a:pt x="662" y="748"/>
                    </a:lnTo>
                    <a:lnTo>
                      <a:pt x="658" y="742"/>
                    </a:lnTo>
                    <a:lnTo>
                      <a:pt x="648" y="728"/>
                    </a:lnTo>
                    <a:lnTo>
                      <a:pt x="648" y="728"/>
                    </a:lnTo>
                    <a:lnTo>
                      <a:pt x="628" y="688"/>
                    </a:lnTo>
                    <a:lnTo>
                      <a:pt x="628" y="688"/>
                    </a:lnTo>
                    <a:lnTo>
                      <a:pt x="620" y="674"/>
                    </a:lnTo>
                    <a:lnTo>
                      <a:pt x="618" y="668"/>
                    </a:lnTo>
                    <a:lnTo>
                      <a:pt x="618" y="666"/>
                    </a:lnTo>
                    <a:lnTo>
                      <a:pt x="620" y="664"/>
                    </a:lnTo>
                    <a:lnTo>
                      <a:pt x="620" y="664"/>
                    </a:lnTo>
                    <a:lnTo>
                      <a:pt x="626" y="668"/>
                    </a:lnTo>
                    <a:lnTo>
                      <a:pt x="634" y="674"/>
                    </a:lnTo>
                    <a:lnTo>
                      <a:pt x="644" y="682"/>
                    </a:lnTo>
                    <a:lnTo>
                      <a:pt x="654" y="686"/>
                    </a:lnTo>
                    <a:lnTo>
                      <a:pt x="654" y="686"/>
                    </a:lnTo>
                    <a:lnTo>
                      <a:pt x="676" y="692"/>
                    </a:lnTo>
                    <a:lnTo>
                      <a:pt x="686" y="696"/>
                    </a:lnTo>
                    <a:lnTo>
                      <a:pt x="696" y="700"/>
                    </a:lnTo>
                    <a:lnTo>
                      <a:pt x="696" y="700"/>
                    </a:lnTo>
                    <a:lnTo>
                      <a:pt x="736" y="726"/>
                    </a:lnTo>
                    <a:lnTo>
                      <a:pt x="736" y="726"/>
                    </a:lnTo>
                    <a:lnTo>
                      <a:pt x="752" y="734"/>
                    </a:lnTo>
                    <a:lnTo>
                      <a:pt x="774" y="746"/>
                    </a:lnTo>
                    <a:lnTo>
                      <a:pt x="774" y="746"/>
                    </a:lnTo>
                    <a:lnTo>
                      <a:pt x="778" y="746"/>
                    </a:lnTo>
                    <a:lnTo>
                      <a:pt x="780" y="746"/>
                    </a:lnTo>
                    <a:lnTo>
                      <a:pt x="780" y="746"/>
                    </a:lnTo>
                    <a:lnTo>
                      <a:pt x="766" y="740"/>
                    </a:lnTo>
                    <a:lnTo>
                      <a:pt x="766" y="740"/>
                    </a:lnTo>
                    <a:lnTo>
                      <a:pt x="742" y="726"/>
                    </a:lnTo>
                    <a:lnTo>
                      <a:pt x="728" y="716"/>
                    </a:lnTo>
                    <a:lnTo>
                      <a:pt x="728" y="716"/>
                    </a:lnTo>
                    <a:lnTo>
                      <a:pt x="700" y="696"/>
                    </a:lnTo>
                    <a:lnTo>
                      <a:pt x="700" y="696"/>
                    </a:lnTo>
                    <a:lnTo>
                      <a:pt x="684" y="692"/>
                    </a:lnTo>
                    <a:lnTo>
                      <a:pt x="668" y="686"/>
                    </a:lnTo>
                    <a:lnTo>
                      <a:pt x="668" y="686"/>
                    </a:lnTo>
                    <a:lnTo>
                      <a:pt x="658" y="684"/>
                    </a:lnTo>
                    <a:lnTo>
                      <a:pt x="650" y="678"/>
                    </a:lnTo>
                    <a:lnTo>
                      <a:pt x="650" y="678"/>
                    </a:lnTo>
                    <a:lnTo>
                      <a:pt x="642" y="670"/>
                    </a:lnTo>
                    <a:lnTo>
                      <a:pt x="638" y="660"/>
                    </a:lnTo>
                    <a:lnTo>
                      <a:pt x="638" y="660"/>
                    </a:lnTo>
                    <a:lnTo>
                      <a:pt x="636" y="658"/>
                    </a:lnTo>
                    <a:lnTo>
                      <a:pt x="632" y="654"/>
                    </a:lnTo>
                    <a:lnTo>
                      <a:pt x="632" y="652"/>
                    </a:lnTo>
                    <a:lnTo>
                      <a:pt x="634" y="652"/>
                    </a:lnTo>
                    <a:lnTo>
                      <a:pt x="642" y="650"/>
                    </a:lnTo>
                    <a:lnTo>
                      <a:pt x="642" y="650"/>
                    </a:lnTo>
                    <a:lnTo>
                      <a:pt x="676" y="648"/>
                    </a:lnTo>
                    <a:lnTo>
                      <a:pt x="676" y="648"/>
                    </a:lnTo>
                    <a:lnTo>
                      <a:pt x="680" y="646"/>
                    </a:lnTo>
                    <a:lnTo>
                      <a:pt x="686" y="646"/>
                    </a:lnTo>
                    <a:lnTo>
                      <a:pt x="690" y="648"/>
                    </a:lnTo>
                    <a:lnTo>
                      <a:pt x="690" y="648"/>
                    </a:lnTo>
                    <a:lnTo>
                      <a:pt x="704" y="656"/>
                    </a:lnTo>
                    <a:lnTo>
                      <a:pt x="704" y="656"/>
                    </a:lnTo>
                    <a:lnTo>
                      <a:pt x="710" y="660"/>
                    </a:lnTo>
                    <a:lnTo>
                      <a:pt x="714" y="664"/>
                    </a:lnTo>
                    <a:lnTo>
                      <a:pt x="726" y="670"/>
                    </a:lnTo>
                    <a:lnTo>
                      <a:pt x="718" y="662"/>
                    </a:lnTo>
                    <a:lnTo>
                      <a:pt x="708" y="654"/>
                    </a:lnTo>
                    <a:lnTo>
                      <a:pt x="698" y="646"/>
                    </a:lnTo>
                    <a:lnTo>
                      <a:pt x="698" y="646"/>
                    </a:lnTo>
                    <a:lnTo>
                      <a:pt x="700" y="646"/>
                    </a:lnTo>
                    <a:lnTo>
                      <a:pt x="702" y="644"/>
                    </a:lnTo>
                    <a:lnTo>
                      <a:pt x="710" y="646"/>
                    </a:lnTo>
                    <a:lnTo>
                      <a:pt x="710" y="646"/>
                    </a:lnTo>
                    <a:lnTo>
                      <a:pt x="726" y="650"/>
                    </a:lnTo>
                    <a:lnTo>
                      <a:pt x="740" y="650"/>
                    </a:lnTo>
                    <a:lnTo>
                      <a:pt x="740" y="650"/>
                    </a:lnTo>
                    <a:lnTo>
                      <a:pt x="746" y="650"/>
                    </a:lnTo>
                    <a:lnTo>
                      <a:pt x="746" y="650"/>
                    </a:lnTo>
                    <a:lnTo>
                      <a:pt x="732" y="646"/>
                    </a:lnTo>
                    <a:lnTo>
                      <a:pt x="732" y="646"/>
                    </a:lnTo>
                    <a:lnTo>
                      <a:pt x="712" y="642"/>
                    </a:lnTo>
                    <a:lnTo>
                      <a:pt x="712" y="642"/>
                    </a:lnTo>
                    <a:lnTo>
                      <a:pt x="704" y="640"/>
                    </a:lnTo>
                    <a:lnTo>
                      <a:pt x="696" y="640"/>
                    </a:lnTo>
                    <a:lnTo>
                      <a:pt x="696" y="640"/>
                    </a:lnTo>
                    <a:lnTo>
                      <a:pt x="686" y="642"/>
                    </a:lnTo>
                    <a:lnTo>
                      <a:pt x="658" y="646"/>
                    </a:lnTo>
                    <a:lnTo>
                      <a:pt x="658" y="646"/>
                    </a:lnTo>
                    <a:lnTo>
                      <a:pt x="650" y="646"/>
                    </a:lnTo>
                    <a:lnTo>
                      <a:pt x="642" y="646"/>
                    </a:lnTo>
                    <a:lnTo>
                      <a:pt x="636" y="642"/>
                    </a:lnTo>
                    <a:lnTo>
                      <a:pt x="636" y="642"/>
                    </a:lnTo>
                    <a:lnTo>
                      <a:pt x="628" y="628"/>
                    </a:lnTo>
                    <a:lnTo>
                      <a:pt x="624" y="620"/>
                    </a:lnTo>
                    <a:lnTo>
                      <a:pt x="620" y="614"/>
                    </a:lnTo>
                    <a:lnTo>
                      <a:pt x="620" y="614"/>
                    </a:lnTo>
                    <a:lnTo>
                      <a:pt x="604" y="596"/>
                    </a:lnTo>
                    <a:lnTo>
                      <a:pt x="594" y="580"/>
                    </a:lnTo>
                    <a:lnTo>
                      <a:pt x="586" y="564"/>
                    </a:lnTo>
                    <a:lnTo>
                      <a:pt x="586" y="564"/>
                    </a:lnTo>
                    <a:lnTo>
                      <a:pt x="574" y="528"/>
                    </a:lnTo>
                    <a:lnTo>
                      <a:pt x="568" y="514"/>
                    </a:lnTo>
                    <a:lnTo>
                      <a:pt x="562" y="504"/>
                    </a:lnTo>
                    <a:lnTo>
                      <a:pt x="562" y="504"/>
                    </a:lnTo>
                    <a:lnTo>
                      <a:pt x="546" y="476"/>
                    </a:lnTo>
                    <a:lnTo>
                      <a:pt x="534" y="456"/>
                    </a:lnTo>
                    <a:lnTo>
                      <a:pt x="534" y="456"/>
                    </a:lnTo>
                    <a:lnTo>
                      <a:pt x="530" y="448"/>
                    </a:lnTo>
                    <a:lnTo>
                      <a:pt x="528" y="440"/>
                    </a:lnTo>
                    <a:lnTo>
                      <a:pt x="530" y="436"/>
                    </a:lnTo>
                    <a:lnTo>
                      <a:pt x="530" y="436"/>
                    </a:lnTo>
                    <a:lnTo>
                      <a:pt x="532" y="432"/>
                    </a:lnTo>
                    <a:lnTo>
                      <a:pt x="536" y="430"/>
                    </a:lnTo>
                    <a:lnTo>
                      <a:pt x="540" y="428"/>
                    </a:lnTo>
                    <a:lnTo>
                      <a:pt x="544" y="430"/>
                    </a:lnTo>
                    <a:lnTo>
                      <a:pt x="544" y="430"/>
                    </a:lnTo>
                    <a:lnTo>
                      <a:pt x="548" y="430"/>
                    </a:lnTo>
                    <a:lnTo>
                      <a:pt x="552" y="432"/>
                    </a:lnTo>
                    <a:lnTo>
                      <a:pt x="552" y="436"/>
                    </a:lnTo>
                    <a:lnTo>
                      <a:pt x="552" y="436"/>
                    </a:lnTo>
                    <a:lnTo>
                      <a:pt x="550" y="436"/>
                    </a:lnTo>
                    <a:lnTo>
                      <a:pt x="552" y="436"/>
                    </a:lnTo>
                    <a:lnTo>
                      <a:pt x="562" y="438"/>
                    </a:lnTo>
                    <a:lnTo>
                      <a:pt x="562" y="438"/>
                    </a:lnTo>
                    <a:lnTo>
                      <a:pt x="576" y="438"/>
                    </a:lnTo>
                    <a:lnTo>
                      <a:pt x="590" y="442"/>
                    </a:lnTo>
                    <a:lnTo>
                      <a:pt x="600" y="446"/>
                    </a:lnTo>
                    <a:lnTo>
                      <a:pt x="606" y="448"/>
                    </a:lnTo>
                    <a:lnTo>
                      <a:pt x="606" y="448"/>
                    </a:lnTo>
                    <a:lnTo>
                      <a:pt x="622" y="462"/>
                    </a:lnTo>
                    <a:lnTo>
                      <a:pt x="634" y="470"/>
                    </a:lnTo>
                    <a:lnTo>
                      <a:pt x="634" y="470"/>
                    </a:lnTo>
                    <a:lnTo>
                      <a:pt x="640" y="478"/>
                    </a:lnTo>
                    <a:lnTo>
                      <a:pt x="656" y="494"/>
                    </a:lnTo>
                    <a:lnTo>
                      <a:pt x="656" y="494"/>
                    </a:lnTo>
                    <a:lnTo>
                      <a:pt x="680" y="512"/>
                    </a:lnTo>
                    <a:lnTo>
                      <a:pt x="694" y="522"/>
                    </a:lnTo>
                    <a:lnTo>
                      <a:pt x="710" y="532"/>
                    </a:lnTo>
                    <a:lnTo>
                      <a:pt x="710" y="532"/>
                    </a:lnTo>
                    <a:lnTo>
                      <a:pt x="742" y="548"/>
                    </a:lnTo>
                    <a:lnTo>
                      <a:pt x="764" y="560"/>
                    </a:lnTo>
                    <a:lnTo>
                      <a:pt x="764" y="560"/>
                    </a:lnTo>
                    <a:lnTo>
                      <a:pt x="772" y="564"/>
                    </a:lnTo>
                    <a:lnTo>
                      <a:pt x="784" y="570"/>
                    </a:lnTo>
                    <a:lnTo>
                      <a:pt x="792" y="580"/>
                    </a:lnTo>
                    <a:lnTo>
                      <a:pt x="796" y="584"/>
                    </a:lnTo>
                    <a:lnTo>
                      <a:pt x="796" y="590"/>
                    </a:lnTo>
                    <a:lnTo>
                      <a:pt x="796" y="590"/>
                    </a:lnTo>
                    <a:lnTo>
                      <a:pt x="800" y="624"/>
                    </a:lnTo>
                    <a:lnTo>
                      <a:pt x="804" y="654"/>
                    </a:lnTo>
                    <a:lnTo>
                      <a:pt x="804" y="654"/>
                    </a:lnTo>
                    <a:lnTo>
                      <a:pt x="812" y="700"/>
                    </a:lnTo>
                    <a:lnTo>
                      <a:pt x="812" y="700"/>
                    </a:lnTo>
                    <a:lnTo>
                      <a:pt x="814" y="704"/>
                    </a:lnTo>
                    <a:lnTo>
                      <a:pt x="816" y="708"/>
                    </a:lnTo>
                    <a:lnTo>
                      <a:pt x="818" y="712"/>
                    </a:lnTo>
                    <a:lnTo>
                      <a:pt x="818" y="712"/>
                    </a:lnTo>
                    <a:lnTo>
                      <a:pt x="816" y="738"/>
                    </a:lnTo>
                    <a:lnTo>
                      <a:pt x="850" y="772"/>
                    </a:lnTo>
                    <a:lnTo>
                      <a:pt x="852" y="764"/>
                    </a:lnTo>
                    <a:lnTo>
                      <a:pt x="852" y="764"/>
                    </a:lnTo>
                    <a:lnTo>
                      <a:pt x="834" y="716"/>
                    </a:lnTo>
                    <a:lnTo>
                      <a:pt x="834" y="716"/>
                    </a:lnTo>
                    <a:lnTo>
                      <a:pt x="822" y="680"/>
                    </a:lnTo>
                    <a:lnTo>
                      <a:pt x="818" y="660"/>
                    </a:lnTo>
                    <a:lnTo>
                      <a:pt x="816" y="646"/>
                    </a:lnTo>
                    <a:lnTo>
                      <a:pt x="816" y="646"/>
                    </a:lnTo>
                    <a:lnTo>
                      <a:pt x="818" y="628"/>
                    </a:lnTo>
                    <a:lnTo>
                      <a:pt x="820" y="616"/>
                    </a:lnTo>
                    <a:lnTo>
                      <a:pt x="820" y="616"/>
                    </a:lnTo>
                    <a:lnTo>
                      <a:pt x="824" y="608"/>
                    </a:lnTo>
                    <a:lnTo>
                      <a:pt x="828" y="608"/>
                    </a:lnTo>
                    <a:lnTo>
                      <a:pt x="832" y="610"/>
                    </a:lnTo>
                    <a:lnTo>
                      <a:pt x="832" y="610"/>
                    </a:lnTo>
                    <a:lnTo>
                      <a:pt x="836" y="616"/>
                    </a:lnTo>
                    <a:lnTo>
                      <a:pt x="840" y="620"/>
                    </a:lnTo>
                    <a:lnTo>
                      <a:pt x="842" y="624"/>
                    </a:lnTo>
                    <a:lnTo>
                      <a:pt x="846" y="626"/>
                    </a:lnTo>
                    <a:lnTo>
                      <a:pt x="846" y="626"/>
                    </a:lnTo>
                    <a:lnTo>
                      <a:pt x="870" y="634"/>
                    </a:lnTo>
                    <a:lnTo>
                      <a:pt x="870" y="634"/>
                    </a:lnTo>
                    <a:lnTo>
                      <a:pt x="880" y="636"/>
                    </a:lnTo>
                    <a:lnTo>
                      <a:pt x="888" y="640"/>
                    </a:lnTo>
                    <a:lnTo>
                      <a:pt x="890" y="644"/>
                    </a:lnTo>
                    <a:lnTo>
                      <a:pt x="892" y="646"/>
                    </a:lnTo>
                    <a:lnTo>
                      <a:pt x="892" y="646"/>
                    </a:lnTo>
                    <a:lnTo>
                      <a:pt x="900" y="660"/>
                    </a:lnTo>
                    <a:lnTo>
                      <a:pt x="904" y="674"/>
                    </a:lnTo>
                    <a:lnTo>
                      <a:pt x="904" y="674"/>
                    </a:lnTo>
                    <a:lnTo>
                      <a:pt x="906" y="682"/>
                    </a:lnTo>
                    <a:lnTo>
                      <a:pt x="912" y="694"/>
                    </a:lnTo>
                    <a:lnTo>
                      <a:pt x="912" y="694"/>
                    </a:lnTo>
                    <a:lnTo>
                      <a:pt x="920" y="702"/>
                    </a:lnTo>
                    <a:lnTo>
                      <a:pt x="926" y="710"/>
                    </a:lnTo>
                    <a:lnTo>
                      <a:pt x="926" y="710"/>
                    </a:lnTo>
                    <a:lnTo>
                      <a:pt x="936" y="738"/>
                    </a:lnTo>
                    <a:lnTo>
                      <a:pt x="944" y="760"/>
                    </a:lnTo>
                    <a:lnTo>
                      <a:pt x="944" y="766"/>
                    </a:lnTo>
                    <a:lnTo>
                      <a:pt x="950" y="796"/>
                    </a:lnTo>
                    <a:lnTo>
                      <a:pt x="950" y="796"/>
                    </a:lnTo>
                    <a:lnTo>
                      <a:pt x="948" y="786"/>
                    </a:lnTo>
                    <a:lnTo>
                      <a:pt x="948" y="776"/>
                    </a:lnTo>
                    <a:lnTo>
                      <a:pt x="948" y="768"/>
                    </a:lnTo>
                    <a:lnTo>
                      <a:pt x="948" y="768"/>
                    </a:lnTo>
                    <a:lnTo>
                      <a:pt x="950" y="768"/>
                    </a:lnTo>
                    <a:lnTo>
                      <a:pt x="952" y="766"/>
                    </a:lnTo>
                    <a:lnTo>
                      <a:pt x="958" y="768"/>
                    </a:lnTo>
                    <a:lnTo>
                      <a:pt x="964" y="772"/>
                    </a:lnTo>
                    <a:lnTo>
                      <a:pt x="964" y="772"/>
                    </a:lnTo>
                    <a:lnTo>
                      <a:pt x="972" y="780"/>
                    </a:lnTo>
                    <a:lnTo>
                      <a:pt x="972" y="780"/>
                    </a:lnTo>
                    <a:lnTo>
                      <a:pt x="976" y="784"/>
                    </a:lnTo>
                    <a:lnTo>
                      <a:pt x="982" y="788"/>
                    </a:lnTo>
                    <a:lnTo>
                      <a:pt x="990" y="792"/>
                    </a:lnTo>
                    <a:lnTo>
                      <a:pt x="974" y="780"/>
                    </a:lnTo>
                    <a:lnTo>
                      <a:pt x="968" y="774"/>
                    </a:lnTo>
                    <a:lnTo>
                      <a:pt x="960" y="766"/>
                    </a:lnTo>
                    <a:lnTo>
                      <a:pt x="952" y="762"/>
                    </a:lnTo>
                    <a:lnTo>
                      <a:pt x="934" y="720"/>
                    </a:lnTo>
                    <a:lnTo>
                      <a:pt x="930" y="708"/>
                    </a:lnTo>
                    <a:lnTo>
                      <a:pt x="930" y="708"/>
                    </a:lnTo>
                    <a:lnTo>
                      <a:pt x="918" y="690"/>
                    </a:lnTo>
                    <a:lnTo>
                      <a:pt x="918" y="690"/>
                    </a:lnTo>
                    <a:lnTo>
                      <a:pt x="912" y="678"/>
                    </a:lnTo>
                    <a:lnTo>
                      <a:pt x="908" y="666"/>
                    </a:lnTo>
                    <a:lnTo>
                      <a:pt x="908" y="666"/>
                    </a:lnTo>
                    <a:lnTo>
                      <a:pt x="904" y="658"/>
                    </a:lnTo>
                    <a:lnTo>
                      <a:pt x="904" y="654"/>
                    </a:lnTo>
                    <a:lnTo>
                      <a:pt x="908" y="654"/>
                    </a:lnTo>
                    <a:lnTo>
                      <a:pt x="908" y="654"/>
                    </a:lnTo>
                    <a:lnTo>
                      <a:pt x="944" y="672"/>
                    </a:lnTo>
                    <a:lnTo>
                      <a:pt x="944" y="672"/>
                    </a:lnTo>
                    <a:lnTo>
                      <a:pt x="952" y="674"/>
                    </a:lnTo>
                    <a:lnTo>
                      <a:pt x="956" y="676"/>
                    </a:lnTo>
                    <a:lnTo>
                      <a:pt x="962" y="680"/>
                    </a:lnTo>
                    <a:lnTo>
                      <a:pt x="962" y="680"/>
                    </a:lnTo>
                    <a:lnTo>
                      <a:pt x="980" y="692"/>
                    </a:lnTo>
                    <a:lnTo>
                      <a:pt x="988" y="698"/>
                    </a:lnTo>
                    <a:lnTo>
                      <a:pt x="996" y="706"/>
                    </a:lnTo>
                    <a:lnTo>
                      <a:pt x="996" y="706"/>
                    </a:lnTo>
                    <a:lnTo>
                      <a:pt x="1010" y="722"/>
                    </a:lnTo>
                    <a:lnTo>
                      <a:pt x="1024" y="740"/>
                    </a:lnTo>
                    <a:lnTo>
                      <a:pt x="1024" y="740"/>
                    </a:lnTo>
                    <a:lnTo>
                      <a:pt x="1030" y="750"/>
                    </a:lnTo>
                    <a:lnTo>
                      <a:pt x="1040" y="758"/>
                    </a:lnTo>
                    <a:lnTo>
                      <a:pt x="1040" y="758"/>
                    </a:lnTo>
                    <a:lnTo>
                      <a:pt x="1048" y="764"/>
                    </a:lnTo>
                    <a:lnTo>
                      <a:pt x="1050" y="768"/>
                    </a:lnTo>
                    <a:lnTo>
                      <a:pt x="1054" y="772"/>
                    </a:lnTo>
                    <a:lnTo>
                      <a:pt x="1054" y="772"/>
                    </a:lnTo>
                    <a:lnTo>
                      <a:pt x="1060" y="784"/>
                    </a:lnTo>
                    <a:lnTo>
                      <a:pt x="1062" y="790"/>
                    </a:lnTo>
                    <a:lnTo>
                      <a:pt x="1064" y="794"/>
                    </a:lnTo>
                    <a:lnTo>
                      <a:pt x="1064" y="794"/>
                    </a:lnTo>
                    <a:lnTo>
                      <a:pt x="1064" y="804"/>
                    </a:lnTo>
                    <a:lnTo>
                      <a:pt x="1066" y="810"/>
                    </a:lnTo>
                    <a:lnTo>
                      <a:pt x="1066" y="820"/>
                    </a:lnTo>
                    <a:lnTo>
                      <a:pt x="1074" y="824"/>
                    </a:lnTo>
                    <a:lnTo>
                      <a:pt x="1082" y="842"/>
                    </a:lnTo>
                    <a:lnTo>
                      <a:pt x="1078" y="824"/>
                    </a:lnTo>
                    <a:lnTo>
                      <a:pt x="1068" y="818"/>
                    </a:lnTo>
                    <a:lnTo>
                      <a:pt x="1068" y="804"/>
                    </a:lnTo>
                    <a:lnTo>
                      <a:pt x="1068" y="782"/>
                    </a:lnTo>
                    <a:lnTo>
                      <a:pt x="1084" y="798"/>
                    </a:lnTo>
                    <a:lnTo>
                      <a:pt x="1096" y="800"/>
                    </a:lnTo>
                    <a:lnTo>
                      <a:pt x="1108" y="804"/>
                    </a:lnTo>
                    <a:lnTo>
                      <a:pt x="1132" y="820"/>
                    </a:lnTo>
                    <a:lnTo>
                      <a:pt x="1110" y="800"/>
                    </a:lnTo>
                    <a:lnTo>
                      <a:pt x="1090" y="794"/>
                    </a:lnTo>
                    <a:lnTo>
                      <a:pt x="1086" y="790"/>
                    </a:lnTo>
                    <a:lnTo>
                      <a:pt x="1080" y="782"/>
                    </a:lnTo>
                    <a:lnTo>
                      <a:pt x="1066" y="772"/>
                    </a:lnTo>
                    <a:lnTo>
                      <a:pt x="1060" y="764"/>
                    </a:lnTo>
                    <a:lnTo>
                      <a:pt x="1056" y="760"/>
                    </a:lnTo>
                    <a:lnTo>
                      <a:pt x="1066" y="760"/>
                    </a:lnTo>
                    <a:lnTo>
                      <a:pt x="1080" y="762"/>
                    </a:lnTo>
                    <a:lnTo>
                      <a:pt x="1092" y="768"/>
                    </a:lnTo>
                    <a:lnTo>
                      <a:pt x="1100" y="770"/>
                    </a:lnTo>
                    <a:lnTo>
                      <a:pt x="1110" y="768"/>
                    </a:lnTo>
                    <a:lnTo>
                      <a:pt x="1124" y="762"/>
                    </a:lnTo>
                    <a:lnTo>
                      <a:pt x="1108" y="766"/>
                    </a:lnTo>
                    <a:lnTo>
                      <a:pt x="1102" y="768"/>
                    </a:lnTo>
                    <a:lnTo>
                      <a:pt x="1092" y="764"/>
                    </a:lnTo>
                    <a:lnTo>
                      <a:pt x="1080" y="756"/>
                    </a:lnTo>
                    <a:lnTo>
                      <a:pt x="1068" y="756"/>
                    </a:lnTo>
                    <a:lnTo>
                      <a:pt x="1060" y="756"/>
                    </a:lnTo>
                    <a:lnTo>
                      <a:pt x="1050" y="754"/>
                    </a:lnTo>
                    <a:lnTo>
                      <a:pt x="1040" y="742"/>
                    </a:lnTo>
                    <a:lnTo>
                      <a:pt x="1040" y="742"/>
                    </a:lnTo>
                    <a:lnTo>
                      <a:pt x="1022" y="718"/>
                    </a:lnTo>
                    <a:lnTo>
                      <a:pt x="1022" y="718"/>
                    </a:lnTo>
                    <a:lnTo>
                      <a:pt x="1002" y="698"/>
                    </a:lnTo>
                    <a:lnTo>
                      <a:pt x="1000" y="692"/>
                    </a:lnTo>
                    <a:lnTo>
                      <a:pt x="1030" y="694"/>
                    </a:lnTo>
                    <a:lnTo>
                      <a:pt x="1052" y="692"/>
                    </a:lnTo>
                    <a:lnTo>
                      <a:pt x="1092" y="700"/>
                    </a:lnTo>
                    <a:lnTo>
                      <a:pt x="1124" y="702"/>
                    </a:lnTo>
                    <a:lnTo>
                      <a:pt x="1144" y="708"/>
                    </a:lnTo>
                    <a:lnTo>
                      <a:pt x="1156" y="708"/>
                    </a:lnTo>
                    <a:lnTo>
                      <a:pt x="1156" y="708"/>
                    </a:lnTo>
                    <a:lnTo>
                      <a:pt x="1158" y="708"/>
                    </a:lnTo>
                    <a:lnTo>
                      <a:pt x="1164" y="710"/>
                    </a:lnTo>
                    <a:lnTo>
                      <a:pt x="1164" y="710"/>
                    </a:lnTo>
                    <a:lnTo>
                      <a:pt x="1178" y="722"/>
                    </a:lnTo>
                    <a:lnTo>
                      <a:pt x="1188" y="732"/>
                    </a:lnTo>
                    <a:lnTo>
                      <a:pt x="1194" y="734"/>
                    </a:lnTo>
                    <a:lnTo>
                      <a:pt x="1190" y="728"/>
                    </a:lnTo>
                    <a:lnTo>
                      <a:pt x="1182" y="720"/>
                    </a:lnTo>
                    <a:lnTo>
                      <a:pt x="1168" y="708"/>
                    </a:lnTo>
                    <a:lnTo>
                      <a:pt x="1162" y="704"/>
                    </a:lnTo>
                    <a:lnTo>
                      <a:pt x="1186" y="694"/>
                    </a:lnTo>
                    <a:lnTo>
                      <a:pt x="1200" y="686"/>
                    </a:lnTo>
                    <a:lnTo>
                      <a:pt x="1208" y="682"/>
                    </a:lnTo>
                    <a:lnTo>
                      <a:pt x="1228" y="676"/>
                    </a:lnTo>
                    <a:lnTo>
                      <a:pt x="1208" y="676"/>
                    </a:lnTo>
                    <a:lnTo>
                      <a:pt x="1198" y="682"/>
                    </a:lnTo>
                    <a:lnTo>
                      <a:pt x="1180" y="694"/>
                    </a:lnTo>
                    <a:lnTo>
                      <a:pt x="1164" y="694"/>
                    </a:lnTo>
                    <a:lnTo>
                      <a:pt x="1146" y="700"/>
                    </a:lnTo>
                    <a:lnTo>
                      <a:pt x="1130" y="694"/>
                    </a:lnTo>
                    <a:lnTo>
                      <a:pt x="1104" y="690"/>
                    </a:lnTo>
                    <a:lnTo>
                      <a:pt x="1078" y="690"/>
                    </a:lnTo>
                    <a:lnTo>
                      <a:pt x="1056" y="686"/>
                    </a:lnTo>
                    <a:lnTo>
                      <a:pt x="1032" y="678"/>
                    </a:lnTo>
                    <a:lnTo>
                      <a:pt x="1020" y="672"/>
                    </a:lnTo>
                    <a:lnTo>
                      <a:pt x="1004" y="664"/>
                    </a:lnTo>
                    <a:lnTo>
                      <a:pt x="994" y="660"/>
                    </a:lnTo>
                    <a:lnTo>
                      <a:pt x="976" y="652"/>
                    </a:lnTo>
                    <a:lnTo>
                      <a:pt x="966" y="644"/>
                    </a:lnTo>
                    <a:lnTo>
                      <a:pt x="992" y="646"/>
                    </a:lnTo>
                    <a:lnTo>
                      <a:pt x="992" y="646"/>
                    </a:lnTo>
                    <a:lnTo>
                      <a:pt x="1024" y="646"/>
                    </a:lnTo>
                    <a:lnTo>
                      <a:pt x="1024" y="646"/>
                    </a:lnTo>
                    <a:lnTo>
                      <a:pt x="1042" y="642"/>
                    </a:lnTo>
                    <a:lnTo>
                      <a:pt x="1056" y="640"/>
                    </a:lnTo>
                    <a:lnTo>
                      <a:pt x="1056" y="640"/>
                    </a:lnTo>
                    <a:lnTo>
                      <a:pt x="1060" y="638"/>
                    </a:lnTo>
                    <a:lnTo>
                      <a:pt x="1068" y="632"/>
                    </a:lnTo>
                    <a:lnTo>
                      <a:pt x="1068" y="632"/>
                    </a:lnTo>
                    <a:lnTo>
                      <a:pt x="1082" y="616"/>
                    </a:lnTo>
                    <a:lnTo>
                      <a:pt x="1106" y="588"/>
                    </a:lnTo>
                    <a:lnTo>
                      <a:pt x="1088" y="602"/>
                    </a:lnTo>
                    <a:lnTo>
                      <a:pt x="1076" y="614"/>
                    </a:lnTo>
                    <a:lnTo>
                      <a:pt x="1058" y="630"/>
                    </a:lnTo>
                    <a:lnTo>
                      <a:pt x="1044" y="636"/>
                    </a:lnTo>
                    <a:lnTo>
                      <a:pt x="1044" y="636"/>
                    </a:lnTo>
                    <a:lnTo>
                      <a:pt x="1036" y="638"/>
                    </a:lnTo>
                    <a:lnTo>
                      <a:pt x="1028" y="640"/>
                    </a:lnTo>
                    <a:lnTo>
                      <a:pt x="1020" y="640"/>
                    </a:lnTo>
                    <a:lnTo>
                      <a:pt x="1020" y="640"/>
                    </a:lnTo>
                    <a:lnTo>
                      <a:pt x="1010" y="640"/>
                    </a:lnTo>
                    <a:lnTo>
                      <a:pt x="1004" y="640"/>
                    </a:lnTo>
                    <a:lnTo>
                      <a:pt x="992" y="636"/>
                    </a:lnTo>
                    <a:lnTo>
                      <a:pt x="992" y="636"/>
                    </a:lnTo>
                    <a:lnTo>
                      <a:pt x="976" y="630"/>
                    </a:lnTo>
                    <a:lnTo>
                      <a:pt x="960" y="624"/>
                    </a:lnTo>
                    <a:lnTo>
                      <a:pt x="938" y="612"/>
                    </a:lnTo>
                    <a:lnTo>
                      <a:pt x="938" y="612"/>
                    </a:lnTo>
                    <a:lnTo>
                      <a:pt x="898" y="588"/>
                    </a:lnTo>
                    <a:lnTo>
                      <a:pt x="866" y="564"/>
                    </a:lnTo>
                    <a:lnTo>
                      <a:pt x="856" y="558"/>
                    </a:lnTo>
                    <a:lnTo>
                      <a:pt x="840" y="550"/>
                    </a:lnTo>
                    <a:lnTo>
                      <a:pt x="840" y="550"/>
                    </a:lnTo>
                    <a:lnTo>
                      <a:pt x="836" y="544"/>
                    </a:lnTo>
                    <a:lnTo>
                      <a:pt x="836" y="540"/>
                    </a:lnTo>
                    <a:lnTo>
                      <a:pt x="836" y="540"/>
                    </a:lnTo>
                    <a:lnTo>
                      <a:pt x="840" y="540"/>
                    </a:lnTo>
                    <a:lnTo>
                      <a:pt x="840" y="540"/>
                    </a:lnTo>
                    <a:lnTo>
                      <a:pt x="850" y="540"/>
                    </a:lnTo>
                    <a:lnTo>
                      <a:pt x="860" y="540"/>
                    </a:lnTo>
                    <a:lnTo>
                      <a:pt x="860" y="540"/>
                    </a:lnTo>
                    <a:lnTo>
                      <a:pt x="868" y="538"/>
                    </a:lnTo>
                    <a:lnTo>
                      <a:pt x="870" y="538"/>
                    </a:lnTo>
                    <a:lnTo>
                      <a:pt x="876" y="538"/>
                    </a:lnTo>
                    <a:lnTo>
                      <a:pt x="876" y="538"/>
                    </a:lnTo>
                    <a:lnTo>
                      <a:pt x="892" y="542"/>
                    </a:lnTo>
                    <a:lnTo>
                      <a:pt x="902" y="544"/>
                    </a:lnTo>
                    <a:lnTo>
                      <a:pt x="912" y="544"/>
                    </a:lnTo>
                    <a:lnTo>
                      <a:pt x="912" y="544"/>
                    </a:lnTo>
                    <a:lnTo>
                      <a:pt x="938" y="538"/>
                    </a:lnTo>
                    <a:lnTo>
                      <a:pt x="962" y="530"/>
                    </a:lnTo>
                    <a:lnTo>
                      <a:pt x="962" y="530"/>
                    </a:lnTo>
                    <a:lnTo>
                      <a:pt x="978" y="524"/>
                    </a:lnTo>
                    <a:lnTo>
                      <a:pt x="988" y="522"/>
                    </a:lnTo>
                    <a:lnTo>
                      <a:pt x="1000" y="522"/>
                    </a:lnTo>
                    <a:lnTo>
                      <a:pt x="1000" y="522"/>
                    </a:lnTo>
                    <a:lnTo>
                      <a:pt x="1032" y="516"/>
                    </a:lnTo>
                    <a:lnTo>
                      <a:pt x="1056" y="510"/>
                    </a:lnTo>
                    <a:lnTo>
                      <a:pt x="1056" y="510"/>
                    </a:lnTo>
                    <a:lnTo>
                      <a:pt x="1064" y="508"/>
                    </a:lnTo>
                    <a:lnTo>
                      <a:pt x="1064" y="508"/>
                    </a:lnTo>
                    <a:lnTo>
                      <a:pt x="1044" y="512"/>
                    </a:lnTo>
                    <a:lnTo>
                      <a:pt x="1044" y="512"/>
                    </a:lnTo>
                    <a:lnTo>
                      <a:pt x="1012" y="514"/>
                    </a:lnTo>
                    <a:lnTo>
                      <a:pt x="1012" y="514"/>
                    </a:lnTo>
                    <a:lnTo>
                      <a:pt x="998" y="514"/>
                    </a:lnTo>
                    <a:lnTo>
                      <a:pt x="984" y="516"/>
                    </a:lnTo>
                    <a:lnTo>
                      <a:pt x="984" y="516"/>
                    </a:lnTo>
                    <a:lnTo>
                      <a:pt x="964" y="520"/>
                    </a:lnTo>
                    <a:lnTo>
                      <a:pt x="946" y="526"/>
                    </a:lnTo>
                    <a:lnTo>
                      <a:pt x="946" y="526"/>
                    </a:lnTo>
                    <a:lnTo>
                      <a:pt x="926" y="534"/>
                    </a:lnTo>
                    <a:lnTo>
                      <a:pt x="914" y="536"/>
                    </a:lnTo>
                    <a:lnTo>
                      <a:pt x="906" y="536"/>
                    </a:lnTo>
                    <a:lnTo>
                      <a:pt x="906" y="536"/>
                    </a:lnTo>
                    <a:lnTo>
                      <a:pt x="876" y="530"/>
                    </a:lnTo>
                    <a:lnTo>
                      <a:pt x="876" y="530"/>
                    </a:lnTo>
                    <a:lnTo>
                      <a:pt x="868" y="530"/>
                    </a:lnTo>
                    <a:lnTo>
                      <a:pt x="858" y="532"/>
                    </a:lnTo>
                    <a:lnTo>
                      <a:pt x="858" y="532"/>
                    </a:lnTo>
                    <a:lnTo>
                      <a:pt x="848" y="534"/>
                    </a:lnTo>
                    <a:lnTo>
                      <a:pt x="836" y="532"/>
                    </a:lnTo>
                    <a:lnTo>
                      <a:pt x="836" y="532"/>
                    </a:lnTo>
                    <a:lnTo>
                      <a:pt x="828" y="530"/>
                    </a:lnTo>
                    <a:lnTo>
                      <a:pt x="818" y="524"/>
                    </a:lnTo>
                    <a:lnTo>
                      <a:pt x="806" y="518"/>
                    </a:lnTo>
                    <a:lnTo>
                      <a:pt x="806" y="518"/>
                    </a:lnTo>
                    <a:lnTo>
                      <a:pt x="794" y="508"/>
                    </a:lnTo>
                    <a:lnTo>
                      <a:pt x="782" y="500"/>
                    </a:lnTo>
                    <a:lnTo>
                      <a:pt x="764" y="492"/>
                    </a:lnTo>
                    <a:lnTo>
                      <a:pt x="764" y="492"/>
                    </a:lnTo>
                    <a:lnTo>
                      <a:pt x="744" y="484"/>
                    </a:lnTo>
                    <a:lnTo>
                      <a:pt x="726" y="476"/>
                    </a:lnTo>
                    <a:lnTo>
                      <a:pt x="710" y="464"/>
                    </a:lnTo>
                    <a:lnTo>
                      <a:pt x="698" y="454"/>
                    </a:lnTo>
                    <a:lnTo>
                      <a:pt x="698" y="454"/>
                    </a:lnTo>
                    <a:lnTo>
                      <a:pt x="686" y="444"/>
                    </a:lnTo>
                    <a:lnTo>
                      <a:pt x="670" y="432"/>
                    </a:lnTo>
                    <a:lnTo>
                      <a:pt x="644" y="414"/>
                    </a:lnTo>
                    <a:lnTo>
                      <a:pt x="644" y="414"/>
                    </a:lnTo>
                    <a:lnTo>
                      <a:pt x="602" y="396"/>
                    </a:lnTo>
                    <a:lnTo>
                      <a:pt x="576" y="382"/>
                    </a:lnTo>
                    <a:lnTo>
                      <a:pt x="564" y="376"/>
                    </a:lnTo>
                    <a:lnTo>
                      <a:pt x="554" y="368"/>
                    </a:lnTo>
                    <a:lnTo>
                      <a:pt x="554" y="368"/>
                    </a:lnTo>
                    <a:lnTo>
                      <a:pt x="536" y="354"/>
                    </a:lnTo>
                    <a:lnTo>
                      <a:pt x="520" y="342"/>
                    </a:lnTo>
                    <a:lnTo>
                      <a:pt x="506" y="326"/>
                    </a:lnTo>
                    <a:lnTo>
                      <a:pt x="500" y="316"/>
                    </a:lnTo>
                    <a:lnTo>
                      <a:pt x="494" y="304"/>
                    </a:lnTo>
                    <a:lnTo>
                      <a:pt x="494" y="304"/>
                    </a:lnTo>
                    <a:lnTo>
                      <a:pt x="492" y="300"/>
                    </a:lnTo>
                    <a:lnTo>
                      <a:pt x="518" y="300"/>
                    </a:lnTo>
                    <a:lnTo>
                      <a:pt x="518" y="300"/>
                    </a:lnTo>
                    <a:lnTo>
                      <a:pt x="532" y="302"/>
                    </a:lnTo>
                    <a:lnTo>
                      <a:pt x="566" y="306"/>
                    </a:lnTo>
                    <a:lnTo>
                      <a:pt x="566" y="306"/>
                    </a:lnTo>
                    <a:lnTo>
                      <a:pt x="592" y="314"/>
                    </a:lnTo>
                    <a:lnTo>
                      <a:pt x="626" y="324"/>
                    </a:lnTo>
                    <a:lnTo>
                      <a:pt x="670" y="340"/>
                    </a:lnTo>
                    <a:lnTo>
                      <a:pt x="706" y="352"/>
                    </a:lnTo>
                    <a:lnTo>
                      <a:pt x="730" y="372"/>
                    </a:lnTo>
                    <a:lnTo>
                      <a:pt x="744" y="392"/>
                    </a:lnTo>
                    <a:lnTo>
                      <a:pt x="744" y="392"/>
                    </a:lnTo>
                    <a:lnTo>
                      <a:pt x="762" y="402"/>
                    </a:lnTo>
                    <a:lnTo>
                      <a:pt x="762" y="402"/>
                    </a:lnTo>
                    <a:lnTo>
                      <a:pt x="768" y="412"/>
                    </a:lnTo>
                    <a:lnTo>
                      <a:pt x="772" y="422"/>
                    </a:lnTo>
                    <a:lnTo>
                      <a:pt x="772" y="422"/>
                    </a:lnTo>
                    <a:lnTo>
                      <a:pt x="782" y="454"/>
                    </a:lnTo>
                    <a:lnTo>
                      <a:pt x="796" y="480"/>
                    </a:lnTo>
                    <a:lnTo>
                      <a:pt x="800" y="482"/>
                    </a:lnTo>
                    <a:lnTo>
                      <a:pt x="788" y="454"/>
                    </a:lnTo>
                    <a:lnTo>
                      <a:pt x="776" y="416"/>
                    </a:lnTo>
                    <a:lnTo>
                      <a:pt x="776" y="416"/>
                    </a:lnTo>
                    <a:lnTo>
                      <a:pt x="776" y="410"/>
                    </a:lnTo>
                    <a:lnTo>
                      <a:pt x="772" y="402"/>
                    </a:lnTo>
                    <a:lnTo>
                      <a:pt x="772" y="402"/>
                    </a:lnTo>
                    <a:lnTo>
                      <a:pt x="758" y="388"/>
                    </a:lnTo>
                    <a:lnTo>
                      <a:pt x="748" y="374"/>
                    </a:lnTo>
                    <a:lnTo>
                      <a:pt x="756" y="366"/>
                    </a:lnTo>
                    <a:lnTo>
                      <a:pt x="770" y="366"/>
                    </a:lnTo>
                    <a:lnTo>
                      <a:pt x="770" y="366"/>
                    </a:lnTo>
                    <a:lnTo>
                      <a:pt x="780" y="366"/>
                    </a:lnTo>
                    <a:lnTo>
                      <a:pt x="790" y="368"/>
                    </a:lnTo>
                    <a:lnTo>
                      <a:pt x="800" y="370"/>
                    </a:lnTo>
                    <a:lnTo>
                      <a:pt x="800" y="370"/>
                    </a:lnTo>
                    <a:lnTo>
                      <a:pt x="808" y="374"/>
                    </a:lnTo>
                    <a:lnTo>
                      <a:pt x="814" y="378"/>
                    </a:lnTo>
                    <a:lnTo>
                      <a:pt x="822" y="384"/>
                    </a:lnTo>
                    <a:lnTo>
                      <a:pt x="840" y="402"/>
                    </a:lnTo>
                    <a:lnTo>
                      <a:pt x="840" y="402"/>
                    </a:lnTo>
                    <a:lnTo>
                      <a:pt x="860" y="410"/>
                    </a:lnTo>
                    <a:lnTo>
                      <a:pt x="860" y="410"/>
                    </a:lnTo>
                    <a:lnTo>
                      <a:pt x="884" y="416"/>
                    </a:lnTo>
                    <a:lnTo>
                      <a:pt x="884" y="416"/>
                    </a:lnTo>
                    <a:lnTo>
                      <a:pt x="868" y="408"/>
                    </a:lnTo>
                    <a:lnTo>
                      <a:pt x="856" y="402"/>
                    </a:lnTo>
                    <a:lnTo>
                      <a:pt x="848" y="396"/>
                    </a:lnTo>
                    <a:lnTo>
                      <a:pt x="848" y="396"/>
                    </a:lnTo>
                    <a:lnTo>
                      <a:pt x="832" y="382"/>
                    </a:lnTo>
                    <a:lnTo>
                      <a:pt x="818" y="370"/>
                    </a:lnTo>
                    <a:lnTo>
                      <a:pt x="818" y="370"/>
                    </a:lnTo>
                    <a:lnTo>
                      <a:pt x="814" y="366"/>
                    </a:lnTo>
                    <a:lnTo>
                      <a:pt x="806" y="364"/>
                    </a:lnTo>
                    <a:lnTo>
                      <a:pt x="794" y="360"/>
                    </a:lnTo>
                    <a:lnTo>
                      <a:pt x="794" y="360"/>
                    </a:lnTo>
                    <a:lnTo>
                      <a:pt x="782" y="360"/>
                    </a:lnTo>
                    <a:lnTo>
                      <a:pt x="772" y="358"/>
                    </a:lnTo>
                    <a:lnTo>
                      <a:pt x="772" y="358"/>
                    </a:lnTo>
                    <a:lnTo>
                      <a:pt x="766" y="354"/>
                    </a:lnTo>
                    <a:lnTo>
                      <a:pt x="764" y="350"/>
                    </a:lnTo>
                    <a:lnTo>
                      <a:pt x="764" y="348"/>
                    </a:lnTo>
                    <a:lnTo>
                      <a:pt x="764" y="348"/>
                    </a:lnTo>
                    <a:lnTo>
                      <a:pt x="764" y="342"/>
                    </a:lnTo>
                    <a:lnTo>
                      <a:pt x="768" y="338"/>
                    </a:lnTo>
                    <a:lnTo>
                      <a:pt x="774" y="332"/>
                    </a:lnTo>
                    <a:lnTo>
                      <a:pt x="782" y="328"/>
                    </a:lnTo>
                    <a:lnTo>
                      <a:pt x="782" y="328"/>
                    </a:lnTo>
                    <a:lnTo>
                      <a:pt x="802" y="322"/>
                    </a:lnTo>
                    <a:lnTo>
                      <a:pt x="816" y="318"/>
                    </a:lnTo>
                    <a:lnTo>
                      <a:pt x="816" y="318"/>
                    </a:lnTo>
                    <a:lnTo>
                      <a:pt x="820" y="312"/>
                    </a:lnTo>
                    <a:lnTo>
                      <a:pt x="826" y="310"/>
                    </a:lnTo>
                    <a:lnTo>
                      <a:pt x="832" y="308"/>
                    </a:lnTo>
                    <a:lnTo>
                      <a:pt x="832" y="308"/>
                    </a:lnTo>
                    <a:lnTo>
                      <a:pt x="844" y="306"/>
                    </a:lnTo>
                    <a:lnTo>
                      <a:pt x="850" y="306"/>
                    </a:lnTo>
                    <a:lnTo>
                      <a:pt x="854" y="308"/>
                    </a:lnTo>
                    <a:lnTo>
                      <a:pt x="854" y="308"/>
                    </a:lnTo>
                    <a:lnTo>
                      <a:pt x="866" y="312"/>
                    </a:lnTo>
                    <a:lnTo>
                      <a:pt x="882" y="316"/>
                    </a:lnTo>
                    <a:lnTo>
                      <a:pt x="882" y="316"/>
                    </a:lnTo>
                    <a:lnTo>
                      <a:pt x="888" y="316"/>
                    </a:lnTo>
                    <a:lnTo>
                      <a:pt x="896" y="312"/>
                    </a:lnTo>
                    <a:lnTo>
                      <a:pt x="906" y="308"/>
                    </a:lnTo>
                    <a:lnTo>
                      <a:pt x="906" y="308"/>
                    </a:lnTo>
                    <a:lnTo>
                      <a:pt x="898" y="310"/>
                    </a:lnTo>
                    <a:lnTo>
                      <a:pt x="890" y="312"/>
                    </a:lnTo>
                    <a:lnTo>
                      <a:pt x="884" y="310"/>
                    </a:lnTo>
                    <a:lnTo>
                      <a:pt x="884" y="310"/>
                    </a:lnTo>
                    <a:lnTo>
                      <a:pt x="854" y="302"/>
                    </a:lnTo>
                    <a:lnTo>
                      <a:pt x="854" y="302"/>
                    </a:lnTo>
                    <a:lnTo>
                      <a:pt x="838" y="300"/>
                    </a:lnTo>
                    <a:lnTo>
                      <a:pt x="826" y="300"/>
                    </a:lnTo>
                    <a:lnTo>
                      <a:pt x="826" y="300"/>
                    </a:lnTo>
                    <a:lnTo>
                      <a:pt x="800" y="314"/>
                    </a:lnTo>
                    <a:lnTo>
                      <a:pt x="800" y="314"/>
                    </a:lnTo>
                    <a:lnTo>
                      <a:pt x="780" y="324"/>
                    </a:lnTo>
                    <a:lnTo>
                      <a:pt x="756" y="334"/>
                    </a:lnTo>
                    <a:lnTo>
                      <a:pt x="756" y="334"/>
                    </a:lnTo>
                    <a:lnTo>
                      <a:pt x="744" y="334"/>
                    </a:lnTo>
                    <a:lnTo>
                      <a:pt x="730" y="334"/>
                    </a:lnTo>
                    <a:lnTo>
                      <a:pt x="730" y="334"/>
                    </a:lnTo>
                    <a:lnTo>
                      <a:pt x="718" y="328"/>
                    </a:lnTo>
                    <a:lnTo>
                      <a:pt x="692" y="318"/>
                    </a:lnTo>
                    <a:lnTo>
                      <a:pt x="646" y="296"/>
                    </a:lnTo>
                    <a:lnTo>
                      <a:pt x="646" y="296"/>
                    </a:lnTo>
                    <a:lnTo>
                      <a:pt x="628" y="288"/>
                    </a:lnTo>
                    <a:lnTo>
                      <a:pt x="602" y="278"/>
                    </a:lnTo>
                    <a:lnTo>
                      <a:pt x="562" y="266"/>
                    </a:lnTo>
                    <a:lnTo>
                      <a:pt x="562" y="266"/>
                    </a:lnTo>
                    <a:lnTo>
                      <a:pt x="548" y="264"/>
                    </a:lnTo>
                    <a:lnTo>
                      <a:pt x="524" y="262"/>
                    </a:lnTo>
                    <a:lnTo>
                      <a:pt x="484" y="260"/>
                    </a:lnTo>
                    <a:lnTo>
                      <a:pt x="484" y="260"/>
                    </a:lnTo>
                    <a:lnTo>
                      <a:pt x="444" y="260"/>
                    </a:lnTo>
                    <a:lnTo>
                      <a:pt x="418" y="256"/>
                    </a:lnTo>
                    <a:lnTo>
                      <a:pt x="406" y="254"/>
                    </a:lnTo>
                    <a:lnTo>
                      <a:pt x="396" y="248"/>
                    </a:lnTo>
                    <a:lnTo>
                      <a:pt x="396" y="248"/>
                    </a:lnTo>
                    <a:lnTo>
                      <a:pt x="376" y="236"/>
                    </a:lnTo>
                    <a:lnTo>
                      <a:pt x="358" y="222"/>
                    </a:lnTo>
                    <a:lnTo>
                      <a:pt x="344" y="210"/>
                    </a:lnTo>
                    <a:lnTo>
                      <a:pt x="334" y="198"/>
                    </a:lnTo>
                    <a:lnTo>
                      <a:pt x="334" y="198"/>
                    </a:lnTo>
                    <a:lnTo>
                      <a:pt x="318" y="178"/>
                    </a:lnTo>
                    <a:lnTo>
                      <a:pt x="300" y="162"/>
                    </a:lnTo>
                    <a:lnTo>
                      <a:pt x="300" y="162"/>
                    </a:lnTo>
                    <a:lnTo>
                      <a:pt x="292" y="158"/>
                    </a:lnTo>
                    <a:lnTo>
                      <a:pt x="284" y="156"/>
                    </a:lnTo>
                    <a:lnTo>
                      <a:pt x="276" y="152"/>
                    </a:lnTo>
                    <a:lnTo>
                      <a:pt x="272" y="148"/>
                    </a:lnTo>
                    <a:lnTo>
                      <a:pt x="272" y="148"/>
                    </a:lnTo>
                    <a:lnTo>
                      <a:pt x="266" y="138"/>
                    </a:lnTo>
                    <a:lnTo>
                      <a:pt x="256" y="128"/>
                    </a:lnTo>
                    <a:lnTo>
                      <a:pt x="256" y="128"/>
                    </a:lnTo>
                    <a:lnTo>
                      <a:pt x="240" y="116"/>
                    </a:lnTo>
                    <a:lnTo>
                      <a:pt x="220" y="102"/>
                    </a:lnTo>
                    <a:lnTo>
                      <a:pt x="220" y="102"/>
                    </a:lnTo>
                    <a:lnTo>
                      <a:pt x="192" y="80"/>
                    </a:lnTo>
                    <a:lnTo>
                      <a:pt x="178" y="68"/>
                    </a:lnTo>
                    <a:lnTo>
                      <a:pt x="168" y="60"/>
                    </a:lnTo>
                    <a:lnTo>
                      <a:pt x="168" y="60"/>
                    </a:lnTo>
                    <a:lnTo>
                      <a:pt x="154" y="54"/>
                    </a:lnTo>
                    <a:lnTo>
                      <a:pt x="138" y="48"/>
                    </a:lnTo>
                    <a:lnTo>
                      <a:pt x="118" y="44"/>
                    </a:lnTo>
                    <a:lnTo>
                      <a:pt x="98" y="42"/>
                    </a:lnTo>
                    <a:lnTo>
                      <a:pt x="62" y="10"/>
                    </a:lnTo>
                    <a:lnTo>
                      <a:pt x="62" y="10"/>
                    </a:lnTo>
                    <a:lnTo>
                      <a:pt x="36" y="4"/>
                    </a:lnTo>
                    <a:lnTo>
                      <a:pt x="16" y="0"/>
                    </a:lnTo>
                    <a:lnTo>
                      <a:pt x="6" y="0"/>
                    </a:lnTo>
                    <a:lnTo>
                      <a:pt x="0" y="2"/>
                    </a:lnTo>
                    <a:lnTo>
                      <a:pt x="0" y="2"/>
                    </a:lnTo>
                    <a:lnTo>
                      <a:pt x="12" y="18"/>
                    </a:lnTo>
                    <a:lnTo>
                      <a:pt x="24" y="30"/>
                    </a:lnTo>
                    <a:lnTo>
                      <a:pt x="30" y="36"/>
                    </a:lnTo>
                    <a:lnTo>
                      <a:pt x="34" y="40"/>
                    </a:lnTo>
                    <a:lnTo>
                      <a:pt x="34" y="40"/>
                    </a:lnTo>
                    <a:lnTo>
                      <a:pt x="64" y="54"/>
                    </a:lnTo>
                    <a:lnTo>
                      <a:pt x="78" y="60"/>
                    </a:lnTo>
                    <a:lnTo>
                      <a:pt x="86" y="66"/>
                    </a:lnTo>
                    <a:lnTo>
                      <a:pt x="86" y="66"/>
                    </a:lnTo>
                    <a:lnTo>
                      <a:pt x="114" y="94"/>
                    </a:lnTo>
                    <a:lnTo>
                      <a:pt x="114" y="94"/>
                    </a:lnTo>
                    <a:lnTo>
                      <a:pt x="128" y="106"/>
                    </a:lnTo>
                    <a:lnTo>
                      <a:pt x="142" y="116"/>
                    </a:lnTo>
                    <a:lnTo>
                      <a:pt x="142" y="116"/>
                    </a:lnTo>
                    <a:lnTo>
                      <a:pt x="158" y="122"/>
                    </a:lnTo>
                    <a:lnTo>
                      <a:pt x="166" y="126"/>
                    </a:lnTo>
                    <a:lnTo>
                      <a:pt x="174" y="130"/>
                    </a:lnTo>
                    <a:lnTo>
                      <a:pt x="174" y="130"/>
                    </a:lnTo>
                    <a:lnTo>
                      <a:pt x="192" y="140"/>
                    </a:lnTo>
                    <a:lnTo>
                      <a:pt x="206" y="150"/>
                    </a:lnTo>
                    <a:lnTo>
                      <a:pt x="206" y="150"/>
                    </a:lnTo>
                    <a:lnTo>
                      <a:pt x="212" y="160"/>
                    </a:lnTo>
                    <a:lnTo>
                      <a:pt x="218" y="170"/>
                    </a:lnTo>
                    <a:lnTo>
                      <a:pt x="218" y="170"/>
                    </a:lnTo>
                    <a:lnTo>
                      <a:pt x="222" y="182"/>
                    </a:lnTo>
                    <a:lnTo>
                      <a:pt x="230" y="192"/>
                    </a:lnTo>
                    <a:lnTo>
                      <a:pt x="230" y="192"/>
                    </a:lnTo>
                    <a:lnTo>
                      <a:pt x="240" y="200"/>
                    </a:lnTo>
                    <a:lnTo>
                      <a:pt x="246" y="204"/>
                    </a:lnTo>
                    <a:lnTo>
                      <a:pt x="250" y="210"/>
                    </a:lnTo>
                    <a:lnTo>
                      <a:pt x="250" y="210"/>
                    </a:lnTo>
                    <a:lnTo>
                      <a:pt x="274" y="252"/>
                    </a:lnTo>
                    <a:lnTo>
                      <a:pt x="274" y="252"/>
                    </a:lnTo>
                    <a:lnTo>
                      <a:pt x="296" y="272"/>
                    </a:lnTo>
                    <a:lnTo>
                      <a:pt x="296" y="272"/>
                    </a:lnTo>
                    <a:lnTo>
                      <a:pt x="324" y="294"/>
                    </a:lnTo>
                    <a:lnTo>
                      <a:pt x="346" y="310"/>
                    </a:lnTo>
                    <a:lnTo>
                      <a:pt x="346" y="310"/>
                    </a:lnTo>
                    <a:lnTo>
                      <a:pt x="358" y="320"/>
                    </a:lnTo>
                    <a:lnTo>
                      <a:pt x="368" y="330"/>
                    </a:lnTo>
                    <a:lnTo>
                      <a:pt x="372" y="336"/>
                    </a:lnTo>
                    <a:lnTo>
                      <a:pt x="374" y="342"/>
                    </a:lnTo>
                    <a:lnTo>
                      <a:pt x="374" y="342"/>
                    </a:lnTo>
                    <a:lnTo>
                      <a:pt x="386" y="374"/>
                    </a:lnTo>
                    <a:lnTo>
                      <a:pt x="394" y="390"/>
                    </a:lnTo>
                    <a:lnTo>
                      <a:pt x="402" y="400"/>
                    </a:lnTo>
                    <a:lnTo>
                      <a:pt x="402" y="400"/>
                    </a:lnTo>
                    <a:lnTo>
                      <a:pt x="422" y="420"/>
                    </a:lnTo>
                    <a:lnTo>
                      <a:pt x="440" y="438"/>
                    </a:lnTo>
                    <a:lnTo>
                      <a:pt x="440" y="438"/>
                    </a:lnTo>
                    <a:lnTo>
                      <a:pt x="450" y="450"/>
                    </a:lnTo>
                    <a:lnTo>
                      <a:pt x="464" y="468"/>
                    </a:lnTo>
                    <a:lnTo>
                      <a:pt x="482" y="490"/>
                    </a:lnTo>
                    <a:lnTo>
                      <a:pt x="482" y="490"/>
                    </a:lnTo>
                    <a:lnTo>
                      <a:pt x="494" y="506"/>
                    </a:lnTo>
                    <a:lnTo>
                      <a:pt x="502" y="518"/>
                    </a:lnTo>
                    <a:lnTo>
                      <a:pt x="508" y="530"/>
                    </a:lnTo>
                    <a:lnTo>
                      <a:pt x="508" y="530"/>
                    </a:lnTo>
                    <a:lnTo>
                      <a:pt x="510" y="544"/>
                    </a:lnTo>
                    <a:lnTo>
                      <a:pt x="510" y="558"/>
                    </a:lnTo>
                    <a:lnTo>
                      <a:pt x="510" y="576"/>
                    </a:lnTo>
                    <a:lnTo>
                      <a:pt x="500" y="610"/>
                    </a:lnTo>
                    <a:lnTo>
                      <a:pt x="510" y="638"/>
                    </a:lnTo>
                    <a:close/>
                  </a:path>
                </a:pathLst>
              </a:custGeom>
              <a:solidFill>
                <a:srgbClr val="FFFF00"/>
              </a:solidFill>
              <a:ln w="9525">
                <a:noFill/>
                <a:round/>
                <a:headEnd/>
                <a:tailEnd/>
              </a:ln>
            </p:spPr>
            <p:txBody>
              <a:bodyPr/>
              <a:lstStyle/>
              <a:p>
                <a:endParaRPr lang="en-US" dirty="0"/>
              </a:p>
            </p:txBody>
          </p:sp>
          <p:sp>
            <p:nvSpPr>
              <p:cNvPr id="337" name="Freeform 95"/>
              <p:cNvSpPr>
                <a:spLocks/>
              </p:cNvSpPr>
              <p:nvPr/>
            </p:nvSpPr>
            <p:spPr bwMode="auto">
              <a:xfrm>
                <a:off x="1443" y="2521"/>
                <a:ext cx="1228" cy="872"/>
              </a:xfrm>
              <a:custGeom>
                <a:avLst/>
                <a:gdLst/>
                <a:ahLst/>
                <a:cxnLst>
                  <a:cxn ang="0">
                    <a:pos x="558" y="610"/>
                  </a:cxn>
                  <a:cxn ang="0">
                    <a:pos x="596" y="716"/>
                  </a:cxn>
                  <a:cxn ang="0">
                    <a:pos x="576" y="810"/>
                  </a:cxn>
                  <a:cxn ang="0">
                    <a:pos x="606" y="714"/>
                  </a:cxn>
                  <a:cxn ang="0">
                    <a:pos x="674" y="766"/>
                  </a:cxn>
                  <a:cxn ang="0">
                    <a:pos x="782" y="866"/>
                  </a:cxn>
                  <a:cxn ang="0">
                    <a:pos x="756" y="814"/>
                  </a:cxn>
                  <a:cxn ang="0">
                    <a:pos x="690" y="770"/>
                  </a:cxn>
                  <a:cxn ang="0">
                    <a:pos x="618" y="668"/>
                  </a:cxn>
                  <a:cxn ang="0">
                    <a:pos x="696" y="700"/>
                  </a:cxn>
                  <a:cxn ang="0">
                    <a:pos x="728" y="716"/>
                  </a:cxn>
                  <a:cxn ang="0">
                    <a:pos x="638" y="660"/>
                  </a:cxn>
                  <a:cxn ang="0">
                    <a:pos x="690" y="648"/>
                  </a:cxn>
                  <a:cxn ang="0">
                    <a:pos x="710" y="646"/>
                  </a:cxn>
                  <a:cxn ang="0">
                    <a:pos x="696" y="640"/>
                  </a:cxn>
                  <a:cxn ang="0">
                    <a:pos x="620" y="614"/>
                  </a:cxn>
                  <a:cxn ang="0">
                    <a:pos x="530" y="448"/>
                  </a:cxn>
                  <a:cxn ang="0">
                    <a:pos x="552" y="436"/>
                  </a:cxn>
                  <a:cxn ang="0">
                    <a:pos x="634" y="470"/>
                  </a:cxn>
                  <a:cxn ang="0">
                    <a:pos x="784" y="570"/>
                  </a:cxn>
                  <a:cxn ang="0">
                    <a:pos x="818" y="712"/>
                  </a:cxn>
                  <a:cxn ang="0">
                    <a:pos x="818" y="628"/>
                  </a:cxn>
                  <a:cxn ang="0">
                    <a:pos x="870" y="634"/>
                  </a:cxn>
                  <a:cxn ang="0">
                    <a:pos x="912" y="694"/>
                  </a:cxn>
                  <a:cxn ang="0">
                    <a:pos x="948" y="768"/>
                  </a:cxn>
                  <a:cxn ang="0">
                    <a:pos x="968" y="774"/>
                  </a:cxn>
                  <a:cxn ang="0">
                    <a:pos x="904" y="654"/>
                  </a:cxn>
                  <a:cxn ang="0">
                    <a:pos x="996" y="706"/>
                  </a:cxn>
                  <a:cxn ang="0">
                    <a:pos x="1062" y="790"/>
                  </a:cxn>
                  <a:cxn ang="0">
                    <a:pos x="1084" y="798"/>
                  </a:cxn>
                  <a:cxn ang="0">
                    <a:pos x="1080" y="762"/>
                  </a:cxn>
                  <a:cxn ang="0">
                    <a:pos x="1040" y="742"/>
                  </a:cxn>
                  <a:cxn ang="0">
                    <a:pos x="1156" y="708"/>
                  </a:cxn>
                  <a:cxn ang="0">
                    <a:pos x="1200" y="686"/>
                  </a:cxn>
                  <a:cxn ang="0">
                    <a:pos x="1032" y="678"/>
                  </a:cxn>
                  <a:cxn ang="0">
                    <a:pos x="1056" y="640"/>
                  </a:cxn>
                  <a:cxn ang="0">
                    <a:pos x="1028" y="640"/>
                  </a:cxn>
                  <a:cxn ang="0">
                    <a:pos x="866" y="564"/>
                  </a:cxn>
                  <a:cxn ang="0">
                    <a:pos x="868" y="538"/>
                  </a:cxn>
                  <a:cxn ang="0">
                    <a:pos x="988" y="522"/>
                  </a:cxn>
                  <a:cxn ang="0">
                    <a:pos x="998" y="514"/>
                  </a:cxn>
                  <a:cxn ang="0">
                    <a:pos x="868" y="530"/>
                  </a:cxn>
                  <a:cxn ang="0">
                    <a:pos x="764" y="492"/>
                  </a:cxn>
                  <a:cxn ang="0">
                    <a:pos x="576" y="382"/>
                  </a:cxn>
                  <a:cxn ang="0">
                    <a:pos x="518" y="300"/>
                  </a:cxn>
                  <a:cxn ang="0">
                    <a:pos x="762" y="402"/>
                  </a:cxn>
                  <a:cxn ang="0">
                    <a:pos x="772" y="402"/>
                  </a:cxn>
                  <a:cxn ang="0">
                    <a:pos x="822" y="384"/>
                  </a:cxn>
                  <a:cxn ang="0">
                    <a:pos x="818" y="370"/>
                  </a:cxn>
                  <a:cxn ang="0">
                    <a:pos x="764" y="348"/>
                  </a:cxn>
                  <a:cxn ang="0">
                    <a:pos x="832" y="308"/>
                  </a:cxn>
                  <a:cxn ang="0">
                    <a:pos x="898" y="310"/>
                  </a:cxn>
                  <a:cxn ang="0">
                    <a:pos x="756" y="334"/>
                  </a:cxn>
                  <a:cxn ang="0">
                    <a:pos x="562" y="266"/>
                  </a:cxn>
                  <a:cxn ang="0">
                    <a:pos x="344" y="210"/>
                  </a:cxn>
                  <a:cxn ang="0">
                    <a:pos x="256" y="128"/>
                  </a:cxn>
                  <a:cxn ang="0">
                    <a:pos x="98" y="42"/>
                  </a:cxn>
                  <a:cxn ang="0">
                    <a:pos x="34" y="40"/>
                  </a:cxn>
                  <a:cxn ang="0">
                    <a:pos x="174" y="130"/>
                  </a:cxn>
                  <a:cxn ang="0">
                    <a:pos x="246" y="204"/>
                  </a:cxn>
                  <a:cxn ang="0">
                    <a:pos x="372" y="336"/>
                  </a:cxn>
                  <a:cxn ang="0">
                    <a:pos x="482" y="490"/>
                  </a:cxn>
                </a:cxnLst>
                <a:rect l="0" t="0" r="r" b="b"/>
                <a:pathLst>
                  <a:path w="1228" h="872">
                    <a:moveTo>
                      <a:pt x="510" y="638"/>
                    </a:moveTo>
                    <a:lnTo>
                      <a:pt x="510" y="638"/>
                    </a:lnTo>
                    <a:lnTo>
                      <a:pt x="516" y="624"/>
                    </a:lnTo>
                    <a:lnTo>
                      <a:pt x="526" y="600"/>
                    </a:lnTo>
                    <a:lnTo>
                      <a:pt x="526" y="600"/>
                    </a:lnTo>
                    <a:lnTo>
                      <a:pt x="530" y="582"/>
                    </a:lnTo>
                    <a:lnTo>
                      <a:pt x="534" y="578"/>
                    </a:lnTo>
                    <a:lnTo>
                      <a:pt x="538" y="578"/>
                    </a:lnTo>
                    <a:lnTo>
                      <a:pt x="538" y="578"/>
                    </a:lnTo>
                    <a:lnTo>
                      <a:pt x="544" y="584"/>
                    </a:lnTo>
                    <a:lnTo>
                      <a:pt x="550" y="594"/>
                    </a:lnTo>
                    <a:lnTo>
                      <a:pt x="558" y="610"/>
                    </a:lnTo>
                    <a:lnTo>
                      <a:pt x="558" y="610"/>
                    </a:lnTo>
                    <a:lnTo>
                      <a:pt x="564" y="626"/>
                    </a:lnTo>
                    <a:lnTo>
                      <a:pt x="568" y="636"/>
                    </a:lnTo>
                    <a:lnTo>
                      <a:pt x="568" y="636"/>
                    </a:lnTo>
                    <a:lnTo>
                      <a:pt x="572" y="646"/>
                    </a:lnTo>
                    <a:lnTo>
                      <a:pt x="580" y="664"/>
                    </a:lnTo>
                    <a:lnTo>
                      <a:pt x="580" y="664"/>
                    </a:lnTo>
                    <a:lnTo>
                      <a:pt x="590" y="682"/>
                    </a:lnTo>
                    <a:lnTo>
                      <a:pt x="594" y="690"/>
                    </a:lnTo>
                    <a:lnTo>
                      <a:pt x="596" y="700"/>
                    </a:lnTo>
                    <a:lnTo>
                      <a:pt x="596" y="700"/>
                    </a:lnTo>
                    <a:lnTo>
                      <a:pt x="596" y="716"/>
                    </a:lnTo>
                    <a:lnTo>
                      <a:pt x="594" y="726"/>
                    </a:lnTo>
                    <a:lnTo>
                      <a:pt x="594" y="726"/>
                    </a:lnTo>
                    <a:lnTo>
                      <a:pt x="592" y="744"/>
                    </a:lnTo>
                    <a:lnTo>
                      <a:pt x="590" y="752"/>
                    </a:lnTo>
                    <a:lnTo>
                      <a:pt x="594" y="770"/>
                    </a:lnTo>
                    <a:lnTo>
                      <a:pt x="594" y="770"/>
                    </a:lnTo>
                    <a:lnTo>
                      <a:pt x="594" y="780"/>
                    </a:lnTo>
                    <a:lnTo>
                      <a:pt x="594" y="788"/>
                    </a:lnTo>
                    <a:lnTo>
                      <a:pt x="590" y="794"/>
                    </a:lnTo>
                    <a:lnTo>
                      <a:pt x="590" y="794"/>
                    </a:lnTo>
                    <a:lnTo>
                      <a:pt x="582" y="804"/>
                    </a:lnTo>
                    <a:lnTo>
                      <a:pt x="576" y="810"/>
                    </a:lnTo>
                    <a:lnTo>
                      <a:pt x="586" y="802"/>
                    </a:lnTo>
                    <a:lnTo>
                      <a:pt x="586" y="802"/>
                    </a:lnTo>
                    <a:lnTo>
                      <a:pt x="592" y="796"/>
                    </a:lnTo>
                    <a:lnTo>
                      <a:pt x="596" y="786"/>
                    </a:lnTo>
                    <a:lnTo>
                      <a:pt x="596" y="786"/>
                    </a:lnTo>
                    <a:lnTo>
                      <a:pt x="598" y="776"/>
                    </a:lnTo>
                    <a:lnTo>
                      <a:pt x="598" y="764"/>
                    </a:lnTo>
                    <a:lnTo>
                      <a:pt x="598" y="764"/>
                    </a:lnTo>
                    <a:lnTo>
                      <a:pt x="598" y="748"/>
                    </a:lnTo>
                    <a:lnTo>
                      <a:pt x="598" y="734"/>
                    </a:lnTo>
                    <a:lnTo>
                      <a:pt x="598" y="734"/>
                    </a:lnTo>
                    <a:lnTo>
                      <a:pt x="606" y="714"/>
                    </a:lnTo>
                    <a:lnTo>
                      <a:pt x="606" y="714"/>
                    </a:lnTo>
                    <a:lnTo>
                      <a:pt x="606" y="714"/>
                    </a:lnTo>
                    <a:lnTo>
                      <a:pt x="608" y="714"/>
                    </a:lnTo>
                    <a:lnTo>
                      <a:pt x="612" y="714"/>
                    </a:lnTo>
                    <a:lnTo>
                      <a:pt x="620" y="718"/>
                    </a:lnTo>
                    <a:lnTo>
                      <a:pt x="620" y="718"/>
                    </a:lnTo>
                    <a:lnTo>
                      <a:pt x="630" y="726"/>
                    </a:lnTo>
                    <a:lnTo>
                      <a:pt x="640" y="736"/>
                    </a:lnTo>
                    <a:lnTo>
                      <a:pt x="654" y="752"/>
                    </a:lnTo>
                    <a:lnTo>
                      <a:pt x="654" y="752"/>
                    </a:lnTo>
                    <a:lnTo>
                      <a:pt x="662" y="758"/>
                    </a:lnTo>
                    <a:lnTo>
                      <a:pt x="674" y="766"/>
                    </a:lnTo>
                    <a:lnTo>
                      <a:pt x="696" y="782"/>
                    </a:lnTo>
                    <a:lnTo>
                      <a:pt x="696" y="782"/>
                    </a:lnTo>
                    <a:lnTo>
                      <a:pt x="710" y="798"/>
                    </a:lnTo>
                    <a:lnTo>
                      <a:pt x="728" y="818"/>
                    </a:lnTo>
                    <a:lnTo>
                      <a:pt x="728" y="818"/>
                    </a:lnTo>
                    <a:lnTo>
                      <a:pt x="734" y="828"/>
                    </a:lnTo>
                    <a:lnTo>
                      <a:pt x="740" y="838"/>
                    </a:lnTo>
                    <a:lnTo>
                      <a:pt x="746" y="846"/>
                    </a:lnTo>
                    <a:lnTo>
                      <a:pt x="754" y="854"/>
                    </a:lnTo>
                    <a:lnTo>
                      <a:pt x="754" y="854"/>
                    </a:lnTo>
                    <a:lnTo>
                      <a:pt x="768" y="860"/>
                    </a:lnTo>
                    <a:lnTo>
                      <a:pt x="782" y="866"/>
                    </a:lnTo>
                    <a:lnTo>
                      <a:pt x="800" y="872"/>
                    </a:lnTo>
                    <a:lnTo>
                      <a:pt x="760" y="852"/>
                    </a:lnTo>
                    <a:lnTo>
                      <a:pt x="760" y="852"/>
                    </a:lnTo>
                    <a:lnTo>
                      <a:pt x="756" y="848"/>
                    </a:lnTo>
                    <a:lnTo>
                      <a:pt x="750" y="842"/>
                    </a:lnTo>
                    <a:lnTo>
                      <a:pt x="744" y="834"/>
                    </a:lnTo>
                    <a:lnTo>
                      <a:pt x="744" y="834"/>
                    </a:lnTo>
                    <a:lnTo>
                      <a:pt x="730" y="808"/>
                    </a:lnTo>
                    <a:lnTo>
                      <a:pt x="730" y="808"/>
                    </a:lnTo>
                    <a:lnTo>
                      <a:pt x="740" y="810"/>
                    </a:lnTo>
                    <a:lnTo>
                      <a:pt x="756" y="814"/>
                    </a:lnTo>
                    <a:lnTo>
                      <a:pt x="756" y="814"/>
                    </a:lnTo>
                    <a:lnTo>
                      <a:pt x="766" y="816"/>
                    </a:lnTo>
                    <a:lnTo>
                      <a:pt x="770" y="818"/>
                    </a:lnTo>
                    <a:lnTo>
                      <a:pt x="760" y="812"/>
                    </a:lnTo>
                    <a:lnTo>
                      <a:pt x="760" y="812"/>
                    </a:lnTo>
                    <a:lnTo>
                      <a:pt x="742" y="806"/>
                    </a:lnTo>
                    <a:lnTo>
                      <a:pt x="742" y="806"/>
                    </a:lnTo>
                    <a:lnTo>
                      <a:pt x="724" y="804"/>
                    </a:lnTo>
                    <a:lnTo>
                      <a:pt x="724" y="804"/>
                    </a:lnTo>
                    <a:lnTo>
                      <a:pt x="716" y="794"/>
                    </a:lnTo>
                    <a:lnTo>
                      <a:pt x="704" y="782"/>
                    </a:lnTo>
                    <a:lnTo>
                      <a:pt x="704" y="782"/>
                    </a:lnTo>
                    <a:lnTo>
                      <a:pt x="690" y="770"/>
                    </a:lnTo>
                    <a:lnTo>
                      <a:pt x="676" y="762"/>
                    </a:lnTo>
                    <a:lnTo>
                      <a:pt x="676" y="762"/>
                    </a:lnTo>
                    <a:lnTo>
                      <a:pt x="668" y="754"/>
                    </a:lnTo>
                    <a:lnTo>
                      <a:pt x="662" y="748"/>
                    </a:lnTo>
                    <a:lnTo>
                      <a:pt x="662" y="748"/>
                    </a:lnTo>
                    <a:lnTo>
                      <a:pt x="658" y="742"/>
                    </a:lnTo>
                    <a:lnTo>
                      <a:pt x="648" y="728"/>
                    </a:lnTo>
                    <a:lnTo>
                      <a:pt x="648" y="728"/>
                    </a:lnTo>
                    <a:lnTo>
                      <a:pt x="628" y="688"/>
                    </a:lnTo>
                    <a:lnTo>
                      <a:pt x="628" y="688"/>
                    </a:lnTo>
                    <a:lnTo>
                      <a:pt x="620" y="674"/>
                    </a:lnTo>
                    <a:lnTo>
                      <a:pt x="618" y="668"/>
                    </a:lnTo>
                    <a:lnTo>
                      <a:pt x="618" y="666"/>
                    </a:lnTo>
                    <a:lnTo>
                      <a:pt x="620" y="664"/>
                    </a:lnTo>
                    <a:lnTo>
                      <a:pt x="620" y="664"/>
                    </a:lnTo>
                    <a:lnTo>
                      <a:pt x="626" y="668"/>
                    </a:lnTo>
                    <a:lnTo>
                      <a:pt x="634" y="674"/>
                    </a:lnTo>
                    <a:lnTo>
                      <a:pt x="644" y="682"/>
                    </a:lnTo>
                    <a:lnTo>
                      <a:pt x="654" y="686"/>
                    </a:lnTo>
                    <a:lnTo>
                      <a:pt x="654" y="686"/>
                    </a:lnTo>
                    <a:lnTo>
                      <a:pt x="676" y="692"/>
                    </a:lnTo>
                    <a:lnTo>
                      <a:pt x="686" y="696"/>
                    </a:lnTo>
                    <a:lnTo>
                      <a:pt x="696" y="700"/>
                    </a:lnTo>
                    <a:lnTo>
                      <a:pt x="696" y="700"/>
                    </a:lnTo>
                    <a:lnTo>
                      <a:pt x="736" y="726"/>
                    </a:lnTo>
                    <a:lnTo>
                      <a:pt x="736" y="726"/>
                    </a:lnTo>
                    <a:lnTo>
                      <a:pt x="752" y="734"/>
                    </a:lnTo>
                    <a:lnTo>
                      <a:pt x="774" y="746"/>
                    </a:lnTo>
                    <a:lnTo>
                      <a:pt x="774" y="746"/>
                    </a:lnTo>
                    <a:lnTo>
                      <a:pt x="778" y="746"/>
                    </a:lnTo>
                    <a:lnTo>
                      <a:pt x="780" y="746"/>
                    </a:lnTo>
                    <a:lnTo>
                      <a:pt x="780" y="746"/>
                    </a:lnTo>
                    <a:lnTo>
                      <a:pt x="766" y="740"/>
                    </a:lnTo>
                    <a:lnTo>
                      <a:pt x="766" y="740"/>
                    </a:lnTo>
                    <a:lnTo>
                      <a:pt x="742" y="726"/>
                    </a:lnTo>
                    <a:lnTo>
                      <a:pt x="728" y="716"/>
                    </a:lnTo>
                    <a:lnTo>
                      <a:pt x="728" y="716"/>
                    </a:lnTo>
                    <a:lnTo>
                      <a:pt x="700" y="696"/>
                    </a:lnTo>
                    <a:lnTo>
                      <a:pt x="700" y="696"/>
                    </a:lnTo>
                    <a:lnTo>
                      <a:pt x="684" y="692"/>
                    </a:lnTo>
                    <a:lnTo>
                      <a:pt x="668" y="686"/>
                    </a:lnTo>
                    <a:lnTo>
                      <a:pt x="668" y="686"/>
                    </a:lnTo>
                    <a:lnTo>
                      <a:pt x="658" y="684"/>
                    </a:lnTo>
                    <a:lnTo>
                      <a:pt x="650" y="678"/>
                    </a:lnTo>
                    <a:lnTo>
                      <a:pt x="650" y="678"/>
                    </a:lnTo>
                    <a:lnTo>
                      <a:pt x="642" y="670"/>
                    </a:lnTo>
                    <a:lnTo>
                      <a:pt x="638" y="660"/>
                    </a:lnTo>
                    <a:lnTo>
                      <a:pt x="638" y="660"/>
                    </a:lnTo>
                    <a:lnTo>
                      <a:pt x="636" y="658"/>
                    </a:lnTo>
                    <a:lnTo>
                      <a:pt x="632" y="654"/>
                    </a:lnTo>
                    <a:lnTo>
                      <a:pt x="632" y="652"/>
                    </a:lnTo>
                    <a:lnTo>
                      <a:pt x="634" y="652"/>
                    </a:lnTo>
                    <a:lnTo>
                      <a:pt x="642" y="650"/>
                    </a:lnTo>
                    <a:lnTo>
                      <a:pt x="642" y="650"/>
                    </a:lnTo>
                    <a:lnTo>
                      <a:pt x="676" y="648"/>
                    </a:lnTo>
                    <a:lnTo>
                      <a:pt x="676" y="648"/>
                    </a:lnTo>
                    <a:lnTo>
                      <a:pt x="680" y="646"/>
                    </a:lnTo>
                    <a:lnTo>
                      <a:pt x="686" y="646"/>
                    </a:lnTo>
                    <a:lnTo>
                      <a:pt x="690" y="648"/>
                    </a:lnTo>
                    <a:lnTo>
                      <a:pt x="690" y="648"/>
                    </a:lnTo>
                    <a:lnTo>
                      <a:pt x="704" y="656"/>
                    </a:lnTo>
                    <a:lnTo>
                      <a:pt x="704" y="656"/>
                    </a:lnTo>
                    <a:lnTo>
                      <a:pt x="710" y="660"/>
                    </a:lnTo>
                    <a:lnTo>
                      <a:pt x="714" y="664"/>
                    </a:lnTo>
                    <a:lnTo>
                      <a:pt x="726" y="670"/>
                    </a:lnTo>
                    <a:lnTo>
                      <a:pt x="718" y="662"/>
                    </a:lnTo>
                    <a:lnTo>
                      <a:pt x="708" y="654"/>
                    </a:lnTo>
                    <a:lnTo>
                      <a:pt x="698" y="646"/>
                    </a:lnTo>
                    <a:lnTo>
                      <a:pt x="698" y="646"/>
                    </a:lnTo>
                    <a:lnTo>
                      <a:pt x="700" y="646"/>
                    </a:lnTo>
                    <a:lnTo>
                      <a:pt x="702" y="644"/>
                    </a:lnTo>
                    <a:lnTo>
                      <a:pt x="710" y="646"/>
                    </a:lnTo>
                    <a:lnTo>
                      <a:pt x="710" y="646"/>
                    </a:lnTo>
                    <a:lnTo>
                      <a:pt x="726" y="650"/>
                    </a:lnTo>
                    <a:lnTo>
                      <a:pt x="740" y="650"/>
                    </a:lnTo>
                    <a:lnTo>
                      <a:pt x="740" y="650"/>
                    </a:lnTo>
                    <a:lnTo>
                      <a:pt x="746" y="650"/>
                    </a:lnTo>
                    <a:lnTo>
                      <a:pt x="746" y="650"/>
                    </a:lnTo>
                    <a:lnTo>
                      <a:pt x="732" y="646"/>
                    </a:lnTo>
                    <a:lnTo>
                      <a:pt x="732" y="646"/>
                    </a:lnTo>
                    <a:lnTo>
                      <a:pt x="712" y="642"/>
                    </a:lnTo>
                    <a:lnTo>
                      <a:pt x="712" y="642"/>
                    </a:lnTo>
                    <a:lnTo>
                      <a:pt x="704" y="640"/>
                    </a:lnTo>
                    <a:lnTo>
                      <a:pt x="696" y="640"/>
                    </a:lnTo>
                    <a:lnTo>
                      <a:pt x="696" y="640"/>
                    </a:lnTo>
                    <a:lnTo>
                      <a:pt x="686" y="642"/>
                    </a:lnTo>
                    <a:lnTo>
                      <a:pt x="658" y="646"/>
                    </a:lnTo>
                    <a:lnTo>
                      <a:pt x="658" y="646"/>
                    </a:lnTo>
                    <a:lnTo>
                      <a:pt x="650" y="646"/>
                    </a:lnTo>
                    <a:lnTo>
                      <a:pt x="642" y="646"/>
                    </a:lnTo>
                    <a:lnTo>
                      <a:pt x="636" y="642"/>
                    </a:lnTo>
                    <a:lnTo>
                      <a:pt x="636" y="642"/>
                    </a:lnTo>
                    <a:lnTo>
                      <a:pt x="628" y="628"/>
                    </a:lnTo>
                    <a:lnTo>
                      <a:pt x="624" y="620"/>
                    </a:lnTo>
                    <a:lnTo>
                      <a:pt x="620" y="614"/>
                    </a:lnTo>
                    <a:lnTo>
                      <a:pt x="620" y="614"/>
                    </a:lnTo>
                    <a:lnTo>
                      <a:pt x="604" y="596"/>
                    </a:lnTo>
                    <a:lnTo>
                      <a:pt x="594" y="580"/>
                    </a:lnTo>
                    <a:lnTo>
                      <a:pt x="586" y="564"/>
                    </a:lnTo>
                    <a:lnTo>
                      <a:pt x="586" y="564"/>
                    </a:lnTo>
                    <a:lnTo>
                      <a:pt x="574" y="528"/>
                    </a:lnTo>
                    <a:lnTo>
                      <a:pt x="568" y="514"/>
                    </a:lnTo>
                    <a:lnTo>
                      <a:pt x="562" y="504"/>
                    </a:lnTo>
                    <a:lnTo>
                      <a:pt x="562" y="504"/>
                    </a:lnTo>
                    <a:lnTo>
                      <a:pt x="546" y="476"/>
                    </a:lnTo>
                    <a:lnTo>
                      <a:pt x="534" y="456"/>
                    </a:lnTo>
                    <a:lnTo>
                      <a:pt x="534" y="456"/>
                    </a:lnTo>
                    <a:lnTo>
                      <a:pt x="530" y="448"/>
                    </a:lnTo>
                    <a:lnTo>
                      <a:pt x="528" y="440"/>
                    </a:lnTo>
                    <a:lnTo>
                      <a:pt x="530" y="436"/>
                    </a:lnTo>
                    <a:lnTo>
                      <a:pt x="530" y="436"/>
                    </a:lnTo>
                    <a:lnTo>
                      <a:pt x="532" y="432"/>
                    </a:lnTo>
                    <a:lnTo>
                      <a:pt x="536" y="430"/>
                    </a:lnTo>
                    <a:lnTo>
                      <a:pt x="540" y="428"/>
                    </a:lnTo>
                    <a:lnTo>
                      <a:pt x="544" y="430"/>
                    </a:lnTo>
                    <a:lnTo>
                      <a:pt x="544" y="430"/>
                    </a:lnTo>
                    <a:lnTo>
                      <a:pt x="548" y="430"/>
                    </a:lnTo>
                    <a:lnTo>
                      <a:pt x="552" y="432"/>
                    </a:lnTo>
                    <a:lnTo>
                      <a:pt x="552" y="436"/>
                    </a:lnTo>
                    <a:lnTo>
                      <a:pt x="552" y="436"/>
                    </a:lnTo>
                    <a:lnTo>
                      <a:pt x="550" y="436"/>
                    </a:lnTo>
                    <a:lnTo>
                      <a:pt x="552" y="436"/>
                    </a:lnTo>
                    <a:lnTo>
                      <a:pt x="562" y="438"/>
                    </a:lnTo>
                    <a:lnTo>
                      <a:pt x="562" y="438"/>
                    </a:lnTo>
                    <a:lnTo>
                      <a:pt x="576" y="438"/>
                    </a:lnTo>
                    <a:lnTo>
                      <a:pt x="590" y="442"/>
                    </a:lnTo>
                    <a:lnTo>
                      <a:pt x="600" y="446"/>
                    </a:lnTo>
                    <a:lnTo>
                      <a:pt x="606" y="448"/>
                    </a:lnTo>
                    <a:lnTo>
                      <a:pt x="606" y="448"/>
                    </a:lnTo>
                    <a:lnTo>
                      <a:pt x="622" y="462"/>
                    </a:lnTo>
                    <a:lnTo>
                      <a:pt x="634" y="470"/>
                    </a:lnTo>
                    <a:lnTo>
                      <a:pt x="634" y="470"/>
                    </a:lnTo>
                    <a:lnTo>
                      <a:pt x="640" y="478"/>
                    </a:lnTo>
                    <a:lnTo>
                      <a:pt x="656" y="494"/>
                    </a:lnTo>
                    <a:lnTo>
                      <a:pt x="656" y="494"/>
                    </a:lnTo>
                    <a:lnTo>
                      <a:pt x="680" y="512"/>
                    </a:lnTo>
                    <a:lnTo>
                      <a:pt x="694" y="522"/>
                    </a:lnTo>
                    <a:lnTo>
                      <a:pt x="710" y="532"/>
                    </a:lnTo>
                    <a:lnTo>
                      <a:pt x="710" y="532"/>
                    </a:lnTo>
                    <a:lnTo>
                      <a:pt x="742" y="548"/>
                    </a:lnTo>
                    <a:lnTo>
                      <a:pt x="764" y="560"/>
                    </a:lnTo>
                    <a:lnTo>
                      <a:pt x="764" y="560"/>
                    </a:lnTo>
                    <a:lnTo>
                      <a:pt x="772" y="564"/>
                    </a:lnTo>
                    <a:lnTo>
                      <a:pt x="784" y="570"/>
                    </a:lnTo>
                    <a:lnTo>
                      <a:pt x="792" y="580"/>
                    </a:lnTo>
                    <a:lnTo>
                      <a:pt x="796" y="584"/>
                    </a:lnTo>
                    <a:lnTo>
                      <a:pt x="796" y="590"/>
                    </a:lnTo>
                    <a:lnTo>
                      <a:pt x="796" y="590"/>
                    </a:lnTo>
                    <a:lnTo>
                      <a:pt x="800" y="624"/>
                    </a:lnTo>
                    <a:lnTo>
                      <a:pt x="804" y="654"/>
                    </a:lnTo>
                    <a:lnTo>
                      <a:pt x="804" y="654"/>
                    </a:lnTo>
                    <a:lnTo>
                      <a:pt x="812" y="700"/>
                    </a:lnTo>
                    <a:lnTo>
                      <a:pt x="812" y="700"/>
                    </a:lnTo>
                    <a:lnTo>
                      <a:pt x="814" y="704"/>
                    </a:lnTo>
                    <a:lnTo>
                      <a:pt x="816" y="708"/>
                    </a:lnTo>
                    <a:lnTo>
                      <a:pt x="818" y="712"/>
                    </a:lnTo>
                    <a:lnTo>
                      <a:pt x="818" y="712"/>
                    </a:lnTo>
                    <a:lnTo>
                      <a:pt x="816" y="738"/>
                    </a:lnTo>
                    <a:lnTo>
                      <a:pt x="850" y="772"/>
                    </a:lnTo>
                    <a:lnTo>
                      <a:pt x="852" y="764"/>
                    </a:lnTo>
                    <a:lnTo>
                      <a:pt x="852" y="764"/>
                    </a:lnTo>
                    <a:lnTo>
                      <a:pt x="834" y="716"/>
                    </a:lnTo>
                    <a:lnTo>
                      <a:pt x="834" y="716"/>
                    </a:lnTo>
                    <a:lnTo>
                      <a:pt x="822" y="680"/>
                    </a:lnTo>
                    <a:lnTo>
                      <a:pt x="818" y="660"/>
                    </a:lnTo>
                    <a:lnTo>
                      <a:pt x="816" y="646"/>
                    </a:lnTo>
                    <a:lnTo>
                      <a:pt x="816" y="646"/>
                    </a:lnTo>
                    <a:lnTo>
                      <a:pt x="818" y="628"/>
                    </a:lnTo>
                    <a:lnTo>
                      <a:pt x="820" y="616"/>
                    </a:lnTo>
                    <a:lnTo>
                      <a:pt x="820" y="616"/>
                    </a:lnTo>
                    <a:lnTo>
                      <a:pt x="824" y="608"/>
                    </a:lnTo>
                    <a:lnTo>
                      <a:pt x="828" y="608"/>
                    </a:lnTo>
                    <a:lnTo>
                      <a:pt x="832" y="610"/>
                    </a:lnTo>
                    <a:lnTo>
                      <a:pt x="832" y="610"/>
                    </a:lnTo>
                    <a:lnTo>
                      <a:pt x="836" y="616"/>
                    </a:lnTo>
                    <a:lnTo>
                      <a:pt x="840" y="620"/>
                    </a:lnTo>
                    <a:lnTo>
                      <a:pt x="842" y="624"/>
                    </a:lnTo>
                    <a:lnTo>
                      <a:pt x="846" y="626"/>
                    </a:lnTo>
                    <a:lnTo>
                      <a:pt x="846" y="626"/>
                    </a:lnTo>
                    <a:lnTo>
                      <a:pt x="870" y="634"/>
                    </a:lnTo>
                    <a:lnTo>
                      <a:pt x="870" y="634"/>
                    </a:lnTo>
                    <a:lnTo>
                      <a:pt x="880" y="636"/>
                    </a:lnTo>
                    <a:lnTo>
                      <a:pt x="888" y="640"/>
                    </a:lnTo>
                    <a:lnTo>
                      <a:pt x="890" y="644"/>
                    </a:lnTo>
                    <a:lnTo>
                      <a:pt x="892" y="646"/>
                    </a:lnTo>
                    <a:lnTo>
                      <a:pt x="892" y="646"/>
                    </a:lnTo>
                    <a:lnTo>
                      <a:pt x="900" y="660"/>
                    </a:lnTo>
                    <a:lnTo>
                      <a:pt x="904" y="674"/>
                    </a:lnTo>
                    <a:lnTo>
                      <a:pt x="904" y="674"/>
                    </a:lnTo>
                    <a:lnTo>
                      <a:pt x="906" y="682"/>
                    </a:lnTo>
                    <a:lnTo>
                      <a:pt x="912" y="694"/>
                    </a:lnTo>
                    <a:lnTo>
                      <a:pt x="912" y="694"/>
                    </a:lnTo>
                    <a:lnTo>
                      <a:pt x="920" y="702"/>
                    </a:lnTo>
                    <a:lnTo>
                      <a:pt x="926" y="710"/>
                    </a:lnTo>
                    <a:lnTo>
                      <a:pt x="926" y="710"/>
                    </a:lnTo>
                    <a:lnTo>
                      <a:pt x="936" y="738"/>
                    </a:lnTo>
                    <a:lnTo>
                      <a:pt x="944" y="760"/>
                    </a:lnTo>
                    <a:lnTo>
                      <a:pt x="944" y="766"/>
                    </a:lnTo>
                    <a:lnTo>
                      <a:pt x="950" y="796"/>
                    </a:lnTo>
                    <a:lnTo>
                      <a:pt x="950" y="796"/>
                    </a:lnTo>
                    <a:lnTo>
                      <a:pt x="948" y="786"/>
                    </a:lnTo>
                    <a:lnTo>
                      <a:pt x="948" y="776"/>
                    </a:lnTo>
                    <a:lnTo>
                      <a:pt x="948" y="768"/>
                    </a:lnTo>
                    <a:lnTo>
                      <a:pt x="948" y="768"/>
                    </a:lnTo>
                    <a:lnTo>
                      <a:pt x="950" y="768"/>
                    </a:lnTo>
                    <a:lnTo>
                      <a:pt x="952" y="766"/>
                    </a:lnTo>
                    <a:lnTo>
                      <a:pt x="958" y="768"/>
                    </a:lnTo>
                    <a:lnTo>
                      <a:pt x="964" y="772"/>
                    </a:lnTo>
                    <a:lnTo>
                      <a:pt x="964" y="772"/>
                    </a:lnTo>
                    <a:lnTo>
                      <a:pt x="972" y="780"/>
                    </a:lnTo>
                    <a:lnTo>
                      <a:pt x="972" y="780"/>
                    </a:lnTo>
                    <a:lnTo>
                      <a:pt x="976" y="784"/>
                    </a:lnTo>
                    <a:lnTo>
                      <a:pt x="982" y="788"/>
                    </a:lnTo>
                    <a:lnTo>
                      <a:pt x="990" y="792"/>
                    </a:lnTo>
                    <a:lnTo>
                      <a:pt x="974" y="780"/>
                    </a:lnTo>
                    <a:lnTo>
                      <a:pt x="968" y="774"/>
                    </a:lnTo>
                    <a:lnTo>
                      <a:pt x="960" y="766"/>
                    </a:lnTo>
                    <a:lnTo>
                      <a:pt x="952" y="762"/>
                    </a:lnTo>
                    <a:lnTo>
                      <a:pt x="934" y="720"/>
                    </a:lnTo>
                    <a:lnTo>
                      <a:pt x="930" y="708"/>
                    </a:lnTo>
                    <a:lnTo>
                      <a:pt x="930" y="708"/>
                    </a:lnTo>
                    <a:lnTo>
                      <a:pt x="918" y="690"/>
                    </a:lnTo>
                    <a:lnTo>
                      <a:pt x="918" y="690"/>
                    </a:lnTo>
                    <a:lnTo>
                      <a:pt x="912" y="678"/>
                    </a:lnTo>
                    <a:lnTo>
                      <a:pt x="908" y="666"/>
                    </a:lnTo>
                    <a:lnTo>
                      <a:pt x="908" y="666"/>
                    </a:lnTo>
                    <a:lnTo>
                      <a:pt x="904" y="658"/>
                    </a:lnTo>
                    <a:lnTo>
                      <a:pt x="904" y="654"/>
                    </a:lnTo>
                    <a:lnTo>
                      <a:pt x="908" y="654"/>
                    </a:lnTo>
                    <a:lnTo>
                      <a:pt x="908" y="654"/>
                    </a:lnTo>
                    <a:lnTo>
                      <a:pt x="944" y="672"/>
                    </a:lnTo>
                    <a:lnTo>
                      <a:pt x="944" y="672"/>
                    </a:lnTo>
                    <a:lnTo>
                      <a:pt x="952" y="674"/>
                    </a:lnTo>
                    <a:lnTo>
                      <a:pt x="956" y="676"/>
                    </a:lnTo>
                    <a:lnTo>
                      <a:pt x="962" y="680"/>
                    </a:lnTo>
                    <a:lnTo>
                      <a:pt x="962" y="680"/>
                    </a:lnTo>
                    <a:lnTo>
                      <a:pt x="980" y="692"/>
                    </a:lnTo>
                    <a:lnTo>
                      <a:pt x="988" y="698"/>
                    </a:lnTo>
                    <a:lnTo>
                      <a:pt x="996" y="706"/>
                    </a:lnTo>
                    <a:lnTo>
                      <a:pt x="996" y="706"/>
                    </a:lnTo>
                    <a:lnTo>
                      <a:pt x="1010" y="722"/>
                    </a:lnTo>
                    <a:lnTo>
                      <a:pt x="1024" y="740"/>
                    </a:lnTo>
                    <a:lnTo>
                      <a:pt x="1024" y="740"/>
                    </a:lnTo>
                    <a:lnTo>
                      <a:pt x="1030" y="750"/>
                    </a:lnTo>
                    <a:lnTo>
                      <a:pt x="1040" y="758"/>
                    </a:lnTo>
                    <a:lnTo>
                      <a:pt x="1040" y="758"/>
                    </a:lnTo>
                    <a:lnTo>
                      <a:pt x="1048" y="764"/>
                    </a:lnTo>
                    <a:lnTo>
                      <a:pt x="1050" y="768"/>
                    </a:lnTo>
                    <a:lnTo>
                      <a:pt x="1054" y="772"/>
                    </a:lnTo>
                    <a:lnTo>
                      <a:pt x="1054" y="772"/>
                    </a:lnTo>
                    <a:lnTo>
                      <a:pt x="1060" y="784"/>
                    </a:lnTo>
                    <a:lnTo>
                      <a:pt x="1062" y="790"/>
                    </a:lnTo>
                    <a:lnTo>
                      <a:pt x="1064" y="794"/>
                    </a:lnTo>
                    <a:lnTo>
                      <a:pt x="1064" y="794"/>
                    </a:lnTo>
                    <a:lnTo>
                      <a:pt x="1064" y="804"/>
                    </a:lnTo>
                    <a:lnTo>
                      <a:pt x="1066" y="810"/>
                    </a:lnTo>
                    <a:lnTo>
                      <a:pt x="1066" y="820"/>
                    </a:lnTo>
                    <a:lnTo>
                      <a:pt x="1074" y="824"/>
                    </a:lnTo>
                    <a:lnTo>
                      <a:pt x="1082" y="842"/>
                    </a:lnTo>
                    <a:lnTo>
                      <a:pt x="1078" y="824"/>
                    </a:lnTo>
                    <a:lnTo>
                      <a:pt x="1068" y="818"/>
                    </a:lnTo>
                    <a:lnTo>
                      <a:pt x="1068" y="804"/>
                    </a:lnTo>
                    <a:lnTo>
                      <a:pt x="1068" y="782"/>
                    </a:lnTo>
                    <a:lnTo>
                      <a:pt x="1084" y="798"/>
                    </a:lnTo>
                    <a:lnTo>
                      <a:pt x="1096" y="800"/>
                    </a:lnTo>
                    <a:lnTo>
                      <a:pt x="1108" y="804"/>
                    </a:lnTo>
                    <a:lnTo>
                      <a:pt x="1132" y="820"/>
                    </a:lnTo>
                    <a:lnTo>
                      <a:pt x="1110" y="800"/>
                    </a:lnTo>
                    <a:lnTo>
                      <a:pt x="1090" y="794"/>
                    </a:lnTo>
                    <a:lnTo>
                      <a:pt x="1086" y="790"/>
                    </a:lnTo>
                    <a:lnTo>
                      <a:pt x="1080" y="782"/>
                    </a:lnTo>
                    <a:lnTo>
                      <a:pt x="1066" y="772"/>
                    </a:lnTo>
                    <a:lnTo>
                      <a:pt x="1060" y="764"/>
                    </a:lnTo>
                    <a:lnTo>
                      <a:pt x="1056" y="760"/>
                    </a:lnTo>
                    <a:lnTo>
                      <a:pt x="1066" y="760"/>
                    </a:lnTo>
                    <a:lnTo>
                      <a:pt x="1080" y="762"/>
                    </a:lnTo>
                    <a:lnTo>
                      <a:pt x="1092" y="768"/>
                    </a:lnTo>
                    <a:lnTo>
                      <a:pt x="1100" y="770"/>
                    </a:lnTo>
                    <a:lnTo>
                      <a:pt x="1110" y="768"/>
                    </a:lnTo>
                    <a:lnTo>
                      <a:pt x="1124" y="762"/>
                    </a:lnTo>
                    <a:lnTo>
                      <a:pt x="1108" y="766"/>
                    </a:lnTo>
                    <a:lnTo>
                      <a:pt x="1102" y="768"/>
                    </a:lnTo>
                    <a:lnTo>
                      <a:pt x="1092" y="764"/>
                    </a:lnTo>
                    <a:lnTo>
                      <a:pt x="1080" y="756"/>
                    </a:lnTo>
                    <a:lnTo>
                      <a:pt x="1068" y="756"/>
                    </a:lnTo>
                    <a:lnTo>
                      <a:pt x="1060" y="756"/>
                    </a:lnTo>
                    <a:lnTo>
                      <a:pt x="1050" y="754"/>
                    </a:lnTo>
                    <a:lnTo>
                      <a:pt x="1040" y="742"/>
                    </a:lnTo>
                    <a:lnTo>
                      <a:pt x="1040" y="742"/>
                    </a:lnTo>
                    <a:lnTo>
                      <a:pt x="1022" y="718"/>
                    </a:lnTo>
                    <a:lnTo>
                      <a:pt x="1022" y="718"/>
                    </a:lnTo>
                    <a:lnTo>
                      <a:pt x="1002" y="698"/>
                    </a:lnTo>
                    <a:lnTo>
                      <a:pt x="1000" y="692"/>
                    </a:lnTo>
                    <a:lnTo>
                      <a:pt x="1030" y="694"/>
                    </a:lnTo>
                    <a:lnTo>
                      <a:pt x="1052" y="692"/>
                    </a:lnTo>
                    <a:lnTo>
                      <a:pt x="1092" y="700"/>
                    </a:lnTo>
                    <a:lnTo>
                      <a:pt x="1124" y="702"/>
                    </a:lnTo>
                    <a:lnTo>
                      <a:pt x="1144" y="708"/>
                    </a:lnTo>
                    <a:lnTo>
                      <a:pt x="1156" y="708"/>
                    </a:lnTo>
                    <a:lnTo>
                      <a:pt x="1156" y="708"/>
                    </a:lnTo>
                    <a:lnTo>
                      <a:pt x="1158" y="708"/>
                    </a:lnTo>
                    <a:lnTo>
                      <a:pt x="1164" y="710"/>
                    </a:lnTo>
                    <a:lnTo>
                      <a:pt x="1164" y="710"/>
                    </a:lnTo>
                    <a:lnTo>
                      <a:pt x="1178" y="722"/>
                    </a:lnTo>
                    <a:lnTo>
                      <a:pt x="1188" y="732"/>
                    </a:lnTo>
                    <a:lnTo>
                      <a:pt x="1194" y="734"/>
                    </a:lnTo>
                    <a:lnTo>
                      <a:pt x="1190" y="728"/>
                    </a:lnTo>
                    <a:lnTo>
                      <a:pt x="1182" y="720"/>
                    </a:lnTo>
                    <a:lnTo>
                      <a:pt x="1168" y="708"/>
                    </a:lnTo>
                    <a:lnTo>
                      <a:pt x="1162" y="704"/>
                    </a:lnTo>
                    <a:lnTo>
                      <a:pt x="1186" y="694"/>
                    </a:lnTo>
                    <a:lnTo>
                      <a:pt x="1200" y="686"/>
                    </a:lnTo>
                    <a:lnTo>
                      <a:pt x="1208" y="682"/>
                    </a:lnTo>
                    <a:lnTo>
                      <a:pt x="1228" y="676"/>
                    </a:lnTo>
                    <a:lnTo>
                      <a:pt x="1208" y="676"/>
                    </a:lnTo>
                    <a:lnTo>
                      <a:pt x="1198" y="682"/>
                    </a:lnTo>
                    <a:lnTo>
                      <a:pt x="1180" y="694"/>
                    </a:lnTo>
                    <a:lnTo>
                      <a:pt x="1164" y="694"/>
                    </a:lnTo>
                    <a:lnTo>
                      <a:pt x="1146" y="700"/>
                    </a:lnTo>
                    <a:lnTo>
                      <a:pt x="1130" y="694"/>
                    </a:lnTo>
                    <a:lnTo>
                      <a:pt x="1104" y="690"/>
                    </a:lnTo>
                    <a:lnTo>
                      <a:pt x="1078" y="690"/>
                    </a:lnTo>
                    <a:lnTo>
                      <a:pt x="1056" y="686"/>
                    </a:lnTo>
                    <a:lnTo>
                      <a:pt x="1032" y="678"/>
                    </a:lnTo>
                    <a:lnTo>
                      <a:pt x="1020" y="672"/>
                    </a:lnTo>
                    <a:lnTo>
                      <a:pt x="1004" y="664"/>
                    </a:lnTo>
                    <a:lnTo>
                      <a:pt x="994" y="660"/>
                    </a:lnTo>
                    <a:lnTo>
                      <a:pt x="976" y="652"/>
                    </a:lnTo>
                    <a:lnTo>
                      <a:pt x="966" y="644"/>
                    </a:lnTo>
                    <a:lnTo>
                      <a:pt x="992" y="646"/>
                    </a:lnTo>
                    <a:lnTo>
                      <a:pt x="992" y="646"/>
                    </a:lnTo>
                    <a:lnTo>
                      <a:pt x="1024" y="646"/>
                    </a:lnTo>
                    <a:lnTo>
                      <a:pt x="1024" y="646"/>
                    </a:lnTo>
                    <a:lnTo>
                      <a:pt x="1042" y="642"/>
                    </a:lnTo>
                    <a:lnTo>
                      <a:pt x="1056" y="640"/>
                    </a:lnTo>
                    <a:lnTo>
                      <a:pt x="1056" y="640"/>
                    </a:lnTo>
                    <a:lnTo>
                      <a:pt x="1060" y="638"/>
                    </a:lnTo>
                    <a:lnTo>
                      <a:pt x="1068" y="632"/>
                    </a:lnTo>
                    <a:lnTo>
                      <a:pt x="1068" y="632"/>
                    </a:lnTo>
                    <a:lnTo>
                      <a:pt x="1082" y="616"/>
                    </a:lnTo>
                    <a:lnTo>
                      <a:pt x="1106" y="588"/>
                    </a:lnTo>
                    <a:lnTo>
                      <a:pt x="1088" y="602"/>
                    </a:lnTo>
                    <a:lnTo>
                      <a:pt x="1076" y="614"/>
                    </a:lnTo>
                    <a:lnTo>
                      <a:pt x="1058" y="630"/>
                    </a:lnTo>
                    <a:lnTo>
                      <a:pt x="1044" y="636"/>
                    </a:lnTo>
                    <a:lnTo>
                      <a:pt x="1044" y="636"/>
                    </a:lnTo>
                    <a:lnTo>
                      <a:pt x="1036" y="638"/>
                    </a:lnTo>
                    <a:lnTo>
                      <a:pt x="1028" y="640"/>
                    </a:lnTo>
                    <a:lnTo>
                      <a:pt x="1020" y="640"/>
                    </a:lnTo>
                    <a:lnTo>
                      <a:pt x="1020" y="640"/>
                    </a:lnTo>
                    <a:lnTo>
                      <a:pt x="1010" y="640"/>
                    </a:lnTo>
                    <a:lnTo>
                      <a:pt x="1004" y="640"/>
                    </a:lnTo>
                    <a:lnTo>
                      <a:pt x="992" y="636"/>
                    </a:lnTo>
                    <a:lnTo>
                      <a:pt x="992" y="636"/>
                    </a:lnTo>
                    <a:lnTo>
                      <a:pt x="976" y="630"/>
                    </a:lnTo>
                    <a:lnTo>
                      <a:pt x="960" y="624"/>
                    </a:lnTo>
                    <a:lnTo>
                      <a:pt x="938" y="612"/>
                    </a:lnTo>
                    <a:lnTo>
                      <a:pt x="938" y="612"/>
                    </a:lnTo>
                    <a:lnTo>
                      <a:pt x="898" y="588"/>
                    </a:lnTo>
                    <a:lnTo>
                      <a:pt x="866" y="564"/>
                    </a:lnTo>
                    <a:lnTo>
                      <a:pt x="856" y="558"/>
                    </a:lnTo>
                    <a:lnTo>
                      <a:pt x="840" y="550"/>
                    </a:lnTo>
                    <a:lnTo>
                      <a:pt x="840" y="550"/>
                    </a:lnTo>
                    <a:lnTo>
                      <a:pt x="836" y="544"/>
                    </a:lnTo>
                    <a:lnTo>
                      <a:pt x="836" y="540"/>
                    </a:lnTo>
                    <a:lnTo>
                      <a:pt x="836" y="540"/>
                    </a:lnTo>
                    <a:lnTo>
                      <a:pt x="840" y="540"/>
                    </a:lnTo>
                    <a:lnTo>
                      <a:pt x="840" y="540"/>
                    </a:lnTo>
                    <a:lnTo>
                      <a:pt x="850" y="540"/>
                    </a:lnTo>
                    <a:lnTo>
                      <a:pt x="860" y="540"/>
                    </a:lnTo>
                    <a:lnTo>
                      <a:pt x="860" y="540"/>
                    </a:lnTo>
                    <a:lnTo>
                      <a:pt x="868" y="538"/>
                    </a:lnTo>
                    <a:lnTo>
                      <a:pt x="870" y="538"/>
                    </a:lnTo>
                    <a:lnTo>
                      <a:pt x="876" y="538"/>
                    </a:lnTo>
                    <a:lnTo>
                      <a:pt x="876" y="538"/>
                    </a:lnTo>
                    <a:lnTo>
                      <a:pt x="892" y="542"/>
                    </a:lnTo>
                    <a:lnTo>
                      <a:pt x="902" y="544"/>
                    </a:lnTo>
                    <a:lnTo>
                      <a:pt x="912" y="544"/>
                    </a:lnTo>
                    <a:lnTo>
                      <a:pt x="912" y="544"/>
                    </a:lnTo>
                    <a:lnTo>
                      <a:pt x="938" y="538"/>
                    </a:lnTo>
                    <a:lnTo>
                      <a:pt x="962" y="530"/>
                    </a:lnTo>
                    <a:lnTo>
                      <a:pt x="962" y="530"/>
                    </a:lnTo>
                    <a:lnTo>
                      <a:pt x="978" y="524"/>
                    </a:lnTo>
                    <a:lnTo>
                      <a:pt x="988" y="522"/>
                    </a:lnTo>
                    <a:lnTo>
                      <a:pt x="1000" y="522"/>
                    </a:lnTo>
                    <a:lnTo>
                      <a:pt x="1000" y="522"/>
                    </a:lnTo>
                    <a:lnTo>
                      <a:pt x="1032" y="516"/>
                    </a:lnTo>
                    <a:lnTo>
                      <a:pt x="1056" y="510"/>
                    </a:lnTo>
                    <a:lnTo>
                      <a:pt x="1056" y="510"/>
                    </a:lnTo>
                    <a:lnTo>
                      <a:pt x="1064" y="508"/>
                    </a:lnTo>
                    <a:lnTo>
                      <a:pt x="1064" y="508"/>
                    </a:lnTo>
                    <a:lnTo>
                      <a:pt x="1044" y="512"/>
                    </a:lnTo>
                    <a:lnTo>
                      <a:pt x="1044" y="512"/>
                    </a:lnTo>
                    <a:lnTo>
                      <a:pt x="1012" y="514"/>
                    </a:lnTo>
                    <a:lnTo>
                      <a:pt x="1012" y="514"/>
                    </a:lnTo>
                    <a:lnTo>
                      <a:pt x="998" y="514"/>
                    </a:lnTo>
                    <a:lnTo>
                      <a:pt x="984" y="516"/>
                    </a:lnTo>
                    <a:lnTo>
                      <a:pt x="984" y="516"/>
                    </a:lnTo>
                    <a:lnTo>
                      <a:pt x="964" y="520"/>
                    </a:lnTo>
                    <a:lnTo>
                      <a:pt x="946" y="526"/>
                    </a:lnTo>
                    <a:lnTo>
                      <a:pt x="946" y="526"/>
                    </a:lnTo>
                    <a:lnTo>
                      <a:pt x="926" y="534"/>
                    </a:lnTo>
                    <a:lnTo>
                      <a:pt x="914" y="536"/>
                    </a:lnTo>
                    <a:lnTo>
                      <a:pt x="906" y="536"/>
                    </a:lnTo>
                    <a:lnTo>
                      <a:pt x="906" y="536"/>
                    </a:lnTo>
                    <a:lnTo>
                      <a:pt x="876" y="530"/>
                    </a:lnTo>
                    <a:lnTo>
                      <a:pt x="876" y="530"/>
                    </a:lnTo>
                    <a:lnTo>
                      <a:pt x="868" y="530"/>
                    </a:lnTo>
                    <a:lnTo>
                      <a:pt x="858" y="532"/>
                    </a:lnTo>
                    <a:lnTo>
                      <a:pt x="858" y="532"/>
                    </a:lnTo>
                    <a:lnTo>
                      <a:pt x="848" y="534"/>
                    </a:lnTo>
                    <a:lnTo>
                      <a:pt x="836" y="532"/>
                    </a:lnTo>
                    <a:lnTo>
                      <a:pt x="836" y="532"/>
                    </a:lnTo>
                    <a:lnTo>
                      <a:pt x="828" y="530"/>
                    </a:lnTo>
                    <a:lnTo>
                      <a:pt x="818" y="524"/>
                    </a:lnTo>
                    <a:lnTo>
                      <a:pt x="806" y="518"/>
                    </a:lnTo>
                    <a:lnTo>
                      <a:pt x="806" y="518"/>
                    </a:lnTo>
                    <a:lnTo>
                      <a:pt x="794" y="508"/>
                    </a:lnTo>
                    <a:lnTo>
                      <a:pt x="782" y="500"/>
                    </a:lnTo>
                    <a:lnTo>
                      <a:pt x="764" y="492"/>
                    </a:lnTo>
                    <a:lnTo>
                      <a:pt x="764" y="492"/>
                    </a:lnTo>
                    <a:lnTo>
                      <a:pt x="744" y="484"/>
                    </a:lnTo>
                    <a:lnTo>
                      <a:pt x="726" y="476"/>
                    </a:lnTo>
                    <a:lnTo>
                      <a:pt x="710" y="464"/>
                    </a:lnTo>
                    <a:lnTo>
                      <a:pt x="698" y="454"/>
                    </a:lnTo>
                    <a:lnTo>
                      <a:pt x="698" y="454"/>
                    </a:lnTo>
                    <a:lnTo>
                      <a:pt x="686" y="444"/>
                    </a:lnTo>
                    <a:lnTo>
                      <a:pt x="670" y="432"/>
                    </a:lnTo>
                    <a:lnTo>
                      <a:pt x="644" y="414"/>
                    </a:lnTo>
                    <a:lnTo>
                      <a:pt x="644" y="414"/>
                    </a:lnTo>
                    <a:lnTo>
                      <a:pt x="602" y="396"/>
                    </a:lnTo>
                    <a:lnTo>
                      <a:pt x="576" y="382"/>
                    </a:lnTo>
                    <a:lnTo>
                      <a:pt x="564" y="376"/>
                    </a:lnTo>
                    <a:lnTo>
                      <a:pt x="554" y="368"/>
                    </a:lnTo>
                    <a:lnTo>
                      <a:pt x="554" y="368"/>
                    </a:lnTo>
                    <a:lnTo>
                      <a:pt x="536" y="354"/>
                    </a:lnTo>
                    <a:lnTo>
                      <a:pt x="520" y="342"/>
                    </a:lnTo>
                    <a:lnTo>
                      <a:pt x="506" y="326"/>
                    </a:lnTo>
                    <a:lnTo>
                      <a:pt x="500" y="316"/>
                    </a:lnTo>
                    <a:lnTo>
                      <a:pt x="494" y="304"/>
                    </a:lnTo>
                    <a:lnTo>
                      <a:pt x="494" y="304"/>
                    </a:lnTo>
                    <a:lnTo>
                      <a:pt x="492" y="300"/>
                    </a:lnTo>
                    <a:lnTo>
                      <a:pt x="518" y="300"/>
                    </a:lnTo>
                    <a:lnTo>
                      <a:pt x="518" y="300"/>
                    </a:lnTo>
                    <a:lnTo>
                      <a:pt x="532" y="302"/>
                    </a:lnTo>
                    <a:lnTo>
                      <a:pt x="566" y="306"/>
                    </a:lnTo>
                    <a:lnTo>
                      <a:pt x="566" y="306"/>
                    </a:lnTo>
                    <a:lnTo>
                      <a:pt x="592" y="314"/>
                    </a:lnTo>
                    <a:lnTo>
                      <a:pt x="626" y="324"/>
                    </a:lnTo>
                    <a:lnTo>
                      <a:pt x="670" y="340"/>
                    </a:lnTo>
                    <a:lnTo>
                      <a:pt x="706" y="352"/>
                    </a:lnTo>
                    <a:lnTo>
                      <a:pt x="730" y="372"/>
                    </a:lnTo>
                    <a:lnTo>
                      <a:pt x="744" y="392"/>
                    </a:lnTo>
                    <a:lnTo>
                      <a:pt x="744" y="392"/>
                    </a:lnTo>
                    <a:lnTo>
                      <a:pt x="762" y="402"/>
                    </a:lnTo>
                    <a:lnTo>
                      <a:pt x="762" y="402"/>
                    </a:lnTo>
                    <a:lnTo>
                      <a:pt x="768" y="412"/>
                    </a:lnTo>
                    <a:lnTo>
                      <a:pt x="772" y="422"/>
                    </a:lnTo>
                    <a:lnTo>
                      <a:pt x="772" y="422"/>
                    </a:lnTo>
                    <a:lnTo>
                      <a:pt x="782" y="454"/>
                    </a:lnTo>
                    <a:lnTo>
                      <a:pt x="796" y="480"/>
                    </a:lnTo>
                    <a:lnTo>
                      <a:pt x="800" y="482"/>
                    </a:lnTo>
                    <a:lnTo>
                      <a:pt x="788" y="454"/>
                    </a:lnTo>
                    <a:lnTo>
                      <a:pt x="776" y="416"/>
                    </a:lnTo>
                    <a:lnTo>
                      <a:pt x="776" y="416"/>
                    </a:lnTo>
                    <a:lnTo>
                      <a:pt x="776" y="410"/>
                    </a:lnTo>
                    <a:lnTo>
                      <a:pt x="772" y="402"/>
                    </a:lnTo>
                    <a:lnTo>
                      <a:pt x="772" y="402"/>
                    </a:lnTo>
                    <a:lnTo>
                      <a:pt x="758" y="388"/>
                    </a:lnTo>
                    <a:lnTo>
                      <a:pt x="748" y="374"/>
                    </a:lnTo>
                    <a:lnTo>
                      <a:pt x="756" y="366"/>
                    </a:lnTo>
                    <a:lnTo>
                      <a:pt x="770" y="366"/>
                    </a:lnTo>
                    <a:lnTo>
                      <a:pt x="770" y="366"/>
                    </a:lnTo>
                    <a:lnTo>
                      <a:pt x="780" y="366"/>
                    </a:lnTo>
                    <a:lnTo>
                      <a:pt x="790" y="368"/>
                    </a:lnTo>
                    <a:lnTo>
                      <a:pt x="800" y="370"/>
                    </a:lnTo>
                    <a:lnTo>
                      <a:pt x="800" y="370"/>
                    </a:lnTo>
                    <a:lnTo>
                      <a:pt x="808" y="374"/>
                    </a:lnTo>
                    <a:lnTo>
                      <a:pt x="814" y="378"/>
                    </a:lnTo>
                    <a:lnTo>
                      <a:pt x="822" y="384"/>
                    </a:lnTo>
                    <a:lnTo>
                      <a:pt x="840" y="402"/>
                    </a:lnTo>
                    <a:lnTo>
                      <a:pt x="840" y="402"/>
                    </a:lnTo>
                    <a:lnTo>
                      <a:pt x="860" y="410"/>
                    </a:lnTo>
                    <a:lnTo>
                      <a:pt x="860" y="410"/>
                    </a:lnTo>
                    <a:lnTo>
                      <a:pt x="884" y="416"/>
                    </a:lnTo>
                    <a:lnTo>
                      <a:pt x="884" y="416"/>
                    </a:lnTo>
                    <a:lnTo>
                      <a:pt x="868" y="408"/>
                    </a:lnTo>
                    <a:lnTo>
                      <a:pt x="856" y="402"/>
                    </a:lnTo>
                    <a:lnTo>
                      <a:pt x="848" y="396"/>
                    </a:lnTo>
                    <a:lnTo>
                      <a:pt x="848" y="396"/>
                    </a:lnTo>
                    <a:lnTo>
                      <a:pt x="832" y="382"/>
                    </a:lnTo>
                    <a:lnTo>
                      <a:pt x="818" y="370"/>
                    </a:lnTo>
                    <a:lnTo>
                      <a:pt x="818" y="370"/>
                    </a:lnTo>
                    <a:lnTo>
                      <a:pt x="814" y="366"/>
                    </a:lnTo>
                    <a:lnTo>
                      <a:pt x="806" y="364"/>
                    </a:lnTo>
                    <a:lnTo>
                      <a:pt x="794" y="360"/>
                    </a:lnTo>
                    <a:lnTo>
                      <a:pt x="794" y="360"/>
                    </a:lnTo>
                    <a:lnTo>
                      <a:pt x="782" y="360"/>
                    </a:lnTo>
                    <a:lnTo>
                      <a:pt x="772" y="358"/>
                    </a:lnTo>
                    <a:lnTo>
                      <a:pt x="772" y="358"/>
                    </a:lnTo>
                    <a:lnTo>
                      <a:pt x="766" y="354"/>
                    </a:lnTo>
                    <a:lnTo>
                      <a:pt x="764" y="350"/>
                    </a:lnTo>
                    <a:lnTo>
                      <a:pt x="764" y="348"/>
                    </a:lnTo>
                    <a:lnTo>
                      <a:pt x="764" y="348"/>
                    </a:lnTo>
                    <a:lnTo>
                      <a:pt x="764" y="342"/>
                    </a:lnTo>
                    <a:lnTo>
                      <a:pt x="768" y="338"/>
                    </a:lnTo>
                    <a:lnTo>
                      <a:pt x="774" y="332"/>
                    </a:lnTo>
                    <a:lnTo>
                      <a:pt x="782" y="328"/>
                    </a:lnTo>
                    <a:lnTo>
                      <a:pt x="782" y="328"/>
                    </a:lnTo>
                    <a:lnTo>
                      <a:pt x="802" y="322"/>
                    </a:lnTo>
                    <a:lnTo>
                      <a:pt x="816" y="318"/>
                    </a:lnTo>
                    <a:lnTo>
                      <a:pt x="816" y="318"/>
                    </a:lnTo>
                    <a:lnTo>
                      <a:pt x="820" y="312"/>
                    </a:lnTo>
                    <a:lnTo>
                      <a:pt x="826" y="310"/>
                    </a:lnTo>
                    <a:lnTo>
                      <a:pt x="832" y="308"/>
                    </a:lnTo>
                    <a:lnTo>
                      <a:pt x="832" y="308"/>
                    </a:lnTo>
                    <a:lnTo>
                      <a:pt x="844" y="306"/>
                    </a:lnTo>
                    <a:lnTo>
                      <a:pt x="850" y="306"/>
                    </a:lnTo>
                    <a:lnTo>
                      <a:pt x="854" y="308"/>
                    </a:lnTo>
                    <a:lnTo>
                      <a:pt x="854" y="308"/>
                    </a:lnTo>
                    <a:lnTo>
                      <a:pt x="866" y="312"/>
                    </a:lnTo>
                    <a:lnTo>
                      <a:pt x="882" y="316"/>
                    </a:lnTo>
                    <a:lnTo>
                      <a:pt x="882" y="316"/>
                    </a:lnTo>
                    <a:lnTo>
                      <a:pt x="888" y="316"/>
                    </a:lnTo>
                    <a:lnTo>
                      <a:pt x="896" y="312"/>
                    </a:lnTo>
                    <a:lnTo>
                      <a:pt x="906" y="308"/>
                    </a:lnTo>
                    <a:lnTo>
                      <a:pt x="906" y="308"/>
                    </a:lnTo>
                    <a:lnTo>
                      <a:pt x="898" y="310"/>
                    </a:lnTo>
                    <a:lnTo>
                      <a:pt x="890" y="312"/>
                    </a:lnTo>
                    <a:lnTo>
                      <a:pt x="884" y="310"/>
                    </a:lnTo>
                    <a:lnTo>
                      <a:pt x="884" y="310"/>
                    </a:lnTo>
                    <a:lnTo>
                      <a:pt x="854" y="302"/>
                    </a:lnTo>
                    <a:lnTo>
                      <a:pt x="854" y="302"/>
                    </a:lnTo>
                    <a:lnTo>
                      <a:pt x="838" y="300"/>
                    </a:lnTo>
                    <a:lnTo>
                      <a:pt x="826" y="300"/>
                    </a:lnTo>
                    <a:lnTo>
                      <a:pt x="826" y="300"/>
                    </a:lnTo>
                    <a:lnTo>
                      <a:pt x="800" y="314"/>
                    </a:lnTo>
                    <a:lnTo>
                      <a:pt x="800" y="314"/>
                    </a:lnTo>
                    <a:lnTo>
                      <a:pt x="780" y="324"/>
                    </a:lnTo>
                    <a:lnTo>
                      <a:pt x="756" y="334"/>
                    </a:lnTo>
                    <a:lnTo>
                      <a:pt x="756" y="334"/>
                    </a:lnTo>
                    <a:lnTo>
                      <a:pt x="744" y="334"/>
                    </a:lnTo>
                    <a:lnTo>
                      <a:pt x="730" y="334"/>
                    </a:lnTo>
                    <a:lnTo>
                      <a:pt x="730" y="334"/>
                    </a:lnTo>
                    <a:lnTo>
                      <a:pt x="718" y="328"/>
                    </a:lnTo>
                    <a:lnTo>
                      <a:pt x="692" y="318"/>
                    </a:lnTo>
                    <a:lnTo>
                      <a:pt x="646" y="296"/>
                    </a:lnTo>
                    <a:lnTo>
                      <a:pt x="646" y="296"/>
                    </a:lnTo>
                    <a:lnTo>
                      <a:pt x="628" y="288"/>
                    </a:lnTo>
                    <a:lnTo>
                      <a:pt x="602" y="278"/>
                    </a:lnTo>
                    <a:lnTo>
                      <a:pt x="562" y="266"/>
                    </a:lnTo>
                    <a:lnTo>
                      <a:pt x="562" y="266"/>
                    </a:lnTo>
                    <a:lnTo>
                      <a:pt x="548" y="264"/>
                    </a:lnTo>
                    <a:lnTo>
                      <a:pt x="524" y="262"/>
                    </a:lnTo>
                    <a:lnTo>
                      <a:pt x="484" y="260"/>
                    </a:lnTo>
                    <a:lnTo>
                      <a:pt x="484" y="260"/>
                    </a:lnTo>
                    <a:lnTo>
                      <a:pt x="444" y="260"/>
                    </a:lnTo>
                    <a:lnTo>
                      <a:pt x="418" y="256"/>
                    </a:lnTo>
                    <a:lnTo>
                      <a:pt x="406" y="254"/>
                    </a:lnTo>
                    <a:lnTo>
                      <a:pt x="396" y="248"/>
                    </a:lnTo>
                    <a:lnTo>
                      <a:pt x="396" y="248"/>
                    </a:lnTo>
                    <a:lnTo>
                      <a:pt x="376" y="236"/>
                    </a:lnTo>
                    <a:lnTo>
                      <a:pt x="358" y="222"/>
                    </a:lnTo>
                    <a:lnTo>
                      <a:pt x="344" y="210"/>
                    </a:lnTo>
                    <a:lnTo>
                      <a:pt x="334" y="198"/>
                    </a:lnTo>
                    <a:lnTo>
                      <a:pt x="334" y="198"/>
                    </a:lnTo>
                    <a:lnTo>
                      <a:pt x="318" y="178"/>
                    </a:lnTo>
                    <a:lnTo>
                      <a:pt x="300" y="162"/>
                    </a:lnTo>
                    <a:lnTo>
                      <a:pt x="300" y="162"/>
                    </a:lnTo>
                    <a:lnTo>
                      <a:pt x="292" y="158"/>
                    </a:lnTo>
                    <a:lnTo>
                      <a:pt x="284" y="156"/>
                    </a:lnTo>
                    <a:lnTo>
                      <a:pt x="276" y="152"/>
                    </a:lnTo>
                    <a:lnTo>
                      <a:pt x="272" y="148"/>
                    </a:lnTo>
                    <a:lnTo>
                      <a:pt x="272" y="148"/>
                    </a:lnTo>
                    <a:lnTo>
                      <a:pt x="266" y="138"/>
                    </a:lnTo>
                    <a:lnTo>
                      <a:pt x="256" y="128"/>
                    </a:lnTo>
                    <a:lnTo>
                      <a:pt x="256" y="128"/>
                    </a:lnTo>
                    <a:lnTo>
                      <a:pt x="240" y="116"/>
                    </a:lnTo>
                    <a:lnTo>
                      <a:pt x="220" y="102"/>
                    </a:lnTo>
                    <a:lnTo>
                      <a:pt x="220" y="102"/>
                    </a:lnTo>
                    <a:lnTo>
                      <a:pt x="192" y="80"/>
                    </a:lnTo>
                    <a:lnTo>
                      <a:pt x="178" y="68"/>
                    </a:lnTo>
                    <a:lnTo>
                      <a:pt x="168" y="60"/>
                    </a:lnTo>
                    <a:lnTo>
                      <a:pt x="168" y="60"/>
                    </a:lnTo>
                    <a:lnTo>
                      <a:pt x="154" y="54"/>
                    </a:lnTo>
                    <a:lnTo>
                      <a:pt x="138" y="48"/>
                    </a:lnTo>
                    <a:lnTo>
                      <a:pt x="118" y="44"/>
                    </a:lnTo>
                    <a:lnTo>
                      <a:pt x="98" y="42"/>
                    </a:lnTo>
                    <a:lnTo>
                      <a:pt x="62" y="10"/>
                    </a:lnTo>
                    <a:lnTo>
                      <a:pt x="62" y="10"/>
                    </a:lnTo>
                    <a:lnTo>
                      <a:pt x="36" y="4"/>
                    </a:lnTo>
                    <a:lnTo>
                      <a:pt x="16" y="0"/>
                    </a:lnTo>
                    <a:lnTo>
                      <a:pt x="6" y="0"/>
                    </a:lnTo>
                    <a:lnTo>
                      <a:pt x="0" y="2"/>
                    </a:lnTo>
                    <a:lnTo>
                      <a:pt x="0" y="2"/>
                    </a:lnTo>
                    <a:lnTo>
                      <a:pt x="12" y="18"/>
                    </a:lnTo>
                    <a:lnTo>
                      <a:pt x="24" y="30"/>
                    </a:lnTo>
                    <a:lnTo>
                      <a:pt x="30" y="36"/>
                    </a:lnTo>
                    <a:lnTo>
                      <a:pt x="34" y="40"/>
                    </a:lnTo>
                    <a:lnTo>
                      <a:pt x="34" y="40"/>
                    </a:lnTo>
                    <a:lnTo>
                      <a:pt x="64" y="54"/>
                    </a:lnTo>
                    <a:lnTo>
                      <a:pt x="78" y="60"/>
                    </a:lnTo>
                    <a:lnTo>
                      <a:pt x="86" y="66"/>
                    </a:lnTo>
                    <a:lnTo>
                      <a:pt x="86" y="66"/>
                    </a:lnTo>
                    <a:lnTo>
                      <a:pt x="114" y="94"/>
                    </a:lnTo>
                    <a:lnTo>
                      <a:pt x="114" y="94"/>
                    </a:lnTo>
                    <a:lnTo>
                      <a:pt x="128" y="106"/>
                    </a:lnTo>
                    <a:lnTo>
                      <a:pt x="142" y="116"/>
                    </a:lnTo>
                    <a:lnTo>
                      <a:pt x="142" y="116"/>
                    </a:lnTo>
                    <a:lnTo>
                      <a:pt x="158" y="122"/>
                    </a:lnTo>
                    <a:lnTo>
                      <a:pt x="166" y="126"/>
                    </a:lnTo>
                    <a:lnTo>
                      <a:pt x="174" y="130"/>
                    </a:lnTo>
                    <a:lnTo>
                      <a:pt x="174" y="130"/>
                    </a:lnTo>
                    <a:lnTo>
                      <a:pt x="192" y="140"/>
                    </a:lnTo>
                    <a:lnTo>
                      <a:pt x="206" y="150"/>
                    </a:lnTo>
                    <a:lnTo>
                      <a:pt x="206" y="150"/>
                    </a:lnTo>
                    <a:lnTo>
                      <a:pt x="212" y="160"/>
                    </a:lnTo>
                    <a:lnTo>
                      <a:pt x="218" y="170"/>
                    </a:lnTo>
                    <a:lnTo>
                      <a:pt x="218" y="170"/>
                    </a:lnTo>
                    <a:lnTo>
                      <a:pt x="222" y="182"/>
                    </a:lnTo>
                    <a:lnTo>
                      <a:pt x="230" y="192"/>
                    </a:lnTo>
                    <a:lnTo>
                      <a:pt x="230" y="192"/>
                    </a:lnTo>
                    <a:lnTo>
                      <a:pt x="240" y="200"/>
                    </a:lnTo>
                    <a:lnTo>
                      <a:pt x="246" y="204"/>
                    </a:lnTo>
                    <a:lnTo>
                      <a:pt x="250" y="210"/>
                    </a:lnTo>
                    <a:lnTo>
                      <a:pt x="250" y="210"/>
                    </a:lnTo>
                    <a:lnTo>
                      <a:pt x="274" y="252"/>
                    </a:lnTo>
                    <a:lnTo>
                      <a:pt x="274" y="252"/>
                    </a:lnTo>
                    <a:lnTo>
                      <a:pt x="296" y="272"/>
                    </a:lnTo>
                    <a:lnTo>
                      <a:pt x="296" y="272"/>
                    </a:lnTo>
                    <a:lnTo>
                      <a:pt x="324" y="294"/>
                    </a:lnTo>
                    <a:lnTo>
                      <a:pt x="346" y="310"/>
                    </a:lnTo>
                    <a:lnTo>
                      <a:pt x="346" y="310"/>
                    </a:lnTo>
                    <a:lnTo>
                      <a:pt x="358" y="320"/>
                    </a:lnTo>
                    <a:lnTo>
                      <a:pt x="368" y="330"/>
                    </a:lnTo>
                    <a:lnTo>
                      <a:pt x="372" y="336"/>
                    </a:lnTo>
                    <a:lnTo>
                      <a:pt x="374" y="342"/>
                    </a:lnTo>
                    <a:lnTo>
                      <a:pt x="374" y="342"/>
                    </a:lnTo>
                    <a:lnTo>
                      <a:pt x="386" y="374"/>
                    </a:lnTo>
                    <a:lnTo>
                      <a:pt x="394" y="390"/>
                    </a:lnTo>
                    <a:lnTo>
                      <a:pt x="402" y="400"/>
                    </a:lnTo>
                    <a:lnTo>
                      <a:pt x="402" y="400"/>
                    </a:lnTo>
                    <a:lnTo>
                      <a:pt x="422" y="420"/>
                    </a:lnTo>
                    <a:lnTo>
                      <a:pt x="440" y="438"/>
                    </a:lnTo>
                    <a:lnTo>
                      <a:pt x="440" y="438"/>
                    </a:lnTo>
                    <a:lnTo>
                      <a:pt x="450" y="450"/>
                    </a:lnTo>
                    <a:lnTo>
                      <a:pt x="464" y="468"/>
                    </a:lnTo>
                    <a:lnTo>
                      <a:pt x="482" y="490"/>
                    </a:lnTo>
                    <a:lnTo>
                      <a:pt x="482" y="490"/>
                    </a:lnTo>
                    <a:lnTo>
                      <a:pt x="494" y="506"/>
                    </a:lnTo>
                    <a:lnTo>
                      <a:pt x="502" y="518"/>
                    </a:lnTo>
                    <a:lnTo>
                      <a:pt x="508" y="530"/>
                    </a:lnTo>
                    <a:lnTo>
                      <a:pt x="508" y="530"/>
                    </a:lnTo>
                    <a:lnTo>
                      <a:pt x="510" y="544"/>
                    </a:lnTo>
                    <a:lnTo>
                      <a:pt x="510" y="558"/>
                    </a:lnTo>
                    <a:lnTo>
                      <a:pt x="510" y="576"/>
                    </a:lnTo>
                    <a:lnTo>
                      <a:pt x="500" y="610"/>
                    </a:lnTo>
                  </a:path>
                </a:pathLst>
              </a:custGeom>
              <a:noFill/>
              <a:ln w="6350">
                <a:solidFill>
                  <a:srgbClr val="000000"/>
                </a:solidFill>
                <a:prstDash val="solid"/>
                <a:round/>
                <a:headEnd/>
                <a:tailEnd/>
              </a:ln>
            </p:spPr>
            <p:txBody>
              <a:bodyPr/>
              <a:lstStyle/>
              <a:p>
                <a:endParaRPr lang="en-US" dirty="0"/>
              </a:p>
            </p:txBody>
          </p:sp>
          <p:sp>
            <p:nvSpPr>
              <p:cNvPr id="338" name="Line 96"/>
              <p:cNvSpPr>
                <a:spLocks noChangeShapeType="1"/>
              </p:cNvSpPr>
              <p:nvPr/>
            </p:nvSpPr>
            <p:spPr bwMode="auto">
              <a:xfrm>
                <a:off x="2001" y="1574"/>
                <a:ext cx="1" cy="24"/>
              </a:xfrm>
              <a:prstGeom prst="line">
                <a:avLst/>
              </a:prstGeom>
              <a:noFill/>
              <a:ln w="22225">
                <a:solidFill>
                  <a:srgbClr val="D90000"/>
                </a:solidFill>
                <a:round/>
                <a:headEnd/>
                <a:tailEnd/>
              </a:ln>
            </p:spPr>
            <p:txBody>
              <a:bodyPr/>
              <a:lstStyle/>
              <a:p>
                <a:endParaRPr lang="en-US" dirty="0"/>
              </a:p>
            </p:txBody>
          </p:sp>
          <p:sp>
            <p:nvSpPr>
              <p:cNvPr id="339" name="Line 97"/>
              <p:cNvSpPr>
                <a:spLocks noChangeShapeType="1"/>
              </p:cNvSpPr>
              <p:nvPr/>
            </p:nvSpPr>
            <p:spPr bwMode="auto">
              <a:xfrm>
                <a:off x="2001" y="1614"/>
                <a:ext cx="2" cy="24"/>
              </a:xfrm>
              <a:prstGeom prst="line">
                <a:avLst/>
              </a:prstGeom>
              <a:noFill/>
              <a:ln w="22225">
                <a:solidFill>
                  <a:srgbClr val="D90000"/>
                </a:solidFill>
                <a:round/>
                <a:headEnd/>
                <a:tailEnd/>
              </a:ln>
            </p:spPr>
            <p:txBody>
              <a:bodyPr/>
              <a:lstStyle/>
              <a:p>
                <a:endParaRPr lang="en-US" dirty="0"/>
              </a:p>
            </p:txBody>
          </p:sp>
          <p:sp>
            <p:nvSpPr>
              <p:cNvPr id="340" name="Line 98"/>
              <p:cNvSpPr>
                <a:spLocks noChangeShapeType="1"/>
              </p:cNvSpPr>
              <p:nvPr/>
            </p:nvSpPr>
            <p:spPr bwMode="auto">
              <a:xfrm>
                <a:off x="2003" y="1654"/>
                <a:ext cx="1" cy="24"/>
              </a:xfrm>
              <a:prstGeom prst="line">
                <a:avLst/>
              </a:prstGeom>
              <a:noFill/>
              <a:ln w="22225">
                <a:solidFill>
                  <a:srgbClr val="D90000"/>
                </a:solidFill>
                <a:round/>
                <a:headEnd/>
                <a:tailEnd/>
              </a:ln>
            </p:spPr>
            <p:txBody>
              <a:bodyPr/>
              <a:lstStyle/>
              <a:p>
                <a:endParaRPr lang="en-US" dirty="0"/>
              </a:p>
            </p:txBody>
          </p:sp>
          <p:sp>
            <p:nvSpPr>
              <p:cNvPr id="341" name="Line 99"/>
              <p:cNvSpPr>
                <a:spLocks noChangeShapeType="1"/>
              </p:cNvSpPr>
              <p:nvPr/>
            </p:nvSpPr>
            <p:spPr bwMode="auto">
              <a:xfrm>
                <a:off x="2003" y="1694"/>
                <a:ext cx="2" cy="24"/>
              </a:xfrm>
              <a:prstGeom prst="line">
                <a:avLst/>
              </a:prstGeom>
              <a:noFill/>
              <a:ln w="22225">
                <a:solidFill>
                  <a:srgbClr val="D90000"/>
                </a:solidFill>
                <a:round/>
                <a:headEnd/>
                <a:tailEnd/>
              </a:ln>
            </p:spPr>
            <p:txBody>
              <a:bodyPr/>
              <a:lstStyle/>
              <a:p>
                <a:endParaRPr lang="en-US" dirty="0"/>
              </a:p>
            </p:txBody>
          </p:sp>
          <p:sp>
            <p:nvSpPr>
              <p:cNvPr id="342" name="Line 100"/>
              <p:cNvSpPr>
                <a:spLocks noChangeShapeType="1"/>
              </p:cNvSpPr>
              <p:nvPr/>
            </p:nvSpPr>
            <p:spPr bwMode="auto">
              <a:xfrm>
                <a:off x="2005" y="1734"/>
                <a:ext cx="1" cy="24"/>
              </a:xfrm>
              <a:prstGeom prst="line">
                <a:avLst/>
              </a:prstGeom>
              <a:noFill/>
              <a:ln w="22225">
                <a:solidFill>
                  <a:srgbClr val="D90000"/>
                </a:solidFill>
                <a:round/>
                <a:headEnd/>
                <a:tailEnd/>
              </a:ln>
            </p:spPr>
            <p:txBody>
              <a:bodyPr/>
              <a:lstStyle/>
              <a:p>
                <a:endParaRPr lang="en-US" dirty="0"/>
              </a:p>
            </p:txBody>
          </p:sp>
          <p:sp>
            <p:nvSpPr>
              <p:cNvPr id="343" name="Line 101"/>
              <p:cNvSpPr>
                <a:spLocks noChangeShapeType="1"/>
              </p:cNvSpPr>
              <p:nvPr/>
            </p:nvSpPr>
            <p:spPr bwMode="auto">
              <a:xfrm>
                <a:off x="2007" y="1774"/>
                <a:ext cx="1" cy="24"/>
              </a:xfrm>
              <a:prstGeom prst="line">
                <a:avLst/>
              </a:prstGeom>
              <a:noFill/>
              <a:ln w="22225">
                <a:solidFill>
                  <a:srgbClr val="D90000"/>
                </a:solidFill>
                <a:round/>
                <a:headEnd/>
                <a:tailEnd/>
              </a:ln>
            </p:spPr>
            <p:txBody>
              <a:bodyPr/>
              <a:lstStyle/>
              <a:p>
                <a:endParaRPr lang="en-US" dirty="0"/>
              </a:p>
            </p:txBody>
          </p:sp>
          <p:sp>
            <p:nvSpPr>
              <p:cNvPr id="344" name="Freeform 102"/>
              <p:cNvSpPr>
                <a:spLocks/>
              </p:cNvSpPr>
              <p:nvPr/>
            </p:nvSpPr>
            <p:spPr bwMode="auto">
              <a:xfrm>
                <a:off x="1999" y="1814"/>
                <a:ext cx="8" cy="24"/>
              </a:xfrm>
              <a:custGeom>
                <a:avLst/>
                <a:gdLst/>
                <a:ahLst/>
                <a:cxnLst>
                  <a:cxn ang="0">
                    <a:pos x="8" y="0"/>
                  </a:cxn>
                  <a:cxn ang="0">
                    <a:pos x="8" y="2"/>
                  </a:cxn>
                  <a:cxn ang="0">
                    <a:pos x="0" y="24"/>
                  </a:cxn>
                </a:cxnLst>
                <a:rect l="0" t="0" r="r" b="b"/>
                <a:pathLst>
                  <a:path w="8" h="24">
                    <a:moveTo>
                      <a:pt x="8" y="0"/>
                    </a:moveTo>
                    <a:lnTo>
                      <a:pt x="8" y="2"/>
                    </a:lnTo>
                    <a:lnTo>
                      <a:pt x="0" y="24"/>
                    </a:lnTo>
                  </a:path>
                </a:pathLst>
              </a:custGeom>
              <a:noFill/>
              <a:ln w="22225">
                <a:solidFill>
                  <a:srgbClr val="D90000"/>
                </a:solidFill>
                <a:prstDash val="solid"/>
                <a:round/>
                <a:headEnd/>
                <a:tailEnd/>
              </a:ln>
            </p:spPr>
            <p:txBody>
              <a:bodyPr/>
              <a:lstStyle/>
              <a:p>
                <a:endParaRPr lang="en-US" dirty="0"/>
              </a:p>
            </p:txBody>
          </p:sp>
          <p:sp>
            <p:nvSpPr>
              <p:cNvPr id="345" name="Freeform 103"/>
              <p:cNvSpPr>
                <a:spLocks/>
              </p:cNvSpPr>
              <p:nvPr/>
            </p:nvSpPr>
            <p:spPr bwMode="auto">
              <a:xfrm>
                <a:off x="1991" y="1852"/>
                <a:ext cx="4" cy="24"/>
              </a:xfrm>
              <a:custGeom>
                <a:avLst/>
                <a:gdLst/>
                <a:ahLst/>
                <a:cxnLst>
                  <a:cxn ang="0">
                    <a:pos x="4" y="0"/>
                  </a:cxn>
                  <a:cxn ang="0">
                    <a:pos x="2" y="8"/>
                  </a:cxn>
                  <a:cxn ang="0">
                    <a:pos x="0" y="24"/>
                  </a:cxn>
                </a:cxnLst>
                <a:rect l="0" t="0" r="r" b="b"/>
                <a:pathLst>
                  <a:path w="4" h="24">
                    <a:moveTo>
                      <a:pt x="4" y="0"/>
                    </a:moveTo>
                    <a:lnTo>
                      <a:pt x="2" y="8"/>
                    </a:lnTo>
                    <a:lnTo>
                      <a:pt x="0" y="24"/>
                    </a:lnTo>
                  </a:path>
                </a:pathLst>
              </a:custGeom>
              <a:noFill/>
              <a:ln w="22225">
                <a:solidFill>
                  <a:srgbClr val="D90000"/>
                </a:solidFill>
                <a:prstDash val="solid"/>
                <a:round/>
                <a:headEnd/>
                <a:tailEnd/>
              </a:ln>
            </p:spPr>
            <p:txBody>
              <a:bodyPr/>
              <a:lstStyle/>
              <a:p>
                <a:endParaRPr lang="en-US" dirty="0"/>
              </a:p>
            </p:txBody>
          </p:sp>
          <p:sp>
            <p:nvSpPr>
              <p:cNvPr id="346" name="Line 104"/>
              <p:cNvSpPr>
                <a:spLocks noChangeShapeType="1"/>
              </p:cNvSpPr>
              <p:nvPr/>
            </p:nvSpPr>
            <p:spPr bwMode="auto">
              <a:xfrm flipH="1">
                <a:off x="1987" y="1892"/>
                <a:ext cx="2" cy="24"/>
              </a:xfrm>
              <a:prstGeom prst="line">
                <a:avLst/>
              </a:prstGeom>
              <a:noFill/>
              <a:ln w="22225">
                <a:solidFill>
                  <a:srgbClr val="D90000"/>
                </a:solidFill>
                <a:round/>
                <a:headEnd/>
                <a:tailEnd/>
              </a:ln>
            </p:spPr>
            <p:txBody>
              <a:bodyPr/>
              <a:lstStyle/>
              <a:p>
                <a:endParaRPr lang="en-US" dirty="0"/>
              </a:p>
            </p:txBody>
          </p:sp>
          <p:sp>
            <p:nvSpPr>
              <p:cNvPr id="347" name="Line 105"/>
              <p:cNvSpPr>
                <a:spLocks noChangeShapeType="1"/>
              </p:cNvSpPr>
              <p:nvPr/>
            </p:nvSpPr>
            <p:spPr bwMode="auto">
              <a:xfrm flipH="1">
                <a:off x="1983" y="1932"/>
                <a:ext cx="2" cy="24"/>
              </a:xfrm>
              <a:prstGeom prst="line">
                <a:avLst/>
              </a:prstGeom>
              <a:noFill/>
              <a:ln w="22225">
                <a:solidFill>
                  <a:srgbClr val="D90000"/>
                </a:solidFill>
                <a:round/>
                <a:headEnd/>
                <a:tailEnd/>
              </a:ln>
            </p:spPr>
            <p:txBody>
              <a:bodyPr/>
              <a:lstStyle/>
              <a:p>
                <a:endParaRPr lang="en-US" dirty="0"/>
              </a:p>
            </p:txBody>
          </p:sp>
          <p:sp>
            <p:nvSpPr>
              <p:cNvPr id="348" name="Line 106"/>
              <p:cNvSpPr>
                <a:spLocks noChangeShapeType="1"/>
              </p:cNvSpPr>
              <p:nvPr/>
            </p:nvSpPr>
            <p:spPr bwMode="auto">
              <a:xfrm flipH="1">
                <a:off x="1979" y="1972"/>
                <a:ext cx="2" cy="24"/>
              </a:xfrm>
              <a:prstGeom prst="line">
                <a:avLst/>
              </a:prstGeom>
              <a:noFill/>
              <a:ln w="22225">
                <a:solidFill>
                  <a:srgbClr val="D90000"/>
                </a:solidFill>
                <a:round/>
                <a:headEnd/>
                <a:tailEnd/>
              </a:ln>
            </p:spPr>
            <p:txBody>
              <a:bodyPr/>
              <a:lstStyle/>
              <a:p>
                <a:endParaRPr lang="en-US" dirty="0"/>
              </a:p>
            </p:txBody>
          </p:sp>
          <p:sp>
            <p:nvSpPr>
              <p:cNvPr id="349" name="Line 107"/>
              <p:cNvSpPr>
                <a:spLocks noChangeShapeType="1"/>
              </p:cNvSpPr>
              <p:nvPr/>
            </p:nvSpPr>
            <p:spPr bwMode="auto">
              <a:xfrm flipH="1">
                <a:off x="1975" y="2012"/>
                <a:ext cx="2" cy="24"/>
              </a:xfrm>
              <a:prstGeom prst="line">
                <a:avLst/>
              </a:prstGeom>
              <a:noFill/>
              <a:ln w="22225">
                <a:solidFill>
                  <a:srgbClr val="D90000"/>
                </a:solidFill>
                <a:round/>
                <a:headEnd/>
                <a:tailEnd/>
              </a:ln>
            </p:spPr>
            <p:txBody>
              <a:bodyPr/>
              <a:lstStyle/>
              <a:p>
                <a:endParaRPr lang="en-US" dirty="0"/>
              </a:p>
            </p:txBody>
          </p:sp>
          <p:sp>
            <p:nvSpPr>
              <p:cNvPr id="350" name="Line 108"/>
              <p:cNvSpPr>
                <a:spLocks noChangeShapeType="1"/>
              </p:cNvSpPr>
              <p:nvPr/>
            </p:nvSpPr>
            <p:spPr bwMode="auto">
              <a:xfrm flipH="1">
                <a:off x="1971" y="2051"/>
                <a:ext cx="4" cy="24"/>
              </a:xfrm>
              <a:prstGeom prst="line">
                <a:avLst/>
              </a:prstGeom>
              <a:noFill/>
              <a:ln w="22225">
                <a:solidFill>
                  <a:srgbClr val="D90000"/>
                </a:solidFill>
                <a:round/>
                <a:headEnd/>
                <a:tailEnd/>
              </a:ln>
            </p:spPr>
            <p:txBody>
              <a:bodyPr/>
              <a:lstStyle/>
              <a:p>
                <a:endParaRPr lang="en-US" dirty="0"/>
              </a:p>
            </p:txBody>
          </p:sp>
          <p:sp>
            <p:nvSpPr>
              <p:cNvPr id="351" name="Line 109"/>
              <p:cNvSpPr>
                <a:spLocks noChangeShapeType="1"/>
              </p:cNvSpPr>
              <p:nvPr/>
            </p:nvSpPr>
            <p:spPr bwMode="auto">
              <a:xfrm flipH="1">
                <a:off x="1969" y="2091"/>
                <a:ext cx="2" cy="24"/>
              </a:xfrm>
              <a:prstGeom prst="line">
                <a:avLst/>
              </a:prstGeom>
              <a:noFill/>
              <a:ln w="22225">
                <a:solidFill>
                  <a:srgbClr val="D90000"/>
                </a:solidFill>
                <a:round/>
                <a:headEnd/>
                <a:tailEnd/>
              </a:ln>
            </p:spPr>
            <p:txBody>
              <a:bodyPr/>
              <a:lstStyle/>
              <a:p>
                <a:endParaRPr lang="en-US" dirty="0"/>
              </a:p>
            </p:txBody>
          </p:sp>
          <p:sp>
            <p:nvSpPr>
              <p:cNvPr id="352" name="Line 110"/>
              <p:cNvSpPr>
                <a:spLocks noChangeShapeType="1"/>
              </p:cNvSpPr>
              <p:nvPr/>
            </p:nvSpPr>
            <p:spPr bwMode="auto">
              <a:xfrm flipH="1">
                <a:off x="1965" y="2131"/>
                <a:ext cx="2" cy="24"/>
              </a:xfrm>
              <a:prstGeom prst="line">
                <a:avLst/>
              </a:prstGeom>
              <a:noFill/>
              <a:ln w="22225">
                <a:solidFill>
                  <a:srgbClr val="D90000"/>
                </a:solidFill>
                <a:round/>
                <a:headEnd/>
                <a:tailEnd/>
              </a:ln>
            </p:spPr>
            <p:txBody>
              <a:bodyPr/>
              <a:lstStyle/>
              <a:p>
                <a:endParaRPr lang="en-US" dirty="0"/>
              </a:p>
            </p:txBody>
          </p:sp>
          <p:sp>
            <p:nvSpPr>
              <p:cNvPr id="353" name="Line 111"/>
              <p:cNvSpPr>
                <a:spLocks noChangeShapeType="1"/>
              </p:cNvSpPr>
              <p:nvPr/>
            </p:nvSpPr>
            <p:spPr bwMode="auto">
              <a:xfrm flipH="1">
                <a:off x="1961" y="2171"/>
                <a:ext cx="2" cy="24"/>
              </a:xfrm>
              <a:prstGeom prst="line">
                <a:avLst/>
              </a:prstGeom>
              <a:noFill/>
              <a:ln w="22225">
                <a:solidFill>
                  <a:srgbClr val="D90000"/>
                </a:solidFill>
                <a:round/>
                <a:headEnd/>
                <a:tailEnd/>
              </a:ln>
            </p:spPr>
            <p:txBody>
              <a:bodyPr/>
              <a:lstStyle/>
              <a:p>
                <a:endParaRPr lang="en-US" dirty="0"/>
              </a:p>
            </p:txBody>
          </p:sp>
          <p:sp>
            <p:nvSpPr>
              <p:cNvPr id="354" name="Line 112"/>
              <p:cNvSpPr>
                <a:spLocks noChangeShapeType="1"/>
              </p:cNvSpPr>
              <p:nvPr/>
            </p:nvSpPr>
            <p:spPr bwMode="auto">
              <a:xfrm flipH="1">
                <a:off x="1957" y="2211"/>
                <a:ext cx="2" cy="24"/>
              </a:xfrm>
              <a:prstGeom prst="line">
                <a:avLst/>
              </a:prstGeom>
              <a:noFill/>
              <a:ln w="22225">
                <a:solidFill>
                  <a:srgbClr val="D90000"/>
                </a:solidFill>
                <a:round/>
                <a:headEnd/>
                <a:tailEnd/>
              </a:ln>
            </p:spPr>
            <p:txBody>
              <a:bodyPr/>
              <a:lstStyle/>
              <a:p>
                <a:endParaRPr lang="en-US" dirty="0"/>
              </a:p>
            </p:txBody>
          </p:sp>
          <p:sp>
            <p:nvSpPr>
              <p:cNvPr id="355" name="Freeform 113"/>
              <p:cNvSpPr>
                <a:spLocks/>
              </p:cNvSpPr>
              <p:nvPr/>
            </p:nvSpPr>
            <p:spPr bwMode="auto">
              <a:xfrm>
                <a:off x="1955" y="2251"/>
                <a:ext cx="4" cy="24"/>
              </a:xfrm>
              <a:custGeom>
                <a:avLst/>
                <a:gdLst/>
                <a:ahLst/>
                <a:cxnLst>
                  <a:cxn ang="0">
                    <a:pos x="0" y="0"/>
                  </a:cxn>
                  <a:cxn ang="0">
                    <a:pos x="0" y="0"/>
                  </a:cxn>
                  <a:cxn ang="0">
                    <a:pos x="4" y="24"/>
                  </a:cxn>
                </a:cxnLst>
                <a:rect l="0" t="0" r="r" b="b"/>
                <a:pathLst>
                  <a:path w="4" h="24">
                    <a:moveTo>
                      <a:pt x="0" y="0"/>
                    </a:moveTo>
                    <a:lnTo>
                      <a:pt x="0" y="0"/>
                    </a:lnTo>
                    <a:lnTo>
                      <a:pt x="4" y="24"/>
                    </a:lnTo>
                  </a:path>
                </a:pathLst>
              </a:custGeom>
              <a:noFill/>
              <a:ln w="22225">
                <a:solidFill>
                  <a:srgbClr val="D90000"/>
                </a:solidFill>
                <a:prstDash val="solid"/>
                <a:round/>
                <a:headEnd/>
                <a:tailEnd/>
              </a:ln>
            </p:spPr>
            <p:txBody>
              <a:bodyPr/>
              <a:lstStyle/>
              <a:p>
                <a:endParaRPr lang="en-US" dirty="0"/>
              </a:p>
            </p:txBody>
          </p:sp>
          <p:sp>
            <p:nvSpPr>
              <p:cNvPr id="356" name="Line 114"/>
              <p:cNvSpPr>
                <a:spLocks noChangeShapeType="1"/>
              </p:cNvSpPr>
              <p:nvPr/>
            </p:nvSpPr>
            <p:spPr bwMode="auto">
              <a:xfrm>
                <a:off x="1961" y="2291"/>
                <a:ext cx="4" cy="24"/>
              </a:xfrm>
              <a:prstGeom prst="line">
                <a:avLst/>
              </a:prstGeom>
              <a:noFill/>
              <a:ln w="22225">
                <a:solidFill>
                  <a:srgbClr val="D90000"/>
                </a:solidFill>
                <a:round/>
                <a:headEnd/>
                <a:tailEnd/>
              </a:ln>
            </p:spPr>
            <p:txBody>
              <a:bodyPr/>
              <a:lstStyle/>
              <a:p>
                <a:endParaRPr lang="en-US" dirty="0"/>
              </a:p>
            </p:txBody>
          </p:sp>
          <p:sp>
            <p:nvSpPr>
              <p:cNvPr id="357" name="Line 115"/>
              <p:cNvSpPr>
                <a:spLocks noChangeShapeType="1"/>
              </p:cNvSpPr>
              <p:nvPr/>
            </p:nvSpPr>
            <p:spPr bwMode="auto">
              <a:xfrm>
                <a:off x="1967" y="2331"/>
                <a:ext cx="2" cy="24"/>
              </a:xfrm>
              <a:prstGeom prst="line">
                <a:avLst/>
              </a:prstGeom>
              <a:noFill/>
              <a:ln w="22225">
                <a:solidFill>
                  <a:srgbClr val="D90000"/>
                </a:solidFill>
                <a:round/>
                <a:headEnd/>
                <a:tailEnd/>
              </a:ln>
            </p:spPr>
            <p:txBody>
              <a:bodyPr/>
              <a:lstStyle/>
              <a:p>
                <a:endParaRPr lang="en-US" dirty="0"/>
              </a:p>
            </p:txBody>
          </p:sp>
          <p:sp>
            <p:nvSpPr>
              <p:cNvPr id="358" name="Line 116"/>
              <p:cNvSpPr>
                <a:spLocks noChangeShapeType="1"/>
              </p:cNvSpPr>
              <p:nvPr/>
            </p:nvSpPr>
            <p:spPr bwMode="auto">
              <a:xfrm>
                <a:off x="1973" y="2369"/>
                <a:ext cx="2" cy="24"/>
              </a:xfrm>
              <a:prstGeom prst="line">
                <a:avLst/>
              </a:prstGeom>
              <a:noFill/>
              <a:ln w="22225">
                <a:solidFill>
                  <a:srgbClr val="D90000"/>
                </a:solidFill>
                <a:round/>
                <a:headEnd/>
                <a:tailEnd/>
              </a:ln>
            </p:spPr>
            <p:txBody>
              <a:bodyPr/>
              <a:lstStyle/>
              <a:p>
                <a:endParaRPr lang="en-US" dirty="0"/>
              </a:p>
            </p:txBody>
          </p:sp>
          <p:sp>
            <p:nvSpPr>
              <p:cNvPr id="359" name="Line 117"/>
              <p:cNvSpPr>
                <a:spLocks noChangeShapeType="1"/>
              </p:cNvSpPr>
              <p:nvPr/>
            </p:nvSpPr>
            <p:spPr bwMode="auto">
              <a:xfrm>
                <a:off x="1977" y="2409"/>
                <a:ext cx="4" cy="24"/>
              </a:xfrm>
              <a:prstGeom prst="line">
                <a:avLst/>
              </a:prstGeom>
              <a:noFill/>
              <a:ln w="22225">
                <a:solidFill>
                  <a:srgbClr val="D90000"/>
                </a:solidFill>
                <a:round/>
                <a:headEnd/>
                <a:tailEnd/>
              </a:ln>
            </p:spPr>
            <p:txBody>
              <a:bodyPr/>
              <a:lstStyle/>
              <a:p>
                <a:endParaRPr lang="en-US" dirty="0"/>
              </a:p>
            </p:txBody>
          </p:sp>
          <p:sp>
            <p:nvSpPr>
              <p:cNvPr id="360" name="Line 118"/>
              <p:cNvSpPr>
                <a:spLocks noChangeShapeType="1"/>
              </p:cNvSpPr>
              <p:nvPr/>
            </p:nvSpPr>
            <p:spPr bwMode="auto">
              <a:xfrm>
                <a:off x="1983" y="2449"/>
                <a:ext cx="4" cy="24"/>
              </a:xfrm>
              <a:prstGeom prst="line">
                <a:avLst/>
              </a:prstGeom>
              <a:noFill/>
              <a:ln w="22225">
                <a:solidFill>
                  <a:srgbClr val="D90000"/>
                </a:solidFill>
                <a:round/>
                <a:headEnd/>
                <a:tailEnd/>
              </a:ln>
            </p:spPr>
            <p:txBody>
              <a:bodyPr/>
              <a:lstStyle/>
              <a:p>
                <a:endParaRPr lang="en-US" dirty="0"/>
              </a:p>
            </p:txBody>
          </p:sp>
          <p:sp>
            <p:nvSpPr>
              <p:cNvPr id="361" name="Line 119"/>
              <p:cNvSpPr>
                <a:spLocks noChangeShapeType="1"/>
              </p:cNvSpPr>
              <p:nvPr/>
            </p:nvSpPr>
            <p:spPr bwMode="auto">
              <a:xfrm>
                <a:off x="1989" y="2489"/>
                <a:ext cx="4" cy="24"/>
              </a:xfrm>
              <a:prstGeom prst="line">
                <a:avLst/>
              </a:prstGeom>
              <a:noFill/>
              <a:ln w="22225">
                <a:solidFill>
                  <a:srgbClr val="D90000"/>
                </a:solidFill>
                <a:round/>
                <a:headEnd/>
                <a:tailEnd/>
              </a:ln>
            </p:spPr>
            <p:txBody>
              <a:bodyPr/>
              <a:lstStyle/>
              <a:p>
                <a:endParaRPr lang="en-US" dirty="0"/>
              </a:p>
            </p:txBody>
          </p:sp>
          <p:sp>
            <p:nvSpPr>
              <p:cNvPr id="362" name="Line 120"/>
              <p:cNvSpPr>
                <a:spLocks noChangeShapeType="1"/>
              </p:cNvSpPr>
              <p:nvPr/>
            </p:nvSpPr>
            <p:spPr bwMode="auto">
              <a:xfrm>
                <a:off x="1995" y="2529"/>
                <a:ext cx="4" cy="22"/>
              </a:xfrm>
              <a:prstGeom prst="line">
                <a:avLst/>
              </a:prstGeom>
              <a:noFill/>
              <a:ln w="22225">
                <a:solidFill>
                  <a:srgbClr val="D90000"/>
                </a:solidFill>
                <a:round/>
                <a:headEnd/>
                <a:tailEnd/>
              </a:ln>
            </p:spPr>
            <p:txBody>
              <a:bodyPr/>
              <a:lstStyle/>
              <a:p>
                <a:endParaRPr lang="en-US" dirty="0"/>
              </a:p>
            </p:txBody>
          </p:sp>
          <p:sp>
            <p:nvSpPr>
              <p:cNvPr id="363" name="Line 121"/>
              <p:cNvSpPr>
                <a:spLocks noChangeShapeType="1"/>
              </p:cNvSpPr>
              <p:nvPr/>
            </p:nvSpPr>
            <p:spPr bwMode="auto">
              <a:xfrm>
                <a:off x="2001" y="2567"/>
                <a:ext cx="2" cy="24"/>
              </a:xfrm>
              <a:prstGeom prst="line">
                <a:avLst/>
              </a:prstGeom>
              <a:noFill/>
              <a:ln w="22225">
                <a:solidFill>
                  <a:srgbClr val="D90000"/>
                </a:solidFill>
                <a:round/>
                <a:headEnd/>
                <a:tailEnd/>
              </a:ln>
            </p:spPr>
            <p:txBody>
              <a:bodyPr/>
              <a:lstStyle/>
              <a:p>
                <a:endParaRPr lang="en-US" dirty="0"/>
              </a:p>
            </p:txBody>
          </p:sp>
          <p:sp>
            <p:nvSpPr>
              <p:cNvPr id="364" name="Line 122"/>
              <p:cNvSpPr>
                <a:spLocks noChangeShapeType="1"/>
              </p:cNvSpPr>
              <p:nvPr/>
            </p:nvSpPr>
            <p:spPr bwMode="auto">
              <a:xfrm>
                <a:off x="2007" y="2607"/>
                <a:ext cx="2" cy="24"/>
              </a:xfrm>
              <a:prstGeom prst="line">
                <a:avLst/>
              </a:prstGeom>
              <a:noFill/>
              <a:ln w="22225">
                <a:solidFill>
                  <a:srgbClr val="D90000"/>
                </a:solidFill>
                <a:round/>
                <a:headEnd/>
                <a:tailEnd/>
              </a:ln>
            </p:spPr>
            <p:txBody>
              <a:bodyPr/>
              <a:lstStyle/>
              <a:p>
                <a:endParaRPr lang="en-US" dirty="0"/>
              </a:p>
            </p:txBody>
          </p:sp>
          <p:sp>
            <p:nvSpPr>
              <p:cNvPr id="365" name="Line 123"/>
              <p:cNvSpPr>
                <a:spLocks noChangeShapeType="1"/>
              </p:cNvSpPr>
              <p:nvPr/>
            </p:nvSpPr>
            <p:spPr bwMode="auto">
              <a:xfrm>
                <a:off x="2011" y="2647"/>
                <a:ext cx="4" cy="24"/>
              </a:xfrm>
              <a:prstGeom prst="line">
                <a:avLst/>
              </a:prstGeom>
              <a:noFill/>
              <a:ln w="22225">
                <a:solidFill>
                  <a:srgbClr val="D90000"/>
                </a:solidFill>
                <a:round/>
                <a:headEnd/>
                <a:tailEnd/>
              </a:ln>
            </p:spPr>
            <p:txBody>
              <a:bodyPr/>
              <a:lstStyle/>
              <a:p>
                <a:endParaRPr lang="en-US" dirty="0"/>
              </a:p>
            </p:txBody>
          </p:sp>
          <p:sp>
            <p:nvSpPr>
              <p:cNvPr id="366" name="Line 124"/>
              <p:cNvSpPr>
                <a:spLocks noChangeShapeType="1"/>
              </p:cNvSpPr>
              <p:nvPr/>
            </p:nvSpPr>
            <p:spPr bwMode="auto">
              <a:xfrm>
                <a:off x="2017" y="2687"/>
                <a:ext cx="4" cy="24"/>
              </a:xfrm>
              <a:prstGeom prst="line">
                <a:avLst/>
              </a:prstGeom>
              <a:noFill/>
              <a:ln w="22225">
                <a:solidFill>
                  <a:srgbClr val="D90000"/>
                </a:solidFill>
                <a:round/>
                <a:headEnd/>
                <a:tailEnd/>
              </a:ln>
            </p:spPr>
            <p:txBody>
              <a:bodyPr/>
              <a:lstStyle/>
              <a:p>
                <a:endParaRPr lang="en-US" dirty="0"/>
              </a:p>
            </p:txBody>
          </p:sp>
          <p:sp>
            <p:nvSpPr>
              <p:cNvPr id="367" name="Line 125"/>
              <p:cNvSpPr>
                <a:spLocks noChangeShapeType="1"/>
              </p:cNvSpPr>
              <p:nvPr/>
            </p:nvSpPr>
            <p:spPr bwMode="auto">
              <a:xfrm>
                <a:off x="2023" y="2727"/>
                <a:ext cx="4" cy="22"/>
              </a:xfrm>
              <a:prstGeom prst="line">
                <a:avLst/>
              </a:prstGeom>
              <a:noFill/>
              <a:ln w="22225">
                <a:solidFill>
                  <a:srgbClr val="D90000"/>
                </a:solidFill>
                <a:round/>
                <a:headEnd/>
                <a:tailEnd/>
              </a:ln>
            </p:spPr>
            <p:txBody>
              <a:bodyPr/>
              <a:lstStyle/>
              <a:p>
                <a:endParaRPr lang="en-US" dirty="0"/>
              </a:p>
            </p:txBody>
          </p:sp>
          <p:sp>
            <p:nvSpPr>
              <p:cNvPr id="368" name="Line 126"/>
              <p:cNvSpPr>
                <a:spLocks noChangeShapeType="1"/>
              </p:cNvSpPr>
              <p:nvPr/>
            </p:nvSpPr>
            <p:spPr bwMode="auto">
              <a:xfrm>
                <a:off x="2029" y="2765"/>
                <a:ext cx="4" cy="24"/>
              </a:xfrm>
              <a:prstGeom prst="line">
                <a:avLst/>
              </a:prstGeom>
              <a:noFill/>
              <a:ln w="22225">
                <a:solidFill>
                  <a:srgbClr val="D90000"/>
                </a:solidFill>
                <a:round/>
                <a:headEnd/>
                <a:tailEnd/>
              </a:ln>
            </p:spPr>
            <p:txBody>
              <a:bodyPr/>
              <a:lstStyle/>
              <a:p>
                <a:endParaRPr lang="en-US" dirty="0"/>
              </a:p>
            </p:txBody>
          </p:sp>
          <p:sp>
            <p:nvSpPr>
              <p:cNvPr id="369" name="Line 127"/>
              <p:cNvSpPr>
                <a:spLocks noChangeShapeType="1"/>
              </p:cNvSpPr>
              <p:nvPr/>
            </p:nvSpPr>
            <p:spPr bwMode="auto">
              <a:xfrm>
                <a:off x="2039" y="2805"/>
                <a:ext cx="10" cy="20"/>
              </a:xfrm>
              <a:prstGeom prst="line">
                <a:avLst/>
              </a:prstGeom>
              <a:noFill/>
              <a:ln w="22225">
                <a:solidFill>
                  <a:srgbClr val="D90000"/>
                </a:solidFill>
                <a:round/>
                <a:headEnd/>
                <a:tailEnd/>
              </a:ln>
            </p:spPr>
            <p:txBody>
              <a:bodyPr/>
              <a:lstStyle/>
              <a:p>
                <a:endParaRPr lang="en-US" dirty="0"/>
              </a:p>
            </p:txBody>
          </p:sp>
          <p:sp>
            <p:nvSpPr>
              <p:cNvPr id="370" name="Line 128"/>
              <p:cNvSpPr>
                <a:spLocks noChangeShapeType="1"/>
              </p:cNvSpPr>
              <p:nvPr/>
            </p:nvSpPr>
            <p:spPr bwMode="auto">
              <a:xfrm>
                <a:off x="2057" y="2839"/>
                <a:ext cx="12" cy="22"/>
              </a:xfrm>
              <a:prstGeom prst="line">
                <a:avLst/>
              </a:prstGeom>
              <a:noFill/>
              <a:ln w="22225">
                <a:solidFill>
                  <a:srgbClr val="D90000"/>
                </a:solidFill>
                <a:round/>
                <a:headEnd/>
                <a:tailEnd/>
              </a:ln>
            </p:spPr>
            <p:txBody>
              <a:bodyPr/>
              <a:lstStyle/>
              <a:p>
                <a:endParaRPr lang="en-US" dirty="0"/>
              </a:p>
            </p:txBody>
          </p:sp>
          <p:sp>
            <p:nvSpPr>
              <p:cNvPr id="371" name="Line 129"/>
              <p:cNvSpPr>
                <a:spLocks noChangeShapeType="1"/>
              </p:cNvSpPr>
              <p:nvPr/>
            </p:nvSpPr>
            <p:spPr bwMode="auto">
              <a:xfrm>
                <a:off x="2077" y="2875"/>
                <a:ext cx="10" cy="20"/>
              </a:xfrm>
              <a:prstGeom prst="line">
                <a:avLst/>
              </a:prstGeom>
              <a:noFill/>
              <a:ln w="22225">
                <a:solidFill>
                  <a:srgbClr val="D90000"/>
                </a:solidFill>
                <a:round/>
                <a:headEnd/>
                <a:tailEnd/>
              </a:ln>
            </p:spPr>
            <p:txBody>
              <a:bodyPr/>
              <a:lstStyle/>
              <a:p>
                <a:endParaRPr lang="en-US" dirty="0"/>
              </a:p>
            </p:txBody>
          </p:sp>
          <p:sp>
            <p:nvSpPr>
              <p:cNvPr id="372" name="Line 130"/>
              <p:cNvSpPr>
                <a:spLocks noChangeShapeType="1"/>
              </p:cNvSpPr>
              <p:nvPr/>
            </p:nvSpPr>
            <p:spPr bwMode="auto">
              <a:xfrm>
                <a:off x="2095" y="2909"/>
                <a:ext cx="12" cy="22"/>
              </a:xfrm>
              <a:prstGeom prst="line">
                <a:avLst/>
              </a:prstGeom>
              <a:noFill/>
              <a:ln w="22225">
                <a:solidFill>
                  <a:srgbClr val="D90000"/>
                </a:solidFill>
                <a:round/>
                <a:headEnd/>
                <a:tailEnd/>
              </a:ln>
            </p:spPr>
            <p:txBody>
              <a:bodyPr/>
              <a:lstStyle/>
              <a:p>
                <a:endParaRPr lang="en-US" dirty="0"/>
              </a:p>
            </p:txBody>
          </p:sp>
          <p:sp>
            <p:nvSpPr>
              <p:cNvPr id="373" name="Line 131"/>
              <p:cNvSpPr>
                <a:spLocks noChangeShapeType="1"/>
              </p:cNvSpPr>
              <p:nvPr/>
            </p:nvSpPr>
            <p:spPr bwMode="auto">
              <a:xfrm>
                <a:off x="2115" y="2945"/>
                <a:ext cx="10" cy="20"/>
              </a:xfrm>
              <a:prstGeom prst="line">
                <a:avLst/>
              </a:prstGeom>
              <a:noFill/>
              <a:ln w="22225">
                <a:solidFill>
                  <a:srgbClr val="D90000"/>
                </a:solidFill>
                <a:round/>
                <a:headEnd/>
                <a:tailEnd/>
              </a:ln>
            </p:spPr>
            <p:txBody>
              <a:bodyPr/>
              <a:lstStyle/>
              <a:p>
                <a:endParaRPr lang="en-US" dirty="0"/>
              </a:p>
            </p:txBody>
          </p:sp>
          <p:sp>
            <p:nvSpPr>
              <p:cNvPr id="374" name="Line 132"/>
              <p:cNvSpPr>
                <a:spLocks noChangeShapeType="1"/>
              </p:cNvSpPr>
              <p:nvPr/>
            </p:nvSpPr>
            <p:spPr bwMode="auto">
              <a:xfrm>
                <a:off x="2133" y="2979"/>
                <a:ext cx="12" cy="22"/>
              </a:xfrm>
              <a:prstGeom prst="line">
                <a:avLst/>
              </a:prstGeom>
              <a:noFill/>
              <a:ln w="22225">
                <a:solidFill>
                  <a:srgbClr val="D90000"/>
                </a:solidFill>
                <a:round/>
                <a:headEnd/>
                <a:tailEnd/>
              </a:ln>
            </p:spPr>
            <p:txBody>
              <a:bodyPr/>
              <a:lstStyle/>
              <a:p>
                <a:endParaRPr lang="en-US" dirty="0"/>
              </a:p>
            </p:txBody>
          </p:sp>
          <p:sp>
            <p:nvSpPr>
              <p:cNvPr id="375" name="Line 133"/>
              <p:cNvSpPr>
                <a:spLocks noChangeShapeType="1"/>
              </p:cNvSpPr>
              <p:nvPr/>
            </p:nvSpPr>
            <p:spPr bwMode="auto">
              <a:xfrm>
                <a:off x="2153" y="3015"/>
                <a:ext cx="12" cy="22"/>
              </a:xfrm>
              <a:prstGeom prst="line">
                <a:avLst/>
              </a:prstGeom>
              <a:noFill/>
              <a:ln w="22225">
                <a:solidFill>
                  <a:srgbClr val="D90000"/>
                </a:solidFill>
                <a:round/>
                <a:headEnd/>
                <a:tailEnd/>
              </a:ln>
            </p:spPr>
            <p:txBody>
              <a:bodyPr/>
              <a:lstStyle/>
              <a:p>
                <a:endParaRPr lang="en-US" dirty="0"/>
              </a:p>
            </p:txBody>
          </p:sp>
          <p:sp>
            <p:nvSpPr>
              <p:cNvPr id="376" name="Line 134"/>
              <p:cNvSpPr>
                <a:spLocks noChangeShapeType="1"/>
              </p:cNvSpPr>
              <p:nvPr/>
            </p:nvSpPr>
            <p:spPr bwMode="auto">
              <a:xfrm>
                <a:off x="2171" y="3051"/>
                <a:ext cx="12" cy="20"/>
              </a:xfrm>
              <a:prstGeom prst="line">
                <a:avLst/>
              </a:prstGeom>
              <a:noFill/>
              <a:ln w="22225">
                <a:solidFill>
                  <a:srgbClr val="D90000"/>
                </a:solidFill>
                <a:round/>
                <a:headEnd/>
                <a:tailEnd/>
              </a:ln>
            </p:spPr>
            <p:txBody>
              <a:bodyPr/>
              <a:lstStyle/>
              <a:p>
                <a:endParaRPr lang="en-US" dirty="0"/>
              </a:p>
            </p:txBody>
          </p:sp>
          <p:sp>
            <p:nvSpPr>
              <p:cNvPr id="377" name="Line 135"/>
              <p:cNvSpPr>
                <a:spLocks noChangeShapeType="1"/>
              </p:cNvSpPr>
              <p:nvPr/>
            </p:nvSpPr>
            <p:spPr bwMode="auto">
              <a:xfrm>
                <a:off x="2191" y="3085"/>
                <a:ext cx="12" cy="22"/>
              </a:xfrm>
              <a:prstGeom prst="line">
                <a:avLst/>
              </a:prstGeom>
              <a:noFill/>
              <a:ln w="22225">
                <a:solidFill>
                  <a:srgbClr val="D90000"/>
                </a:solidFill>
                <a:round/>
                <a:headEnd/>
                <a:tailEnd/>
              </a:ln>
            </p:spPr>
            <p:txBody>
              <a:bodyPr/>
              <a:lstStyle/>
              <a:p>
                <a:endParaRPr lang="en-US" dirty="0"/>
              </a:p>
            </p:txBody>
          </p:sp>
          <p:sp>
            <p:nvSpPr>
              <p:cNvPr id="378" name="Freeform 136"/>
              <p:cNvSpPr>
                <a:spLocks/>
              </p:cNvSpPr>
              <p:nvPr/>
            </p:nvSpPr>
            <p:spPr bwMode="auto">
              <a:xfrm>
                <a:off x="2211" y="3121"/>
                <a:ext cx="12" cy="20"/>
              </a:xfrm>
              <a:custGeom>
                <a:avLst/>
                <a:gdLst/>
                <a:ahLst/>
                <a:cxnLst>
                  <a:cxn ang="0">
                    <a:pos x="0" y="0"/>
                  </a:cxn>
                  <a:cxn ang="0">
                    <a:pos x="4" y="10"/>
                  </a:cxn>
                  <a:cxn ang="0">
                    <a:pos x="12" y="20"/>
                  </a:cxn>
                </a:cxnLst>
                <a:rect l="0" t="0" r="r" b="b"/>
                <a:pathLst>
                  <a:path w="12" h="20">
                    <a:moveTo>
                      <a:pt x="0" y="0"/>
                    </a:moveTo>
                    <a:lnTo>
                      <a:pt x="4" y="10"/>
                    </a:lnTo>
                    <a:lnTo>
                      <a:pt x="12" y="20"/>
                    </a:lnTo>
                  </a:path>
                </a:pathLst>
              </a:custGeom>
              <a:noFill/>
              <a:ln w="22225">
                <a:solidFill>
                  <a:srgbClr val="D90000"/>
                </a:solidFill>
                <a:prstDash val="solid"/>
                <a:round/>
                <a:headEnd/>
                <a:tailEnd/>
              </a:ln>
            </p:spPr>
            <p:txBody>
              <a:bodyPr/>
              <a:lstStyle/>
              <a:p>
                <a:endParaRPr lang="en-US" dirty="0"/>
              </a:p>
            </p:txBody>
          </p:sp>
          <p:sp>
            <p:nvSpPr>
              <p:cNvPr id="379" name="Line 137"/>
              <p:cNvSpPr>
                <a:spLocks noChangeShapeType="1"/>
              </p:cNvSpPr>
              <p:nvPr/>
            </p:nvSpPr>
            <p:spPr bwMode="auto">
              <a:xfrm>
                <a:off x="2233" y="3153"/>
                <a:ext cx="16" cy="18"/>
              </a:xfrm>
              <a:prstGeom prst="line">
                <a:avLst/>
              </a:prstGeom>
              <a:noFill/>
              <a:ln w="22225">
                <a:solidFill>
                  <a:srgbClr val="D90000"/>
                </a:solidFill>
                <a:round/>
                <a:headEnd/>
                <a:tailEnd/>
              </a:ln>
            </p:spPr>
            <p:txBody>
              <a:bodyPr/>
              <a:lstStyle/>
              <a:p>
                <a:endParaRPr lang="en-US" dirty="0"/>
              </a:p>
            </p:txBody>
          </p:sp>
          <p:sp>
            <p:nvSpPr>
              <p:cNvPr id="380" name="Line 138"/>
              <p:cNvSpPr>
                <a:spLocks noChangeShapeType="1"/>
              </p:cNvSpPr>
              <p:nvPr/>
            </p:nvSpPr>
            <p:spPr bwMode="auto">
              <a:xfrm>
                <a:off x="2259" y="3183"/>
                <a:ext cx="16" cy="18"/>
              </a:xfrm>
              <a:prstGeom prst="line">
                <a:avLst/>
              </a:prstGeom>
              <a:noFill/>
              <a:ln w="22225">
                <a:solidFill>
                  <a:srgbClr val="D90000"/>
                </a:solidFill>
                <a:round/>
                <a:headEnd/>
                <a:tailEnd/>
              </a:ln>
            </p:spPr>
            <p:txBody>
              <a:bodyPr/>
              <a:lstStyle/>
              <a:p>
                <a:endParaRPr lang="en-US" dirty="0"/>
              </a:p>
            </p:txBody>
          </p:sp>
          <p:sp>
            <p:nvSpPr>
              <p:cNvPr id="381" name="Line 139"/>
              <p:cNvSpPr>
                <a:spLocks noChangeShapeType="1"/>
              </p:cNvSpPr>
              <p:nvPr/>
            </p:nvSpPr>
            <p:spPr bwMode="auto">
              <a:xfrm>
                <a:off x="2285" y="3213"/>
                <a:ext cx="16" cy="18"/>
              </a:xfrm>
              <a:prstGeom prst="line">
                <a:avLst/>
              </a:prstGeom>
              <a:noFill/>
              <a:ln w="22225">
                <a:solidFill>
                  <a:srgbClr val="D90000"/>
                </a:solidFill>
                <a:round/>
                <a:headEnd/>
                <a:tailEnd/>
              </a:ln>
            </p:spPr>
            <p:txBody>
              <a:bodyPr/>
              <a:lstStyle/>
              <a:p>
                <a:endParaRPr lang="en-US" dirty="0"/>
              </a:p>
            </p:txBody>
          </p:sp>
          <p:sp>
            <p:nvSpPr>
              <p:cNvPr id="382" name="Line 140"/>
              <p:cNvSpPr>
                <a:spLocks noChangeShapeType="1"/>
              </p:cNvSpPr>
              <p:nvPr/>
            </p:nvSpPr>
            <p:spPr bwMode="auto">
              <a:xfrm>
                <a:off x="2311" y="3245"/>
                <a:ext cx="16" cy="18"/>
              </a:xfrm>
              <a:prstGeom prst="line">
                <a:avLst/>
              </a:prstGeom>
              <a:noFill/>
              <a:ln w="22225">
                <a:solidFill>
                  <a:srgbClr val="D90000"/>
                </a:solidFill>
                <a:round/>
                <a:headEnd/>
                <a:tailEnd/>
              </a:ln>
            </p:spPr>
            <p:txBody>
              <a:bodyPr/>
              <a:lstStyle/>
              <a:p>
                <a:endParaRPr lang="en-US" dirty="0"/>
              </a:p>
            </p:txBody>
          </p:sp>
          <p:sp>
            <p:nvSpPr>
              <p:cNvPr id="383" name="Line 141"/>
              <p:cNvSpPr>
                <a:spLocks noChangeShapeType="1"/>
              </p:cNvSpPr>
              <p:nvPr/>
            </p:nvSpPr>
            <p:spPr bwMode="auto">
              <a:xfrm>
                <a:off x="2337" y="3275"/>
                <a:ext cx="16" cy="18"/>
              </a:xfrm>
              <a:prstGeom prst="line">
                <a:avLst/>
              </a:prstGeom>
              <a:noFill/>
              <a:ln w="22225">
                <a:solidFill>
                  <a:srgbClr val="D90000"/>
                </a:solidFill>
                <a:round/>
                <a:headEnd/>
                <a:tailEnd/>
              </a:ln>
            </p:spPr>
            <p:txBody>
              <a:bodyPr/>
              <a:lstStyle/>
              <a:p>
                <a:endParaRPr lang="en-US" dirty="0"/>
              </a:p>
            </p:txBody>
          </p:sp>
          <p:sp>
            <p:nvSpPr>
              <p:cNvPr id="384" name="Line 142"/>
              <p:cNvSpPr>
                <a:spLocks noChangeShapeType="1"/>
              </p:cNvSpPr>
              <p:nvPr/>
            </p:nvSpPr>
            <p:spPr bwMode="auto">
              <a:xfrm>
                <a:off x="2361" y="3307"/>
                <a:ext cx="10" cy="22"/>
              </a:xfrm>
              <a:prstGeom prst="line">
                <a:avLst/>
              </a:prstGeom>
              <a:noFill/>
              <a:ln w="22225">
                <a:solidFill>
                  <a:srgbClr val="D90000"/>
                </a:solidFill>
                <a:round/>
                <a:headEnd/>
                <a:tailEnd/>
              </a:ln>
            </p:spPr>
            <p:txBody>
              <a:bodyPr/>
              <a:lstStyle/>
              <a:p>
                <a:endParaRPr lang="en-US" dirty="0"/>
              </a:p>
            </p:txBody>
          </p:sp>
          <p:sp>
            <p:nvSpPr>
              <p:cNvPr id="385" name="Freeform 143"/>
              <p:cNvSpPr>
                <a:spLocks/>
              </p:cNvSpPr>
              <p:nvPr/>
            </p:nvSpPr>
            <p:spPr bwMode="auto">
              <a:xfrm>
                <a:off x="2379" y="3343"/>
                <a:ext cx="12" cy="20"/>
              </a:xfrm>
              <a:custGeom>
                <a:avLst/>
                <a:gdLst/>
                <a:ahLst/>
                <a:cxnLst>
                  <a:cxn ang="0">
                    <a:pos x="0" y="0"/>
                  </a:cxn>
                  <a:cxn ang="0">
                    <a:pos x="2" y="2"/>
                  </a:cxn>
                  <a:cxn ang="0">
                    <a:pos x="12" y="20"/>
                  </a:cxn>
                </a:cxnLst>
                <a:rect l="0" t="0" r="r" b="b"/>
                <a:pathLst>
                  <a:path w="12" h="20">
                    <a:moveTo>
                      <a:pt x="0" y="0"/>
                    </a:moveTo>
                    <a:lnTo>
                      <a:pt x="2" y="2"/>
                    </a:lnTo>
                    <a:lnTo>
                      <a:pt x="12" y="20"/>
                    </a:lnTo>
                  </a:path>
                </a:pathLst>
              </a:custGeom>
              <a:noFill/>
              <a:ln w="22225">
                <a:solidFill>
                  <a:srgbClr val="D90000"/>
                </a:solidFill>
                <a:prstDash val="solid"/>
                <a:round/>
                <a:headEnd/>
                <a:tailEnd/>
              </a:ln>
            </p:spPr>
            <p:txBody>
              <a:bodyPr/>
              <a:lstStyle/>
              <a:p>
                <a:endParaRPr lang="en-US" dirty="0"/>
              </a:p>
            </p:txBody>
          </p:sp>
          <p:sp>
            <p:nvSpPr>
              <p:cNvPr id="386" name="Freeform 144"/>
              <p:cNvSpPr>
                <a:spLocks/>
              </p:cNvSpPr>
              <p:nvPr/>
            </p:nvSpPr>
            <p:spPr bwMode="auto">
              <a:xfrm>
                <a:off x="2397" y="3377"/>
                <a:ext cx="12" cy="22"/>
              </a:xfrm>
              <a:custGeom>
                <a:avLst/>
                <a:gdLst/>
                <a:ahLst/>
                <a:cxnLst>
                  <a:cxn ang="0">
                    <a:pos x="0" y="0"/>
                  </a:cxn>
                  <a:cxn ang="0">
                    <a:pos x="4" y="6"/>
                  </a:cxn>
                  <a:cxn ang="0">
                    <a:pos x="12" y="22"/>
                  </a:cxn>
                </a:cxnLst>
                <a:rect l="0" t="0" r="r" b="b"/>
                <a:pathLst>
                  <a:path w="12" h="22">
                    <a:moveTo>
                      <a:pt x="0" y="0"/>
                    </a:moveTo>
                    <a:lnTo>
                      <a:pt x="4" y="6"/>
                    </a:lnTo>
                    <a:lnTo>
                      <a:pt x="12" y="22"/>
                    </a:lnTo>
                  </a:path>
                </a:pathLst>
              </a:custGeom>
              <a:noFill/>
              <a:ln w="22225">
                <a:solidFill>
                  <a:srgbClr val="D90000"/>
                </a:solidFill>
                <a:prstDash val="solid"/>
                <a:round/>
                <a:headEnd/>
                <a:tailEnd/>
              </a:ln>
            </p:spPr>
            <p:txBody>
              <a:bodyPr/>
              <a:lstStyle/>
              <a:p>
                <a:endParaRPr lang="en-US" dirty="0"/>
              </a:p>
            </p:txBody>
          </p:sp>
          <p:sp>
            <p:nvSpPr>
              <p:cNvPr id="387" name="Freeform 145"/>
              <p:cNvSpPr>
                <a:spLocks/>
              </p:cNvSpPr>
              <p:nvPr/>
            </p:nvSpPr>
            <p:spPr bwMode="auto">
              <a:xfrm>
                <a:off x="2415" y="3413"/>
                <a:ext cx="12" cy="22"/>
              </a:xfrm>
              <a:custGeom>
                <a:avLst/>
                <a:gdLst/>
                <a:ahLst/>
                <a:cxnLst>
                  <a:cxn ang="0">
                    <a:pos x="0" y="0"/>
                  </a:cxn>
                  <a:cxn ang="0">
                    <a:pos x="8" y="18"/>
                  </a:cxn>
                  <a:cxn ang="0">
                    <a:pos x="12" y="22"/>
                  </a:cxn>
                </a:cxnLst>
                <a:rect l="0" t="0" r="r" b="b"/>
                <a:pathLst>
                  <a:path w="12" h="22">
                    <a:moveTo>
                      <a:pt x="0" y="0"/>
                    </a:moveTo>
                    <a:lnTo>
                      <a:pt x="8" y="18"/>
                    </a:lnTo>
                    <a:lnTo>
                      <a:pt x="12" y="22"/>
                    </a:lnTo>
                  </a:path>
                </a:pathLst>
              </a:custGeom>
              <a:noFill/>
              <a:ln w="22225">
                <a:solidFill>
                  <a:srgbClr val="D90000"/>
                </a:solidFill>
                <a:prstDash val="solid"/>
                <a:round/>
                <a:headEnd/>
                <a:tailEnd/>
              </a:ln>
            </p:spPr>
            <p:txBody>
              <a:bodyPr/>
              <a:lstStyle/>
              <a:p>
                <a:endParaRPr lang="en-US" dirty="0"/>
              </a:p>
            </p:txBody>
          </p:sp>
          <p:sp>
            <p:nvSpPr>
              <p:cNvPr id="388" name="Freeform 146"/>
              <p:cNvSpPr>
                <a:spLocks/>
              </p:cNvSpPr>
              <p:nvPr/>
            </p:nvSpPr>
            <p:spPr bwMode="auto">
              <a:xfrm>
                <a:off x="2435" y="3449"/>
                <a:ext cx="12" cy="20"/>
              </a:xfrm>
              <a:custGeom>
                <a:avLst/>
                <a:gdLst/>
                <a:ahLst/>
                <a:cxnLst>
                  <a:cxn ang="0">
                    <a:pos x="0" y="0"/>
                  </a:cxn>
                  <a:cxn ang="0">
                    <a:pos x="6" y="10"/>
                  </a:cxn>
                  <a:cxn ang="0">
                    <a:pos x="12" y="20"/>
                  </a:cxn>
                </a:cxnLst>
                <a:rect l="0" t="0" r="r" b="b"/>
                <a:pathLst>
                  <a:path w="12" h="20">
                    <a:moveTo>
                      <a:pt x="0" y="0"/>
                    </a:moveTo>
                    <a:lnTo>
                      <a:pt x="6" y="10"/>
                    </a:lnTo>
                    <a:lnTo>
                      <a:pt x="12" y="20"/>
                    </a:lnTo>
                  </a:path>
                </a:pathLst>
              </a:custGeom>
              <a:noFill/>
              <a:ln w="22225">
                <a:solidFill>
                  <a:srgbClr val="D90000"/>
                </a:solidFill>
                <a:prstDash val="solid"/>
                <a:round/>
                <a:headEnd/>
                <a:tailEnd/>
              </a:ln>
            </p:spPr>
            <p:txBody>
              <a:bodyPr/>
              <a:lstStyle/>
              <a:p>
                <a:endParaRPr lang="en-US" dirty="0"/>
              </a:p>
            </p:txBody>
          </p:sp>
          <p:sp>
            <p:nvSpPr>
              <p:cNvPr id="389" name="Freeform 147"/>
              <p:cNvSpPr>
                <a:spLocks/>
              </p:cNvSpPr>
              <p:nvPr/>
            </p:nvSpPr>
            <p:spPr bwMode="auto">
              <a:xfrm>
                <a:off x="2457" y="3483"/>
                <a:ext cx="14" cy="18"/>
              </a:xfrm>
              <a:custGeom>
                <a:avLst/>
                <a:gdLst/>
                <a:ahLst/>
                <a:cxnLst>
                  <a:cxn ang="0">
                    <a:pos x="0" y="0"/>
                  </a:cxn>
                  <a:cxn ang="0">
                    <a:pos x="2" y="4"/>
                  </a:cxn>
                  <a:cxn ang="0">
                    <a:pos x="14" y="18"/>
                  </a:cxn>
                </a:cxnLst>
                <a:rect l="0" t="0" r="r" b="b"/>
                <a:pathLst>
                  <a:path w="14" h="18">
                    <a:moveTo>
                      <a:pt x="0" y="0"/>
                    </a:moveTo>
                    <a:lnTo>
                      <a:pt x="2" y="4"/>
                    </a:lnTo>
                    <a:lnTo>
                      <a:pt x="14" y="18"/>
                    </a:lnTo>
                  </a:path>
                </a:pathLst>
              </a:custGeom>
              <a:noFill/>
              <a:ln w="22225">
                <a:solidFill>
                  <a:srgbClr val="D90000"/>
                </a:solidFill>
                <a:prstDash val="solid"/>
                <a:round/>
                <a:headEnd/>
                <a:tailEnd/>
              </a:ln>
            </p:spPr>
            <p:txBody>
              <a:bodyPr/>
              <a:lstStyle/>
              <a:p>
                <a:endParaRPr lang="en-US" dirty="0"/>
              </a:p>
            </p:txBody>
          </p:sp>
          <p:sp>
            <p:nvSpPr>
              <p:cNvPr id="390" name="Freeform 148"/>
              <p:cNvSpPr>
                <a:spLocks/>
              </p:cNvSpPr>
              <p:nvPr/>
            </p:nvSpPr>
            <p:spPr bwMode="auto">
              <a:xfrm>
                <a:off x="2481" y="3513"/>
                <a:ext cx="16" cy="18"/>
              </a:xfrm>
              <a:custGeom>
                <a:avLst/>
                <a:gdLst/>
                <a:ahLst/>
                <a:cxnLst>
                  <a:cxn ang="0">
                    <a:pos x="0" y="0"/>
                  </a:cxn>
                  <a:cxn ang="0">
                    <a:pos x="14" y="14"/>
                  </a:cxn>
                  <a:cxn ang="0">
                    <a:pos x="16" y="18"/>
                  </a:cxn>
                </a:cxnLst>
                <a:rect l="0" t="0" r="r" b="b"/>
                <a:pathLst>
                  <a:path w="16" h="18">
                    <a:moveTo>
                      <a:pt x="0" y="0"/>
                    </a:moveTo>
                    <a:lnTo>
                      <a:pt x="14" y="14"/>
                    </a:lnTo>
                    <a:lnTo>
                      <a:pt x="16" y="18"/>
                    </a:lnTo>
                  </a:path>
                </a:pathLst>
              </a:custGeom>
              <a:noFill/>
              <a:ln w="22225">
                <a:solidFill>
                  <a:srgbClr val="D90000"/>
                </a:solidFill>
                <a:prstDash val="solid"/>
                <a:round/>
                <a:headEnd/>
                <a:tailEnd/>
              </a:ln>
            </p:spPr>
            <p:txBody>
              <a:bodyPr/>
              <a:lstStyle/>
              <a:p>
                <a:endParaRPr lang="en-US" dirty="0"/>
              </a:p>
            </p:txBody>
          </p:sp>
          <p:sp>
            <p:nvSpPr>
              <p:cNvPr id="391" name="Freeform 149"/>
              <p:cNvSpPr>
                <a:spLocks/>
              </p:cNvSpPr>
              <p:nvPr/>
            </p:nvSpPr>
            <p:spPr bwMode="auto">
              <a:xfrm>
                <a:off x="2507" y="3543"/>
                <a:ext cx="16" cy="20"/>
              </a:xfrm>
              <a:custGeom>
                <a:avLst/>
                <a:gdLst/>
                <a:ahLst/>
                <a:cxnLst>
                  <a:cxn ang="0">
                    <a:pos x="0" y="0"/>
                  </a:cxn>
                  <a:cxn ang="0">
                    <a:pos x="10" y="12"/>
                  </a:cxn>
                  <a:cxn ang="0">
                    <a:pos x="16" y="20"/>
                  </a:cxn>
                </a:cxnLst>
                <a:rect l="0" t="0" r="r" b="b"/>
                <a:pathLst>
                  <a:path w="16" h="20">
                    <a:moveTo>
                      <a:pt x="0" y="0"/>
                    </a:moveTo>
                    <a:lnTo>
                      <a:pt x="10" y="12"/>
                    </a:lnTo>
                    <a:lnTo>
                      <a:pt x="16" y="20"/>
                    </a:lnTo>
                  </a:path>
                </a:pathLst>
              </a:custGeom>
              <a:noFill/>
              <a:ln w="22225">
                <a:solidFill>
                  <a:srgbClr val="D90000"/>
                </a:solidFill>
                <a:prstDash val="solid"/>
                <a:round/>
                <a:headEnd/>
                <a:tailEnd/>
              </a:ln>
            </p:spPr>
            <p:txBody>
              <a:bodyPr/>
              <a:lstStyle/>
              <a:p>
                <a:endParaRPr lang="en-US" dirty="0"/>
              </a:p>
            </p:txBody>
          </p:sp>
          <p:sp>
            <p:nvSpPr>
              <p:cNvPr id="392" name="Line 150"/>
              <p:cNvSpPr>
                <a:spLocks noChangeShapeType="1"/>
              </p:cNvSpPr>
              <p:nvPr/>
            </p:nvSpPr>
            <p:spPr bwMode="auto">
              <a:xfrm>
                <a:off x="2531" y="3575"/>
                <a:ext cx="14" cy="20"/>
              </a:xfrm>
              <a:prstGeom prst="line">
                <a:avLst/>
              </a:prstGeom>
              <a:noFill/>
              <a:ln w="22225">
                <a:solidFill>
                  <a:srgbClr val="D90000"/>
                </a:solidFill>
                <a:round/>
                <a:headEnd/>
                <a:tailEnd/>
              </a:ln>
            </p:spPr>
            <p:txBody>
              <a:bodyPr/>
              <a:lstStyle/>
              <a:p>
                <a:endParaRPr lang="en-US" dirty="0"/>
              </a:p>
            </p:txBody>
          </p:sp>
          <p:sp>
            <p:nvSpPr>
              <p:cNvPr id="393" name="Line 151"/>
              <p:cNvSpPr>
                <a:spLocks noChangeShapeType="1"/>
              </p:cNvSpPr>
              <p:nvPr/>
            </p:nvSpPr>
            <p:spPr bwMode="auto">
              <a:xfrm>
                <a:off x="2555" y="3609"/>
                <a:ext cx="12" cy="20"/>
              </a:xfrm>
              <a:prstGeom prst="line">
                <a:avLst/>
              </a:prstGeom>
              <a:noFill/>
              <a:ln w="22225">
                <a:solidFill>
                  <a:srgbClr val="D90000"/>
                </a:solidFill>
                <a:round/>
                <a:headEnd/>
                <a:tailEnd/>
              </a:ln>
            </p:spPr>
            <p:txBody>
              <a:bodyPr/>
              <a:lstStyle/>
              <a:p>
                <a:endParaRPr lang="en-US" dirty="0"/>
              </a:p>
            </p:txBody>
          </p:sp>
          <p:sp>
            <p:nvSpPr>
              <p:cNvPr id="394" name="Line 152"/>
              <p:cNvSpPr>
                <a:spLocks noChangeShapeType="1"/>
              </p:cNvSpPr>
              <p:nvPr/>
            </p:nvSpPr>
            <p:spPr bwMode="auto">
              <a:xfrm>
                <a:off x="2577" y="3641"/>
                <a:ext cx="12" cy="22"/>
              </a:xfrm>
              <a:prstGeom prst="line">
                <a:avLst/>
              </a:prstGeom>
              <a:noFill/>
              <a:ln w="22225">
                <a:solidFill>
                  <a:srgbClr val="D90000"/>
                </a:solidFill>
                <a:round/>
                <a:headEnd/>
                <a:tailEnd/>
              </a:ln>
            </p:spPr>
            <p:txBody>
              <a:bodyPr/>
              <a:lstStyle/>
              <a:p>
                <a:endParaRPr lang="en-US" dirty="0"/>
              </a:p>
            </p:txBody>
          </p:sp>
          <p:sp>
            <p:nvSpPr>
              <p:cNvPr id="395" name="Line 153"/>
              <p:cNvSpPr>
                <a:spLocks noChangeShapeType="1"/>
              </p:cNvSpPr>
              <p:nvPr/>
            </p:nvSpPr>
            <p:spPr bwMode="auto">
              <a:xfrm>
                <a:off x="2597" y="3675"/>
                <a:ext cx="14" cy="22"/>
              </a:xfrm>
              <a:prstGeom prst="line">
                <a:avLst/>
              </a:prstGeom>
              <a:noFill/>
              <a:ln w="22225">
                <a:solidFill>
                  <a:srgbClr val="D90000"/>
                </a:solidFill>
                <a:round/>
                <a:headEnd/>
                <a:tailEnd/>
              </a:ln>
            </p:spPr>
            <p:txBody>
              <a:bodyPr/>
              <a:lstStyle/>
              <a:p>
                <a:endParaRPr lang="en-US" dirty="0"/>
              </a:p>
            </p:txBody>
          </p:sp>
          <p:sp>
            <p:nvSpPr>
              <p:cNvPr id="396" name="Freeform 154"/>
              <p:cNvSpPr>
                <a:spLocks/>
              </p:cNvSpPr>
              <p:nvPr/>
            </p:nvSpPr>
            <p:spPr bwMode="auto">
              <a:xfrm>
                <a:off x="2617" y="3711"/>
                <a:ext cx="8" cy="22"/>
              </a:xfrm>
              <a:custGeom>
                <a:avLst/>
                <a:gdLst/>
                <a:ahLst/>
                <a:cxnLst>
                  <a:cxn ang="0">
                    <a:pos x="0" y="0"/>
                  </a:cxn>
                  <a:cxn ang="0">
                    <a:pos x="2" y="4"/>
                  </a:cxn>
                  <a:cxn ang="0">
                    <a:pos x="8" y="22"/>
                  </a:cxn>
                </a:cxnLst>
                <a:rect l="0" t="0" r="r" b="b"/>
                <a:pathLst>
                  <a:path w="8" h="22">
                    <a:moveTo>
                      <a:pt x="0" y="0"/>
                    </a:moveTo>
                    <a:lnTo>
                      <a:pt x="2" y="4"/>
                    </a:lnTo>
                    <a:lnTo>
                      <a:pt x="8" y="22"/>
                    </a:lnTo>
                  </a:path>
                </a:pathLst>
              </a:custGeom>
              <a:noFill/>
              <a:ln w="22225">
                <a:solidFill>
                  <a:srgbClr val="D90000"/>
                </a:solidFill>
                <a:prstDash val="solid"/>
                <a:round/>
                <a:headEnd/>
                <a:tailEnd/>
              </a:ln>
            </p:spPr>
            <p:txBody>
              <a:bodyPr/>
              <a:lstStyle/>
              <a:p>
                <a:endParaRPr lang="en-US" dirty="0"/>
              </a:p>
            </p:txBody>
          </p:sp>
          <p:sp>
            <p:nvSpPr>
              <p:cNvPr id="397" name="Line 155"/>
              <p:cNvSpPr>
                <a:spLocks noChangeShapeType="1"/>
              </p:cNvSpPr>
              <p:nvPr/>
            </p:nvSpPr>
            <p:spPr bwMode="auto">
              <a:xfrm>
                <a:off x="2631" y="3749"/>
                <a:ext cx="8" cy="22"/>
              </a:xfrm>
              <a:prstGeom prst="line">
                <a:avLst/>
              </a:prstGeom>
              <a:noFill/>
              <a:ln w="22225">
                <a:solidFill>
                  <a:srgbClr val="D90000"/>
                </a:solidFill>
                <a:round/>
                <a:headEnd/>
                <a:tailEnd/>
              </a:ln>
            </p:spPr>
            <p:txBody>
              <a:bodyPr/>
              <a:lstStyle/>
              <a:p>
                <a:endParaRPr lang="en-US" dirty="0"/>
              </a:p>
            </p:txBody>
          </p:sp>
          <p:sp>
            <p:nvSpPr>
              <p:cNvPr id="398" name="Line 156"/>
              <p:cNvSpPr>
                <a:spLocks noChangeShapeType="1"/>
              </p:cNvSpPr>
              <p:nvPr/>
            </p:nvSpPr>
            <p:spPr bwMode="auto">
              <a:xfrm flipH="1" flipV="1">
                <a:off x="2769" y="3725"/>
                <a:ext cx="6" cy="24"/>
              </a:xfrm>
              <a:prstGeom prst="line">
                <a:avLst/>
              </a:prstGeom>
              <a:noFill/>
              <a:ln w="22225">
                <a:solidFill>
                  <a:srgbClr val="D90000"/>
                </a:solidFill>
                <a:round/>
                <a:headEnd/>
                <a:tailEnd/>
              </a:ln>
            </p:spPr>
            <p:txBody>
              <a:bodyPr/>
              <a:lstStyle/>
              <a:p>
                <a:endParaRPr lang="en-US" dirty="0"/>
              </a:p>
            </p:txBody>
          </p:sp>
          <p:sp>
            <p:nvSpPr>
              <p:cNvPr id="399" name="Line 157"/>
              <p:cNvSpPr>
                <a:spLocks noChangeShapeType="1"/>
              </p:cNvSpPr>
              <p:nvPr/>
            </p:nvSpPr>
            <p:spPr bwMode="auto">
              <a:xfrm flipH="1" flipV="1">
                <a:off x="2761" y="3687"/>
                <a:ext cx="4" cy="22"/>
              </a:xfrm>
              <a:prstGeom prst="line">
                <a:avLst/>
              </a:prstGeom>
              <a:noFill/>
              <a:ln w="22225">
                <a:solidFill>
                  <a:srgbClr val="D90000"/>
                </a:solidFill>
                <a:round/>
                <a:headEnd/>
                <a:tailEnd/>
              </a:ln>
            </p:spPr>
            <p:txBody>
              <a:bodyPr/>
              <a:lstStyle/>
              <a:p>
                <a:endParaRPr lang="en-US" dirty="0"/>
              </a:p>
            </p:txBody>
          </p:sp>
          <p:sp>
            <p:nvSpPr>
              <p:cNvPr id="400" name="Freeform 158"/>
              <p:cNvSpPr>
                <a:spLocks/>
              </p:cNvSpPr>
              <p:nvPr/>
            </p:nvSpPr>
            <p:spPr bwMode="auto">
              <a:xfrm>
                <a:off x="2747" y="3649"/>
                <a:ext cx="10" cy="22"/>
              </a:xfrm>
              <a:custGeom>
                <a:avLst/>
                <a:gdLst/>
                <a:ahLst/>
                <a:cxnLst>
                  <a:cxn ang="0">
                    <a:pos x="10" y="22"/>
                  </a:cxn>
                  <a:cxn ang="0">
                    <a:pos x="8" y="14"/>
                  </a:cxn>
                  <a:cxn ang="0">
                    <a:pos x="0" y="0"/>
                  </a:cxn>
                </a:cxnLst>
                <a:rect l="0" t="0" r="r" b="b"/>
                <a:pathLst>
                  <a:path w="10" h="22">
                    <a:moveTo>
                      <a:pt x="10" y="22"/>
                    </a:moveTo>
                    <a:lnTo>
                      <a:pt x="8" y="14"/>
                    </a:lnTo>
                    <a:lnTo>
                      <a:pt x="0" y="0"/>
                    </a:lnTo>
                  </a:path>
                </a:pathLst>
              </a:custGeom>
              <a:noFill/>
              <a:ln w="22225">
                <a:solidFill>
                  <a:srgbClr val="D90000"/>
                </a:solidFill>
                <a:prstDash val="solid"/>
                <a:round/>
                <a:headEnd/>
                <a:tailEnd/>
              </a:ln>
            </p:spPr>
            <p:txBody>
              <a:bodyPr/>
              <a:lstStyle/>
              <a:p>
                <a:endParaRPr lang="en-US" dirty="0"/>
              </a:p>
            </p:txBody>
          </p:sp>
          <p:sp>
            <p:nvSpPr>
              <p:cNvPr id="401" name="Line 159"/>
              <p:cNvSpPr>
                <a:spLocks noChangeShapeType="1"/>
              </p:cNvSpPr>
              <p:nvPr/>
            </p:nvSpPr>
            <p:spPr bwMode="auto">
              <a:xfrm flipH="1" flipV="1">
                <a:off x="2727" y="3615"/>
                <a:ext cx="12" cy="20"/>
              </a:xfrm>
              <a:prstGeom prst="line">
                <a:avLst/>
              </a:prstGeom>
              <a:noFill/>
              <a:ln w="22225">
                <a:solidFill>
                  <a:srgbClr val="D90000"/>
                </a:solidFill>
                <a:round/>
                <a:headEnd/>
                <a:tailEnd/>
              </a:ln>
            </p:spPr>
            <p:txBody>
              <a:bodyPr/>
              <a:lstStyle/>
              <a:p>
                <a:endParaRPr lang="en-US" dirty="0"/>
              </a:p>
            </p:txBody>
          </p:sp>
          <p:sp>
            <p:nvSpPr>
              <p:cNvPr id="402" name="Line 160"/>
              <p:cNvSpPr>
                <a:spLocks noChangeShapeType="1"/>
              </p:cNvSpPr>
              <p:nvPr/>
            </p:nvSpPr>
            <p:spPr bwMode="auto">
              <a:xfrm flipH="1" flipV="1">
                <a:off x="2707" y="3579"/>
                <a:ext cx="12" cy="22"/>
              </a:xfrm>
              <a:prstGeom prst="line">
                <a:avLst/>
              </a:prstGeom>
              <a:noFill/>
              <a:ln w="22225">
                <a:solidFill>
                  <a:srgbClr val="D90000"/>
                </a:solidFill>
                <a:round/>
                <a:headEnd/>
                <a:tailEnd/>
              </a:ln>
            </p:spPr>
            <p:txBody>
              <a:bodyPr/>
              <a:lstStyle/>
              <a:p>
                <a:endParaRPr lang="en-US" dirty="0"/>
              </a:p>
            </p:txBody>
          </p:sp>
          <p:sp>
            <p:nvSpPr>
              <p:cNvPr id="403" name="Line 161"/>
              <p:cNvSpPr>
                <a:spLocks noChangeShapeType="1"/>
              </p:cNvSpPr>
              <p:nvPr/>
            </p:nvSpPr>
            <p:spPr bwMode="auto">
              <a:xfrm flipH="1" flipV="1">
                <a:off x="2687" y="3545"/>
                <a:ext cx="12" cy="20"/>
              </a:xfrm>
              <a:prstGeom prst="line">
                <a:avLst/>
              </a:prstGeom>
              <a:noFill/>
              <a:ln w="22225">
                <a:solidFill>
                  <a:srgbClr val="D90000"/>
                </a:solidFill>
                <a:round/>
                <a:headEnd/>
                <a:tailEnd/>
              </a:ln>
            </p:spPr>
            <p:txBody>
              <a:bodyPr/>
              <a:lstStyle/>
              <a:p>
                <a:endParaRPr lang="en-US" dirty="0"/>
              </a:p>
            </p:txBody>
          </p:sp>
          <p:sp>
            <p:nvSpPr>
              <p:cNvPr id="404" name="Freeform 162"/>
              <p:cNvSpPr>
                <a:spLocks/>
              </p:cNvSpPr>
              <p:nvPr/>
            </p:nvSpPr>
            <p:spPr bwMode="auto">
              <a:xfrm>
                <a:off x="2667" y="3511"/>
                <a:ext cx="12" cy="20"/>
              </a:xfrm>
              <a:custGeom>
                <a:avLst/>
                <a:gdLst/>
                <a:ahLst/>
                <a:cxnLst>
                  <a:cxn ang="0">
                    <a:pos x="12" y="20"/>
                  </a:cxn>
                  <a:cxn ang="0">
                    <a:pos x="2" y="4"/>
                  </a:cxn>
                  <a:cxn ang="0">
                    <a:pos x="0" y="0"/>
                  </a:cxn>
                </a:cxnLst>
                <a:rect l="0" t="0" r="r" b="b"/>
                <a:pathLst>
                  <a:path w="12" h="20">
                    <a:moveTo>
                      <a:pt x="12" y="20"/>
                    </a:moveTo>
                    <a:lnTo>
                      <a:pt x="2" y="4"/>
                    </a:lnTo>
                    <a:lnTo>
                      <a:pt x="0" y="0"/>
                    </a:lnTo>
                  </a:path>
                </a:pathLst>
              </a:custGeom>
              <a:noFill/>
              <a:ln w="22225">
                <a:solidFill>
                  <a:srgbClr val="D90000"/>
                </a:solidFill>
                <a:prstDash val="solid"/>
                <a:round/>
                <a:headEnd/>
                <a:tailEnd/>
              </a:ln>
            </p:spPr>
            <p:txBody>
              <a:bodyPr/>
              <a:lstStyle/>
              <a:p>
                <a:endParaRPr lang="en-US" dirty="0"/>
              </a:p>
            </p:txBody>
          </p:sp>
          <p:sp>
            <p:nvSpPr>
              <p:cNvPr id="405" name="Line 163"/>
              <p:cNvSpPr>
                <a:spLocks noChangeShapeType="1"/>
              </p:cNvSpPr>
              <p:nvPr/>
            </p:nvSpPr>
            <p:spPr bwMode="auto">
              <a:xfrm flipH="1" flipV="1">
                <a:off x="2651" y="3475"/>
                <a:ext cx="10" cy="20"/>
              </a:xfrm>
              <a:prstGeom prst="line">
                <a:avLst/>
              </a:prstGeom>
              <a:noFill/>
              <a:ln w="22225">
                <a:solidFill>
                  <a:srgbClr val="D90000"/>
                </a:solidFill>
                <a:round/>
                <a:headEnd/>
                <a:tailEnd/>
              </a:ln>
            </p:spPr>
            <p:txBody>
              <a:bodyPr/>
              <a:lstStyle/>
              <a:p>
                <a:endParaRPr lang="en-US" dirty="0"/>
              </a:p>
            </p:txBody>
          </p:sp>
          <p:sp>
            <p:nvSpPr>
              <p:cNvPr id="406" name="Line 164"/>
              <p:cNvSpPr>
                <a:spLocks noChangeShapeType="1"/>
              </p:cNvSpPr>
              <p:nvPr/>
            </p:nvSpPr>
            <p:spPr bwMode="auto">
              <a:xfrm flipH="1" flipV="1">
                <a:off x="2633" y="3439"/>
                <a:ext cx="10" cy="20"/>
              </a:xfrm>
              <a:prstGeom prst="line">
                <a:avLst/>
              </a:prstGeom>
              <a:noFill/>
              <a:ln w="22225">
                <a:solidFill>
                  <a:srgbClr val="D90000"/>
                </a:solidFill>
                <a:round/>
                <a:headEnd/>
                <a:tailEnd/>
              </a:ln>
            </p:spPr>
            <p:txBody>
              <a:bodyPr/>
              <a:lstStyle/>
              <a:p>
                <a:endParaRPr lang="en-US" dirty="0"/>
              </a:p>
            </p:txBody>
          </p:sp>
          <p:sp>
            <p:nvSpPr>
              <p:cNvPr id="407" name="Line 165"/>
              <p:cNvSpPr>
                <a:spLocks noChangeShapeType="1"/>
              </p:cNvSpPr>
              <p:nvPr/>
            </p:nvSpPr>
            <p:spPr bwMode="auto">
              <a:xfrm flipH="1" flipV="1">
                <a:off x="2615" y="3403"/>
                <a:ext cx="10" cy="20"/>
              </a:xfrm>
              <a:prstGeom prst="line">
                <a:avLst/>
              </a:prstGeom>
              <a:noFill/>
              <a:ln w="22225">
                <a:solidFill>
                  <a:srgbClr val="D90000"/>
                </a:solidFill>
                <a:round/>
                <a:headEnd/>
                <a:tailEnd/>
              </a:ln>
            </p:spPr>
            <p:txBody>
              <a:bodyPr/>
              <a:lstStyle/>
              <a:p>
                <a:endParaRPr lang="en-US" dirty="0"/>
              </a:p>
            </p:txBody>
          </p:sp>
          <p:sp>
            <p:nvSpPr>
              <p:cNvPr id="408" name="Line 166"/>
              <p:cNvSpPr>
                <a:spLocks noChangeShapeType="1"/>
              </p:cNvSpPr>
              <p:nvPr/>
            </p:nvSpPr>
            <p:spPr bwMode="auto">
              <a:xfrm flipH="1" flipV="1">
                <a:off x="2597" y="3367"/>
                <a:ext cx="12" cy="20"/>
              </a:xfrm>
              <a:prstGeom prst="line">
                <a:avLst/>
              </a:prstGeom>
              <a:noFill/>
              <a:ln w="22225">
                <a:solidFill>
                  <a:srgbClr val="D90000"/>
                </a:solidFill>
                <a:round/>
                <a:headEnd/>
                <a:tailEnd/>
              </a:ln>
            </p:spPr>
            <p:txBody>
              <a:bodyPr/>
              <a:lstStyle/>
              <a:p>
                <a:endParaRPr lang="en-US" dirty="0"/>
              </a:p>
            </p:txBody>
          </p:sp>
          <p:sp>
            <p:nvSpPr>
              <p:cNvPr id="409" name="Line 167"/>
              <p:cNvSpPr>
                <a:spLocks noChangeShapeType="1"/>
              </p:cNvSpPr>
              <p:nvPr/>
            </p:nvSpPr>
            <p:spPr bwMode="auto">
              <a:xfrm flipH="1" flipV="1">
                <a:off x="2583" y="3329"/>
                <a:ext cx="8" cy="22"/>
              </a:xfrm>
              <a:prstGeom prst="line">
                <a:avLst/>
              </a:prstGeom>
              <a:noFill/>
              <a:ln w="22225">
                <a:solidFill>
                  <a:srgbClr val="D90000"/>
                </a:solidFill>
                <a:round/>
                <a:headEnd/>
                <a:tailEnd/>
              </a:ln>
            </p:spPr>
            <p:txBody>
              <a:bodyPr/>
              <a:lstStyle/>
              <a:p>
                <a:endParaRPr lang="en-US" dirty="0"/>
              </a:p>
            </p:txBody>
          </p:sp>
          <p:sp>
            <p:nvSpPr>
              <p:cNvPr id="410" name="Line 168"/>
              <p:cNvSpPr>
                <a:spLocks noChangeShapeType="1"/>
              </p:cNvSpPr>
              <p:nvPr/>
            </p:nvSpPr>
            <p:spPr bwMode="auto">
              <a:xfrm flipH="1" flipV="1">
                <a:off x="2567" y="3293"/>
                <a:ext cx="10" cy="22"/>
              </a:xfrm>
              <a:prstGeom prst="line">
                <a:avLst/>
              </a:prstGeom>
              <a:noFill/>
              <a:ln w="22225">
                <a:solidFill>
                  <a:srgbClr val="D90000"/>
                </a:solidFill>
                <a:round/>
                <a:headEnd/>
                <a:tailEnd/>
              </a:ln>
            </p:spPr>
            <p:txBody>
              <a:bodyPr/>
              <a:lstStyle/>
              <a:p>
                <a:endParaRPr lang="en-US" dirty="0"/>
              </a:p>
            </p:txBody>
          </p:sp>
          <p:sp>
            <p:nvSpPr>
              <p:cNvPr id="411" name="Line 169"/>
              <p:cNvSpPr>
                <a:spLocks noChangeShapeType="1"/>
              </p:cNvSpPr>
              <p:nvPr/>
            </p:nvSpPr>
            <p:spPr bwMode="auto">
              <a:xfrm flipH="1" flipV="1">
                <a:off x="2553" y="3255"/>
                <a:ext cx="8" cy="22"/>
              </a:xfrm>
              <a:prstGeom prst="line">
                <a:avLst/>
              </a:prstGeom>
              <a:noFill/>
              <a:ln w="22225">
                <a:solidFill>
                  <a:srgbClr val="D90000"/>
                </a:solidFill>
                <a:round/>
                <a:headEnd/>
                <a:tailEnd/>
              </a:ln>
            </p:spPr>
            <p:txBody>
              <a:bodyPr/>
              <a:lstStyle/>
              <a:p>
                <a:endParaRPr lang="en-US" dirty="0"/>
              </a:p>
            </p:txBody>
          </p:sp>
          <p:sp>
            <p:nvSpPr>
              <p:cNvPr id="412" name="Line 170"/>
              <p:cNvSpPr>
                <a:spLocks noChangeShapeType="1"/>
              </p:cNvSpPr>
              <p:nvPr/>
            </p:nvSpPr>
            <p:spPr bwMode="auto">
              <a:xfrm flipH="1" flipV="1">
                <a:off x="2539" y="3217"/>
                <a:ext cx="8" cy="24"/>
              </a:xfrm>
              <a:prstGeom prst="line">
                <a:avLst/>
              </a:prstGeom>
              <a:noFill/>
              <a:ln w="22225">
                <a:solidFill>
                  <a:srgbClr val="D90000"/>
                </a:solidFill>
                <a:round/>
                <a:headEnd/>
                <a:tailEnd/>
              </a:ln>
            </p:spPr>
            <p:txBody>
              <a:bodyPr/>
              <a:lstStyle/>
              <a:p>
                <a:endParaRPr lang="en-US" dirty="0"/>
              </a:p>
            </p:txBody>
          </p:sp>
          <p:sp>
            <p:nvSpPr>
              <p:cNvPr id="413" name="Line 171"/>
              <p:cNvSpPr>
                <a:spLocks noChangeShapeType="1"/>
              </p:cNvSpPr>
              <p:nvPr/>
            </p:nvSpPr>
            <p:spPr bwMode="auto">
              <a:xfrm flipH="1" flipV="1">
                <a:off x="2523" y="3181"/>
                <a:ext cx="10" cy="22"/>
              </a:xfrm>
              <a:prstGeom prst="line">
                <a:avLst/>
              </a:prstGeom>
              <a:noFill/>
              <a:ln w="22225">
                <a:solidFill>
                  <a:srgbClr val="D90000"/>
                </a:solidFill>
                <a:round/>
                <a:headEnd/>
                <a:tailEnd/>
              </a:ln>
            </p:spPr>
            <p:txBody>
              <a:bodyPr/>
              <a:lstStyle/>
              <a:p>
                <a:endParaRPr lang="en-US" dirty="0"/>
              </a:p>
            </p:txBody>
          </p:sp>
          <p:sp>
            <p:nvSpPr>
              <p:cNvPr id="414" name="Line 172"/>
              <p:cNvSpPr>
                <a:spLocks noChangeShapeType="1"/>
              </p:cNvSpPr>
              <p:nvPr/>
            </p:nvSpPr>
            <p:spPr bwMode="auto">
              <a:xfrm flipH="1" flipV="1">
                <a:off x="2509" y="3143"/>
                <a:ext cx="10" cy="22"/>
              </a:xfrm>
              <a:prstGeom prst="line">
                <a:avLst/>
              </a:prstGeom>
              <a:noFill/>
              <a:ln w="22225">
                <a:solidFill>
                  <a:srgbClr val="D90000"/>
                </a:solidFill>
                <a:round/>
                <a:headEnd/>
                <a:tailEnd/>
              </a:ln>
            </p:spPr>
            <p:txBody>
              <a:bodyPr/>
              <a:lstStyle/>
              <a:p>
                <a:endParaRPr lang="en-US" dirty="0"/>
              </a:p>
            </p:txBody>
          </p:sp>
          <p:sp>
            <p:nvSpPr>
              <p:cNvPr id="415" name="Line 173"/>
              <p:cNvSpPr>
                <a:spLocks noChangeShapeType="1"/>
              </p:cNvSpPr>
              <p:nvPr/>
            </p:nvSpPr>
            <p:spPr bwMode="auto">
              <a:xfrm flipH="1" flipV="1">
                <a:off x="2495" y="3105"/>
                <a:ext cx="8" cy="24"/>
              </a:xfrm>
              <a:prstGeom prst="line">
                <a:avLst/>
              </a:prstGeom>
              <a:noFill/>
              <a:ln w="22225">
                <a:solidFill>
                  <a:srgbClr val="D90000"/>
                </a:solidFill>
                <a:round/>
                <a:headEnd/>
                <a:tailEnd/>
              </a:ln>
            </p:spPr>
            <p:txBody>
              <a:bodyPr/>
              <a:lstStyle/>
              <a:p>
                <a:endParaRPr lang="en-US" dirty="0"/>
              </a:p>
            </p:txBody>
          </p:sp>
          <p:sp>
            <p:nvSpPr>
              <p:cNvPr id="416" name="Line 174"/>
              <p:cNvSpPr>
                <a:spLocks noChangeShapeType="1"/>
              </p:cNvSpPr>
              <p:nvPr/>
            </p:nvSpPr>
            <p:spPr bwMode="auto">
              <a:xfrm flipH="1" flipV="1">
                <a:off x="2471" y="3073"/>
                <a:ext cx="16" cy="20"/>
              </a:xfrm>
              <a:prstGeom prst="line">
                <a:avLst/>
              </a:prstGeom>
              <a:noFill/>
              <a:ln w="22225">
                <a:solidFill>
                  <a:srgbClr val="D90000"/>
                </a:solidFill>
                <a:round/>
                <a:headEnd/>
                <a:tailEnd/>
              </a:ln>
            </p:spPr>
            <p:txBody>
              <a:bodyPr/>
              <a:lstStyle/>
              <a:p>
                <a:endParaRPr lang="en-US" dirty="0"/>
              </a:p>
            </p:txBody>
          </p:sp>
          <p:sp>
            <p:nvSpPr>
              <p:cNvPr id="417" name="Freeform 175"/>
              <p:cNvSpPr>
                <a:spLocks/>
              </p:cNvSpPr>
              <p:nvPr/>
            </p:nvSpPr>
            <p:spPr bwMode="auto">
              <a:xfrm>
                <a:off x="2445" y="3043"/>
                <a:ext cx="16" cy="18"/>
              </a:xfrm>
              <a:custGeom>
                <a:avLst/>
                <a:gdLst/>
                <a:ahLst/>
                <a:cxnLst>
                  <a:cxn ang="0">
                    <a:pos x="16" y="18"/>
                  </a:cxn>
                  <a:cxn ang="0">
                    <a:pos x="6" y="8"/>
                  </a:cxn>
                  <a:cxn ang="0">
                    <a:pos x="0" y="0"/>
                  </a:cxn>
                </a:cxnLst>
                <a:rect l="0" t="0" r="r" b="b"/>
                <a:pathLst>
                  <a:path w="16" h="18">
                    <a:moveTo>
                      <a:pt x="16" y="18"/>
                    </a:moveTo>
                    <a:lnTo>
                      <a:pt x="6" y="8"/>
                    </a:lnTo>
                    <a:lnTo>
                      <a:pt x="0" y="0"/>
                    </a:lnTo>
                  </a:path>
                </a:pathLst>
              </a:custGeom>
              <a:noFill/>
              <a:ln w="22225">
                <a:solidFill>
                  <a:srgbClr val="D90000"/>
                </a:solidFill>
                <a:prstDash val="solid"/>
                <a:round/>
                <a:headEnd/>
                <a:tailEnd/>
              </a:ln>
            </p:spPr>
            <p:txBody>
              <a:bodyPr/>
              <a:lstStyle/>
              <a:p>
                <a:endParaRPr lang="en-US" dirty="0"/>
              </a:p>
            </p:txBody>
          </p:sp>
          <p:sp>
            <p:nvSpPr>
              <p:cNvPr id="418" name="Line 176"/>
              <p:cNvSpPr>
                <a:spLocks noChangeShapeType="1"/>
              </p:cNvSpPr>
              <p:nvPr/>
            </p:nvSpPr>
            <p:spPr bwMode="auto">
              <a:xfrm flipH="1" flipV="1">
                <a:off x="2419" y="3013"/>
                <a:ext cx="16" cy="18"/>
              </a:xfrm>
              <a:prstGeom prst="line">
                <a:avLst/>
              </a:prstGeom>
              <a:noFill/>
              <a:ln w="22225">
                <a:solidFill>
                  <a:srgbClr val="D90000"/>
                </a:solidFill>
                <a:round/>
                <a:headEnd/>
                <a:tailEnd/>
              </a:ln>
            </p:spPr>
            <p:txBody>
              <a:bodyPr/>
              <a:lstStyle/>
              <a:p>
                <a:endParaRPr lang="en-US" dirty="0"/>
              </a:p>
            </p:txBody>
          </p:sp>
          <p:sp>
            <p:nvSpPr>
              <p:cNvPr id="419" name="Line 177"/>
              <p:cNvSpPr>
                <a:spLocks noChangeShapeType="1"/>
              </p:cNvSpPr>
              <p:nvPr/>
            </p:nvSpPr>
            <p:spPr bwMode="auto">
              <a:xfrm flipH="1" flipV="1">
                <a:off x="2393" y="2983"/>
                <a:ext cx="16" cy="18"/>
              </a:xfrm>
              <a:prstGeom prst="line">
                <a:avLst/>
              </a:prstGeom>
              <a:noFill/>
              <a:ln w="22225">
                <a:solidFill>
                  <a:srgbClr val="D90000"/>
                </a:solidFill>
                <a:round/>
                <a:headEnd/>
                <a:tailEnd/>
              </a:ln>
            </p:spPr>
            <p:txBody>
              <a:bodyPr/>
              <a:lstStyle/>
              <a:p>
                <a:endParaRPr lang="en-US" dirty="0"/>
              </a:p>
            </p:txBody>
          </p:sp>
          <p:sp>
            <p:nvSpPr>
              <p:cNvPr id="420" name="Freeform 178"/>
              <p:cNvSpPr>
                <a:spLocks/>
              </p:cNvSpPr>
              <p:nvPr/>
            </p:nvSpPr>
            <p:spPr bwMode="auto">
              <a:xfrm>
                <a:off x="2371" y="2949"/>
                <a:ext cx="12" cy="20"/>
              </a:xfrm>
              <a:custGeom>
                <a:avLst/>
                <a:gdLst/>
                <a:ahLst/>
                <a:cxnLst>
                  <a:cxn ang="0">
                    <a:pos x="12" y="20"/>
                  </a:cxn>
                  <a:cxn ang="0">
                    <a:pos x="4" y="10"/>
                  </a:cxn>
                  <a:cxn ang="0">
                    <a:pos x="0" y="0"/>
                  </a:cxn>
                </a:cxnLst>
                <a:rect l="0" t="0" r="r" b="b"/>
                <a:pathLst>
                  <a:path w="12" h="20">
                    <a:moveTo>
                      <a:pt x="12" y="20"/>
                    </a:moveTo>
                    <a:lnTo>
                      <a:pt x="4" y="10"/>
                    </a:lnTo>
                    <a:lnTo>
                      <a:pt x="0" y="0"/>
                    </a:lnTo>
                  </a:path>
                </a:pathLst>
              </a:custGeom>
              <a:noFill/>
              <a:ln w="22225">
                <a:solidFill>
                  <a:srgbClr val="D90000"/>
                </a:solidFill>
                <a:prstDash val="solid"/>
                <a:round/>
                <a:headEnd/>
                <a:tailEnd/>
              </a:ln>
            </p:spPr>
            <p:txBody>
              <a:bodyPr/>
              <a:lstStyle/>
              <a:p>
                <a:endParaRPr lang="en-US" dirty="0"/>
              </a:p>
            </p:txBody>
          </p:sp>
          <p:sp>
            <p:nvSpPr>
              <p:cNvPr id="421" name="Freeform 179"/>
              <p:cNvSpPr>
                <a:spLocks/>
              </p:cNvSpPr>
              <p:nvPr/>
            </p:nvSpPr>
            <p:spPr bwMode="auto">
              <a:xfrm>
                <a:off x="2353" y="2913"/>
                <a:ext cx="10" cy="22"/>
              </a:xfrm>
              <a:custGeom>
                <a:avLst/>
                <a:gdLst/>
                <a:ahLst/>
                <a:cxnLst>
                  <a:cxn ang="0">
                    <a:pos x="10" y="22"/>
                  </a:cxn>
                  <a:cxn ang="0">
                    <a:pos x="6" y="12"/>
                  </a:cxn>
                  <a:cxn ang="0">
                    <a:pos x="0" y="0"/>
                  </a:cxn>
                </a:cxnLst>
                <a:rect l="0" t="0" r="r" b="b"/>
                <a:pathLst>
                  <a:path w="10" h="22">
                    <a:moveTo>
                      <a:pt x="10" y="22"/>
                    </a:moveTo>
                    <a:lnTo>
                      <a:pt x="6" y="12"/>
                    </a:lnTo>
                    <a:lnTo>
                      <a:pt x="0" y="0"/>
                    </a:lnTo>
                  </a:path>
                </a:pathLst>
              </a:custGeom>
              <a:noFill/>
              <a:ln w="22225">
                <a:solidFill>
                  <a:srgbClr val="D90000"/>
                </a:solidFill>
                <a:prstDash val="solid"/>
                <a:round/>
                <a:headEnd/>
                <a:tailEnd/>
              </a:ln>
            </p:spPr>
            <p:txBody>
              <a:bodyPr/>
              <a:lstStyle/>
              <a:p>
                <a:endParaRPr lang="en-US" dirty="0"/>
              </a:p>
            </p:txBody>
          </p:sp>
          <p:sp>
            <p:nvSpPr>
              <p:cNvPr id="422" name="Line 180"/>
              <p:cNvSpPr>
                <a:spLocks noChangeShapeType="1"/>
              </p:cNvSpPr>
              <p:nvPr/>
            </p:nvSpPr>
            <p:spPr bwMode="auto">
              <a:xfrm flipH="1" flipV="1">
                <a:off x="2339" y="2877"/>
                <a:ext cx="8" cy="22"/>
              </a:xfrm>
              <a:prstGeom prst="line">
                <a:avLst/>
              </a:prstGeom>
              <a:noFill/>
              <a:ln w="22225">
                <a:solidFill>
                  <a:srgbClr val="D90000"/>
                </a:solidFill>
                <a:round/>
                <a:headEnd/>
                <a:tailEnd/>
              </a:ln>
            </p:spPr>
            <p:txBody>
              <a:bodyPr/>
              <a:lstStyle/>
              <a:p>
                <a:endParaRPr lang="en-US" dirty="0"/>
              </a:p>
            </p:txBody>
          </p:sp>
          <p:sp>
            <p:nvSpPr>
              <p:cNvPr id="423" name="Line 181"/>
              <p:cNvSpPr>
                <a:spLocks noChangeShapeType="1"/>
              </p:cNvSpPr>
              <p:nvPr/>
            </p:nvSpPr>
            <p:spPr bwMode="auto">
              <a:xfrm flipH="1" flipV="1">
                <a:off x="2325" y="2839"/>
                <a:ext cx="10" cy="22"/>
              </a:xfrm>
              <a:prstGeom prst="line">
                <a:avLst/>
              </a:prstGeom>
              <a:noFill/>
              <a:ln w="22225">
                <a:solidFill>
                  <a:srgbClr val="D90000"/>
                </a:solidFill>
                <a:round/>
                <a:headEnd/>
                <a:tailEnd/>
              </a:ln>
            </p:spPr>
            <p:txBody>
              <a:bodyPr/>
              <a:lstStyle/>
              <a:p>
                <a:endParaRPr lang="en-US" dirty="0"/>
              </a:p>
            </p:txBody>
          </p:sp>
          <p:sp>
            <p:nvSpPr>
              <p:cNvPr id="424" name="Freeform 182"/>
              <p:cNvSpPr>
                <a:spLocks/>
              </p:cNvSpPr>
              <p:nvPr/>
            </p:nvSpPr>
            <p:spPr bwMode="auto">
              <a:xfrm>
                <a:off x="2311" y="2801"/>
                <a:ext cx="8" cy="24"/>
              </a:xfrm>
              <a:custGeom>
                <a:avLst/>
                <a:gdLst/>
                <a:ahLst/>
                <a:cxnLst>
                  <a:cxn ang="0">
                    <a:pos x="8" y="24"/>
                  </a:cxn>
                  <a:cxn ang="0">
                    <a:pos x="8" y="20"/>
                  </a:cxn>
                  <a:cxn ang="0">
                    <a:pos x="0" y="0"/>
                  </a:cxn>
                </a:cxnLst>
                <a:rect l="0" t="0" r="r" b="b"/>
                <a:pathLst>
                  <a:path w="8" h="24">
                    <a:moveTo>
                      <a:pt x="8" y="24"/>
                    </a:moveTo>
                    <a:lnTo>
                      <a:pt x="8" y="20"/>
                    </a:lnTo>
                    <a:lnTo>
                      <a:pt x="0" y="0"/>
                    </a:lnTo>
                  </a:path>
                </a:pathLst>
              </a:custGeom>
              <a:noFill/>
              <a:ln w="22225">
                <a:solidFill>
                  <a:srgbClr val="D90000"/>
                </a:solidFill>
                <a:prstDash val="solid"/>
                <a:round/>
                <a:headEnd/>
                <a:tailEnd/>
              </a:ln>
            </p:spPr>
            <p:txBody>
              <a:bodyPr/>
              <a:lstStyle/>
              <a:p>
                <a:endParaRPr lang="en-US" dirty="0"/>
              </a:p>
            </p:txBody>
          </p:sp>
          <p:sp>
            <p:nvSpPr>
              <p:cNvPr id="425" name="Freeform 183"/>
              <p:cNvSpPr>
                <a:spLocks/>
              </p:cNvSpPr>
              <p:nvPr/>
            </p:nvSpPr>
            <p:spPr bwMode="auto">
              <a:xfrm>
                <a:off x="2297" y="2765"/>
                <a:ext cx="8" cy="22"/>
              </a:xfrm>
              <a:custGeom>
                <a:avLst/>
                <a:gdLst/>
                <a:ahLst/>
                <a:cxnLst>
                  <a:cxn ang="0">
                    <a:pos x="8" y="22"/>
                  </a:cxn>
                  <a:cxn ang="0">
                    <a:pos x="4" y="8"/>
                  </a:cxn>
                  <a:cxn ang="0">
                    <a:pos x="0" y="0"/>
                  </a:cxn>
                </a:cxnLst>
                <a:rect l="0" t="0" r="r" b="b"/>
                <a:pathLst>
                  <a:path w="8" h="22">
                    <a:moveTo>
                      <a:pt x="8" y="22"/>
                    </a:moveTo>
                    <a:lnTo>
                      <a:pt x="4" y="8"/>
                    </a:lnTo>
                    <a:lnTo>
                      <a:pt x="0" y="0"/>
                    </a:lnTo>
                  </a:path>
                </a:pathLst>
              </a:custGeom>
              <a:noFill/>
              <a:ln w="22225">
                <a:solidFill>
                  <a:srgbClr val="D90000"/>
                </a:solidFill>
                <a:prstDash val="solid"/>
                <a:round/>
                <a:headEnd/>
                <a:tailEnd/>
              </a:ln>
            </p:spPr>
            <p:txBody>
              <a:bodyPr/>
              <a:lstStyle/>
              <a:p>
                <a:endParaRPr lang="en-US" dirty="0"/>
              </a:p>
            </p:txBody>
          </p:sp>
          <p:sp>
            <p:nvSpPr>
              <p:cNvPr id="426" name="Freeform 184"/>
              <p:cNvSpPr>
                <a:spLocks/>
              </p:cNvSpPr>
              <p:nvPr/>
            </p:nvSpPr>
            <p:spPr bwMode="auto">
              <a:xfrm>
                <a:off x="2285" y="2727"/>
                <a:ext cx="8" cy="22"/>
              </a:xfrm>
              <a:custGeom>
                <a:avLst/>
                <a:gdLst/>
                <a:ahLst/>
                <a:cxnLst>
                  <a:cxn ang="0">
                    <a:pos x="8" y="22"/>
                  </a:cxn>
                  <a:cxn ang="0">
                    <a:pos x="2" y="4"/>
                  </a:cxn>
                  <a:cxn ang="0">
                    <a:pos x="0" y="0"/>
                  </a:cxn>
                </a:cxnLst>
                <a:rect l="0" t="0" r="r" b="b"/>
                <a:pathLst>
                  <a:path w="8" h="22">
                    <a:moveTo>
                      <a:pt x="8" y="22"/>
                    </a:moveTo>
                    <a:lnTo>
                      <a:pt x="2" y="4"/>
                    </a:lnTo>
                    <a:lnTo>
                      <a:pt x="0" y="0"/>
                    </a:lnTo>
                  </a:path>
                </a:pathLst>
              </a:custGeom>
              <a:noFill/>
              <a:ln w="22225">
                <a:solidFill>
                  <a:srgbClr val="D90000"/>
                </a:solidFill>
                <a:prstDash val="solid"/>
                <a:round/>
                <a:headEnd/>
                <a:tailEnd/>
              </a:ln>
            </p:spPr>
            <p:txBody>
              <a:bodyPr/>
              <a:lstStyle/>
              <a:p>
                <a:endParaRPr lang="en-US" dirty="0"/>
              </a:p>
            </p:txBody>
          </p:sp>
          <p:sp>
            <p:nvSpPr>
              <p:cNvPr id="427" name="Freeform 185"/>
              <p:cNvSpPr>
                <a:spLocks/>
              </p:cNvSpPr>
              <p:nvPr/>
            </p:nvSpPr>
            <p:spPr bwMode="auto">
              <a:xfrm>
                <a:off x="2273" y="2687"/>
                <a:ext cx="8" cy="24"/>
              </a:xfrm>
              <a:custGeom>
                <a:avLst/>
                <a:gdLst/>
                <a:ahLst/>
                <a:cxnLst>
                  <a:cxn ang="0">
                    <a:pos x="8" y="24"/>
                  </a:cxn>
                  <a:cxn ang="0">
                    <a:pos x="2" y="4"/>
                  </a:cxn>
                  <a:cxn ang="0">
                    <a:pos x="0" y="0"/>
                  </a:cxn>
                </a:cxnLst>
                <a:rect l="0" t="0" r="r" b="b"/>
                <a:pathLst>
                  <a:path w="8" h="24">
                    <a:moveTo>
                      <a:pt x="8" y="24"/>
                    </a:moveTo>
                    <a:lnTo>
                      <a:pt x="2" y="4"/>
                    </a:lnTo>
                    <a:lnTo>
                      <a:pt x="0" y="0"/>
                    </a:lnTo>
                  </a:path>
                </a:pathLst>
              </a:custGeom>
              <a:noFill/>
              <a:ln w="22225">
                <a:solidFill>
                  <a:srgbClr val="D90000"/>
                </a:solidFill>
                <a:prstDash val="solid"/>
                <a:round/>
                <a:headEnd/>
                <a:tailEnd/>
              </a:ln>
            </p:spPr>
            <p:txBody>
              <a:bodyPr/>
              <a:lstStyle/>
              <a:p>
                <a:endParaRPr lang="en-US" dirty="0"/>
              </a:p>
            </p:txBody>
          </p:sp>
          <p:sp>
            <p:nvSpPr>
              <p:cNvPr id="428" name="Freeform 186"/>
              <p:cNvSpPr>
                <a:spLocks/>
              </p:cNvSpPr>
              <p:nvPr/>
            </p:nvSpPr>
            <p:spPr bwMode="auto">
              <a:xfrm>
                <a:off x="2261" y="2649"/>
                <a:ext cx="8" cy="24"/>
              </a:xfrm>
              <a:custGeom>
                <a:avLst/>
                <a:gdLst/>
                <a:ahLst/>
                <a:cxnLst>
                  <a:cxn ang="0">
                    <a:pos x="8" y="24"/>
                  </a:cxn>
                  <a:cxn ang="0">
                    <a:pos x="2" y="4"/>
                  </a:cxn>
                  <a:cxn ang="0">
                    <a:pos x="0" y="0"/>
                  </a:cxn>
                </a:cxnLst>
                <a:rect l="0" t="0" r="r" b="b"/>
                <a:pathLst>
                  <a:path w="8" h="24">
                    <a:moveTo>
                      <a:pt x="8" y="24"/>
                    </a:moveTo>
                    <a:lnTo>
                      <a:pt x="2" y="4"/>
                    </a:lnTo>
                    <a:lnTo>
                      <a:pt x="0" y="0"/>
                    </a:lnTo>
                  </a:path>
                </a:pathLst>
              </a:custGeom>
              <a:noFill/>
              <a:ln w="22225">
                <a:solidFill>
                  <a:srgbClr val="D90000"/>
                </a:solidFill>
                <a:prstDash val="solid"/>
                <a:round/>
                <a:headEnd/>
                <a:tailEnd/>
              </a:ln>
            </p:spPr>
            <p:txBody>
              <a:bodyPr/>
              <a:lstStyle/>
              <a:p>
                <a:endParaRPr lang="en-US" dirty="0"/>
              </a:p>
            </p:txBody>
          </p:sp>
          <p:sp>
            <p:nvSpPr>
              <p:cNvPr id="429" name="Line 187"/>
              <p:cNvSpPr>
                <a:spLocks noChangeShapeType="1"/>
              </p:cNvSpPr>
              <p:nvPr/>
            </p:nvSpPr>
            <p:spPr bwMode="auto">
              <a:xfrm flipH="1" flipV="1">
                <a:off x="2249" y="2611"/>
                <a:ext cx="8" cy="24"/>
              </a:xfrm>
              <a:prstGeom prst="line">
                <a:avLst/>
              </a:prstGeom>
              <a:noFill/>
              <a:ln w="22225">
                <a:solidFill>
                  <a:srgbClr val="D90000"/>
                </a:solidFill>
                <a:round/>
                <a:headEnd/>
                <a:tailEnd/>
              </a:ln>
            </p:spPr>
            <p:txBody>
              <a:bodyPr/>
              <a:lstStyle/>
              <a:p>
                <a:endParaRPr lang="en-US" dirty="0"/>
              </a:p>
            </p:txBody>
          </p:sp>
          <p:sp>
            <p:nvSpPr>
              <p:cNvPr id="430" name="Line 188"/>
              <p:cNvSpPr>
                <a:spLocks noChangeShapeType="1"/>
              </p:cNvSpPr>
              <p:nvPr/>
            </p:nvSpPr>
            <p:spPr bwMode="auto">
              <a:xfrm flipH="1" flipV="1">
                <a:off x="2237" y="2573"/>
                <a:ext cx="8" cy="24"/>
              </a:xfrm>
              <a:prstGeom prst="line">
                <a:avLst/>
              </a:prstGeom>
              <a:noFill/>
              <a:ln w="22225">
                <a:solidFill>
                  <a:srgbClr val="D90000"/>
                </a:solidFill>
                <a:round/>
                <a:headEnd/>
                <a:tailEnd/>
              </a:ln>
            </p:spPr>
            <p:txBody>
              <a:bodyPr/>
              <a:lstStyle/>
              <a:p>
                <a:endParaRPr lang="en-US" dirty="0"/>
              </a:p>
            </p:txBody>
          </p:sp>
          <p:sp>
            <p:nvSpPr>
              <p:cNvPr id="431" name="Freeform 189"/>
              <p:cNvSpPr>
                <a:spLocks/>
              </p:cNvSpPr>
              <p:nvPr/>
            </p:nvSpPr>
            <p:spPr bwMode="auto">
              <a:xfrm>
                <a:off x="2225" y="2535"/>
                <a:ext cx="8" cy="24"/>
              </a:xfrm>
              <a:custGeom>
                <a:avLst/>
                <a:gdLst/>
                <a:ahLst/>
                <a:cxnLst>
                  <a:cxn ang="0">
                    <a:pos x="8" y="24"/>
                  </a:cxn>
                  <a:cxn ang="0">
                    <a:pos x="4" y="12"/>
                  </a:cxn>
                  <a:cxn ang="0">
                    <a:pos x="0" y="0"/>
                  </a:cxn>
                </a:cxnLst>
                <a:rect l="0" t="0" r="r" b="b"/>
                <a:pathLst>
                  <a:path w="8" h="24">
                    <a:moveTo>
                      <a:pt x="8" y="24"/>
                    </a:moveTo>
                    <a:lnTo>
                      <a:pt x="4" y="12"/>
                    </a:lnTo>
                    <a:lnTo>
                      <a:pt x="0" y="0"/>
                    </a:lnTo>
                  </a:path>
                </a:pathLst>
              </a:custGeom>
              <a:noFill/>
              <a:ln w="22225">
                <a:solidFill>
                  <a:srgbClr val="D90000"/>
                </a:solidFill>
                <a:prstDash val="solid"/>
                <a:round/>
                <a:headEnd/>
                <a:tailEnd/>
              </a:ln>
            </p:spPr>
            <p:txBody>
              <a:bodyPr/>
              <a:lstStyle/>
              <a:p>
                <a:endParaRPr lang="en-US" dirty="0"/>
              </a:p>
            </p:txBody>
          </p:sp>
          <p:sp>
            <p:nvSpPr>
              <p:cNvPr id="432" name="Line 190"/>
              <p:cNvSpPr>
                <a:spLocks noChangeShapeType="1"/>
              </p:cNvSpPr>
              <p:nvPr/>
            </p:nvSpPr>
            <p:spPr bwMode="auto">
              <a:xfrm flipH="1" flipV="1">
                <a:off x="2215" y="2497"/>
                <a:ext cx="6" cy="22"/>
              </a:xfrm>
              <a:prstGeom prst="line">
                <a:avLst/>
              </a:prstGeom>
              <a:noFill/>
              <a:ln w="22225">
                <a:solidFill>
                  <a:srgbClr val="D90000"/>
                </a:solidFill>
                <a:round/>
                <a:headEnd/>
                <a:tailEnd/>
              </a:ln>
            </p:spPr>
            <p:txBody>
              <a:bodyPr/>
              <a:lstStyle/>
              <a:p>
                <a:endParaRPr lang="en-US" dirty="0"/>
              </a:p>
            </p:txBody>
          </p:sp>
          <p:sp>
            <p:nvSpPr>
              <p:cNvPr id="433" name="Freeform 191"/>
              <p:cNvSpPr>
                <a:spLocks/>
              </p:cNvSpPr>
              <p:nvPr/>
            </p:nvSpPr>
            <p:spPr bwMode="auto">
              <a:xfrm>
                <a:off x="2207" y="2457"/>
                <a:ext cx="4" cy="24"/>
              </a:xfrm>
              <a:custGeom>
                <a:avLst/>
                <a:gdLst/>
                <a:ahLst/>
                <a:cxnLst>
                  <a:cxn ang="0">
                    <a:pos x="4" y="24"/>
                  </a:cxn>
                  <a:cxn ang="0">
                    <a:pos x="2" y="20"/>
                  </a:cxn>
                  <a:cxn ang="0">
                    <a:pos x="2" y="8"/>
                  </a:cxn>
                  <a:cxn ang="0">
                    <a:pos x="0" y="0"/>
                  </a:cxn>
                </a:cxnLst>
                <a:rect l="0" t="0" r="r" b="b"/>
                <a:pathLst>
                  <a:path w="4" h="24">
                    <a:moveTo>
                      <a:pt x="4" y="24"/>
                    </a:moveTo>
                    <a:lnTo>
                      <a:pt x="2" y="20"/>
                    </a:lnTo>
                    <a:lnTo>
                      <a:pt x="2" y="8"/>
                    </a:lnTo>
                    <a:lnTo>
                      <a:pt x="0" y="0"/>
                    </a:lnTo>
                  </a:path>
                </a:pathLst>
              </a:custGeom>
              <a:noFill/>
              <a:ln w="22225">
                <a:solidFill>
                  <a:srgbClr val="D90000"/>
                </a:solidFill>
                <a:prstDash val="solid"/>
                <a:round/>
                <a:headEnd/>
                <a:tailEnd/>
              </a:ln>
            </p:spPr>
            <p:txBody>
              <a:bodyPr/>
              <a:lstStyle/>
              <a:p>
                <a:endParaRPr lang="en-US" dirty="0"/>
              </a:p>
            </p:txBody>
          </p:sp>
          <p:sp>
            <p:nvSpPr>
              <p:cNvPr id="434" name="Freeform 192"/>
              <p:cNvSpPr>
                <a:spLocks/>
              </p:cNvSpPr>
              <p:nvPr/>
            </p:nvSpPr>
            <p:spPr bwMode="auto">
              <a:xfrm>
                <a:off x="2205" y="2417"/>
                <a:ext cx="2" cy="24"/>
              </a:xfrm>
              <a:custGeom>
                <a:avLst/>
                <a:gdLst/>
                <a:ahLst/>
                <a:cxnLst>
                  <a:cxn ang="0">
                    <a:pos x="2" y="24"/>
                  </a:cxn>
                  <a:cxn ang="0">
                    <a:pos x="2" y="16"/>
                  </a:cxn>
                  <a:cxn ang="0">
                    <a:pos x="0" y="0"/>
                  </a:cxn>
                </a:cxnLst>
                <a:rect l="0" t="0" r="r" b="b"/>
                <a:pathLst>
                  <a:path w="2" h="24">
                    <a:moveTo>
                      <a:pt x="2" y="24"/>
                    </a:moveTo>
                    <a:lnTo>
                      <a:pt x="2" y="16"/>
                    </a:lnTo>
                    <a:lnTo>
                      <a:pt x="0" y="0"/>
                    </a:lnTo>
                  </a:path>
                </a:pathLst>
              </a:custGeom>
              <a:noFill/>
              <a:ln w="22225">
                <a:solidFill>
                  <a:srgbClr val="D90000"/>
                </a:solidFill>
                <a:prstDash val="solid"/>
                <a:round/>
                <a:headEnd/>
                <a:tailEnd/>
              </a:ln>
            </p:spPr>
            <p:txBody>
              <a:bodyPr/>
              <a:lstStyle/>
              <a:p>
                <a:endParaRPr lang="en-US" dirty="0"/>
              </a:p>
            </p:txBody>
          </p:sp>
          <p:sp>
            <p:nvSpPr>
              <p:cNvPr id="435" name="Freeform 193"/>
              <p:cNvSpPr>
                <a:spLocks/>
              </p:cNvSpPr>
              <p:nvPr/>
            </p:nvSpPr>
            <p:spPr bwMode="auto">
              <a:xfrm>
                <a:off x="2201" y="2377"/>
                <a:ext cx="2" cy="24"/>
              </a:xfrm>
              <a:custGeom>
                <a:avLst/>
                <a:gdLst/>
                <a:ahLst/>
                <a:cxnLst>
                  <a:cxn ang="0">
                    <a:pos x="2" y="24"/>
                  </a:cxn>
                  <a:cxn ang="0">
                    <a:pos x="2" y="10"/>
                  </a:cxn>
                  <a:cxn ang="0">
                    <a:pos x="0" y="0"/>
                  </a:cxn>
                </a:cxnLst>
                <a:rect l="0" t="0" r="r" b="b"/>
                <a:pathLst>
                  <a:path w="2" h="24">
                    <a:moveTo>
                      <a:pt x="2" y="24"/>
                    </a:moveTo>
                    <a:lnTo>
                      <a:pt x="2" y="10"/>
                    </a:lnTo>
                    <a:lnTo>
                      <a:pt x="0" y="0"/>
                    </a:lnTo>
                  </a:path>
                </a:pathLst>
              </a:custGeom>
              <a:noFill/>
              <a:ln w="22225">
                <a:solidFill>
                  <a:srgbClr val="D90000"/>
                </a:solidFill>
                <a:prstDash val="solid"/>
                <a:round/>
                <a:headEnd/>
                <a:tailEnd/>
              </a:ln>
            </p:spPr>
            <p:txBody>
              <a:bodyPr/>
              <a:lstStyle/>
              <a:p>
                <a:endParaRPr lang="en-US" dirty="0"/>
              </a:p>
            </p:txBody>
          </p:sp>
          <p:sp>
            <p:nvSpPr>
              <p:cNvPr id="436" name="Freeform 194"/>
              <p:cNvSpPr>
                <a:spLocks/>
              </p:cNvSpPr>
              <p:nvPr/>
            </p:nvSpPr>
            <p:spPr bwMode="auto">
              <a:xfrm>
                <a:off x="2197" y="2337"/>
                <a:ext cx="2" cy="24"/>
              </a:xfrm>
              <a:custGeom>
                <a:avLst/>
                <a:gdLst/>
                <a:ahLst/>
                <a:cxnLst>
                  <a:cxn ang="0">
                    <a:pos x="2" y="24"/>
                  </a:cxn>
                  <a:cxn ang="0">
                    <a:pos x="0" y="4"/>
                  </a:cxn>
                  <a:cxn ang="0">
                    <a:pos x="0" y="0"/>
                  </a:cxn>
                </a:cxnLst>
                <a:rect l="0" t="0" r="r" b="b"/>
                <a:pathLst>
                  <a:path w="2" h="24">
                    <a:moveTo>
                      <a:pt x="2" y="24"/>
                    </a:moveTo>
                    <a:lnTo>
                      <a:pt x="0" y="4"/>
                    </a:lnTo>
                    <a:lnTo>
                      <a:pt x="0" y="0"/>
                    </a:lnTo>
                  </a:path>
                </a:pathLst>
              </a:custGeom>
              <a:noFill/>
              <a:ln w="22225">
                <a:solidFill>
                  <a:srgbClr val="D90000"/>
                </a:solidFill>
                <a:prstDash val="solid"/>
                <a:round/>
                <a:headEnd/>
                <a:tailEnd/>
              </a:ln>
            </p:spPr>
            <p:txBody>
              <a:bodyPr/>
              <a:lstStyle/>
              <a:p>
                <a:endParaRPr lang="en-US" dirty="0"/>
              </a:p>
            </p:txBody>
          </p:sp>
          <p:sp>
            <p:nvSpPr>
              <p:cNvPr id="437" name="Freeform 195"/>
              <p:cNvSpPr>
                <a:spLocks/>
              </p:cNvSpPr>
              <p:nvPr/>
            </p:nvSpPr>
            <p:spPr bwMode="auto">
              <a:xfrm>
                <a:off x="2191" y="2299"/>
                <a:ext cx="4" cy="22"/>
              </a:xfrm>
              <a:custGeom>
                <a:avLst/>
                <a:gdLst/>
                <a:ahLst/>
                <a:cxnLst>
                  <a:cxn ang="0">
                    <a:pos x="4" y="22"/>
                  </a:cxn>
                  <a:cxn ang="0">
                    <a:pos x="2" y="16"/>
                  </a:cxn>
                  <a:cxn ang="0">
                    <a:pos x="0" y="0"/>
                  </a:cxn>
                </a:cxnLst>
                <a:rect l="0" t="0" r="r" b="b"/>
                <a:pathLst>
                  <a:path w="4" h="22">
                    <a:moveTo>
                      <a:pt x="4" y="22"/>
                    </a:moveTo>
                    <a:lnTo>
                      <a:pt x="2" y="16"/>
                    </a:lnTo>
                    <a:lnTo>
                      <a:pt x="0" y="0"/>
                    </a:lnTo>
                  </a:path>
                </a:pathLst>
              </a:custGeom>
              <a:noFill/>
              <a:ln w="22225">
                <a:solidFill>
                  <a:srgbClr val="D90000"/>
                </a:solidFill>
                <a:prstDash val="solid"/>
                <a:round/>
                <a:headEnd/>
                <a:tailEnd/>
              </a:ln>
            </p:spPr>
            <p:txBody>
              <a:bodyPr/>
              <a:lstStyle/>
              <a:p>
                <a:endParaRPr lang="en-US" dirty="0"/>
              </a:p>
            </p:txBody>
          </p:sp>
          <p:sp>
            <p:nvSpPr>
              <p:cNvPr id="438" name="Line 196"/>
              <p:cNvSpPr>
                <a:spLocks noChangeShapeType="1"/>
              </p:cNvSpPr>
              <p:nvPr/>
            </p:nvSpPr>
            <p:spPr bwMode="auto">
              <a:xfrm flipV="1">
                <a:off x="2189" y="2259"/>
                <a:ext cx="1" cy="24"/>
              </a:xfrm>
              <a:prstGeom prst="line">
                <a:avLst/>
              </a:prstGeom>
              <a:noFill/>
              <a:ln w="22225">
                <a:solidFill>
                  <a:srgbClr val="D90000"/>
                </a:solidFill>
                <a:round/>
                <a:headEnd/>
                <a:tailEnd/>
              </a:ln>
            </p:spPr>
            <p:txBody>
              <a:bodyPr/>
              <a:lstStyle/>
              <a:p>
                <a:endParaRPr lang="en-US" dirty="0"/>
              </a:p>
            </p:txBody>
          </p:sp>
          <p:sp>
            <p:nvSpPr>
              <p:cNvPr id="439" name="Line 197"/>
              <p:cNvSpPr>
                <a:spLocks noChangeShapeType="1"/>
              </p:cNvSpPr>
              <p:nvPr/>
            </p:nvSpPr>
            <p:spPr bwMode="auto">
              <a:xfrm flipH="1" flipV="1">
                <a:off x="2185" y="2219"/>
                <a:ext cx="2" cy="24"/>
              </a:xfrm>
              <a:prstGeom prst="line">
                <a:avLst/>
              </a:prstGeom>
              <a:noFill/>
              <a:ln w="22225">
                <a:solidFill>
                  <a:srgbClr val="D90000"/>
                </a:solidFill>
                <a:round/>
                <a:headEnd/>
                <a:tailEnd/>
              </a:ln>
            </p:spPr>
            <p:txBody>
              <a:bodyPr/>
              <a:lstStyle/>
              <a:p>
                <a:endParaRPr lang="en-US" dirty="0"/>
              </a:p>
            </p:txBody>
          </p:sp>
          <p:sp>
            <p:nvSpPr>
              <p:cNvPr id="440" name="Freeform 198"/>
              <p:cNvSpPr>
                <a:spLocks/>
              </p:cNvSpPr>
              <p:nvPr/>
            </p:nvSpPr>
            <p:spPr bwMode="auto">
              <a:xfrm>
                <a:off x="2181" y="2179"/>
                <a:ext cx="4" cy="24"/>
              </a:xfrm>
              <a:custGeom>
                <a:avLst/>
                <a:gdLst/>
                <a:ahLst/>
                <a:cxnLst>
                  <a:cxn ang="0">
                    <a:pos x="4" y="24"/>
                  </a:cxn>
                  <a:cxn ang="0">
                    <a:pos x="2" y="6"/>
                  </a:cxn>
                  <a:cxn ang="0">
                    <a:pos x="0" y="0"/>
                  </a:cxn>
                </a:cxnLst>
                <a:rect l="0" t="0" r="r" b="b"/>
                <a:pathLst>
                  <a:path w="4" h="24">
                    <a:moveTo>
                      <a:pt x="4" y="24"/>
                    </a:moveTo>
                    <a:lnTo>
                      <a:pt x="2" y="6"/>
                    </a:lnTo>
                    <a:lnTo>
                      <a:pt x="0" y="0"/>
                    </a:lnTo>
                  </a:path>
                </a:pathLst>
              </a:custGeom>
              <a:noFill/>
              <a:ln w="22225">
                <a:solidFill>
                  <a:srgbClr val="D90000"/>
                </a:solidFill>
                <a:prstDash val="solid"/>
                <a:round/>
                <a:headEnd/>
                <a:tailEnd/>
              </a:ln>
            </p:spPr>
            <p:txBody>
              <a:bodyPr/>
              <a:lstStyle/>
              <a:p>
                <a:endParaRPr lang="en-US" dirty="0"/>
              </a:p>
            </p:txBody>
          </p:sp>
          <p:sp>
            <p:nvSpPr>
              <p:cNvPr id="441" name="Freeform 199"/>
              <p:cNvSpPr>
                <a:spLocks/>
              </p:cNvSpPr>
              <p:nvPr/>
            </p:nvSpPr>
            <p:spPr bwMode="auto">
              <a:xfrm>
                <a:off x="2179" y="2139"/>
                <a:ext cx="2" cy="24"/>
              </a:xfrm>
              <a:custGeom>
                <a:avLst/>
                <a:gdLst/>
                <a:ahLst/>
                <a:cxnLst>
                  <a:cxn ang="0">
                    <a:pos x="2" y="24"/>
                  </a:cxn>
                  <a:cxn ang="0">
                    <a:pos x="2" y="12"/>
                  </a:cxn>
                  <a:cxn ang="0">
                    <a:pos x="0" y="0"/>
                  </a:cxn>
                </a:cxnLst>
                <a:rect l="0" t="0" r="r" b="b"/>
                <a:pathLst>
                  <a:path w="2" h="24">
                    <a:moveTo>
                      <a:pt x="2" y="24"/>
                    </a:moveTo>
                    <a:lnTo>
                      <a:pt x="2" y="12"/>
                    </a:lnTo>
                    <a:lnTo>
                      <a:pt x="0" y="0"/>
                    </a:lnTo>
                  </a:path>
                </a:pathLst>
              </a:custGeom>
              <a:noFill/>
              <a:ln w="22225">
                <a:solidFill>
                  <a:srgbClr val="D90000"/>
                </a:solidFill>
                <a:prstDash val="solid"/>
                <a:round/>
                <a:headEnd/>
                <a:tailEnd/>
              </a:ln>
            </p:spPr>
            <p:txBody>
              <a:bodyPr/>
              <a:lstStyle/>
              <a:p>
                <a:endParaRPr lang="en-US" dirty="0"/>
              </a:p>
            </p:txBody>
          </p:sp>
          <p:sp>
            <p:nvSpPr>
              <p:cNvPr id="442" name="Line 200"/>
              <p:cNvSpPr>
                <a:spLocks noChangeShapeType="1"/>
              </p:cNvSpPr>
              <p:nvPr/>
            </p:nvSpPr>
            <p:spPr bwMode="auto">
              <a:xfrm flipV="1">
                <a:off x="2179" y="2099"/>
                <a:ext cx="1" cy="24"/>
              </a:xfrm>
              <a:prstGeom prst="line">
                <a:avLst/>
              </a:prstGeom>
              <a:noFill/>
              <a:ln w="22225">
                <a:solidFill>
                  <a:srgbClr val="D90000"/>
                </a:solidFill>
                <a:round/>
                <a:headEnd/>
                <a:tailEnd/>
              </a:ln>
            </p:spPr>
            <p:txBody>
              <a:bodyPr/>
              <a:lstStyle/>
              <a:p>
                <a:endParaRPr lang="en-US" dirty="0"/>
              </a:p>
            </p:txBody>
          </p:sp>
          <p:sp>
            <p:nvSpPr>
              <p:cNvPr id="443" name="Line 201"/>
              <p:cNvSpPr>
                <a:spLocks noChangeShapeType="1"/>
              </p:cNvSpPr>
              <p:nvPr/>
            </p:nvSpPr>
            <p:spPr bwMode="auto">
              <a:xfrm flipV="1">
                <a:off x="2179" y="2059"/>
                <a:ext cx="1" cy="24"/>
              </a:xfrm>
              <a:prstGeom prst="line">
                <a:avLst/>
              </a:prstGeom>
              <a:noFill/>
              <a:ln w="22225">
                <a:solidFill>
                  <a:srgbClr val="D90000"/>
                </a:solidFill>
                <a:round/>
                <a:headEnd/>
                <a:tailEnd/>
              </a:ln>
            </p:spPr>
            <p:txBody>
              <a:bodyPr/>
              <a:lstStyle/>
              <a:p>
                <a:endParaRPr lang="en-US" dirty="0"/>
              </a:p>
            </p:txBody>
          </p:sp>
          <p:sp>
            <p:nvSpPr>
              <p:cNvPr id="444" name="Line 202"/>
              <p:cNvSpPr>
                <a:spLocks noChangeShapeType="1"/>
              </p:cNvSpPr>
              <p:nvPr/>
            </p:nvSpPr>
            <p:spPr bwMode="auto">
              <a:xfrm flipV="1">
                <a:off x="2179" y="2018"/>
                <a:ext cx="1" cy="25"/>
              </a:xfrm>
              <a:prstGeom prst="line">
                <a:avLst/>
              </a:prstGeom>
              <a:noFill/>
              <a:ln w="22225">
                <a:solidFill>
                  <a:srgbClr val="D90000"/>
                </a:solidFill>
                <a:round/>
                <a:headEnd/>
                <a:tailEnd/>
              </a:ln>
            </p:spPr>
            <p:txBody>
              <a:bodyPr/>
              <a:lstStyle/>
              <a:p>
                <a:endParaRPr lang="en-US" dirty="0"/>
              </a:p>
            </p:txBody>
          </p:sp>
          <p:sp>
            <p:nvSpPr>
              <p:cNvPr id="445" name="Line 203"/>
              <p:cNvSpPr>
                <a:spLocks noChangeShapeType="1"/>
              </p:cNvSpPr>
              <p:nvPr/>
            </p:nvSpPr>
            <p:spPr bwMode="auto">
              <a:xfrm flipV="1">
                <a:off x="2181" y="1978"/>
                <a:ext cx="4" cy="24"/>
              </a:xfrm>
              <a:prstGeom prst="line">
                <a:avLst/>
              </a:prstGeom>
              <a:noFill/>
              <a:ln w="22225">
                <a:solidFill>
                  <a:srgbClr val="D90000"/>
                </a:solidFill>
                <a:round/>
                <a:headEnd/>
                <a:tailEnd/>
              </a:ln>
            </p:spPr>
            <p:txBody>
              <a:bodyPr/>
              <a:lstStyle/>
              <a:p>
                <a:endParaRPr lang="en-US" dirty="0"/>
              </a:p>
            </p:txBody>
          </p:sp>
          <p:sp>
            <p:nvSpPr>
              <p:cNvPr id="446" name="Line 204"/>
              <p:cNvSpPr>
                <a:spLocks noChangeShapeType="1"/>
              </p:cNvSpPr>
              <p:nvPr/>
            </p:nvSpPr>
            <p:spPr bwMode="auto">
              <a:xfrm flipV="1">
                <a:off x="2187" y="1938"/>
                <a:ext cx="4" cy="24"/>
              </a:xfrm>
              <a:prstGeom prst="line">
                <a:avLst/>
              </a:prstGeom>
              <a:noFill/>
              <a:ln w="22225">
                <a:solidFill>
                  <a:srgbClr val="D90000"/>
                </a:solidFill>
                <a:round/>
                <a:headEnd/>
                <a:tailEnd/>
              </a:ln>
            </p:spPr>
            <p:txBody>
              <a:bodyPr/>
              <a:lstStyle/>
              <a:p>
                <a:endParaRPr lang="en-US" dirty="0"/>
              </a:p>
            </p:txBody>
          </p:sp>
          <p:sp>
            <p:nvSpPr>
              <p:cNvPr id="447" name="Freeform 205"/>
              <p:cNvSpPr>
                <a:spLocks/>
              </p:cNvSpPr>
              <p:nvPr/>
            </p:nvSpPr>
            <p:spPr bwMode="auto">
              <a:xfrm>
                <a:off x="2195" y="1900"/>
                <a:ext cx="2" cy="22"/>
              </a:xfrm>
              <a:custGeom>
                <a:avLst/>
                <a:gdLst/>
                <a:ahLst/>
                <a:cxnLst>
                  <a:cxn ang="0">
                    <a:pos x="0" y="22"/>
                  </a:cxn>
                  <a:cxn ang="0">
                    <a:pos x="2" y="4"/>
                  </a:cxn>
                  <a:cxn ang="0">
                    <a:pos x="2" y="0"/>
                  </a:cxn>
                </a:cxnLst>
                <a:rect l="0" t="0" r="r" b="b"/>
                <a:pathLst>
                  <a:path w="2" h="22">
                    <a:moveTo>
                      <a:pt x="0" y="22"/>
                    </a:moveTo>
                    <a:lnTo>
                      <a:pt x="2" y="4"/>
                    </a:lnTo>
                    <a:lnTo>
                      <a:pt x="2" y="0"/>
                    </a:lnTo>
                  </a:path>
                </a:pathLst>
              </a:custGeom>
              <a:noFill/>
              <a:ln w="22225">
                <a:solidFill>
                  <a:srgbClr val="D90000"/>
                </a:solidFill>
                <a:prstDash val="solid"/>
                <a:round/>
                <a:headEnd/>
                <a:tailEnd/>
              </a:ln>
            </p:spPr>
            <p:txBody>
              <a:bodyPr/>
              <a:lstStyle/>
              <a:p>
                <a:endParaRPr lang="en-US" dirty="0"/>
              </a:p>
            </p:txBody>
          </p:sp>
          <p:sp>
            <p:nvSpPr>
              <p:cNvPr id="448" name="Line 206"/>
              <p:cNvSpPr>
                <a:spLocks noChangeShapeType="1"/>
              </p:cNvSpPr>
              <p:nvPr/>
            </p:nvSpPr>
            <p:spPr bwMode="auto">
              <a:xfrm flipH="1" flipV="1">
                <a:off x="2195" y="1860"/>
                <a:ext cx="2" cy="24"/>
              </a:xfrm>
              <a:prstGeom prst="line">
                <a:avLst/>
              </a:prstGeom>
              <a:noFill/>
              <a:ln w="22225">
                <a:solidFill>
                  <a:srgbClr val="D90000"/>
                </a:solidFill>
                <a:round/>
                <a:headEnd/>
                <a:tailEnd/>
              </a:ln>
            </p:spPr>
            <p:txBody>
              <a:bodyPr/>
              <a:lstStyle/>
              <a:p>
                <a:endParaRPr lang="en-US" dirty="0"/>
              </a:p>
            </p:txBody>
          </p:sp>
          <p:sp>
            <p:nvSpPr>
              <p:cNvPr id="449" name="Line 207"/>
              <p:cNvSpPr>
                <a:spLocks noChangeShapeType="1"/>
              </p:cNvSpPr>
              <p:nvPr/>
            </p:nvSpPr>
            <p:spPr bwMode="auto">
              <a:xfrm flipH="1" flipV="1">
                <a:off x="2193" y="1820"/>
                <a:ext cx="2" cy="24"/>
              </a:xfrm>
              <a:prstGeom prst="line">
                <a:avLst/>
              </a:prstGeom>
              <a:noFill/>
              <a:ln w="22225">
                <a:solidFill>
                  <a:srgbClr val="D90000"/>
                </a:solidFill>
                <a:round/>
                <a:headEnd/>
                <a:tailEnd/>
              </a:ln>
            </p:spPr>
            <p:txBody>
              <a:bodyPr/>
              <a:lstStyle/>
              <a:p>
                <a:endParaRPr lang="en-US" dirty="0"/>
              </a:p>
            </p:txBody>
          </p:sp>
          <p:sp>
            <p:nvSpPr>
              <p:cNvPr id="450" name="Line 208"/>
              <p:cNvSpPr>
                <a:spLocks noChangeShapeType="1"/>
              </p:cNvSpPr>
              <p:nvPr/>
            </p:nvSpPr>
            <p:spPr bwMode="auto">
              <a:xfrm flipH="1" flipV="1">
                <a:off x="2191" y="1780"/>
                <a:ext cx="2" cy="24"/>
              </a:xfrm>
              <a:prstGeom prst="line">
                <a:avLst/>
              </a:prstGeom>
              <a:noFill/>
              <a:ln w="22225">
                <a:solidFill>
                  <a:srgbClr val="D90000"/>
                </a:solidFill>
                <a:round/>
                <a:headEnd/>
                <a:tailEnd/>
              </a:ln>
            </p:spPr>
            <p:txBody>
              <a:bodyPr/>
              <a:lstStyle/>
              <a:p>
                <a:endParaRPr lang="en-US" dirty="0"/>
              </a:p>
            </p:txBody>
          </p:sp>
          <p:sp>
            <p:nvSpPr>
              <p:cNvPr id="451" name="Line 209"/>
              <p:cNvSpPr>
                <a:spLocks noChangeShapeType="1"/>
              </p:cNvSpPr>
              <p:nvPr/>
            </p:nvSpPr>
            <p:spPr bwMode="auto">
              <a:xfrm flipH="1" flipV="1">
                <a:off x="2189" y="1740"/>
                <a:ext cx="2" cy="24"/>
              </a:xfrm>
              <a:prstGeom prst="line">
                <a:avLst/>
              </a:prstGeom>
              <a:noFill/>
              <a:ln w="22225">
                <a:solidFill>
                  <a:srgbClr val="D90000"/>
                </a:solidFill>
                <a:round/>
                <a:headEnd/>
                <a:tailEnd/>
              </a:ln>
            </p:spPr>
            <p:txBody>
              <a:bodyPr/>
              <a:lstStyle/>
              <a:p>
                <a:endParaRPr lang="en-US" dirty="0"/>
              </a:p>
            </p:txBody>
          </p:sp>
          <p:sp>
            <p:nvSpPr>
              <p:cNvPr id="452" name="Line 210"/>
              <p:cNvSpPr>
                <a:spLocks noChangeShapeType="1"/>
              </p:cNvSpPr>
              <p:nvPr/>
            </p:nvSpPr>
            <p:spPr bwMode="auto">
              <a:xfrm flipH="1" flipV="1">
                <a:off x="2185" y="1700"/>
                <a:ext cx="2" cy="24"/>
              </a:xfrm>
              <a:prstGeom prst="line">
                <a:avLst/>
              </a:prstGeom>
              <a:noFill/>
              <a:ln w="22225">
                <a:solidFill>
                  <a:srgbClr val="D90000"/>
                </a:solidFill>
                <a:round/>
                <a:headEnd/>
                <a:tailEnd/>
              </a:ln>
            </p:spPr>
            <p:txBody>
              <a:bodyPr/>
              <a:lstStyle/>
              <a:p>
                <a:endParaRPr lang="en-US" dirty="0"/>
              </a:p>
            </p:txBody>
          </p:sp>
          <p:sp>
            <p:nvSpPr>
              <p:cNvPr id="453" name="Line 211"/>
              <p:cNvSpPr>
                <a:spLocks noChangeShapeType="1"/>
              </p:cNvSpPr>
              <p:nvPr/>
            </p:nvSpPr>
            <p:spPr bwMode="auto">
              <a:xfrm flipH="1" flipV="1">
                <a:off x="2183" y="1660"/>
                <a:ext cx="2" cy="24"/>
              </a:xfrm>
              <a:prstGeom prst="line">
                <a:avLst/>
              </a:prstGeom>
              <a:noFill/>
              <a:ln w="22225">
                <a:solidFill>
                  <a:srgbClr val="D90000"/>
                </a:solidFill>
                <a:round/>
                <a:headEnd/>
                <a:tailEnd/>
              </a:ln>
            </p:spPr>
            <p:txBody>
              <a:bodyPr/>
              <a:lstStyle/>
              <a:p>
                <a:endParaRPr lang="en-US" dirty="0"/>
              </a:p>
            </p:txBody>
          </p:sp>
          <p:sp>
            <p:nvSpPr>
              <p:cNvPr id="454" name="Line 212"/>
              <p:cNvSpPr>
                <a:spLocks noChangeShapeType="1"/>
              </p:cNvSpPr>
              <p:nvPr/>
            </p:nvSpPr>
            <p:spPr bwMode="auto">
              <a:xfrm flipV="1">
                <a:off x="2181" y="1620"/>
                <a:ext cx="1" cy="24"/>
              </a:xfrm>
              <a:prstGeom prst="line">
                <a:avLst/>
              </a:prstGeom>
              <a:noFill/>
              <a:ln w="22225">
                <a:solidFill>
                  <a:srgbClr val="D90000"/>
                </a:solidFill>
                <a:round/>
                <a:headEnd/>
                <a:tailEnd/>
              </a:ln>
            </p:spPr>
            <p:txBody>
              <a:bodyPr/>
              <a:lstStyle/>
              <a:p>
                <a:endParaRPr lang="en-US" dirty="0"/>
              </a:p>
            </p:txBody>
          </p:sp>
          <p:sp>
            <p:nvSpPr>
              <p:cNvPr id="455" name="Line 213"/>
              <p:cNvSpPr>
                <a:spLocks noChangeShapeType="1"/>
              </p:cNvSpPr>
              <p:nvPr/>
            </p:nvSpPr>
            <p:spPr bwMode="auto">
              <a:xfrm flipH="1" flipV="1">
                <a:off x="2177" y="1580"/>
                <a:ext cx="2" cy="24"/>
              </a:xfrm>
              <a:prstGeom prst="line">
                <a:avLst/>
              </a:prstGeom>
              <a:noFill/>
              <a:ln w="22225">
                <a:solidFill>
                  <a:srgbClr val="D90000"/>
                </a:solidFill>
                <a:round/>
                <a:headEnd/>
                <a:tailEnd/>
              </a:ln>
            </p:spPr>
            <p:txBody>
              <a:bodyPr/>
              <a:lstStyle/>
              <a:p>
                <a:endParaRPr lang="en-US" dirty="0"/>
              </a:p>
            </p:txBody>
          </p:sp>
          <p:sp>
            <p:nvSpPr>
              <p:cNvPr id="456" name="Line 214"/>
              <p:cNvSpPr>
                <a:spLocks noChangeShapeType="1"/>
              </p:cNvSpPr>
              <p:nvPr/>
            </p:nvSpPr>
            <p:spPr bwMode="auto">
              <a:xfrm flipH="1" flipV="1">
                <a:off x="2175" y="1544"/>
                <a:ext cx="2" cy="20"/>
              </a:xfrm>
              <a:prstGeom prst="line">
                <a:avLst/>
              </a:prstGeom>
              <a:noFill/>
              <a:ln w="22225">
                <a:solidFill>
                  <a:srgbClr val="D90000"/>
                </a:solidFill>
                <a:round/>
                <a:headEnd/>
                <a:tailEnd/>
              </a:ln>
            </p:spPr>
            <p:txBody>
              <a:bodyPr/>
              <a:lstStyle/>
              <a:p>
                <a:endParaRPr lang="en-US" dirty="0"/>
              </a:p>
            </p:txBody>
          </p:sp>
          <p:sp>
            <p:nvSpPr>
              <p:cNvPr id="457" name="Rectangle 215"/>
              <p:cNvSpPr>
                <a:spLocks noChangeArrowheads="1"/>
              </p:cNvSpPr>
              <p:nvPr/>
            </p:nvSpPr>
            <p:spPr bwMode="auto">
              <a:xfrm rot="18600000">
                <a:off x="2206" y="1194"/>
                <a:ext cx="594" cy="96"/>
              </a:xfrm>
              <a:prstGeom prst="rect">
                <a:avLst/>
              </a:prstGeom>
              <a:noFill/>
              <a:ln w="9525">
                <a:noFill/>
                <a:miter lim="800000"/>
                <a:headEnd/>
                <a:tailEnd/>
              </a:ln>
            </p:spPr>
            <p:txBody>
              <a:bodyPr wrap="none" lIns="0" tIns="0" rIns="0" bIns="0">
                <a:spAutoFit/>
              </a:bodyPr>
              <a:lstStyle/>
              <a:p>
                <a:r>
                  <a:rPr lang="en-US" sz="1000" b="0" dirty="0">
                    <a:solidFill>
                      <a:srgbClr val="000000"/>
                    </a:solidFill>
                    <a:effectLst/>
                    <a:latin typeface="Helvetica" pitchFamily="34" charset="0"/>
                  </a:rPr>
                  <a:t>TOE-OF-SLOPE</a:t>
                </a:r>
                <a:endParaRPr lang="en-US" sz="1000" b="0" dirty="0">
                  <a:effectLst/>
                  <a:latin typeface="Helvetica" pitchFamily="34" charset="0"/>
                </a:endParaRPr>
              </a:p>
            </p:txBody>
          </p:sp>
          <p:sp>
            <p:nvSpPr>
              <p:cNvPr id="458" name="Rectangle 216"/>
              <p:cNvSpPr>
                <a:spLocks noChangeArrowheads="1"/>
              </p:cNvSpPr>
              <p:nvPr/>
            </p:nvSpPr>
            <p:spPr bwMode="auto">
              <a:xfrm rot="18600000">
                <a:off x="2362" y="1296"/>
                <a:ext cx="536" cy="96"/>
              </a:xfrm>
              <a:prstGeom prst="rect">
                <a:avLst/>
              </a:prstGeom>
              <a:noFill/>
              <a:ln w="9525">
                <a:noFill/>
                <a:miter lim="800000"/>
                <a:headEnd/>
                <a:tailEnd/>
              </a:ln>
            </p:spPr>
            <p:txBody>
              <a:bodyPr wrap="none" lIns="0" tIns="0" rIns="0" bIns="0">
                <a:spAutoFit/>
              </a:bodyPr>
              <a:lstStyle/>
              <a:p>
                <a:r>
                  <a:rPr lang="en-US" sz="1000" b="0" dirty="0">
                    <a:solidFill>
                      <a:srgbClr val="000000"/>
                    </a:solidFill>
                    <a:effectLst/>
                    <a:latin typeface="Helvetica" pitchFamily="34" charset="0"/>
                  </a:rPr>
                  <a:t>BASIN FLOOR</a:t>
                </a:r>
                <a:endParaRPr lang="en-US" sz="1000" b="0" dirty="0">
                  <a:effectLst/>
                  <a:latin typeface="Helvetica" pitchFamily="34" charset="0"/>
                </a:endParaRPr>
              </a:p>
            </p:txBody>
          </p:sp>
          <p:sp>
            <p:nvSpPr>
              <p:cNvPr id="459" name="Rectangle 217"/>
              <p:cNvSpPr>
                <a:spLocks noChangeArrowheads="1"/>
              </p:cNvSpPr>
              <p:nvPr/>
            </p:nvSpPr>
            <p:spPr bwMode="auto">
              <a:xfrm>
                <a:off x="715" y="982"/>
                <a:ext cx="200" cy="96"/>
              </a:xfrm>
              <a:prstGeom prst="rect">
                <a:avLst/>
              </a:prstGeom>
              <a:noFill/>
              <a:ln w="9525">
                <a:noFill/>
                <a:miter lim="800000"/>
                <a:headEnd/>
                <a:tailEnd/>
              </a:ln>
              <a:effectLst>
                <a:outerShdw dist="28398" dir="1593903" algn="ctr" rotWithShape="0">
                  <a:schemeClr val="tx2"/>
                </a:outerShdw>
              </a:effectLst>
            </p:spPr>
            <p:txBody>
              <a:bodyPr wrap="none" lIns="0" tIns="0" rIns="0" bIns="0">
                <a:spAutoFit/>
              </a:bodyPr>
              <a:lstStyle/>
              <a:p>
                <a:r>
                  <a:rPr lang="en-US" sz="1000" b="0" dirty="0">
                    <a:solidFill>
                      <a:schemeClr val="bg1"/>
                    </a:solidFill>
                    <a:effectLst/>
                    <a:latin typeface="Helvetica" pitchFamily="34" charset="0"/>
                  </a:rPr>
                  <a:t>Relict</a:t>
                </a:r>
              </a:p>
            </p:txBody>
          </p:sp>
          <p:sp>
            <p:nvSpPr>
              <p:cNvPr id="460" name="Rectangle 218"/>
              <p:cNvSpPr>
                <a:spLocks noChangeArrowheads="1"/>
              </p:cNvSpPr>
              <p:nvPr/>
            </p:nvSpPr>
            <p:spPr bwMode="auto">
              <a:xfrm>
                <a:off x="663" y="1060"/>
                <a:ext cx="371" cy="96"/>
              </a:xfrm>
              <a:prstGeom prst="rect">
                <a:avLst/>
              </a:prstGeom>
              <a:noFill/>
              <a:ln w="9525">
                <a:noFill/>
                <a:miter lim="800000"/>
                <a:headEnd/>
                <a:tailEnd/>
              </a:ln>
              <a:effectLst>
                <a:outerShdw dist="28398" dir="1593903" algn="ctr" rotWithShape="0">
                  <a:schemeClr val="tx2"/>
                </a:outerShdw>
              </a:effectLst>
            </p:spPr>
            <p:txBody>
              <a:bodyPr wrap="none" lIns="0" tIns="0" rIns="0" bIns="0">
                <a:spAutoFit/>
              </a:bodyPr>
              <a:lstStyle/>
              <a:p>
                <a:r>
                  <a:rPr lang="en-US" sz="1000" b="0" dirty="0">
                    <a:solidFill>
                      <a:schemeClr val="bg1"/>
                    </a:solidFill>
                    <a:effectLst/>
                    <a:latin typeface="Helvetica" pitchFamily="34" charset="0"/>
                  </a:rPr>
                  <a:t>Carbonate</a:t>
                </a:r>
              </a:p>
            </p:txBody>
          </p:sp>
          <p:sp>
            <p:nvSpPr>
              <p:cNvPr id="461" name="Rectangle 219"/>
              <p:cNvSpPr>
                <a:spLocks noChangeArrowheads="1"/>
              </p:cNvSpPr>
              <p:nvPr/>
            </p:nvSpPr>
            <p:spPr bwMode="auto">
              <a:xfrm>
                <a:off x="721" y="1146"/>
                <a:ext cx="203" cy="96"/>
              </a:xfrm>
              <a:prstGeom prst="rect">
                <a:avLst/>
              </a:prstGeom>
              <a:noFill/>
              <a:ln w="9525">
                <a:noFill/>
                <a:miter lim="800000"/>
                <a:headEnd/>
                <a:tailEnd/>
              </a:ln>
              <a:effectLst>
                <a:outerShdw dist="28398" dir="1593903" algn="ctr" rotWithShape="0">
                  <a:schemeClr val="tx2"/>
                </a:outerShdw>
              </a:effectLst>
            </p:spPr>
            <p:txBody>
              <a:bodyPr wrap="none" lIns="0" tIns="0" rIns="0" bIns="0">
                <a:spAutoFit/>
              </a:bodyPr>
              <a:lstStyle/>
              <a:p>
                <a:r>
                  <a:rPr lang="en-US" sz="1000" b="0" dirty="0">
                    <a:solidFill>
                      <a:schemeClr val="bg1"/>
                    </a:solidFill>
                    <a:effectLst/>
                    <a:latin typeface="Helvetica" pitchFamily="34" charset="0"/>
                  </a:rPr>
                  <a:t>Slope</a:t>
                </a:r>
              </a:p>
            </p:txBody>
          </p:sp>
          <p:sp>
            <p:nvSpPr>
              <p:cNvPr id="462" name="Rectangle 220"/>
              <p:cNvSpPr>
                <a:spLocks noChangeArrowheads="1"/>
              </p:cNvSpPr>
              <p:nvPr/>
            </p:nvSpPr>
            <p:spPr bwMode="auto">
              <a:xfrm>
                <a:off x="799" y="1628"/>
                <a:ext cx="570" cy="96"/>
              </a:xfrm>
              <a:prstGeom prst="rect">
                <a:avLst/>
              </a:prstGeom>
              <a:noFill/>
              <a:ln w="9525">
                <a:noFill/>
                <a:miter lim="800000"/>
                <a:headEnd/>
                <a:tailEnd/>
              </a:ln>
            </p:spPr>
            <p:txBody>
              <a:bodyPr wrap="none" lIns="0" tIns="0" rIns="0" bIns="0">
                <a:spAutoFit/>
              </a:bodyPr>
              <a:lstStyle/>
              <a:p>
                <a:r>
                  <a:rPr lang="en-US" sz="1000" b="0" dirty="0">
                    <a:solidFill>
                      <a:srgbClr val="000000"/>
                    </a:solidFill>
                    <a:effectLst/>
                    <a:latin typeface="Helvetica" pitchFamily="34" charset="0"/>
                  </a:rPr>
                  <a:t>Slope Siltstones</a:t>
                </a:r>
                <a:endParaRPr lang="en-US" sz="1000" b="0" dirty="0">
                  <a:effectLst/>
                  <a:latin typeface="Helvetica" pitchFamily="34" charset="0"/>
                </a:endParaRPr>
              </a:p>
            </p:txBody>
          </p:sp>
          <p:sp>
            <p:nvSpPr>
              <p:cNvPr id="463" name="Rectangle 221"/>
              <p:cNvSpPr>
                <a:spLocks noChangeArrowheads="1"/>
              </p:cNvSpPr>
              <p:nvPr/>
            </p:nvSpPr>
            <p:spPr bwMode="auto">
              <a:xfrm>
                <a:off x="1703" y="1158"/>
                <a:ext cx="570" cy="96"/>
              </a:xfrm>
              <a:prstGeom prst="rect">
                <a:avLst/>
              </a:prstGeom>
              <a:noFill/>
              <a:ln w="9525">
                <a:noFill/>
                <a:miter lim="800000"/>
                <a:headEnd/>
                <a:tailEnd/>
              </a:ln>
            </p:spPr>
            <p:txBody>
              <a:bodyPr wrap="none" lIns="0" tIns="0" rIns="0" bIns="0">
                <a:spAutoFit/>
              </a:bodyPr>
              <a:lstStyle/>
              <a:p>
                <a:r>
                  <a:rPr lang="en-US" sz="1000" b="0" dirty="0">
                    <a:solidFill>
                      <a:srgbClr val="000000"/>
                    </a:solidFill>
                    <a:effectLst/>
                    <a:latin typeface="Helvetica" pitchFamily="34" charset="0"/>
                  </a:rPr>
                  <a:t>Slope Siltstones</a:t>
                </a:r>
                <a:endParaRPr lang="en-US" sz="1000" b="0" dirty="0">
                  <a:effectLst/>
                  <a:latin typeface="Helvetica" pitchFamily="34" charset="0"/>
                </a:endParaRPr>
              </a:p>
            </p:txBody>
          </p:sp>
          <p:sp>
            <p:nvSpPr>
              <p:cNvPr id="464" name="Freeform 222"/>
              <p:cNvSpPr>
                <a:spLocks/>
              </p:cNvSpPr>
              <p:nvPr/>
            </p:nvSpPr>
            <p:spPr bwMode="auto">
              <a:xfrm>
                <a:off x="1051" y="842"/>
                <a:ext cx="128" cy="268"/>
              </a:xfrm>
              <a:custGeom>
                <a:avLst/>
                <a:gdLst/>
                <a:ahLst/>
                <a:cxnLst>
                  <a:cxn ang="0">
                    <a:pos x="128" y="268"/>
                  </a:cxn>
                  <a:cxn ang="0">
                    <a:pos x="94" y="114"/>
                  </a:cxn>
                  <a:cxn ang="0">
                    <a:pos x="40" y="40"/>
                  </a:cxn>
                  <a:cxn ang="0">
                    <a:pos x="0" y="0"/>
                  </a:cxn>
                </a:cxnLst>
                <a:rect l="0" t="0" r="r" b="b"/>
                <a:pathLst>
                  <a:path w="128" h="268">
                    <a:moveTo>
                      <a:pt x="128" y="268"/>
                    </a:moveTo>
                    <a:lnTo>
                      <a:pt x="94" y="114"/>
                    </a:lnTo>
                    <a:lnTo>
                      <a:pt x="40" y="40"/>
                    </a:lnTo>
                    <a:lnTo>
                      <a:pt x="0" y="0"/>
                    </a:lnTo>
                  </a:path>
                </a:pathLst>
              </a:custGeom>
              <a:noFill/>
              <a:ln w="3175">
                <a:solidFill>
                  <a:srgbClr val="000000"/>
                </a:solidFill>
                <a:prstDash val="solid"/>
                <a:round/>
                <a:headEnd/>
                <a:tailEnd/>
              </a:ln>
            </p:spPr>
            <p:txBody>
              <a:bodyPr/>
              <a:lstStyle/>
              <a:p>
                <a:endParaRPr lang="en-US" dirty="0"/>
              </a:p>
            </p:txBody>
          </p:sp>
          <p:sp>
            <p:nvSpPr>
              <p:cNvPr id="465" name="Freeform 223"/>
              <p:cNvSpPr>
                <a:spLocks/>
              </p:cNvSpPr>
              <p:nvPr/>
            </p:nvSpPr>
            <p:spPr bwMode="auto">
              <a:xfrm>
                <a:off x="1295" y="842"/>
                <a:ext cx="104" cy="180"/>
              </a:xfrm>
              <a:custGeom>
                <a:avLst/>
                <a:gdLst/>
                <a:ahLst/>
                <a:cxnLst>
                  <a:cxn ang="0">
                    <a:pos x="104" y="180"/>
                  </a:cxn>
                  <a:cxn ang="0">
                    <a:pos x="58" y="74"/>
                  </a:cxn>
                  <a:cxn ang="0">
                    <a:pos x="0" y="0"/>
                  </a:cxn>
                </a:cxnLst>
                <a:rect l="0" t="0" r="r" b="b"/>
                <a:pathLst>
                  <a:path w="104" h="180">
                    <a:moveTo>
                      <a:pt x="104" y="180"/>
                    </a:moveTo>
                    <a:lnTo>
                      <a:pt x="58" y="74"/>
                    </a:lnTo>
                    <a:lnTo>
                      <a:pt x="0" y="0"/>
                    </a:lnTo>
                  </a:path>
                </a:pathLst>
              </a:custGeom>
              <a:noFill/>
              <a:ln w="3175">
                <a:solidFill>
                  <a:srgbClr val="000000"/>
                </a:solidFill>
                <a:prstDash val="solid"/>
                <a:round/>
                <a:headEnd/>
                <a:tailEnd/>
              </a:ln>
            </p:spPr>
            <p:txBody>
              <a:bodyPr/>
              <a:lstStyle/>
              <a:p>
                <a:endParaRPr lang="en-US" dirty="0"/>
              </a:p>
            </p:txBody>
          </p:sp>
          <p:sp>
            <p:nvSpPr>
              <p:cNvPr id="466" name="Freeform 224"/>
              <p:cNvSpPr>
                <a:spLocks/>
              </p:cNvSpPr>
              <p:nvPr/>
            </p:nvSpPr>
            <p:spPr bwMode="auto">
              <a:xfrm>
                <a:off x="1083" y="872"/>
                <a:ext cx="236" cy="28"/>
              </a:xfrm>
              <a:custGeom>
                <a:avLst/>
                <a:gdLst/>
                <a:ahLst/>
                <a:cxnLst>
                  <a:cxn ang="0">
                    <a:pos x="0" y="0"/>
                  </a:cxn>
                  <a:cxn ang="0">
                    <a:pos x="0" y="0"/>
                  </a:cxn>
                  <a:cxn ang="0">
                    <a:pos x="4" y="4"/>
                  </a:cxn>
                  <a:cxn ang="0">
                    <a:pos x="10" y="8"/>
                  </a:cxn>
                  <a:cxn ang="0">
                    <a:pos x="18" y="12"/>
                  </a:cxn>
                  <a:cxn ang="0">
                    <a:pos x="32" y="16"/>
                  </a:cxn>
                  <a:cxn ang="0">
                    <a:pos x="50" y="20"/>
                  </a:cxn>
                  <a:cxn ang="0">
                    <a:pos x="72" y="24"/>
                  </a:cxn>
                  <a:cxn ang="0">
                    <a:pos x="102" y="26"/>
                  </a:cxn>
                  <a:cxn ang="0">
                    <a:pos x="102" y="26"/>
                  </a:cxn>
                  <a:cxn ang="0">
                    <a:pos x="154" y="28"/>
                  </a:cxn>
                  <a:cxn ang="0">
                    <a:pos x="190" y="26"/>
                  </a:cxn>
                  <a:cxn ang="0">
                    <a:pos x="202" y="24"/>
                  </a:cxn>
                  <a:cxn ang="0">
                    <a:pos x="210" y="22"/>
                  </a:cxn>
                  <a:cxn ang="0">
                    <a:pos x="218" y="18"/>
                  </a:cxn>
                  <a:cxn ang="0">
                    <a:pos x="222" y="14"/>
                  </a:cxn>
                  <a:cxn ang="0">
                    <a:pos x="222" y="14"/>
                  </a:cxn>
                  <a:cxn ang="0">
                    <a:pos x="236" y="2"/>
                  </a:cxn>
                </a:cxnLst>
                <a:rect l="0" t="0" r="r" b="b"/>
                <a:pathLst>
                  <a:path w="236" h="28">
                    <a:moveTo>
                      <a:pt x="0" y="0"/>
                    </a:moveTo>
                    <a:lnTo>
                      <a:pt x="0" y="0"/>
                    </a:lnTo>
                    <a:lnTo>
                      <a:pt x="4" y="4"/>
                    </a:lnTo>
                    <a:lnTo>
                      <a:pt x="10" y="8"/>
                    </a:lnTo>
                    <a:lnTo>
                      <a:pt x="18" y="12"/>
                    </a:lnTo>
                    <a:lnTo>
                      <a:pt x="32" y="16"/>
                    </a:lnTo>
                    <a:lnTo>
                      <a:pt x="50" y="20"/>
                    </a:lnTo>
                    <a:lnTo>
                      <a:pt x="72" y="24"/>
                    </a:lnTo>
                    <a:lnTo>
                      <a:pt x="102" y="26"/>
                    </a:lnTo>
                    <a:lnTo>
                      <a:pt x="102" y="26"/>
                    </a:lnTo>
                    <a:lnTo>
                      <a:pt x="154" y="28"/>
                    </a:lnTo>
                    <a:lnTo>
                      <a:pt x="190" y="26"/>
                    </a:lnTo>
                    <a:lnTo>
                      <a:pt x="202" y="24"/>
                    </a:lnTo>
                    <a:lnTo>
                      <a:pt x="210" y="22"/>
                    </a:lnTo>
                    <a:lnTo>
                      <a:pt x="218" y="18"/>
                    </a:lnTo>
                    <a:lnTo>
                      <a:pt x="222" y="14"/>
                    </a:lnTo>
                    <a:lnTo>
                      <a:pt x="222" y="14"/>
                    </a:lnTo>
                    <a:lnTo>
                      <a:pt x="236" y="2"/>
                    </a:lnTo>
                  </a:path>
                </a:pathLst>
              </a:custGeom>
              <a:noFill/>
              <a:ln w="3175">
                <a:solidFill>
                  <a:srgbClr val="000000"/>
                </a:solidFill>
                <a:prstDash val="solid"/>
                <a:round/>
                <a:headEnd/>
                <a:tailEnd/>
              </a:ln>
            </p:spPr>
            <p:txBody>
              <a:bodyPr/>
              <a:lstStyle/>
              <a:p>
                <a:endParaRPr lang="en-US" dirty="0"/>
              </a:p>
            </p:txBody>
          </p:sp>
          <p:sp>
            <p:nvSpPr>
              <p:cNvPr id="467" name="Freeform 225"/>
              <p:cNvSpPr>
                <a:spLocks/>
              </p:cNvSpPr>
              <p:nvPr/>
            </p:nvSpPr>
            <p:spPr bwMode="auto">
              <a:xfrm>
                <a:off x="1115" y="914"/>
                <a:ext cx="236" cy="28"/>
              </a:xfrm>
              <a:custGeom>
                <a:avLst/>
                <a:gdLst/>
                <a:ahLst/>
                <a:cxnLst>
                  <a:cxn ang="0">
                    <a:pos x="0" y="0"/>
                  </a:cxn>
                  <a:cxn ang="0">
                    <a:pos x="0" y="0"/>
                  </a:cxn>
                  <a:cxn ang="0">
                    <a:pos x="4" y="4"/>
                  </a:cxn>
                  <a:cxn ang="0">
                    <a:pos x="10" y="8"/>
                  </a:cxn>
                  <a:cxn ang="0">
                    <a:pos x="20" y="12"/>
                  </a:cxn>
                  <a:cxn ang="0">
                    <a:pos x="32" y="18"/>
                  </a:cxn>
                  <a:cxn ang="0">
                    <a:pos x="50" y="22"/>
                  </a:cxn>
                  <a:cxn ang="0">
                    <a:pos x="72" y="26"/>
                  </a:cxn>
                  <a:cxn ang="0">
                    <a:pos x="102" y="28"/>
                  </a:cxn>
                  <a:cxn ang="0">
                    <a:pos x="102" y="28"/>
                  </a:cxn>
                  <a:cxn ang="0">
                    <a:pos x="154" y="28"/>
                  </a:cxn>
                  <a:cxn ang="0">
                    <a:pos x="190" y="26"/>
                  </a:cxn>
                  <a:cxn ang="0">
                    <a:pos x="202" y="24"/>
                  </a:cxn>
                  <a:cxn ang="0">
                    <a:pos x="210" y="22"/>
                  </a:cxn>
                  <a:cxn ang="0">
                    <a:pos x="218" y="18"/>
                  </a:cxn>
                  <a:cxn ang="0">
                    <a:pos x="224" y="14"/>
                  </a:cxn>
                  <a:cxn ang="0">
                    <a:pos x="224" y="14"/>
                  </a:cxn>
                  <a:cxn ang="0">
                    <a:pos x="236" y="2"/>
                  </a:cxn>
                </a:cxnLst>
                <a:rect l="0" t="0" r="r" b="b"/>
                <a:pathLst>
                  <a:path w="236" h="28">
                    <a:moveTo>
                      <a:pt x="0" y="0"/>
                    </a:moveTo>
                    <a:lnTo>
                      <a:pt x="0" y="0"/>
                    </a:lnTo>
                    <a:lnTo>
                      <a:pt x="4" y="4"/>
                    </a:lnTo>
                    <a:lnTo>
                      <a:pt x="10" y="8"/>
                    </a:lnTo>
                    <a:lnTo>
                      <a:pt x="20" y="12"/>
                    </a:lnTo>
                    <a:lnTo>
                      <a:pt x="32" y="18"/>
                    </a:lnTo>
                    <a:lnTo>
                      <a:pt x="50" y="22"/>
                    </a:lnTo>
                    <a:lnTo>
                      <a:pt x="72" y="26"/>
                    </a:lnTo>
                    <a:lnTo>
                      <a:pt x="102" y="28"/>
                    </a:lnTo>
                    <a:lnTo>
                      <a:pt x="102" y="28"/>
                    </a:lnTo>
                    <a:lnTo>
                      <a:pt x="154" y="28"/>
                    </a:lnTo>
                    <a:lnTo>
                      <a:pt x="190" y="26"/>
                    </a:lnTo>
                    <a:lnTo>
                      <a:pt x="202" y="24"/>
                    </a:lnTo>
                    <a:lnTo>
                      <a:pt x="210" y="22"/>
                    </a:lnTo>
                    <a:lnTo>
                      <a:pt x="218" y="18"/>
                    </a:lnTo>
                    <a:lnTo>
                      <a:pt x="224" y="14"/>
                    </a:lnTo>
                    <a:lnTo>
                      <a:pt x="224" y="14"/>
                    </a:lnTo>
                    <a:lnTo>
                      <a:pt x="236" y="2"/>
                    </a:lnTo>
                  </a:path>
                </a:pathLst>
              </a:custGeom>
              <a:noFill/>
              <a:ln w="3175">
                <a:solidFill>
                  <a:srgbClr val="000000"/>
                </a:solidFill>
                <a:prstDash val="solid"/>
                <a:round/>
                <a:headEnd/>
                <a:tailEnd/>
              </a:ln>
            </p:spPr>
            <p:txBody>
              <a:bodyPr/>
              <a:lstStyle/>
              <a:p>
                <a:endParaRPr lang="en-US" dirty="0"/>
              </a:p>
            </p:txBody>
          </p:sp>
          <p:sp>
            <p:nvSpPr>
              <p:cNvPr id="468" name="Freeform 226"/>
              <p:cNvSpPr>
                <a:spLocks/>
              </p:cNvSpPr>
              <p:nvPr/>
            </p:nvSpPr>
            <p:spPr bwMode="auto">
              <a:xfrm>
                <a:off x="1051" y="842"/>
                <a:ext cx="244" cy="26"/>
              </a:xfrm>
              <a:custGeom>
                <a:avLst/>
                <a:gdLst/>
                <a:ahLst/>
                <a:cxnLst>
                  <a:cxn ang="0">
                    <a:pos x="0" y="0"/>
                  </a:cxn>
                  <a:cxn ang="0">
                    <a:pos x="0" y="0"/>
                  </a:cxn>
                  <a:cxn ang="0">
                    <a:pos x="2" y="4"/>
                  </a:cxn>
                  <a:cxn ang="0">
                    <a:pos x="8" y="8"/>
                  </a:cxn>
                  <a:cxn ang="0">
                    <a:pos x="18" y="12"/>
                  </a:cxn>
                  <a:cxn ang="0">
                    <a:pos x="30" y="16"/>
                  </a:cxn>
                  <a:cxn ang="0">
                    <a:pos x="48" y="20"/>
                  </a:cxn>
                  <a:cxn ang="0">
                    <a:pos x="70" y="24"/>
                  </a:cxn>
                  <a:cxn ang="0">
                    <a:pos x="100" y="26"/>
                  </a:cxn>
                  <a:cxn ang="0">
                    <a:pos x="100" y="26"/>
                  </a:cxn>
                  <a:cxn ang="0">
                    <a:pos x="152" y="26"/>
                  </a:cxn>
                  <a:cxn ang="0">
                    <a:pos x="188" y="24"/>
                  </a:cxn>
                  <a:cxn ang="0">
                    <a:pos x="208" y="20"/>
                  </a:cxn>
                  <a:cxn ang="0">
                    <a:pos x="222" y="14"/>
                  </a:cxn>
                  <a:cxn ang="0">
                    <a:pos x="222" y="14"/>
                  </a:cxn>
                  <a:cxn ang="0">
                    <a:pos x="240" y="0"/>
                  </a:cxn>
                  <a:cxn ang="0">
                    <a:pos x="244" y="0"/>
                  </a:cxn>
                </a:cxnLst>
                <a:rect l="0" t="0" r="r" b="b"/>
                <a:pathLst>
                  <a:path w="244" h="26">
                    <a:moveTo>
                      <a:pt x="0" y="0"/>
                    </a:moveTo>
                    <a:lnTo>
                      <a:pt x="0" y="0"/>
                    </a:lnTo>
                    <a:lnTo>
                      <a:pt x="2" y="4"/>
                    </a:lnTo>
                    <a:lnTo>
                      <a:pt x="8" y="8"/>
                    </a:lnTo>
                    <a:lnTo>
                      <a:pt x="18" y="12"/>
                    </a:lnTo>
                    <a:lnTo>
                      <a:pt x="30" y="16"/>
                    </a:lnTo>
                    <a:lnTo>
                      <a:pt x="48" y="20"/>
                    </a:lnTo>
                    <a:lnTo>
                      <a:pt x="70" y="24"/>
                    </a:lnTo>
                    <a:lnTo>
                      <a:pt x="100" y="26"/>
                    </a:lnTo>
                    <a:lnTo>
                      <a:pt x="100" y="26"/>
                    </a:lnTo>
                    <a:lnTo>
                      <a:pt x="152" y="26"/>
                    </a:lnTo>
                    <a:lnTo>
                      <a:pt x="188" y="24"/>
                    </a:lnTo>
                    <a:lnTo>
                      <a:pt x="208" y="20"/>
                    </a:lnTo>
                    <a:lnTo>
                      <a:pt x="222" y="14"/>
                    </a:lnTo>
                    <a:lnTo>
                      <a:pt x="222" y="14"/>
                    </a:lnTo>
                    <a:lnTo>
                      <a:pt x="240" y="0"/>
                    </a:lnTo>
                    <a:lnTo>
                      <a:pt x="244" y="0"/>
                    </a:lnTo>
                  </a:path>
                </a:pathLst>
              </a:custGeom>
              <a:noFill/>
              <a:ln w="3175">
                <a:solidFill>
                  <a:srgbClr val="000000"/>
                </a:solidFill>
                <a:prstDash val="solid"/>
                <a:round/>
                <a:headEnd/>
                <a:tailEnd/>
              </a:ln>
            </p:spPr>
            <p:txBody>
              <a:bodyPr/>
              <a:lstStyle/>
              <a:p>
                <a:endParaRPr lang="en-US" dirty="0"/>
              </a:p>
            </p:txBody>
          </p:sp>
          <p:sp>
            <p:nvSpPr>
              <p:cNvPr id="469" name="Freeform 227"/>
              <p:cNvSpPr>
                <a:spLocks/>
              </p:cNvSpPr>
              <p:nvPr/>
            </p:nvSpPr>
            <p:spPr bwMode="auto">
              <a:xfrm>
                <a:off x="595" y="1610"/>
                <a:ext cx="638" cy="619"/>
              </a:xfrm>
              <a:custGeom>
                <a:avLst/>
                <a:gdLst/>
                <a:ahLst/>
                <a:cxnLst>
                  <a:cxn ang="0">
                    <a:pos x="410" y="420"/>
                  </a:cxn>
                  <a:cxn ang="0">
                    <a:pos x="366" y="360"/>
                  </a:cxn>
                  <a:cxn ang="0">
                    <a:pos x="346" y="320"/>
                  </a:cxn>
                  <a:cxn ang="0">
                    <a:pos x="304" y="224"/>
                  </a:cxn>
                  <a:cxn ang="0">
                    <a:pos x="246" y="148"/>
                  </a:cxn>
                  <a:cxn ang="0">
                    <a:pos x="168" y="112"/>
                  </a:cxn>
                  <a:cxn ang="0">
                    <a:pos x="78" y="68"/>
                  </a:cxn>
                  <a:cxn ang="0">
                    <a:pos x="30" y="30"/>
                  </a:cxn>
                  <a:cxn ang="0">
                    <a:pos x="2" y="32"/>
                  </a:cxn>
                  <a:cxn ang="0">
                    <a:pos x="0" y="136"/>
                  </a:cxn>
                  <a:cxn ang="0">
                    <a:pos x="0" y="142"/>
                  </a:cxn>
                  <a:cxn ang="0">
                    <a:pos x="82" y="208"/>
                  </a:cxn>
                  <a:cxn ang="0">
                    <a:pos x="136" y="230"/>
                  </a:cxn>
                  <a:cxn ang="0">
                    <a:pos x="190" y="252"/>
                  </a:cxn>
                  <a:cxn ang="0">
                    <a:pos x="232" y="306"/>
                  </a:cxn>
                  <a:cxn ang="0">
                    <a:pos x="274" y="362"/>
                  </a:cxn>
                  <a:cxn ang="0">
                    <a:pos x="294" y="396"/>
                  </a:cxn>
                  <a:cxn ang="0">
                    <a:pos x="308" y="422"/>
                  </a:cxn>
                  <a:cxn ang="0">
                    <a:pos x="328" y="451"/>
                  </a:cxn>
                  <a:cxn ang="0">
                    <a:pos x="328" y="463"/>
                  </a:cxn>
                  <a:cxn ang="0">
                    <a:pos x="338" y="489"/>
                  </a:cxn>
                  <a:cxn ang="0">
                    <a:pos x="330" y="493"/>
                  </a:cxn>
                  <a:cxn ang="0">
                    <a:pos x="274" y="426"/>
                  </a:cxn>
                  <a:cxn ang="0">
                    <a:pos x="228" y="372"/>
                  </a:cxn>
                  <a:cxn ang="0">
                    <a:pos x="214" y="354"/>
                  </a:cxn>
                  <a:cxn ang="0">
                    <a:pos x="198" y="352"/>
                  </a:cxn>
                  <a:cxn ang="0">
                    <a:pos x="174" y="348"/>
                  </a:cxn>
                  <a:cxn ang="0">
                    <a:pos x="140" y="316"/>
                  </a:cxn>
                  <a:cxn ang="0">
                    <a:pos x="82" y="282"/>
                  </a:cxn>
                  <a:cxn ang="0">
                    <a:pos x="0" y="216"/>
                  </a:cxn>
                  <a:cxn ang="0">
                    <a:pos x="22" y="282"/>
                  </a:cxn>
                  <a:cxn ang="0">
                    <a:pos x="66" y="320"/>
                  </a:cxn>
                  <a:cxn ang="0">
                    <a:pos x="150" y="378"/>
                  </a:cxn>
                  <a:cxn ang="0">
                    <a:pos x="236" y="453"/>
                  </a:cxn>
                  <a:cxn ang="0">
                    <a:pos x="268" y="461"/>
                  </a:cxn>
                  <a:cxn ang="0">
                    <a:pos x="296" y="497"/>
                  </a:cxn>
                  <a:cxn ang="0">
                    <a:pos x="364" y="553"/>
                  </a:cxn>
                  <a:cxn ang="0">
                    <a:pos x="364" y="537"/>
                  </a:cxn>
                  <a:cxn ang="0">
                    <a:pos x="372" y="533"/>
                  </a:cxn>
                  <a:cxn ang="0">
                    <a:pos x="410" y="567"/>
                  </a:cxn>
                  <a:cxn ang="0">
                    <a:pos x="458" y="619"/>
                  </a:cxn>
                  <a:cxn ang="0">
                    <a:pos x="434" y="583"/>
                  </a:cxn>
                  <a:cxn ang="0">
                    <a:pos x="420" y="549"/>
                  </a:cxn>
                  <a:cxn ang="0">
                    <a:pos x="418" y="521"/>
                  </a:cxn>
                  <a:cxn ang="0">
                    <a:pos x="408" y="501"/>
                  </a:cxn>
                  <a:cxn ang="0">
                    <a:pos x="422" y="503"/>
                  </a:cxn>
                  <a:cxn ang="0">
                    <a:pos x="558" y="547"/>
                  </a:cxn>
                  <a:cxn ang="0">
                    <a:pos x="638" y="563"/>
                  </a:cxn>
                </a:cxnLst>
                <a:rect l="0" t="0" r="r" b="b"/>
                <a:pathLst>
                  <a:path w="638" h="619">
                    <a:moveTo>
                      <a:pt x="592" y="535"/>
                    </a:moveTo>
                    <a:lnTo>
                      <a:pt x="516" y="483"/>
                    </a:lnTo>
                    <a:lnTo>
                      <a:pt x="446" y="441"/>
                    </a:lnTo>
                    <a:lnTo>
                      <a:pt x="410" y="420"/>
                    </a:lnTo>
                    <a:lnTo>
                      <a:pt x="442" y="422"/>
                    </a:lnTo>
                    <a:lnTo>
                      <a:pt x="442" y="422"/>
                    </a:lnTo>
                    <a:lnTo>
                      <a:pt x="366" y="360"/>
                    </a:lnTo>
                    <a:lnTo>
                      <a:pt x="366" y="360"/>
                    </a:lnTo>
                    <a:lnTo>
                      <a:pt x="360" y="352"/>
                    </a:lnTo>
                    <a:lnTo>
                      <a:pt x="354" y="342"/>
                    </a:lnTo>
                    <a:lnTo>
                      <a:pt x="348" y="330"/>
                    </a:lnTo>
                    <a:lnTo>
                      <a:pt x="346" y="320"/>
                    </a:lnTo>
                    <a:lnTo>
                      <a:pt x="346" y="320"/>
                    </a:lnTo>
                    <a:lnTo>
                      <a:pt x="338" y="272"/>
                    </a:lnTo>
                    <a:lnTo>
                      <a:pt x="338" y="272"/>
                    </a:lnTo>
                    <a:lnTo>
                      <a:pt x="304" y="224"/>
                    </a:lnTo>
                    <a:lnTo>
                      <a:pt x="268" y="172"/>
                    </a:lnTo>
                    <a:lnTo>
                      <a:pt x="268" y="172"/>
                    </a:lnTo>
                    <a:lnTo>
                      <a:pt x="258" y="160"/>
                    </a:lnTo>
                    <a:lnTo>
                      <a:pt x="246" y="148"/>
                    </a:lnTo>
                    <a:lnTo>
                      <a:pt x="232" y="138"/>
                    </a:lnTo>
                    <a:lnTo>
                      <a:pt x="218" y="130"/>
                    </a:lnTo>
                    <a:lnTo>
                      <a:pt x="188" y="118"/>
                    </a:lnTo>
                    <a:lnTo>
                      <a:pt x="168" y="112"/>
                    </a:lnTo>
                    <a:lnTo>
                      <a:pt x="168" y="112"/>
                    </a:lnTo>
                    <a:lnTo>
                      <a:pt x="148" y="104"/>
                    </a:lnTo>
                    <a:lnTo>
                      <a:pt x="124" y="92"/>
                    </a:lnTo>
                    <a:lnTo>
                      <a:pt x="78" y="68"/>
                    </a:lnTo>
                    <a:lnTo>
                      <a:pt x="78" y="68"/>
                    </a:lnTo>
                    <a:lnTo>
                      <a:pt x="68" y="62"/>
                    </a:lnTo>
                    <a:lnTo>
                      <a:pt x="56" y="54"/>
                    </a:lnTo>
                    <a:lnTo>
                      <a:pt x="30" y="30"/>
                    </a:lnTo>
                    <a:lnTo>
                      <a:pt x="0" y="0"/>
                    </a:lnTo>
                    <a:lnTo>
                      <a:pt x="0" y="0"/>
                    </a:lnTo>
                    <a:lnTo>
                      <a:pt x="2" y="16"/>
                    </a:lnTo>
                    <a:lnTo>
                      <a:pt x="2" y="32"/>
                    </a:lnTo>
                    <a:lnTo>
                      <a:pt x="0" y="46"/>
                    </a:lnTo>
                    <a:lnTo>
                      <a:pt x="0" y="134"/>
                    </a:lnTo>
                    <a:lnTo>
                      <a:pt x="0" y="134"/>
                    </a:lnTo>
                    <a:lnTo>
                      <a:pt x="0" y="136"/>
                    </a:lnTo>
                    <a:lnTo>
                      <a:pt x="0" y="138"/>
                    </a:lnTo>
                    <a:lnTo>
                      <a:pt x="0" y="140"/>
                    </a:lnTo>
                    <a:lnTo>
                      <a:pt x="0" y="142"/>
                    </a:lnTo>
                    <a:lnTo>
                      <a:pt x="0" y="142"/>
                    </a:lnTo>
                    <a:lnTo>
                      <a:pt x="20" y="158"/>
                    </a:lnTo>
                    <a:lnTo>
                      <a:pt x="46" y="180"/>
                    </a:lnTo>
                    <a:lnTo>
                      <a:pt x="82" y="208"/>
                    </a:lnTo>
                    <a:lnTo>
                      <a:pt x="82" y="208"/>
                    </a:lnTo>
                    <a:lnTo>
                      <a:pt x="92" y="214"/>
                    </a:lnTo>
                    <a:lnTo>
                      <a:pt x="106" y="220"/>
                    </a:lnTo>
                    <a:lnTo>
                      <a:pt x="120" y="228"/>
                    </a:lnTo>
                    <a:lnTo>
                      <a:pt x="136" y="230"/>
                    </a:lnTo>
                    <a:lnTo>
                      <a:pt x="136" y="230"/>
                    </a:lnTo>
                    <a:lnTo>
                      <a:pt x="152" y="234"/>
                    </a:lnTo>
                    <a:lnTo>
                      <a:pt x="170" y="242"/>
                    </a:lnTo>
                    <a:lnTo>
                      <a:pt x="190" y="252"/>
                    </a:lnTo>
                    <a:lnTo>
                      <a:pt x="198" y="260"/>
                    </a:lnTo>
                    <a:lnTo>
                      <a:pt x="204" y="266"/>
                    </a:lnTo>
                    <a:lnTo>
                      <a:pt x="204" y="266"/>
                    </a:lnTo>
                    <a:lnTo>
                      <a:pt x="232" y="306"/>
                    </a:lnTo>
                    <a:lnTo>
                      <a:pt x="252" y="336"/>
                    </a:lnTo>
                    <a:lnTo>
                      <a:pt x="252" y="336"/>
                    </a:lnTo>
                    <a:lnTo>
                      <a:pt x="264" y="348"/>
                    </a:lnTo>
                    <a:lnTo>
                      <a:pt x="274" y="362"/>
                    </a:lnTo>
                    <a:lnTo>
                      <a:pt x="274" y="362"/>
                    </a:lnTo>
                    <a:lnTo>
                      <a:pt x="286" y="380"/>
                    </a:lnTo>
                    <a:lnTo>
                      <a:pt x="292" y="390"/>
                    </a:lnTo>
                    <a:lnTo>
                      <a:pt x="294" y="396"/>
                    </a:lnTo>
                    <a:lnTo>
                      <a:pt x="294" y="396"/>
                    </a:lnTo>
                    <a:lnTo>
                      <a:pt x="300" y="410"/>
                    </a:lnTo>
                    <a:lnTo>
                      <a:pt x="308" y="422"/>
                    </a:lnTo>
                    <a:lnTo>
                      <a:pt x="308" y="422"/>
                    </a:lnTo>
                    <a:lnTo>
                      <a:pt x="318" y="435"/>
                    </a:lnTo>
                    <a:lnTo>
                      <a:pt x="326" y="447"/>
                    </a:lnTo>
                    <a:lnTo>
                      <a:pt x="326" y="447"/>
                    </a:lnTo>
                    <a:lnTo>
                      <a:pt x="328" y="451"/>
                    </a:lnTo>
                    <a:lnTo>
                      <a:pt x="326" y="455"/>
                    </a:lnTo>
                    <a:lnTo>
                      <a:pt x="326" y="457"/>
                    </a:lnTo>
                    <a:lnTo>
                      <a:pt x="328" y="463"/>
                    </a:lnTo>
                    <a:lnTo>
                      <a:pt x="328" y="463"/>
                    </a:lnTo>
                    <a:lnTo>
                      <a:pt x="334" y="477"/>
                    </a:lnTo>
                    <a:lnTo>
                      <a:pt x="338" y="483"/>
                    </a:lnTo>
                    <a:lnTo>
                      <a:pt x="338" y="489"/>
                    </a:lnTo>
                    <a:lnTo>
                      <a:pt x="338" y="489"/>
                    </a:lnTo>
                    <a:lnTo>
                      <a:pt x="338" y="497"/>
                    </a:lnTo>
                    <a:lnTo>
                      <a:pt x="338" y="499"/>
                    </a:lnTo>
                    <a:lnTo>
                      <a:pt x="336" y="499"/>
                    </a:lnTo>
                    <a:lnTo>
                      <a:pt x="330" y="493"/>
                    </a:lnTo>
                    <a:lnTo>
                      <a:pt x="330" y="493"/>
                    </a:lnTo>
                    <a:lnTo>
                      <a:pt x="298" y="455"/>
                    </a:lnTo>
                    <a:lnTo>
                      <a:pt x="274" y="426"/>
                    </a:lnTo>
                    <a:lnTo>
                      <a:pt x="274" y="426"/>
                    </a:lnTo>
                    <a:lnTo>
                      <a:pt x="242" y="392"/>
                    </a:lnTo>
                    <a:lnTo>
                      <a:pt x="242" y="392"/>
                    </a:lnTo>
                    <a:lnTo>
                      <a:pt x="236" y="384"/>
                    </a:lnTo>
                    <a:lnTo>
                      <a:pt x="228" y="372"/>
                    </a:lnTo>
                    <a:lnTo>
                      <a:pt x="222" y="360"/>
                    </a:lnTo>
                    <a:lnTo>
                      <a:pt x="218" y="356"/>
                    </a:lnTo>
                    <a:lnTo>
                      <a:pt x="214" y="354"/>
                    </a:lnTo>
                    <a:lnTo>
                      <a:pt x="214" y="354"/>
                    </a:lnTo>
                    <a:lnTo>
                      <a:pt x="202" y="350"/>
                    </a:lnTo>
                    <a:lnTo>
                      <a:pt x="198" y="348"/>
                    </a:lnTo>
                    <a:lnTo>
                      <a:pt x="198" y="352"/>
                    </a:lnTo>
                    <a:lnTo>
                      <a:pt x="198" y="352"/>
                    </a:lnTo>
                    <a:lnTo>
                      <a:pt x="194" y="368"/>
                    </a:lnTo>
                    <a:lnTo>
                      <a:pt x="194" y="368"/>
                    </a:lnTo>
                    <a:lnTo>
                      <a:pt x="186" y="362"/>
                    </a:lnTo>
                    <a:lnTo>
                      <a:pt x="174" y="348"/>
                    </a:lnTo>
                    <a:lnTo>
                      <a:pt x="174" y="348"/>
                    </a:lnTo>
                    <a:lnTo>
                      <a:pt x="158" y="330"/>
                    </a:lnTo>
                    <a:lnTo>
                      <a:pt x="148" y="322"/>
                    </a:lnTo>
                    <a:lnTo>
                      <a:pt x="140" y="316"/>
                    </a:lnTo>
                    <a:lnTo>
                      <a:pt x="140" y="316"/>
                    </a:lnTo>
                    <a:lnTo>
                      <a:pt x="110" y="300"/>
                    </a:lnTo>
                    <a:lnTo>
                      <a:pt x="82" y="282"/>
                    </a:lnTo>
                    <a:lnTo>
                      <a:pt x="82" y="282"/>
                    </a:lnTo>
                    <a:lnTo>
                      <a:pt x="24" y="240"/>
                    </a:lnTo>
                    <a:lnTo>
                      <a:pt x="24" y="240"/>
                    </a:lnTo>
                    <a:lnTo>
                      <a:pt x="16" y="232"/>
                    </a:lnTo>
                    <a:lnTo>
                      <a:pt x="0" y="216"/>
                    </a:lnTo>
                    <a:lnTo>
                      <a:pt x="0" y="236"/>
                    </a:lnTo>
                    <a:lnTo>
                      <a:pt x="0" y="236"/>
                    </a:lnTo>
                    <a:lnTo>
                      <a:pt x="10" y="258"/>
                    </a:lnTo>
                    <a:lnTo>
                      <a:pt x="22" y="282"/>
                    </a:lnTo>
                    <a:lnTo>
                      <a:pt x="32" y="294"/>
                    </a:lnTo>
                    <a:lnTo>
                      <a:pt x="42" y="304"/>
                    </a:lnTo>
                    <a:lnTo>
                      <a:pt x="52" y="312"/>
                    </a:lnTo>
                    <a:lnTo>
                      <a:pt x="66" y="320"/>
                    </a:lnTo>
                    <a:lnTo>
                      <a:pt x="66" y="320"/>
                    </a:lnTo>
                    <a:lnTo>
                      <a:pt x="84" y="332"/>
                    </a:lnTo>
                    <a:lnTo>
                      <a:pt x="106" y="346"/>
                    </a:lnTo>
                    <a:lnTo>
                      <a:pt x="150" y="378"/>
                    </a:lnTo>
                    <a:lnTo>
                      <a:pt x="198" y="418"/>
                    </a:lnTo>
                    <a:lnTo>
                      <a:pt x="222" y="447"/>
                    </a:lnTo>
                    <a:lnTo>
                      <a:pt x="222" y="447"/>
                    </a:lnTo>
                    <a:lnTo>
                      <a:pt x="236" y="453"/>
                    </a:lnTo>
                    <a:lnTo>
                      <a:pt x="244" y="455"/>
                    </a:lnTo>
                    <a:lnTo>
                      <a:pt x="244" y="455"/>
                    </a:lnTo>
                    <a:lnTo>
                      <a:pt x="262" y="459"/>
                    </a:lnTo>
                    <a:lnTo>
                      <a:pt x="268" y="461"/>
                    </a:lnTo>
                    <a:lnTo>
                      <a:pt x="274" y="465"/>
                    </a:lnTo>
                    <a:lnTo>
                      <a:pt x="274" y="465"/>
                    </a:lnTo>
                    <a:lnTo>
                      <a:pt x="284" y="479"/>
                    </a:lnTo>
                    <a:lnTo>
                      <a:pt x="296" y="497"/>
                    </a:lnTo>
                    <a:lnTo>
                      <a:pt x="352" y="543"/>
                    </a:lnTo>
                    <a:lnTo>
                      <a:pt x="352" y="543"/>
                    </a:lnTo>
                    <a:lnTo>
                      <a:pt x="358" y="549"/>
                    </a:lnTo>
                    <a:lnTo>
                      <a:pt x="364" y="553"/>
                    </a:lnTo>
                    <a:lnTo>
                      <a:pt x="364" y="553"/>
                    </a:lnTo>
                    <a:lnTo>
                      <a:pt x="364" y="551"/>
                    </a:lnTo>
                    <a:lnTo>
                      <a:pt x="364" y="551"/>
                    </a:lnTo>
                    <a:lnTo>
                      <a:pt x="364" y="537"/>
                    </a:lnTo>
                    <a:lnTo>
                      <a:pt x="364" y="537"/>
                    </a:lnTo>
                    <a:lnTo>
                      <a:pt x="364" y="533"/>
                    </a:lnTo>
                    <a:lnTo>
                      <a:pt x="368" y="533"/>
                    </a:lnTo>
                    <a:lnTo>
                      <a:pt x="372" y="533"/>
                    </a:lnTo>
                    <a:lnTo>
                      <a:pt x="372" y="533"/>
                    </a:lnTo>
                    <a:lnTo>
                      <a:pt x="380" y="539"/>
                    </a:lnTo>
                    <a:lnTo>
                      <a:pt x="392" y="549"/>
                    </a:lnTo>
                    <a:lnTo>
                      <a:pt x="410" y="567"/>
                    </a:lnTo>
                    <a:lnTo>
                      <a:pt x="410" y="567"/>
                    </a:lnTo>
                    <a:lnTo>
                      <a:pt x="432" y="593"/>
                    </a:lnTo>
                    <a:lnTo>
                      <a:pt x="442" y="607"/>
                    </a:lnTo>
                    <a:lnTo>
                      <a:pt x="458" y="619"/>
                    </a:lnTo>
                    <a:lnTo>
                      <a:pt x="458" y="619"/>
                    </a:lnTo>
                    <a:lnTo>
                      <a:pt x="458" y="619"/>
                    </a:lnTo>
                    <a:lnTo>
                      <a:pt x="448" y="605"/>
                    </a:lnTo>
                    <a:lnTo>
                      <a:pt x="434" y="583"/>
                    </a:lnTo>
                    <a:lnTo>
                      <a:pt x="434" y="583"/>
                    </a:lnTo>
                    <a:lnTo>
                      <a:pt x="424" y="565"/>
                    </a:lnTo>
                    <a:lnTo>
                      <a:pt x="422" y="557"/>
                    </a:lnTo>
                    <a:lnTo>
                      <a:pt x="420" y="549"/>
                    </a:lnTo>
                    <a:lnTo>
                      <a:pt x="420" y="549"/>
                    </a:lnTo>
                    <a:lnTo>
                      <a:pt x="418" y="539"/>
                    </a:lnTo>
                    <a:lnTo>
                      <a:pt x="418" y="531"/>
                    </a:lnTo>
                    <a:lnTo>
                      <a:pt x="418" y="521"/>
                    </a:lnTo>
                    <a:lnTo>
                      <a:pt x="414" y="515"/>
                    </a:lnTo>
                    <a:lnTo>
                      <a:pt x="414" y="515"/>
                    </a:lnTo>
                    <a:lnTo>
                      <a:pt x="410" y="507"/>
                    </a:lnTo>
                    <a:lnTo>
                      <a:pt x="408" y="501"/>
                    </a:lnTo>
                    <a:lnTo>
                      <a:pt x="408" y="501"/>
                    </a:lnTo>
                    <a:lnTo>
                      <a:pt x="410" y="499"/>
                    </a:lnTo>
                    <a:lnTo>
                      <a:pt x="414" y="501"/>
                    </a:lnTo>
                    <a:lnTo>
                      <a:pt x="422" y="503"/>
                    </a:lnTo>
                    <a:lnTo>
                      <a:pt x="422" y="503"/>
                    </a:lnTo>
                    <a:lnTo>
                      <a:pt x="514" y="531"/>
                    </a:lnTo>
                    <a:lnTo>
                      <a:pt x="514" y="531"/>
                    </a:lnTo>
                    <a:lnTo>
                      <a:pt x="558" y="547"/>
                    </a:lnTo>
                    <a:lnTo>
                      <a:pt x="592" y="559"/>
                    </a:lnTo>
                    <a:lnTo>
                      <a:pt x="606" y="563"/>
                    </a:lnTo>
                    <a:lnTo>
                      <a:pt x="616" y="563"/>
                    </a:lnTo>
                    <a:lnTo>
                      <a:pt x="638" y="563"/>
                    </a:lnTo>
                    <a:lnTo>
                      <a:pt x="592" y="535"/>
                    </a:lnTo>
                    <a:close/>
                  </a:path>
                </a:pathLst>
              </a:custGeom>
              <a:solidFill>
                <a:srgbClr val="907A71"/>
              </a:solidFill>
              <a:ln w="6350">
                <a:solidFill>
                  <a:srgbClr val="000000"/>
                </a:solidFill>
                <a:prstDash val="solid"/>
                <a:round/>
                <a:headEnd/>
                <a:tailEnd/>
              </a:ln>
            </p:spPr>
            <p:txBody>
              <a:bodyPr/>
              <a:lstStyle/>
              <a:p>
                <a:endParaRPr lang="en-US" dirty="0"/>
              </a:p>
            </p:txBody>
          </p:sp>
          <p:sp>
            <p:nvSpPr>
              <p:cNvPr id="470" name="Freeform 228"/>
              <p:cNvSpPr>
                <a:spLocks/>
              </p:cNvSpPr>
              <p:nvPr/>
            </p:nvSpPr>
            <p:spPr bwMode="auto">
              <a:xfrm>
                <a:off x="595" y="1744"/>
                <a:ext cx="338" cy="365"/>
              </a:xfrm>
              <a:custGeom>
                <a:avLst/>
                <a:gdLst/>
                <a:ahLst/>
                <a:cxnLst>
                  <a:cxn ang="0">
                    <a:pos x="24" y="106"/>
                  </a:cxn>
                  <a:cxn ang="0">
                    <a:pos x="82" y="148"/>
                  </a:cxn>
                  <a:cxn ang="0">
                    <a:pos x="140" y="182"/>
                  </a:cxn>
                  <a:cxn ang="0">
                    <a:pos x="148" y="188"/>
                  </a:cxn>
                  <a:cxn ang="0">
                    <a:pos x="174" y="214"/>
                  </a:cxn>
                  <a:cxn ang="0">
                    <a:pos x="186" y="228"/>
                  </a:cxn>
                  <a:cxn ang="0">
                    <a:pos x="194" y="234"/>
                  </a:cxn>
                  <a:cxn ang="0">
                    <a:pos x="198" y="218"/>
                  </a:cxn>
                  <a:cxn ang="0">
                    <a:pos x="202" y="216"/>
                  </a:cxn>
                  <a:cxn ang="0">
                    <a:pos x="214" y="220"/>
                  </a:cxn>
                  <a:cxn ang="0">
                    <a:pos x="222" y="226"/>
                  </a:cxn>
                  <a:cxn ang="0">
                    <a:pos x="236" y="250"/>
                  </a:cxn>
                  <a:cxn ang="0">
                    <a:pos x="242" y="258"/>
                  </a:cxn>
                  <a:cxn ang="0">
                    <a:pos x="274" y="292"/>
                  </a:cxn>
                  <a:cxn ang="0">
                    <a:pos x="330" y="359"/>
                  </a:cxn>
                  <a:cxn ang="0">
                    <a:pos x="336" y="365"/>
                  </a:cxn>
                  <a:cxn ang="0">
                    <a:pos x="338" y="363"/>
                  </a:cxn>
                  <a:cxn ang="0">
                    <a:pos x="338" y="355"/>
                  </a:cxn>
                  <a:cxn ang="0">
                    <a:pos x="334" y="343"/>
                  </a:cxn>
                  <a:cxn ang="0">
                    <a:pos x="328" y="329"/>
                  </a:cxn>
                  <a:cxn ang="0">
                    <a:pos x="326" y="321"/>
                  </a:cxn>
                  <a:cxn ang="0">
                    <a:pos x="326" y="313"/>
                  </a:cxn>
                  <a:cxn ang="0">
                    <a:pos x="318" y="301"/>
                  </a:cxn>
                  <a:cxn ang="0">
                    <a:pos x="308" y="288"/>
                  </a:cxn>
                  <a:cxn ang="0">
                    <a:pos x="294" y="262"/>
                  </a:cxn>
                  <a:cxn ang="0">
                    <a:pos x="292" y="256"/>
                  </a:cxn>
                  <a:cxn ang="0">
                    <a:pos x="274" y="228"/>
                  </a:cxn>
                  <a:cxn ang="0">
                    <a:pos x="264" y="214"/>
                  </a:cxn>
                  <a:cxn ang="0">
                    <a:pos x="252" y="202"/>
                  </a:cxn>
                  <a:cxn ang="0">
                    <a:pos x="204" y="132"/>
                  </a:cxn>
                  <a:cxn ang="0">
                    <a:pos x="198" y="126"/>
                  </a:cxn>
                  <a:cxn ang="0">
                    <a:pos x="170" y="108"/>
                  </a:cxn>
                  <a:cxn ang="0">
                    <a:pos x="136" y="96"/>
                  </a:cxn>
                  <a:cxn ang="0">
                    <a:pos x="120" y="94"/>
                  </a:cxn>
                  <a:cxn ang="0">
                    <a:pos x="92" y="80"/>
                  </a:cxn>
                  <a:cxn ang="0">
                    <a:pos x="82" y="74"/>
                  </a:cxn>
                  <a:cxn ang="0">
                    <a:pos x="20" y="24"/>
                  </a:cxn>
                  <a:cxn ang="0">
                    <a:pos x="0" y="8"/>
                  </a:cxn>
                  <a:cxn ang="0">
                    <a:pos x="0" y="4"/>
                  </a:cxn>
                  <a:cxn ang="0">
                    <a:pos x="0" y="0"/>
                  </a:cxn>
                  <a:cxn ang="0">
                    <a:pos x="0" y="82"/>
                  </a:cxn>
                  <a:cxn ang="0">
                    <a:pos x="24" y="106"/>
                  </a:cxn>
                </a:cxnLst>
                <a:rect l="0" t="0" r="r" b="b"/>
                <a:pathLst>
                  <a:path w="338" h="365">
                    <a:moveTo>
                      <a:pt x="24" y="106"/>
                    </a:moveTo>
                    <a:lnTo>
                      <a:pt x="24" y="106"/>
                    </a:lnTo>
                    <a:lnTo>
                      <a:pt x="82" y="148"/>
                    </a:lnTo>
                    <a:lnTo>
                      <a:pt x="82" y="148"/>
                    </a:lnTo>
                    <a:lnTo>
                      <a:pt x="110" y="166"/>
                    </a:lnTo>
                    <a:lnTo>
                      <a:pt x="140" y="182"/>
                    </a:lnTo>
                    <a:lnTo>
                      <a:pt x="140" y="182"/>
                    </a:lnTo>
                    <a:lnTo>
                      <a:pt x="148" y="188"/>
                    </a:lnTo>
                    <a:lnTo>
                      <a:pt x="158" y="196"/>
                    </a:lnTo>
                    <a:lnTo>
                      <a:pt x="174" y="214"/>
                    </a:lnTo>
                    <a:lnTo>
                      <a:pt x="174" y="214"/>
                    </a:lnTo>
                    <a:lnTo>
                      <a:pt x="186" y="228"/>
                    </a:lnTo>
                    <a:lnTo>
                      <a:pt x="194" y="234"/>
                    </a:lnTo>
                    <a:lnTo>
                      <a:pt x="194" y="234"/>
                    </a:lnTo>
                    <a:lnTo>
                      <a:pt x="198" y="218"/>
                    </a:lnTo>
                    <a:lnTo>
                      <a:pt x="198" y="218"/>
                    </a:lnTo>
                    <a:lnTo>
                      <a:pt x="198" y="214"/>
                    </a:lnTo>
                    <a:lnTo>
                      <a:pt x="202" y="216"/>
                    </a:lnTo>
                    <a:lnTo>
                      <a:pt x="214" y="220"/>
                    </a:lnTo>
                    <a:lnTo>
                      <a:pt x="214" y="220"/>
                    </a:lnTo>
                    <a:lnTo>
                      <a:pt x="218" y="222"/>
                    </a:lnTo>
                    <a:lnTo>
                      <a:pt x="222" y="226"/>
                    </a:lnTo>
                    <a:lnTo>
                      <a:pt x="228" y="238"/>
                    </a:lnTo>
                    <a:lnTo>
                      <a:pt x="236" y="250"/>
                    </a:lnTo>
                    <a:lnTo>
                      <a:pt x="242" y="258"/>
                    </a:lnTo>
                    <a:lnTo>
                      <a:pt x="242" y="258"/>
                    </a:lnTo>
                    <a:lnTo>
                      <a:pt x="274" y="292"/>
                    </a:lnTo>
                    <a:lnTo>
                      <a:pt x="274" y="292"/>
                    </a:lnTo>
                    <a:lnTo>
                      <a:pt x="298" y="321"/>
                    </a:lnTo>
                    <a:lnTo>
                      <a:pt x="330" y="359"/>
                    </a:lnTo>
                    <a:lnTo>
                      <a:pt x="330" y="359"/>
                    </a:lnTo>
                    <a:lnTo>
                      <a:pt x="336" y="365"/>
                    </a:lnTo>
                    <a:lnTo>
                      <a:pt x="338" y="365"/>
                    </a:lnTo>
                    <a:lnTo>
                      <a:pt x="338" y="363"/>
                    </a:lnTo>
                    <a:lnTo>
                      <a:pt x="338" y="355"/>
                    </a:lnTo>
                    <a:lnTo>
                      <a:pt x="338" y="355"/>
                    </a:lnTo>
                    <a:lnTo>
                      <a:pt x="338" y="349"/>
                    </a:lnTo>
                    <a:lnTo>
                      <a:pt x="334" y="343"/>
                    </a:lnTo>
                    <a:lnTo>
                      <a:pt x="328" y="329"/>
                    </a:lnTo>
                    <a:lnTo>
                      <a:pt x="328" y="329"/>
                    </a:lnTo>
                    <a:lnTo>
                      <a:pt x="326" y="323"/>
                    </a:lnTo>
                    <a:lnTo>
                      <a:pt x="326" y="321"/>
                    </a:lnTo>
                    <a:lnTo>
                      <a:pt x="328" y="317"/>
                    </a:lnTo>
                    <a:lnTo>
                      <a:pt x="326" y="313"/>
                    </a:lnTo>
                    <a:lnTo>
                      <a:pt x="326" y="313"/>
                    </a:lnTo>
                    <a:lnTo>
                      <a:pt x="318" y="301"/>
                    </a:lnTo>
                    <a:lnTo>
                      <a:pt x="308" y="288"/>
                    </a:lnTo>
                    <a:lnTo>
                      <a:pt x="308" y="288"/>
                    </a:lnTo>
                    <a:lnTo>
                      <a:pt x="300" y="276"/>
                    </a:lnTo>
                    <a:lnTo>
                      <a:pt x="294" y="262"/>
                    </a:lnTo>
                    <a:lnTo>
                      <a:pt x="294" y="262"/>
                    </a:lnTo>
                    <a:lnTo>
                      <a:pt x="292" y="256"/>
                    </a:lnTo>
                    <a:lnTo>
                      <a:pt x="286" y="246"/>
                    </a:lnTo>
                    <a:lnTo>
                      <a:pt x="274" y="228"/>
                    </a:lnTo>
                    <a:lnTo>
                      <a:pt x="274" y="228"/>
                    </a:lnTo>
                    <a:lnTo>
                      <a:pt x="264" y="214"/>
                    </a:lnTo>
                    <a:lnTo>
                      <a:pt x="252" y="202"/>
                    </a:lnTo>
                    <a:lnTo>
                      <a:pt x="252" y="202"/>
                    </a:lnTo>
                    <a:lnTo>
                      <a:pt x="232" y="172"/>
                    </a:lnTo>
                    <a:lnTo>
                      <a:pt x="204" y="132"/>
                    </a:lnTo>
                    <a:lnTo>
                      <a:pt x="204" y="132"/>
                    </a:lnTo>
                    <a:lnTo>
                      <a:pt x="198" y="126"/>
                    </a:lnTo>
                    <a:lnTo>
                      <a:pt x="190" y="118"/>
                    </a:lnTo>
                    <a:lnTo>
                      <a:pt x="170" y="108"/>
                    </a:lnTo>
                    <a:lnTo>
                      <a:pt x="152" y="100"/>
                    </a:lnTo>
                    <a:lnTo>
                      <a:pt x="136" y="96"/>
                    </a:lnTo>
                    <a:lnTo>
                      <a:pt x="136" y="96"/>
                    </a:lnTo>
                    <a:lnTo>
                      <a:pt x="120" y="94"/>
                    </a:lnTo>
                    <a:lnTo>
                      <a:pt x="106" y="86"/>
                    </a:lnTo>
                    <a:lnTo>
                      <a:pt x="92" y="80"/>
                    </a:lnTo>
                    <a:lnTo>
                      <a:pt x="82" y="74"/>
                    </a:lnTo>
                    <a:lnTo>
                      <a:pt x="82" y="74"/>
                    </a:lnTo>
                    <a:lnTo>
                      <a:pt x="46" y="46"/>
                    </a:lnTo>
                    <a:lnTo>
                      <a:pt x="20" y="24"/>
                    </a:lnTo>
                    <a:lnTo>
                      <a:pt x="0" y="8"/>
                    </a:lnTo>
                    <a:lnTo>
                      <a:pt x="0" y="8"/>
                    </a:lnTo>
                    <a:lnTo>
                      <a:pt x="0" y="6"/>
                    </a:lnTo>
                    <a:lnTo>
                      <a:pt x="0" y="4"/>
                    </a:lnTo>
                    <a:lnTo>
                      <a:pt x="0" y="2"/>
                    </a:lnTo>
                    <a:lnTo>
                      <a:pt x="0" y="0"/>
                    </a:lnTo>
                    <a:lnTo>
                      <a:pt x="0" y="82"/>
                    </a:lnTo>
                    <a:lnTo>
                      <a:pt x="0" y="82"/>
                    </a:lnTo>
                    <a:lnTo>
                      <a:pt x="16" y="98"/>
                    </a:lnTo>
                    <a:lnTo>
                      <a:pt x="24" y="106"/>
                    </a:lnTo>
                    <a:lnTo>
                      <a:pt x="24" y="106"/>
                    </a:lnTo>
                    <a:close/>
                  </a:path>
                </a:pathLst>
              </a:custGeom>
              <a:solidFill>
                <a:srgbClr val="FFFF00"/>
              </a:solidFill>
              <a:ln w="6350">
                <a:solidFill>
                  <a:srgbClr val="000000"/>
                </a:solidFill>
                <a:prstDash val="solid"/>
                <a:round/>
                <a:headEnd/>
                <a:tailEnd/>
              </a:ln>
            </p:spPr>
            <p:txBody>
              <a:bodyPr/>
              <a:lstStyle/>
              <a:p>
                <a:endParaRPr lang="en-US" dirty="0"/>
              </a:p>
            </p:txBody>
          </p:sp>
          <p:sp>
            <p:nvSpPr>
              <p:cNvPr id="471" name="Rectangle 229"/>
              <p:cNvSpPr>
                <a:spLocks noChangeArrowheads="1"/>
              </p:cNvSpPr>
              <p:nvPr/>
            </p:nvSpPr>
            <p:spPr bwMode="auto">
              <a:xfrm>
                <a:off x="1963" y="3731"/>
                <a:ext cx="1006" cy="96"/>
              </a:xfrm>
              <a:prstGeom prst="rect">
                <a:avLst/>
              </a:prstGeom>
              <a:noFill/>
              <a:ln w="9525">
                <a:noFill/>
                <a:miter lim="800000"/>
                <a:headEnd/>
                <a:tailEnd/>
              </a:ln>
            </p:spPr>
            <p:txBody>
              <a:bodyPr wrap="none" lIns="0" tIns="0" rIns="0" bIns="0">
                <a:spAutoFit/>
              </a:bodyPr>
              <a:lstStyle/>
              <a:p>
                <a:r>
                  <a:rPr lang="en-US" sz="1000" b="0" dirty="0">
                    <a:solidFill>
                      <a:srgbClr val="000000"/>
                    </a:solidFill>
                    <a:effectLst/>
                    <a:latin typeface="Helvetica" pitchFamily="34" charset="0"/>
                  </a:rPr>
                  <a:t>APPROXIMATE LOCATION</a:t>
                </a:r>
                <a:endParaRPr lang="en-US" sz="1000" b="0" dirty="0">
                  <a:effectLst/>
                  <a:latin typeface="Helvetica" pitchFamily="34" charset="0"/>
                </a:endParaRPr>
              </a:p>
            </p:txBody>
          </p:sp>
          <p:sp>
            <p:nvSpPr>
              <p:cNvPr id="472" name="Rectangle 230"/>
              <p:cNvSpPr>
                <a:spLocks noChangeArrowheads="1"/>
              </p:cNvSpPr>
              <p:nvPr/>
            </p:nvSpPr>
            <p:spPr bwMode="auto">
              <a:xfrm>
                <a:off x="2043" y="3813"/>
                <a:ext cx="754" cy="96"/>
              </a:xfrm>
              <a:prstGeom prst="rect">
                <a:avLst/>
              </a:prstGeom>
              <a:noFill/>
              <a:ln w="9525">
                <a:noFill/>
                <a:miter lim="800000"/>
                <a:headEnd/>
                <a:tailEnd/>
              </a:ln>
            </p:spPr>
            <p:txBody>
              <a:bodyPr wrap="none" lIns="0" tIns="0" rIns="0" bIns="0">
                <a:spAutoFit/>
              </a:bodyPr>
              <a:lstStyle/>
              <a:p>
                <a:r>
                  <a:rPr lang="en-US" sz="1000" b="0" dirty="0">
                    <a:solidFill>
                      <a:srgbClr val="000000"/>
                    </a:solidFill>
                    <a:effectLst/>
                    <a:latin typeface="Helvetica" pitchFamily="34" charset="0"/>
                  </a:rPr>
                  <a:t>OF OUTCROP BELT</a:t>
                </a:r>
                <a:endParaRPr lang="en-US" sz="1000" b="0" dirty="0">
                  <a:effectLst/>
                  <a:latin typeface="Helvetica" pitchFamily="34" charset="0"/>
                </a:endParaRPr>
              </a:p>
            </p:txBody>
          </p:sp>
          <p:sp>
            <p:nvSpPr>
              <p:cNvPr id="473" name="Freeform 231"/>
              <p:cNvSpPr>
                <a:spLocks/>
              </p:cNvSpPr>
              <p:nvPr/>
            </p:nvSpPr>
            <p:spPr bwMode="auto">
              <a:xfrm>
                <a:off x="2483" y="3669"/>
                <a:ext cx="76" cy="104"/>
              </a:xfrm>
              <a:custGeom>
                <a:avLst/>
                <a:gdLst/>
                <a:ahLst/>
                <a:cxnLst>
                  <a:cxn ang="0">
                    <a:pos x="0" y="104"/>
                  </a:cxn>
                  <a:cxn ang="0">
                    <a:pos x="76" y="0"/>
                  </a:cxn>
                  <a:cxn ang="0">
                    <a:pos x="0" y="104"/>
                  </a:cxn>
                </a:cxnLst>
                <a:rect l="0" t="0" r="r" b="b"/>
                <a:pathLst>
                  <a:path w="76" h="104">
                    <a:moveTo>
                      <a:pt x="0" y="104"/>
                    </a:moveTo>
                    <a:lnTo>
                      <a:pt x="76" y="0"/>
                    </a:lnTo>
                    <a:lnTo>
                      <a:pt x="0" y="104"/>
                    </a:lnTo>
                    <a:close/>
                  </a:path>
                </a:pathLst>
              </a:custGeom>
              <a:solidFill>
                <a:srgbClr val="000000"/>
              </a:solidFill>
              <a:ln w="9525">
                <a:noFill/>
                <a:round/>
                <a:headEnd/>
                <a:tailEnd/>
              </a:ln>
            </p:spPr>
            <p:txBody>
              <a:bodyPr/>
              <a:lstStyle/>
              <a:p>
                <a:endParaRPr lang="en-US" dirty="0"/>
              </a:p>
            </p:txBody>
          </p:sp>
          <p:sp>
            <p:nvSpPr>
              <p:cNvPr id="474" name="Line 232"/>
              <p:cNvSpPr>
                <a:spLocks noChangeShapeType="1"/>
              </p:cNvSpPr>
              <p:nvPr/>
            </p:nvSpPr>
            <p:spPr bwMode="auto">
              <a:xfrm flipV="1">
                <a:off x="2483" y="3669"/>
                <a:ext cx="76" cy="104"/>
              </a:xfrm>
              <a:prstGeom prst="line">
                <a:avLst/>
              </a:prstGeom>
              <a:noFill/>
              <a:ln w="3175">
                <a:noFill/>
                <a:round/>
                <a:headEnd/>
                <a:tailEnd/>
              </a:ln>
            </p:spPr>
            <p:txBody>
              <a:bodyPr/>
              <a:lstStyle/>
              <a:p>
                <a:endParaRPr lang="en-US" dirty="0"/>
              </a:p>
            </p:txBody>
          </p:sp>
          <p:sp>
            <p:nvSpPr>
              <p:cNvPr id="475" name="Freeform 233"/>
              <p:cNvSpPr>
                <a:spLocks/>
              </p:cNvSpPr>
              <p:nvPr/>
            </p:nvSpPr>
            <p:spPr bwMode="auto">
              <a:xfrm>
                <a:off x="2535" y="3647"/>
                <a:ext cx="38" cy="44"/>
              </a:xfrm>
              <a:custGeom>
                <a:avLst/>
                <a:gdLst/>
                <a:ahLst/>
                <a:cxnLst>
                  <a:cxn ang="0">
                    <a:pos x="38" y="0"/>
                  </a:cxn>
                  <a:cxn ang="0">
                    <a:pos x="38" y="0"/>
                  </a:cxn>
                  <a:cxn ang="0">
                    <a:pos x="20" y="12"/>
                  </a:cxn>
                  <a:cxn ang="0">
                    <a:pos x="10" y="16"/>
                  </a:cxn>
                  <a:cxn ang="0">
                    <a:pos x="0" y="20"/>
                  </a:cxn>
                  <a:cxn ang="0">
                    <a:pos x="22" y="26"/>
                  </a:cxn>
                  <a:cxn ang="0">
                    <a:pos x="34" y="44"/>
                  </a:cxn>
                  <a:cxn ang="0">
                    <a:pos x="34" y="44"/>
                  </a:cxn>
                  <a:cxn ang="0">
                    <a:pos x="34" y="34"/>
                  </a:cxn>
                  <a:cxn ang="0">
                    <a:pos x="34" y="22"/>
                  </a:cxn>
                  <a:cxn ang="0">
                    <a:pos x="38" y="0"/>
                  </a:cxn>
                  <a:cxn ang="0">
                    <a:pos x="38" y="0"/>
                  </a:cxn>
                </a:cxnLst>
                <a:rect l="0" t="0" r="r" b="b"/>
                <a:pathLst>
                  <a:path w="38" h="44">
                    <a:moveTo>
                      <a:pt x="38" y="0"/>
                    </a:moveTo>
                    <a:lnTo>
                      <a:pt x="38" y="0"/>
                    </a:lnTo>
                    <a:lnTo>
                      <a:pt x="20" y="12"/>
                    </a:lnTo>
                    <a:lnTo>
                      <a:pt x="10" y="16"/>
                    </a:lnTo>
                    <a:lnTo>
                      <a:pt x="0" y="20"/>
                    </a:lnTo>
                    <a:lnTo>
                      <a:pt x="22" y="26"/>
                    </a:lnTo>
                    <a:lnTo>
                      <a:pt x="34" y="44"/>
                    </a:lnTo>
                    <a:lnTo>
                      <a:pt x="34" y="44"/>
                    </a:lnTo>
                    <a:lnTo>
                      <a:pt x="34" y="34"/>
                    </a:lnTo>
                    <a:lnTo>
                      <a:pt x="34" y="22"/>
                    </a:lnTo>
                    <a:lnTo>
                      <a:pt x="38" y="0"/>
                    </a:lnTo>
                    <a:lnTo>
                      <a:pt x="38" y="0"/>
                    </a:lnTo>
                    <a:close/>
                  </a:path>
                </a:pathLst>
              </a:custGeom>
              <a:solidFill>
                <a:srgbClr val="000000"/>
              </a:solidFill>
              <a:ln w="9525">
                <a:noFill/>
                <a:round/>
                <a:headEnd/>
                <a:tailEnd/>
              </a:ln>
            </p:spPr>
            <p:txBody>
              <a:bodyPr/>
              <a:lstStyle/>
              <a:p>
                <a:endParaRPr lang="en-US" dirty="0"/>
              </a:p>
            </p:txBody>
          </p:sp>
          <p:grpSp>
            <p:nvGrpSpPr>
              <p:cNvPr id="476" name="Group 234"/>
              <p:cNvGrpSpPr>
                <a:grpSpLocks noChangeAspect="1"/>
              </p:cNvGrpSpPr>
              <p:nvPr/>
            </p:nvGrpSpPr>
            <p:grpSpPr bwMode="auto">
              <a:xfrm>
                <a:off x="725" y="3075"/>
                <a:ext cx="104" cy="311"/>
                <a:chOff x="696" y="3030"/>
                <a:chExt cx="70" cy="210"/>
              </a:xfrm>
            </p:grpSpPr>
            <p:sp>
              <p:nvSpPr>
                <p:cNvPr id="487" name="Line 235"/>
                <p:cNvSpPr>
                  <a:spLocks noChangeAspect="1" noChangeShapeType="1"/>
                </p:cNvSpPr>
                <p:nvPr/>
              </p:nvSpPr>
              <p:spPr bwMode="auto">
                <a:xfrm flipV="1">
                  <a:off x="732" y="3048"/>
                  <a:ext cx="1" cy="44"/>
                </a:xfrm>
                <a:prstGeom prst="line">
                  <a:avLst/>
                </a:prstGeom>
                <a:noFill/>
                <a:ln w="6350">
                  <a:solidFill>
                    <a:srgbClr val="000000"/>
                  </a:solidFill>
                  <a:round/>
                  <a:headEnd/>
                  <a:tailEnd/>
                </a:ln>
              </p:spPr>
              <p:txBody>
                <a:bodyPr/>
                <a:lstStyle/>
                <a:p>
                  <a:endParaRPr lang="en-US" dirty="0"/>
                </a:p>
              </p:txBody>
            </p:sp>
            <p:sp>
              <p:nvSpPr>
                <p:cNvPr id="488" name="Line 236"/>
                <p:cNvSpPr>
                  <a:spLocks noChangeAspect="1" noChangeShapeType="1"/>
                </p:cNvSpPr>
                <p:nvPr/>
              </p:nvSpPr>
              <p:spPr bwMode="auto">
                <a:xfrm>
                  <a:off x="732" y="3156"/>
                  <a:ext cx="1" cy="76"/>
                </a:xfrm>
                <a:prstGeom prst="line">
                  <a:avLst/>
                </a:prstGeom>
                <a:noFill/>
                <a:ln w="6350">
                  <a:solidFill>
                    <a:srgbClr val="000000"/>
                  </a:solidFill>
                  <a:round/>
                  <a:headEnd/>
                  <a:tailEnd/>
                </a:ln>
              </p:spPr>
              <p:txBody>
                <a:bodyPr/>
                <a:lstStyle/>
                <a:p>
                  <a:endParaRPr lang="en-US" dirty="0"/>
                </a:p>
              </p:txBody>
            </p:sp>
            <p:sp>
              <p:nvSpPr>
                <p:cNvPr id="489" name="Line 237"/>
                <p:cNvSpPr>
                  <a:spLocks noChangeAspect="1" noChangeShapeType="1"/>
                </p:cNvSpPr>
                <p:nvPr/>
              </p:nvSpPr>
              <p:spPr bwMode="auto">
                <a:xfrm>
                  <a:off x="696" y="3122"/>
                  <a:ext cx="20" cy="1"/>
                </a:xfrm>
                <a:prstGeom prst="line">
                  <a:avLst/>
                </a:prstGeom>
                <a:noFill/>
                <a:ln w="6350">
                  <a:solidFill>
                    <a:srgbClr val="000000"/>
                  </a:solidFill>
                  <a:round/>
                  <a:headEnd/>
                  <a:tailEnd/>
                </a:ln>
              </p:spPr>
              <p:txBody>
                <a:bodyPr/>
                <a:lstStyle/>
                <a:p>
                  <a:endParaRPr lang="en-US" dirty="0"/>
                </a:p>
              </p:txBody>
            </p:sp>
            <p:sp>
              <p:nvSpPr>
                <p:cNvPr id="490" name="Line 238"/>
                <p:cNvSpPr>
                  <a:spLocks noChangeAspect="1" noChangeShapeType="1"/>
                </p:cNvSpPr>
                <p:nvPr/>
              </p:nvSpPr>
              <p:spPr bwMode="auto">
                <a:xfrm>
                  <a:off x="748" y="3122"/>
                  <a:ext cx="18" cy="1"/>
                </a:xfrm>
                <a:prstGeom prst="line">
                  <a:avLst/>
                </a:prstGeom>
                <a:noFill/>
                <a:ln w="6350">
                  <a:solidFill>
                    <a:srgbClr val="000000"/>
                  </a:solidFill>
                  <a:round/>
                  <a:headEnd/>
                  <a:tailEnd/>
                </a:ln>
              </p:spPr>
              <p:txBody>
                <a:bodyPr/>
                <a:lstStyle/>
                <a:p>
                  <a:endParaRPr lang="en-US" dirty="0"/>
                </a:p>
              </p:txBody>
            </p:sp>
            <p:sp>
              <p:nvSpPr>
                <p:cNvPr id="491" name="Freeform 239"/>
                <p:cNvSpPr>
                  <a:spLocks noChangeAspect="1"/>
                </p:cNvSpPr>
                <p:nvPr/>
              </p:nvSpPr>
              <p:spPr bwMode="auto">
                <a:xfrm>
                  <a:off x="722" y="3184"/>
                  <a:ext cx="8" cy="56"/>
                </a:xfrm>
                <a:custGeom>
                  <a:avLst/>
                  <a:gdLst/>
                  <a:ahLst/>
                  <a:cxnLst>
                    <a:cxn ang="0">
                      <a:pos x="0" y="10"/>
                    </a:cxn>
                    <a:cxn ang="0">
                      <a:pos x="0" y="8"/>
                    </a:cxn>
                    <a:cxn ang="0">
                      <a:pos x="8" y="0"/>
                    </a:cxn>
                    <a:cxn ang="0">
                      <a:pos x="8" y="48"/>
                    </a:cxn>
                    <a:cxn ang="0">
                      <a:pos x="0" y="56"/>
                    </a:cxn>
                    <a:cxn ang="0">
                      <a:pos x="0" y="10"/>
                    </a:cxn>
                  </a:cxnLst>
                  <a:rect l="0" t="0" r="r" b="b"/>
                  <a:pathLst>
                    <a:path w="8" h="56">
                      <a:moveTo>
                        <a:pt x="0" y="10"/>
                      </a:moveTo>
                      <a:lnTo>
                        <a:pt x="0" y="8"/>
                      </a:lnTo>
                      <a:lnTo>
                        <a:pt x="8" y="0"/>
                      </a:lnTo>
                      <a:lnTo>
                        <a:pt x="8" y="48"/>
                      </a:lnTo>
                      <a:lnTo>
                        <a:pt x="0" y="56"/>
                      </a:lnTo>
                      <a:lnTo>
                        <a:pt x="0" y="10"/>
                      </a:lnTo>
                      <a:close/>
                    </a:path>
                  </a:pathLst>
                </a:custGeom>
                <a:solidFill>
                  <a:srgbClr val="000000"/>
                </a:solidFill>
                <a:ln w="6350">
                  <a:solidFill>
                    <a:srgbClr val="000000"/>
                  </a:solidFill>
                  <a:prstDash val="solid"/>
                  <a:round/>
                  <a:headEnd/>
                  <a:tailEnd/>
                </a:ln>
              </p:spPr>
              <p:txBody>
                <a:bodyPr/>
                <a:lstStyle/>
                <a:p>
                  <a:endParaRPr lang="en-US" dirty="0"/>
                </a:p>
              </p:txBody>
            </p:sp>
            <p:sp>
              <p:nvSpPr>
                <p:cNvPr id="492" name="Freeform 240"/>
                <p:cNvSpPr>
                  <a:spLocks noChangeAspect="1"/>
                </p:cNvSpPr>
                <p:nvPr/>
              </p:nvSpPr>
              <p:spPr bwMode="auto">
                <a:xfrm>
                  <a:off x="734" y="3184"/>
                  <a:ext cx="8" cy="56"/>
                </a:xfrm>
                <a:custGeom>
                  <a:avLst/>
                  <a:gdLst/>
                  <a:ahLst/>
                  <a:cxnLst>
                    <a:cxn ang="0">
                      <a:pos x="8" y="56"/>
                    </a:cxn>
                    <a:cxn ang="0">
                      <a:pos x="0" y="48"/>
                    </a:cxn>
                    <a:cxn ang="0">
                      <a:pos x="0" y="0"/>
                    </a:cxn>
                    <a:cxn ang="0">
                      <a:pos x="0" y="0"/>
                    </a:cxn>
                    <a:cxn ang="0">
                      <a:pos x="8" y="10"/>
                    </a:cxn>
                    <a:cxn ang="0">
                      <a:pos x="8" y="56"/>
                    </a:cxn>
                  </a:cxnLst>
                  <a:rect l="0" t="0" r="r" b="b"/>
                  <a:pathLst>
                    <a:path w="8" h="56">
                      <a:moveTo>
                        <a:pt x="8" y="56"/>
                      </a:moveTo>
                      <a:lnTo>
                        <a:pt x="0" y="48"/>
                      </a:lnTo>
                      <a:lnTo>
                        <a:pt x="0" y="0"/>
                      </a:lnTo>
                      <a:lnTo>
                        <a:pt x="0" y="0"/>
                      </a:lnTo>
                      <a:lnTo>
                        <a:pt x="8" y="10"/>
                      </a:lnTo>
                      <a:lnTo>
                        <a:pt x="8" y="56"/>
                      </a:lnTo>
                      <a:close/>
                    </a:path>
                  </a:pathLst>
                </a:custGeom>
                <a:solidFill>
                  <a:srgbClr val="000000"/>
                </a:solidFill>
                <a:ln w="6350">
                  <a:solidFill>
                    <a:srgbClr val="000000"/>
                  </a:solidFill>
                  <a:prstDash val="solid"/>
                  <a:round/>
                  <a:headEnd/>
                  <a:tailEnd/>
                </a:ln>
              </p:spPr>
              <p:txBody>
                <a:bodyPr/>
                <a:lstStyle/>
                <a:p>
                  <a:endParaRPr lang="en-US" dirty="0"/>
                </a:p>
              </p:txBody>
            </p:sp>
            <p:sp>
              <p:nvSpPr>
                <p:cNvPr id="493" name="Freeform 241"/>
                <p:cNvSpPr>
                  <a:spLocks noChangeAspect="1"/>
                </p:cNvSpPr>
                <p:nvPr/>
              </p:nvSpPr>
              <p:spPr bwMode="auto">
                <a:xfrm>
                  <a:off x="722" y="3030"/>
                  <a:ext cx="18" cy="32"/>
                </a:xfrm>
                <a:custGeom>
                  <a:avLst/>
                  <a:gdLst/>
                  <a:ahLst/>
                  <a:cxnLst>
                    <a:cxn ang="0">
                      <a:pos x="18" y="32"/>
                    </a:cxn>
                    <a:cxn ang="0">
                      <a:pos x="10" y="20"/>
                    </a:cxn>
                    <a:cxn ang="0">
                      <a:pos x="0" y="32"/>
                    </a:cxn>
                    <a:cxn ang="0">
                      <a:pos x="10" y="0"/>
                    </a:cxn>
                    <a:cxn ang="0">
                      <a:pos x="18" y="32"/>
                    </a:cxn>
                  </a:cxnLst>
                  <a:rect l="0" t="0" r="r" b="b"/>
                  <a:pathLst>
                    <a:path w="18" h="32">
                      <a:moveTo>
                        <a:pt x="18" y="32"/>
                      </a:moveTo>
                      <a:lnTo>
                        <a:pt x="10" y="20"/>
                      </a:lnTo>
                      <a:lnTo>
                        <a:pt x="0" y="32"/>
                      </a:lnTo>
                      <a:lnTo>
                        <a:pt x="10" y="0"/>
                      </a:lnTo>
                      <a:lnTo>
                        <a:pt x="18" y="32"/>
                      </a:lnTo>
                      <a:close/>
                    </a:path>
                  </a:pathLst>
                </a:custGeom>
                <a:solidFill>
                  <a:srgbClr val="000000"/>
                </a:solidFill>
                <a:ln w="9525">
                  <a:noFill/>
                  <a:round/>
                  <a:headEnd/>
                  <a:tailEnd/>
                </a:ln>
              </p:spPr>
              <p:txBody>
                <a:bodyPr/>
                <a:lstStyle/>
                <a:p>
                  <a:endParaRPr lang="en-US" dirty="0"/>
                </a:p>
              </p:txBody>
            </p:sp>
            <p:sp>
              <p:nvSpPr>
                <p:cNvPr id="494" name="Freeform 242"/>
                <p:cNvSpPr>
                  <a:spLocks noChangeAspect="1"/>
                </p:cNvSpPr>
                <p:nvPr/>
              </p:nvSpPr>
              <p:spPr bwMode="auto">
                <a:xfrm>
                  <a:off x="720" y="3102"/>
                  <a:ext cx="24" cy="40"/>
                </a:xfrm>
                <a:custGeom>
                  <a:avLst/>
                  <a:gdLst/>
                  <a:ahLst/>
                  <a:cxnLst>
                    <a:cxn ang="0">
                      <a:pos x="20" y="32"/>
                    </a:cxn>
                    <a:cxn ang="0">
                      <a:pos x="20" y="32"/>
                    </a:cxn>
                    <a:cxn ang="0">
                      <a:pos x="6" y="0"/>
                    </a:cxn>
                    <a:cxn ang="0">
                      <a:pos x="0" y="0"/>
                    </a:cxn>
                    <a:cxn ang="0">
                      <a:pos x="0" y="40"/>
                    </a:cxn>
                    <a:cxn ang="0">
                      <a:pos x="4" y="40"/>
                    </a:cxn>
                    <a:cxn ang="0">
                      <a:pos x="4" y="8"/>
                    </a:cxn>
                    <a:cxn ang="0">
                      <a:pos x="4" y="8"/>
                    </a:cxn>
                    <a:cxn ang="0">
                      <a:pos x="20" y="40"/>
                    </a:cxn>
                    <a:cxn ang="0">
                      <a:pos x="24" y="40"/>
                    </a:cxn>
                    <a:cxn ang="0">
                      <a:pos x="24" y="0"/>
                    </a:cxn>
                    <a:cxn ang="0">
                      <a:pos x="20" y="0"/>
                    </a:cxn>
                    <a:cxn ang="0">
                      <a:pos x="20" y="32"/>
                    </a:cxn>
                  </a:cxnLst>
                  <a:rect l="0" t="0" r="r" b="b"/>
                  <a:pathLst>
                    <a:path w="24" h="40">
                      <a:moveTo>
                        <a:pt x="20" y="32"/>
                      </a:moveTo>
                      <a:lnTo>
                        <a:pt x="20" y="32"/>
                      </a:lnTo>
                      <a:lnTo>
                        <a:pt x="6" y="0"/>
                      </a:lnTo>
                      <a:lnTo>
                        <a:pt x="0" y="0"/>
                      </a:lnTo>
                      <a:lnTo>
                        <a:pt x="0" y="40"/>
                      </a:lnTo>
                      <a:lnTo>
                        <a:pt x="4" y="40"/>
                      </a:lnTo>
                      <a:lnTo>
                        <a:pt x="4" y="8"/>
                      </a:lnTo>
                      <a:lnTo>
                        <a:pt x="4" y="8"/>
                      </a:lnTo>
                      <a:lnTo>
                        <a:pt x="20" y="40"/>
                      </a:lnTo>
                      <a:lnTo>
                        <a:pt x="24" y="40"/>
                      </a:lnTo>
                      <a:lnTo>
                        <a:pt x="24" y="0"/>
                      </a:lnTo>
                      <a:lnTo>
                        <a:pt x="20" y="0"/>
                      </a:lnTo>
                      <a:lnTo>
                        <a:pt x="20" y="32"/>
                      </a:lnTo>
                      <a:close/>
                    </a:path>
                  </a:pathLst>
                </a:custGeom>
                <a:solidFill>
                  <a:srgbClr val="000000"/>
                </a:solidFill>
                <a:ln w="9525">
                  <a:noFill/>
                  <a:round/>
                  <a:headEnd/>
                  <a:tailEnd/>
                </a:ln>
              </p:spPr>
              <p:txBody>
                <a:bodyPr/>
                <a:lstStyle/>
                <a:p>
                  <a:endParaRPr lang="en-US" dirty="0"/>
                </a:p>
              </p:txBody>
            </p:sp>
          </p:grpSp>
          <p:sp>
            <p:nvSpPr>
              <p:cNvPr id="477" name="Rectangle 243"/>
              <p:cNvSpPr>
                <a:spLocks noChangeArrowheads="1"/>
              </p:cNvSpPr>
              <p:nvPr/>
            </p:nvSpPr>
            <p:spPr bwMode="auto">
              <a:xfrm>
                <a:off x="765" y="3687"/>
                <a:ext cx="548" cy="54"/>
              </a:xfrm>
              <a:prstGeom prst="rect">
                <a:avLst/>
              </a:prstGeom>
              <a:solidFill>
                <a:srgbClr val="FD1813"/>
              </a:solidFill>
              <a:ln w="9525">
                <a:solidFill>
                  <a:srgbClr val="000000"/>
                </a:solidFill>
                <a:miter lim="800000"/>
                <a:headEnd/>
                <a:tailEnd/>
              </a:ln>
            </p:spPr>
            <p:txBody>
              <a:bodyPr/>
              <a:lstStyle/>
              <a:p>
                <a:endParaRPr lang="en-US" dirty="0"/>
              </a:p>
            </p:txBody>
          </p:sp>
          <p:sp>
            <p:nvSpPr>
              <p:cNvPr id="478" name="Rectangle 244"/>
              <p:cNvSpPr>
                <a:spLocks noChangeArrowheads="1"/>
              </p:cNvSpPr>
              <p:nvPr/>
            </p:nvSpPr>
            <p:spPr bwMode="auto">
              <a:xfrm>
                <a:off x="1313" y="3687"/>
                <a:ext cx="550" cy="54"/>
              </a:xfrm>
              <a:prstGeom prst="rect">
                <a:avLst/>
              </a:prstGeom>
              <a:solidFill>
                <a:srgbClr val="FFFFFF"/>
              </a:solidFill>
              <a:ln w="9525">
                <a:solidFill>
                  <a:srgbClr val="000000"/>
                </a:solidFill>
                <a:miter lim="800000"/>
                <a:headEnd/>
                <a:tailEnd/>
              </a:ln>
            </p:spPr>
            <p:txBody>
              <a:bodyPr/>
              <a:lstStyle/>
              <a:p>
                <a:endParaRPr lang="en-US" dirty="0"/>
              </a:p>
            </p:txBody>
          </p:sp>
          <p:sp>
            <p:nvSpPr>
              <p:cNvPr id="479" name="Rectangle 245"/>
              <p:cNvSpPr>
                <a:spLocks noChangeArrowheads="1"/>
              </p:cNvSpPr>
              <p:nvPr/>
            </p:nvSpPr>
            <p:spPr bwMode="auto">
              <a:xfrm>
                <a:off x="963" y="3593"/>
                <a:ext cx="352" cy="56"/>
              </a:xfrm>
              <a:prstGeom prst="rect">
                <a:avLst/>
              </a:prstGeom>
              <a:solidFill>
                <a:srgbClr val="FD1813"/>
              </a:solidFill>
              <a:ln w="9525">
                <a:solidFill>
                  <a:srgbClr val="000000"/>
                </a:solidFill>
                <a:miter lim="800000"/>
                <a:headEnd/>
                <a:tailEnd/>
              </a:ln>
            </p:spPr>
            <p:txBody>
              <a:bodyPr/>
              <a:lstStyle/>
              <a:p>
                <a:endParaRPr lang="en-US" dirty="0"/>
              </a:p>
            </p:txBody>
          </p:sp>
          <p:sp>
            <p:nvSpPr>
              <p:cNvPr id="480" name="Rectangle 246"/>
              <p:cNvSpPr>
                <a:spLocks noChangeArrowheads="1"/>
              </p:cNvSpPr>
              <p:nvPr/>
            </p:nvSpPr>
            <p:spPr bwMode="auto">
              <a:xfrm>
                <a:off x="1315" y="3593"/>
                <a:ext cx="350" cy="56"/>
              </a:xfrm>
              <a:prstGeom prst="rect">
                <a:avLst/>
              </a:prstGeom>
              <a:solidFill>
                <a:srgbClr val="FFFFFF"/>
              </a:solidFill>
              <a:ln w="9525">
                <a:solidFill>
                  <a:srgbClr val="000000"/>
                </a:solidFill>
                <a:miter lim="800000"/>
                <a:headEnd/>
                <a:tailEnd/>
              </a:ln>
            </p:spPr>
            <p:txBody>
              <a:bodyPr/>
              <a:lstStyle/>
              <a:p>
                <a:endParaRPr lang="en-US" dirty="0"/>
              </a:p>
            </p:txBody>
          </p:sp>
          <p:sp>
            <p:nvSpPr>
              <p:cNvPr id="481" name="Rectangle 247"/>
              <p:cNvSpPr>
                <a:spLocks noChangeArrowheads="1"/>
              </p:cNvSpPr>
              <p:nvPr/>
            </p:nvSpPr>
            <p:spPr bwMode="auto">
              <a:xfrm>
                <a:off x="1213" y="3755"/>
                <a:ext cx="187" cy="96"/>
              </a:xfrm>
              <a:prstGeom prst="rect">
                <a:avLst/>
              </a:prstGeom>
              <a:noFill/>
              <a:ln w="9525">
                <a:noFill/>
                <a:miter lim="800000"/>
                <a:headEnd/>
                <a:tailEnd/>
              </a:ln>
            </p:spPr>
            <p:txBody>
              <a:bodyPr wrap="none" lIns="0" tIns="0" rIns="0" bIns="0">
                <a:spAutoFit/>
              </a:bodyPr>
              <a:lstStyle/>
              <a:p>
                <a:r>
                  <a:rPr lang="en-US" sz="1000" b="0" dirty="0">
                    <a:solidFill>
                      <a:srgbClr val="FD1813"/>
                    </a:solidFill>
                    <a:effectLst/>
                    <a:latin typeface="Helvetica" pitchFamily="34" charset="0"/>
                  </a:rPr>
                  <a:t>miles</a:t>
                </a:r>
                <a:endParaRPr lang="en-US" sz="2400" b="0" dirty="0">
                  <a:effectLst/>
                  <a:latin typeface="Helvetica" pitchFamily="34" charset="0"/>
                </a:endParaRPr>
              </a:p>
            </p:txBody>
          </p:sp>
          <p:sp>
            <p:nvSpPr>
              <p:cNvPr id="482" name="Rectangle 248"/>
              <p:cNvSpPr>
                <a:spLocks noChangeArrowheads="1"/>
              </p:cNvSpPr>
              <p:nvPr/>
            </p:nvSpPr>
            <p:spPr bwMode="auto">
              <a:xfrm>
                <a:off x="1255" y="3493"/>
                <a:ext cx="107" cy="96"/>
              </a:xfrm>
              <a:prstGeom prst="rect">
                <a:avLst/>
              </a:prstGeom>
              <a:noFill/>
              <a:ln w="9525">
                <a:noFill/>
                <a:miter lim="800000"/>
                <a:headEnd/>
                <a:tailEnd/>
              </a:ln>
            </p:spPr>
            <p:txBody>
              <a:bodyPr wrap="none" lIns="0" tIns="0" rIns="0" bIns="0">
                <a:spAutoFit/>
              </a:bodyPr>
              <a:lstStyle/>
              <a:p>
                <a:r>
                  <a:rPr lang="en-US" sz="1000" b="0" dirty="0">
                    <a:solidFill>
                      <a:srgbClr val="FD1813"/>
                    </a:solidFill>
                    <a:effectLst/>
                    <a:latin typeface="Helvetica" pitchFamily="34" charset="0"/>
                  </a:rPr>
                  <a:t>km</a:t>
                </a:r>
                <a:endParaRPr lang="en-US" sz="2400" b="0" dirty="0">
                  <a:effectLst/>
                  <a:latin typeface="Helvetica" pitchFamily="34" charset="0"/>
                </a:endParaRPr>
              </a:p>
            </p:txBody>
          </p:sp>
          <p:sp>
            <p:nvSpPr>
              <p:cNvPr id="483" name="Rectangle 249"/>
              <p:cNvSpPr>
                <a:spLocks noChangeArrowheads="1"/>
              </p:cNvSpPr>
              <p:nvPr/>
            </p:nvSpPr>
            <p:spPr bwMode="auto">
              <a:xfrm>
                <a:off x="715" y="3671"/>
                <a:ext cx="40" cy="86"/>
              </a:xfrm>
              <a:prstGeom prst="rect">
                <a:avLst/>
              </a:prstGeom>
              <a:noFill/>
              <a:ln w="9525">
                <a:noFill/>
                <a:miter lim="800000"/>
                <a:headEnd/>
                <a:tailEnd/>
              </a:ln>
            </p:spPr>
            <p:txBody>
              <a:bodyPr wrap="none" lIns="0" tIns="0" rIns="0" bIns="0">
                <a:spAutoFit/>
              </a:bodyPr>
              <a:lstStyle/>
              <a:p>
                <a:r>
                  <a:rPr lang="en-US" sz="900" b="0" dirty="0">
                    <a:solidFill>
                      <a:srgbClr val="FD1813"/>
                    </a:solidFill>
                    <a:effectLst/>
                    <a:latin typeface="Helvetica" pitchFamily="34" charset="0"/>
                  </a:rPr>
                  <a:t>0</a:t>
                </a:r>
                <a:endParaRPr lang="en-US" sz="2400" b="0" dirty="0">
                  <a:effectLst/>
                  <a:latin typeface="Helvetica" pitchFamily="34" charset="0"/>
                </a:endParaRPr>
              </a:p>
            </p:txBody>
          </p:sp>
          <p:sp>
            <p:nvSpPr>
              <p:cNvPr id="484" name="Rectangle 250"/>
              <p:cNvSpPr>
                <a:spLocks noChangeArrowheads="1"/>
              </p:cNvSpPr>
              <p:nvPr/>
            </p:nvSpPr>
            <p:spPr bwMode="auto">
              <a:xfrm>
                <a:off x="913" y="3581"/>
                <a:ext cx="40" cy="86"/>
              </a:xfrm>
              <a:prstGeom prst="rect">
                <a:avLst/>
              </a:prstGeom>
              <a:noFill/>
              <a:ln w="9525">
                <a:noFill/>
                <a:miter lim="800000"/>
                <a:headEnd/>
                <a:tailEnd/>
              </a:ln>
            </p:spPr>
            <p:txBody>
              <a:bodyPr wrap="none" lIns="0" tIns="0" rIns="0" bIns="0">
                <a:spAutoFit/>
              </a:bodyPr>
              <a:lstStyle/>
              <a:p>
                <a:r>
                  <a:rPr lang="en-US" sz="900" b="0" dirty="0">
                    <a:solidFill>
                      <a:srgbClr val="FD1813"/>
                    </a:solidFill>
                    <a:effectLst/>
                    <a:latin typeface="Helvetica" pitchFamily="34" charset="0"/>
                  </a:rPr>
                  <a:t>0</a:t>
                </a:r>
                <a:endParaRPr lang="en-US" sz="2400" b="0" dirty="0">
                  <a:effectLst/>
                  <a:latin typeface="Helvetica" pitchFamily="34" charset="0"/>
                </a:endParaRPr>
              </a:p>
            </p:txBody>
          </p:sp>
          <p:sp>
            <p:nvSpPr>
              <p:cNvPr id="485" name="Rectangle 251"/>
              <p:cNvSpPr>
                <a:spLocks noChangeArrowheads="1"/>
              </p:cNvSpPr>
              <p:nvPr/>
            </p:nvSpPr>
            <p:spPr bwMode="auto">
              <a:xfrm>
                <a:off x="1881" y="3671"/>
                <a:ext cx="40" cy="86"/>
              </a:xfrm>
              <a:prstGeom prst="rect">
                <a:avLst/>
              </a:prstGeom>
              <a:noFill/>
              <a:ln w="9525">
                <a:noFill/>
                <a:miter lim="800000"/>
                <a:headEnd/>
                <a:tailEnd/>
              </a:ln>
            </p:spPr>
            <p:txBody>
              <a:bodyPr wrap="none" lIns="0" tIns="0" rIns="0" bIns="0">
                <a:spAutoFit/>
              </a:bodyPr>
              <a:lstStyle/>
              <a:p>
                <a:r>
                  <a:rPr lang="en-US" sz="900" b="0" dirty="0">
                    <a:solidFill>
                      <a:srgbClr val="FD1813"/>
                    </a:solidFill>
                    <a:effectLst/>
                    <a:latin typeface="Helvetica" pitchFamily="34" charset="0"/>
                  </a:rPr>
                  <a:t>5</a:t>
                </a:r>
                <a:endParaRPr lang="en-US" sz="2400" b="0" dirty="0">
                  <a:effectLst/>
                  <a:latin typeface="Helvetica" pitchFamily="34" charset="0"/>
                </a:endParaRPr>
              </a:p>
            </p:txBody>
          </p:sp>
          <p:sp>
            <p:nvSpPr>
              <p:cNvPr id="486" name="Rectangle 252"/>
              <p:cNvSpPr>
                <a:spLocks noChangeArrowheads="1"/>
              </p:cNvSpPr>
              <p:nvPr/>
            </p:nvSpPr>
            <p:spPr bwMode="auto">
              <a:xfrm>
                <a:off x="1675" y="3581"/>
                <a:ext cx="40" cy="86"/>
              </a:xfrm>
              <a:prstGeom prst="rect">
                <a:avLst/>
              </a:prstGeom>
              <a:noFill/>
              <a:ln w="9525">
                <a:noFill/>
                <a:miter lim="800000"/>
                <a:headEnd/>
                <a:tailEnd/>
              </a:ln>
            </p:spPr>
            <p:txBody>
              <a:bodyPr wrap="none" lIns="0" tIns="0" rIns="0" bIns="0">
                <a:spAutoFit/>
              </a:bodyPr>
              <a:lstStyle/>
              <a:p>
                <a:r>
                  <a:rPr lang="en-US" sz="900" b="0" dirty="0">
                    <a:solidFill>
                      <a:srgbClr val="FD1813"/>
                    </a:solidFill>
                    <a:effectLst/>
                    <a:latin typeface="Helvetica" pitchFamily="34" charset="0"/>
                  </a:rPr>
                  <a:t>5</a:t>
                </a:r>
                <a:endParaRPr lang="en-US" sz="2400" b="0" dirty="0">
                  <a:effectLst/>
                  <a:latin typeface="Helvetica" pitchFamily="34" charset="0"/>
                </a:endParaRPr>
              </a:p>
            </p:txBody>
          </p:sp>
        </p:grpSp>
        <p:sp>
          <p:nvSpPr>
            <p:cNvPr id="6" name="Freeform 253"/>
            <p:cNvSpPr>
              <a:spLocks/>
            </p:cNvSpPr>
            <p:nvPr/>
          </p:nvSpPr>
          <p:spPr bwMode="auto">
            <a:xfrm>
              <a:off x="3359151" y="3138488"/>
              <a:ext cx="2862263" cy="1668462"/>
            </a:xfrm>
            <a:custGeom>
              <a:avLst/>
              <a:gdLst/>
              <a:ahLst/>
              <a:cxnLst>
                <a:cxn ang="0">
                  <a:pos x="1803" y="0"/>
                </a:cxn>
                <a:cxn ang="0">
                  <a:pos x="0" y="1051"/>
                </a:cxn>
                <a:cxn ang="0">
                  <a:pos x="1803" y="119"/>
                </a:cxn>
              </a:cxnLst>
              <a:rect l="0" t="0" r="r" b="b"/>
              <a:pathLst>
                <a:path w="1803" h="1051">
                  <a:moveTo>
                    <a:pt x="1803" y="0"/>
                  </a:moveTo>
                  <a:lnTo>
                    <a:pt x="0" y="1051"/>
                  </a:lnTo>
                  <a:lnTo>
                    <a:pt x="1803" y="119"/>
                  </a:lnTo>
                </a:path>
              </a:pathLst>
            </a:custGeom>
            <a:noFill/>
            <a:ln w="6350">
              <a:solidFill>
                <a:srgbClr val="000000"/>
              </a:solidFill>
              <a:prstDash val="solid"/>
              <a:round/>
              <a:headEnd/>
              <a:tailEnd/>
            </a:ln>
          </p:spPr>
          <p:txBody>
            <a:bodyPr/>
            <a:lstStyle/>
            <a:p>
              <a:endParaRPr lang="en-US" dirty="0"/>
            </a:p>
          </p:txBody>
        </p:sp>
        <p:sp>
          <p:nvSpPr>
            <p:cNvPr id="7" name="Freeform 254"/>
            <p:cNvSpPr>
              <a:spLocks/>
            </p:cNvSpPr>
            <p:nvPr/>
          </p:nvSpPr>
          <p:spPr bwMode="auto">
            <a:xfrm>
              <a:off x="4048126" y="5518150"/>
              <a:ext cx="2078038" cy="733425"/>
            </a:xfrm>
            <a:custGeom>
              <a:avLst/>
              <a:gdLst/>
              <a:ahLst/>
              <a:cxnLst>
                <a:cxn ang="0">
                  <a:pos x="1309" y="344"/>
                </a:cxn>
                <a:cxn ang="0">
                  <a:pos x="0" y="0"/>
                </a:cxn>
                <a:cxn ang="0">
                  <a:pos x="1309" y="462"/>
                </a:cxn>
                <a:cxn ang="0">
                  <a:pos x="1309" y="344"/>
                </a:cxn>
              </a:cxnLst>
              <a:rect l="0" t="0" r="r" b="b"/>
              <a:pathLst>
                <a:path w="1309" h="462">
                  <a:moveTo>
                    <a:pt x="1309" y="344"/>
                  </a:moveTo>
                  <a:lnTo>
                    <a:pt x="0" y="0"/>
                  </a:lnTo>
                  <a:lnTo>
                    <a:pt x="1309" y="462"/>
                  </a:lnTo>
                  <a:lnTo>
                    <a:pt x="1309" y="344"/>
                  </a:lnTo>
                  <a:close/>
                </a:path>
              </a:pathLst>
            </a:custGeom>
            <a:solidFill>
              <a:srgbClr val="FFFFFF"/>
            </a:solidFill>
            <a:ln w="9525">
              <a:solidFill>
                <a:schemeClr val="tx1"/>
              </a:solidFill>
              <a:round/>
              <a:headEnd/>
              <a:tailEnd/>
            </a:ln>
          </p:spPr>
          <p:txBody>
            <a:bodyPr/>
            <a:lstStyle/>
            <a:p>
              <a:endParaRPr lang="en-US" dirty="0"/>
            </a:p>
          </p:txBody>
        </p:sp>
        <p:sp>
          <p:nvSpPr>
            <p:cNvPr id="8" name="Freeform 255"/>
            <p:cNvSpPr>
              <a:spLocks/>
            </p:cNvSpPr>
            <p:nvPr/>
          </p:nvSpPr>
          <p:spPr bwMode="auto">
            <a:xfrm>
              <a:off x="3359151" y="3138488"/>
              <a:ext cx="2862263" cy="1668462"/>
            </a:xfrm>
            <a:custGeom>
              <a:avLst/>
              <a:gdLst/>
              <a:ahLst/>
              <a:cxnLst>
                <a:cxn ang="0">
                  <a:pos x="1803" y="0"/>
                </a:cxn>
                <a:cxn ang="0">
                  <a:pos x="0" y="1051"/>
                </a:cxn>
                <a:cxn ang="0">
                  <a:pos x="1803" y="119"/>
                </a:cxn>
                <a:cxn ang="0">
                  <a:pos x="1803" y="0"/>
                </a:cxn>
              </a:cxnLst>
              <a:rect l="0" t="0" r="r" b="b"/>
              <a:pathLst>
                <a:path w="1803" h="1051">
                  <a:moveTo>
                    <a:pt x="1803" y="0"/>
                  </a:moveTo>
                  <a:lnTo>
                    <a:pt x="0" y="1051"/>
                  </a:lnTo>
                  <a:lnTo>
                    <a:pt x="1803" y="119"/>
                  </a:lnTo>
                  <a:lnTo>
                    <a:pt x="1803" y="0"/>
                  </a:lnTo>
                  <a:close/>
                </a:path>
              </a:pathLst>
            </a:custGeom>
            <a:solidFill>
              <a:srgbClr val="FFFFFF"/>
            </a:solidFill>
            <a:ln w="9525">
              <a:solidFill>
                <a:schemeClr val="tx1"/>
              </a:solidFill>
              <a:round/>
              <a:headEnd/>
              <a:tailEnd/>
            </a:ln>
          </p:spPr>
          <p:txBody>
            <a:bodyPr/>
            <a:lstStyle/>
            <a:p>
              <a:endParaRPr lang="en-US" dirty="0"/>
            </a:p>
          </p:txBody>
        </p:sp>
        <p:sp>
          <p:nvSpPr>
            <p:cNvPr id="9" name="Freeform 256"/>
            <p:cNvSpPr>
              <a:spLocks/>
            </p:cNvSpPr>
            <p:nvPr/>
          </p:nvSpPr>
          <p:spPr bwMode="auto">
            <a:xfrm>
              <a:off x="3254376" y="1604963"/>
              <a:ext cx="3062288" cy="2141537"/>
            </a:xfrm>
            <a:custGeom>
              <a:avLst/>
              <a:gdLst/>
              <a:ahLst/>
              <a:cxnLst>
                <a:cxn ang="0">
                  <a:pos x="1803" y="0"/>
                </a:cxn>
                <a:cxn ang="0">
                  <a:pos x="0" y="1349"/>
                </a:cxn>
                <a:cxn ang="0">
                  <a:pos x="1929" y="16"/>
                </a:cxn>
              </a:cxnLst>
              <a:rect l="0" t="0" r="r" b="b"/>
              <a:pathLst>
                <a:path w="1929" h="1349">
                  <a:moveTo>
                    <a:pt x="1803" y="0"/>
                  </a:moveTo>
                  <a:lnTo>
                    <a:pt x="0" y="1349"/>
                  </a:lnTo>
                  <a:lnTo>
                    <a:pt x="1929" y="16"/>
                  </a:lnTo>
                </a:path>
              </a:pathLst>
            </a:custGeom>
            <a:solidFill>
              <a:schemeClr val="bg1"/>
            </a:solidFill>
            <a:ln w="6350">
              <a:solidFill>
                <a:srgbClr val="000000"/>
              </a:solidFill>
              <a:prstDash val="solid"/>
              <a:round/>
              <a:headEnd/>
              <a:tailEnd/>
            </a:ln>
          </p:spPr>
          <p:txBody>
            <a:bodyPr/>
            <a:lstStyle/>
            <a:p>
              <a:endParaRPr lang="en-US" dirty="0"/>
            </a:p>
          </p:txBody>
        </p:sp>
        <p:grpSp>
          <p:nvGrpSpPr>
            <p:cNvPr id="10" name="Group 257"/>
            <p:cNvGrpSpPr>
              <a:grpSpLocks/>
            </p:cNvGrpSpPr>
            <p:nvPr/>
          </p:nvGrpSpPr>
          <p:grpSpPr bwMode="auto">
            <a:xfrm>
              <a:off x="6138863" y="1138238"/>
              <a:ext cx="3206750" cy="5157787"/>
              <a:chOff x="3829" y="672"/>
              <a:chExt cx="2020" cy="3249"/>
            </a:xfrm>
          </p:grpSpPr>
          <p:grpSp>
            <p:nvGrpSpPr>
              <p:cNvPr id="14" name="Group 258"/>
              <p:cNvGrpSpPr>
                <a:grpSpLocks/>
              </p:cNvGrpSpPr>
              <p:nvPr/>
            </p:nvGrpSpPr>
            <p:grpSpPr bwMode="auto">
              <a:xfrm>
                <a:off x="4024" y="672"/>
                <a:ext cx="1630" cy="2729"/>
                <a:chOff x="4054" y="672"/>
                <a:chExt cx="1630" cy="2729"/>
              </a:xfrm>
            </p:grpSpPr>
            <p:sp>
              <p:nvSpPr>
                <p:cNvPr id="244" name="Rectangle 259"/>
                <p:cNvSpPr>
                  <a:spLocks noChangeArrowheads="1"/>
                </p:cNvSpPr>
                <p:nvPr/>
              </p:nvSpPr>
              <p:spPr bwMode="auto">
                <a:xfrm>
                  <a:off x="4095" y="672"/>
                  <a:ext cx="1549" cy="248"/>
                </a:xfrm>
                <a:prstGeom prst="rect">
                  <a:avLst/>
                </a:prstGeom>
                <a:noFill/>
                <a:ln w="9525">
                  <a:noFill/>
                  <a:miter lim="800000"/>
                  <a:headEnd/>
                  <a:tailEnd/>
                </a:ln>
              </p:spPr>
              <p:txBody>
                <a:bodyPr wrap="none" lIns="0" tIns="0" rIns="0" bIns="0">
                  <a:spAutoFit/>
                </a:bodyPr>
                <a:lstStyle/>
                <a:p>
                  <a:pPr algn="ctr">
                    <a:lnSpc>
                      <a:spcPct val="80000"/>
                    </a:lnSpc>
                  </a:pPr>
                  <a:r>
                    <a:rPr lang="en-US" sz="1600" dirty="0">
                      <a:latin typeface="Helvetica" pitchFamily="34" charset="0"/>
                    </a:rPr>
                    <a:t>Proximal Channelized Fan:</a:t>
                  </a:r>
                </a:p>
                <a:p>
                  <a:pPr algn="ctr">
                    <a:lnSpc>
                      <a:spcPct val="80000"/>
                    </a:lnSpc>
                  </a:pPr>
                  <a:r>
                    <a:rPr lang="en-US" sz="1600" dirty="0">
                      <a:latin typeface="Helvetica" pitchFamily="34" charset="0"/>
                    </a:rPr>
                    <a:t>Brushy </a:t>
                  </a:r>
                  <a:r>
                    <a:rPr lang="en-US" sz="1600" dirty="0" smtClean="0">
                      <a:latin typeface="Helvetica" pitchFamily="34" charset="0"/>
                    </a:rPr>
                    <a:t>Mesa</a:t>
                  </a:r>
                  <a:endParaRPr lang="en-US" sz="1600" dirty="0">
                    <a:latin typeface="Helvetica" pitchFamily="34" charset="0"/>
                  </a:endParaRPr>
                </a:p>
              </p:txBody>
            </p:sp>
            <p:sp>
              <p:nvSpPr>
                <p:cNvPr id="245" name="Rectangle 260"/>
                <p:cNvSpPr>
                  <a:spLocks noChangeArrowheads="1"/>
                </p:cNvSpPr>
                <p:nvPr/>
              </p:nvSpPr>
              <p:spPr bwMode="auto">
                <a:xfrm>
                  <a:off x="4122" y="1556"/>
                  <a:ext cx="1427" cy="155"/>
                </a:xfrm>
                <a:prstGeom prst="rect">
                  <a:avLst/>
                </a:prstGeom>
                <a:noFill/>
                <a:ln w="9525">
                  <a:noFill/>
                  <a:miter lim="800000"/>
                  <a:headEnd/>
                  <a:tailEnd/>
                </a:ln>
              </p:spPr>
              <p:txBody>
                <a:bodyPr wrap="none" lIns="0" tIns="0" rIns="0" bIns="0">
                  <a:spAutoFit/>
                </a:bodyPr>
                <a:lstStyle/>
                <a:p>
                  <a:r>
                    <a:rPr lang="en-US" sz="1600" dirty="0">
                      <a:latin typeface="Helvetica" pitchFamily="34" charset="0"/>
                    </a:rPr>
                    <a:t>Medial Channelized Fan:</a:t>
                  </a:r>
                </a:p>
              </p:txBody>
            </p:sp>
            <p:sp>
              <p:nvSpPr>
                <p:cNvPr id="246" name="Rectangle 261"/>
                <p:cNvSpPr>
                  <a:spLocks noChangeArrowheads="1"/>
                </p:cNvSpPr>
                <p:nvPr/>
              </p:nvSpPr>
              <p:spPr bwMode="auto">
                <a:xfrm>
                  <a:off x="4054" y="2333"/>
                  <a:ext cx="1630" cy="248"/>
                </a:xfrm>
                <a:prstGeom prst="rect">
                  <a:avLst/>
                </a:prstGeom>
                <a:noFill/>
                <a:ln w="9525">
                  <a:noFill/>
                  <a:miter lim="800000"/>
                  <a:headEnd/>
                  <a:tailEnd/>
                </a:ln>
              </p:spPr>
              <p:txBody>
                <a:bodyPr wrap="none" lIns="0" tIns="0" rIns="0" bIns="0">
                  <a:spAutoFit/>
                </a:bodyPr>
                <a:lstStyle/>
                <a:p>
                  <a:pPr algn="ctr">
                    <a:lnSpc>
                      <a:spcPct val="80000"/>
                    </a:lnSpc>
                  </a:pPr>
                  <a:r>
                    <a:rPr lang="en-US" sz="1600" dirty="0">
                      <a:latin typeface="Helvetica" pitchFamily="34" charset="0"/>
                    </a:rPr>
                    <a:t>Channel to Sheet Transition:</a:t>
                  </a:r>
                </a:p>
                <a:p>
                  <a:pPr algn="ctr">
                    <a:lnSpc>
                      <a:spcPct val="80000"/>
                    </a:lnSpc>
                  </a:pPr>
                  <a:r>
                    <a:rPr lang="en-US" sz="1600" dirty="0">
                      <a:latin typeface="Helvetica" pitchFamily="34" charset="0"/>
                    </a:rPr>
                    <a:t>Colleen </a:t>
                  </a:r>
                  <a:r>
                    <a:rPr lang="en-US" sz="1600" dirty="0" smtClean="0">
                      <a:latin typeface="Helvetica" pitchFamily="34" charset="0"/>
                    </a:rPr>
                    <a:t>Canyon</a:t>
                  </a:r>
                  <a:endParaRPr lang="en-US" sz="1600" dirty="0">
                    <a:latin typeface="Helvetica" pitchFamily="34" charset="0"/>
                  </a:endParaRPr>
                </a:p>
              </p:txBody>
            </p:sp>
            <p:sp>
              <p:nvSpPr>
                <p:cNvPr id="247" name="Rectangle 262"/>
                <p:cNvSpPr>
                  <a:spLocks noChangeArrowheads="1"/>
                </p:cNvSpPr>
                <p:nvPr/>
              </p:nvSpPr>
              <p:spPr bwMode="auto">
                <a:xfrm>
                  <a:off x="4330" y="3153"/>
                  <a:ext cx="1076" cy="248"/>
                </a:xfrm>
                <a:prstGeom prst="rect">
                  <a:avLst/>
                </a:prstGeom>
                <a:noFill/>
                <a:ln w="9525">
                  <a:noFill/>
                  <a:miter lim="800000"/>
                  <a:headEnd/>
                  <a:tailEnd/>
                </a:ln>
              </p:spPr>
              <p:txBody>
                <a:bodyPr wrap="none" lIns="0" tIns="0" rIns="0" bIns="0">
                  <a:spAutoFit/>
                </a:bodyPr>
                <a:lstStyle/>
                <a:p>
                  <a:pPr algn="ctr">
                    <a:lnSpc>
                      <a:spcPct val="80000"/>
                    </a:lnSpc>
                  </a:pPr>
                  <a:r>
                    <a:rPr lang="en-US" sz="1600" dirty="0">
                      <a:latin typeface="Helvetica" pitchFamily="34" charset="0"/>
                    </a:rPr>
                    <a:t>Sheet Complexes:</a:t>
                  </a:r>
                </a:p>
                <a:p>
                  <a:pPr algn="ctr">
                    <a:lnSpc>
                      <a:spcPct val="80000"/>
                    </a:lnSpc>
                  </a:pPr>
                  <a:r>
                    <a:rPr lang="en-US" sz="1600" dirty="0">
                      <a:latin typeface="Helvetica" pitchFamily="34" charset="0"/>
                    </a:rPr>
                    <a:t>Cordoniz </a:t>
                  </a:r>
                  <a:r>
                    <a:rPr lang="en-US" sz="1600" dirty="0" smtClean="0">
                      <a:latin typeface="Helvetica" pitchFamily="34" charset="0"/>
                    </a:rPr>
                    <a:t>Canyon</a:t>
                  </a:r>
                  <a:endParaRPr lang="en-US" sz="1600" dirty="0">
                    <a:latin typeface="Helvetica" pitchFamily="34" charset="0"/>
                  </a:endParaRPr>
                </a:p>
              </p:txBody>
            </p:sp>
          </p:grpSp>
          <p:grpSp>
            <p:nvGrpSpPr>
              <p:cNvPr id="15" name="Group 263"/>
              <p:cNvGrpSpPr>
                <a:grpSpLocks/>
              </p:cNvGrpSpPr>
              <p:nvPr/>
            </p:nvGrpSpPr>
            <p:grpSpPr bwMode="auto">
              <a:xfrm>
                <a:off x="3829" y="3423"/>
                <a:ext cx="2016" cy="498"/>
                <a:chOff x="3790" y="3423"/>
                <a:chExt cx="2016" cy="498"/>
              </a:xfrm>
            </p:grpSpPr>
            <p:sp>
              <p:nvSpPr>
                <p:cNvPr id="199" name="Rectangle 264"/>
                <p:cNvSpPr>
                  <a:spLocks noChangeArrowheads="1"/>
                </p:cNvSpPr>
                <p:nvPr/>
              </p:nvSpPr>
              <p:spPr bwMode="auto">
                <a:xfrm>
                  <a:off x="3794" y="3429"/>
                  <a:ext cx="2012" cy="492"/>
                </a:xfrm>
                <a:prstGeom prst="rect">
                  <a:avLst/>
                </a:prstGeom>
                <a:solidFill>
                  <a:srgbClr val="E3E3E3"/>
                </a:solidFill>
                <a:ln w="9525">
                  <a:noFill/>
                  <a:miter lim="800000"/>
                  <a:headEnd/>
                  <a:tailEnd/>
                </a:ln>
              </p:spPr>
              <p:txBody>
                <a:bodyPr/>
                <a:lstStyle/>
                <a:p>
                  <a:endParaRPr lang="en-US" dirty="0"/>
                </a:p>
              </p:txBody>
            </p:sp>
            <p:sp>
              <p:nvSpPr>
                <p:cNvPr id="200" name="Freeform 265"/>
                <p:cNvSpPr>
                  <a:spLocks/>
                </p:cNvSpPr>
                <p:nvPr/>
              </p:nvSpPr>
              <p:spPr bwMode="auto">
                <a:xfrm>
                  <a:off x="3794" y="3457"/>
                  <a:ext cx="2012" cy="416"/>
                </a:xfrm>
                <a:custGeom>
                  <a:avLst/>
                  <a:gdLst/>
                  <a:ahLst/>
                  <a:cxnLst>
                    <a:cxn ang="0">
                      <a:pos x="2012" y="6"/>
                    </a:cxn>
                    <a:cxn ang="0">
                      <a:pos x="1796" y="0"/>
                    </a:cxn>
                    <a:cxn ang="0">
                      <a:pos x="1612" y="0"/>
                    </a:cxn>
                    <a:cxn ang="0">
                      <a:pos x="1452" y="6"/>
                    </a:cxn>
                    <a:cxn ang="0">
                      <a:pos x="1384" y="12"/>
                    </a:cxn>
                    <a:cxn ang="0">
                      <a:pos x="1224" y="16"/>
                    </a:cxn>
                    <a:cxn ang="0">
                      <a:pos x="940" y="14"/>
                    </a:cxn>
                    <a:cxn ang="0">
                      <a:pos x="740" y="12"/>
                    </a:cxn>
                    <a:cxn ang="0">
                      <a:pos x="462" y="10"/>
                    </a:cxn>
                    <a:cxn ang="0">
                      <a:pos x="236" y="22"/>
                    </a:cxn>
                    <a:cxn ang="0">
                      <a:pos x="116" y="28"/>
                    </a:cxn>
                    <a:cxn ang="0">
                      <a:pos x="10" y="40"/>
                    </a:cxn>
                    <a:cxn ang="0">
                      <a:pos x="2" y="400"/>
                    </a:cxn>
                    <a:cxn ang="0">
                      <a:pos x="0" y="402"/>
                    </a:cxn>
                    <a:cxn ang="0">
                      <a:pos x="0" y="404"/>
                    </a:cxn>
                    <a:cxn ang="0">
                      <a:pos x="52" y="396"/>
                    </a:cxn>
                    <a:cxn ang="0">
                      <a:pos x="66" y="394"/>
                    </a:cxn>
                    <a:cxn ang="0">
                      <a:pos x="130" y="392"/>
                    </a:cxn>
                    <a:cxn ang="0">
                      <a:pos x="334" y="406"/>
                    </a:cxn>
                    <a:cxn ang="0">
                      <a:pos x="508" y="412"/>
                    </a:cxn>
                    <a:cxn ang="0">
                      <a:pos x="600" y="410"/>
                    </a:cxn>
                    <a:cxn ang="0">
                      <a:pos x="768" y="406"/>
                    </a:cxn>
                    <a:cxn ang="0">
                      <a:pos x="1048" y="410"/>
                    </a:cxn>
                    <a:cxn ang="0">
                      <a:pos x="1154" y="416"/>
                    </a:cxn>
                    <a:cxn ang="0">
                      <a:pos x="1264" y="412"/>
                    </a:cxn>
                    <a:cxn ang="0">
                      <a:pos x="1480" y="392"/>
                    </a:cxn>
                    <a:cxn ang="0">
                      <a:pos x="1648" y="384"/>
                    </a:cxn>
                    <a:cxn ang="0">
                      <a:pos x="1736" y="386"/>
                    </a:cxn>
                    <a:cxn ang="0">
                      <a:pos x="1880" y="386"/>
                    </a:cxn>
                    <a:cxn ang="0">
                      <a:pos x="1964" y="376"/>
                    </a:cxn>
                    <a:cxn ang="0">
                      <a:pos x="2002" y="366"/>
                    </a:cxn>
                    <a:cxn ang="0">
                      <a:pos x="2012" y="6"/>
                    </a:cxn>
                  </a:cxnLst>
                  <a:rect l="0" t="0" r="r" b="b"/>
                  <a:pathLst>
                    <a:path w="2012" h="416">
                      <a:moveTo>
                        <a:pt x="2012" y="6"/>
                      </a:moveTo>
                      <a:lnTo>
                        <a:pt x="2012" y="6"/>
                      </a:lnTo>
                      <a:lnTo>
                        <a:pt x="1948" y="4"/>
                      </a:lnTo>
                      <a:lnTo>
                        <a:pt x="1796" y="0"/>
                      </a:lnTo>
                      <a:lnTo>
                        <a:pt x="1704" y="0"/>
                      </a:lnTo>
                      <a:lnTo>
                        <a:pt x="1612" y="0"/>
                      </a:lnTo>
                      <a:lnTo>
                        <a:pt x="1524" y="2"/>
                      </a:lnTo>
                      <a:lnTo>
                        <a:pt x="1452" y="6"/>
                      </a:lnTo>
                      <a:lnTo>
                        <a:pt x="1452" y="6"/>
                      </a:lnTo>
                      <a:lnTo>
                        <a:pt x="1384" y="12"/>
                      </a:lnTo>
                      <a:lnTo>
                        <a:pt x="1308" y="14"/>
                      </a:lnTo>
                      <a:lnTo>
                        <a:pt x="1224" y="16"/>
                      </a:lnTo>
                      <a:lnTo>
                        <a:pt x="1134" y="16"/>
                      </a:lnTo>
                      <a:lnTo>
                        <a:pt x="940" y="14"/>
                      </a:lnTo>
                      <a:lnTo>
                        <a:pt x="740" y="12"/>
                      </a:lnTo>
                      <a:lnTo>
                        <a:pt x="740" y="12"/>
                      </a:lnTo>
                      <a:lnTo>
                        <a:pt x="576" y="10"/>
                      </a:lnTo>
                      <a:lnTo>
                        <a:pt x="462" y="10"/>
                      </a:lnTo>
                      <a:lnTo>
                        <a:pt x="360" y="14"/>
                      </a:lnTo>
                      <a:lnTo>
                        <a:pt x="236" y="22"/>
                      </a:lnTo>
                      <a:lnTo>
                        <a:pt x="236" y="22"/>
                      </a:lnTo>
                      <a:lnTo>
                        <a:pt x="116" y="28"/>
                      </a:lnTo>
                      <a:lnTo>
                        <a:pt x="44" y="36"/>
                      </a:lnTo>
                      <a:lnTo>
                        <a:pt x="10" y="40"/>
                      </a:lnTo>
                      <a:lnTo>
                        <a:pt x="2" y="42"/>
                      </a:lnTo>
                      <a:lnTo>
                        <a:pt x="2" y="400"/>
                      </a:lnTo>
                      <a:lnTo>
                        <a:pt x="2" y="400"/>
                      </a:lnTo>
                      <a:lnTo>
                        <a:pt x="0" y="402"/>
                      </a:lnTo>
                      <a:lnTo>
                        <a:pt x="0" y="402"/>
                      </a:lnTo>
                      <a:lnTo>
                        <a:pt x="0" y="404"/>
                      </a:lnTo>
                      <a:lnTo>
                        <a:pt x="14" y="402"/>
                      </a:lnTo>
                      <a:lnTo>
                        <a:pt x="52" y="396"/>
                      </a:lnTo>
                      <a:lnTo>
                        <a:pt x="52" y="396"/>
                      </a:lnTo>
                      <a:lnTo>
                        <a:pt x="66" y="394"/>
                      </a:lnTo>
                      <a:lnTo>
                        <a:pt x="84" y="392"/>
                      </a:lnTo>
                      <a:lnTo>
                        <a:pt x="130" y="392"/>
                      </a:lnTo>
                      <a:lnTo>
                        <a:pt x="258" y="402"/>
                      </a:lnTo>
                      <a:lnTo>
                        <a:pt x="334" y="406"/>
                      </a:lnTo>
                      <a:lnTo>
                        <a:pt x="418" y="410"/>
                      </a:lnTo>
                      <a:lnTo>
                        <a:pt x="508" y="412"/>
                      </a:lnTo>
                      <a:lnTo>
                        <a:pt x="600" y="410"/>
                      </a:lnTo>
                      <a:lnTo>
                        <a:pt x="600" y="410"/>
                      </a:lnTo>
                      <a:lnTo>
                        <a:pt x="686" y="408"/>
                      </a:lnTo>
                      <a:lnTo>
                        <a:pt x="768" y="406"/>
                      </a:lnTo>
                      <a:lnTo>
                        <a:pt x="918" y="408"/>
                      </a:lnTo>
                      <a:lnTo>
                        <a:pt x="1048" y="410"/>
                      </a:lnTo>
                      <a:lnTo>
                        <a:pt x="1154" y="416"/>
                      </a:lnTo>
                      <a:lnTo>
                        <a:pt x="1154" y="416"/>
                      </a:lnTo>
                      <a:lnTo>
                        <a:pt x="1204" y="414"/>
                      </a:lnTo>
                      <a:lnTo>
                        <a:pt x="1264" y="412"/>
                      </a:lnTo>
                      <a:lnTo>
                        <a:pt x="1402" y="398"/>
                      </a:lnTo>
                      <a:lnTo>
                        <a:pt x="1480" y="392"/>
                      </a:lnTo>
                      <a:lnTo>
                        <a:pt x="1562" y="386"/>
                      </a:lnTo>
                      <a:lnTo>
                        <a:pt x="1648" y="384"/>
                      </a:lnTo>
                      <a:lnTo>
                        <a:pt x="1736" y="386"/>
                      </a:lnTo>
                      <a:lnTo>
                        <a:pt x="1736" y="386"/>
                      </a:lnTo>
                      <a:lnTo>
                        <a:pt x="1816" y="386"/>
                      </a:lnTo>
                      <a:lnTo>
                        <a:pt x="1880" y="386"/>
                      </a:lnTo>
                      <a:lnTo>
                        <a:pt x="1928" y="382"/>
                      </a:lnTo>
                      <a:lnTo>
                        <a:pt x="1964" y="376"/>
                      </a:lnTo>
                      <a:lnTo>
                        <a:pt x="1988" y="370"/>
                      </a:lnTo>
                      <a:lnTo>
                        <a:pt x="2002" y="366"/>
                      </a:lnTo>
                      <a:lnTo>
                        <a:pt x="2012" y="360"/>
                      </a:lnTo>
                      <a:lnTo>
                        <a:pt x="2012" y="6"/>
                      </a:lnTo>
                      <a:close/>
                    </a:path>
                  </a:pathLst>
                </a:custGeom>
                <a:solidFill>
                  <a:srgbClr val="FFFF00"/>
                </a:solidFill>
                <a:ln w="9525">
                  <a:noFill/>
                  <a:round/>
                  <a:headEnd/>
                  <a:tailEnd/>
                </a:ln>
              </p:spPr>
              <p:txBody>
                <a:bodyPr/>
                <a:lstStyle/>
                <a:p>
                  <a:endParaRPr lang="en-US" dirty="0"/>
                </a:p>
              </p:txBody>
            </p:sp>
            <p:sp>
              <p:nvSpPr>
                <p:cNvPr id="201" name="Freeform 266"/>
                <p:cNvSpPr>
                  <a:spLocks/>
                </p:cNvSpPr>
                <p:nvPr/>
              </p:nvSpPr>
              <p:spPr bwMode="auto">
                <a:xfrm>
                  <a:off x="3794" y="3457"/>
                  <a:ext cx="2012" cy="416"/>
                </a:xfrm>
                <a:custGeom>
                  <a:avLst/>
                  <a:gdLst/>
                  <a:ahLst/>
                  <a:cxnLst>
                    <a:cxn ang="0">
                      <a:pos x="2012" y="6"/>
                    </a:cxn>
                    <a:cxn ang="0">
                      <a:pos x="2012" y="6"/>
                    </a:cxn>
                    <a:cxn ang="0">
                      <a:pos x="1948" y="4"/>
                    </a:cxn>
                    <a:cxn ang="0">
                      <a:pos x="1796" y="0"/>
                    </a:cxn>
                    <a:cxn ang="0">
                      <a:pos x="1704" y="0"/>
                    </a:cxn>
                    <a:cxn ang="0">
                      <a:pos x="1612" y="0"/>
                    </a:cxn>
                    <a:cxn ang="0">
                      <a:pos x="1524" y="2"/>
                    </a:cxn>
                    <a:cxn ang="0">
                      <a:pos x="1452" y="6"/>
                    </a:cxn>
                    <a:cxn ang="0">
                      <a:pos x="1452" y="6"/>
                    </a:cxn>
                    <a:cxn ang="0">
                      <a:pos x="1384" y="12"/>
                    </a:cxn>
                    <a:cxn ang="0">
                      <a:pos x="1308" y="14"/>
                    </a:cxn>
                    <a:cxn ang="0">
                      <a:pos x="1224" y="16"/>
                    </a:cxn>
                    <a:cxn ang="0">
                      <a:pos x="1134" y="16"/>
                    </a:cxn>
                    <a:cxn ang="0">
                      <a:pos x="940" y="14"/>
                    </a:cxn>
                    <a:cxn ang="0">
                      <a:pos x="740" y="12"/>
                    </a:cxn>
                    <a:cxn ang="0">
                      <a:pos x="740" y="12"/>
                    </a:cxn>
                    <a:cxn ang="0">
                      <a:pos x="576" y="10"/>
                    </a:cxn>
                    <a:cxn ang="0">
                      <a:pos x="462" y="10"/>
                    </a:cxn>
                    <a:cxn ang="0">
                      <a:pos x="360" y="14"/>
                    </a:cxn>
                    <a:cxn ang="0">
                      <a:pos x="236" y="22"/>
                    </a:cxn>
                    <a:cxn ang="0">
                      <a:pos x="236" y="22"/>
                    </a:cxn>
                    <a:cxn ang="0">
                      <a:pos x="116" y="28"/>
                    </a:cxn>
                    <a:cxn ang="0">
                      <a:pos x="44" y="36"/>
                    </a:cxn>
                    <a:cxn ang="0">
                      <a:pos x="10" y="40"/>
                    </a:cxn>
                    <a:cxn ang="0">
                      <a:pos x="2" y="42"/>
                    </a:cxn>
                    <a:cxn ang="0">
                      <a:pos x="2" y="400"/>
                    </a:cxn>
                    <a:cxn ang="0">
                      <a:pos x="2" y="400"/>
                    </a:cxn>
                    <a:cxn ang="0">
                      <a:pos x="0" y="402"/>
                    </a:cxn>
                    <a:cxn ang="0">
                      <a:pos x="0" y="402"/>
                    </a:cxn>
                    <a:cxn ang="0">
                      <a:pos x="0" y="404"/>
                    </a:cxn>
                    <a:cxn ang="0">
                      <a:pos x="14" y="402"/>
                    </a:cxn>
                    <a:cxn ang="0">
                      <a:pos x="52" y="396"/>
                    </a:cxn>
                    <a:cxn ang="0">
                      <a:pos x="52" y="396"/>
                    </a:cxn>
                    <a:cxn ang="0">
                      <a:pos x="66" y="394"/>
                    </a:cxn>
                    <a:cxn ang="0">
                      <a:pos x="84" y="392"/>
                    </a:cxn>
                    <a:cxn ang="0">
                      <a:pos x="130" y="392"/>
                    </a:cxn>
                    <a:cxn ang="0">
                      <a:pos x="258" y="402"/>
                    </a:cxn>
                    <a:cxn ang="0">
                      <a:pos x="334" y="406"/>
                    </a:cxn>
                    <a:cxn ang="0">
                      <a:pos x="418" y="410"/>
                    </a:cxn>
                    <a:cxn ang="0">
                      <a:pos x="508" y="412"/>
                    </a:cxn>
                    <a:cxn ang="0">
                      <a:pos x="600" y="410"/>
                    </a:cxn>
                    <a:cxn ang="0">
                      <a:pos x="600" y="410"/>
                    </a:cxn>
                    <a:cxn ang="0">
                      <a:pos x="686" y="408"/>
                    </a:cxn>
                    <a:cxn ang="0">
                      <a:pos x="768" y="406"/>
                    </a:cxn>
                    <a:cxn ang="0">
                      <a:pos x="918" y="408"/>
                    </a:cxn>
                    <a:cxn ang="0">
                      <a:pos x="1048" y="410"/>
                    </a:cxn>
                    <a:cxn ang="0">
                      <a:pos x="1154" y="416"/>
                    </a:cxn>
                    <a:cxn ang="0">
                      <a:pos x="1154" y="416"/>
                    </a:cxn>
                    <a:cxn ang="0">
                      <a:pos x="1204" y="414"/>
                    </a:cxn>
                    <a:cxn ang="0">
                      <a:pos x="1264" y="412"/>
                    </a:cxn>
                    <a:cxn ang="0">
                      <a:pos x="1402" y="398"/>
                    </a:cxn>
                    <a:cxn ang="0">
                      <a:pos x="1480" y="392"/>
                    </a:cxn>
                    <a:cxn ang="0">
                      <a:pos x="1562" y="386"/>
                    </a:cxn>
                    <a:cxn ang="0">
                      <a:pos x="1648" y="384"/>
                    </a:cxn>
                    <a:cxn ang="0">
                      <a:pos x="1736" y="386"/>
                    </a:cxn>
                    <a:cxn ang="0">
                      <a:pos x="1736" y="386"/>
                    </a:cxn>
                    <a:cxn ang="0">
                      <a:pos x="1816" y="386"/>
                    </a:cxn>
                    <a:cxn ang="0">
                      <a:pos x="1880" y="386"/>
                    </a:cxn>
                    <a:cxn ang="0">
                      <a:pos x="1928" y="382"/>
                    </a:cxn>
                    <a:cxn ang="0">
                      <a:pos x="1964" y="376"/>
                    </a:cxn>
                    <a:cxn ang="0">
                      <a:pos x="1988" y="370"/>
                    </a:cxn>
                    <a:cxn ang="0">
                      <a:pos x="2002" y="366"/>
                    </a:cxn>
                    <a:cxn ang="0">
                      <a:pos x="2012" y="360"/>
                    </a:cxn>
                  </a:cxnLst>
                  <a:rect l="0" t="0" r="r" b="b"/>
                  <a:pathLst>
                    <a:path w="2012" h="416">
                      <a:moveTo>
                        <a:pt x="2012" y="6"/>
                      </a:moveTo>
                      <a:lnTo>
                        <a:pt x="2012" y="6"/>
                      </a:lnTo>
                      <a:lnTo>
                        <a:pt x="1948" y="4"/>
                      </a:lnTo>
                      <a:lnTo>
                        <a:pt x="1796" y="0"/>
                      </a:lnTo>
                      <a:lnTo>
                        <a:pt x="1704" y="0"/>
                      </a:lnTo>
                      <a:lnTo>
                        <a:pt x="1612" y="0"/>
                      </a:lnTo>
                      <a:lnTo>
                        <a:pt x="1524" y="2"/>
                      </a:lnTo>
                      <a:lnTo>
                        <a:pt x="1452" y="6"/>
                      </a:lnTo>
                      <a:lnTo>
                        <a:pt x="1452" y="6"/>
                      </a:lnTo>
                      <a:lnTo>
                        <a:pt x="1384" y="12"/>
                      </a:lnTo>
                      <a:lnTo>
                        <a:pt x="1308" y="14"/>
                      </a:lnTo>
                      <a:lnTo>
                        <a:pt x="1224" y="16"/>
                      </a:lnTo>
                      <a:lnTo>
                        <a:pt x="1134" y="16"/>
                      </a:lnTo>
                      <a:lnTo>
                        <a:pt x="940" y="14"/>
                      </a:lnTo>
                      <a:lnTo>
                        <a:pt x="740" y="12"/>
                      </a:lnTo>
                      <a:lnTo>
                        <a:pt x="740" y="12"/>
                      </a:lnTo>
                      <a:lnTo>
                        <a:pt x="576" y="10"/>
                      </a:lnTo>
                      <a:lnTo>
                        <a:pt x="462" y="10"/>
                      </a:lnTo>
                      <a:lnTo>
                        <a:pt x="360" y="14"/>
                      </a:lnTo>
                      <a:lnTo>
                        <a:pt x="236" y="22"/>
                      </a:lnTo>
                      <a:lnTo>
                        <a:pt x="236" y="22"/>
                      </a:lnTo>
                      <a:lnTo>
                        <a:pt x="116" y="28"/>
                      </a:lnTo>
                      <a:lnTo>
                        <a:pt x="44" y="36"/>
                      </a:lnTo>
                      <a:lnTo>
                        <a:pt x="10" y="40"/>
                      </a:lnTo>
                      <a:lnTo>
                        <a:pt x="2" y="42"/>
                      </a:lnTo>
                      <a:lnTo>
                        <a:pt x="2" y="400"/>
                      </a:lnTo>
                      <a:lnTo>
                        <a:pt x="2" y="400"/>
                      </a:lnTo>
                      <a:lnTo>
                        <a:pt x="0" y="402"/>
                      </a:lnTo>
                      <a:lnTo>
                        <a:pt x="0" y="402"/>
                      </a:lnTo>
                      <a:lnTo>
                        <a:pt x="0" y="404"/>
                      </a:lnTo>
                      <a:lnTo>
                        <a:pt x="14" y="402"/>
                      </a:lnTo>
                      <a:lnTo>
                        <a:pt x="52" y="396"/>
                      </a:lnTo>
                      <a:lnTo>
                        <a:pt x="52" y="396"/>
                      </a:lnTo>
                      <a:lnTo>
                        <a:pt x="66" y="394"/>
                      </a:lnTo>
                      <a:lnTo>
                        <a:pt x="84" y="392"/>
                      </a:lnTo>
                      <a:lnTo>
                        <a:pt x="130" y="392"/>
                      </a:lnTo>
                      <a:lnTo>
                        <a:pt x="258" y="402"/>
                      </a:lnTo>
                      <a:lnTo>
                        <a:pt x="334" y="406"/>
                      </a:lnTo>
                      <a:lnTo>
                        <a:pt x="418" y="410"/>
                      </a:lnTo>
                      <a:lnTo>
                        <a:pt x="508" y="412"/>
                      </a:lnTo>
                      <a:lnTo>
                        <a:pt x="600" y="410"/>
                      </a:lnTo>
                      <a:lnTo>
                        <a:pt x="600" y="410"/>
                      </a:lnTo>
                      <a:lnTo>
                        <a:pt x="686" y="408"/>
                      </a:lnTo>
                      <a:lnTo>
                        <a:pt x="768" y="406"/>
                      </a:lnTo>
                      <a:lnTo>
                        <a:pt x="918" y="408"/>
                      </a:lnTo>
                      <a:lnTo>
                        <a:pt x="1048" y="410"/>
                      </a:lnTo>
                      <a:lnTo>
                        <a:pt x="1154" y="416"/>
                      </a:lnTo>
                      <a:lnTo>
                        <a:pt x="1154" y="416"/>
                      </a:lnTo>
                      <a:lnTo>
                        <a:pt x="1204" y="414"/>
                      </a:lnTo>
                      <a:lnTo>
                        <a:pt x="1264" y="412"/>
                      </a:lnTo>
                      <a:lnTo>
                        <a:pt x="1402" y="398"/>
                      </a:lnTo>
                      <a:lnTo>
                        <a:pt x="1480" y="392"/>
                      </a:lnTo>
                      <a:lnTo>
                        <a:pt x="1562" y="386"/>
                      </a:lnTo>
                      <a:lnTo>
                        <a:pt x="1648" y="384"/>
                      </a:lnTo>
                      <a:lnTo>
                        <a:pt x="1736" y="386"/>
                      </a:lnTo>
                      <a:lnTo>
                        <a:pt x="1736" y="386"/>
                      </a:lnTo>
                      <a:lnTo>
                        <a:pt x="1816" y="386"/>
                      </a:lnTo>
                      <a:lnTo>
                        <a:pt x="1880" y="386"/>
                      </a:lnTo>
                      <a:lnTo>
                        <a:pt x="1928" y="382"/>
                      </a:lnTo>
                      <a:lnTo>
                        <a:pt x="1964" y="376"/>
                      </a:lnTo>
                      <a:lnTo>
                        <a:pt x="1988" y="370"/>
                      </a:lnTo>
                      <a:lnTo>
                        <a:pt x="2002" y="366"/>
                      </a:lnTo>
                      <a:lnTo>
                        <a:pt x="2012" y="360"/>
                      </a:lnTo>
                    </a:path>
                  </a:pathLst>
                </a:custGeom>
                <a:noFill/>
                <a:ln w="9525">
                  <a:noFill/>
                  <a:round/>
                  <a:headEnd/>
                  <a:tailEnd/>
                </a:ln>
              </p:spPr>
              <p:txBody>
                <a:bodyPr/>
                <a:lstStyle/>
                <a:p>
                  <a:endParaRPr lang="en-US" dirty="0"/>
                </a:p>
              </p:txBody>
            </p:sp>
            <p:sp>
              <p:nvSpPr>
                <p:cNvPr id="202" name="Freeform 267"/>
                <p:cNvSpPr>
                  <a:spLocks/>
                </p:cNvSpPr>
                <p:nvPr/>
              </p:nvSpPr>
              <p:spPr bwMode="auto">
                <a:xfrm>
                  <a:off x="3792" y="3451"/>
                  <a:ext cx="2014" cy="42"/>
                </a:xfrm>
                <a:custGeom>
                  <a:avLst/>
                  <a:gdLst/>
                  <a:ahLst/>
                  <a:cxnLst>
                    <a:cxn ang="0">
                      <a:pos x="2014" y="8"/>
                    </a:cxn>
                    <a:cxn ang="0">
                      <a:pos x="2014" y="8"/>
                    </a:cxn>
                    <a:cxn ang="0">
                      <a:pos x="1950" y="6"/>
                    </a:cxn>
                    <a:cxn ang="0">
                      <a:pos x="1796" y="2"/>
                    </a:cxn>
                    <a:cxn ang="0">
                      <a:pos x="1704" y="0"/>
                    </a:cxn>
                    <a:cxn ang="0">
                      <a:pos x="1610" y="0"/>
                    </a:cxn>
                    <a:cxn ang="0">
                      <a:pos x="1524" y="2"/>
                    </a:cxn>
                    <a:cxn ang="0">
                      <a:pos x="1452" y="8"/>
                    </a:cxn>
                    <a:cxn ang="0">
                      <a:pos x="1452" y="8"/>
                    </a:cxn>
                    <a:cxn ang="0">
                      <a:pos x="1384" y="12"/>
                    </a:cxn>
                    <a:cxn ang="0">
                      <a:pos x="1306" y="14"/>
                    </a:cxn>
                    <a:cxn ang="0">
                      <a:pos x="1222" y="16"/>
                    </a:cxn>
                    <a:cxn ang="0">
                      <a:pos x="1132" y="18"/>
                    </a:cxn>
                    <a:cxn ang="0">
                      <a:pos x="940" y="16"/>
                    </a:cxn>
                    <a:cxn ang="0">
                      <a:pos x="738" y="12"/>
                    </a:cxn>
                    <a:cxn ang="0">
                      <a:pos x="738" y="12"/>
                    </a:cxn>
                    <a:cxn ang="0">
                      <a:pos x="574" y="10"/>
                    </a:cxn>
                    <a:cxn ang="0">
                      <a:pos x="460" y="12"/>
                    </a:cxn>
                    <a:cxn ang="0">
                      <a:pos x="360" y="16"/>
                    </a:cxn>
                    <a:cxn ang="0">
                      <a:pos x="236" y="22"/>
                    </a:cxn>
                    <a:cxn ang="0">
                      <a:pos x="236" y="22"/>
                    </a:cxn>
                    <a:cxn ang="0">
                      <a:pos x="114" y="30"/>
                    </a:cxn>
                    <a:cxn ang="0">
                      <a:pos x="44" y="36"/>
                    </a:cxn>
                    <a:cxn ang="0">
                      <a:pos x="10" y="40"/>
                    </a:cxn>
                    <a:cxn ang="0">
                      <a:pos x="0" y="42"/>
                    </a:cxn>
                  </a:cxnLst>
                  <a:rect l="0" t="0" r="r" b="b"/>
                  <a:pathLst>
                    <a:path w="2014" h="42">
                      <a:moveTo>
                        <a:pt x="2014" y="8"/>
                      </a:moveTo>
                      <a:lnTo>
                        <a:pt x="2014" y="8"/>
                      </a:lnTo>
                      <a:lnTo>
                        <a:pt x="1950" y="6"/>
                      </a:lnTo>
                      <a:lnTo>
                        <a:pt x="1796" y="2"/>
                      </a:lnTo>
                      <a:lnTo>
                        <a:pt x="1704" y="0"/>
                      </a:lnTo>
                      <a:lnTo>
                        <a:pt x="1610" y="0"/>
                      </a:lnTo>
                      <a:lnTo>
                        <a:pt x="1524" y="2"/>
                      </a:lnTo>
                      <a:lnTo>
                        <a:pt x="1452" y="8"/>
                      </a:lnTo>
                      <a:lnTo>
                        <a:pt x="1452" y="8"/>
                      </a:lnTo>
                      <a:lnTo>
                        <a:pt x="1384" y="12"/>
                      </a:lnTo>
                      <a:lnTo>
                        <a:pt x="1306" y="14"/>
                      </a:lnTo>
                      <a:lnTo>
                        <a:pt x="1222" y="16"/>
                      </a:lnTo>
                      <a:lnTo>
                        <a:pt x="1132" y="18"/>
                      </a:lnTo>
                      <a:lnTo>
                        <a:pt x="940" y="16"/>
                      </a:lnTo>
                      <a:lnTo>
                        <a:pt x="738" y="12"/>
                      </a:lnTo>
                      <a:lnTo>
                        <a:pt x="738" y="12"/>
                      </a:lnTo>
                      <a:lnTo>
                        <a:pt x="574" y="10"/>
                      </a:lnTo>
                      <a:lnTo>
                        <a:pt x="460" y="12"/>
                      </a:lnTo>
                      <a:lnTo>
                        <a:pt x="360" y="16"/>
                      </a:lnTo>
                      <a:lnTo>
                        <a:pt x="236" y="22"/>
                      </a:lnTo>
                      <a:lnTo>
                        <a:pt x="236" y="22"/>
                      </a:lnTo>
                      <a:lnTo>
                        <a:pt x="114" y="30"/>
                      </a:lnTo>
                      <a:lnTo>
                        <a:pt x="44" y="36"/>
                      </a:lnTo>
                      <a:lnTo>
                        <a:pt x="10" y="40"/>
                      </a:lnTo>
                      <a:lnTo>
                        <a:pt x="0" y="42"/>
                      </a:lnTo>
                    </a:path>
                  </a:pathLst>
                </a:custGeom>
                <a:noFill/>
                <a:ln w="12700">
                  <a:solidFill>
                    <a:srgbClr val="000000"/>
                  </a:solidFill>
                  <a:prstDash val="solid"/>
                  <a:round/>
                  <a:headEnd/>
                  <a:tailEnd/>
                </a:ln>
              </p:spPr>
              <p:txBody>
                <a:bodyPr/>
                <a:lstStyle/>
                <a:p>
                  <a:endParaRPr lang="en-US" dirty="0"/>
                </a:p>
              </p:txBody>
            </p:sp>
            <p:sp>
              <p:nvSpPr>
                <p:cNvPr id="203" name="Freeform 268"/>
                <p:cNvSpPr>
                  <a:spLocks/>
                </p:cNvSpPr>
                <p:nvPr/>
              </p:nvSpPr>
              <p:spPr bwMode="auto">
                <a:xfrm>
                  <a:off x="3794" y="3817"/>
                  <a:ext cx="2012" cy="54"/>
                </a:xfrm>
                <a:custGeom>
                  <a:avLst/>
                  <a:gdLst/>
                  <a:ahLst/>
                  <a:cxnLst>
                    <a:cxn ang="0">
                      <a:pos x="4" y="40"/>
                    </a:cxn>
                    <a:cxn ang="0">
                      <a:pos x="4" y="40"/>
                    </a:cxn>
                    <a:cxn ang="0">
                      <a:pos x="2" y="40"/>
                    </a:cxn>
                    <a:cxn ang="0">
                      <a:pos x="0" y="42"/>
                    </a:cxn>
                    <a:cxn ang="0">
                      <a:pos x="2" y="42"/>
                    </a:cxn>
                    <a:cxn ang="0">
                      <a:pos x="16" y="42"/>
                    </a:cxn>
                    <a:cxn ang="0">
                      <a:pos x="54" y="34"/>
                    </a:cxn>
                    <a:cxn ang="0">
                      <a:pos x="54" y="34"/>
                    </a:cxn>
                    <a:cxn ang="0">
                      <a:pos x="68" y="32"/>
                    </a:cxn>
                    <a:cxn ang="0">
                      <a:pos x="86" y="32"/>
                    </a:cxn>
                    <a:cxn ang="0">
                      <a:pos x="132" y="32"/>
                    </a:cxn>
                    <a:cxn ang="0">
                      <a:pos x="260" y="40"/>
                    </a:cxn>
                    <a:cxn ang="0">
                      <a:pos x="336" y="46"/>
                    </a:cxn>
                    <a:cxn ang="0">
                      <a:pos x="420" y="50"/>
                    </a:cxn>
                    <a:cxn ang="0">
                      <a:pos x="510" y="52"/>
                    </a:cxn>
                    <a:cxn ang="0">
                      <a:pos x="602" y="50"/>
                    </a:cxn>
                    <a:cxn ang="0">
                      <a:pos x="602" y="50"/>
                    </a:cxn>
                    <a:cxn ang="0">
                      <a:pos x="688" y="46"/>
                    </a:cxn>
                    <a:cxn ang="0">
                      <a:pos x="770" y="46"/>
                    </a:cxn>
                    <a:cxn ang="0">
                      <a:pos x="920" y="46"/>
                    </a:cxn>
                    <a:cxn ang="0">
                      <a:pos x="1048" y="50"/>
                    </a:cxn>
                    <a:cxn ang="0">
                      <a:pos x="1154" y="54"/>
                    </a:cxn>
                    <a:cxn ang="0">
                      <a:pos x="1154" y="54"/>
                    </a:cxn>
                    <a:cxn ang="0">
                      <a:pos x="1206" y="54"/>
                    </a:cxn>
                    <a:cxn ang="0">
                      <a:pos x="1264" y="50"/>
                    </a:cxn>
                    <a:cxn ang="0">
                      <a:pos x="1404" y="38"/>
                    </a:cxn>
                    <a:cxn ang="0">
                      <a:pos x="1482" y="30"/>
                    </a:cxn>
                    <a:cxn ang="0">
                      <a:pos x="1564" y="26"/>
                    </a:cxn>
                    <a:cxn ang="0">
                      <a:pos x="1650" y="22"/>
                    </a:cxn>
                    <a:cxn ang="0">
                      <a:pos x="1738" y="24"/>
                    </a:cxn>
                    <a:cxn ang="0">
                      <a:pos x="1738" y="24"/>
                    </a:cxn>
                    <a:cxn ang="0">
                      <a:pos x="1818" y="26"/>
                    </a:cxn>
                    <a:cxn ang="0">
                      <a:pos x="1882" y="24"/>
                    </a:cxn>
                    <a:cxn ang="0">
                      <a:pos x="1930" y="20"/>
                    </a:cxn>
                    <a:cxn ang="0">
                      <a:pos x="1964" y="16"/>
                    </a:cxn>
                    <a:cxn ang="0">
                      <a:pos x="1988" y="10"/>
                    </a:cxn>
                    <a:cxn ang="0">
                      <a:pos x="2002" y="4"/>
                    </a:cxn>
                    <a:cxn ang="0">
                      <a:pos x="2010" y="0"/>
                    </a:cxn>
                    <a:cxn ang="0">
                      <a:pos x="2012" y="0"/>
                    </a:cxn>
                  </a:cxnLst>
                  <a:rect l="0" t="0" r="r" b="b"/>
                  <a:pathLst>
                    <a:path w="2012" h="54">
                      <a:moveTo>
                        <a:pt x="4" y="40"/>
                      </a:moveTo>
                      <a:lnTo>
                        <a:pt x="4" y="40"/>
                      </a:lnTo>
                      <a:lnTo>
                        <a:pt x="2" y="40"/>
                      </a:lnTo>
                      <a:lnTo>
                        <a:pt x="0" y="42"/>
                      </a:lnTo>
                      <a:lnTo>
                        <a:pt x="2" y="42"/>
                      </a:lnTo>
                      <a:lnTo>
                        <a:pt x="16" y="42"/>
                      </a:lnTo>
                      <a:lnTo>
                        <a:pt x="54" y="34"/>
                      </a:lnTo>
                      <a:lnTo>
                        <a:pt x="54" y="34"/>
                      </a:lnTo>
                      <a:lnTo>
                        <a:pt x="68" y="32"/>
                      </a:lnTo>
                      <a:lnTo>
                        <a:pt x="86" y="32"/>
                      </a:lnTo>
                      <a:lnTo>
                        <a:pt x="132" y="32"/>
                      </a:lnTo>
                      <a:lnTo>
                        <a:pt x="260" y="40"/>
                      </a:lnTo>
                      <a:lnTo>
                        <a:pt x="336" y="46"/>
                      </a:lnTo>
                      <a:lnTo>
                        <a:pt x="420" y="50"/>
                      </a:lnTo>
                      <a:lnTo>
                        <a:pt x="510" y="52"/>
                      </a:lnTo>
                      <a:lnTo>
                        <a:pt x="602" y="50"/>
                      </a:lnTo>
                      <a:lnTo>
                        <a:pt x="602" y="50"/>
                      </a:lnTo>
                      <a:lnTo>
                        <a:pt x="688" y="46"/>
                      </a:lnTo>
                      <a:lnTo>
                        <a:pt x="770" y="46"/>
                      </a:lnTo>
                      <a:lnTo>
                        <a:pt x="920" y="46"/>
                      </a:lnTo>
                      <a:lnTo>
                        <a:pt x="1048" y="50"/>
                      </a:lnTo>
                      <a:lnTo>
                        <a:pt x="1154" y="54"/>
                      </a:lnTo>
                      <a:lnTo>
                        <a:pt x="1154" y="54"/>
                      </a:lnTo>
                      <a:lnTo>
                        <a:pt x="1206" y="54"/>
                      </a:lnTo>
                      <a:lnTo>
                        <a:pt x="1264" y="50"/>
                      </a:lnTo>
                      <a:lnTo>
                        <a:pt x="1404" y="38"/>
                      </a:lnTo>
                      <a:lnTo>
                        <a:pt x="1482" y="30"/>
                      </a:lnTo>
                      <a:lnTo>
                        <a:pt x="1564" y="26"/>
                      </a:lnTo>
                      <a:lnTo>
                        <a:pt x="1650" y="22"/>
                      </a:lnTo>
                      <a:lnTo>
                        <a:pt x="1738" y="24"/>
                      </a:lnTo>
                      <a:lnTo>
                        <a:pt x="1738" y="24"/>
                      </a:lnTo>
                      <a:lnTo>
                        <a:pt x="1818" y="26"/>
                      </a:lnTo>
                      <a:lnTo>
                        <a:pt x="1882" y="24"/>
                      </a:lnTo>
                      <a:lnTo>
                        <a:pt x="1930" y="20"/>
                      </a:lnTo>
                      <a:lnTo>
                        <a:pt x="1964" y="16"/>
                      </a:lnTo>
                      <a:lnTo>
                        <a:pt x="1988" y="10"/>
                      </a:lnTo>
                      <a:lnTo>
                        <a:pt x="2002" y="4"/>
                      </a:lnTo>
                      <a:lnTo>
                        <a:pt x="2010" y="0"/>
                      </a:lnTo>
                      <a:lnTo>
                        <a:pt x="2012" y="0"/>
                      </a:lnTo>
                    </a:path>
                  </a:pathLst>
                </a:custGeom>
                <a:noFill/>
                <a:ln w="12700">
                  <a:solidFill>
                    <a:srgbClr val="000000"/>
                  </a:solidFill>
                  <a:prstDash val="solid"/>
                  <a:round/>
                  <a:headEnd/>
                  <a:tailEnd/>
                </a:ln>
              </p:spPr>
              <p:txBody>
                <a:bodyPr/>
                <a:lstStyle/>
                <a:p>
                  <a:endParaRPr lang="en-US" dirty="0"/>
                </a:p>
              </p:txBody>
            </p:sp>
            <p:sp>
              <p:nvSpPr>
                <p:cNvPr id="204" name="Freeform 269"/>
                <p:cNvSpPr>
                  <a:spLocks/>
                </p:cNvSpPr>
                <p:nvPr/>
              </p:nvSpPr>
              <p:spPr bwMode="auto">
                <a:xfrm>
                  <a:off x="3798" y="3787"/>
                  <a:ext cx="2008" cy="40"/>
                </a:xfrm>
                <a:custGeom>
                  <a:avLst/>
                  <a:gdLst/>
                  <a:ahLst/>
                  <a:cxnLst>
                    <a:cxn ang="0">
                      <a:pos x="2008" y="0"/>
                    </a:cxn>
                    <a:cxn ang="0">
                      <a:pos x="2008" y="0"/>
                    </a:cxn>
                    <a:cxn ang="0">
                      <a:pos x="2006" y="0"/>
                    </a:cxn>
                    <a:cxn ang="0">
                      <a:pos x="1998" y="4"/>
                    </a:cxn>
                    <a:cxn ang="0">
                      <a:pos x="1984" y="10"/>
                    </a:cxn>
                    <a:cxn ang="0">
                      <a:pos x="1962" y="16"/>
                    </a:cxn>
                    <a:cxn ang="0">
                      <a:pos x="1926" y="20"/>
                    </a:cxn>
                    <a:cxn ang="0">
                      <a:pos x="1878" y="24"/>
                    </a:cxn>
                    <a:cxn ang="0">
                      <a:pos x="1816" y="26"/>
                    </a:cxn>
                    <a:cxn ang="0">
                      <a:pos x="1736" y="24"/>
                    </a:cxn>
                    <a:cxn ang="0">
                      <a:pos x="1736" y="24"/>
                    </a:cxn>
                    <a:cxn ang="0">
                      <a:pos x="1582" y="20"/>
                    </a:cxn>
                    <a:cxn ang="0">
                      <a:pos x="1470" y="18"/>
                    </a:cxn>
                    <a:cxn ang="0">
                      <a:pos x="1378" y="18"/>
                    </a:cxn>
                    <a:cxn ang="0">
                      <a:pos x="1288" y="16"/>
                    </a:cxn>
                    <a:cxn ang="0">
                      <a:pos x="1288" y="16"/>
                    </a:cxn>
                    <a:cxn ang="0">
                      <a:pos x="1230" y="14"/>
                    </a:cxn>
                    <a:cxn ang="0">
                      <a:pos x="1148" y="14"/>
                    </a:cxn>
                    <a:cxn ang="0">
                      <a:pos x="942" y="16"/>
                    </a:cxn>
                    <a:cxn ang="0">
                      <a:pos x="512" y="26"/>
                    </a:cxn>
                    <a:cxn ang="0">
                      <a:pos x="512" y="26"/>
                    </a:cxn>
                    <a:cxn ang="0">
                      <a:pos x="434" y="26"/>
                    </a:cxn>
                    <a:cxn ang="0">
                      <a:pos x="360" y="26"/>
                    </a:cxn>
                    <a:cxn ang="0">
                      <a:pos x="234" y="20"/>
                    </a:cxn>
                    <a:cxn ang="0">
                      <a:pos x="180" y="20"/>
                    </a:cxn>
                    <a:cxn ang="0">
                      <a:pos x="134" y="18"/>
                    </a:cxn>
                    <a:cxn ang="0">
                      <a:pos x="96" y="20"/>
                    </a:cxn>
                    <a:cxn ang="0">
                      <a:pos x="66" y="24"/>
                    </a:cxn>
                    <a:cxn ang="0">
                      <a:pos x="66" y="24"/>
                    </a:cxn>
                    <a:cxn ang="0">
                      <a:pos x="8" y="38"/>
                    </a:cxn>
                    <a:cxn ang="0">
                      <a:pos x="0" y="40"/>
                    </a:cxn>
                    <a:cxn ang="0">
                      <a:pos x="2008" y="0"/>
                    </a:cxn>
                  </a:cxnLst>
                  <a:rect l="0" t="0" r="r" b="b"/>
                  <a:pathLst>
                    <a:path w="2008" h="40">
                      <a:moveTo>
                        <a:pt x="2008" y="0"/>
                      </a:moveTo>
                      <a:lnTo>
                        <a:pt x="2008" y="0"/>
                      </a:lnTo>
                      <a:lnTo>
                        <a:pt x="2006" y="0"/>
                      </a:lnTo>
                      <a:lnTo>
                        <a:pt x="1998" y="4"/>
                      </a:lnTo>
                      <a:lnTo>
                        <a:pt x="1984" y="10"/>
                      </a:lnTo>
                      <a:lnTo>
                        <a:pt x="1962" y="16"/>
                      </a:lnTo>
                      <a:lnTo>
                        <a:pt x="1926" y="20"/>
                      </a:lnTo>
                      <a:lnTo>
                        <a:pt x="1878" y="24"/>
                      </a:lnTo>
                      <a:lnTo>
                        <a:pt x="1816" y="26"/>
                      </a:lnTo>
                      <a:lnTo>
                        <a:pt x="1736" y="24"/>
                      </a:lnTo>
                      <a:lnTo>
                        <a:pt x="1736" y="24"/>
                      </a:lnTo>
                      <a:lnTo>
                        <a:pt x="1582" y="20"/>
                      </a:lnTo>
                      <a:lnTo>
                        <a:pt x="1470" y="18"/>
                      </a:lnTo>
                      <a:lnTo>
                        <a:pt x="1378" y="18"/>
                      </a:lnTo>
                      <a:lnTo>
                        <a:pt x="1288" y="16"/>
                      </a:lnTo>
                      <a:lnTo>
                        <a:pt x="1288" y="16"/>
                      </a:lnTo>
                      <a:lnTo>
                        <a:pt x="1230" y="14"/>
                      </a:lnTo>
                      <a:lnTo>
                        <a:pt x="1148" y="14"/>
                      </a:lnTo>
                      <a:lnTo>
                        <a:pt x="942" y="16"/>
                      </a:lnTo>
                      <a:lnTo>
                        <a:pt x="512" y="26"/>
                      </a:lnTo>
                      <a:lnTo>
                        <a:pt x="512" y="26"/>
                      </a:lnTo>
                      <a:lnTo>
                        <a:pt x="434" y="26"/>
                      </a:lnTo>
                      <a:lnTo>
                        <a:pt x="360" y="26"/>
                      </a:lnTo>
                      <a:lnTo>
                        <a:pt x="234" y="20"/>
                      </a:lnTo>
                      <a:lnTo>
                        <a:pt x="180" y="20"/>
                      </a:lnTo>
                      <a:lnTo>
                        <a:pt x="134" y="18"/>
                      </a:lnTo>
                      <a:lnTo>
                        <a:pt x="96" y="20"/>
                      </a:lnTo>
                      <a:lnTo>
                        <a:pt x="66" y="24"/>
                      </a:lnTo>
                      <a:lnTo>
                        <a:pt x="66" y="24"/>
                      </a:lnTo>
                      <a:lnTo>
                        <a:pt x="8" y="38"/>
                      </a:lnTo>
                      <a:lnTo>
                        <a:pt x="0" y="40"/>
                      </a:lnTo>
                      <a:lnTo>
                        <a:pt x="2008" y="0"/>
                      </a:lnTo>
                      <a:close/>
                    </a:path>
                  </a:pathLst>
                </a:custGeom>
                <a:solidFill>
                  <a:srgbClr val="FFFF00"/>
                </a:solidFill>
                <a:ln w="9525">
                  <a:noFill/>
                  <a:round/>
                  <a:headEnd/>
                  <a:tailEnd/>
                </a:ln>
              </p:spPr>
              <p:txBody>
                <a:bodyPr/>
                <a:lstStyle/>
                <a:p>
                  <a:endParaRPr lang="en-US" dirty="0"/>
                </a:p>
              </p:txBody>
            </p:sp>
            <p:sp>
              <p:nvSpPr>
                <p:cNvPr id="205" name="Freeform 270"/>
                <p:cNvSpPr>
                  <a:spLocks/>
                </p:cNvSpPr>
                <p:nvPr/>
              </p:nvSpPr>
              <p:spPr bwMode="auto">
                <a:xfrm>
                  <a:off x="3798" y="3787"/>
                  <a:ext cx="2008" cy="40"/>
                </a:xfrm>
                <a:custGeom>
                  <a:avLst/>
                  <a:gdLst/>
                  <a:ahLst/>
                  <a:cxnLst>
                    <a:cxn ang="0">
                      <a:pos x="2008" y="0"/>
                    </a:cxn>
                    <a:cxn ang="0">
                      <a:pos x="2008" y="0"/>
                    </a:cxn>
                    <a:cxn ang="0">
                      <a:pos x="2006" y="0"/>
                    </a:cxn>
                    <a:cxn ang="0">
                      <a:pos x="1998" y="4"/>
                    </a:cxn>
                    <a:cxn ang="0">
                      <a:pos x="1984" y="10"/>
                    </a:cxn>
                    <a:cxn ang="0">
                      <a:pos x="1962" y="16"/>
                    </a:cxn>
                    <a:cxn ang="0">
                      <a:pos x="1926" y="20"/>
                    </a:cxn>
                    <a:cxn ang="0">
                      <a:pos x="1878" y="24"/>
                    </a:cxn>
                    <a:cxn ang="0">
                      <a:pos x="1816" y="26"/>
                    </a:cxn>
                    <a:cxn ang="0">
                      <a:pos x="1736" y="24"/>
                    </a:cxn>
                    <a:cxn ang="0">
                      <a:pos x="1736" y="24"/>
                    </a:cxn>
                    <a:cxn ang="0">
                      <a:pos x="1582" y="20"/>
                    </a:cxn>
                    <a:cxn ang="0">
                      <a:pos x="1470" y="18"/>
                    </a:cxn>
                    <a:cxn ang="0">
                      <a:pos x="1378" y="18"/>
                    </a:cxn>
                    <a:cxn ang="0">
                      <a:pos x="1288" y="16"/>
                    </a:cxn>
                    <a:cxn ang="0">
                      <a:pos x="1288" y="16"/>
                    </a:cxn>
                    <a:cxn ang="0">
                      <a:pos x="1230" y="14"/>
                    </a:cxn>
                    <a:cxn ang="0">
                      <a:pos x="1148" y="14"/>
                    </a:cxn>
                    <a:cxn ang="0">
                      <a:pos x="942" y="16"/>
                    </a:cxn>
                    <a:cxn ang="0">
                      <a:pos x="512" y="26"/>
                    </a:cxn>
                    <a:cxn ang="0">
                      <a:pos x="512" y="26"/>
                    </a:cxn>
                    <a:cxn ang="0">
                      <a:pos x="434" y="26"/>
                    </a:cxn>
                    <a:cxn ang="0">
                      <a:pos x="360" y="26"/>
                    </a:cxn>
                    <a:cxn ang="0">
                      <a:pos x="234" y="20"/>
                    </a:cxn>
                    <a:cxn ang="0">
                      <a:pos x="180" y="20"/>
                    </a:cxn>
                    <a:cxn ang="0">
                      <a:pos x="134" y="18"/>
                    </a:cxn>
                    <a:cxn ang="0">
                      <a:pos x="96" y="20"/>
                    </a:cxn>
                    <a:cxn ang="0">
                      <a:pos x="66" y="24"/>
                    </a:cxn>
                    <a:cxn ang="0">
                      <a:pos x="66" y="24"/>
                    </a:cxn>
                    <a:cxn ang="0">
                      <a:pos x="8" y="38"/>
                    </a:cxn>
                    <a:cxn ang="0">
                      <a:pos x="0" y="40"/>
                    </a:cxn>
                  </a:cxnLst>
                  <a:rect l="0" t="0" r="r" b="b"/>
                  <a:pathLst>
                    <a:path w="2008" h="40">
                      <a:moveTo>
                        <a:pt x="2008" y="0"/>
                      </a:moveTo>
                      <a:lnTo>
                        <a:pt x="2008" y="0"/>
                      </a:lnTo>
                      <a:lnTo>
                        <a:pt x="2006" y="0"/>
                      </a:lnTo>
                      <a:lnTo>
                        <a:pt x="1998" y="4"/>
                      </a:lnTo>
                      <a:lnTo>
                        <a:pt x="1984" y="10"/>
                      </a:lnTo>
                      <a:lnTo>
                        <a:pt x="1962" y="16"/>
                      </a:lnTo>
                      <a:lnTo>
                        <a:pt x="1926" y="20"/>
                      </a:lnTo>
                      <a:lnTo>
                        <a:pt x="1878" y="24"/>
                      </a:lnTo>
                      <a:lnTo>
                        <a:pt x="1816" y="26"/>
                      </a:lnTo>
                      <a:lnTo>
                        <a:pt x="1736" y="24"/>
                      </a:lnTo>
                      <a:lnTo>
                        <a:pt x="1736" y="24"/>
                      </a:lnTo>
                      <a:lnTo>
                        <a:pt x="1582" y="20"/>
                      </a:lnTo>
                      <a:lnTo>
                        <a:pt x="1470" y="18"/>
                      </a:lnTo>
                      <a:lnTo>
                        <a:pt x="1378" y="18"/>
                      </a:lnTo>
                      <a:lnTo>
                        <a:pt x="1288" y="16"/>
                      </a:lnTo>
                      <a:lnTo>
                        <a:pt x="1288" y="16"/>
                      </a:lnTo>
                      <a:lnTo>
                        <a:pt x="1230" y="14"/>
                      </a:lnTo>
                      <a:lnTo>
                        <a:pt x="1148" y="14"/>
                      </a:lnTo>
                      <a:lnTo>
                        <a:pt x="942" y="16"/>
                      </a:lnTo>
                      <a:lnTo>
                        <a:pt x="512" y="26"/>
                      </a:lnTo>
                      <a:lnTo>
                        <a:pt x="512" y="26"/>
                      </a:lnTo>
                      <a:lnTo>
                        <a:pt x="434" y="26"/>
                      </a:lnTo>
                      <a:lnTo>
                        <a:pt x="360" y="26"/>
                      </a:lnTo>
                      <a:lnTo>
                        <a:pt x="234" y="20"/>
                      </a:lnTo>
                      <a:lnTo>
                        <a:pt x="180" y="20"/>
                      </a:lnTo>
                      <a:lnTo>
                        <a:pt x="134" y="18"/>
                      </a:lnTo>
                      <a:lnTo>
                        <a:pt x="96" y="20"/>
                      </a:lnTo>
                      <a:lnTo>
                        <a:pt x="66" y="24"/>
                      </a:lnTo>
                      <a:lnTo>
                        <a:pt x="66" y="24"/>
                      </a:lnTo>
                      <a:lnTo>
                        <a:pt x="8" y="38"/>
                      </a:lnTo>
                      <a:lnTo>
                        <a:pt x="0" y="40"/>
                      </a:lnTo>
                    </a:path>
                  </a:pathLst>
                </a:custGeom>
                <a:noFill/>
                <a:ln w="12700">
                  <a:solidFill>
                    <a:srgbClr val="000000"/>
                  </a:solidFill>
                  <a:prstDash val="solid"/>
                  <a:round/>
                  <a:headEnd/>
                  <a:tailEnd/>
                </a:ln>
              </p:spPr>
              <p:txBody>
                <a:bodyPr/>
                <a:lstStyle/>
                <a:p>
                  <a:endParaRPr lang="en-US" dirty="0"/>
                </a:p>
              </p:txBody>
            </p:sp>
            <p:sp>
              <p:nvSpPr>
                <p:cNvPr id="206" name="Freeform 271"/>
                <p:cNvSpPr>
                  <a:spLocks/>
                </p:cNvSpPr>
                <p:nvPr/>
              </p:nvSpPr>
              <p:spPr bwMode="auto">
                <a:xfrm>
                  <a:off x="3798" y="3747"/>
                  <a:ext cx="2008" cy="40"/>
                </a:xfrm>
                <a:custGeom>
                  <a:avLst/>
                  <a:gdLst/>
                  <a:ahLst/>
                  <a:cxnLst>
                    <a:cxn ang="0">
                      <a:pos x="2008" y="0"/>
                    </a:cxn>
                    <a:cxn ang="0">
                      <a:pos x="2008" y="0"/>
                    </a:cxn>
                    <a:cxn ang="0">
                      <a:pos x="2006" y="2"/>
                    </a:cxn>
                    <a:cxn ang="0">
                      <a:pos x="1998" y="6"/>
                    </a:cxn>
                    <a:cxn ang="0">
                      <a:pos x="1984" y="10"/>
                    </a:cxn>
                    <a:cxn ang="0">
                      <a:pos x="1962" y="16"/>
                    </a:cxn>
                    <a:cxn ang="0">
                      <a:pos x="1926" y="22"/>
                    </a:cxn>
                    <a:cxn ang="0">
                      <a:pos x="1878" y="26"/>
                    </a:cxn>
                    <a:cxn ang="0">
                      <a:pos x="1816" y="26"/>
                    </a:cxn>
                    <a:cxn ang="0">
                      <a:pos x="1736" y="24"/>
                    </a:cxn>
                    <a:cxn ang="0">
                      <a:pos x="1736" y="24"/>
                    </a:cxn>
                    <a:cxn ang="0">
                      <a:pos x="1646" y="22"/>
                    </a:cxn>
                    <a:cxn ang="0">
                      <a:pos x="1560" y="22"/>
                    </a:cxn>
                    <a:cxn ang="0">
                      <a:pos x="1478" y="24"/>
                    </a:cxn>
                    <a:cxn ang="0">
                      <a:pos x="1400" y="28"/>
                    </a:cxn>
                    <a:cxn ang="0">
                      <a:pos x="1262" y="34"/>
                    </a:cxn>
                    <a:cxn ang="0">
                      <a:pos x="1204" y="36"/>
                    </a:cxn>
                    <a:cxn ang="0">
                      <a:pos x="1152" y="34"/>
                    </a:cxn>
                    <a:cxn ang="0">
                      <a:pos x="1152" y="34"/>
                    </a:cxn>
                    <a:cxn ang="0">
                      <a:pos x="1076" y="34"/>
                    </a:cxn>
                    <a:cxn ang="0">
                      <a:pos x="1012" y="34"/>
                    </a:cxn>
                    <a:cxn ang="0">
                      <a:pos x="928" y="30"/>
                    </a:cxn>
                    <a:cxn ang="0">
                      <a:pos x="790" y="20"/>
                    </a:cxn>
                    <a:cxn ang="0">
                      <a:pos x="790" y="20"/>
                    </a:cxn>
                    <a:cxn ang="0">
                      <a:pos x="694" y="14"/>
                    </a:cxn>
                    <a:cxn ang="0">
                      <a:pos x="588" y="10"/>
                    </a:cxn>
                    <a:cxn ang="0">
                      <a:pos x="476" y="10"/>
                    </a:cxn>
                    <a:cxn ang="0">
                      <a:pos x="366" y="10"/>
                    </a:cxn>
                    <a:cxn ang="0">
                      <a:pos x="264" y="12"/>
                    </a:cxn>
                    <a:cxn ang="0">
                      <a:pos x="176" y="16"/>
                    </a:cxn>
                    <a:cxn ang="0">
                      <a:pos x="108" y="20"/>
                    </a:cxn>
                    <a:cxn ang="0">
                      <a:pos x="66" y="24"/>
                    </a:cxn>
                    <a:cxn ang="0">
                      <a:pos x="66" y="24"/>
                    </a:cxn>
                    <a:cxn ang="0">
                      <a:pos x="8" y="38"/>
                    </a:cxn>
                    <a:cxn ang="0">
                      <a:pos x="0" y="40"/>
                    </a:cxn>
                    <a:cxn ang="0">
                      <a:pos x="2008" y="0"/>
                    </a:cxn>
                  </a:cxnLst>
                  <a:rect l="0" t="0" r="r" b="b"/>
                  <a:pathLst>
                    <a:path w="2008" h="40">
                      <a:moveTo>
                        <a:pt x="2008" y="0"/>
                      </a:moveTo>
                      <a:lnTo>
                        <a:pt x="2008" y="0"/>
                      </a:lnTo>
                      <a:lnTo>
                        <a:pt x="2006" y="2"/>
                      </a:lnTo>
                      <a:lnTo>
                        <a:pt x="1998" y="6"/>
                      </a:lnTo>
                      <a:lnTo>
                        <a:pt x="1984" y="10"/>
                      </a:lnTo>
                      <a:lnTo>
                        <a:pt x="1962" y="16"/>
                      </a:lnTo>
                      <a:lnTo>
                        <a:pt x="1926" y="22"/>
                      </a:lnTo>
                      <a:lnTo>
                        <a:pt x="1878" y="26"/>
                      </a:lnTo>
                      <a:lnTo>
                        <a:pt x="1816" y="26"/>
                      </a:lnTo>
                      <a:lnTo>
                        <a:pt x="1736" y="24"/>
                      </a:lnTo>
                      <a:lnTo>
                        <a:pt x="1736" y="24"/>
                      </a:lnTo>
                      <a:lnTo>
                        <a:pt x="1646" y="22"/>
                      </a:lnTo>
                      <a:lnTo>
                        <a:pt x="1560" y="22"/>
                      </a:lnTo>
                      <a:lnTo>
                        <a:pt x="1478" y="24"/>
                      </a:lnTo>
                      <a:lnTo>
                        <a:pt x="1400" y="28"/>
                      </a:lnTo>
                      <a:lnTo>
                        <a:pt x="1262" y="34"/>
                      </a:lnTo>
                      <a:lnTo>
                        <a:pt x="1204" y="36"/>
                      </a:lnTo>
                      <a:lnTo>
                        <a:pt x="1152" y="34"/>
                      </a:lnTo>
                      <a:lnTo>
                        <a:pt x="1152" y="34"/>
                      </a:lnTo>
                      <a:lnTo>
                        <a:pt x="1076" y="34"/>
                      </a:lnTo>
                      <a:lnTo>
                        <a:pt x="1012" y="34"/>
                      </a:lnTo>
                      <a:lnTo>
                        <a:pt x="928" y="30"/>
                      </a:lnTo>
                      <a:lnTo>
                        <a:pt x="790" y="20"/>
                      </a:lnTo>
                      <a:lnTo>
                        <a:pt x="790" y="20"/>
                      </a:lnTo>
                      <a:lnTo>
                        <a:pt x="694" y="14"/>
                      </a:lnTo>
                      <a:lnTo>
                        <a:pt x="588" y="10"/>
                      </a:lnTo>
                      <a:lnTo>
                        <a:pt x="476" y="10"/>
                      </a:lnTo>
                      <a:lnTo>
                        <a:pt x="366" y="10"/>
                      </a:lnTo>
                      <a:lnTo>
                        <a:pt x="264" y="12"/>
                      </a:lnTo>
                      <a:lnTo>
                        <a:pt x="176" y="16"/>
                      </a:lnTo>
                      <a:lnTo>
                        <a:pt x="108" y="20"/>
                      </a:lnTo>
                      <a:lnTo>
                        <a:pt x="66" y="24"/>
                      </a:lnTo>
                      <a:lnTo>
                        <a:pt x="66" y="24"/>
                      </a:lnTo>
                      <a:lnTo>
                        <a:pt x="8" y="38"/>
                      </a:lnTo>
                      <a:lnTo>
                        <a:pt x="0" y="40"/>
                      </a:lnTo>
                      <a:lnTo>
                        <a:pt x="2008" y="0"/>
                      </a:lnTo>
                      <a:close/>
                    </a:path>
                  </a:pathLst>
                </a:custGeom>
                <a:solidFill>
                  <a:srgbClr val="FFFF00"/>
                </a:solidFill>
                <a:ln w="9525">
                  <a:noFill/>
                  <a:round/>
                  <a:headEnd/>
                  <a:tailEnd/>
                </a:ln>
              </p:spPr>
              <p:txBody>
                <a:bodyPr/>
                <a:lstStyle/>
                <a:p>
                  <a:endParaRPr lang="en-US" dirty="0"/>
                </a:p>
              </p:txBody>
            </p:sp>
            <p:sp>
              <p:nvSpPr>
                <p:cNvPr id="207" name="Freeform 272"/>
                <p:cNvSpPr>
                  <a:spLocks/>
                </p:cNvSpPr>
                <p:nvPr/>
              </p:nvSpPr>
              <p:spPr bwMode="auto">
                <a:xfrm>
                  <a:off x="3798" y="3747"/>
                  <a:ext cx="2008" cy="40"/>
                </a:xfrm>
                <a:custGeom>
                  <a:avLst/>
                  <a:gdLst/>
                  <a:ahLst/>
                  <a:cxnLst>
                    <a:cxn ang="0">
                      <a:pos x="2008" y="0"/>
                    </a:cxn>
                    <a:cxn ang="0">
                      <a:pos x="2008" y="0"/>
                    </a:cxn>
                    <a:cxn ang="0">
                      <a:pos x="2006" y="2"/>
                    </a:cxn>
                    <a:cxn ang="0">
                      <a:pos x="1998" y="6"/>
                    </a:cxn>
                    <a:cxn ang="0">
                      <a:pos x="1984" y="10"/>
                    </a:cxn>
                    <a:cxn ang="0">
                      <a:pos x="1962" y="16"/>
                    </a:cxn>
                    <a:cxn ang="0">
                      <a:pos x="1926" y="22"/>
                    </a:cxn>
                    <a:cxn ang="0">
                      <a:pos x="1878" y="26"/>
                    </a:cxn>
                    <a:cxn ang="0">
                      <a:pos x="1816" y="26"/>
                    </a:cxn>
                    <a:cxn ang="0">
                      <a:pos x="1736" y="24"/>
                    </a:cxn>
                    <a:cxn ang="0">
                      <a:pos x="1736" y="24"/>
                    </a:cxn>
                    <a:cxn ang="0">
                      <a:pos x="1646" y="22"/>
                    </a:cxn>
                    <a:cxn ang="0">
                      <a:pos x="1560" y="22"/>
                    </a:cxn>
                    <a:cxn ang="0">
                      <a:pos x="1478" y="24"/>
                    </a:cxn>
                    <a:cxn ang="0">
                      <a:pos x="1400" y="28"/>
                    </a:cxn>
                    <a:cxn ang="0">
                      <a:pos x="1262" y="34"/>
                    </a:cxn>
                    <a:cxn ang="0">
                      <a:pos x="1204" y="36"/>
                    </a:cxn>
                    <a:cxn ang="0">
                      <a:pos x="1152" y="34"/>
                    </a:cxn>
                    <a:cxn ang="0">
                      <a:pos x="1152" y="34"/>
                    </a:cxn>
                    <a:cxn ang="0">
                      <a:pos x="1076" y="34"/>
                    </a:cxn>
                    <a:cxn ang="0">
                      <a:pos x="1012" y="34"/>
                    </a:cxn>
                    <a:cxn ang="0">
                      <a:pos x="928" y="30"/>
                    </a:cxn>
                    <a:cxn ang="0">
                      <a:pos x="790" y="20"/>
                    </a:cxn>
                    <a:cxn ang="0">
                      <a:pos x="790" y="20"/>
                    </a:cxn>
                    <a:cxn ang="0">
                      <a:pos x="694" y="14"/>
                    </a:cxn>
                    <a:cxn ang="0">
                      <a:pos x="588" y="10"/>
                    </a:cxn>
                    <a:cxn ang="0">
                      <a:pos x="476" y="10"/>
                    </a:cxn>
                    <a:cxn ang="0">
                      <a:pos x="366" y="10"/>
                    </a:cxn>
                    <a:cxn ang="0">
                      <a:pos x="264" y="12"/>
                    </a:cxn>
                    <a:cxn ang="0">
                      <a:pos x="176" y="16"/>
                    </a:cxn>
                    <a:cxn ang="0">
                      <a:pos x="108" y="20"/>
                    </a:cxn>
                    <a:cxn ang="0">
                      <a:pos x="66" y="24"/>
                    </a:cxn>
                    <a:cxn ang="0">
                      <a:pos x="66" y="24"/>
                    </a:cxn>
                    <a:cxn ang="0">
                      <a:pos x="8" y="38"/>
                    </a:cxn>
                    <a:cxn ang="0">
                      <a:pos x="0" y="40"/>
                    </a:cxn>
                  </a:cxnLst>
                  <a:rect l="0" t="0" r="r" b="b"/>
                  <a:pathLst>
                    <a:path w="2008" h="40">
                      <a:moveTo>
                        <a:pt x="2008" y="0"/>
                      </a:moveTo>
                      <a:lnTo>
                        <a:pt x="2008" y="0"/>
                      </a:lnTo>
                      <a:lnTo>
                        <a:pt x="2006" y="2"/>
                      </a:lnTo>
                      <a:lnTo>
                        <a:pt x="1998" y="6"/>
                      </a:lnTo>
                      <a:lnTo>
                        <a:pt x="1984" y="10"/>
                      </a:lnTo>
                      <a:lnTo>
                        <a:pt x="1962" y="16"/>
                      </a:lnTo>
                      <a:lnTo>
                        <a:pt x="1926" y="22"/>
                      </a:lnTo>
                      <a:lnTo>
                        <a:pt x="1878" y="26"/>
                      </a:lnTo>
                      <a:lnTo>
                        <a:pt x="1816" y="26"/>
                      </a:lnTo>
                      <a:lnTo>
                        <a:pt x="1736" y="24"/>
                      </a:lnTo>
                      <a:lnTo>
                        <a:pt x="1736" y="24"/>
                      </a:lnTo>
                      <a:lnTo>
                        <a:pt x="1646" y="22"/>
                      </a:lnTo>
                      <a:lnTo>
                        <a:pt x="1560" y="22"/>
                      </a:lnTo>
                      <a:lnTo>
                        <a:pt x="1478" y="24"/>
                      </a:lnTo>
                      <a:lnTo>
                        <a:pt x="1400" y="28"/>
                      </a:lnTo>
                      <a:lnTo>
                        <a:pt x="1262" y="34"/>
                      </a:lnTo>
                      <a:lnTo>
                        <a:pt x="1204" y="36"/>
                      </a:lnTo>
                      <a:lnTo>
                        <a:pt x="1152" y="34"/>
                      </a:lnTo>
                      <a:lnTo>
                        <a:pt x="1152" y="34"/>
                      </a:lnTo>
                      <a:lnTo>
                        <a:pt x="1076" y="34"/>
                      </a:lnTo>
                      <a:lnTo>
                        <a:pt x="1012" y="34"/>
                      </a:lnTo>
                      <a:lnTo>
                        <a:pt x="928" y="30"/>
                      </a:lnTo>
                      <a:lnTo>
                        <a:pt x="790" y="20"/>
                      </a:lnTo>
                      <a:lnTo>
                        <a:pt x="790" y="20"/>
                      </a:lnTo>
                      <a:lnTo>
                        <a:pt x="694" y="14"/>
                      </a:lnTo>
                      <a:lnTo>
                        <a:pt x="588" y="10"/>
                      </a:lnTo>
                      <a:lnTo>
                        <a:pt x="476" y="10"/>
                      </a:lnTo>
                      <a:lnTo>
                        <a:pt x="366" y="10"/>
                      </a:lnTo>
                      <a:lnTo>
                        <a:pt x="264" y="12"/>
                      </a:lnTo>
                      <a:lnTo>
                        <a:pt x="176" y="16"/>
                      </a:lnTo>
                      <a:lnTo>
                        <a:pt x="108" y="20"/>
                      </a:lnTo>
                      <a:lnTo>
                        <a:pt x="66" y="24"/>
                      </a:lnTo>
                      <a:lnTo>
                        <a:pt x="66" y="24"/>
                      </a:lnTo>
                      <a:lnTo>
                        <a:pt x="8" y="38"/>
                      </a:lnTo>
                      <a:lnTo>
                        <a:pt x="0" y="40"/>
                      </a:lnTo>
                    </a:path>
                  </a:pathLst>
                </a:custGeom>
                <a:noFill/>
                <a:ln w="12700">
                  <a:solidFill>
                    <a:srgbClr val="000000"/>
                  </a:solidFill>
                  <a:prstDash val="solid"/>
                  <a:round/>
                  <a:headEnd/>
                  <a:tailEnd/>
                </a:ln>
              </p:spPr>
              <p:txBody>
                <a:bodyPr/>
                <a:lstStyle/>
                <a:p>
                  <a:endParaRPr lang="en-US" dirty="0"/>
                </a:p>
              </p:txBody>
            </p:sp>
            <p:sp>
              <p:nvSpPr>
                <p:cNvPr id="208" name="Freeform 273"/>
                <p:cNvSpPr>
                  <a:spLocks/>
                </p:cNvSpPr>
                <p:nvPr/>
              </p:nvSpPr>
              <p:spPr bwMode="auto">
                <a:xfrm>
                  <a:off x="3794" y="3711"/>
                  <a:ext cx="2012" cy="36"/>
                </a:xfrm>
                <a:custGeom>
                  <a:avLst/>
                  <a:gdLst/>
                  <a:ahLst/>
                  <a:cxnLst>
                    <a:cxn ang="0">
                      <a:pos x="2012" y="2"/>
                    </a:cxn>
                    <a:cxn ang="0">
                      <a:pos x="2012" y="2"/>
                    </a:cxn>
                    <a:cxn ang="0">
                      <a:pos x="1912" y="0"/>
                    </a:cxn>
                    <a:cxn ang="0">
                      <a:pos x="1794" y="2"/>
                    </a:cxn>
                    <a:cxn ang="0">
                      <a:pos x="1668" y="4"/>
                    </a:cxn>
                    <a:cxn ang="0">
                      <a:pos x="1538" y="10"/>
                    </a:cxn>
                    <a:cxn ang="0">
                      <a:pos x="1304" y="18"/>
                    </a:cxn>
                    <a:cxn ang="0">
                      <a:pos x="1214" y="20"/>
                    </a:cxn>
                    <a:cxn ang="0">
                      <a:pos x="1152" y="20"/>
                    </a:cxn>
                    <a:cxn ang="0">
                      <a:pos x="1152" y="20"/>
                    </a:cxn>
                    <a:cxn ang="0">
                      <a:pos x="1048" y="18"/>
                    </a:cxn>
                    <a:cxn ang="0">
                      <a:pos x="922" y="18"/>
                    </a:cxn>
                    <a:cxn ang="0">
                      <a:pos x="778" y="20"/>
                    </a:cxn>
                    <a:cxn ang="0">
                      <a:pos x="614" y="26"/>
                    </a:cxn>
                    <a:cxn ang="0">
                      <a:pos x="614" y="26"/>
                    </a:cxn>
                    <a:cxn ang="0">
                      <a:pos x="526" y="28"/>
                    </a:cxn>
                    <a:cxn ang="0">
                      <a:pos x="440" y="28"/>
                    </a:cxn>
                    <a:cxn ang="0">
                      <a:pos x="356" y="26"/>
                    </a:cxn>
                    <a:cxn ang="0">
                      <a:pos x="278" y="22"/>
                    </a:cxn>
                    <a:cxn ang="0">
                      <a:pos x="148" y="16"/>
                    </a:cxn>
                    <a:cxn ang="0">
                      <a:pos x="98" y="16"/>
                    </a:cxn>
                    <a:cxn ang="0">
                      <a:pos x="80" y="18"/>
                    </a:cxn>
                    <a:cxn ang="0">
                      <a:pos x="64" y="20"/>
                    </a:cxn>
                    <a:cxn ang="0">
                      <a:pos x="64" y="20"/>
                    </a:cxn>
                    <a:cxn ang="0">
                      <a:pos x="10" y="32"/>
                    </a:cxn>
                    <a:cxn ang="0">
                      <a:pos x="0" y="36"/>
                    </a:cxn>
                    <a:cxn ang="0">
                      <a:pos x="2012" y="2"/>
                    </a:cxn>
                  </a:cxnLst>
                  <a:rect l="0" t="0" r="r" b="b"/>
                  <a:pathLst>
                    <a:path w="2012" h="36">
                      <a:moveTo>
                        <a:pt x="2012" y="2"/>
                      </a:moveTo>
                      <a:lnTo>
                        <a:pt x="2012" y="2"/>
                      </a:lnTo>
                      <a:lnTo>
                        <a:pt x="1912" y="0"/>
                      </a:lnTo>
                      <a:lnTo>
                        <a:pt x="1794" y="2"/>
                      </a:lnTo>
                      <a:lnTo>
                        <a:pt x="1668" y="4"/>
                      </a:lnTo>
                      <a:lnTo>
                        <a:pt x="1538" y="10"/>
                      </a:lnTo>
                      <a:lnTo>
                        <a:pt x="1304" y="18"/>
                      </a:lnTo>
                      <a:lnTo>
                        <a:pt x="1214" y="20"/>
                      </a:lnTo>
                      <a:lnTo>
                        <a:pt x="1152" y="20"/>
                      </a:lnTo>
                      <a:lnTo>
                        <a:pt x="1152" y="20"/>
                      </a:lnTo>
                      <a:lnTo>
                        <a:pt x="1048" y="18"/>
                      </a:lnTo>
                      <a:lnTo>
                        <a:pt x="922" y="18"/>
                      </a:lnTo>
                      <a:lnTo>
                        <a:pt x="778" y="20"/>
                      </a:lnTo>
                      <a:lnTo>
                        <a:pt x="614" y="26"/>
                      </a:lnTo>
                      <a:lnTo>
                        <a:pt x="614" y="26"/>
                      </a:lnTo>
                      <a:lnTo>
                        <a:pt x="526" y="28"/>
                      </a:lnTo>
                      <a:lnTo>
                        <a:pt x="440" y="28"/>
                      </a:lnTo>
                      <a:lnTo>
                        <a:pt x="356" y="26"/>
                      </a:lnTo>
                      <a:lnTo>
                        <a:pt x="278" y="22"/>
                      </a:lnTo>
                      <a:lnTo>
                        <a:pt x="148" y="16"/>
                      </a:lnTo>
                      <a:lnTo>
                        <a:pt x="98" y="16"/>
                      </a:lnTo>
                      <a:lnTo>
                        <a:pt x="80" y="18"/>
                      </a:lnTo>
                      <a:lnTo>
                        <a:pt x="64" y="20"/>
                      </a:lnTo>
                      <a:lnTo>
                        <a:pt x="64" y="20"/>
                      </a:lnTo>
                      <a:lnTo>
                        <a:pt x="10" y="32"/>
                      </a:lnTo>
                      <a:lnTo>
                        <a:pt x="0" y="36"/>
                      </a:lnTo>
                      <a:lnTo>
                        <a:pt x="2012" y="2"/>
                      </a:lnTo>
                      <a:close/>
                    </a:path>
                  </a:pathLst>
                </a:custGeom>
                <a:solidFill>
                  <a:srgbClr val="FFFF00"/>
                </a:solidFill>
                <a:ln w="9525">
                  <a:noFill/>
                  <a:round/>
                  <a:headEnd/>
                  <a:tailEnd/>
                </a:ln>
              </p:spPr>
              <p:txBody>
                <a:bodyPr/>
                <a:lstStyle/>
                <a:p>
                  <a:endParaRPr lang="en-US" dirty="0"/>
                </a:p>
              </p:txBody>
            </p:sp>
            <p:sp>
              <p:nvSpPr>
                <p:cNvPr id="209" name="Freeform 274"/>
                <p:cNvSpPr>
                  <a:spLocks/>
                </p:cNvSpPr>
                <p:nvPr/>
              </p:nvSpPr>
              <p:spPr bwMode="auto">
                <a:xfrm>
                  <a:off x="3794" y="3711"/>
                  <a:ext cx="2012" cy="36"/>
                </a:xfrm>
                <a:custGeom>
                  <a:avLst/>
                  <a:gdLst/>
                  <a:ahLst/>
                  <a:cxnLst>
                    <a:cxn ang="0">
                      <a:pos x="2012" y="2"/>
                    </a:cxn>
                    <a:cxn ang="0">
                      <a:pos x="2012" y="2"/>
                    </a:cxn>
                    <a:cxn ang="0">
                      <a:pos x="1912" y="0"/>
                    </a:cxn>
                    <a:cxn ang="0">
                      <a:pos x="1794" y="2"/>
                    </a:cxn>
                    <a:cxn ang="0">
                      <a:pos x="1668" y="4"/>
                    </a:cxn>
                    <a:cxn ang="0">
                      <a:pos x="1538" y="10"/>
                    </a:cxn>
                    <a:cxn ang="0">
                      <a:pos x="1304" y="18"/>
                    </a:cxn>
                    <a:cxn ang="0">
                      <a:pos x="1214" y="20"/>
                    </a:cxn>
                    <a:cxn ang="0">
                      <a:pos x="1152" y="20"/>
                    </a:cxn>
                    <a:cxn ang="0">
                      <a:pos x="1152" y="20"/>
                    </a:cxn>
                    <a:cxn ang="0">
                      <a:pos x="1048" y="18"/>
                    </a:cxn>
                    <a:cxn ang="0">
                      <a:pos x="922" y="18"/>
                    </a:cxn>
                    <a:cxn ang="0">
                      <a:pos x="778" y="20"/>
                    </a:cxn>
                    <a:cxn ang="0">
                      <a:pos x="614" y="26"/>
                    </a:cxn>
                    <a:cxn ang="0">
                      <a:pos x="614" y="26"/>
                    </a:cxn>
                    <a:cxn ang="0">
                      <a:pos x="526" y="28"/>
                    </a:cxn>
                    <a:cxn ang="0">
                      <a:pos x="440" y="28"/>
                    </a:cxn>
                    <a:cxn ang="0">
                      <a:pos x="356" y="26"/>
                    </a:cxn>
                    <a:cxn ang="0">
                      <a:pos x="278" y="22"/>
                    </a:cxn>
                    <a:cxn ang="0">
                      <a:pos x="148" y="16"/>
                    </a:cxn>
                    <a:cxn ang="0">
                      <a:pos x="98" y="16"/>
                    </a:cxn>
                    <a:cxn ang="0">
                      <a:pos x="80" y="18"/>
                    </a:cxn>
                    <a:cxn ang="0">
                      <a:pos x="64" y="20"/>
                    </a:cxn>
                    <a:cxn ang="0">
                      <a:pos x="64" y="20"/>
                    </a:cxn>
                    <a:cxn ang="0">
                      <a:pos x="10" y="32"/>
                    </a:cxn>
                    <a:cxn ang="0">
                      <a:pos x="0" y="36"/>
                    </a:cxn>
                  </a:cxnLst>
                  <a:rect l="0" t="0" r="r" b="b"/>
                  <a:pathLst>
                    <a:path w="2012" h="36">
                      <a:moveTo>
                        <a:pt x="2012" y="2"/>
                      </a:moveTo>
                      <a:lnTo>
                        <a:pt x="2012" y="2"/>
                      </a:lnTo>
                      <a:lnTo>
                        <a:pt x="1912" y="0"/>
                      </a:lnTo>
                      <a:lnTo>
                        <a:pt x="1794" y="2"/>
                      </a:lnTo>
                      <a:lnTo>
                        <a:pt x="1668" y="4"/>
                      </a:lnTo>
                      <a:lnTo>
                        <a:pt x="1538" y="10"/>
                      </a:lnTo>
                      <a:lnTo>
                        <a:pt x="1304" y="18"/>
                      </a:lnTo>
                      <a:lnTo>
                        <a:pt x="1214" y="20"/>
                      </a:lnTo>
                      <a:lnTo>
                        <a:pt x="1152" y="20"/>
                      </a:lnTo>
                      <a:lnTo>
                        <a:pt x="1152" y="20"/>
                      </a:lnTo>
                      <a:lnTo>
                        <a:pt x="1048" y="18"/>
                      </a:lnTo>
                      <a:lnTo>
                        <a:pt x="922" y="18"/>
                      </a:lnTo>
                      <a:lnTo>
                        <a:pt x="778" y="20"/>
                      </a:lnTo>
                      <a:lnTo>
                        <a:pt x="614" y="26"/>
                      </a:lnTo>
                      <a:lnTo>
                        <a:pt x="614" y="26"/>
                      </a:lnTo>
                      <a:lnTo>
                        <a:pt x="526" y="28"/>
                      </a:lnTo>
                      <a:lnTo>
                        <a:pt x="440" y="28"/>
                      </a:lnTo>
                      <a:lnTo>
                        <a:pt x="356" y="26"/>
                      </a:lnTo>
                      <a:lnTo>
                        <a:pt x="278" y="22"/>
                      </a:lnTo>
                      <a:lnTo>
                        <a:pt x="148" y="16"/>
                      </a:lnTo>
                      <a:lnTo>
                        <a:pt x="98" y="16"/>
                      </a:lnTo>
                      <a:lnTo>
                        <a:pt x="80" y="18"/>
                      </a:lnTo>
                      <a:lnTo>
                        <a:pt x="64" y="20"/>
                      </a:lnTo>
                      <a:lnTo>
                        <a:pt x="64" y="20"/>
                      </a:lnTo>
                      <a:lnTo>
                        <a:pt x="10" y="32"/>
                      </a:lnTo>
                      <a:lnTo>
                        <a:pt x="0" y="36"/>
                      </a:lnTo>
                    </a:path>
                  </a:pathLst>
                </a:custGeom>
                <a:noFill/>
                <a:ln w="12700">
                  <a:solidFill>
                    <a:srgbClr val="000000"/>
                  </a:solidFill>
                  <a:prstDash val="solid"/>
                  <a:round/>
                  <a:headEnd/>
                  <a:tailEnd/>
                </a:ln>
              </p:spPr>
              <p:txBody>
                <a:bodyPr/>
                <a:lstStyle/>
                <a:p>
                  <a:endParaRPr lang="en-US" dirty="0"/>
                </a:p>
              </p:txBody>
            </p:sp>
            <p:sp>
              <p:nvSpPr>
                <p:cNvPr id="210" name="Freeform 275"/>
                <p:cNvSpPr>
                  <a:spLocks/>
                </p:cNvSpPr>
                <p:nvPr/>
              </p:nvSpPr>
              <p:spPr bwMode="auto">
                <a:xfrm>
                  <a:off x="3796" y="3661"/>
                  <a:ext cx="2010" cy="32"/>
                </a:xfrm>
                <a:custGeom>
                  <a:avLst/>
                  <a:gdLst/>
                  <a:ahLst/>
                  <a:cxnLst>
                    <a:cxn ang="0">
                      <a:pos x="2010" y="2"/>
                    </a:cxn>
                    <a:cxn ang="0">
                      <a:pos x="2010" y="2"/>
                    </a:cxn>
                    <a:cxn ang="0">
                      <a:pos x="1930" y="4"/>
                    </a:cxn>
                    <a:cxn ang="0">
                      <a:pos x="1736" y="6"/>
                    </a:cxn>
                    <a:cxn ang="0">
                      <a:pos x="1498" y="6"/>
                    </a:cxn>
                    <a:cxn ang="0">
                      <a:pos x="1384" y="4"/>
                    </a:cxn>
                    <a:cxn ang="0">
                      <a:pos x="1284" y="2"/>
                    </a:cxn>
                    <a:cxn ang="0">
                      <a:pos x="1284" y="2"/>
                    </a:cxn>
                    <a:cxn ang="0">
                      <a:pos x="1196" y="0"/>
                    </a:cxn>
                    <a:cxn ang="0">
                      <a:pos x="1110" y="2"/>
                    </a:cxn>
                    <a:cxn ang="0">
                      <a:pos x="1028" y="8"/>
                    </a:cxn>
                    <a:cxn ang="0">
                      <a:pos x="950" y="14"/>
                    </a:cxn>
                    <a:cxn ang="0">
                      <a:pos x="810" y="28"/>
                    </a:cxn>
                    <a:cxn ang="0">
                      <a:pos x="752" y="30"/>
                    </a:cxn>
                    <a:cxn ang="0">
                      <a:pos x="700" y="32"/>
                    </a:cxn>
                    <a:cxn ang="0">
                      <a:pos x="700" y="32"/>
                    </a:cxn>
                    <a:cxn ang="0">
                      <a:pos x="578" y="30"/>
                    </a:cxn>
                    <a:cxn ang="0">
                      <a:pos x="402" y="28"/>
                    </a:cxn>
                    <a:cxn ang="0">
                      <a:pos x="302" y="26"/>
                    </a:cxn>
                    <a:cxn ang="0">
                      <a:pos x="200" y="24"/>
                    </a:cxn>
                    <a:cxn ang="0">
                      <a:pos x="98" y="18"/>
                    </a:cxn>
                    <a:cxn ang="0">
                      <a:pos x="0" y="12"/>
                    </a:cxn>
                    <a:cxn ang="0">
                      <a:pos x="2010" y="2"/>
                    </a:cxn>
                  </a:cxnLst>
                  <a:rect l="0" t="0" r="r" b="b"/>
                  <a:pathLst>
                    <a:path w="2010" h="32">
                      <a:moveTo>
                        <a:pt x="2010" y="2"/>
                      </a:moveTo>
                      <a:lnTo>
                        <a:pt x="2010" y="2"/>
                      </a:lnTo>
                      <a:lnTo>
                        <a:pt x="1930" y="4"/>
                      </a:lnTo>
                      <a:lnTo>
                        <a:pt x="1736" y="6"/>
                      </a:lnTo>
                      <a:lnTo>
                        <a:pt x="1498" y="6"/>
                      </a:lnTo>
                      <a:lnTo>
                        <a:pt x="1384" y="4"/>
                      </a:lnTo>
                      <a:lnTo>
                        <a:pt x="1284" y="2"/>
                      </a:lnTo>
                      <a:lnTo>
                        <a:pt x="1284" y="2"/>
                      </a:lnTo>
                      <a:lnTo>
                        <a:pt x="1196" y="0"/>
                      </a:lnTo>
                      <a:lnTo>
                        <a:pt x="1110" y="2"/>
                      </a:lnTo>
                      <a:lnTo>
                        <a:pt x="1028" y="8"/>
                      </a:lnTo>
                      <a:lnTo>
                        <a:pt x="950" y="14"/>
                      </a:lnTo>
                      <a:lnTo>
                        <a:pt x="810" y="28"/>
                      </a:lnTo>
                      <a:lnTo>
                        <a:pt x="752" y="30"/>
                      </a:lnTo>
                      <a:lnTo>
                        <a:pt x="700" y="32"/>
                      </a:lnTo>
                      <a:lnTo>
                        <a:pt x="700" y="32"/>
                      </a:lnTo>
                      <a:lnTo>
                        <a:pt x="578" y="30"/>
                      </a:lnTo>
                      <a:lnTo>
                        <a:pt x="402" y="28"/>
                      </a:lnTo>
                      <a:lnTo>
                        <a:pt x="302" y="26"/>
                      </a:lnTo>
                      <a:lnTo>
                        <a:pt x="200" y="24"/>
                      </a:lnTo>
                      <a:lnTo>
                        <a:pt x="98" y="18"/>
                      </a:lnTo>
                      <a:lnTo>
                        <a:pt x="0" y="12"/>
                      </a:lnTo>
                      <a:lnTo>
                        <a:pt x="2010" y="2"/>
                      </a:lnTo>
                      <a:close/>
                    </a:path>
                  </a:pathLst>
                </a:custGeom>
                <a:solidFill>
                  <a:srgbClr val="FFFF00"/>
                </a:solidFill>
                <a:ln w="9525">
                  <a:noFill/>
                  <a:round/>
                  <a:headEnd/>
                  <a:tailEnd/>
                </a:ln>
              </p:spPr>
              <p:txBody>
                <a:bodyPr/>
                <a:lstStyle/>
                <a:p>
                  <a:endParaRPr lang="en-US" dirty="0"/>
                </a:p>
              </p:txBody>
            </p:sp>
            <p:sp>
              <p:nvSpPr>
                <p:cNvPr id="211" name="Freeform 276"/>
                <p:cNvSpPr>
                  <a:spLocks/>
                </p:cNvSpPr>
                <p:nvPr/>
              </p:nvSpPr>
              <p:spPr bwMode="auto">
                <a:xfrm>
                  <a:off x="3796" y="3661"/>
                  <a:ext cx="2010" cy="32"/>
                </a:xfrm>
                <a:custGeom>
                  <a:avLst/>
                  <a:gdLst/>
                  <a:ahLst/>
                  <a:cxnLst>
                    <a:cxn ang="0">
                      <a:pos x="2010" y="2"/>
                    </a:cxn>
                    <a:cxn ang="0">
                      <a:pos x="2010" y="2"/>
                    </a:cxn>
                    <a:cxn ang="0">
                      <a:pos x="1930" y="4"/>
                    </a:cxn>
                    <a:cxn ang="0">
                      <a:pos x="1736" y="6"/>
                    </a:cxn>
                    <a:cxn ang="0">
                      <a:pos x="1498" y="6"/>
                    </a:cxn>
                    <a:cxn ang="0">
                      <a:pos x="1384" y="4"/>
                    </a:cxn>
                    <a:cxn ang="0">
                      <a:pos x="1284" y="2"/>
                    </a:cxn>
                    <a:cxn ang="0">
                      <a:pos x="1284" y="2"/>
                    </a:cxn>
                    <a:cxn ang="0">
                      <a:pos x="1196" y="0"/>
                    </a:cxn>
                    <a:cxn ang="0">
                      <a:pos x="1110" y="2"/>
                    </a:cxn>
                    <a:cxn ang="0">
                      <a:pos x="1028" y="8"/>
                    </a:cxn>
                    <a:cxn ang="0">
                      <a:pos x="950" y="14"/>
                    </a:cxn>
                    <a:cxn ang="0">
                      <a:pos x="810" y="28"/>
                    </a:cxn>
                    <a:cxn ang="0">
                      <a:pos x="752" y="30"/>
                    </a:cxn>
                    <a:cxn ang="0">
                      <a:pos x="700" y="32"/>
                    </a:cxn>
                    <a:cxn ang="0">
                      <a:pos x="700" y="32"/>
                    </a:cxn>
                    <a:cxn ang="0">
                      <a:pos x="578" y="30"/>
                    </a:cxn>
                    <a:cxn ang="0">
                      <a:pos x="402" y="28"/>
                    </a:cxn>
                    <a:cxn ang="0">
                      <a:pos x="302" y="26"/>
                    </a:cxn>
                    <a:cxn ang="0">
                      <a:pos x="200" y="24"/>
                    </a:cxn>
                    <a:cxn ang="0">
                      <a:pos x="98" y="18"/>
                    </a:cxn>
                    <a:cxn ang="0">
                      <a:pos x="0" y="12"/>
                    </a:cxn>
                  </a:cxnLst>
                  <a:rect l="0" t="0" r="r" b="b"/>
                  <a:pathLst>
                    <a:path w="2010" h="32">
                      <a:moveTo>
                        <a:pt x="2010" y="2"/>
                      </a:moveTo>
                      <a:lnTo>
                        <a:pt x="2010" y="2"/>
                      </a:lnTo>
                      <a:lnTo>
                        <a:pt x="1930" y="4"/>
                      </a:lnTo>
                      <a:lnTo>
                        <a:pt x="1736" y="6"/>
                      </a:lnTo>
                      <a:lnTo>
                        <a:pt x="1498" y="6"/>
                      </a:lnTo>
                      <a:lnTo>
                        <a:pt x="1384" y="4"/>
                      </a:lnTo>
                      <a:lnTo>
                        <a:pt x="1284" y="2"/>
                      </a:lnTo>
                      <a:lnTo>
                        <a:pt x="1284" y="2"/>
                      </a:lnTo>
                      <a:lnTo>
                        <a:pt x="1196" y="0"/>
                      </a:lnTo>
                      <a:lnTo>
                        <a:pt x="1110" y="2"/>
                      </a:lnTo>
                      <a:lnTo>
                        <a:pt x="1028" y="8"/>
                      </a:lnTo>
                      <a:lnTo>
                        <a:pt x="950" y="14"/>
                      </a:lnTo>
                      <a:lnTo>
                        <a:pt x="810" y="28"/>
                      </a:lnTo>
                      <a:lnTo>
                        <a:pt x="752" y="30"/>
                      </a:lnTo>
                      <a:lnTo>
                        <a:pt x="700" y="32"/>
                      </a:lnTo>
                      <a:lnTo>
                        <a:pt x="700" y="32"/>
                      </a:lnTo>
                      <a:lnTo>
                        <a:pt x="578" y="30"/>
                      </a:lnTo>
                      <a:lnTo>
                        <a:pt x="402" y="28"/>
                      </a:lnTo>
                      <a:lnTo>
                        <a:pt x="302" y="26"/>
                      </a:lnTo>
                      <a:lnTo>
                        <a:pt x="200" y="24"/>
                      </a:lnTo>
                      <a:lnTo>
                        <a:pt x="98" y="18"/>
                      </a:lnTo>
                      <a:lnTo>
                        <a:pt x="0" y="12"/>
                      </a:lnTo>
                    </a:path>
                  </a:pathLst>
                </a:custGeom>
                <a:noFill/>
                <a:ln w="12700">
                  <a:solidFill>
                    <a:srgbClr val="000000"/>
                  </a:solidFill>
                  <a:prstDash val="solid"/>
                  <a:round/>
                  <a:headEnd/>
                  <a:tailEnd/>
                </a:ln>
              </p:spPr>
              <p:txBody>
                <a:bodyPr/>
                <a:lstStyle/>
                <a:p>
                  <a:endParaRPr lang="en-US" dirty="0"/>
                </a:p>
              </p:txBody>
            </p:sp>
            <p:sp>
              <p:nvSpPr>
                <p:cNvPr id="212" name="Freeform 277"/>
                <p:cNvSpPr>
                  <a:spLocks/>
                </p:cNvSpPr>
                <p:nvPr/>
              </p:nvSpPr>
              <p:spPr bwMode="auto">
                <a:xfrm>
                  <a:off x="3798" y="3631"/>
                  <a:ext cx="2008" cy="46"/>
                </a:xfrm>
                <a:custGeom>
                  <a:avLst/>
                  <a:gdLst/>
                  <a:ahLst/>
                  <a:cxnLst>
                    <a:cxn ang="0">
                      <a:pos x="2008" y="2"/>
                    </a:cxn>
                    <a:cxn ang="0">
                      <a:pos x="2008" y="2"/>
                    </a:cxn>
                    <a:cxn ang="0">
                      <a:pos x="1960" y="0"/>
                    </a:cxn>
                    <a:cxn ang="0">
                      <a:pos x="1904" y="2"/>
                    </a:cxn>
                    <a:cxn ang="0">
                      <a:pos x="1780" y="6"/>
                    </a:cxn>
                    <a:cxn ang="0">
                      <a:pos x="1642" y="12"/>
                    </a:cxn>
                    <a:cxn ang="0">
                      <a:pos x="1500" y="22"/>
                    </a:cxn>
                    <a:cxn ang="0">
                      <a:pos x="1242" y="40"/>
                    </a:cxn>
                    <a:cxn ang="0">
                      <a:pos x="1144" y="44"/>
                    </a:cxn>
                    <a:cxn ang="0">
                      <a:pos x="1106" y="46"/>
                    </a:cxn>
                    <a:cxn ang="0">
                      <a:pos x="1078" y="46"/>
                    </a:cxn>
                    <a:cxn ang="0">
                      <a:pos x="1078" y="46"/>
                    </a:cxn>
                    <a:cxn ang="0">
                      <a:pos x="844" y="38"/>
                    </a:cxn>
                    <a:cxn ang="0">
                      <a:pos x="696" y="32"/>
                    </a:cxn>
                    <a:cxn ang="0">
                      <a:pos x="614" y="28"/>
                    </a:cxn>
                    <a:cxn ang="0">
                      <a:pos x="530" y="20"/>
                    </a:cxn>
                    <a:cxn ang="0">
                      <a:pos x="530" y="20"/>
                    </a:cxn>
                    <a:cxn ang="0">
                      <a:pos x="442" y="14"/>
                    </a:cxn>
                    <a:cxn ang="0">
                      <a:pos x="358" y="10"/>
                    </a:cxn>
                    <a:cxn ang="0">
                      <a:pos x="278" y="8"/>
                    </a:cxn>
                    <a:cxn ang="0">
                      <a:pos x="204" y="8"/>
                    </a:cxn>
                    <a:cxn ang="0">
                      <a:pos x="138" y="8"/>
                    </a:cxn>
                    <a:cxn ang="0">
                      <a:pos x="80" y="10"/>
                    </a:cxn>
                    <a:cxn ang="0">
                      <a:pos x="34" y="12"/>
                    </a:cxn>
                    <a:cxn ang="0">
                      <a:pos x="0" y="16"/>
                    </a:cxn>
                    <a:cxn ang="0">
                      <a:pos x="2008" y="2"/>
                    </a:cxn>
                  </a:cxnLst>
                  <a:rect l="0" t="0" r="r" b="b"/>
                  <a:pathLst>
                    <a:path w="2008" h="46">
                      <a:moveTo>
                        <a:pt x="2008" y="2"/>
                      </a:moveTo>
                      <a:lnTo>
                        <a:pt x="2008" y="2"/>
                      </a:lnTo>
                      <a:lnTo>
                        <a:pt x="1960" y="0"/>
                      </a:lnTo>
                      <a:lnTo>
                        <a:pt x="1904" y="2"/>
                      </a:lnTo>
                      <a:lnTo>
                        <a:pt x="1780" y="6"/>
                      </a:lnTo>
                      <a:lnTo>
                        <a:pt x="1642" y="12"/>
                      </a:lnTo>
                      <a:lnTo>
                        <a:pt x="1500" y="22"/>
                      </a:lnTo>
                      <a:lnTo>
                        <a:pt x="1242" y="40"/>
                      </a:lnTo>
                      <a:lnTo>
                        <a:pt x="1144" y="44"/>
                      </a:lnTo>
                      <a:lnTo>
                        <a:pt x="1106" y="46"/>
                      </a:lnTo>
                      <a:lnTo>
                        <a:pt x="1078" y="46"/>
                      </a:lnTo>
                      <a:lnTo>
                        <a:pt x="1078" y="46"/>
                      </a:lnTo>
                      <a:lnTo>
                        <a:pt x="844" y="38"/>
                      </a:lnTo>
                      <a:lnTo>
                        <a:pt x="696" y="32"/>
                      </a:lnTo>
                      <a:lnTo>
                        <a:pt x="614" y="28"/>
                      </a:lnTo>
                      <a:lnTo>
                        <a:pt x="530" y="20"/>
                      </a:lnTo>
                      <a:lnTo>
                        <a:pt x="530" y="20"/>
                      </a:lnTo>
                      <a:lnTo>
                        <a:pt x="442" y="14"/>
                      </a:lnTo>
                      <a:lnTo>
                        <a:pt x="358" y="10"/>
                      </a:lnTo>
                      <a:lnTo>
                        <a:pt x="278" y="8"/>
                      </a:lnTo>
                      <a:lnTo>
                        <a:pt x="204" y="8"/>
                      </a:lnTo>
                      <a:lnTo>
                        <a:pt x="138" y="8"/>
                      </a:lnTo>
                      <a:lnTo>
                        <a:pt x="80" y="10"/>
                      </a:lnTo>
                      <a:lnTo>
                        <a:pt x="34" y="12"/>
                      </a:lnTo>
                      <a:lnTo>
                        <a:pt x="0" y="16"/>
                      </a:lnTo>
                      <a:lnTo>
                        <a:pt x="2008" y="2"/>
                      </a:lnTo>
                      <a:close/>
                    </a:path>
                  </a:pathLst>
                </a:custGeom>
                <a:solidFill>
                  <a:srgbClr val="FFFF00"/>
                </a:solidFill>
                <a:ln w="9525">
                  <a:noFill/>
                  <a:round/>
                  <a:headEnd/>
                  <a:tailEnd/>
                </a:ln>
              </p:spPr>
              <p:txBody>
                <a:bodyPr/>
                <a:lstStyle/>
                <a:p>
                  <a:endParaRPr lang="en-US" dirty="0"/>
                </a:p>
              </p:txBody>
            </p:sp>
            <p:sp>
              <p:nvSpPr>
                <p:cNvPr id="213" name="Freeform 278"/>
                <p:cNvSpPr>
                  <a:spLocks/>
                </p:cNvSpPr>
                <p:nvPr/>
              </p:nvSpPr>
              <p:spPr bwMode="auto">
                <a:xfrm>
                  <a:off x="3798" y="3631"/>
                  <a:ext cx="2008" cy="46"/>
                </a:xfrm>
                <a:custGeom>
                  <a:avLst/>
                  <a:gdLst/>
                  <a:ahLst/>
                  <a:cxnLst>
                    <a:cxn ang="0">
                      <a:pos x="2008" y="2"/>
                    </a:cxn>
                    <a:cxn ang="0">
                      <a:pos x="2008" y="2"/>
                    </a:cxn>
                    <a:cxn ang="0">
                      <a:pos x="1960" y="0"/>
                    </a:cxn>
                    <a:cxn ang="0">
                      <a:pos x="1904" y="2"/>
                    </a:cxn>
                    <a:cxn ang="0">
                      <a:pos x="1780" y="6"/>
                    </a:cxn>
                    <a:cxn ang="0">
                      <a:pos x="1642" y="12"/>
                    </a:cxn>
                    <a:cxn ang="0">
                      <a:pos x="1500" y="22"/>
                    </a:cxn>
                    <a:cxn ang="0">
                      <a:pos x="1242" y="40"/>
                    </a:cxn>
                    <a:cxn ang="0">
                      <a:pos x="1144" y="44"/>
                    </a:cxn>
                    <a:cxn ang="0">
                      <a:pos x="1106" y="46"/>
                    </a:cxn>
                    <a:cxn ang="0">
                      <a:pos x="1078" y="46"/>
                    </a:cxn>
                    <a:cxn ang="0">
                      <a:pos x="1078" y="46"/>
                    </a:cxn>
                    <a:cxn ang="0">
                      <a:pos x="844" y="38"/>
                    </a:cxn>
                    <a:cxn ang="0">
                      <a:pos x="696" y="32"/>
                    </a:cxn>
                    <a:cxn ang="0">
                      <a:pos x="614" y="28"/>
                    </a:cxn>
                    <a:cxn ang="0">
                      <a:pos x="530" y="20"/>
                    </a:cxn>
                    <a:cxn ang="0">
                      <a:pos x="530" y="20"/>
                    </a:cxn>
                    <a:cxn ang="0">
                      <a:pos x="442" y="14"/>
                    </a:cxn>
                    <a:cxn ang="0">
                      <a:pos x="358" y="10"/>
                    </a:cxn>
                    <a:cxn ang="0">
                      <a:pos x="278" y="8"/>
                    </a:cxn>
                    <a:cxn ang="0">
                      <a:pos x="204" y="8"/>
                    </a:cxn>
                    <a:cxn ang="0">
                      <a:pos x="138" y="8"/>
                    </a:cxn>
                    <a:cxn ang="0">
                      <a:pos x="80" y="10"/>
                    </a:cxn>
                    <a:cxn ang="0">
                      <a:pos x="34" y="12"/>
                    </a:cxn>
                    <a:cxn ang="0">
                      <a:pos x="0" y="16"/>
                    </a:cxn>
                  </a:cxnLst>
                  <a:rect l="0" t="0" r="r" b="b"/>
                  <a:pathLst>
                    <a:path w="2008" h="46">
                      <a:moveTo>
                        <a:pt x="2008" y="2"/>
                      </a:moveTo>
                      <a:lnTo>
                        <a:pt x="2008" y="2"/>
                      </a:lnTo>
                      <a:lnTo>
                        <a:pt x="1960" y="0"/>
                      </a:lnTo>
                      <a:lnTo>
                        <a:pt x="1904" y="2"/>
                      </a:lnTo>
                      <a:lnTo>
                        <a:pt x="1780" y="6"/>
                      </a:lnTo>
                      <a:lnTo>
                        <a:pt x="1642" y="12"/>
                      </a:lnTo>
                      <a:lnTo>
                        <a:pt x="1500" y="22"/>
                      </a:lnTo>
                      <a:lnTo>
                        <a:pt x="1242" y="40"/>
                      </a:lnTo>
                      <a:lnTo>
                        <a:pt x="1144" y="44"/>
                      </a:lnTo>
                      <a:lnTo>
                        <a:pt x="1106" y="46"/>
                      </a:lnTo>
                      <a:lnTo>
                        <a:pt x="1078" y="46"/>
                      </a:lnTo>
                      <a:lnTo>
                        <a:pt x="1078" y="46"/>
                      </a:lnTo>
                      <a:lnTo>
                        <a:pt x="844" y="38"/>
                      </a:lnTo>
                      <a:lnTo>
                        <a:pt x="696" y="32"/>
                      </a:lnTo>
                      <a:lnTo>
                        <a:pt x="614" y="28"/>
                      </a:lnTo>
                      <a:lnTo>
                        <a:pt x="530" y="20"/>
                      </a:lnTo>
                      <a:lnTo>
                        <a:pt x="530" y="20"/>
                      </a:lnTo>
                      <a:lnTo>
                        <a:pt x="442" y="14"/>
                      </a:lnTo>
                      <a:lnTo>
                        <a:pt x="358" y="10"/>
                      </a:lnTo>
                      <a:lnTo>
                        <a:pt x="278" y="8"/>
                      </a:lnTo>
                      <a:lnTo>
                        <a:pt x="204" y="8"/>
                      </a:lnTo>
                      <a:lnTo>
                        <a:pt x="138" y="8"/>
                      </a:lnTo>
                      <a:lnTo>
                        <a:pt x="80" y="10"/>
                      </a:lnTo>
                      <a:lnTo>
                        <a:pt x="34" y="12"/>
                      </a:lnTo>
                      <a:lnTo>
                        <a:pt x="0" y="16"/>
                      </a:lnTo>
                    </a:path>
                  </a:pathLst>
                </a:custGeom>
                <a:noFill/>
                <a:ln w="12700">
                  <a:solidFill>
                    <a:srgbClr val="000000"/>
                  </a:solidFill>
                  <a:prstDash val="solid"/>
                  <a:round/>
                  <a:headEnd/>
                  <a:tailEnd/>
                </a:ln>
              </p:spPr>
              <p:txBody>
                <a:bodyPr/>
                <a:lstStyle/>
                <a:p>
                  <a:endParaRPr lang="en-US" dirty="0"/>
                </a:p>
              </p:txBody>
            </p:sp>
            <p:sp>
              <p:nvSpPr>
                <p:cNvPr id="214" name="Freeform 279"/>
                <p:cNvSpPr>
                  <a:spLocks/>
                </p:cNvSpPr>
                <p:nvPr/>
              </p:nvSpPr>
              <p:spPr bwMode="auto">
                <a:xfrm>
                  <a:off x="3790" y="3589"/>
                  <a:ext cx="2016" cy="34"/>
                </a:xfrm>
                <a:custGeom>
                  <a:avLst/>
                  <a:gdLst/>
                  <a:ahLst/>
                  <a:cxnLst>
                    <a:cxn ang="0">
                      <a:pos x="2016" y="14"/>
                    </a:cxn>
                    <a:cxn ang="0">
                      <a:pos x="2016" y="14"/>
                    </a:cxn>
                    <a:cxn ang="0">
                      <a:pos x="1912" y="12"/>
                    </a:cxn>
                    <a:cxn ang="0">
                      <a:pos x="1788" y="14"/>
                    </a:cxn>
                    <a:cxn ang="0">
                      <a:pos x="1650" y="18"/>
                    </a:cxn>
                    <a:cxn ang="0">
                      <a:pos x="1508" y="22"/>
                    </a:cxn>
                    <a:cxn ang="0">
                      <a:pos x="1252" y="32"/>
                    </a:cxn>
                    <a:cxn ang="0">
                      <a:pos x="1154" y="34"/>
                    </a:cxn>
                    <a:cxn ang="0">
                      <a:pos x="1088" y="34"/>
                    </a:cxn>
                    <a:cxn ang="0">
                      <a:pos x="1088" y="34"/>
                    </a:cxn>
                    <a:cxn ang="0">
                      <a:pos x="1038" y="30"/>
                    </a:cxn>
                    <a:cxn ang="0">
                      <a:pos x="982" y="26"/>
                    </a:cxn>
                    <a:cxn ang="0">
                      <a:pos x="854" y="16"/>
                    </a:cxn>
                    <a:cxn ang="0">
                      <a:pos x="782" y="12"/>
                    </a:cxn>
                    <a:cxn ang="0">
                      <a:pos x="706" y="8"/>
                    </a:cxn>
                    <a:cxn ang="0">
                      <a:pos x="624" y="6"/>
                    </a:cxn>
                    <a:cxn ang="0">
                      <a:pos x="540" y="8"/>
                    </a:cxn>
                    <a:cxn ang="0">
                      <a:pos x="540" y="8"/>
                    </a:cxn>
                    <a:cxn ang="0">
                      <a:pos x="452" y="12"/>
                    </a:cxn>
                    <a:cxn ang="0">
                      <a:pos x="366" y="10"/>
                    </a:cxn>
                    <a:cxn ang="0">
                      <a:pos x="284" y="8"/>
                    </a:cxn>
                    <a:cxn ang="0">
                      <a:pos x="208" y="4"/>
                    </a:cxn>
                    <a:cxn ang="0">
                      <a:pos x="80" y="0"/>
                    </a:cxn>
                    <a:cxn ang="0">
                      <a:pos x="34" y="0"/>
                    </a:cxn>
                    <a:cxn ang="0">
                      <a:pos x="16" y="2"/>
                    </a:cxn>
                    <a:cxn ang="0">
                      <a:pos x="0" y="4"/>
                    </a:cxn>
                    <a:cxn ang="0">
                      <a:pos x="2016" y="14"/>
                    </a:cxn>
                  </a:cxnLst>
                  <a:rect l="0" t="0" r="r" b="b"/>
                  <a:pathLst>
                    <a:path w="2016" h="34">
                      <a:moveTo>
                        <a:pt x="2016" y="14"/>
                      </a:moveTo>
                      <a:lnTo>
                        <a:pt x="2016" y="14"/>
                      </a:lnTo>
                      <a:lnTo>
                        <a:pt x="1912" y="12"/>
                      </a:lnTo>
                      <a:lnTo>
                        <a:pt x="1788" y="14"/>
                      </a:lnTo>
                      <a:lnTo>
                        <a:pt x="1650" y="18"/>
                      </a:lnTo>
                      <a:lnTo>
                        <a:pt x="1508" y="22"/>
                      </a:lnTo>
                      <a:lnTo>
                        <a:pt x="1252" y="32"/>
                      </a:lnTo>
                      <a:lnTo>
                        <a:pt x="1154" y="34"/>
                      </a:lnTo>
                      <a:lnTo>
                        <a:pt x="1088" y="34"/>
                      </a:lnTo>
                      <a:lnTo>
                        <a:pt x="1088" y="34"/>
                      </a:lnTo>
                      <a:lnTo>
                        <a:pt x="1038" y="30"/>
                      </a:lnTo>
                      <a:lnTo>
                        <a:pt x="982" y="26"/>
                      </a:lnTo>
                      <a:lnTo>
                        <a:pt x="854" y="16"/>
                      </a:lnTo>
                      <a:lnTo>
                        <a:pt x="782" y="12"/>
                      </a:lnTo>
                      <a:lnTo>
                        <a:pt x="706" y="8"/>
                      </a:lnTo>
                      <a:lnTo>
                        <a:pt x="624" y="6"/>
                      </a:lnTo>
                      <a:lnTo>
                        <a:pt x="540" y="8"/>
                      </a:lnTo>
                      <a:lnTo>
                        <a:pt x="540" y="8"/>
                      </a:lnTo>
                      <a:lnTo>
                        <a:pt x="452" y="12"/>
                      </a:lnTo>
                      <a:lnTo>
                        <a:pt x="366" y="10"/>
                      </a:lnTo>
                      <a:lnTo>
                        <a:pt x="284" y="8"/>
                      </a:lnTo>
                      <a:lnTo>
                        <a:pt x="208" y="4"/>
                      </a:lnTo>
                      <a:lnTo>
                        <a:pt x="80" y="0"/>
                      </a:lnTo>
                      <a:lnTo>
                        <a:pt x="34" y="0"/>
                      </a:lnTo>
                      <a:lnTo>
                        <a:pt x="16" y="2"/>
                      </a:lnTo>
                      <a:lnTo>
                        <a:pt x="0" y="4"/>
                      </a:lnTo>
                      <a:lnTo>
                        <a:pt x="2016" y="14"/>
                      </a:lnTo>
                      <a:close/>
                    </a:path>
                  </a:pathLst>
                </a:custGeom>
                <a:solidFill>
                  <a:srgbClr val="FFFF00"/>
                </a:solidFill>
                <a:ln w="9525">
                  <a:noFill/>
                  <a:round/>
                  <a:headEnd/>
                  <a:tailEnd/>
                </a:ln>
              </p:spPr>
              <p:txBody>
                <a:bodyPr/>
                <a:lstStyle/>
                <a:p>
                  <a:endParaRPr lang="en-US" dirty="0"/>
                </a:p>
              </p:txBody>
            </p:sp>
            <p:sp>
              <p:nvSpPr>
                <p:cNvPr id="215" name="Freeform 280"/>
                <p:cNvSpPr>
                  <a:spLocks/>
                </p:cNvSpPr>
                <p:nvPr/>
              </p:nvSpPr>
              <p:spPr bwMode="auto">
                <a:xfrm>
                  <a:off x="3790" y="3589"/>
                  <a:ext cx="2016" cy="34"/>
                </a:xfrm>
                <a:custGeom>
                  <a:avLst/>
                  <a:gdLst/>
                  <a:ahLst/>
                  <a:cxnLst>
                    <a:cxn ang="0">
                      <a:pos x="2016" y="14"/>
                    </a:cxn>
                    <a:cxn ang="0">
                      <a:pos x="2016" y="14"/>
                    </a:cxn>
                    <a:cxn ang="0">
                      <a:pos x="1912" y="12"/>
                    </a:cxn>
                    <a:cxn ang="0">
                      <a:pos x="1788" y="14"/>
                    </a:cxn>
                    <a:cxn ang="0">
                      <a:pos x="1650" y="18"/>
                    </a:cxn>
                    <a:cxn ang="0">
                      <a:pos x="1508" y="22"/>
                    </a:cxn>
                    <a:cxn ang="0">
                      <a:pos x="1252" y="32"/>
                    </a:cxn>
                    <a:cxn ang="0">
                      <a:pos x="1154" y="34"/>
                    </a:cxn>
                    <a:cxn ang="0">
                      <a:pos x="1088" y="34"/>
                    </a:cxn>
                    <a:cxn ang="0">
                      <a:pos x="1088" y="34"/>
                    </a:cxn>
                    <a:cxn ang="0">
                      <a:pos x="1038" y="30"/>
                    </a:cxn>
                    <a:cxn ang="0">
                      <a:pos x="982" y="26"/>
                    </a:cxn>
                    <a:cxn ang="0">
                      <a:pos x="854" y="16"/>
                    </a:cxn>
                    <a:cxn ang="0">
                      <a:pos x="782" y="12"/>
                    </a:cxn>
                    <a:cxn ang="0">
                      <a:pos x="706" y="8"/>
                    </a:cxn>
                    <a:cxn ang="0">
                      <a:pos x="624" y="6"/>
                    </a:cxn>
                    <a:cxn ang="0">
                      <a:pos x="540" y="8"/>
                    </a:cxn>
                    <a:cxn ang="0">
                      <a:pos x="540" y="8"/>
                    </a:cxn>
                    <a:cxn ang="0">
                      <a:pos x="452" y="12"/>
                    </a:cxn>
                    <a:cxn ang="0">
                      <a:pos x="366" y="10"/>
                    </a:cxn>
                    <a:cxn ang="0">
                      <a:pos x="284" y="8"/>
                    </a:cxn>
                    <a:cxn ang="0">
                      <a:pos x="208" y="4"/>
                    </a:cxn>
                    <a:cxn ang="0">
                      <a:pos x="80" y="0"/>
                    </a:cxn>
                    <a:cxn ang="0">
                      <a:pos x="34" y="0"/>
                    </a:cxn>
                    <a:cxn ang="0">
                      <a:pos x="16" y="2"/>
                    </a:cxn>
                    <a:cxn ang="0">
                      <a:pos x="0" y="4"/>
                    </a:cxn>
                  </a:cxnLst>
                  <a:rect l="0" t="0" r="r" b="b"/>
                  <a:pathLst>
                    <a:path w="2016" h="34">
                      <a:moveTo>
                        <a:pt x="2016" y="14"/>
                      </a:moveTo>
                      <a:lnTo>
                        <a:pt x="2016" y="14"/>
                      </a:lnTo>
                      <a:lnTo>
                        <a:pt x="1912" y="12"/>
                      </a:lnTo>
                      <a:lnTo>
                        <a:pt x="1788" y="14"/>
                      </a:lnTo>
                      <a:lnTo>
                        <a:pt x="1650" y="18"/>
                      </a:lnTo>
                      <a:lnTo>
                        <a:pt x="1508" y="22"/>
                      </a:lnTo>
                      <a:lnTo>
                        <a:pt x="1252" y="32"/>
                      </a:lnTo>
                      <a:lnTo>
                        <a:pt x="1154" y="34"/>
                      </a:lnTo>
                      <a:lnTo>
                        <a:pt x="1088" y="34"/>
                      </a:lnTo>
                      <a:lnTo>
                        <a:pt x="1088" y="34"/>
                      </a:lnTo>
                      <a:lnTo>
                        <a:pt x="1038" y="30"/>
                      </a:lnTo>
                      <a:lnTo>
                        <a:pt x="982" y="26"/>
                      </a:lnTo>
                      <a:lnTo>
                        <a:pt x="854" y="16"/>
                      </a:lnTo>
                      <a:lnTo>
                        <a:pt x="782" y="12"/>
                      </a:lnTo>
                      <a:lnTo>
                        <a:pt x="706" y="8"/>
                      </a:lnTo>
                      <a:lnTo>
                        <a:pt x="624" y="6"/>
                      </a:lnTo>
                      <a:lnTo>
                        <a:pt x="540" y="8"/>
                      </a:lnTo>
                      <a:lnTo>
                        <a:pt x="540" y="8"/>
                      </a:lnTo>
                      <a:lnTo>
                        <a:pt x="452" y="12"/>
                      </a:lnTo>
                      <a:lnTo>
                        <a:pt x="366" y="10"/>
                      </a:lnTo>
                      <a:lnTo>
                        <a:pt x="284" y="8"/>
                      </a:lnTo>
                      <a:lnTo>
                        <a:pt x="208" y="4"/>
                      </a:lnTo>
                      <a:lnTo>
                        <a:pt x="80" y="0"/>
                      </a:lnTo>
                      <a:lnTo>
                        <a:pt x="34" y="0"/>
                      </a:lnTo>
                      <a:lnTo>
                        <a:pt x="16" y="2"/>
                      </a:lnTo>
                      <a:lnTo>
                        <a:pt x="0" y="4"/>
                      </a:lnTo>
                    </a:path>
                  </a:pathLst>
                </a:custGeom>
                <a:noFill/>
                <a:ln w="12700">
                  <a:solidFill>
                    <a:srgbClr val="000000"/>
                  </a:solidFill>
                  <a:prstDash val="solid"/>
                  <a:round/>
                  <a:headEnd/>
                  <a:tailEnd/>
                </a:ln>
              </p:spPr>
              <p:txBody>
                <a:bodyPr/>
                <a:lstStyle/>
                <a:p>
                  <a:endParaRPr lang="en-US" dirty="0"/>
                </a:p>
              </p:txBody>
            </p:sp>
            <p:sp>
              <p:nvSpPr>
                <p:cNvPr id="216" name="Freeform 281"/>
                <p:cNvSpPr>
                  <a:spLocks/>
                </p:cNvSpPr>
                <p:nvPr/>
              </p:nvSpPr>
              <p:spPr bwMode="auto">
                <a:xfrm>
                  <a:off x="4492" y="3559"/>
                  <a:ext cx="1314" cy="14"/>
                </a:xfrm>
                <a:custGeom>
                  <a:avLst/>
                  <a:gdLst/>
                  <a:ahLst/>
                  <a:cxnLst>
                    <a:cxn ang="0">
                      <a:pos x="1314" y="14"/>
                    </a:cxn>
                    <a:cxn ang="0">
                      <a:pos x="1314" y="14"/>
                    </a:cxn>
                    <a:cxn ang="0">
                      <a:pos x="1064" y="8"/>
                    </a:cxn>
                    <a:cxn ang="0">
                      <a:pos x="668" y="2"/>
                    </a:cxn>
                    <a:cxn ang="0">
                      <a:pos x="266" y="0"/>
                    </a:cxn>
                    <a:cxn ang="0">
                      <a:pos x="108" y="0"/>
                    </a:cxn>
                    <a:cxn ang="0">
                      <a:pos x="0" y="2"/>
                    </a:cxn>
                    <a:cxn ang="0">
                      <a:pos x="1314" y="14"/>
                    </a:cxn>
                  </a:cxnLst>
                  <a:rect l="0" t="0" r="r" b="b"/>
                  <a:pathLst>
                    <a:path w="1314" h="14">
                      <a:moveTo>
                        <a:pt x="1314" y="14"/>
                      </a:moveTo>
                      <a:lnTo>
                        <a:pt x="1314" y="14"/>
                      </a:lnTo>
                      <a:lnTo>
                        <a:pt x="1064" y="8"/>
                      </a:lnTo>
                      <a:lnTo>
                        <a:pt x="668" y="2"/>
                      </a:lnTo>
                      <a:lnTo>
                        <a:pt x="266" y="0"/>
                      </a:lnTo>
                      <a:lnTo>
                        <a:pt x="108" y="0"/>
                      </a:lnTo>
                      <a:lnTo>
                        <a:pt x="0" y="2"/>
                      </a:lnTo>
                      <a:lnTo>
                        <a:pt x="1314" y="14"/>
                      </a:lnTo>
                      <a:close/>
                    </a:path>
                  </a:pathLst>
                </a:custGeom>
                <a:solidFill>
                  <a:srgbClr val="FFFF00"/>
                </a:solidFill>
                <a:ln w="9525">
                  <a:noFill/>
                  <a:round/>
                  <a:headEnd/>
                  <a:tailEnd/>
                </a:ln>
              </p:spPr>
              <p:txBody>
                <a:bodyPr/>
                <a:lstStyle/>
                <a:p>
                  <a:endParaRPr lang="en-US" dirty="0"/>
                </a:p>
              </p:txBody>
            </p:sp>
            <p:sp>
              <p:nvSpPr>
                <p:cNvPr id="217" name="Freeform 282"/>
                <p:cNvSpPr>
                  <a:spLocks/>
                </p:cNvSpPr>
                <p:nvPr/>
              </p:nvSpPr>
              <p:spPr bwMode="auto">
                <a:xfrm>
                  <a:off x="4492" y="3559"/>
                  <a:ext cx="1314" cy="14"/>
                </a:xfrm>
                <a:custGeom>
                  <a:avLst/>
                  <a:gdLst/>
                  <a:ahLst/>
                  <a:cxnLst>
                    <a:cxn ang="0">
                      <a:pos x="1314" y="14"/>
                    </a:cxn>
                    <a:cxn ang="0">
                      <a:pos x="1314" y="14"/>
                    </a:cxn>
                    <a:cxn ang="0">
                      <a:pos x="1064" y="8"/>
                    </a:cxn>
                    <a:cxn ang="0">
                      <a:pos x="668" y="2"/>
                    </a:cxn>
                    <a:cxn ang="0">
                      <a:pos x="266" y="0"/>
                    </a:cxn>
                    <a:cxn ang="0">
                      <a:pos x="108" y="0"/>
                    </a:cxn>
                    <a:cxn ang="0">
                      <a:pos x="0" y="2"/>
                    </a:cxn>
                  </a:cxnLst>
                  <a:rect l="0" t="0" r="r" b="b"/>
                  <a:pathLst>
                    <a:path w="1314" h="14">
                      <a:moveTo>
                        <a:pt x="1314" y="14"/>
                      </a:moveTo>
                      <a:lnTo>
                        <a:pt x="1314" y="14"/>
                      </a:lnTo>
                      <a:lnTo>
                        <a:pt x="1064" y="8"/>
                      </a:lnTo>
                      <a:lnTo>
                        <a:pt x="668" y="2"/>
                      </a:lnTo>
                      <a:lnTo>
                        <a:pt x="266" y="0"/>
                      </a:lnTo>
                      <a:lnTo>
                        <a:pt x="108" y="0"/>
                      </a:lnTo>
                      <a:lnTo>
                        <a:pt x="0" y="2"/>
                      </a:lnTo>
                    </a:path>
                  </a:pathLst>
                </a:custGeom>
                <a:noFill/>
                <a:ln w="12700">
                  <a:solidFill>
                    <a:srgbClr val="000000"/>
                  </a:solidFill>
                  <a:prstDash val="solid"/>
                  <a:round/>
                  <a:headEnd/>
                  <a:tailEnd/>
                </a:ln>
              </p:spPr>
              <p:txBody>
                <a:bodyPr/>
                <a:lstStyle/>
                <a:p>
                  <a:endParaRPr lang="en-US" dirty="0"/>
                </a:p>
              </p:txBody>
            </p:sp>
            <p:sp>
              <p:nvSpPr>
                <p:cNvPr id="218" name="Freeform 283"/>
                <p:cNvSpPr>
                  <a:spLocks/>
                </p:cNvSpPr>
                <p:nvPr/>
              </p:nvSpPr>
              <p:spPr bwMode="auto">
                <a:xfrm>
                  <a:off x="3794" y="3489"/>
                  <a:ext cx="2012" cy="42"/>
                </a:xfrm>
                <a:custGeom>
                  <a:avLst/>
                  <a:gdLst/>
                  <a:ahLst/>
                  <a:cxnLst>
                    <a:cxn ang="0">
                      <a:pos x="2012" y="0"/>
                    </a:cxn>
                    <a:cxn ang="0">
                      <a:pos x="2012" y="0"/>
                    </a:cxn>
                    <a:cxn ang="0">
                      <a:pos x="1908" y="6"/>
                    </a:cxn>
                    <a:cxn ang="0">
                      <a:pos x="1662" y="18"/>
                    </a:cxn>
                    <a:cxn ang="0">
                      <a:pos x="1516" y="24"/>
                    </a:cxn>
                    <a:cxn ang="0">
                      <a:pos x="1370" y="28"/>
                    </a:cxn>
                    <a:cxn ang="0">
                      <a:pos x="1238" y="30"/>
                    </a:cxn>
                    <a:cxn ang="0">
                      <a:pos x="1132" y="28"/>
                    </a:cxn>
                    <a:cxn ang="0">
                      <a:pos x="1132" y="28"/>
                    </a:cxn>
                    <a:cxn ang="0">
                      <a:pos x="1044" y="26"/>
                    </a:cxn>
                    <a:cxn ang="0">
                      <a:pos x="958" y="26"/>
                    </a:cxn>
                    <a:cxn ang="0">
                      <a:pos x="876" y="28"/>
                    </a:cxn>
                    <a:cxn ang="0">
                      <a:pos x="798" y="32"/>
                    </a:cxn>
                    <a:cxn ang="0">
                      <a:pos x="658" y="38"/>
                    </a:cxn>
                    <a:cxn ang="0">
                      <a:pos x="600" y="40"/>
                    </a:cxn>
                    <a:cxn ang="0">
                      <a:pos x="548" y="38"/>
                    </a:cxn>
                    <a:cxn ang="0">
                      <a:pos x="548" y="38"/>
                    </a:cxn>
                    <a:cxn ang="0">
                      <a:pos x="500" y="38"/>
                    </a:cxn>
                    <a:cxn ang="0">
                      <a:pos x="444" y="38"/>
                    </a:cxn>
                    <a:cxn ang="0">
                      <a:pos x="316" y="42"/>
                    </a:cxn>
                    <a:cxn ang="0">
                      <a:pos x="244" y="42"/>
                    </a:cxn>
                    <a:cxn ang="0">
                      <a:pos x="168" y="42"/>
                    </a:cxn>
                    <a:cxn ang="0">
                      <a:pos x="86" y="40"/>
                    </a:cxn>
                    <a:cxn ang="0">
                      <a:pos x="0" y="34"/>
                    </a:cxn>
                    <a:cxn ang="0">
                      <a:pos x="2012" y="0"/>
                    </a:cxn>
                  </a:cxnLst>
                  <a:rect l="0" t="0" r="r" b="b"/>
                  <a:pathLst>
                    <a:path w="2012" h="42">
                      <a:moveTo>
                        <a:pt x="2012" y="0"/>
                      </a:moveTo>
                      <a:lnTo>
                        <a:pt x="2012" y="0"/>
                      </a:lnTo>
                      <a:lnTo>
                        <a:pt x="1908" y="6"/>
                      </a:lnTo>
                      <a:lnTo>
                        <a:pt x="1662" y="18"/>
                      </a:lnTo>
                      <a:lnTo>
                        <a:pt x="1516" y="24"/>
                      </a:lnTo>
                      <a:lnTo>
                        <a:pt x="1370" y="28"/>
                      </a:lnTo>
                      <a:lnTo>
                        <a:pt x="1238" y="30"/>
                      </a:lnTo>
                      <a:lnTo>
                        <a:pt x="1132" y="28"/>
                      </a:lnTo>
                      <a:lnTo>
                        <a:pt x="1132" y="28"/>
                      </a:lnTo>
                      <a:lnTo>
                        <a:pt x="1044" y="26"/>
                      </a:lnTo>
                      <a:lnTo>
                        <a:pt x="958" y="26"/>
                      </a:lnTo>
                      <a:lnTo>
                        <a:pt x="876" y="28"/>
                      </a:lnTo>
                      <a:lnTo>
                        <a:pt x="798" y="32"/>
                      </a:lnTo>
                      <a:lnTo>
                        <a:pt x="658" y="38"/>
                      </a:lnTo>
                      <a:lnTo>
                        <a:pt x="600" y="40"/>
                      </a:lnTo>
                      <a:lnTo>
                        <a:pt x="548" y="38"/>
                      </a:lnTo>
                      <a:lnTo>
                        <a:pt x="548" y="38"/>
                      </a:lnTo>
                      <a:lnTo>
                        <a:pt x="500" y="38"/>
                      </a:lnTo>
                      <a:lnTo>
                        <a:pt x="444" y="38"/>
                      </a:lnTo>
                      <a:lnTo>
                        <a:pt x="316" y="42"/>
                      </a:lnTo>
                      <a:lnTo>
                        <a:pt x="244" y="42"/>
                      </a:lnTo>
                      <a:lnTo>
                        <a:pt x="168" y="42"/>
                      </a:lnTo>
                      <a:lnTo>
                        <a:pt x="86" y="40"/>
                      </a:lnTo>
                      <a:lnTo>
                        <a:pt x="0" y="34"/>
                      </a:lnTo>
                      <a:lnTo>
                        <a:pt x="2012" y="0"/>
                      </a:lnTo>
                      <a:close/>
                    </a:path>
                  </a:pathLst>
                </a:custGeom>
                <a:solidFill>
                  <a:srgbClr val="FFFF00"/>
                </a:solidFill>
                <a:ln w="9525">
                  <a:noFill/>
                  <a:round/>
                  <a:headEnd/>
                  <a:tailEnd/>
                </a:ln>
              </p:spPr>
              <p:txBody>
                <a:bodyPr/>
                <a:lstStyle/>
                <a:p>
                  <a:endParaRPr lang="en-US" dirty="0"/>
                </a:p>
              </p:txBody>
            </p:sp>
            <p:sp>
              <p:nvSpPr>
                <p:cNvPr id="219" name="Freeform 284"/>
                <p:cNvSpPr>
                  <a:spLocks/>
                </p:cNvSpPr>
                <p:nvPr/>
              </p:nvSpPr>
              <p:spPr bwMode="auto">
                <a:xfrm>
                  <a:off x="3794" y="3489"/>
                  <a:ext cx="2012" cy="42"/>
                </a:xfrm>
                <a:custGeom>
                  <a:avLst/>
                  <a:gdLst/>
                  <a:ahLst/>
                  <a:cxnLst>
                    <a:cxn ang="0">
                      <a:pos x="2012" y="0"/>
                    </a:cxn>
                    <a:cxn ang="0">
                      <a:pos x="2012" y="0"/>
                    </a:cxn>
                    <a:cxn ang="0">
                      <a:pos x="1908" y="6"/>
                    </a:cxn>
                    <a:cxn ang="0">
                      <a:pos x="1662" y="18"/>
                    </a:cxn>
                    <a:cxn ang="0">
                      <a:pos x="1516" y="24"/>
                    </a:cxn>
                    <a:cxn ang="0">
                      <a:pos x="1370" y="28"/>
                    </a:cxn>
                    <a:cxn ang="0">
                      <a:pos x="1238" y="30"/>
                    </a:cxn>
                    <a:cxn ang="0">
                      <a:pos x="1132" y="28"/>
                    </a:cxn>
                    <a:cxn ang="0">
                      <a:pos x="1132" y="28"/>
                    </a:cxn>
                    <a:cxn ang="0">
                      <a:pos x="1044" y="26"/>
                    </a:cxn>
                    <a:cxn ang="0">
                      <a:pos x="958" y="26"/>
                    </a:cxn>
                    <a:cxn ang="0">
                      <a:pos x="876" y="28"/>
                    </a:cxn>
                    <a:cxn ang="0">
                      <a:pos x="798" y="32"/>
                    </a:cxn>
                    <a:cxn ang="0">
                      <a:pos x="658" y="38"/>
                    </a:cxn>
                    <a:cxn ang="0">
                      <a:pos x="600" y="40"/>
                    </a:cxn>
                    <a:cxn ang="0">
                      <a:pos x="548" y="38"/>
                    </a:cxn>
                    <a:cxn ang="0">
                      <a:pos x="548" y="38"/>
                    </a:cxn>
                    <a:cxn ang="0">
                      <a:pos x="500" y="38"/>
                    </a:cxn>
                    <a:cxn ang="0">
                      <a:pos x="444" y="38"/>
                    </a:cxn>
                    <a:cxn ang="0">
                      <a:pos x="316" y="42"/>
                    </a:cxn>
                    <a:cxn ang="0">
                      <a:pos x="244" y="42"/>
                    </a:cxn>
                    <a:cxn ang="0">
                      <a:pos x="168" y="42"/>
                    </a:cxn>
                    <a:cxn ang="0">
                      <a:pos x="86" y="40"/>
                    </a:cxn>
                    <a:cxn ang="0">
                      <a:pos x="0" y="34"/>
                    </a:cxn>
                  </a:cxnLst>
                  <a:rect l="0" t="0" r="r" b="b"/>
                  <a:pathLst>
                    <a:path w="2012" h="42">
                      <a:moveTo>
                        <a:pt x="2012" y="0"/>
                      </a:moveTo>
                      <a:lnTo>
                        <a:pt x="2012" y="0"/>
                      </a:lnTo>
                      <a:lnTo>
                        <a:pt x="1908" y="6"/>
                      </a:lnTo>
                      <a:lnTo>
                        <a:pt x="1662" y="18"/>
                      </a:lnTo>
                      <a:lnTo>
                        <a:pt x="1516" y="24"/>
                      </a:lnTo>
                      <a:lnTo>
                        <a:pt x="1370" y="28"/>
                      </a:lnTo>
                      <a:lnTo>
                        <a:pt x="1238" y="30"/>
                      </a:lnTo>
                      <a:lnTo>
                        <a:pt x="1132" y="28"/>
                      </a:lnTo>
                      <a:lnTo>
                        <a:pt x="1132" y="28"/>
                      </a:lnTo>
                      <a:lnTo>
                        <a:pt x="1044" y="26"/>
                      </a:lnTo>
                      <a:lnTo>
                        <a:pt x="958" y="26"/>
                      </a:lnTo>
                      <a:lnTo>
                        <a:pt x="876" y="28"/>
                      </a:lnTo>
                      <a:lnTo>
                        <a:pt x="798" y="32"/>
                      </a:lnTo>
                      <a:lnTo>
                        <a:pt x="658" y="38"/>
                      </a:lnTo>
                      <a:lnTo>
                        <a:pt x="600" y="40"/>
                      </a:lnTo>
                      <a:lnTo>
                        <a:pt x="548" y="38"/>
                      </a:lnTo>
                      <a:lnTo>
                        <a:pt x="548" y="38"/>
                      </a:lnTo>
                      <a:lnTo>
                        <a:pt x="500" y="38"/>
                      </a:lnTo>
                      <a:lnTo>
                        <a:pt x="444" y="38"/>
                      </a:lnTo>
                      <a:lnTo>
                        <a:pt x="316" y="42"/>
                      </a:lnTo>
                      <a:lnTo>
                        <a:pt x="244" y="42"/>
                      </a:lnTo>
                      <a:lnTo>
                        <a:pt x="168" y="42"/>
                      </a:lnTo>
                      <a:lnTo>
                        <a:pt x="86" y="40"/>
                      </a:lnTo>
                      <a:lnTo>
                        <a:pt x="0" y="34"/>
                      </a:lnTo>
                    </a:path>
                  </a:pathLst>
                </a:custGeom>
                <a:noFill/>
                <a:ln w="12700">
                  <a:solidFill>
                    <a:srgbClr val="000000"/>
                  </a:solidFill>
                  <a:prstDash val="solid"/>
                  <a:round/>
                  <a:headEnd/>
                  <a:tailEnd/>
                </a:ln>
              </p:spPr>
              <p:txBody>
                <a:bodyPr/>
                <a:lstStyle/>
                <a:p>
                  <a:endParaRPr lang="en-US" dirty="0"/>
                </a:p>
              </p:txBody>
            </p:sp>
            <p:sp>
              <p:nvSpPr>
                <p:cNvPr id="220" name="Freeform 285"/>
                <p:cNvSpPr>
                  <a:spLocks/>
                </p:cNvSpPr>
                <p:nvPr/>
              </p:nvSpPr>
              <p:spPr bwMode="auto">
                <a:xfrm>
                  <a:off x="3838" y="3513"/>
                  <a:ext cx="736" cy="16"/>
                </a:xfrm>
                <a:custGeom>
                  <a:avLst/>
                  <a:gdLst/>
                  <a:ahLst/>
                  <a:cxnLst>
                    <a:cxn ang="0">
                      <a:pos x="16" y="8"/>
                    </a:cxn>
                    <a:cxn ang="0">
                      <a:pos x="290" y="6"/>
                    </a:cxn>
                    <a:cxn ang="0">
                      <a:pos x="406" y="2"/>
                    </a:cxn>
                    <a:cxn ang="0">
                      <a:pos x="618" y="0"/>
                    </a:cxn>
                    <a:cxn ang="0">
                      <a:pos x="736" y="6"/>
                    </a:cxn>
                    <a:cxn ang="0">
                      <a:pos x="494" y="16"/>
                    </a:cxn>
                    <a:cxn ang="0">
                      <a:pos x="292" y="12"/>
                    </a:cxn>
                    <a:cxn ang="0">
                      <a:pos x="70" y="16"/>
                    </a:cxn>
                    <a:cxn ang="0">
                      <a:pos x="0" y="8"/>
                    </a:cxn>
                    <a:cxn ang="0">
                      <a:pos x="16" y="8"/>
                    </a:cxn>
                  </a:cxnLst>
                  <a:rect l="0" t="0" r="r" b="b"/>
                  <a:pathLst>
                    <a:path w="736" h="16">
                      <a:moveTo>
                        <a:pt x="16" y="8"/>
                      </a:moveTo>
                      <a:lnTo>
                        <a:pt x="290" y="6"/>
                      </a:lnTo>
                      <a:lnTo>
                        <a:pt x="406" y="2"/>
                      </a:lnTo>
                      <a:lnTo>
                        <a:pt x="618" y="0"/>
                      </a:lnTo>
                      <a:lnTo>
                        <a:pt x="736" y="6"/>
                      </a:lnTo>
                      <a:lnTo>
                        <a:pt x="494" y="16"/>
                      </a:lnTo>
                      <a:lnTo>
                        <a:pt x="292" y="12"/>
                      </a:lnTo>
                      <a:lnTo>
                        <a:pt x="70" y="16"/>
                      </a:lnTo>
                      <a:lnTo>
                        <a:pt x="0" y="8"/>
                      </a:lnTo>
                      <a:lnTo>
                        <a:pt x="16" y="8"/>
                      </a:lnTo>
                      <a:close/>
                    </a:path>
                  </a:pathLst>
                </a:custGeom>
                <a:solidFill>
                  <a:srgbClr val="C7C7C7"/>
                </a:solidFill>
                <a:ln w="9525">
                  <a:noFill/>
                  <a:round/>
                  <a:headEnd/>
                  <a:tailEnd/>
                </a:ln>
              </p:spPr>
              <p:txBody>
                <a:bodyPr/>
                <a:lstStyle/>
                <a:p>
                  <a:endParaRPr lang="en-US" dirty="0"/>
                </a:p>
              </p:txBody>
            </p:sp>
            <p:sp>
              <p:nvSpPr>
                <p:cNvPr id="221" name="Freeform 286"/>
                <p:cNvSpPr>
                  <a:spLocks/>
                </p:cNvSpPr>
                <p:nvPr/>
              </p:nvSpPr>
              <p:spPr bwMode="auto">
                <a:xfrm>
                  <a:off x="3838" y="3513"/>
                  <a:ext cx="736" cy="16"/>
                </a:xfrm>
                <a:custGeom>
                  <a:avLst/>
                  <a:gdLst/>
                  <a:ahLst/>
                  <a:cxnLst>
                    <a:cxn ang="0">
                      <a:pos x="16" y="8"/>
                    </a:cxn>
                    <a:cxn ang="0">
                      <a:pos x="290" y="6"/>
                    </a:cxn>
                    <a:cxn ang="0">
                      <a:pos x="406" y="2"/>
                    </a:cxn>
                    <a:cxn ang="0">
                      <a:pos x="618" y="0"/>
                    </a:cxn>
                    <a:cxn ang="0">
                      <a:pos x="736" y="6"/>
                    </a:cxn>
                    <a:cxn ang="0">
                      <a:pos x="494" y="16"/>
                    </a:cxn>
                    <a:cxn ang="0">
                      <a:pos x="292" y="12"/>
                    </a:cxn>
                    <a:cxn ang="0">
                      <a:pos x="70" y="16"/>
                    </a:cxn>
                    <a:cxn ang="0">
                      <a:pos x="0" y="8"/>
                    </a:cxn>
                  </a:cxnLst>
                  <a:rect l="0" t="0" r="r" b="b"/>
                  <a:pathLst>
                    <a:path w="736" h="16">
                      <a:moveTo>
                        <a:pt x="16" y="8"/>
                      </a:moveTo>
                      <a:lnTo>
                        <a:pt x="290" y="6"/>
                      </a:lnTo>
                      <a:lnTo>
                        <a:pt x="406" y="2"/>
                      </a:lnTo>
                      <a:lnTo>
                        <a:pt x="618" y="0"/>
                      </a:lnTo>
                      <a:lnTo>
                        <a:pt x="736" y="6"/>
                      </a:lnTo>
                      <a:lnTo>
                        <a:pt x="494" y="16"/>
                      </a:lnTo>
                      <a:lnTo>
                        <a:pt x="292" y="12"/>
                      </a:lnTo>
                      <a:lnTo>
                        <a:pt x="70" y="16"/>
                      </a:lnTo>
                      <a:lnTo>
                        <a:pt x="0" y="8"/>
                      </a:lnTo>
                    </a:path>
                  </a:pathLst>
                </a:custGeom>
                <a:noFill/>
                <a:ln w="12700">
                  <a:solidFill>
                    <a:srgbClr val="000000"/>
                  </a:solidFill>
                  <a:prstDash val="solid"/>
                  <a:round/>
                  <a:headEnd/>
                  <a:tailEnd/>
                </a:ln>
              </p:spPr>
              <p:txBody>
                <a:bodyPr/>
                <a:lstStyle/>
                <a:p>
                  <a:endParaRPr lang="en-US" dirty="0"/>
                </a:p>
              </p:txBody>
            </p:sp>
            <p:sp>
              <p:nvSpPr>
                <p:cNvPr id="222" name="Freeform 287"/>
                <p:cNvSpPr>
                  <a:spLocks/>
                </p:cNvSpPr>
                <p:nvPr/>
              </p:nvSpPr>
              <p:spPr bwMode="auto">
                <a:xfrm>
                  <a:off x="4692" y="3603"/>
                  <a:ext cx="592" cy="24"/>
                </a:xfrm>
                <a:custGeom>
                  <a:avLst/>
                  <a:gdLst/>
                  <a:ahLst/>
                  <a:cxnLst>
                    <a:cxn ang="0">
                      <a:pos x="0" y="0"/>
                    </a:cxn>
                    <a:cxn ang="0">
                      <a:pos x="168" y="0"/>
                    </a:cxn>
                    <a:cxn ang="0">
                      <a:pos x="168" y="0"/>
                    </a:cxn>
                    <a:cxn ang="0">
                      <a:pos x="212" y="0"/>
                    </a:cxn>
                    <a:cxn ang="0">
                      <a:pos x="288" y="2"/>
                    </a:cxn>
                    <a:cxn ang="0">
                      <a:pos x="288" y="2"/>
                    </a:cxn>
                    <a:cxn ang="0">
                      <a:pos x="318" y="2"/>
                    </a:cxn>
                    <a:cxn ang="0">
                      <a:pos x="348" y="2"/>
                    </a:cxn>
                    <a:cxn ang="0">
                      <a:pos x="384" y="0"/>
                    </a:cxn>
                    <a:cxn ang="0">
                      <a:pos x="432" y="0"/>
                    </a:cxn>
                    <a:cxn ang="0">
                      <a:pos x="432" y="0"/>
                    </a:cxn>
                    <a:cxn ang="0">
                      <a:pos x="592" y="4"/>
                    </a:cxn>
                    <a:cxn ang="0">
                      <a:pos x="354" y="18"/>
                    </a:cxn>
                    <a:cxn ang="0">
                      <a:pos x="222" y="24"/>
                    </a:cxn>
                    <a:cxn ang="0">
                      <a:pos x="134" y="20"/>
                    </a:cxn>
                    <a:cxn ang="0">
                      <a:pos x="0" y="0"/>
                    </a:cxn>
                  </a:cxnLst>
                  <a:rect l="0" t="0" r="r" b="b"/>
                  <a:pathLst>
                    <a:path w="592" h="24">
                      <a:moveTo>
                        <a:pt x="0" y="0"/>
                      </a:moveTo>
                      <a:lnTo>
                        <a:pt x="168" y="0"/>
                      </a:lnTo>
                      <a:lnTo>
                        <a:pt x="168" y="0"/>
                      </a:lnTo>
                      <a:lnTo>
                        <a:pt x="212" y="0"/>
                      </a:lnTo>
                      <a:lnTo>
                        <a:pt x="288" y="2"/>
                      </a:lnTo>
                      <a:lnTo>
                        <a:pt x="288" y="2"/>
                      </a:lnTo>
                      <a:lnTo>
                        <a:pt x="318" y="2"/>
                      </a:lnTo>
                      <a:lnTo>
                        <a:pt x="348" y="2"/>
                      </a:lnTo>
                      <a:lnTo>
                        <a:pt x="384" y="0"/>
                      </a:lnTo>
                      <a:lnTo>
                        <a:pt x="432" y="0"/>
                      </a:lnTo>
                      <a:lnTo>
                        <a:pt x="432" y="0"/>
                      </a:lnTo>
                      <a:lnTo>
                        <a:pt x="592" y="4"/>
                      </a:lnTo>
                      <a:lnTo>
                        <a:pt x="354" y="18"/>
                      </a:lnTo>
                      <a:lnTo>
                        <a:pt x="222" y="24"/>
                      </a:lnTo>
                      <a:lnTo>
                        <a:pt x="134" y="20"/>
                      </a:lnTo>
                      <a:lnTo>
                        <a:pt x="0" y="0"/>
                      </a:lnTo>
                      <a:close/>
                    </a:path>
                  </a:pathLst>
                </a:custGeom>
                <a:solidFill>
                  <a:srgbClr val="C7C7C7"/>
                </a:solidFill>
                <a:ln w="12700">
                  <a:solidFill>
                    <a:srgbClr val="000000"/>
                  </a:solidFill>
                  <a:prstDash val="solid"/>
                  <a:round/>
                  <a:headEnd/>
                  <a:tailEnd/>
                </a:ln>
              </p:spPr>
              <p:txBody>
                <a:bodyPr/>
                <a:lstStyle/>
                <a:p>
                  <a:endParaRPr lang="en-US" dirty="0"/>
                </a:p>
              </p:txBody>
            </p:sp>
            <p:sp>
              <p:nvSpPr>
                <p:cNvPr id="223" name="Freeform 288"/>
                <p:cNvSpPr>
                  <a:spLocks/>
                </p:cNvSpPr>
                <p:nvPr/>
              </p:nvSpPr>
              <p:spPr bwMode="auto">
                <a:xfrm>
                  <a:off x="4970" y="3547"/>
                  <a:ext cx="836" cy="22"/>
                </a:xfrm>
                <a:custGeom>
                  <a:avLst/>
                  <a:gdLst/>
                  <a:ahLst/>
                  <a:cxnLst>
                    <a:cxn ang="0">
                      <a:pos x="0" y="8"/>
                    </a:cxn>
                    <a:cxn ang="0">
                      <a:pos x="192" y="4"/>
                    </a:cxn>
                    <a:cxn ang="0">
                      <a:pos x="312" y="4"/>
                    </a:cxn>
                    <a:cxn ang="0">
                      <a:pos x="428" y="4"/>
                    </a:cxn>
                    <a:cxn ang="0">
                      <a:pos x="528" y="4"/>
                    </a:cxn>
                    <a:cxn ang="0">
                      <a:pos x="618" y="4"/>
                    </a:cxn>
                    <a:cxn ang="0">
                      <a:pos x="618" y="4"/>
                    </a:cxn>
                    <a:cxn ang="0">
                      <a:pos x="634" y="6"/>
                    </a:cxn>
                    <a:cxn ang="0">
                      <a:pos x="674" y="8"/>
                    </a:cxn>
                    <a:cxn ang="0">
                      <a:pos x="726" y="10"/>
                    </a:cxn>
                    <a:cxn ang="0">
                      <a:pos x="752" y="10"/>
                    </a:cxn>
                    <a:cxn ang="0">
                      <a:pos x="778" y="8"/>
                    </a:cxn>
                    <a:cxn ang="0">
                      <a:pos x="778" y="8"/>
                    </a:cxn>
                    <a:cxn ang="0">
                      <a:pos x="830" y="2"/>
                    </a:cxn>
                    <a:cxn ang="0">
                      <a:pos x="836" y="0"/>
                    </a:cxn>
                    <a:cxn ang="0">
                      <a:pos x="836" y="14"/>
                    </a:cxn>
                    <a:cxn ang="0">
                      <a:pos x="836" y="22"/>
                    </a:cxn>
                    <a:cxn ang="0">
                      <a:pos x="512" y="22"/>
                    </a:cxn>
                    <a:cxn ang="0">
                      <a:pos x="342" y="18"/>
                    </a:cxn>
                    <a:cxn ang="0">
                      <a:pos x="184" y="16"/>
                    </a:cxn>
                    <a:cxn ang="0">
                      <a:pos x="0" y="8"/>
                    </a:cxn>
                  </a:cxnLst>
                  <a:rect l="0" t="0" r="r" b="b"/>
                  <a:pathLst>
                    <a:path w="836" h="22">
                      <a:moveTo>
                        <a:pt x="0" y="8"/>
                      </a:moveTo>
                      <a:lnTo>
                        <a:pt x="192" y="4"/>
                      </a:lnTo>
                      <a:lnTo>
                        <a:pt x="312" y="4"/>
                      </a:lnTo>
                      <a:lnTo>
                        <a:pt x="428" y="4"/>
                      </a:lnTo>
                      <a:lnTo>
                        <a:pt x="528" y="4"/>
                      </a:lnTo>
                      <a:lnTo>
                        <a:pt x="618" y="4"/>
                      </a:lnTo>
                      <a:lnTo>
                        <a:pt x="618" y="4"/>
                      </a:lnTo>
                      <a:lnTo>
                        <a:pt x="634" y="6"/>
                      </a:lnTo>
                      <a:lnTo>
                        <a:pt x="674" y="8"/>
                      </a:lnTo>
                      <a:lnTo>
                        <a:pt x="726" y="10"/>
                      </a:lnTo>
                      <a:lnTo>
                        <a:pt x="752" y="10"/>
                      </a:lnTo>
                      <a:lnTo>
                        <a:pt x="778" y="8"/>
                      </a:lnTo>
                      <a:lnTo>
                        <a:pt x="778" y="8"/>
                      </a:lnTo>
                      <a:lnTo>
                        <a:pt x="830" y="2"/>
                      </a:lnTo>
                      <a:lnTo>
                        <a:pt x="836" y="0"/>
                      </a:lnTo>
                      <a:lnTo>
                        <a:pt x="836" y="14"/>
                      </a:lnTo>
                      <a:lnTo>
                        <a:pt x="836" y="22"/>
                      </a:lnTo>
                      <a:lnTo>
                        <a:pt x="512" y="22"/>
                      </a:lnTo>
                      <a:lnTo>
                        <a:pt x="342" y="18"/>
                      </a:lnTo>
                      <a:lnTo>
                        <a:pt x="184" y="16"/>
                      </a:lnTo>
                      <a:lnTo>
                        <a:pt x="0" y="8"/>
                      </a:lnTo>
                      <a:close/>
                    </a:path>
                  </a:pathLst>
                </a:custGeom>
                <a:solidFill>
                  <a:srgbClr val="C7C7C7"/>
                </a:solidFill>
                <a:ln w="12700">
                  <a:solidFill>
                    <a:srgbClr val="000000"/>
                  </a:solidFill>
                  <a:prstDash val="solid"/>
                  <a:round/>
                  <a:headEnd/>
                  <a:tailEnd/>
                </a:ln>
              </p:spPr>
              <p:txBody>
                <a:bodyPr/>
                <a:lstStyle/>
                <a:p>
                  <a:endParaRPr lang="en-US" dirty="0"/>
                </a:p>
              </p:txBody>
            </p:sp>
            <p:sp>
              <p:nvSpPr>
                <p:cNvPr id="224" name="Freeform 289"/>
                <p:cNvSpPr>
                  <a:spLocks/>
                </p:cNvSpPr>
                <p:nvPr/>
              </p:nvSpPr>
              <p:spPr bwMode="auto">
                <a:xfrm>
                  <a:off x="3796" y="3589"/>
                  <a:ext cx="864" cy="22"/>
                </a:xfrm>
                <a:custGeom>
                  <a:avLst/>
                  <a:gdLst/>
                  <a:ahLst/>
                  <a:cxnLst>
                    <a:cxn ang="0">
                      <a:pos x="0" y="12"/>
                    </a:cxn>
                    <a:cxn ang="0">
                      <a:pos x="180" y="14"/>
                    </a:cxn>
                    <a:cxn ang="0">
                      <a:pos x="414" y="22"/>
                    </a:cxn>
                    <a:cxn ang="0">
                      <a:pos x="554" y="16"/>
                    </a:cxn>
                    <a:cxn ang="0">
                      <a:pos x="698" y="16"/>
                    </a:cxn>
                    <a:cxn ang="0">
                      <a:pos x="864" y="16"/>
                    </a:cxn>
                    <a:cxn ang="0">
                      <a:pos x="564" y="4"/>
                    </a:cxn>
                    <a:cxn ang="0">
                      <a:pos x="306" y="4"/>
                    </a:cxn>
                    <a:cxn ang="0">
                      <a:pos x="0" y="0"/>
                    </a:cxn>
                    <a:cxn ang="0">
                      <a:pos x="0" y="12"/>
                    </a:cxn>
                  </a:cxnLst>
                  <a:rect l="0" t="0" r="r" b="b"/>
                  <a:pathLst>
                    <a:path w="864" h="22">
                      <a:moveTo>
                        <a:pt x="0" y="12"/>
                      </a:moveTo>
                      <a:lnTo>
                        <a:pt x="180" y="14"/>
                      </a:lnTo>
                      <a:lnTo>
                        <a:pt x="414" y="22"/>
                      </a:lnTo>
                      <a:lnTo>
                        <a:pt x="554" y="16"/>
                      </a:lnTo>
                      <a:lnTo>
                        <a:pt x="698" y="16"/>
                      </a:lnTo>
                      <a:lnTo>
                        <a:pt x="864" y="16"/>
                      </a:lnTo>
                      <a:lnTo>
                        <a:pt x="564" y="4"/>
                      </a:lnTo>
                      <a:lnTo>
                        <a:pt x="306" y="4"/>
                      </a:lnTo>
                      <a:lnTo>
                        <a:pt x="0" y="0"/>
                      </a:lnTo>
                      <a:lnTo>
                        <a:pt x="0" y="12"/>
                      </a:lnTo>
                      <a:close/>
                    </a:path>
                  </a:pathLst>
                </a:custGeom>
                <a:solidFill>
                  <a:srgbClr val="C7C7C7"/>
                </a:solidFill>
                <a:ln w="12700">
                  <a:solidFill>
                    <a:srgbClr val="000000"/>
                  </a:solidFill>
                  <a:prstDash val="solid"/>
                  <a:round/>
                  <a:headEnd/>
                  <a:tailEnd/>
                </a:ln>
              </p:spPr>
              <p:txBody>
                <a:bodyPr/>
                <a:lstStyle/>
                <a:p>
                  <a:endParaRPr lang="en-US" dirty="0"/>
                </a:p>
              </p:txBody>
            </p:sp>
            <p:sp>
              <p:nvSpPr>
                <p:cNvPr id="225" name="Freeform 290"/>
                <p:cNvSpPr>
                  <a:spLocks/>
                </p:cNvSpPr>
                <p:nvPr/>
              </p:nvSpPr>
              <p:spPr bwMode="auto">
                <a:xfrm>
                  <a:off x="4556" y="3757"/>
                  <a:ext cx="922" cy="30"/>
                </a:xfrm>
                <a:custGeom>
                  <a:avLst/>
                  <a:gdLst/>
                  <a:ahLst/>
                  <a:cxnLst>
                    <a:cxn ang="0">
                      <a:pos x="0" y="2"/>
                    </a:cxn>
                    <a:cxn ang="0">
                      <a:pos x="240" y="6"/>
                    </a:cxn>
                    <a:cxn ang="0">
                      <a:pos x="414" y="16"/>
                    </a:cxn>
                    <a:cxn ang="0">
                      <a:pos x="594" y="8"/>
                    </a:cxn>
                    <a:cxn ang="0">
                      <a:pos x="712" y="8"/>
                    </a:cxn>
                    <a:cxn ang="0">
                      <a:pos x="808" y="0"/>
                    </a:cxn>
                    <a:cxn ang="0">
                      <a:pos x="922" y="10"/>
                    </a:cxn>
                    <a:cxn ang="0">
                      <a:pos x="432" y="22"/>
                    </a:cxn>
                    <a:cxn ang="0">
                      <a:pos x="432" y="22"/>
                    </a:cxn>
                    <a:cxn ang="0">
                      <a:pos x="426" y="24"/>
                    </a:cxn>
                    <a:cxn ang="0">
                      <a:pos x="406" y="28"/>
                    </a:cxn>
                    <a:cxn ang="0">
                      <a:pos x="364" y="30"/>
                    </a:cxn>
                    <a:cxn ang="0">
                      <a:pos x="336" y="30"/>
                    </a:cxn>
                    <a:cxn ang="0">
                      <a:pos x="298" y="28"/>
                    </a:cxn>
                    <a:cxn ang="0">
                      <a:pos x="298" y="28"/>
                    </a:cxn>
                    <a:cxn ang="0">
                      <a:pos x="132" y="18"/>
                    </a:cxn>
                    <a:cxn ang="0">
                      <a:pos x="44" y="12"/>
                    </a:cxn>
                    <a:cxn ang="0">
                      <a:pos x="0" y="2"/>
                    </a:cxn>
                  </a:cxnLst>
                  <a:rect l="0" t="0" r="r" b="b"/>
                  <a:pathLst>
                    <a:path w="922" h="30">
                      <a:moveTo>
                        <a:pt x="0" y="2"/>
                      </a:moveTo>
                      <a:lnTo>
                        <a:pt x="240" y="6"/>
                      </a:lnTo>
                      <a:lnTo>
                        <a:pt x="414" y="16"/>
                      </a:lnTo>
                      <a:lnTo>
                        <a:pt x="594" y="8"/>
                      </a:lnTo>
                      <a:lnTo>
                        <a:pt x="712" y="8"/>
                      </a:lnTo>
                      <a:lnTo>
                        <a:pt x="808" y="0"/>
                      </a:lnTo>
                      <a:lnTo>
                        <a:pt x="922" y="10"/>
                      </a:lnTo>
                      <a:lnTo>
                        <a:pt x="432" y="22"/>
                      </a:lnTo>
                      <a:lnTo>
                        <a:pt x="432" y="22"/>
                      </a:lnTo>
                      <a:lnTo>
                        <a:pt x="426" y="24"/>
                      </a:lnTo>
                      <a:lnTo>
                        <a:pt x="406" y="28"/>
                      </a:lnTo>
                      <a:lnTo>
                        <a:pt x="364" y="30"/>
                      </a:lnTo>
                      <a:lnTo>
                        <a:pt x="336" y="30"/>
                      </a:lnTo>
                      <a:lnTo>
                        <a:pt x="298" y="28"/>
                      </a:lnTo>
                      <a:lnTo>
                        <a:pt x="298" y="28"/>
                      </a:lnTo>
                      <a:lnTo>
                        <a:pt x="132" y="18"/>
                      </a:lnTo>
                      <a:lnTo>
                        <a:pt x="44" y="12"/>
                      </a:lnTo>
                      <a:lnTo>
                        <a:pt x="0" y="2"/>
                      </a:lnTo>
                      <a:close/>
                    </a:path>
                  </a:pathLst>
                </a:custGeom>
                <a:solidFill>
                  <a:srgbClr val="C7C7C7"/>
                </a:solidFill>
                <a:ln w="12700">
                  <a:solidFill>
                    <a:srgbClr val="000000"/>
                  </a:solidFill>
                  <a:prstDash val="solid"/>
                  <a:round/>
                  <a:headEnd/>
                  <a:tailEnd/>
                </a:ln>
              </p:spPr>
              <p:txBody>
                <a:bodyPr/>
                <a:lstStyle/>
                <a:p>
                  <a:endParaRPr lang="en-US" dirty="0"/>
                </a:p>
              </p:txBody>
            </p:sp>
            <p:sp>
              <p:nvSpPr>
                <p:cNvPr id="226" name="Freeform 291"/>
                <p:cNvSpPr>
                  <a:spLocks/>
                </p:cNvSpPr>
                <p:nvPr/>
              </p:nvSpPr>
              <p:spPr bwMode="auto">
                <a:xfrm>
                  <a:off x="3796" y="3631"/>
                  <a:ext cx="550" cy="24"/>
                </a:xfrm>
                <a:custGeom>
                  <a:avLst/>
                  <a:gdLst/>
                  <a:ahLst/>
                  <a:cxnLst>
                    <a:cxn ang="0">
                      <a:pos x="0" y="20"/>
                    </a:cxn>
                    <a:cxn ang="0">
                      <a:pos x="0" y="20"/>
                    </a:cxn>
                    <a:cxn ang="0">
                      <a:pos x="196" y="20"/>
                    </a:cxn>
                    <a:cxn ang="0">
                      <a:pos x="196" y="20"/>
                    </a:cxn>
                    <a:cxn ang="0">
                      <a:pos x="400" y="22"/>
                    </a:cxn>
                    <a:cxn ang="0">
                      <a:pos x="550" y="24"/>
                    </a:cxn>
                    <a:cxn ang="0">
                      <a:pos x="344" y="2"/>
                    </a:cxn>
                    <a:cxn ang="0">
                      <a:pos x="344" y="2"/>
                    </a:cxn>
                    <a:cxn ang="0">
                      <a:pos x="264" y="0"/>
                    </a:cxn>
                    <a:cxn ang="0">
                      <a:pos x="202" y="0"/>
                    </a:cxn>
                    <a:cxn ang="0">
                      <a:pos x="176" y="0"/>
                    </a:cxn>
                    <a:cxn ang="0">
                      <a:pos x="156" y="2"/>
                    </a:cxn>
                    <a:cxn ang="0">
                      <a:pos x="156" y="2"/>
                    </a:cxn>
                    <a:cxn ang="0">
                      <a:pos x="64" y="12"/>
                    </a:cxn>
                    <a:cxn ang="0">
                      <a:pos x="0" y="20"/>
                    </a:cxn>
                    <a:cxn ang="0">
                      <a:pos x="0" y="20"/>
                    </a:cxn>
                  </a:cxnLst>
                  <a:rect l="0" t="0" r="r" b="b"/>
                  <a:pathLst>
                    <a:path w="550" h="24">
                      <a:moveTo>
                        <a:pt x="0" y="20"/>
                      </a:moveTo>
                      <a:lnTo>
                        <a:pt x="0" y="20"/>
                      </a:lnTo>
                      <a:lnTo>
                        <a:pt x="196" y="20"/>
                      </a:lnTo>
                      <a:lnTo>
                        <a:pt x="196" y="20"/>
                      </a:lnTo>
                      <a:lnTo>
                        <a:pt x="400" y="22"/>
                      </a:lnTo>
                      <a:lnTo>
                        <a:pt x="550" y="24"/>
                      </a:lnTo>
                      <a:lnTo>
                        <a:pt x="344" y="2"/>
                      </a:lnTo>
                      <a:lnTo>
                        <a:pt x="344" y="2"/>
                      </a:lnTo>
                      <a:lnTo>
                        <a:pt x="264" y="0"/>
                      </a:lnTo>
                      <a:lnTo>
                        <a:pt x="202" y="0"/>
                      </a:lnTo>
                      <a:lnTo>
                        <a:pt x="176" y="0"/>
                      </a:lnTo>
                      <a:lnTo>
                        <a:pt x="156" y="2"/>
                      </a:lnTo>
                      <a:lnTo>
                        <a:pt x="156" y="2"/>
                      </a:lnTo>
                      <a:lnTo>
                        <a:pt x="64" y="12"/>
                      </a:lnTo>
                      <a:lnTo>
                        <a:pt x="0" y="20"/>
                      </a:lnTo>
                      <a:lnTo>
                        <a:pt x="0" y="20"/>
                      </a:lnTo>
                      <a:close/>
                    </a:path>
                  </a:pathLst>
                </a:custGeom>
                <a:solidFill>
                  <a:srgbClr val="C7C7C7"/>
                </a:solidFill>
                <a:ln w="12700">
                  <a:solidFill>
                    <a:srgbClr val="000000"/>
                  </a:solidFill>
                  <a:prstDash val="solid"/>
                  <a:round/>
                  <a:headEnd/>
                  <a:tailEnd/>
                </a:ln>
              </p:spPr>
              <p:txBody>
                <a:bodyPr/>
                <a:lstStyle/>
                <a:p>
                  <a:endParaRPr lang="en-US" dirty="0"/>
                </a:p>
              </p:txBody>
            </p:sp>
            <p:sp>
              <p:nvSpPr>
                <p:cNvPr id="227" name="Freeform 292"/>
                <p:cNvSpPr>
                  <a:spLocks/>
                </p:cNvSpPr>
                <p:nvPr/>
              </p:nvSpPr>
              <p:spPr bwMode="auto">
                <a:xfrm>
                  <a:off x="3918" y="3757"/>
                  <a:ext cx="556" cy="10"/>
                </a:xfrm>
                <a:custGeom>
                  <a:avLst/>
                  <a:gdLst/>
                  <a:ahLst/>
                  <a:cxnLst>
                    <a:cxn ang="0">
                      <a:pos x="0" y="10"/>
                    </a:cxn>
                    <a:cxn ang="0">
                      <a:pos x="556" y="8"/>
                    </a:cxn>
                    <a:cxn ang="0">
                      <a:pos x="250" y="0"/>
                    </a:cxn>
                    <a:cxn ang="0">
                      <a:pos x="0" y="10"/>
                    </a:cxn>
                  </a:cxnLst>
                  <a:rect l="0" t="0" r="r" b="b"/>
                  <a:pathLst>
                    <a:path w="556" h="10">
                      <a:moveTo>
                        <a:pt x="0" y="10"/>
                      </a:moveTo>
                      <a:lnTo>
                        <a:pt x="556" y="8"/>
                      </a:lnTo>
                      <a:lnTo>
                        <a:pt x="250" y="0"/>
                      </a:lnTo>
                      <a:lnTo>
                        <a:pt x="0" y="10"/>
                      </a:lnTo>
                      <a:close/>
                    </a:path>
                  </a:pathLst>
                </a:custGeom>
                <a:solidFill>
                  <a:srgbClr val="C7C7C7"/>
                </a:solidFill>
                <a:ln w="12700">
                  <a:solidFill>
                    <a:srgbClr val="000000"/>
                  </a:solidFill>
                  <a:prstDash val="solid"/>
                  <a:round/>
                  <a:headEnd/>
                  <a:tailEnd/>
                </a:ln>
              </p:spPr>
              <p:txBody>
                <a:bodyPr/>
                <a:lstStyle/>
                <a:p>
                  <a:endParaRPr lang="en-US" dirty="0"/>
                </a:p>
              </p:txBody>
            </p:sp>
            <p:sp>
              <p:nvSpPr>
                <p:cNvPr id="228" name="Freeform 293"/>
                <p:cNvSpPr>
                  <a:spLocks/>
                </p:cNvSpPr>
                <p:nvPr/>
              </p:nvSpPr>
              <p:spPr bwMode="auto">
                <a:xfrm>
                  <a:off x="5086" y="3657"/>
                  <a:ext cx="720" cy="28"/>
                </a:xfrm>
                <a:custGeom>
                  <a:avLst/>
                  <a:gdLst/>
                  <a:ahLst/>
                  <a:cxnLst>
                    <a:cxn ang="0">
                      <a:pos x="0" y="16"/>
                    </a:cxn>
                    <a:cxn ang="0">
                      <a:pos x="0" y="16"/>
                    </a:cxn>
                    <a:cxn ang="0">
                      <a:pos x="194" y="24"/>
                    </a:cxn>
                    <a:cxn ang="0">
                      <a:pos x="336" y="28"/>
                    </a:cxn>
                    <a:cxn ang="0">
                      <a:pos x="386" y="28"/>
                    </a:cxn>
                    <a:cxn ang="0">
                      <a:pos x="414" y="26"/>
                    </a:cxn>
                    <a:cxn ang="0">
                      <a:pos x="414" y="26"/>
                    </a:cxn>
                    <a:cxn ang="0">
                      <a:pos x="436" y="20"/>
                    </a:cxn>
                    <a:cxn ang="0">
                      <a:pos x="460" y="16"/>
                    </a:cxn>
                    <a:cxn ang="0">
                      <a:pos x="498" y="14"/>
                    </a:cxn>
                    <a:cxn ang="0">
                      <a:pos x="566" y="16"/>
                    </a:cxn>
                    <a:cxn ang="0">
                      <a:pos x="566" y="16"/>
                    </a:cxn>
                    <a:cxn ang="0">
                      <a:pos x="688" y="20"/>
                    </a:cxn>
                    <a:cxn ang="0">
                      <a:pos x="720" y="20"/>
                    </a:cxn>
                    <a:cxn ang="0">
                      <a:pos x="720" y="0"/>
                    </a:cxn>
                    <a:cxn ang="0">
                      <a:pos x="200" y="14"/>
                    </a:cxn>
                    <a:cxn ang="0">
                      <a:pos x="0" y="16"/>
                    </a:cxn>
                  </a:cxnLst>
                  <a:rect l="0" t="0" r="r" b="b"/>
                  <a:pathLst>
                    <a:path w="720" h="28">
                      <a:moveTo>
                        <a:pt x="0" y="16"/>
                      </a:moveTo>
                      <a:lnTo>
                        <a:pt x="0" y="16"/>
                      </a:lnTo>
                      <a:lnTo>
                        <a:pt x="194" y="24"/>
                      </a:lnTo>
                      <a:lnTo>
                        <a:pt x="336" y="28"/>
                      </a:lnTo>
                      <a:lnTo>
                        <a:pt x="386" y="28"/>
                      </a:lnTo>
                      <a:lnTo>
                        <a:pt x="414" y="26"/>
                      </a:lnTo>
                      <a:lnTo>
                        <a:pt x="414" y="26"/>
                      </a:lnTo>
                      <a:lnTo>
                        <a:pt x="436" y="20"/>
                      </a:lnTo>
                      <a:lnTo>
                        <a:pt x="460" y="16"/>
                      </a:lnTo>
                      <a:lnTo>
                        <a:pt x="498" y="14"/>
                      </a:lnTo>
                      <a:lnTo>
                        <a:pt x="566" y="16"/>
                      </a:lnTo>
                      <a:lnTo>
                        <a:pt x="566" y="16"/>
                      </a:lnTo>
                      <a:lnTo>
                        <a:pt x="688" y="20"/>
                      </a:lnTo>
                      <a:lnTo>
                        <a:pt x="720" y="20"/>
                      </a:lnTo>
                      <a:lnTo>
                        <a:pt x="720" y="0"/>
                      </a:lnTo>
                      <a:lnTo>
                        <a:pt x="200" y="14"/>
                      </a:lnTo>
                      <a:lnTo>
                        <a:pt x="0" y="16"/>
                      </a:lnTo>
                      <a:close/>
                    </a:path>
                  </a:pathLst>
                </a:custGeom>
                <a:solidFill>
                  <a:srgbClr val="C7C7C7"/>
                </a:solidFill>
                <a:ln w="12700">
                  <a:solidFill>
                    <a:srgbClr val="000000"/>
                  </a:solidFill>
                  <a:prstDash val="solid"/>
                  <a:round/>
                  <a:headEnd/>
                  <a:tailEnd/>
                </a:ln>
              </p:spPr>
              <p:txBody>
                <a:bodyPr/>
                <a:lstStyle/>
                <a:p>
                  <a:endParaRPr lang="en-US" dirty="0"/>
                </a:p>
              </p:txBody>
            </p:sp>
            <p:sp>
              <p:nvSpPr>
                <p:cNvPr id="229" name="Freeform 294"/>
                <p:cNvSpPr>
                  <a:spLocks/>
                </p:cNvSpPr>
                <p:nvPr/>
              </p:nvSpPr>
              <p:spPr bwMode="auto">
                <a:xfrm>
                  <a:off x="5464" y="3485"/>
                  <a:ext cx="342" cy="26"/>
                </a:xfrm>
                <a:custGeom>
                  <a:avLst/>
                  <a:gdLst/>
                  <a:ahLst/>
                  <a:cxnLst>
                    <a:cxn ang="0">
                      <a:pos x="0" y="18"/>
                    </a:cxn>
                    <a:cxn ang="0">
                      <a:pos x="342" y="26"/>
                    </a:cxn>
                    <a:cxn ang="0">
                      <a:pos x="342" y="0"/>
                    </a:cxn>
                    <a:cxn ang="0">
                      <a:pos x="0" y="18"/>
                    </a:cxn>
                  </a:cxnLst>
                  <a:rect l="0" t="0" r="r" b="b"/>
                  <a:pathLst>
                    <a:path w="342" h="26">
                      <a:moveTo>
                        <a:pt x="0" y="18"/>
                      </a:moveTo>
                      <a:lnTo>
                        <a:pt x="342" y="26"/>
                      </a:lnTo>
                      <a:lnTo>
                        <a:pt x="342" y="0"/>
                      </a:lnTo>
                      <a:lnTo>
                        <a:pt x="0" y="18"/>
                      </a:lnTo>
                      <a:close/>
                    </a:path>
                  </a:pathLst>
                </a:custGeom>
                <a:solidFill>
                  <a:srgbClr val="C7C7C7"/>
                </a:solidFill>
                <a:ln w="12700">
                  <a:solidFill>
                    <a:srgbClr val="000000"/>
                  </a:solidFill>
                  <a:prstDash val="solid"/>
                  <a:round/>
                  <a:headEnd/>
                  <a:tailEnd/>
                </a:ln>
              </p:spPr>
              <p:txBody>
                <a:bodyPr/>
                <a:lstStyle/>
                <a:p>
                  <a:endParaRPr lang="en-US" dirty="0"/>
                </a:p>
              </p:txBody>
            </p:sp>
            <p:sp>
              <p:nvSpPr>
                <p:cNvPr id="230" name="Freeform 295"/>
                <p:cNvSpPr>
                  <a:spLocks/>
                </p:cNvSpPr>
                <p:nvPr/>
              </p:nvSpPr>
              <p:spPr bwMode="auto">
                <a:xfrm>
                  <a:off x="4640" y="3509"/>
                  <a:ext cx="544" cy="22"/>
                </a:xfrm>
                <a:custGeom>
                  <a:avLst/>
                  <a:gdLst/>
                  <a:ahLst/>
                  <a:cxnLst>
                    <a:cxn ang="0">
                      <a:pos x="0" y="6"/>
                    </a:cxn>
                    <a:cxn ang="0">
                      <a:pos x="0" y="6"/>
                    </a:cxn>
                    <a:cxn ang="0">
                      <a:pos x="72" y="14"/>
                    </a:cxn>
                    <a:cxn ang="0">
                      <a:pos x="136" y="20"/>
                    </a:cxn>
                    <a:cxn ang="0">
                      <a:pos x="190" y="22"/>
                    </a:cxn>
                    <a:cxn ang="0">
                      <a:pos x="190" y="22"/>
                    </a:cxn>
                    <a:cxn ang="0">
                      <a:pos x="354" y="20"/>
                    </a:cxn>
                    <a:cxn ang="0">
                      <a:pos x="484" y="16"/>
                    </a:cxn>
                    <a:cxn ang="0">
                      <a:pos x="484" y="16"/>
                    </a:cxn>
                    <a:cxn ang="0">
                      <a:pos x="520" y="12"/>
                    </a:cxn>
                    <a:cxn ang="0">
                      <a:pos x="544" y="10"/>
                    </a:cxn>
                    <a:cxn ang="0">
                      <a:pos x="254" y="0"/>
                    </a:cxn>
                    <a:cxn ang="0">
                      <a:pos x="0" y="6"/>
                    </a:cxn>
                  </a:cxnLst>
                  <a:rect l="0" t="0" r="r" b="b"/>
                  <a:pathLst>
                    <a:path w="544" h="22">
                      <a:moveTo>
                        <a:pt x="0" y="6"/>
                      </a:moveTo>
                      <a:lnTo>
                        <a:pt x="0" y="6"/>
                      </a:lnTo>
                      <a:lnTo>
                        <a:pt x="72" y="14"/>
                      </a:lnTo>
                      <a:lnTo>
                        <a:pt x="136" y="20"/>
                      </a:lnTo>
                      <a:lnTo>
                        <a:pt x="190" y="22"/>
                      </a:lnTo>
                      <a:lnTo>
                        <a:pt x="190" y="22"/>
                      </a:lnTo>
                      <a:lnTo>
                        <a:pt x="354" y="20"/>
                      </a:lnTo>
                      <a:lnTo>
                        <a:pt x="484" y="16"/>
                      </a:lnTo>
                      <a:lnTo>
                        <a:pt x="484" y="16"/>
                      </a:lnTo>
                      <a:lnTo>
                        <a:pt x="520" y="12"/>
                      </a:lnTo>
                      <a:lnTo>
                        <a:pt x="544" y="10"/>
                      </a:lnTo>
                      <a:lnTo>
                        <a:pt x="254" y="0"/>
                      </a:lnTo>
                      <a:lnTo>
                        <a:pt x="0" y="6"/>
                      </a:lnTo>
                      <a:close/>
                    </a:path>
                  </a:pathLst>
                </a:custGeom>
                <a:solidFill>
                  <a:srgbClr val="C7C7C7"/>
                </a:solidFill>
                <a:ln w="12700">
                  <a:solidFill>
                    <a:srgbClr val="000000"/>
                  </a:solidFill>
                  <a:prstDash val="solid"/>
                  <a:round/>
                  <a:headEnd/>
                  <a:tailEnd/>
                </a:ln>
              </p:spPr>
              <p:txBody>
                <a:bodyPr/>
                <a:lstStyle/>
                <a:p>
                  <a:endParaRPr lang="en-US" dirty="0"/>
                </a:p>
              </p:txBody>
            </p:sp>
            <p:sp>
              <p:nvSpPr>
                <p:cNvPr id="231" name="Freeform 296"/>
                <p:cNvSpPr>
                  <a:spLocks/>
                </p:cNvSpPr>
                <p:nvPr/>
              </p:nvSpPr>
              <p:spPr bwMode="auto">
                <a:xfrm>
                  <a:off x="5042" y="3471"/>
                  <a:ext cx="608" cy="16"/>
                </a:xfrm>
                <a:custGeom>
                  <a:avLst/>
                  <a:gdLst/>
                  <a:ahLst/>
                  <a:cxnLst>
                    <a:cxn ang="0">
                      <a:pos x="0" y="16"/>
                    </a:cxn>
                    <a:cxn ang="0">
                      <a:pos x="0" y="16"/>
                    </a:cxn>
                    <a:cxn ang="0">
                      <a:pos x="120" y="16"/>
                    </a:cxn>
                    <a:cxn ang="0">
                      <a:pos x="220" y="16"/>
                    </a:cxn>
                    <a:cxn ang="0">
                      <a:pos x="266" y="14"/>
                    </a:cxn>
                    <a:cxn ang="0">
                      <a:pos x="302" y="12"/>
                    </a:cxn>
                    <a:cxn ang="0">
                      <a:pos x="302" y="12"/>
                    </a:cxn>
                    <a:cxn ang="0">
                      <a:pos x="372" y="8"/>
                    </a:cxn>
                    <a:cxn ang="0">
                      <a:pos x="452" y="2"/>
                    </a:cxn>
                    <a:cxn ang="0">
                      <a:pos x="536" y="0"/>
                    </a:cxn>
                    <a:cxn ang="0">
                      <a:pos x="608" y="0"/>
                    </a:cxn>
                  </a:cxnLst>
                  <a:rect l="0" t="0" r="r" b="b"/>
                  <a:pathLst>
                    <a:path w="608" h="16">
                      <a:moveTo>
                        <a:pt x="0" y="16"/>
                      </a:moveTo>
                      <a:lnTo>
                        <a:pt x="0" y="16"/>
                      </a:lnTo>
                      <a:lnTo>
                        <a:pt x="120" y="16"/>
                      </a:lnTo>
                      <a:lnTo>
                        <a:pt x="220" y="16"/>
                      </a:lnTo>
                      <a:lnTo>
                        <a:pt x="266" y="14"/>
                      </a:lnTo>
                      <a:lnTo>
                        <a:pt x="302" y="12"/>
                      </a:lnTo>
                      <a:lnTo>
                        <a:pt x="302" y="12"/>
                      </a:lnTo>
                      <a:lnTo>
                        <a:pt x="372" y="8"/>
                      </a:lnTo>
                      <a:lnTo>
                        <a:pt x="452" y="2"/>
                      </a:lnTo>
                      <a:lnTo>
                        <a:pt x="536" y="0"/>
                      </a:lnTo>
                      <a:lnTo>
                        <a:pt x="608" y="0"/>
                      </a:lnTo>
                    </a:path>
                  </a:pathLst>
                </a:custGeom>
                <a:noFill/>
                <a:ln w="12700">
                  <a:solidFill>
                    <a:srgbClr val="000000"/>
                  </a:solidFill>
                  <a:prstDash val="solid"/>
                  <a:round/>
                  <a:headEnd/>
                  <a:tailEnd/>
                </a:ln>
              </p:spPr>
              <p:txBody>
                <a:bodyPr/>
                <a:lstStyle/>
                <a:p>
                  <a:endParaRPr lang="en-US" dirty="0"/>
                </a:p>
              </p:txBody>
            </p:sp>
            <p:sp>
              <p:nvSpPr>
                <p:cNvPr id="232" name="Freeform 297"/>
                <p:cNvSpPr>
                  <a:spLocks/>
                </p:cNvSpPr>
                <p:nvPr/>
              </p:nvSpPr>
              <p:spPr bwMode="auto">
                <a:xfrm>
                  <a:off x="3798" y="3697"/>
                  <a:ext cx="996" cy="18"/>
                </a:xfrm>
                <a:custGeom>
                  <a:avLst/>
                  <a:gdLst/>
                  <a:ahLst/>
                  <a:cxnLst>
                    <a:cxn ang="0">
                      <a:pos x="0" y="8"/>
                    </a:cxn>
                    <a:cxn ang="0">
                      <a:pos x="0" y="8"/>
                    </a:cxn>
                    <a:cxn ang="0">
                      <a:pos x="18" y="6"/>
                    </a:cxn>
                    <a:cxn ang="0">
                      <a:pos x="66" y="4"/>
                    </a:cxn>
                    <a:cxn ang="0">
                      <a:pos x="132" y="4"/>
                    </a:cxn>
                    <a:cxn ang="0">
                      <a:pos x="172" y="6"/>
                    </a:cxn>
                    <a:cxn ang="0">
                      <a:pos x="212" y="8"/>
                    </a:cxn>
                    <a:cxn ang="0">
                      <a:pos x="212" y="8"/>
                    </a:cxn>
                    <a:cxn ang="0">
                      <a:pos x="294" y="14"/>
                    </a:cxn>
                    <a:cxn ang="0">
                      <a:pos x="370" y="16"/>
                    </a:cxn>
                    <a:cxn ang="0">
                      <a:pos x="502" y="18"/>
                    </a:cxn>
                    <a:cxn ang="0">
                      <a:pos x="502" y="18"/>
                    </a:cxn>
                    <a:cxn ang="0">
                      <a:pos x="570" y="16"/>
                    </a:cxn>
                    <a:cxn ang="0">
                      <a:pos x="650" y="14"/>
                    </a:cxn>
                    <a:cxn ang="0">
                      <a:pos x="782" y="10"/>
                    </a:cxn>
                    <a:cxn ang="0">
                      <a:pos x="782" y="10"/>
                    </a:cxn>
                    <a:cxn ang="0">
                      <a:pos x="822" y="8"/>
                    </a:cxn>
                    <a:cxn ang="0">
                      <a:pos x="864" y="4"/>
                    </a:cxn>
                    <a:cxn ang="0">
                      <a:pos x="920" y="0"/>
                    </a:cxn>
                    <a:cxn ang="0">
                      <a:pos x="954" y="0"/>
                    </a:cxn>
                    <a:cxn ang="0">
                      <a:pos x="996" y="0"/>
                    </a:cxn>
                    <a:cxn ang="0">
                      <a:pos x="0" y="8"/>
                    </a:cxn>
                  </a:cxnLst>
                  <a:rect l="0" t="0" r="r" b="b"/>
                  <a:pathLst>
                    <a:path w="996" h="18">
                      <a:moveTo>
                        <a:pt x="0" y="8"/>
                      </a:moveTo>
                      <a:lnTo>
                        <a:pt x="0" y="8"/>
                      </a:lnTo>
                      <a:lnTo>
                        <a:pt x="18" y="6"/>
                      </a:lnTo>
                      <a:lnTo>
                        <a:pt x="66" y="4"/>
                      </a:lnTo>
                      <a:lnTo>
                        <a:pt x="132" y="4"/>
                      </a:lnTo>
                      <a:lnTo>
                        <a:pt x="172" y="6"/>
                      </a:lnTo>
                      <a:lnTo>
                        <a:pt x="212" y="8"/>
                      </a:lnTo>
                      <a:lnTo>
                        <a:pt x="212" y="8"/>
                      </a:lnTo>
                      <a:lnTo>
                        <a:pt x="294" y="14"/>
                      </a:lnTo>
                      <a:lnTo>
                        <a:pt x="370" y="16"/>
                      </a:lnTo>
                      <a:lnTo>
                        <a:pt x="502" y="18"/>
                      </a:lnTo>
                      <a:lnTo>
                        <a:pt x="502" y="18"/>
                      </a:lnTo>
                      <a:lnTo>
                        <a:pt x="570" y="16"/>
                      </a:lnTo>
                      <a:lnTo>
                        <a:pt x="650" y="14"/>
                      </a:lnTo>
                      <a:lnTo>
                        <a:pt x="782" y="10"/>
                      </a:lnTo>
                      <a:lnTo>
                        <a:pt x="782" y="10"/>
                      </a:lnTo>
                      <a:lnTo>
                        <a:pt x="822" y="8"/>
                      </a:lnTo>
                      <a:lnTo>
                        <a:pt x="864" y="4"/>
                      </a:lnTo>
                      <a:lnTo>
                        <a:pt x="920" y="0"/>
                      </a:lnTo>
                      <a:lnTo>
                        <a:pt x="954" y="0"/>
                      </a:lnTo>
                      <a:lnTo>
                        <a:pt x="996" y="0"/>
                      </a:lnTo>
                      <a:lnTo>
                        <a:pt x="0" y="8"/>
                      </a:lnTo>
                      <a:close/>
                    </a:path>
                  </a:pathLst>
                </a:custGeom>
                <a:solidFill>
                  <a:srgbClr val="C7C7C7"/>
                </a:solidFill>
                <a:ln w="9525">
                  <a:noFill/>
                  <a:round/>
                  <a:headEnd/>
                  <a:tailEnd/>
                </a:ln>
              </p:spPr>
              <p:txBody>
                <a:bodyPr/>
                <a:lstStyle/>
                <a:p>
                  <a:endParaRPr lang="en-US" dirty="0"/>
                </a:p>
              </p:txBody>
            </p:sp>
            <p:sp>
              <p:nvSpPr>
                <p:cNvPr id="233" name="Freeform 298"/>
                <p:cNvSpPr>
                  <a:spLocks/>
                </p:cNvSpPr>
                <p:nvPr/>
              </p:nvSpPr>
              <p:spPr bwMode="auto">
                <a:xfrm>
                  <a:off x="3798" y="3697"/>
                  <a:ext cx="996" cy="18"/>
                </a:xfrm>
                <a:custGeom>
                  <a:avLst/>
                  <a:gdLst/>
                  <a:ahLst/>
                  <a:cxnLst>
                    <a:cxn ang="0">
                      <a:pos x="0" y="8"/>
                    </a:cxn>
                    <a:cxn ang="0">
                      <a:pos x="0" y="8"/>
                    </a:cxn>
                    <a:cxn ang="0">
                      <a:pos x="18" y="6"/>
                    </a:cxn>
                    <a:cxn ang="0">
                      <a:pos x="66" y="4"/>
                    </a:cxn>
                    <a:cxn ang="0">
                      <a:pos x="132" y="4"/>
                    </a:cxn>
                    <a:cxn ang="0">
                      <a:pos x="172" y="6"/>
                    </a:cxn>
                    <a:cxn ang="0">
                      <a:pos x="212" y="8"/>
                    </a:cxn>
                    <a:cxn ang="0">
                      <a:pos x="212" y="8"/>
                    </a:cxn>
                    <a:cxn ang="0">
                      <a:pos x="294" y="14"/>
                    </a:cxn>
                    <a:cxn ang="0">
                      <a:pos x="370" y="16"/>
                    </a:cxn>
                    <a:cxn ang="0">
                      <a:pos x="502" y="18"/>
                    </a:cxn>
                    <a:cxn ang="0">
                      <a:pos x="502" y="18"/>
                    </a:cxn>
                    <a:cxn ang="0">
                      <a:pos x="570" y="16"/>
                    </a:cxn>
                    <a:cxn ang="0">
                      <a:pos x="650" y="14"/>
                    </a:cxn>
                    <a:cxn ang="0">
                      <a:pos x="782" y="10"/>
                    </a:cxn>
                    <a:cxn ang="0">
                      <a:pos x="782" y="10"/>
                    </a:cxn>
                    <a:cxn ang="0">
                      <a:pos x="822" y="8"/>
                    </a:cxn>
                    <a:cxn ang="0">
                      <a:pos x="864" y="4"/>
                    </a:cxn>
                    <a:cxn ang="0">
                      <a:pos x="920" y="0"/>
                    </a:cxn>
                    <a:cxn ang="0">
                      <a:pos x="954" y="0"/>
                    </a:cxn>
                    <a:cxn ang="0">
                      <a:pos x="996" y="0"/>
                    </a:cxn>
                  </a:cxnLst>
                  <a:rect l="0" t="0" r="r" b="b"/>
                  <a:pathLst>
                    <a:path w="996" h="18">
                      <a:moveTo>
                        <a:pt x="0" y="8"/>
                      </a:moveTo>
                      <a:lnTo>
                        <a:pt x="0" y="8"/>
                      </a:lnTo>
                      <a:lnTo>
                        <a:pt x="18" y="6"/>
                      </a:lnTo>
                      <a:lnTo>
                        <a:pt x="66" y="4"/>
                      </a:lnTo>
                      <a:lnTo>
                        <a:pt x="132" y="4"/>
                      </a:lnTo>
                      <a:lnTo>
                        <a:pt x="172" y="6"/>
                      </a:lnTo>
                      <a:lnTo>
                        <a:pt x="212" y="8"/>
                      </a:lnTo>
                      <a:lnTo>
                        <a:pt x="212" y="8"/>
                      </a:lnTo>
                      <a:lnTo>
                        <a:pt x="294" y="14"/>
                      </a:lnTo>
                      <a:lnTo>
                        <a:pt x="370" y="16"/>
                      </a:lnTo>
                      <a:lnTo>
                        <a:pt x="502" y="18"/>
                      </a:lnTo>
                      <a:lnTo>
                        <a:pt x="502" y="18"/>
                      </a:lnTo>
                      <a:lnTo>
                        <a:pt x="570" y="16"/>
                      </a:lnTo>
                      <a:lnTo>
                        <a:pt x="650" y="14"/>
                      </a:lnTo>
                      <a:lnTo>
                        <a:pt x="782" y="10"/>
                      </a:lnTo>
                      <a:lnTo>
                        <a:pt x="782" y="10"/>
                      </a:lnTo>
                      <a:lnTo>
                        <a:pt x="822" y="8"/>
                      </a:lnTo>
                      <a:lnTo>
                        <a:pt x="864" y="4"/>
                      </a:lnTo>
                      <a:lnTo>
                        <a:pt x="920" y="0"/>
                      </a:lnTo>
                      <a:lnTo>
                        <a:pt x="954" y="0"/>
                      </a:lnTo>
                      <a:lnTo>
                        <a:pt x="996" y="0"/>
                      </a:lnTo>
                    </a:path>
                  </a:pathLst>
                </a:custGeom>
                <a:noFill/>
                <a:ln w="12700">
                  <a:solidFill>
                    <a:srgbClr val="000000"/>
                  </a:solidFill>
                  <a:prstDash val="solid"/>
                  <a:round/>
                  <a:headEnd/>
                  <a:tailEnd/>
                </a:ln>
              </p:spPr>
              <p:txBody>
                <a:bodyPr/>
                <a:lstStyle/>
                <a:p>
                  <a:endParaRPr lang="en-US" dirty="0"/>
                </a:p>
              </p:txBody>
            </p:sp>
            <p:sp>
              <p:nvSpPr>
                <p:cNvPr id="234" name="Freeform 299"/>
                <p:cNvSpPr>
                  <a:spLocks/>
                </p:cNvSpPr>
                <p:nvPr/>
              </p:nvSpPr>
              <p:spPr bwMode="auto">
                <a:xfrm>
                  <a:off x="5112" y="3727"/>
                  <a:ext cx="622" cy="14"/>
                </a:xfrm>
                <a:custGeom>
                  <a:avLst/>
                  <a:gdLst/>
                  <a:ahLst/>
                  <a:cxnLst>
                    <a:cxn ang="0">
                      <a:pos x="622" y="10"/>
                    </a:cxn>
                    <a:cxn ang="0">
                      <a:pos x="622" y="10"/>
                    </a:cxn>
                    <a:cxn ang="0">
                      <a:pos x="618" y="12"/>
                    </a:cxn>
                    <a:cxn ang="0">
                      <a:pos x="598" y="14"/>
                    </a:cxn>
                    <a:cxn ang="0">
                      <a:pos x="560" y="14"/>
                    </a:cxn>
                    <a:cxn ang="0">
                      <a:pos x="496" y="10"/>
                    </a:cxn>
                    <a:cxn ang="0">
                      <a:pos x="496" y="10"/>
                    </a:cxn>
                    <a:cxn ang="0">
                      <a:pos x="432" y="6"/>
                    </a:cxn>
                    <a:cxn ang="0">
                      <a:pos x="386" y="6"/>
                    </a:cxn>
                    <a:cxn ang="0">
                      <a:pos x="338" y="6"/>
                    </a:cxn>
                    <a:cxn ang="0">
                      <a:pos x="274" y="4"/>
                    </a:cxn>
                    <a:cxn ang="0">
                      <a:pos x="274" y="4"/>
                    </a:cxn>
                    <a:cxn ang="0">
                      <a:pos x="232" y="0"/>
                    </a:cxn>
                    <a:cxn ang="0">
                      <a:pos x="186" y="0"/>
                    </a:cxn>
                    <a:cxn ang="0">
                      <a:pos x="96" y="0"/>
                    </a:cxn>
                    <a:cxn ang="0">
                      <a:pos x="0" y="4"/>
                    </a:cxn>
                  </a:cxnLst>
                  <a:rect l="0" t="0" r="r" b="b"/>
                  <a:pathLst>
                    <a:path w="622" h="14">
                      <a:moveTo>
                        <a:pt x="622" y="10"/>
                      </a:moveTo>
                      <a:lnTo>
                        <a:pt x="622" y="10"/>
                      </a:lnTo>
                      <a:lnTo>
                        <a:pt x="618" y="12"/>
                      </a:lnTo>
                      <a:lnTo>
                        <a:pt x="598" y="14"/>
                      </a:lnTo>
                      <a:lnTo>
                        <a:pt x="560" y="14"/>
                      </a:lnTo>
                      <a:lnTo>
                        <a:pt x="496" y="10"/>
                      </a:lnTo>
                      <a:lnTo>
                        <a:pt x="496" y="10"/>
                      </a:lnTo>
                      <a:lnTo>
                        <a:pt x="432" y="6"/>
                      </a:lnTo>
                      <a:lnTo>
                        <a:pt x="386" y="6"/>
                      </a:lnTo>
                      <a:lnTo>
                        <a:pt x="338" y="6"/>
                      </a:lnTo>
                      <a:lnTo>
                        <a:pt x="274" y="4"/>
                      </a:lnTo>
                      <a:lnTo>
                        <a:pt x="274" y="4"/>
                      </a:lnTo>
                      <a:lnTo>
                        <a:pt x="232" y="0"/>
                      </a:lnTo>
                      <a:lnTo>
                        <a:pt x="186" y="0"/>
                      </a:lnTo>
                      <a:lnTo>
                        <a:pt x="96" y="0"/>
                      </a:lnTo>
                      <a:lnTo>
                        <a:pt x="0" y="4"/>
                      </a:lnTo>
                    </a:path>
                  </a:pathLst>
                </a:custGeom>
                <a:noFill/>
                <a:ln w="12700">
                  <a:solidFill>
                    <a:srgbClr val="000000"/>
                  </a:solidFill>
                  <a:prstDash val="solid"/>
                  <a:round/>
                  <a:headEnd/>
                  <a:tailEnd/>
                </a:ln>
              </p:spPr>
              <p:txBody>
                <a:bodyPr/>
                <a:lstStyle/>
                <a:p>
                  <a:endParaRPr lang="en-US" dirty="0"/>
                </a:p>
              </p:txBody>
            </p:sp>
            <p:sp>
              <p:nvSpPr>
                <p:cNvPr id="235" name="Freeform 300"/>
                <p:cNvSpPr>
                  <a:spLocks/>
                </p:cNvSpPr>
                <p:nvPr/>
              </p:nvSpPr>
              <p:spPr bwMode="auto">
                <a:xfrm>
                  <a:off x="4262" y="3823"/>
                  <a:ext cx="1000" cy="12"/>
                </a:xfrm>
                <a:custGeom>
                  <a:avLst/>
                  <a:gdLst/>
                  <a:ahLst/>
                  <a:cxnLst>
                    <a:cxn ang="0">
                      <a:pos x="0" y="12"/>
                    </a:cxn>
                    <a:cxn ang="0">
                      <a:pos x="0" y="12"/>
                    </a:cxn>
                    <a:cxn ang="0">
                      <a:pos x="324" y="12"/>
                    </a:cxn>
                    <a:cxn ang="0">
                      <a:pos x="324" y="12"/>
                    </a:cxn>
                    <a:cxn ang="0">
                      <a:pos x="388" y="10"/>
                    </a:cxn>
                    <a:cxn ang="0">
                      <a:pos x="438" y="6"/>
                    </a:cxn>
                    <a:cxn ang="0">
                      <a:pos x="494" y="4"/>
                    </a:cxn>
                    <a:cxn ang="0">
                      <a:pos x="530" y="4"/>
                    </a:cxn>
                    <a:cxn ang="0">
                      <a:pos x="576" y="4"/>
                    </a:cxn>
                    <a:cxn ang="0">
                      <a:pos x="576" y="4"/>
                    </a:cxn>
                    <a:cxn ang="0">
                      <a:pos x="648" y="8"/>
                    </a:cxn>
                    <a:cxn ang="0">
                      <a:pos x="686" y="10"/>
                    </a:cxn>
                    <a:cxn ang="0">
                      <a:pos x="724" y="12"/>
                    </a:cxn>
                    <a:cxn ang="0">
                      <a:pos x="792" y="10"/>
                    </a:cxn>
                    <a:cxn ang="0">
                      <a:pos x="792" y="10"/>
                    </a:cxn>
                    <a:cxn ang="0">
                      <a:pos x="924" y="4"/>
                    </a:cxn>
                    <a:cxn ang="0">
                      <a:pos x="1000" y="0"/>
                    </a:cxn>
                  </a:cxnLst>
                  <a:rect l="0" t="0" r="r" b="b"/>
                  <a:pathLst>
                    <a:path w="1000" h="12">
                      <a:moveTo>
                        <a:pt x="0" y="12"/>
                      </a:moveTo>
                      <a:lnTo>
                        <a:pt x="0" y="12"/>
                      </a:lnTo>
                      <a:lnTo>
                        <a:pt x="324" y="12"/>
                      </a:lnTo>
                      <a:lnTo>
                        <a:pt x="324" y="12"/>
                      </a:lnTo>
                      <a:lnTo>
                        <a:pt x="388" y="10"/>
                      </a:lnTo>
                      <a:lnTo>
                        <a:pt x="438" y="6"/>
                      </a:lnTo>
                      <a:lnTo>
                        <a:pt x="494" y="4"/>
                      </a:lnTo>
                      <a:lnTo>
                        <a:pt x="530" y="4"/>
                      </a:lnTo>
                      <a:lnTo>
                        <a:pt x="576" y="4"/>
                      </a:lnTo>
                      <a:lnTo>
                        <a:pt x="576" y="4"/>
                      </a:lnTo>
                      <a:lnTo>
                        <a:pt x="648" y="8"/>
                      </a:lnTo>
                      <a:lnTo>
                        <a:pt x="686" y="10"/>
                      </a:lnTo>
                      <a:lnTo>
                        <a:pt x="724" y="12"/>
                      </a:lnTo>
                      <a:lnTo>
                        <a:pt x="792" y="10"/>
                      </a:lnTo>
                      <a:lnTo>
                        <a:pt x="792" y="10"/>
                      </a:lnTo>
                      <a:lnTo>
                        <a:pt x="924" y="4"/>
                      </a:lnTo>
                      <a:lnTo>
                        <a:pt x="1000" y="0"/>
                      </a:lnTo>
                    </a:path>
                  </a:pathLst>
                </a:custGeom>
                <a:noFill/>
                <a:ln w="12700">
                  <a:solidFill>
                    <a:srgbClr val="000000"/>
                  </a:solidFill>
                  <a:prstDash val="solid"/>
                  <a:round/>
                  <a:headEnd/>
                  <a:tailEnd/>
                </a:ln>
              </p:spPr>
              <p:txBody>
                <a:bodyPr/>
                <a:lstStyle/>
                <a:p>
                  <a:endParaRPr lang="en-US" dirty="0"/>
                </a:p>
              </p:txBody>
            </p:sp>
            <p:sp>
              <p:nvSpPr>
                <p:cNvPr id="236" name="Freeform 301"/>
                <p:cNvSpPr>
                  <a:spLocks/>
                </p:cNvSpPr>
                <p:nvPr/>
              </p:nvSpPr>
              <p:spPr bwMode="auto">
                <a:xfrm>
                  <a:off x="3800" y="3783"/>
                  <a:ext cx="936" cy="16"/>
                </a:xfrm>
                <a:custGeom>
                  <a:avLst/>
                  <a:gdLst/>
                  <a:ahLst/>
                  <a:cxnLst>
                    <a:cxn ang="0">
                      <a:pos x="0" y="16"/>
                    </a:cxn>
                    <a:cxn ang="0">
                      <a:pos x="0" y="16"/>
                    </a:cxn>
                    <a:cxn ang="0">
                      <a:pos x="6" y="14"/>
                    </a:cxn>
                    <a:cxn ang="0">
                      <a:pos x="26" y="10"/>
                    </a:cxn>
                    <a:cxn ang="0">
                      <a:pos x="62" y="6"/>
                    </a:cxn>
                    <a:cxn ang="0">
                      <a:pos x="118" y="2"/>
                    </a:cxn>
                    <a:cxn ang="0">
                      <a:pos x="118" y="2"/>
                    </a:cxn>
                    <a:cxn ang="0">
                      <a:pos x="172" y="2"/>
                    </a:cxn>
                    <a:cxn ang="0">
                      <a:pos x="214" y="2"/>
                    </a:cxn>
                    <a:cxn ang="0">
                      <a:pos x="262" y="4"/>
                    </a:cxn>
                    <a:cxn ang="0">
                      <a:pos x="338" y="4"/>
                    </a:cxn>
                    <a:cxn ang="0">
                      <a:pos x="338" y="4"/>
                    </a:cxn>
                    <a:cxn ang="0">
                      <a:pos x="614" y="4"/>
                    </a:cxn>
                    <a:cxn ang="0">
                      <a:pos x="718" y="2"/>
                    </a:cxn>
                    <a:cxn ang="0">
                      <a:pos x="936" y="0"/>
                    </a:cxn>
                  </a:cxnLst>
                  <a:rect l="0" t="0" r="r" b="b"/>
                  <a:pathLst>
                    <a:path w="936" h="16">
                      <a:moveTo>
                        <a:pt x="0" y="16"/>
                      </a:moveTo>
                      <a:lnTo>
                        <a:pt x="0" y="16"/>
                      </a:lnTo>
                      <a:lnTo>
                        <a:pt x="6" y="14"/>
                      </a:lnTo>
                      <a:lnTo>
                        <a:pt x="26" y="10"/>
                      </a:lnTo>
                      <a:lnTo>
                        <a:pt x="62" y="6"/>
                      </a:lnTo>
                      <a:lnTo>
                        <a:pt x="118" y="2"/>
                      </a:lnTo>
                      <a:lnTo>
                        <a:pt x="118" y="2"/>
                      </a:lnTo>
                      <a:lnTo>
                        <a:pt x="172" y="2"/>
                      </a:lnTo>
                      <a:lnTo>
                        <a:pt x="214" y="2"/>
                      </a:lnTo>
                      <a:lnTo>
                        <a:pt x="262" y="4"/>
                      </a:lnTo>
                      <a:lnTo>
                        <a:pt x="338" y="4"/>
                      </a:lnTo>
                      <a:lnTo>
                        <a:pt x="338" y="4"/>
                      </a:lnTo>
                      <a:lnTo>
                        <a:pt x="614" y="4"/>
                      </a:lnTo>
                      <a:lnTo>
                        <a:pt x="718" y="2"/>
                      </a:lnTo>
                      <a:lnTo>
                        <a:pt x="936" y="0"/>
                      </a:lnTo>
                    </a:path>
                  </a:pathLst>
                </a:custGeom>
                <a:noFill/>
                <a:ln w="12700">
                  <a:solidFill>
                    <a:srgbClr val="000000"/>
                  </a:solidFill>
                  <a:prstDash val="solid"/>
                  <a:round/>
                  <a:headEnd/>
                  <a:tailEnd/>
                </a:ln>
              </p:spPr>
              <p:txBody>
                <a:bodyPr/>
                <a:lstStyle/>
                <a:p>
                  <a:endParaRPr lang="en-US" dirty="0"/>
                </a:p>
              </p:txBody>
            </p:sp>
            <p:sp>
              <p:nvSpPr>
                <p:cNvPr id="237" name="Freeform 302"/>
                <p:cNvSpPr>
                  <a:spLocks/>
                </p:cNvSpPr>
                <p:nvPr/>
              </p:nvSpPr>
              <p:spPr bwMode="auto">
                <a:xfrm>
                  <a:off x="4326" y="3483"/>
                  <a:ext cx="858" cy="36"/>
                </a:xfrm>
                <a:custGeom>
                  <a:avLst/>
                  <a:gdLst/>
                  <a:ahLst/>
                  <a:cxnLst>
                    <a:cxn ang="0">
                      <a:pos x="0" y="0"/>
                    </a:cxn>
                    <a:cxn ang="0">
                      <a:pos x="0" y="0"/>
                    </a:cxn>
                    <a:cxn ang="0">
                      <a:pos x="162" y="4"/>
                    </a:cxn>
                    <a:cxn ang="0">
                      <a:pos x="290" y="6"/>
                    </a:cxn>
                    <a:cxn ang="0">
                      <a:pos x="386" y="10"/>
                    </a:cxn>
                    <a:cxn ang="0">
                      <a:pos x="386" y="10"/>
                    </a:cxn>
                    <a:cxn ang="0">
                      <a:pos x="438" y="12"/>
                    </a:cxn>
                    <a:cxn ang="0">
                      <a:pos x="476" y="14"/>
                    </a:cxn>
                    <a:cxn ang="0">
                      <a:pos x="516" y="14"/>
                    </a:cxn>
                    <a:cxn ang="0">
                      <a:pos x="568" y="18"/>
                    </a:cxn>
                    <a:cxn ang="0">
                      <a:pos x="568" y="18"/>
                    </a:cxn>
                    <a:cxn ang="0">
                      <a:pos x="736" y="32"/>
                    </a:cxn>
                    <a:cxn ang="0">
                      <a:pos x="814" y="36"/>
                    </a:cxn>
                    <a:cxn ang="0">
                      <a:pos x="842" y="36"/>
                    </a:cxn>
                    <a:cxn ang="0">
                      <a:pos x="858" y="36"/>
                    </a:cxn>
                  </a:cxnLst>
                  <a:rect l="0" t="0" r="r" b="b"/>
                  <a:pathLst>
                    <a:path w="858" h="36">
                      <a:moveTo>
                        <a:pt x="0" y="0"/>
                      </a:moveTo>
                      <a:lnTo>
                        <a:pt x="0" y="0"/>
                      </a:lnTo>
                      <a:lnTo>
                        <a:pt x="162" y="4"/>
                      </a:lnTo>
                      <a:lnTo>
                        <a:pt x="290" y="6"/>
                      </a:lnTo>
                      <a:lnTo>
                        <a:pt x="386" y="10"/>
                      </a:lnTo>
                      <a:lnTo>
                        <a:pt x="386" y="10"/>
                      </a:lnTo>
                      <a:lnTo>
                        <a:pt x="438" y="12"/>
                      </a:lnTo>
                      <a:lnTo>
                        <a:pt x="476" y="14"/>
                      </a:lnTo>
                      <a:lnTo>
                        <a:pt x="516" y="14"/>
                      </a:lnTo>
                      <a:lnTo>
                        <a:pt x="568" y="18"/>
                      </a:lnTo>
                      <a:lnTo>
                        <a:pt x="568" y="18"/>
                      </a:lnTo>
                      <a:lnTo>
                        <a:pt x="736" y="32"/>
                      </a:lnTo>
                      <a:lnTo>
                        <a:pt x="814" y="36"/>
                      </a:lnTo>
                      <a:lnTo>
                        <a:pt x="842" y="36"/>
                      </a:lnTo>
                      <a:lnTo>
                        <a:pt x="858" y="36"/>
                      </a:lnTo>
                    </a:path>
                  </a:pathLst>
                </a:custGeom>
                <a:noFill/>
                <a:ln w="12700">
                  <a:solidFill>
                    <a:srgbClr val="000000"/>
                  </a:solidFill>
                  <a:prstDash val="solid"/>
                  <a:round/>
                  <a:headEnd/>
                  <a:tailEnd/>
                </a:ln>
              </p:spPr>
              <p:txBody>
                <a:bodyPr/>
                <a:lstStyle/>
                <a:p>
                  <a:endParaRPr lang="en-US" dirty="0"/>
                </a:p>
              </p:txBody>
            </p:sp>
            <p:sp>
              <p:nvSpPr>
                <p:cNvPr id="238" name="Rectangle 303"/>
                <p:cNvSpPr>
                  <a:spLocks noChangeArrowheads="1"/>
                </p:cNvSpPr>
                <p:nvPr/>
              </p:nvSpPr>
              <p:spPr bwMode="auto">
                <a:xfrm>
                  <a:off x="3794" y="3423"/>
                  <a:ext cx="2012" cy="498"/>
                </a:xfrm>
                <a:prstGeom prst="rect">
                  <a:avLst/>
                </a:prstGeom>
                <a:noFill/>
                <a:ln w="12700">
                  <a:solidFill>
                    <a:srgbClr val="FD1813"/>
                  </a:solidFill>
                  <a:miter lim="800000"/>
                  <a:headEnd/>
                  <a:tailEnd/>
                </a:ln>
              </p:spPr>
              <p:txBody>
                <a:bodyPr/>
                <a:lstStyle/>
                <a:p>
                  <a:endParaRPr lang="en-US" dirty="0"/>
                </a:p>
              </p:txBody>
            </p:sp>
            <p:sp>
              <p:nvSpPr>
                <p:cNvPr id="239" name="Freeform 304"/>
                <p:cNvSpPr>
                  <a:spLocks/>
                </p:cNvSpPr>
                <p:nvPr/>
              </p:nvSpPr>
              <p:spPr bwMode="auto">
                <a:xfrm>
                  <a:off x="4876" y="3697"/>
                  <a:ext cx="552" cy="6"/>
                </a:xfrm>
                <a:custGeom>
                  <a:avLst/>
                  <a:gdLst/>
                  <a:ahLst/>
                  <a:cxnLst>
                    <a:cxn ang="0">
                      <a:pos x="0" y="2"/>
                    </a:cxn>
                    <a:cxn ang="0">
                      <a:pos x="0" y="2"/>
                    </a:cxn>
                    <a:cxn ang="0">
                      <a:pos x="174" y="4"/>
                    </a:cxn>
                    <a:cxn ang="0">
                      <a:pos x="302" y="4"/>
                    </a:cxn>
                    <a:cxn ang="0">
                      <a:pos x="376" y="6"/>
                    </a:cxn>
                    <a:cxn ang="0">
                      <a:pos x="376" y="6"/>
                    </a:cxn>
                    <a:cxn ang="0">
                      <a:pos x="410" y="6"/>
                    </a:cxn>
                    <a:cxn ang="0">
                      <a:pos x="452" y="4"/>
                    </a:cxn>
                    <a:cxn ang="0">
                      <a:pos x="498" y="0"/>
                    </a:cxn>
                    <a:cxn ang="0">
                      <a:pos x="552" y="4"/>
                    </a:cxn>
                    <a:cxn ang="0">
                      <a:pos x="0" y="2"/>
                    </a:cxn>
                  </a:cxnLst>
                  <a:rect l="0" t="0" r="r" b="b"/>
                  <a:pathLst>
                    <a:path w="552" h="6">
                      <a:moveTo>
                        <a:pt x="0" y="2"/>
                      </a:moveTo>
                      <a:lnTo>
                        <a:pt x="0" y="2"/>
                      </a:lnTo>
                      <a:lnTo>
                        <a:pt x="174" y="4"/>
                      </a:lnTo>
                      <a:lnTo>
                        <a:pt x="302" y="4"/>
                      </a:lnTo>
                      <a:lnTo>
                        <a:pt x="376" y="6"/>
                      </a:lnTo>
                      <a:lnTo>
                        <a:pt x="376" y="6"/>
                      </a:lnTo>
                      <a:lnTo>
                        <a:pt x="410" y="6"/>
                      </a:lnTo>
                      <a:lnTo>
                        <a:pt x="452" y="4"/>
                      </a:lnTo>
                      <a:lnTo>
                        <a:pt x="498" y="0"/>
                      </a:lnTo>
                      <a:lnTo>
                        <a:pt x="552" y="4"/>
                      </a:lnTo>
                      <a:lnTo>
                        <a:pt x="0" y="2"/>
                      </a:lnTo>
                      <a:close/>
                    </a:path>
                  </a:pathLst>
                </a:custGeom>
                <a:solidFill>
                  <a:srgbClr val="C7C7C7"/>
                </a:solidFill>
                <a:ln w="9525">
                  <a:noFill/>
                  <a:round/>
                  <a:headEnd/>
                  <a:tailEnd/>
                </a:ln>
              </p:spPr>
              <p:txBody>
                <a:bodyPr/>
                <a:lstStyle/>
                <a:p>
                  <a:endParaRPr lang="en-US" dirty="0"/>
                </a:p>
              </p:txBody>
            </p:sp>
            <p:sp>
              <p:nvSpPr>
                <p:cNvPr id="240" name="Freeform 305"/>
                <p:cNvSpPr>
                  <a:spLocks/>
                </p:cNvSpPr>
                <p:nvPr/>
              </p:nvSpPr>
              <p:spPr bwMode="auto">
                <a:xfrm>
                  <a:off x="4876" y="3697"/>
                  <a:ext cx="552" cy="6"/>
                </a:xfrm>
                <a:custGeom>
                  <a:avLst/>
                  <a:gdLst/>
                  <a:ahLst/>
                  <a:cxnLst>
                    <a:cxn ang="0">
                      <a:pos x="0" y="2"/>
                    </a:cxn>
                    <a:cxn ang="0">
                      <a:pos x="0" y="2"/>
                    </a:cxn>
                    <a:cxn ang="0">
                      <a:pos x="174" y="4"/>
                    </a:cxn>
                    <a:cxn ang="0">
                      <a:pos x="302" y="4"/>
                    </a:cxn>
                    <a:cxn ang="0">
                      <a:pos x="376" y="6"/>
                    </a:cxn>
                    <a:cxn ang="0">
                      <a:pos x="376" y="6"/>
                    </a:cxn>
                    <a:cxn ang="0">
                      <a:pos x="410" y="6"/>
                    </a:cxn>
                    <a:cxn ang="0">
                      <a:pos x="452" y="4"/>
                    </a:cxn>
                    <a:cxn ang="0">
                      <a:pos x="498" y="0"/>
                    </a:cxn>
                    <a:cxn ang="0">
                      <a:pos x="552" y="4"/>
                    </a:cxn>
                  </a:cxnLst>
                  <a:rect l="0" t="0" r="r" b="b"/>
                  <a:pathLst>
                    <a:path w="552" h="6">
                      <a:moveTo>
                        <a:pt x="0" y="2"/>
                      </a:moveTo>
                      <a:lnTo>
                        <a:pt x="0" y="2"/>
                      </a:lnTo>
                      <a:lnTo>
                        <a:pt x="174" y="4"/>
                      </a:lnTo>
                      <a:lnTo>
                        <a:pt x="302" y="4"/>
                      </a:lnTo>
                      <a:lnTo>
                        <a:pt x="376" y="6"/>
                      </a:lnTo>
                      <a:lnTo>
                        <a:pt x="376" y="6"/>
                      </a:lnTo>
                      <a:lnTo>
                        <a:pt x="410" y="6"/>
                      </a:lnTo>
                      <a:lnTo>
                        <a:pt x="452" y="4"/>
                      </a:lnTo>
                      <a:lnTo>
                        <a:pt x="498" y="0"/>
                      </a:lnTo>
                      <a:lnTo>
                        <a:pt x="552" y="4"/>
                      </a:lnTo>
                    </a:path>
                  </a:pathLst>
                </a:custGeom>
                <a:noFill/>
                <a:ln w="12700">
                  <a:solidFill>
                    <a:srgbClr val="000000"/>
                  </a:solidFill>
                  <a:prstDash val="solid"/>
                  <a:round/>
                  <a:headEnd/>
                  <a:tailEnd/>
                </a:ln>
              </p:spPr>
              <p:txBody>
                <a:bodyPr/>
                <a:lstStyle/>
                <a:p>
                  <a:endParaRPr lang="en-US" dirty="0"/>
                </a:p>
              </p:txBody>
            </p:sp>
            <p:sp>
              <p:nvSpPr>
                <p:cNvPr id="241" name="Freeform 306"/>
                <p:cNvSpPr>
                  <a:spLocks/>
                </p:cNvSpPr>
                <p:nvPr/>
              </p:nvSpPr>
              <p:spPr bwMode="auto">
                <a:xfrm>
                  <a:off x="3796" y="3551"/>
                  <a:ext cx="636" cy="8"/>
                </a:xfrm>
                <a:custGeom>
                  <a:avLst/>
                  <a:gdLst/>
                  <a:ahLst/>
                  <a:cxnLst>
                    <a:cxn ang="0">
                      <a:pos x="636" y="2"/>
                    </a:cxn>
                    <a:cxn ang="0">
                      <a:pos x="636" y="2"/>
                    </a:cxn>
                    <a:cxn ang="0">
                      <a:pos x="380" y="8"/>
                    </a:cxn>
                    <a:cxn ang="0">
                      <a:pos x="188" y="8"/>
                    </a:cxn>
                    <a:cxn ang="0">
                      <a:pos x="114" y="8"/>
                    </a:cxn>
                    <a:cxn ang="0">
                      <a:pos x="70" y="6"/>
                    </a:cxn>
                    <a:cxn ang="0">
                      <a:pos x="70" y="6"/>
                    </a:cxn>
                    <a:cxn ang="0">
                      <a:pos x="0" y="0"/>
                    </a:cxn>
                    <a:cxn ang="0">
                      <a:pos x="636" y="2"/>
                    </a:cxn>
                  </a:cxnLst>
                  <a:rect l="0" t="0" r="r" b="b"/>
                  <a:pathLst>
                    <a:path w="636" h="8">
                      <a:moveTo>
                        <a:pt x="636" y="2"/>
                      </a:moveTo>
                      <a:lnTo>
                        <a:pt x="636" y="2"/>
                      </a:lnTo>
                      <a:lnTo>
                        <a:pt x="380" y="8"/>
                      </a:lnTo>
                      <a:lnTo>
                        <a:pt x="188" y="8"/>
                      </a:lnTo>
                      <a:lnTo>
                        <a:pt x="114" y="8"/>
                      </a:lnTo>
                      <a:lnTo>
                        <a:pt x="70" y="6"/>
                      </a:lnTo>
                      <a:lnTo>
                        <a:pt x="70" y="6"/>
                      </a:lnTo>
                      <a:lnTo>
                        <a:pt x="0" y="0"/>
                      </a:lnTo>
                      <a:lnTo>
                        <a:pt x="636" y="2"/>
                      </a:lnTo>
                      <a:close/>
                    </a:path>
                  </a:pathLst>
                </a:custGeom>
                <a:solidFill>
                  <a:srgbClr val="FFFF00"/>
                </a:solidFill>
                <a:ln w="9525">
                  <a:noFill/>
                  <a:round/>
                  <a:headEnd/>
                  <a:tailEnd/>
                </a:ln>
              </p:spPr>
              <p:txBody>
                <a:bodyPr/>
                <a:lstStyle/>
                <a:p>
                  <a:endParaRPr lang="en-US" dirty="0"/>
                </a:p>
              </p:txBody>
            </p:sp>
            <p:sp>
              <p:nvSpPr>
                <p:cNvPr id="242" name="Freeform 307"/>
                <p:cNvSpPr>
                  <a:spLocks/>
                </p:cNvSpPr>
                <p:nvPr/>
              </p:nvSpPr>
              <p:spPr bwMode="auto">
                <a:xfrm>
                  <a:off x="3796" y="3551"/>
                  <a:ext cx="636" cy="8"/>
                </a:xfrm>
                <a:custGeom>
                  <a:avLst/>
                  <a:gdLst/>
                  <a:ahLst/>
                  <a:cxnLst>
                    <a:cxn ang="0">
                      <a:pos x="636" y="2"/>
                    </a:cxn>
                    <a:cxn ang="0">
                      <a:pos x="636" y="2"/>
                    </a:cxn>
                    <a:cxn ang="0">
                      <a:pos x="380" y="8"/>
                    </a:cxn>
                    <a:cxn ang="0">
                      <a:pos x="188" y="8"/>
                    </a:cxn>
                    <a:cxn ang="0">
                      <a:pos x="114" y="8"/>
                    </a:cxn>
                    <a:cxn ang="0">
                      <a:pos x="70" y="6"/>
                    </a:cxn>
                    <a:cxn ang="0">
                      <a:pos x="70" y="6"/>
                    </a:cxn>
                    <a:cxn ang="0">
                      <a:pos x="0" y="0"/>
                    </a:cxn>
                  </a:cxnLst>
                  <a:rect l="0" t="0" r="r" b="b"/>
                  <a:pathLst>
                    <a:path w="636" h="8">
                      <a:moveTo>
                        <a:pt x="636" y="2"/>
                      </a:moveTo>
                      <a:lnTo>
                        <a:pt x="636" y="2"/>
                      </a:lnTo>
                      <a:lnTo>
                        <a:pt x="380" y="8"/>
                      </a:lnTo>
                      <a:lnTo>
                        <a:pt x="188" y="8"/>
                      </a:lnTo>
                      <a:lnTo>
                        <a:pt x="114" y="8"/>
                      </a:lnTo>
                      <a:lnTo>
                        <a:pt x="70" y="6"/>
                      </a:lnTo>
                      <a:lnTo>
                        <a:pt x="70" y="6"/>
                      </a:lnTo>
                      <a:lnTo>
                        <a:pt x="0" y="0"/>
                      </a:lnTo>
                    </a:path>
                  </a:pathLst>
                </a:custGeom>
                <a:noFill/>
                <a:ln w="12700">
                  <a:solidFill>
                    <a:srgbClr val="000000"/>
                  </a:solidFill>
                  <a:prstDash val="solid"/>
                  <a:round/>
                  <a:headEnd/>
                  <a:tailEnd/>
                </a:ln>
              </p:spPr>
              <p:txBody>
                <a:bodyPr/>
                <a:lstStyle/>
                <a:p>
                  <a:endParaRPr lang="en-US" dirty="0"/>
                </a:p>
              </p:txBody>
            </p:sp>
            <p:sp>
              <p:nvSpPr>
                <p:cNvPr id="243" name="Freeform 308"/>
                <p:cNvSpPr>
                  <a:spLocks/>
                </p:cNvSpPr>
                <p:nvPr/>
              </p:nvSpPr>
              <p:spPr bwMode="auto">
                <a:xfrm>
                  <a:off x="4372" y="3629"/>
                  <a:ext cx="752" cy="22"/>
                </a:xfrm>
                <a:custGeom>
                  <a:avLst/>
                  <a:gdLst/>
                  <a:ahLst/>
                  <a:cxnLst>
                    <a:cxn ang="0">
                      <a:pos x="0" y="0"/>
                    </a:cxn>
                    <a:cxn ang="0">
                      <a:pos x="0" y="0"/>
                    </a:cxn>
                    <a:cxn ang="0">
                      <a:pos x="208" y="10"/>
                    </a:cxn>
                    <a:cxn ang="0">
                      <a:pos x="368" y="18"/>
                    </a:cxn>
                    <a:cxn ang="0">
                      <a:pos x="478" y="22"/>
                    </a:cxn>
                    <a:cxn ang="0">
                      <a:pos x="478" y="22"/>
                    </a:cxn>
                    <a:cxn ang="0">
                      <a:pos x="556" y="20"/>
                    </a:cxn>
                    <a:cxn ang="0">
                      <a:pos x="646" y="18"/>
                    </a:cxn>
                    <a:cxn ang="0">
                      <a:pos x="752" y="14"/>
                    </a:cxn>
                  </a:cxnLst>
                  <a:rect l="0" t="0" r="r" b="b"/>
                  <a:pathLst>
                    <a:path w="752" h="22">
                      <a:moveTo>
                        <a:pt x="0" y="0"/>
                      </a:moveTo>
                      <a:lnTo>
                        <a:pt x="0" y="0"/>
                      </a:lnTo>
                      <a:lnTo>
                        <a:pt x="208" y="10"/>
                      </a:lnTo>
                      <a:lnTo>
                        <a:pt x="368" y="18"/>
                      </a:lnTo>
                      <a:lnTo>
                        <a:pt x="478" y="22"/>
                      </a:lnTo>
                      <a:lnTo>
                        <a:pt x="478" y="22"/>
                      </a:lnTo>
                      <a:lnTo>
                        <a:pt x="556" y="20"/>
                      </a:lnTo>
                      <a:lnTo>
                        <a:pt x="646" y="18"/>
                      </a:lnTo>
                      <a:lnTo>
                        <a:pt x="752" y="14"/>
                      </a:lnTo>
                    </a:path>
                  </a:pathLst>
                </a:custGeom>
                <a:noFill/>
                <a:ln w="12700">
                  <a:solidFill>
                    <a:srgbClr val="000000"/>
                  </a:solidFill>
                  <a:prstDash val="solid"/>
                  <a:round/>
                  <a:headEnd/>
                  <a:tailEnd/>
                </a:ln>
              </p:spPr>
              <p:txBody>
                <a:bodyPr/>
                <a:lstStyle/>
                <a:p>
                  <a:endParaRPr lang="en-US" dirty="0"/>
                </a:p>
              </p:txBody>
            </p:sp>
          </p:grpSp>
          <p:grpSp>
            <p:nvGrpSpPr>
              <p:cNvPr id="16" name="Group 309"/>
              <p:cNvGrpSpPr>
                <a:grpSpLocks/>
              </p:cNvGrpSpPr>
              <p:nvPr/>
            </p:nvGrpSpPr>
            <p:grpSpPr bwMode="auto">
              <a:xfrm>
                <a:off x="3829" y="2597"/>
                <a:ext cx="2020" cy="496"/>
                <a:chOff x="3790" y="2597"/>
                <a:chExt cx="2020" cy="496"/>
              </a:xfrm>
            </p:grpSpPr>
            <p:sp>
              <p:nvSpPr>
                <p:cNvPr id="161" name="Rectangle 310"/>
                <p:cNvSpPr>
                  <a:spLocks noChangeArrowheads="1"/>
                </p:cNvSpPr>
                <p:nvPr/>
              </p:nvSpPr>
              <p:spPr bwMode="auto">
                <a:xfrm>
                  <a:off x="3792" y="2601"/>
                  <a:ext cx="2014" cy="492"/>
                </a:xfrm>
                <a:prstGeom prst="rect">
                  <a:avLst/>
                </a:prstGeom>
                <a:solidFill>
                  <a:srgbClr val="E3E3E3"/>
                </a:solidFill>
                <a:ln w="9525">
                  <a:noFill/>
                  <a:miter lim="800000"/>
                  <a:headEnd/>
                  <a:tailEnd/>
                </a:ln>
              </p:spPr>
              <p:txBody>
                <a:bodyPr/>
                <a:lstStyle/>
                <a:p>
                  <a:endParaRPr lang="en-US" dirty="0"/>
                </a:p>
              </p:txBody>
            </p:sp>
            <p:sp>
              <p:nvSpPr>
                <p:cNvPr id="162" name="Freeform 311"/>
                <p:cNvSpPr>
                  <a:spLocks/>
                </p:cNvSpPr>
                <p:nvPr/>
              </p:nvSpPr>
              <p:spPr bwMode="auto">
                <a:xfrm>
                  <a:off x="3792" y="2629"/>
                  <a:ext cx="2012" cy="442"/>
                </a:xfrm>
                <a:custGeom>
                  <a:avLst/>
                  <a:gdLst/>
                  <a:ahLst/>
                  <a:cxnLst>
                    <a:cxn ang="0">
                      <a:pos x="2012" y="8"/>
                    </a:cxn>
                    <a:cxn ang="0">
                      <a:pos x="1796" y="2"/>
                    </a:cxn>
                    <a:cxn ang="0">
                      <a:pos x="1612" y="2"/>
                    </a:cxn>
                    <a:cxn ang="0">
                      <a:pos x="1454" y="8"/>
                    </a:cxn>
                    <a:cxn ang="0">
                      <a:pos x="1384" y="12"/>
                    </a:cxn>
                    <a:cxn ang="0">
                      <a:pos x="1224" y="16"/>
                    </a:cxn>
                    <a:cxn ang="0">
                      <a:pos x="942" y="16"/>
                    </a:cxn>
                    <a:cxn ang="0">
                      <a:pos x="740" y="12"/>
                    </a:cxn>
                    <a:cxn ang="0">
                      <a:pos x="462" y="12"/>
                    </a:cxn>
                    <a:cxn ang="0">
                      <a:pos x="238" y="22"/>
                    </a:cxn>
                    <a:cxn ang="0">
                      <a:pos x="116" y="30"/>
                    </a:cxn>
                    <a:cxn ang="0">
                      <a:pos x="12" y="40"/>
                    </a:cxn>
                    <a:cxn ang="0">
                      <a:pos x="2" y="402"/>
                    </a:cxn>
                    <a:cxn ang="0">
                      <a:pos x="0" y="402"/>
                    </a:cxn>
                    <a:cxn ang="0">
                      <a:pos x="2" y="404"/>
                    </a:cxn>
                    <a:cxn ang="0">
                      <a:pos x="52" y="396"/>
                    </a:cxn>
                    <a:cxn ang="0">
                      <a:pos x="66" y="394"/>
                    </a:cxn>
                    <a:cxn ang="0">
                      <a:pos x="132" y="398"/>
                    </a:cxn>
                    <a:cxn ang="0">
                      <a:pos x="336" y="428"/>
                    </a:cxn>
                    <a:cxn ang="0">
                      <a:pos x="464" y="440"/>
                    </a:cxn>
                    <a:cxn ang="0">
                      <a:pos x="556" y="442"/>
                    </a:cxn>
                    <a:cxn ang="0">
                      <a:pos x="602" y="442"/>
                    </a:cxn>
                    <a:cxn ang="0">
                      <a:pos x="920" y="424"/>
                    </a:cxn>
                    <a:cxn ang="0">
                      <a:pos x="1104" y="416"/>
                    </a:cxn>
                    <a:cxn ang="0">
                      <a:pos x="1154" y="416"/>
                    </a:cxn>
                    <a:cxn ang="0">
                      <a:pos x="1264" y="412"/>
                    </a:cxn>
                    <a:cxn ang="0">
                      <a:pos x="1480" y="392"/>
                    </a:cxn>
                    <a:cxn ang="0">
                      <a:pos x="1648" y="384"/>
                    </a:cxn>
                    <a:cxn ang="0">
                      <a:pos x="1738" y="386"/>
                    </a:cxn>
                    <a:cxn ang="0">
                      <a:pos x="1882" y="386"/>
                    </a:cxn>
                    <a:cxn ang="0">
                      <a:pos x="1964" y="378"/>
                    </a:cxn>
                    <a:cxn ang="0">
                      <a:pos x="2002" y="366"/>
                    </a:cxn>
                    <a:cxn ang="0">
                      <a:pos x="2012" y="362"/>
                    </a:cxn>
                  </a:cxnLst>
                  <a:rect l="0" t="0" r="r" b="b"/>
                  <a:pathLst>
                    <a:path w="2012" h="442">
                      <a:moveTo>
                        <a:pt x="2012" y="8"/>
                      </a:moveTo>
                      <a:lnTo>
                        <a:pt x="2012" y="8"/>
                      </a:lnTo>
                      <a:lnTo>
                        <a:pt x="1948" y="6"/>
                      </a:lnTo>
                      <a:lnTo>
                        <a:pt x="1796" y="2"/>
                      </a:lnTo>
                      <a:lnTo>
                        <a:pt x="1704" y="0"/>
                      </a:lnTo>
                      <a:lnTo>
                        <a:pt x="1612" y="2"/>
                      </a:lnTo>
                      <a:lnTo>
                        <a:pt x="1526" y="4"/>
                      </a:lnTo>
                      <a:lnTo>
                        <a:pt x="1454" y="8"/>
                      </a:lnTo>
                      <a:lnTo>
                        <a:pt x="1454" y="8"/>
                      </a:lnTo>
                      <a:lnTo>
                        <a:pt x="1384" y="12"/>
                      </a:lnTo>
                      <a:lnTo>
                        <a:pt x="1308" y="16"/>
                      </a:lnTo>
                      <a:lnTo>
                        <a:pt x="1224" y="16"/>
                      </a:lnTo>
                      <a:lnTo>
                        <a:pt x="1134" y="18"/>
                      </a:lnTo>
                      <a:lnTo>
                        <a:pt x="942" y="16"/>
                      </a:lnTo>
                      <a:lnTo>
                        <a:pt x="740" y="12"/>
                      </a:lnTo>
                      <a:lnTo>
                        <a:pt x="740" y="12"/>
                      </a:lnTo>
                      <a:lnTo>
                        <a:pt x="576" y="10"/>
                      </a:lnTo>
                      <a:lnTo>
                        <a:pt x="462" y="12"/>
                      </a:lnTo>
                      <a:lnTo>
                        <a:pt x="362" y="16"/>
                      </a:lnTo>
                      <a:lnTo>
                        <a:pt x="238" y="22"/>
                      </a:lnTo>
                      <a:lnTo>
                        <a:pt x="238" y="22"/>
                      </a:lnTo>
                      <a:lnTo>
                        <a:pt x="116" y="30"/>
                      </a:lnTo>
                      <a:lnTo>
                        <a:pt x="46" y="36"/>
                      </a:lnTo>
                      <a:lnTo>
                        <a:pt x="12" y="40"/>
                      </a:lnTo>
                      <a:lnTo>
                        <a:pt x="2" y="42"/>
                      </a:lnTo>
                      <a:lnTo>
                        <a:pt x="2" y="402"/>
                      </a:lnTo>
                      <a:lnTo>
                        <a:pt x="2" y="402"/>
                      </a:lnTo>
                      <a:lnTo>
                        <a:pt x="0" y="402"/>
                      </a:lnTo>
                      <a:lnTo>
                        <a:pt x="0" y="404"/>
                      </a:lnTo>
                      <a:lnTo>
                        <a:pt x="2" y="404"/>
                      </a:lnTo>
                      <a:lnTo>
                        <a:pt x="16" y="404"/>
                      </a:lnTo>
                      <a:lnTo>
                        <a:pt x="52" y="396"/>
                      </a:lnTo>
                      <a:lnTo>
                        <a:pt x="52" y="396"/>
                      </a:lnTo>
                      <a:lnTo>
                        <a:pt x="66" y="394"/>
                      </a:lnTo>
                      <a:lnTo>
                        <a:pt x="86" y="394"/>
                      </a:lnTo>
                      <a:lnTo>
                        <a:pt x="132" y="398"/>
                      </a:lnTo>
                      <a:lnTo>
                        <a:pt x="258" y="418"/>
                      </a:lnTo>
                      <a:lnTo>
                        <a:pt x="336" y="428"/>
                      </a:lnTo>
                      <a:lnTo>
                        <a:pt x="420" y="438"/>
                      </a:lnTo>
                      <a:lnTo>
                        <a:pt x="464" y="440"/>
                      </a:lnTo>
                      <a:lnTo>
                        <a:pt x="510" y="442"/>
                      </a:lnTo>
                      <a:lnTo>
                        <a:pt x="556" y="442"/>
                      </a:lnTo>
                      <a:lnTo>
                        <a:pt x="602" y="442"/>
                      </a:lnTo>
                      <a:lnTo>
                        <a:pt x="602" y="442"/>
                      </a:lnTo>
                      <a:lnTo>
                        <a:pt x="770" y="432"/>
                      </a:lnTo>
                      <a:lnTo>
                        <a:pt x="920" y="424"/>
                      </a:lnTo>
                      <a:lnTo>
                        <a:pt x="1048" y="416"/>
                      </a:lnTo>
                      <a:lnTo>
                        <a:pt x="1104" y="416"/>
                      </a:lnTo>
                      <a:lnTo>
                        <a:pt x="1154" y="416"/>
                      </a:lnTo>
                      <a:lnTo>
                        <a:pt x="1154" y="416"/>
                      </a:lnTo>
                      <a:lnTo>
                        <a:pt x="1206" y="416"/>
                      </a:lnTo>
                      <a:lnTo>
                        <a:pt x="1264" y="412"/>
                      </a:lnTo>
                      <a:lnTo>
                        <a:pt x="1402" y="400"/>
                      </a:lnTo>
                      <a:lnTo>
                        <a:pt x="1480" y="392"/>
                      </a:lnTo>
                      <a:lnTo>
                        <a:pt x="1562" y="388"/>
                      </a:lnTo>
                      <a:lnTo>
                        <a:pt x="1648" y="384"/>
                      </a:lnTo>
                      <a:lnTo>
                        <a:pt x="1738" y="386"/>
                      </a:lnTo>
                      <a:lnTo>
                        <a:pt x="1738" y="386"/>
                      </a:lnTo>
                      <a:lnTo>
                        <a:pt x="1818" y="388"/>
                      </a:lnTo>
                      <a:lnTo>
                        <a:pt x="1882" y="386"/>
                      </a:lnTo>
                      <a:lnTo>
                        <a:pt x="1930" y="382"/>
                      </a:lnTo>
                      <a:lnTo>
                        <a:pt x="1964" y="378"/>
                      </a:lnTo>
                      <a:lnTo>
                        <a:pt x="1988" y="372"/>
                      </a:lnTo>
                      <a:lnTo>
                        <a:pt x="2002" y="366"/>
                      </a:lnTo>
                      <a:lnTo>
                        <a:pt x="2010" y="362"/>
                      </a:lnTo>
                      <a:lnTo>
                        <a:pt x="2012" y="362"/>
                      </a:lnTo>
                      <a:lnTo>
                        <a:pt x="2012" y="8"/>
                      </a:lnTo>
                      <a:close/>
                    </a:path>
                  </a:pathLst>
                </a:custGeom>
                <a:solidFill>
                  <a:srgbClr val="FFFF00"/>
                </a:solidFill>
                <a:ln w="9525">
                  <a:noFill/>
                  <a:round/>
                  <a:headEnd/>
                  <a:tailEnd/>
                </a:ln>
              </p:spPr>
              <p:txBody>
                <a:bodyPr/>
                <a:lstStyle/>
                <a:p>
                  <a:endParaRPr lang="en-US" dirty="0"/>
                </a:p>
              </p:txBody>
            </p:sp>
            <p:sp>
              <p:nvSpPr>
                <p:cNvPr id="163" name="Freeform 312"/>
                <p:cNvSpPr>
                  <a:spLocks/>
                </p:cNvSpPr>
                <p:nvPr/>
              </p:nvSpPr>
              <p:spPr bwMode="auto">
                <a:xfrm>
                  <a:off x="3792" y="2629"/>
                  <a:ext cx="2012" cy="442"/>
                </a:xfrm>
                <a:custGeom>
                  <a:avLst/>
                  <a:gdLst/>
                  <a:ahLst/>
                  <a:cxnLst>
                    <a:cxn ang="0">
                      <a:pos x="2012" y="8"/>
                    </a:cxn>
                    <a:cxn ang="0">
                      <a:pos x="1796" y="2"/>
                    </a:cxn>
                    <a:cxn ang="0">
                      <a:pos x="1612" y="2"/>
                    </a:cxn>
                    <a:cxn ang="0">
                      <a:pos x="1454" y="8"/>
                    </a:cxn>
                    <a:cxn ang="0">
                      <a:pos x="1384" y="12"/>
                    </a:cxn>
                    <a:cxn ang="0">
                      <a:pos x="1224" y="16"/>
                    </a:cxn>
                    <a:cxn ang="0">
                      <a:pos x="942" y="16"/>
                    </a:cxn>
                    <a:cxn ang="0">
                      <a:pos x="740" y="12"/>
                    </a:cxn>
                    <a:cxn ang="0">
                      <a:pos x="462" y="12"/>
                    </a:cxn>
                    <a:cxn ang="0">
                      <a:pos x="238" y="22"/>
                    </a:cxn>
                    <a:cxn ang="0">
                      <a:pos x="116" y="30"/>
                    </a:cxn>
                    <a:cxn ang="0">
                      <a:pos x="12" y="40"/>
                    </a:cxn>
                    <a:cxn ang="0">
                      <a:pos x="2" y="402"/>
                    </a:cxn>
                    <a:cxn ang="0">
                      <a:pos x="0" y="402"/>
                    </a:cxn>
                    <a:cxn ang="0">
                      <a:pos x="2" y="404"/>
                    </a:cxn>
                    <a:cxn ang="0">
                      <a:pos x="52" y="396"/>
                    </a:cxn>
                    <a:cxn ang="0">
                      <a:pos x="66" y="394"/>
                    </a:cxn>
                    <a:cxn ang="0">
                      <a:pos x="132" y="398"/>
                    </a:cxn>
                    <a:cxn ang="0">
                      <a:pos x="336" y="428"/>
                    </a:cxn>
                    <a:cxn ang="0">
                      <a:pos x="464" y="440"/>
                    </a:cxn>
                    <a:cxn ang="0">
                      <a:pos x="556" y="442"/>
                    </a:cxn>
                    <a:cxn ang="0">
                      <a:pos x="602" y="442"/>
                    </a:cxn>
                    <a:cxn ang="0">
                      <a:pos x="920" y="424"/>
                    </a:cxn>
                    <a:cxn ang="0">
                      <a:pos x="1104" y="416"/>
                    </a:cxn>
                    <a:cxn ang="0">
                      <a:pos x="1154" y="416"/>
                    </a:cxn>
                    <a:cxn ang="0">
                      <a:pos x="1264" y="412"/>
                    </a:cxn>
                    <a:cxn ang="0">
                      <a:pos x="1480" y="392"/>
                    </a:cxn>
                    <a:cxn ang="0">
                      <a:pos x="1648" y="384"/>
                    </a:cxn>
                    <a:cxn ang="0">
                      <a:pos x="1738" y="386"/>
                    </a:cxn>
                    <a:cxn ang="0">
                      <a:pos x="1882" y="386"/>
                    </a:cxn>
                    <a:cxn ang="0">
                      <a:pos x="1964" y="378"/>
                    </a:cxn>
                    <a:cxn ang="0">
                      <a:pos x="2002" y="366"/>
                    </a:cxn>
                    <a:cxn ang="0">
                      <a:pos x="2012" y="362"/>
                    </a:cxn>
                  </a:cxnLst>
                  <a:rect l="0" t="0" r="r" b="b"/>
                  <a:pathLst>
                    <a:path w="2012" h="442">
                      <a:moveTo>
                        <a:pt x="2012" y="8"/>
                      </a:moveTo>
                      <a:lnTo>
                        <a:pt x="2012" y="8"/>
                      </a:lnTo>
                      <a:lnTo>
                        <a:pt x="1948" y="6"/>
                      </a:lnTo>
                      <a:lnTo>
                        <a:pt x="1796" y="2"/>
                      </a:lnTo>
                      <a:lnTo>
                        <a:pt x="1704" y="0"/>
                      </a:lnTo>
                      <a:lnTo>
                        <a:pt x="1612" y="2"/>
                      </a:lnTo>
                      <a:lnTo>
                        <a:pt x="1526" y="4"/>
                      </a:lnTo>
                      <a:lnTo>
                        <a:pt x="1454" y="8"/>
                      </a:lnTo>
                      <a:lnTo>
                        <a:pt x="1454" y="8"/>
                      </a:lnTo>
                      <a:lnTo>
                        <a:pt x="1384" y="12"/>
                      </a:lnTo>
                      <a:lnTo>
                        <a:pt x="1308" y="16"/>
                      </a:lnTo>
                      <a:lnTo>
                        <a:pt x="1224" y="16"/>
                      </a:lnTo>
                      <a:lnTo>
                        <a:pt x="1134" y="18"/>
                      </a:lnTo>
                      <a:lnTo>
                        <a:pt x="942" y="16"/>
                      </a:lnTo>
                      <a:lnTo>
                        <a:pt x="740" y="12"/>
                      </a:lnTo>
                      <a:lnTo>
                        <a:pt x="740" y="12"/>
                      </a:lnTo>
                      <a:lnTo>
                        <a:pt x="576" y="10"/>
                      </a:lnTo>
                      <a:lnTo>
                        <a:pt x="462" y="12"/>
                      </a:lnTo>
                      <a:lnTo>
                        <a:pt x="362" y="16"/>
                      </a:lnTo>
                      <a:lnTo>
                        <a:pt x="238" y="22"/>
                      </a:lnTo>
                      <a:lnTo>
                        <a:pt x="238" y="22"/>
                      </a:lnTo>
                      <a:lnTo>
                        <a:pt x="116" y="30"/>
                      </a:lnTo>
                      <a:lnTo>
                        <a:pt x="46" y="36"/>
                      </a:lnTo>
                      <a:lnTo>
                        <a:pt x="12" y="40"/>
                      </a:lnTo>
                      <a:lnTo>
                        <a:pt x="2" y="42"/>
                      </a:lnTo>
                      <a:lnTo>
                        <a:pt x="2" y="402"/>
                      </a:lnTo>
                      <a:lnTo>
                        <a:pt x="2" y="402"/>
                      </a:lnTo>
                      <a:lnTo>
                        <a:pt x="0" y="402"/>
                      </a:lnTo>
                      <a:lnTo>
                        <a:pt x="0" y="404"/>
                      </a:lnTo>
                      <a:lnTo>
                        <a:pt x="2" y="404"/>
                      </a:lnTo>
                      <a:lnTo>
                        <a:pt x="16" y="404"/>
                      </a:lnTo>
                      <a:lnTo>
                        <a:pt x="52" y="396"/>
                      </a:lnTo>
                      <a:lnTo>
                        <a:pt x="52" y="396"/>
                      </a:lnTo>
                      <a:lnTo>
                        <a:pt x="66" y="394"/>
                      </a:lnTo>
                      <a:lnTo>
                        <a:pt x="86" y="394"/>
                      </a:lnTo>
                      <a:lnTo>
                        <a:pt x="132" y="398"/>
                      </a:lnTo>
                      <a:lnTo>
                        <a:pt x="258" y="418"/>
                      </a:lnTo>
                      <a:lnTo>
                        <a:pt x="336" y="428"/>
                      </a:lnTo>
                      <a:lnTo>
                        <a:pt x="420" y="438"/>
                      </a:lnTo>
                      <a:lnTo>
                        <a:pt x="464" y="440"/>
                      </a:lnTo>
                      <a:lnTo>
                        <a:pt x="510" y="442"/>
                      </a:lnTo>
                      <a:lnTo>
                        <a:pt x="556" y="442"/>
                      </a:lnTo>
                      <a:lnTo>
                        <a:pt x="602" y="442"/>
                      </a:lnTo>
                      <a:lnTo>
                        <a:pt x="602" y="442"/>
                      </a:lnTo>
                      <a:lnTo>
                        <a:pt x="770" y="432"/>
                      </a:lnTo>
                      <a:lnTo>
                        <a:pt x="920" y="424"/>
                      </a:lnTo>
                      <a:lnTo>
                        <a:pt x="1048" y="416"/>
                      </a:lnTo>
                      <a:lnTo>
                        <a:pt x="1104" y="416"/>
                      </a:lnTo>
                      <a:lnTo>
                        <a:pt x="1154" y="416"/>
                      </a:lnTo>
                      <a:lnTo>
                        <a:pt x="1154" y="416"/>
                      </a:lnTo>
                      <a:lnTo>
                        <a:pt x="1206" y="416"/>
                      </a:lnTo>
                      <a:lnTo>
                        <a:pt x="1264" y="412"/>
                      </a:lnTo>
                      <a:lnTo>
                        <a:pt x="1402" y="400"/>
                      </a:lnTo>
                      <a:lnTo>
                        <a:pt x="1480" y="392"/>
                      </a:lnTo>
                      <a:lnTo>
                        <a:pt x="1562" y="388"/>
                      </a:lnTo>
                      <a:lnTo>
                        <a:pt x="1648" y="384"/>
                      </a:lnTo>
                      <a:lnTo>
                        <a:pt x="1738" y="386"/>
                      </a:lnTo>
                      <a:lnTo>
                        <a:pt x="1738" y="386"/>
                      </a:lnTo>
                      <a:lnTo>
                        <a:pt x="1818" y="388"/>
                      </a:lnTo>
                      <a:lnTo>
                        <a:pt x="1882" y="386"/>
                      </a:lnTo>
                      <a:lnTo>
                        <a:pt x="1930" y="382"/>
                      </a:lnTo>
                      <a:lnTo>
                        <a:pt x="1964" y="378"/>
                      </a:lnTo>
                      <a:lnTo>
                        <a:pt x="1988" y="372"/>
                      </a:lnTo>
                      <a:lnTo>
                        <a:pt x="2002" y="366"/>
                      </a:lnTo>
                      <a:lnTo>
                        <a:pt x="2010" y="362"/>
                      </a:lnTo>
                      <a:lnTo>
                        <a:pt x="2012" y="362"/>
                      </a:lnTo>
                    </a:path>
                  </a:pathLst>
                </a:custGeom>
                <a:noFill/>
                <a:ln w="9525">
                  <a:noFill/>
                  <a:round/>
                  <a:headEnd/>
                  <a:tailEnd/>
                </a:ln>
              </p:spPr>
              <p:txBody>
                <a:bodyPr/>
                <a:lstStyle/>
                <a:p>
                  <a:endParaRPr lang="en-US" dirty="0"/>
                </a:p>
              </p:txBody>
            </p:sp>
            <p:sp>
              <p:nvSpPr>
                <p:cNvPr id="164" name="Freeform 313"/>
                <p:cNvSpPr>
                  <a:spLocks/>
                </p:cNvSpPr>
                <p:nvPr/>
              </p:nvSpPr>
              <p:spPr bwMode="auto">
                <a:xfrm>
                  <a:off x="3792" y="2625"/>
                  <a:ext cx="2008" cy="42"/>
                </a:xfrm>
                <a:custGeom>
                  <a:avLst/>
                  <a:gdLst/>
                  <a:ahLst/>
                  <a:cxnLst>
                    <a:cxn ang="0">
                      <a:pos x="2008" y="6"/>
                    </a:cxn>
                    <a:cxn ang="0">
                      <a:pos x="2008" y="6"/>
                    </a:cxn>
                    <a:cxn ang="0">
                      <a:pos x="1946" y="4"/>
                    </a:cxn>
                    <a:cxn ang="0">
                      <a:pos x="1792" y="0"/>
                    </a:cxn>
                    <a:cxn ang="0">
                      <a:pos x="1702" y="0"/>
                    </a:cxn>
                    <a:cxn ang="0">
                      <a:pos x="1610" y="0"/>
                    </a:cxn>
                    <a:cxn ang="0">
                      <a:pos x="1522" y="2"/>
                    </a:cxn>
                    <a:cxn ang="0">
                      <a:pos x="1450" y="6"/>
                    </a:cxn>
                    <a:cxn ang="0">
                      <a:pos x="1450" y="6"/>
                    </a:cxn>
                    <a:cxn ang="0">
                      <a:pos x="1382" y="10"/>
                    </a:cxn>
                    <a:cxn ang="0">
                      <a:pos x="1306" y="14"/>
                    </a:cxn>
                    <a:cxn ang="0">
                      <a:pos x="1222" y="16"/>
                    </a:cxn>
                    <a:cxn ang="0">
                      <a:pos x="1132" y="16"/>
                    </a:cxn>
                    <a:cxn ang="0">
                      <a:pos x="938" y="14"/>
                    </a:cxn>
                    <a:cxn ang="0">
                      <a:pos x="738" y="12"/>
                    </a:cxn>
                    <a:cxn ang="0">
                      <a:pos x="738" y="12"/>
                    </a:cxn>
                    <a:cxn ang="0">
                      <a:pos x="574" y="10"/>
                    </a:cxn>
                    <a:cxn ang="0">
                      <a:pos x="460" y="10"/>
                    </a:cxn>
                    <a:cxn ang="0">
                      <a:pos x="360" y="14"/>
                    </a:cxn>
                    <a:cxn ang="0">
                      <a:pos x="234" y="22"/>
                    </a:cxn>
                    <a:cxn ang="0">
                      <a:pos x="234" y="22"/>
                    </a:cxn>
                    <a:cxn ang="0">
                      <a:pos x="114" y="28"/>
                    </a:cxn>
                    <a:cxn ang="0">
                      <a:pos x="42" y="34"/>
                    </a:cxn>
                    <a:cxn ang="0">
                      <a:pos x="8" y="40"/>
                    </a:cxn>
                    <a:cxn ang="0">
                      <a:pos x="0" y="42"/>
                    </a:cxn>
                  </a:cxnLst>
                  <a:rect l="0" t="0" r="r" b="b"/>
                  <a:pathLst>
                    <a:path w="2008" h="42">
                      <a:moveTo>
                        <a:pt x="2008" y="6"/>
                      </a:moveTo>
                      <a:lnTo>
                        <a:pt x="2008" y="6"/>
                      </a:lnTo>
                      <a:lnTo>
                        <a:pt x="1946" y="4"/>
                      </a:lnTo>
                      <a:lnTo>
                        <a:pt x="1792" y="0"/>
                      </a:lnTo>
                      <a:lnTo>
                        <a:pt x="1702" y="0"/>
                      </a:lnTo>
                      <a:lnTo>
                        <a:pt x="1610" y="0"/>
                      </a:lnTo>
                      <a:lnTo>
                        <a:pt x="1522" y="2"/>
                      </a:lnTo>
                      <a:lnTo>
                        <a:pt x="1450" y="6"/>
                      </a:lnTo>
                      <a:lnTo>
                        <a:pt x="1450" y="6"/>
                      </a:lnTo>
                      <a:lnTo>
                        <a:pt x="1382" y="10"/>
                      </a:lnTo>
                      <a:lnTo>
                        <a:pt x="1306" y="14"/>
                      </a:lnTo>
                      <a:lnTo>
                        <a:pt x="1222" y="16"/>
                      </a:lnTo>
                      <a:lnTo>
                        <a:pt x="1132" y="16"/>
                      </a:lnTo>
                      <a:lnTo>
                        <a:pt x="938" y="14"/>
                      </a:lnTo>
                      <a:lnTo>
                        <a:pt x="738" y="12"/>
                      </a:lnTo>
                      <a:lnTo>
                        <a:pt x="738" y="12"/>
                      </a:lnTo>
                      <a:lnTo>
                        <a:pt x="574" y="10"/>
                      </a:lnTo>
                      <a:lnTo>
                        <a:pt x="460" y="10"/>
                      </a:lnTo>
                      <a:lnTo>
                        <a:pt x="360" y="14"/>
                      </a:lnTo>
                      <a:lnTo>
                        <a:pt x="234" y="22"/>
                      </a:lnTo>
                      <a:lnTo>
                        <a:pt x="234" y="22"/>
                      </a:lnTo>
                      <a:lnTo>
                        <a:pt x="114" y="28"/>
                      </a:lnTo>
                      <a:lnTo>
                        <a:pt x="42" y="34"/>
                      </a:lnTo>
                      <a:lnTo>
                        <a:pt x="8" y="40"/>
                      </a:lnTo>
                      <a:lnTo>
                        <a:pt x="0" y="42"/>
                      </a:lnTo>
                    </a:path>
                  </a:pathLst>
                </a:custGeom>
                <a:noFill/>
                <a:ln w="12700">
                  <a:solidFill>
                    <a:srgbClr val="000000"/>
                  </a:solidFill>
                  <a:prstDash val="solid"/>
                  <a:round/>
                  <a:headEnd/>
                  <a:tailEnd/>
                </a:ln>
              </p:spPr>
              <p:txBody>
                <a:bodyPr/>
                <a:lstStyle/>
                <a:p>
                  <a:endParaRPr lang="en-US" dirty="0"/>
                </a:p>
              </p:txBody>
            </p:sp>
            <p:sp>
              <p:nvSpPr>
                <p:cNvPr id="165" name="Freeform 314"/>
                <p:cNvSpPr>
                  <a:spLocks/>
                </p:cNvSpPr>
                <p:nvPr/>
              </p:nvSpPr>
              <p:spPr bwMode="auto">
                <a:xfrm>
                  <a:off x="3792" y="2989"/>
                  <a:ext cx="2014" cy="84"/>
                </a:xfrm>
                <a:custGeom>
                  <a:avLst/>
                  <a:gdLst/>
                  <a:ahLst/>
                  <a:cxnLst>
                    <a:cxn ang="0">
                      <a:pos x="0" y="32"/>
                    </a:cxn>
                    <a:cxn ang="0">
                      <a:pos x="0" y="32"/>
                    </a:cxn>
                    <a:cxn ang="0">
                      <a:pos x="54" y="36"/>
                    </a:cxn>
                    <a:cxn ang="0">
                      <a:pos x="54" y="36"/>
                    </a:cxn>
                    <a:cxn ang="0">
                      <a:pos x="88" y="40"/>
                    </a:cxn>
                    <a:cxn ang="0">
                      <a:pos x="134" y="46"/>
                    </a:cxn>
                    <a:cxn ang="0">
                      <a:pos x="192" y="56"/>
                    </a:cxn>
                    <a:cxn ang="0">
                      <a:pos x="260" y="64"/>
                    </a:cxn>
                    <a:cxn ang="0">
                      <a:pos x="338" y="74"/>
                    </a:cxn>
                    <a:cxn ang="0">
                      <a:pos x="420" y="80"/>
                    </a:cxn>
                    <a:cxn ang="0">
                      <a:pos x="510" y="84"/>
                    </a:cxn>
                    <a:cxn ang="0">
                      <a:pos x="556" y="84"/>
                    </a:cxn>
                    <a:cxn ang="0">
                      <a:pos x="602" y="82"/>
                    </a:cxn>
                    <a:cxn ang="0">
                      <a:pos x="602" y="82"/>
                    </a:cxn>
                    <a:cxn ang="0">
                      <a:pos x="770" y="72"/>
                    </a:cxn>
                    <a:cxn ang="0">
                      <a:pos x="920" y="64"/>
                    </a:cxn>
                    <a:cxn ang="0">
                      <a:pos x="1050" y="56"/>
                    </a:cxn>
                    <a:cxn ang="0">
                      <a:pos x="1106" y="54"/>
                    </a:cxn>
                    <a:cxn ang="0">
                      <a:pos x="1156" y="56"/>
                    </a:cxn>
                    <a:cxn ang="0">
                      <a:pos x="1156" y="56"/>
                    </a:cxn>
                    <a:cxn ang="0">
                      <a:pos x="1206" y="56"/>
                    </a:cxn>
                    <a:cxn ang="0">
                      <a:pos x="1266" y="52"/>
                    </a:cxn>
                    <a:cxn ang="0">
                      <a:pos x="1404" y="38"/>
                    </a:cxn>
                    <a:cxn ang="0">
                      <a:pos x="1482" y="32"/>
                    </a:cxn>
                    <a:cxn ang="0">
                      <a:pos x="1564" y="26"/>
                    </a:cxn>
                    <a:cxn ang="0">
                      <a:pos x="1650" y="24"/>
                    </a:cxn>
                    <a:cxn ang="0">
                      <a:pos x="1738" y="26"/>
                    </a:cxn>
                    <a:cxn ang="0">
                      <a:pos x="1738" y="26"/>
                    </a:cxn>
                    <a:cxn ang="0">
                      <a:pos x="1820" y="28"/>
                    </a:cxn>
                    <a:cxn ang="0">
                      <a:pos x="1882" y="26"/>
                    </a:cxn>
                    <a:cxn ang="0">
                      <a:pos x="1930" y="22"/>
                    </a:cxn>
                    <a:cxn ang="0">
                      <a:pos x="1966" y="16"/>
                    </a:cxn>
                    <a:cxn ang="0">
                      <a:pos x="1990" y="10"/>
                    </a:cxn>
                    <a:cxn ang="0">
                      <a:pos x="2004" y="6"/>
                    </a:cxn>
                    <a:cxn ang="0">
                      <a:pos x="2012" y="2"/>
                    </a:cxn>
                    <a:cxn ang="0">
                      <a:pos x="2014" y="0"/>
                    </a:cxn>
                  </a:cxnLst>
                  <a:rect l="0" t="0" r="r" b="b"/>
                  <a:pathLst>
                    <a:path w="2014" h="84">
                      <a:moveTo>
                        <a:pt x="0" y="32"/>
                      </a:moveTo>
                      <a:lnTo>
                        <a:pt x="0" y="32"/>
                      </a:lnTo>
                      <a:lnTo>
                        <a:pt x="54" y="36"/>
                      </a:lnTo>
                      <a:lnTo>
                        <a:pt x="54" y="36"/>
                      </a:lnTo>
                      <a:lnTo>
                        <a:pt x="88" y="40"/>
                      </a:lnTo>
                      <a:lnTo>
                        <a:pt x="134" y="46"/>
                      </a:lnTo>
                      <a:lnTo>
                        <a:pt x="192" y="56"/>
                      </a:lnTo>
                      <a:lnTo>
                        <a:pt x="260" y="64"/>
                      </a:lnTo>
                      <a:lnTo>
                        <a:pt x="338" y="74"/>
                      </a:lnTo>
                      <a:lnTo>
                        <a:pt x="420" y="80"/>
                      </a:lnTo>
                      <a:lnTo>
                        <a:pt x="510" y="84"/>
                      </a:lnTo>
                      <a:lnTo>
                        <a:pt x="556" y="84"/>
                      </a:lnTo>
                      <a:lnTo>
                        <a:pt x="602" y="82"/>
                      </a:lnTo>
                      <a:lnTo>
                        <a:pt x="602" y="82"/>
                      </a:lnTo>
                      <a:lnTo>
                        <a:pt x="770" y="72"/>
                      </a:lnTo>
                      <a:lnTo>
                        <a:pt x="920" y="64"/>
                      </a:lnTo>
                      <a:lnTo>
                        <a:pt x="1050" y="56"/>
                      </a:lnTo>
                      <a:lnTo>
                        <a:pt x="1106" y="54"/>
                      </a:lnTo>
                      <a:lnTo>
                        <a:pt x="1156" y="56"/>
                      </a:lnTo>
                      <a:lnTo>
                        <a:pt x="1156" y="56"/>
                      </a:lnTo>
                      <a:lnTo>
                        <a:pt x="1206" y="56"/>
                      </a:lnTo>
                      <a:lnTo>
                        <a:pt x="1266" y="52"/>
                      </a:lnTo>
                      <a:lnTo>
                        <a:pt x="1404" y="38"/>
                      </a:lnTo>
                      <a:lnTo>
                        <a:pt x="1482" y="32"/>
                      </a:lnTo>
                      <a:lnTo>
                        <a:pt x="1564" y="26"/>
                      </a:lnTo>
                      <a:lnTo>
                        <a:pt x="1650" y="24"/>
                      </a:lnTo>
                      <a:lnTo>
                        <a:pt x="1738" y="26"/>
                      </a:lnTo>
                      <a:lnTo>
                        <a:pt x="1738" y="26"/>
                      </a:lnTo>
                      <a:lnTo>
                        <a:pt x="1820" y="28"/>
                      </a:lnTo>
                      <a:lnTo>
                        <a:pt x="1882" y="26"/>
                      </a:lnTo>
                      <a:lnTo>
                        <a:pt x="1930" y="22"/>
                      </a:lnTo>
                      <a:lnTo>
                        <a:pt x="1966" y="16"/>
                      </a:lnTo>
                      <a:lnTo>
                        <a:pt x="1990" y="10"/>
                      </a:lnTo>
                      <a:lnTo>
                        <a:pt x="2004" y="6"/>
                      </a:lnTo>
                      <a:lnTo>
                        <a:pt x="2012" y="2"/>
                      </a:lnTo>
                      <a:lnTo>
                        <a:pt x="2014" y="0"/>
                      </a:lnTo>
                    </a:path>
                  </a:pathLst>
                </a:custGeom>
                <a:noFill/>
                <a:ln w="12700">
                  <a:solidFill>
                    <a:srgbClr val="000000"/>
                  </a:solidFill>
                  <a:prstDash val="solid"/>
                  <a:round/>
                  <a:headEnd/>
                  <a:tailEnd/>
                </a:ln>
              </p:spPr>
              <p:txBody>
                <a:bodyPr/>
                <a:lstStyle/>
                <a:p>
                  <a:endParaRPr lang="en-US" dirty="0"/>
                </a:p>
              </p:txBody>
            </p:sp>
            <p:sp>
              <p:nvSpPr>
                <p:cNvPr id="166" name="Freeform 315"/>
                <p:cNvSpPr>
                  <a:spLocks/>
                </p:cNvSpPr>
                <p:nvPr/>
              </p:nvSpPr>
              <p:spPr bwMode="auto">
                <a:xfrm>
                  <a:off x="3798" y="2959"/>
                  <a:ext cx="2008" cy="40"/>
                </a:xfrm>
                <a:custGeom>
                  <a:avLst/>
                  <a:gdLst/>
                  <a:ahLst/>
                  <a:cxnLst>
                    <a:cxn ang="0">
                      <a:pos x="2008" y="0"/>
                    </a:cxn>
                    <a:cxn ang="0">
                      <a:pos x="2008" y="0"/>
                    </a:cxn>
                    <a:cxn ang="0">
                      <a:pos x="2006" y="2"/>
                    </a:cxn>
                    <a:cxn ang="0">
                      <a:pos x="2000" y="6"/>
                    </a:cxn>
                    <a:cxn ang="0">
                      <a:pos x="1984" y="10"/>
                    </a:cxn>
                    <a:cxn ang="0">
                      <a:pos x="1962" y="16"/>
                    </a:cxn>
                    <a:cxn ang="0">
                      <a:pos x="1926" y="22"/>
                    </a:cxn>
                    <a:cxn ang="0">
                      <a:pos x="1878" y="26"/>
                    </a:cxn>
                    <a:cxn ang="0">
                      <a:pos x="1814" y="26"/>
                    </a:cxn>
                    <a:cxn ang="0">
                      <a:pos x="1734" y="26"/>
                    </a:cxn>
                    <a:cxn ang="0">
                      <a:pos x="1734" y="26"/>
                    </a:cxn>
                    <a:cxn ang="0">
                      <a:pos x="1582" y="20"/>
                    </a:cxn>
                    <a:cxn ang="0">
                      <a:pos x="1468" y="18"/>
                    </a:cxn>
                    <a:cxn ang="0">
                      <a:pos x="1376" y="18"/>
                    </a:cxn>
                    <a:cxn ang="0">
                      <a:pos x="1288" y="16"/>
                    </a:cxn>
                    <a:cxn ang="0">
                      <a:pos x="1288" y="16"/>
                    </a:cxn>
                    <a:cxn ang="0">
                      <a:pos x="1228" y="16"/>
                    </a:cxn>
                    <a:cxn ang="0">
                      <a:pos x="1146" y="16"/>
                    </a:cxn>
                    <a:cxn ang="0">
                      <a:pos x="940" y="18"/>
                    </a:cxn>
                    <a:cxn ang="0">
                      <a:pos x="510" y="26"/>
                    </a:cxn>
                    <a:cxn ang="0">
                      <a:pos x="510" y="26"/>
                    </a:cxn>
                    <a:cxn ang="0">
                      <a:pos x="360" y="28"/>
                    </a:cxn>
                    <a:cxn ang="0">
                      <a:pos x="234" y="28"/>
                    </a:cxn>
                    <a:cxn ang="0">
                      <a:pos x="134" y="26"/>
                    </a:cxn>
                    <a:cxn ang="0">
                      <a:pos x="64" y="26"/>
                    </a:cxn>
                    <a:cxn ang="0">
                      <a:pos x="64" y="26"/>
                    </a:cxn>
                    <a:cxn ang="0">
                      <a:pos x="42" y="26"/>
                    </a:cxn>
                    <a:cxn ang="0">
                      <a:pos x="24" y="28"/>
                    </a:cxn>
                    <a:cxn ang="0">
                      <a:pos x="12" y="30"/>
                    </a:cxn>
                    <a:cxn ang="0">
                      <a:pos x="6" y="32"/>
                    </a:cxn>
                    <a:cxn ang="0">
                      <a:pos x="2" y="36"/>
                    </a:cxn>
                    <a:cxn ang="0">
                      <a:pos x="0" y="38"/>
                    </a:cxn>
                    <a:cxn ang="0">
                      <a:pos x="0" y="40"/>
                    </a:cxn>
                    <a:cxn ang="0">
                      <a:pos x="2008" y="0"/>
                    </a:cxn>
                  </a:cxnLst>
                  <a:rect l="0" t="0" r="r" b="b"/>
                  <a:pathLst>
                    <a:path w="2008" h="40">
                      <a:moveTo>
                        <a:pt x="2008" y="0"/>
                      </a:moveTo>
                      <a:lnTo>
                        <a:pt x="2008" y="0"/>
                      </a:lnTo>
                      <a:lnTo>
                        <a:pt x="2006" y="2"/>
                      </a:lnTo>
                      <a:lnTo>
                        <a:pt x="2000" y="6"/>
                      </a:lnTo>
                      <a:lnTo>
                        <a:pt x="1984" y="10"/>
                      </a:lnTo>
                      <a:lnTo>
                        <a:pt x="1962" y="16"/>
                      </a:lnTo>
                      <a:lnTo>
                        <a:pt x="1926" y="22"/>
                      </a:lnTo>
                      <a:lnTo>
                        <a:pt x="1878" y="26"/>
                      </a:lnTo>
                      <a:lnTo>
                        <a:pt x="1814" y="26"/>
                      </a:lnTo>
                      <a:lnTo>
                        <a:pt x="1734" y="26"/>
                      </a:lnTo>
                      <a:lnTo>
                        <a:pt x="1734" y="26"/>
                      </a:lnTo>
                      <a:lnTo>
                        <a:pt x="1582" y="20"/>
                      </a:lnTo>
                      <a:lnTo>
                        <a:pt x="1468" y="18"/>
                      </a:lnTo>
                      <a:lnTo>
                        <a:pt x="1376" y="18"/>
                      </a:lnTo>
                      <a:lnTo>
                        <a:pt x="1288" y="16"/>
                      </a:lnTo>
                      <a:lnTo>
                        <a:pt x="1288" y="16"/>
                      </a:lnTo>
                      <a:lnTo>
                        <a:pt x="1228" y="16"/>
                      </a:lnTo>
                      <a:lnTo>
                        <a:pt x="1146" y="16"/>
                      </a:lnTo>
                      <a:lnTo>
                        <a:pt x="940" y="18"/>
                      </a:lnTo>
                      <a:lnTo>
                        <a:pt x="510" y="26"/>
                      </a:lnTo>
                      <a:lnTo>
                        <a:pt x="510" y="26"/>
                      </a:lnTo>
                      <a:lnTo>
                        <a:pt x="360" y="28"/>
                      </a:lnTo>
                      <a:lnTo>
                        <a:pt x="234" y="28"/>
                      </a:lnTo>
                      <a:lnTo>
                        <a:pt x="134" y="26"/>
                      </a:lnTo>
                      <a:lnTo>
                        <a:pt x="64" y="26"/>
                      </a:lnTo>
                      <a:lnTo>
                        <a:pt x="64" y="26"/>
                      </a:lnTo>
                      <a:lnTo>
                        <a:pt x="42" y="26"/>
                      </a:lnTo>
                      <a:lnTo>
                        <a:pt x="24" y="28"/>
                      </a:lnTo>
                      <a:lnTo>
                        <a:pt x="12" y="30"/>
                      </a:lnTo>
                      <a:lnTo>
                        <a:pt x="6" y="32"/>
                      </a:lnTo>
                      <a:lnTo>
                        <a:pt x="2" y="36"/>
                      </a:lnTo>
                      <a:lnTo>
                        <a:pt x="0" y="38"/>
                      </a:lnTo>
                      <a:lnTo>
                        <a:pt x="0" y="40"/>
                      </a:lnTo>
                      <a:lnTo>
                        <a:pt x="2008" y="0"/>
                      </a:lnTo>
                      <a:close/>
                    </a:path>
                  </a:pathLst>
                </a:custGeom>
                <a:solidFill>
                  <a:srgbClr val="FFFF00"/>
                </a:solidFill>
                <a:ln w="9525">
                  <a:noFill/>
                  <a:round/>
                  <a:headEnd/>
                  <a:tailEnd/>
                </a:ln>
              </p:spPr>
              <p:txBody>
                <a:bodyPr/>
                <a:lstStyle/>
                <a:p>
                  <a:endParaRPr lang="en-US" dirty="0"/>
                </a:p>
              </p:txBody>
            </p:sp>
            <p:sp>
              <p:nvSpPr>
                <p:cNvPr id="167" name="Freeform 316"/>
                <p:cNvSpPr>
                  <a:spLocks/>
                </p:cNvSpPr>
                <p:nvPr/>
              </p:nvSpPr>
              <p:spPr bwMode="auto">
                <a:xfrm>
                  <a:off x="3798" y="2959"/>
                  <a:ext cx="2008" cy="40"/>
                </a:xfrm>
                <a:custGeom>
                  <a:avLst/>
                  <a:gdLst/>
                  <a:ahLst/>
                  <a:cxnLst>
                    <a:cxn ang="0">
                      <a:pos x="2008" y="0"/>
                    </a:cxn>
                    <a:cxn ang="0">
                      <a:pos x="2008" y="0"/>
                    </a:cxn>
                    <a:cxn ang="0">
                      <a:pos x="2006" y="2"/>
                    </a:cxn>
                    <a:cxn ang="0">
                      <a:pos x="2000" y="6"/>
                    </a:cxn>
                    <a:cxn ang="0">
                      <a:pos x="1984" y="10"/>
                    </a:cxn>
                    <a:cxn ang="0">
                      <a:pos x="1962" y="16"/>
                    </a:cxn>
                    <a:cxn ang="0">
                      <a:pos x="1926" y="22"/>
                    </a:cxn>
                    <a:cxn ang="0">
                      <a:pos x="1878" y="26"/>
                    </a:cxn>
                    <a:cxn ang="0">
                      <a:pos x="1814" y="26"/>
                    </a:cxn>
                    <a:cxn ang="0">
                      <a:pos x="1734" y="26"/>
                    </a:cxn>
                    <a:cxn ang="0">
                      <a:pos x="1734" y="26"/>
                    </a:cxn>
                    <a:cxn ang="0">
                      <a:pos x="1582" y="20"/>
                    </a:cxn>
                    <a:cxn ang="0">
                      <a:pos x="1468" y="18"/>
                    </a:cxn>
                    <a:cxn ang="0">
                      <a:pos x="1376" y="18"/>
                    </a:cxn>
                    <a:cxn ang="0">
                      <a:pos x="1288" y="16"/>
                    </a:cxn>
                    <a:cxn ang="0">
                      <a:pos x="1288" y="16"/>
                    </a:cxn>
                    <a:cxn ang="0">
                      <a:pos x="1228" y="16"/>
                    </a:cxn>
                    <a:cxn ang="0">
                      <a:pos x="1146" y="16"/>
                    </a:cxn>
                    <a:cxn ang="0">
                      <a:pos x="940" y="18"/>
                    </a:cxn>
                    <a:cxn ang="0">
                      <a:pos x="510" y="26"/>
                    </a:cxn>
                    <a:cxn ang="0">
                      <a:pos x="510" y="26"/>
                    </a:cxn>
                    <a:cxn ang="0">
                      <a:pos x="360" y="28"/>
                    </a:cxn>
                    <a:cxn ang="0">
                      <a:pos x="234" y="28"/>
                    </a:cxn>
                    <a:cxn ang="0">
                      <a:pos x="134" y="26"/>
                    </a:cxn>
                    <a:cxn ang="0">
                      <a:pos x="64" y="26"/>
                    </a:cxn>
                    <a:cxn ang="0">
                      <a:pos x="64" y="26"/>
                    </a:cxn>
                    <a:cxn ang="0">
                      <a:pos x="42" y="26"/>
                    </a:cxn>
                    <a:cxn ang="0">
                      <a:pos x="24" y="28"/>
                    </a:cxn>
                    <a:cxn ang="0">
                      <a:pos x="12" y="30"/>
                    </a:cxn>
                    <a:cxn ang="0">
                      <a:pos x="6" y="32"/>
                    </a:cxn>
                    <a:cxn ang="0">
                      <a:pos x="2" y="36"/>
                    </a:cxn>
                    <a:cxn ang="0">
                      <a:pos x="0" y="38"/>
                    </a:cxn>
                    <a:cxn ang="0">
                      <a:pos x="0" y="40"/>
                    </a:cxn>
                  </a:cxnLst>
                  <a:rect l="0" t="0" r="r" b="b"/>
                  <a:pathLst>
                    <a:path w="2008" h="40">
                      <a:moveTo>
                        <a:pt x="2008" y="0"/>
                      </a:moveTo>
                      <a:lnTo>
                        <a:pt x="2008" y="0"/>
                      </a:lnTo>
                      <a:lnTo>
                        <a:pt x="2006" y="2"/>
                      </a:lnTo>
                      <a:lnTo>
                        <a:pt x="2000" y="6"/>
                      </a:lnTo>
                      <a:lnTo>
                        <a:pt x="1984" y="10"/>
                      </a:lnTo>
                      <a:lnTo>
                        <a:pt x="1962" y="16"/>
                      </a:lnTo>
                      <a:lnTo>
                        <a:pt x="1926" y="22"/>
                      </a:lnTo>
                      <a:lnTo>
                        <a:pt x="1878" y="26"/>
                      </a:lnTo>
                      <a:lnTo>
                        <a:pt x="1814" y="26"/>
                      </a:lnTo>
                      <a:lnTo>
                        <a:pt x="1734" y="26"/>
                      </a:lnTo>
                      <a:lnTo>
                        <a:pt x="1734" y="26"/>
                      </a:lnTo>
                      <a:lnTo>
                        <a:pt x="1582" y="20"/>
                      </a:lnTo>
                      <a:lnTo>
                        <a:pt x="1468" y="18"/>
                      </a:lnTo>
                      <a:lnTo>
                        <a:pt x="1376" y="18"/>
                      </a:lnTo>
                      <a:lnTo>
                        <a:pt x="1288" y="16"/>
                      </a:lnTo>
                      <a:lnTo>
                        <a:pt x="1288" y="16"/>
                      </a:lnTo>
                      <a:lnTo>
                        <a:pt x="1228" y="16"/>
                      </a:lnTo>
                      <a:lnTo>
                        <a:pt x="1146" y="16"/>
                      </a:lnTo>
                      <a:lnTo>
                        <a:pt x="940" y="18"/>
                      </a:lnTo>
                      <a:lnTo>
                        <a:pt x="510" y="26"/>
                      </a:lnTo>
                      <a:lnTo>
                        <a:pt x="510" y="26"/>
                      </a:lnTo>
                      <a:lnTo>
                        <a:pt x="360" y="28"/>
                      </a:lnTo>
                      <a:lnTo>
                        <a:pt x="234" y="28"/>
                      </a:lnTo>
                      <a:lnTo>
                        <a:pt x="134" y="26"/>
                      </a:lnTo>
                      <a:lnTo>
                        <a:pt x="64" y="26"/>
                      </a:lnTo>
                      <a:lnTo>
                        <a:pt x="64" y="26"/>
                      </a:lnTo>
                      <a:lnTo>
                        <a:pt x="42" y="26"/>
                      </a:lnTo>
                      <a:lnTo>
                        <a:pt x="24" y="28"/>
                      </a:lnTo>
                      <a:lnTo>
                        <a:pt x="12" y="30"/>
                      </a:lnTo>
                      <a:lnTo>
                        <a:pt x="6" y="32"/>
                      </a:lnTo>
                      <a:lnTo>
                        <a:pt x="2" y="36"/>
                      </a:lnTo>
                      <a:lnTo>
                        <a:pt x="0" y="38"/>
                      </a:lnTo>
                      <a:lnTo>
                        <a:pt x="0" y="40"/>
                      </a:lnTo>
                    </a:path>
                  </a:pathLst>
                </a:custGeom>
                <a:noFill/>
                <a:ln w="12700">
                  <a:solidFill>
                    <a:srgbClr val="000000"/>
                  </a:solidFill>
                  <a:prstDash val="solid"/>
                  <a:round/>
                  <a:headEnd/>
                  <a:tailEnd/>
                </a:ln>
              </p:spPr>
              <p:txBody>
                <a:bodyPr/>
                <a:lstStyle/>
                <a:p>
                  <a:endParaRPr lang="en-US" dirty="0"/>
                </a:p>
              </p:txBody>
            </p:sp>
            <p:sp>
              <p:nvSpPr>
                <p:cNvPr id="168" name="Freeform 317"/>
                <p:cNvSpPr>
                  <a:spLocks/>
                </p:cNvSpPr>
                <p:nvPr/>
              </p:nvSpPr>
              <p:spPr bwMode="auto">
                <a:xfrm>
                  <a:off x="3792" y="2919"/>
                  <a:ext cx="2014" cy="62"/>
                </a:xfrm>
                <a:custGeom>
                  <a:avLst/>
                  <a:gdLst/>
                  <a:ahLst/>
                  <a:cxnLst>
                    <a:cxn ang="0">
                      <a:pos x="2014" y="0"/>
                    </a:cxn>
                    <a:cxn ang="0">
                      <a:pos x="2014" y="0"/>
                    </a:cxn>
                    <a:cxn ang="0">
                      <a:pos x="2006" y="4"/>
                    </a:cxn>
                    <a:cxn ang="0">
                      <a:pos x="1992" y="8"/>
                    </a:cxn>
                    <a:cxn ang="0">
                      <a:pos x="1970" y="10"/>
                    </a:cxn>
                    <a:cxn ang="0">
                      <a:pos x="1936" y="14"/>
                    </a:cxn>
                    <a:cxn ang="0">
                      <a:pos x="1888" y="16"/>
                    </a:cxn>
                    <a:cxn ang="0">
                      <a:pos x="1826" y="16"/>
                    </a:cxn>
                    <a:cxn ang="0">
                      <a:pos x="1746" y="14"/>
                    </a:cxn>
                    <a:cxn ang="0">
                      <a:pos x="1746" y="14"/>
                    </a:cxn>
                    <a:cxn ang="0">
                      <a:pos x="1700" y="12"/>
                    </a:cxn>
                    <a:cxn ang="0">
                      <a:pos x="1656" y="12"/>
                    </a:cxn>
                    <a:cxn ang="0">
                      <a:pos x="1614" y="14"/>
                    </a:cxn>
                    <a:cxn ang="0">
                      <a:pos x="1572" y="18"/>
                    </a:cxn>
                    <a:cxn ang="0">
                      <a:pos x="1490" y="26"/>
                    </a:cxn>
                    <a:cxn ang="0">
                      <a:pos x="1412" y="36"/>
                    </a:cxn>
                    <a:cxn ang="0">
                      <a:pos x="1276" y="56"/>
                    </a:cxn>
                    <a:cxn ang="0">
                      <a:pos x="1216" y="62"/>
                    </a:cxn>
                    <a:cxn ang="0">
                      <a:pos x="1190" y="62"/>
                    </a:cxn>
                    <a:cxn ang="0">
                      <a:pos x="1166" y="62"/>
                    </a:cxn>
                    <a:cxn ang="0">
                      <a:pos x="1166" y="62"/>
                    </a:cxn>
                    <a:cxn ang="0">
                      <a:pos x="1124" y="60"/>
                    </a:cxn>
                    <a:cxn ang="0">
                      <a:pos x="1088" y="56"/>
                    </a:cxn>
                    <a:cxn ang="0">
                      <a:pos x="1022" y="48"/>
                    </a:cxn>
                    <a:cxn ang="0">
                      <a:pos x="934" y="36"/>
                    </a:cxn>
                    <a:cxn ang="0">
                      <a:pos x="874" y="28"/>
                    </a:cxn>
                    <a:cxn ang="0">
                      <a:pos x="796" y="22"/>
                    </a:cxn>
                    <a:cxn ang="0">
                      <a:pos x="796" y="22"/>
                    </a:cxn>
                    <a:cxn ang="0">
                      <a:pos x="700" y="16"/>
                    </a:cxn>
                    <a:cxn ang="0">
                      <a:pos x="594" y="12"/>
                    </a:cxn>
                    <a:cxn ang="0">
                      <a:pos x="484" y="10"/>
                    </a:cxn>
                    <a:cxn ang="0">
                      <a:pos x="374" y="10"/>
                    </a:cxn>
                    <a:cxn ang="0">
                      <a:pos x="184" y="12"/>
                    </a:cxn>
                    <a:cxn ang="0">
                      <a:pos x="74" y="16"/>
                    </a:cxn>
                    <a:cxn ang="0">
                      <a:pos x="74" y="16"/>
                    </a:cxn>
                    <a:cxn ang="0">
                      <a:pos x="0" y="18"/>
                    </a:cxn>
                    <a:cxn ang="0">
                      <a:pos x="2014" y="0"/>
                    </a:cxn>
                  </a:cxnLst>
                  <a:rect l="0" t="0" r="r" b="b"/>
                  <a:pathLst>
                    <a:path w="2014" h="62">
                      <a:moveTo>
                        <a:pt x="2014" y="0"/>
                      </a:moveTo>
                      <a:lnTo>
                        <a:pt x="2014" y="0"/>
                      </a:lnTo>
                      <a:lnTo>
                        <a:pt x="2006" y="4"/>
                      </a:lnTo>
                      <a:lnTo>
                        <a:pt x="1992" y="8"/>
                      </a:lnTo>
                      <a:lnTo>
                        <a:pt x="1970" y="10"/>
                      </a:lnTo>
                      <a:lnTo>
                        <a:pt x="1936" y="14"/>
                      </a:lnTo>
                      <a:lnTo>
                        <a:pt x="1888" y="16"/>
                      </a:lnTo>
                      <a:lnTo>
                        <a:pt x="1826" y="16"/>
                      </a:lnTo>
                      <a:lnTo>
                        <a:pt x="1746" y="14"/>
                      </a:lnTo>
                      <a:lnTo>
                        <a:pt x="1746" y="14"/>
                      </a:lnTo>
                      <a:lnTo>
                        <a:pt x="1700" y="12"/>
                      </a:lnTo>
                      <a:lnTo>
                        <a:pt x="1656" y="12"/>
                      </a:lnTo>
                      <a:lnTo>
                        <a:pt x="1614" y="14"/>
                      </a:lnTo>
                      <a:lnTo>
                        <a:pt x="1572" y="18"/>
                      </a:lnTo>
                      <a:lnTo>
                        <a:pt x="1490" y="26"/>
                      </a:lnTo>
                      <a:lnTo>
                        <a:pt x="1412" y="36"/>
                      </a:lnTo>
                      <a:lnTo>
                        <a:pt x="1276" y="56"/>
                      </a:lnTo>
                      <a:lnTo>
                        <a:pt x="1216" y="62"/>
                      </a:lnTo>
                      <a:lnTo>
                        <a:pt x="1190" y="62"/>
                      </a:lnTo>
                      <a:lnTo>
                        <a:pt x="1166" y="62"/>
                      </a:lnTo>
                      <a:lnTo>
                        <a:pt x="1166" y="62"/>
                      </a:lnTo>
                      <a:lnTo>
                        <a:pt x="1124" y="60"/>
                      </a:lnTo>
                      <a:lnTo>
                        <a:pt x="1088" y="56"/>
                      </a:lnTo>
                      <a:lnTo>
                        <a:pt x="1022" y="48"/>
                      </a:lnTo>
                      <a:lnTo>
                        <a:pt x="934" y="36"/>
                      </a:lnTo>
                      <a:lnTo>
                        <a:pt x="874" y="28"/>
                      </a:lnTo>
                      <a:lnTo>
                        <a:pt x="796" y="22"/>
                      </a:lnTo>
                      <a:lnTo>
                        <a:pt x="796" y="22"/>
                      </a:lnTo>
                      <a:lnTo>
                        <a:pt x="700" y="16"/>
                      </a:lnTo>
                      <a:lnTo>
                        <a:pt x="594" y="12"/>
                      </a:lnTo>
                      <a:lnTo>
                        <a:pt x="484" y="10"/>
                      </a:lnTo>
                      <a:lnTo>
                        <a:pt x="374" y="10"/>
                      </a:lnTo>
                      <a:lnTo>
                        <a:pt x="184" y="12"/>
                      </a:lnTo>
                      <a:lnTo>
                        <a:pt x="74" y="16"/>
                      </a:lnTo>
                      <a:lnTo>
                        <a:pt x="74" y="16"/>
                      </a:lnTo>
                      <a:lnTo>
                        <a:pt x="0" y="18"/>
                      </a:lnTo>
                      <a:lnTo>
                        <a:pt x="2014" y="0"/>
                      </a:lnTo>
                      <a:close/>
                    </a:path>
                  </a:pathLst>
                </a:custGeom>
                <a:solidFill>
                  <a:srgbClr val="FFFF00"/>
                </a:solidFill>
                <a:ln w="9525">
                  <a:noFill/>
                  <a:round/>
                  <a:headEnd/>
                  <a:tailEnd/>
                </a:ln>
              </p:spPr>
              <p:txBody>
                <a:bodyPr/>
                <a:lstStyle/>
                <a:p>
                  <a:endParaRPr lang="en-US" dirty="0"/>
                </a:p>
              </p:txBody>
            </p:sp>
            <p:sp>
              <p:nvSpPr>
                <p:cNvPr id="169" name="Freeform 318"/>
                <p:cNvSpPr>
                  <a:spLocks/>
                </p:cNvSpPr>
                <p:nvPr/>
              </p:nvSpPr>
              <p:spPr bwMode="auto">
                <a:xfrm>
                  <a:off x="3792" y="2919"/>
                  <a:ext cx="2014" cy="62"/>
                </a:xfrm>
                <a:custGeom>
                  <a:avLst/>
                  <a:gdLst/>
                  <a:ahLst/>
                  <a:cxnLst>
                    <a:cxn ang="0">
                      <a:pos x="2014" y="0"/>
                    </a:cxn>
                    <a:cxn ang="0">
                      <a:pos x="2014" y="0"/>
                    </a:cxn>
                    <a:cxn ang="0">
                      <a:pos x="2006" y="4"/>
                    </a:cxn>
                    <a:cxn ang="0">
                      <a:pos x="1992" y="8"/>
                    </a:cxn>
                    <a:cxn ang="0">
                      <a:pos x="1970" y="10"/>
                    </a:cxn>
                    <a:cxn ang="0">
                      <a:pos x="1936" y="14"/>
                    </a:cxn>
                    <a:cxn ang="0">
                      <a:pos x="1888" y="16"/>
                    </a:cxn>
                    <a:cxn ang="0">
                      <a:pos x="1826" y="16"/>
                    </a:cxn>
                    <a:cxn ang="0">
                      <a:pos x="1746" y="14"/>
                    </a:cxn>
                    <a:cxn ang="0">
                      <a:pos x="1746" y="14"/>
                    </a:cxn>
                    <a:cxn ang="0">
                      <a:pos x="1700" y="12"/>
                    </a:cxn>
                    <a:cxn ang="0">
                      <a:pos x="1656" y="12"/>
                    </a:cxn>
                    <a:cxn ang="0">
                      <a:pos x="1614" y="14"/>
                    </a:cxn>
                    <a:cxn ang="0">
                      <a:pos x="1572" y="18"/>
                    </a:cxn>
                    <a:cxn ang="0">
                      <a:pos x="1490" y="26"/>
                    </a:cxn>
                    <a:cxn ang="0">
                      <a:pos x="1412" y="36"/>
                    </a:cxn>
                    <a:cxn ang="0">
                      <a:pos x="1276" y="56"/>
                    </a:cxn>
                    <a:cxn ang="0">
                      <a:pos x="1216" y="62"/>
                    </a:cxn>
                    <a:cxn ang="0">
                      <a:pos x="1190" y="62"/>
                    </a:cxn>
                    <a:cxn ang="0">
                      <a:pos x="1166" y="62"/>
                    </a:cxn>
                    <a:cxn ang="0">
                      <a:pos x="1166" y="62"/>
                    </a:cxn>
                    <a:cxn ang="0">
                      <a:pos x="1124" y="60"/>
                    </a:cxn>
                    <a:cxn ang="0">
                      <a:pos x="1088" y="56"/>
                    </a:cxn>
                    <a:cxn ang="0">
                      <a:pos x="1022" y="48"/>
                    </a:cxn>
                    <a:cxn ang="0">
                      <a:pos x="934" y="36"/>
                    </a:cxn>
                    <a:cxn ang="0">
                      <a:pos x="874" y="28"/>
                    </a:cxn>
                    <a:cxn ang="0">
                      <a:pos x="796" y="22"/>
                    </a:cxn>
                    <a:cxn ang="0">
                      <a:pos x="796" y="22"/>
                    </a:cxn>
                    <a:cxn ang="0">
                      <a:pos x="700" y="16"/>
                    </a:cxn>
                    <a:cxn ang="0">
                      <a:pos x="594" y="12"/>
                    </a:cxn>
                    <a:cxn ang="0">
                      <a:pos x="484" y="10"/>
                    </a:cxn>
                    <a:cxn ang="0">
                      <a:pos x="374" y="10"/>
                    </a:cxn>
                    <a:cxn ang="0">
                      <a:pos x="184" y="12"/>
                    </a:cxn>
                    <a:cxn ang="0">
                      <a:pos x="74" y="16"/>
                    </a:cxn>
                    <a:cxn ang="0">
                      <a:pos x="74" y="16"/>
                    </a:cxn>
                    <a:cxn ang="0">
                      <a:pos x="0" y="18"/>
                    </a:cxn>
                  </a:cxnLst>
                  <a:rect l="0" t="0" r="r" b="b"/>
                  <a:pathLst>
                    <a:path w="2014" h="62">
                      <a:moveTo>
                        <a:pt x="2014" y="0"/>
                      </a:moveTo>
                      <a:lnTo>
                        <a:pt x="2014" y="0"/>
                      </a:lnTo>
                      <a:lnTo>
                        <a:pt x="2006" y="4"/>
                      </a:lnTo>
                      <a:lnTo>
                        <a:pt x="1992" y="8"/>
                      </a:lnTo>
                      <a:lnTo>
                        <a:pt x="1970" y="10"/>
                      </a:lnTo>
                      <a:lnTo>
                        <a:pt x="1936" y="14"/>
                      </a:lnTo>
                      <a:lnTo>
                        <a:pt x="1888" y="16"/>
                      </a:lnTo>
                      <a:lnTo>
                        <a:pt x="1826" y="16"/>
                      </a:lnTo>
                      <a:lnTo>
                        <a:pt x="1746" y="14"/>
                      </a:lnTo>
                      <a:lnTo>
                        <a:pt x="1746" y="14"/>
                      </a:lnTo>
                      <a:lnTo>
                        <a:pt x="1700" y="12"/>
                      </a:lnTo>
                      <a:lnTo>
                        <a:pt x="1656" y="12"/>
                      </a:lnTo>
                      <a:lnTo>
                        <a:pt x="1614" y="14"/>
                      </a:lnTo>
                      <a:lnTo>
                        <a:pt x="1572" y="18"/>
                      </a:lnTo>
                      <a:lnTo>
                        <a:pt x="1490" y="26"/>
                      </a:lnTo>
                      <a:lnTo>
                        <a:pt x="1412" y="36"/>
                      </a:lnTo>
                      <a:lnTo>
                        <a:pt x="1276" y="56"/>
                      </a:lnTo>
                      <a:lnTo>
                        <a:pt x="1216" y="62"/>
                      </a:lnTo>
                      <a:lnTo>
                        <a:pt x="1190" y="62"/>
                      </a:lnTo>
                      <a:lnTo>
                        <a:pt x="1166" y="62"/>
                      </a:lnTo>
                      <a:lnTo>
                        <a:pt x="1166" y="62"/>
                      </a:lnTo>
                      <a:lnTo>
                        <a:pt x="1124" y="60"/>
                      </a:lnTo>
                      <a:lnTo>
                        <a:pt x="1088" y="56"/>
                      </a:lnTo>
                      <a:lnTo>
                        <a:pt x="1022" y="48"/>
                      </a:lnTo>
                      <a:lnTo>
                        <a:pt x="934" y="36"/>
                      </a:lnTo>
                      <a:lnTo>
                        <a:pt x="874" y="28"/>
                      </a:lnTo>
                      <a:lnTo>
                        <a:pt x="796" y="22"/>
                      </a:lnTo>
                      <a:lnTo>
                        <a:pt x="796" y="22"/>
                      </a:lnTo>
                      <a:lnTo>
                        <a:pt x="700" y="16"/>
                      </a:lnTo>
                      <a:lnTo>
                        <a:pt x="594" y="12"/>
                      </a:lnTo>
                      <a:lnTo>
                        <a:pt x="484" y="10"/>
                      </a:lnTo>
                      <a:lnTo>
                        <a:pt x="374" y="10"/>
                      </a:lnTo>
                      <a:lnTo>
                        <a:pt x="184" y="12"/>
                      </a:lnTo>
                      <a:lnTo>
                        <a:pt x="74" y="16"/>
                      </a:lnTo>
                      <a:lnTo>
                        <a:pt x="74" y="16"/>
                      </a:lnTo>
                      <a:lnTo>
                        <a:pt x="0" y="18"/>
                      </a:lnTo>
                    </a:path>
                  </a:pathLst>
                </a:custGeom>
                <a:noFill/>
                <a:ln w="12700">
                  <a:solidFill>
                    <a:srgbClr val="000000"/>
                  </a:solidFill>
                  <a:prstDash val="solid"/>
                  <a:round/>
                  <a:headEnd/>
                  <a:tailEnd/>
                </a:ln>
              </p:spPr>
              <p:txBody>
                <a:bodyPr/>
                <a:lstStyle/>
                <a:p>
                  <a:endParaRPr lang="en-US" dirty="0"/>
                </a:p>
              </p:txBody>
            </p:sp>
            <p:sp>
              <p:nvSpPr>
                <p:cNvPr id="170" name="Freeform 319"/>
                <p:cNvSpPr>
                  <a:spLocks/>
                </p:cNvSpPr>
                <p:nvPr/>
              </p:nvSpPr>
              <p:spPr bwMode="auto">
                <a:xfrm>
                  <a:off x="3792" y="2883"/>
                  <a:ext cx="2012" cy="30"/>
                </a:xfrm>
                <a:custGeom>
                  <a:avLst/>
                  <a:gdLst/>
                  <a:ahLst/>
                  <a:cxnLst>
                    <a:cxn ang="0">
                      <a:pos x="2012" y="2"/>
                    </a:cxn>
                    <a:cxn ang="0">
                      <a:pos x="2012" y="2"/>
                    </a:cxn>
                    <a:cxn ang="0">
                      <a:pos x="1910" y="0"/>
                    </a:cxn>
                    <a:cxn ang="0">
                      <a:pos x="1794" y="2"/>
                    </a:cxn>
                    <a:cxn ang="0">
                      <a:pos x="1668" y="6"/>
                    </a:cxn>
                    <a:cxn ang="0">
                      <a:pos x="1538" y="10"/>
                    </a:cxn>
                    <a:cxn ang="0">
                      <a:pos x="1306" y="20"/>
                    </a:cxn>
                    <a:cxn ang="0">
                      <a:pos x="1216" y="22"/>
                    </a:cxn>
                    <a:cxn ang="0">
                      <a:pos x="1152" y="22"/>
                    </a:cxn>
                    <a:cxn ang="0">
                      <a:pos x="1152" y="22"/>
                    </a:cxn>
                    <a:cxn ang="0">
                      <a:pos x="1048" y="18"/>
                    </a:cxn>
                    <a:cxn ang="0">
                      <a:pos x="924" y="18"/>
                    </a:cxn>
                    <a:cxn ang="0">
                      <a:pos x="778" y="22"/>
                    </a:cxn>
                    <a:cxn ang="0">
                      <a:pos x="616" y="28"/>
                    </a:cxn>
                    <a:cxn ang="0">
                      <a:pos x="616" y="28"/>
                    </a:cxn>
                    <a:cxn ang="0">
                      <a:pos x="528" y="30"/>
                    </a:cxn>
                    <a:cxn ang="0">
                      <a:pos x="440" y="30"/>
                    </a:cxn>
                    <a:cxn ang="0">
                      <a:pos x="358" y="28"/>
                    </a:cxn>
                    <a:cxn ang="0">
                      <a:pos x="280" y="26"/>
                    </a:cxn>
                    <a:cxn ang="0">
                      <a:pos x="148" y="22"/>
                    </a:cxn>
                    <a:cxn ang="0">
                      <a:pos x="100" y="20"/>
                    </a:cxn>
                    <a:cxn ang="0">
                      <a:pos x="66" y="22"/>
                    </a:cxn>
                    <a:cxn ang="0">
                      <a:pos x="66" y="22"/>
                    </a:cxn>
                    <a:cxn ang="0">
                      <a:pos x="34" y="22"/>
                    </a:cxn>
                    <a:cxn ang="0">
                      <a:pos x="14" y="22"/>
                    </a:cxn>
                    <a:cxn ang="0">
                      <a:pos x="0" y="22"/>
                    </a:cxn>
                    <a:cxn ang="0">
                      <a:pos x="2012" y="2"/>
                    </a:cxn>
                  </a:cxnLst>
                  <a:rect l="0" t="0" r="r" b="b"/>
                  <a:pathLst>
                    <a:path w="2012" h="30">
                      <a:moveTo>
                        <a:pt x="2012" y="2"/>
                      </a:moveTo>
                      <a:lnTo>
                        <a:pt x="2012" y="2"/>
                      </a:lnTo>
                      <a:lnTo>
                        <a:pt x="1910" y="0"/>
                      </a:lnTo>
                      <a:lnTo>
                        <a:pt x="1794" y="2"/>
                      </a:lnTo>
                      <a:lnTo>
                        <a:pt x="1668" y="6"/>
                      </a:lnTo>
                      <a:lnTo>
                        <a:pt x="1538" y="10"/>
                      </a:lnTo>
                      <a:lnTo>
                        <a:pt x="1306" y="20"/>
                      </a:lnTo>
                      <a:lnTo>
                        <a:pt x="1216" y="22"/>
                      </a:lnTo>
                      <a:lnTo>
                        <a:pt x="1152" y="22"/>
                      </a:lnTo>
                      <a:lnTo>
                        <a:pt x="1152" y="22"/>
                      </a:lnTo>
                      <a:lnTo>
                        <a:pt x="1048" y="18"/>
                      </a:lnTo>
                      <a:lnTo>
                        <a:pt x="924" y="18"/>
                      </a:lnTo>
                      <a:lnTo>
                        <a:pt x="778" y="22"/>
                      </a:lnTo>
                      <a:lnTo>
                        <a:pt x="616" y="28"/>
                      </a:lnTo>
                      <a:lnTo>
                        <a:pt x="616" y="28"/>
                      </a:lnTo>
                      <a:lnTo>
                        <a:pt x="528" y="30"/>
                      </a:lnTo>
                      <a:lnTo>
                        <a:pt x="440" y="30"/>
                      </a:lnTo>
                      <a:lnTo>
                        <a:pt x="358" y="28"/>
                      </a:lnTo>
                      <a:lnTo>
                        <a:pt x="280" y="26"/>
                      </a:lnTo>
                      <a:lnTo>
                        <a:pt x="148" y="22"/>
                      </a:lnTo>
                      <a:lnTo>
                        <a:pt x="100" y="20"/>
                      </a:lnTo>
                      <a:lnTo>
                        <a:pt x="66" y="22"/>
                      </a:lnTo>
                      <a:lnTo>
                        <a:pt x="66" y="22"/>
                      </a:lnTo>
                      <a:lnTo>
                        <a:pt x="34" y="22"/>
                      </a:lnTo>
                      <a:lnTo>
                        <a:pt x="14" y="22"/>
                      </a:lnTo>
                      <a:lnTo>
                        <a:pt x="0" y="22"/>
                      </a:lnTo>
                      <a:lnTo>
                        <a:pt x="2012" y="2"/>
                      </a:lnTo>
                      <a:close/>
                    </a:path>
                  </a:pathLst>
                </a:custGeom>
                <a:solidFill>
                  <a:srgbClr val="FFFF00"/>
                </a:solidFill>
                <a:ln w="9525">
                  <a:noFill/>
                  <a:round/>
                  <a:headEnd/>
                  <a:tailEnd/>
                </a:ln>
              </p:spPr>
              <p:txBody>
                <a:bodyPr/>
                <a:lstStyle/>
                <a:p>
                  <a:endParaRPr lang="en-US" dirty="0"/>
                </a:p>
              </p:txBody>
            </p:sp>
            <p:sp>
              <p:nvSpPr>
                <p:cNvPr id="171" name="Freeform 320"/>
                <p:cNvSpPr>
                  <a:spLocks/>
                </p:cNvSpPr>
                <p:nvPr/>
              </p:nvSpPr>
              <p:spPr bwMode="auto">
                <a:xfrm>
                  <a:off x="3792" y="2883"/>
                  <a:ext cx="2012" cy="30"/>
                </a:xfrm>
                <a:custGeom>
                  <a:avLst/>
                  <a:gdLst/>
                  <a:ahLst/>
                  <a:cxnLst>
                    <a:cxn ang="0">
                      <a:pos x="2012" y="2"/>
                    </a:cxn>
                    <a:cxn ang="0">
                      <a:pos x="2012" y="2"/>
                    </a:cxn>
                    <a:cxn ang="0">
                      <a:pos x="1910" y="0"/>
                    </a:cxn>
                    <a:cxn ang="0">
                      <a:pos x="1794" y="2"/>
                    </a:cxn>
                    <a:cxn ang="0">
                      <a:pos x="1668" y="6"/>
                    </a:cxn>
                    <a:cxn ang="0">
                      <a:pos x="1538" y="10"/>
                    </a:cxn>
                    <a:cxn ang="0">
                      <a:pos x="1306" y="20"/>
                    </a:cxn>
                    <a:cxn ang="0">
                      <a:pos x="1216" y="22"/>
                    </a:cxn>
                    <a:cxn ang="0">
                      <a:pos x="1152" y="22"/>
                    </a:cxn>
                    <a:cxn ang="0">
                      <a:pos x="1152" y="22"/>
                    </a:cxn>
                    <a:cxn ang="0">
                      <a:pos x="1048" y="18"/>
                    </a:cxn>
                    <a:cxn ang="0">
                      <a:pos x="924" y="18"/>
                    </a:cxn>
                    <a:cxn ang="0">
                      <a:pos x="778" y="22"/>
                    </a:cxn>
                    <a:cxn ang="0">
                      <a:pos x="616" y="28"/>
                    </a:cxn>
                    <a:cxn ang="0">
                      <a:pos x="616" y="28"/>
                    </a:cxn>
                    <a:cxn ang="0">
                      <a:pos x="528" y="30"/>
                    </a:cxn>
                    <a:cxn ang="0">
                      <a:pos x="440" y="30"/>
                    </a:cxn>
                    <a:cxn ang="0">
                      <a:pos x="358" y="28"/>
                    </a:cxn>
                    <a:cxn ang="0">
                      <a:pos x="280" y="26"/>
                    </a:cxn>
                    <a:cxn ang="0">
                      <a:pos x="148" y="22"/>
                    </a:cxn>
                    <a:cxn ang="0">
                      <a:pos x="100" y="20"/>
                    </a:cxn>
                    <a:cxn ang="0">
                      <a:pos x="66" y="22"/>
                    </a:cxn>
                    <a:cxn ang="0">
                      <a:pos x="66" y="22"/>
                    </a:cxn>
                    <a:cxn ang="0">
                      <a:pos x="34" y="22"/>
                    </a:cxn>
                    <a:cxn ang="0">
                      <a:pos x="14" y="22"/>
                    </a:cxn>
                    <a:cxn ang="0">
                      <a:pos x="0" y="22"/>
                    </a:cxn>
                  </a:cxnLst>
                  <a:rect l="0" t="0" r="r" b="b"/>
                  <a:pathLst>
                    <a:path w="2012" h="30">
                      <a:moveTo>
                        <a:pt x="2012" y="2"/>
                      </a:moveTo>
                      <a:lnTo>
                        <a:pt x="2012" y="2"/>
                      </a:lnTo>
                      <a:lnTo>
                        <a:pt x="1910" y="0"/>
                      </a:lnTo>
                      <a:lnTo>
                        <a:pt x="1794" y="2"/>
                      </a:lnTo>
                      <a:lnTo>
                        <a:pt x="1668" y="6"/>
                      </a:lnTo>
                      <a:lnTo>
                        <a:pt x="1538" y="10"/>
                      </a:lnTo>
                      <a:lnTo>
                        <a:pt x="1306" y="20"/>
                      </a:lnTo>
                      <a:lnTo>
                        <a:pt x="1216" y="22"/>
                      </a:lnTo>
                      <a:lnTo>
                        <a:pt x="1152" y="22"/>
                      </a:lnTo>
                      <a:lnTo>
                        <a:pt x="1152" y="22"/>
                      </a:lnTo>
                      <a:lnTo>
                        <a:pt x="1048" y="18"/>
                      </a:lnTo>
                      <a:lnTo>
                        <a:pt x="924" y="18"/>
                      </a:lnTo>
                      <a:lnTo>
                        <a:pt x="778" y="22"/>
                      </a:lnTo>
                      <a:lnTo>
                        <a:pt x="616" y="28"/>
                      </a:lnTo>
                      <a:lnTo>
                        <a:pt x="616" y="28"/>
                      </a:lnTo>
                      <a:lnTo>
                        <a:pt x="528" y="30"/>
                      </a:lnTo>
                      <a:lnTo>
                        <a:pt x="440" y="30"/>
                      </a:lnTo>
                      <a:lnTo>
                        <a:pt x="358" y="28"/>
                      </a:lnTo>
                      <a:lnTo>
                        <a:pt x="280" y="26"/>
                      </a:lnTo>
                      <a:lnTo>
                        <a:pt x="148" y="22"/>
                      </a:lnTo>
                      <a:lnTo>
                        <a:pt x="100" y="20"/>
                      </a:lnTo>
                      <a:lnTo>
                        <a:pt x="66" y="22"/>
                      </a:lnTo>
                      <a:lnTo>
                        <a:pt x="66" y="22"/>
                      </a:lnTo>
                      <a:lnTo>
                        <a:pt x="34" y="22"/>
                      </a:lnTo>
                      <a:lnTo>
                        <a:pt x="14" y="22"/>
                      </a:lnTo>
                      <a:lnTo>
                        <a:pt x="0" y="22"/>
                      </a:lnTo>
                    </a:path>
                  </a:pathLst>
                </a:custGeom>
                <a:noFill/>
                <a:ln w="12700">
                  <a:solidFill>
                    <a:srgbClr val="000000"/>
                  </a:solidFill>
                  <a:prstDash val="solid"/>
                  <a:round/>
                  <a:headEnd/>
                  <a:tailEnd/>
                </a:ln>
              </p:spPr>
              <p:txBody>
                <a:bodyPr/>
                <a:lstStyle/>
                <a:p>
                  <a:endParaRPr lang="en-US" dirty="0"/>
                </a:p>
              </p:txBody>
            </p:sp>
            <p:sp>
              <p:nvSpPr>
                <p:cNvPr id="172" name="Freeform 321"/>
                <p:cNvSpPr>
                  <a:spLocks/>
                </p:cNvSpPr>
                <p:nvPr/>
              </p:nvSpPr>
              <p:spPr bwMode="auto">
                <a:xfrm>
                  <a:off x="3998" y="2833"/>
                  <a:ext cx="1806" cy="32"/>
                </a:xfrm>
                <a:custGeom>
                  <a:avLst/>
                  <a:gdLst/>
                  <a:ahLst/>
                  <a:cxnLst>
                    <a:cxn ang="0">
                      <a:pos x="1806" y="2"/>
                    </a:cxn>
                    <a:cxn ang="0">
                      <a:pos x="1806" y="2"/>
                    </a:cxn>
                    <a:cxn ang="0">
                      <a:pos x="1726" y="4"/>
                    </a:cxn>
                    <a:cxn ang="0">
                      <a:pos x="1532" y="6"/>
                    </a:cxn>
                    <a:cxn ang="0">
                      <a:pos x="1296" y="6"/>
                    </a:cxn>
                    <a:cxn ang="0">
                      <a:pos x="1180" y="6"/>
                    </a:cxn>
                    <a:cxn ang="0">
                      <a:pos x="1080" y="2"/>
                    </a:cxn>
                    <a:cxn ang="0">
                      <a:pos x="1080" y="2"/>
                    </a:cxn>
                    <a:cxn ang="0">
                      <a:pos x="992" y="0"/>
                    </a:cxn>
                    <a:cxn ang="0">
                      <a:pos x="906" y="4"/>
                    </a:cxn>
                    <a:cxn ang="0">
                      <a:pos x="824" y="8"/>
                    </a:cxn>
                    <a:cxn ang="0">
                      <a:pos x="746" y="16"/>
                    </a:cxn>
                    <a:cxn ang="0">
                      <a:pos x="608" y="28"/>
                    </a:cxn>
                    <a:cxn ang="0">
                      <a:pos x="548" y="32"/>
                    </a:cxn>
                    <a:cxn ang="0">
                      <a:pos x="498" y="32"/>
                    </a:cxn>
                    <a:cxn ang="0">
                      <a:pos x="498" y="32"/>
                    </a:cxn>
                    <a:cxn ang="0">
                      <a:pos x="400" y="30"/>
                    </a:cxn>
                    <a:cxn ang="0">
                      <a:pos x="290" y="28"/>
                    </a:cxn>
                    <a:cxn ang="0">
                      <a:pos x="158" y="22"/>
                    </a:cxn>
                    <a:cxn ang="0">
                      <a:pos x="82" y="18"/>
                    </a:cxn>
                    <a:cxn ang="0">
                      <a:pos x="0" y="12"/>
                    </a:cxn>
                    <a:cxn ang="0">
                      <a:pos x="1806" y="2"/>
                    </a:cxn>
                  </a:cxnLst>
                  <a:rect l="0" t="0" r="r" b="b"/>
                  <a:pathLst>
                    <a:path w="1806" h="32">
                      <a:moveTo>
                        <a:pt x="1806" y="2"/>
                      </a:moveTo>
                      <a:lnTo>
                        <a:pt x="1806" y="2"/>
                      </a:lnTo>
                      <a:lnTo>
                        <a:pt x="1726" y="4"/>
                      </a:lnTo>
                      <a:lnTo>
                        <a:pt x="1532" y="6"/>
                      </a:lnTo>
                      <a:lnTo>
                        <a:pt x="1296" y="6"/>
                      </a:lnTo>
                      <a:lnTo>
                        <a:pt x="1180" y="6"/>
                      </a:lnTo>
                      <a:lnTo>
                        <a:pt x="1080" y="2"/>
                      </a:lnTo>
                      <a:lnTo>
                        <a:pt x="1080" y="2"/>
                      </a:lnTo>
                      <a:lnTo>
                        <a:pt x="992" y="0"/>
                      </a:lnTo>
                      <a:lnTo>
                        <a:pt x="906" y="4"/>
                      </a:lnTo>
                      <a:lnTo>
                        <a:pt x="824" y="8"/>
                      </a:lnTo>
                      <a:lnTo>
                        <a:pt x="746" y="16"/>
                      </a:lnTo>
                      <a:lnTo>
                        <a:pt x="608" y="28"/>
                      </a:lnTo>
                      <a:lnTo>
                        <a:pt x="548" y="32"/>
                      </a:lnTo>
                      <a:lnTo>
                        <a:pt x="498" y="32"/>
                      </a:lnTo>
                      <a:lnTo>
                        <a:pt x="498" y="32"/>
                      </a:lnTo>
                      <a:lnTo>
                        <a:pt x="400" y="30"/>
                      </a:lnTo>
                      <a:lnTo>
                        <a:pt x="290" y="28"/>
                      </a:lnTo>
                      <a:lnTo>
                        <a:pt x="158" y="22"/>
                      </a:lnTo>
                      <a:lnTo>
                        <a:pt x="82" y="18"/>
                      </a:lnTo>
                      <a:lnTo>
                        <a:pt x="0" y="12"/>
                      </a:lnTo>
                      <a:lnTo>
                        <a:pt x="1806" y="2"/>
                      </a:lnTo>
                      <a:close/>
                    </a:path>
                  </a:pathLst>
                </a:custGeom>
                <a:solidFill>
                  <a:srgbClr val="FFFF00"/>
                </a:solidFill>
                <a:ln w="9525">
                  <a:noFill/>
                  <a:round/>
                  <a:headEnd/>
                  <a:tailEnd/>
                </a:ln>
              </p:spPr>
              <p:txBody>
                <a:bodyPr/>
                <a:lstStyle/>
                <a:p>
                  <a:endParaRPr lang="en-US" dirty="0"/>
                </a:p>
              </p:txBody>
            </p:sp>
            <p:sp>
              <p:nvSpPr>
                <p:cNvPr id="173" name="Freeform 322"/>
                <p:cNvSpPr>
                  <a:spLocks/>
                </p:cNvSpPr>
                <p:nvPr/>
              </p:nvSpPr>
              <p:spPr bwMode="auto">
                <a:xfrm>
                  <a:off x="3998" y="2833"/>
                  <a:ext cx="1806" cy="32"/>
                </a:xfrm>
                <a:custGeom>
                  <a:avLst/>
                  <a:gdLst/>
                  <a:ahLst/>
                  <a:cxnLst>
                    <a:cxn ang="0">
                      <a:pos x="1806" y="2"/>
                    </a:cxn>
                    <a:cxn ang="0">
                      <a:pos x="1806" y="2"/>
                    </a:cxn>
                    <a:cxn ang="0">
                      <a:pos x="1726" y="4"/>
                    </a:cxn>
                    <a:cxn ang="0">
                      <a:pos x="1532" y="6"/>
                    </a:cxn>
                    <a:cxn ang="0">
                      <a:pos x="1296" y="6"/>
                    </a:cxn>
                    <a:cxn ang="0">
                      <a:pos x="1180" y="6"/>
                    </a:cxn>
                    <a:cxn ang="0">
                      <a:pos x="1080" y="2"/>
                    </a:cxn>
                    <a:cxn ang="0">
                      <a:pos x="1080" y="2"/>
                    </a:cxn>
                    <a:cxn ang="0">
                      <a:pos x="992" y="0"/>
                    </a:cxn>
                    <a:cxn ang="0">
                      <a:pos x="906" y="4"/>
                    </a:cxn>
                    <a:cxn ang="0">
                      <a:pos x="824" y="8"/>
                    </a:cxn>
                    <a:cxn ang="0">
                      <a:pos x="746" y="16"/>
                    </a:cxn>
                    <a:cxn ang="0">
                      <a:pos x="608" y="28"/>
                    </a:cxn>
                    <a:cxn ang="0">
                      <a:pos x="548" y="32"/>
                    </a:cxn>
                    <a:cxn ang="0">
                      <a:pos x="498" y="32"/>
                    </a:cxn>
                    <a:cxn ang="0">
                      <a:pos x="498" y="32"/>
                    </a:cxn>
                    <a:cxn ang="0">
                      <a:pos x="400" y="30"/>
                    </a:cxn>
                    <a:cxn ang="0">
                      <a:pos x="290" y="28"/>
                    </a:cxn>
                    <a:cxn ang="0">
                      <a:pos x="158" y="22"/>
                    </a:cxn>
                    <a:cxn ang="0">
                      <a:pos x="82" y="18"/>
                    </a:cxn>
                    <a:cxn ang="0">
                      <a:pos x="0" y="12"/>
                    </a:cxn>
                  </a:cxnLst>
                  <a:rect l="0" t="0" r="r" b="b"/>
                  <a:pathLst>
                    <a:path w="1806" h="32">
                      <a:moveTo>
                        <a:pt x="1806" y="2"/>
                      </a:moveTo>
                      <a:lnTo>
                        <a:pt x="1806" y="2"/>
                      </a:lnTo>
                      <a:lnTo>
                        <a:pt x="1726" y="4"/>
                      </a:lnTo>
                      <a:lnTo>
                        <a:pt x="1532" y="6"/>
                      </a:lnTo>
                      <a:lnTo>
                        <a:pt x="1296" y="6"/>
                      </a:lnTo>
                      <a:lnTo>
                        <a:pt x="1180" y="6"/>
                      </a:lnTo>
                      <a:lnTo>
                        <a:pt x="1080" y="2"/>
                      </a:lnTo>
                      <a:lnTo>
                        <a:pt x="1080" y="2"/>
                      </a:lnTo>
                      <a:lnTo>
                        <a:pt x="992" y="0"/>
                      </a:lnTo>
                      <a:lnTo>
                        <a:pt x="906" y="4"/>
                      </a:lnTo>
                      <a:lnTo>
                        <a:pt x="824" y="8"/>
                      </a:lnTo>
                      <a:lnTo>
                        <a:pt x="746" y="16"/>
                      </a:lnTo>
                      <a:lnTo>
                        <a:pt x="608" y="28"/>
                      </a:lnTo>
                      <a:lnTo>
                        <a:pt x="548" y="32"/>
                      </a:lnTo>
                      <a:lnTo>
                        <a:pt x="498" y="32"/>
                      </a:lnTo>
                      <a:lnTo>
                        <a:pt x="498" y="32"/>
                      </a:lnTo>
                      <a:lnTo>
                        <a:pt x="400" y="30"/>
                      </a:lnTo>
                      <a:lnTo>
                        <a:pt x="290" y="28"/>
                      </a:lnTo>
                      <a:lnTo>
                        <a:pt x="158" y="22"/>
                      </a:lnTo>
                      <a:lnTo>
                        <a:pt x="82" y="18"/>
                      </a:lnTo>
                      <a:lnTo>
                        <a:pt x="0" y="12"/>
                      </a:lnTo>
                    </a:path>
                  </a:pathLst>
                </a:custGeom>
                <a:noFill/>
                <a:ln w="12700">
                  <a:solidFill>
                    <a:srgbClr val="000000"/>
                  </a:solidFill>
                  <a:prstDash val="solid"/>
                  <a:round/>
                  <a:headEnd/>
                  <a:tailEnd/>
                </a:ln>
              </p:spPr>
              <p:txBody>
                <a:bodyPr/>
                <a:lstStyle/>
                <a:p>
                  <a:endParaRPr lang="en-US" dirty="0"/>
                </a:p>
              </p:txBody>
            </p:sp>
            <p:sp>
              <p:nvSpPr>
                <p:cNvPr id="174" name="Freeform 323"/>
                <p:cNvSpPr>
                  <a:spLocks/>
                </p:cNvSpPr>
                <p:nvPr/>
              </p:nvSpPr>
              <p:spPr bwMode="auto">
                <a:xfrm>
                  <a:off x="3798" y="2805"/>
                  <a:ext cx="2008" cy="74"/>
                </a:xfrm>
                <a:custGeom>
                  <a:avLst/>
                  <a:gdLst/>
                  <a:ahLst/>
                  <a:cxnLst>
                    <a:cxn ang="0">
                      <a:pos x="2008" y="0"/>
                    </a:cxn>
                    <a:cxn ang="0">
                      <a:pos x="2008" y="0"/>
                    </a:cxn>
                    <a:cxn ang="0">
                      <a:pos x="1958" y="0"/>
                    </a:cxn>
                    <a:cxn ang="0">
                      <a:pos x="1904" y="0"/>
                    </a:cxn>
                    <a:cxn ang="0">
                      <a:pos x="1778" y="4"/>
                    </a:cxn>
                    <a:cxn ang="0">
                      <a:pos x="1640" y="12"/>
                    </a:cxn>
                    <a:cxn ang="0">
                      <a:pos x="1498" y="20"/>
                    </a:cxn>
                    <a:cxn ang="0">
                      <a:pos x="1240" y="38"/>
                    </a:cxn>
                    <a:cxn ang="0">
                      <a:pos x="1142" y="44"/>
                    </a:cxn>
                    <a:cxn ang="0">
                      <a:pos x="1104" y="44"/>
                    </a:cxn>
                    <a:cxn ang="0">
                      <a:pos x="1076" y="44"/>
                    </a:cxn>
                    <a:cxn ang="0">
                      <a:pos x="1076" y="44"/>
                    </a:cxn>
                    <a:cxn ang="0">
                      <a:pos x="844" y="38"/>
                    </a:cxn>
                    <a:cxn ang="0">
                      <a:pos x="696" y="32"/>
                    </a:cxn>
                    <a:cxn ang="0">
                      <a:pos x="614" y="26"/>
                    </a:cxn>
                    <a:cxn ang="0">
                      <a:pos x="528" y="20"/>
                    </a:cxn>
                    <a:cxn ang="0">
                      <a:pos x="528" y="20"/>
                    </a:cxn>
                    <a:cxn ang="0">
                      <a:pos x="484" y="16"/>
                    </a:cxn>
                    <a:cxn ang="0">
                      <a:pos x="442" y="16"/>
                    </a:cxn>
                    <a:cxn ang="0">
                      <a:pos x="398" y="16"/>
                    </a:cxn>
                    <a:cxn ang="0">
                      <a:pos x="356" y="18"/>
                    </a:cxn>
                    <a:cxn ang="0">
                      <a:pos x="276" y="26"/>
                    </a:cxn>
                    <a:cxn ang="0">
                      <a:pos x="202" y="36"/>
                    </a:cxn>
                    <a:cxn ang="0">
                      <a:pos x="136" y="48"/>
                    </a:cxn>
                    <a:cxn ang="0">
                      <a:pos x="78" y="58"/>
                    </a:cxn>
                    <a:cxn ang="0">
                      <a:pos x="32" y="68"/>
                    </a:cxn>
                    <a:cxn ang="0">
                      <a:pos x="0" y="74"/>
                    </a:cxn>
                  </a:cxnLst>
                  <a:rect l="0" t="0" r="r" b="b"/>
                  <a:pathLst>
                    <a:path w="2008" h="74">
                      <a:moveTo>
                        <a:pt x="2008" y="0"/>
                      </a:moveTo>
                      <a:lnTo>
                        <a:pt x="2008" y="0"/>
                      </a:lnTo>
                      <a:lnTo>
                        <a:pt x="1958" y="0"/>
                      </a:lnTo>
                      <a:lnTo>
                        <a:pt x="1904" y="0"/>
                      </a:lnTo>
                      <a:lnTo>
                        <a:pt x="1778" y="4"/>
                      </a:lnTo>
                      <a:lnTo>
                        <a:pt x="1640" y="12"/>
                      </a:lnTo>
                      <a:lnTo>
                        <a:pt x="1498" y="20"/>
                      </a:lnTo>
                      <a:lnTo>
                        <a:pt x="1240" y="38"/>
                      </a:lnTo>
                      <a:lnTo>
                        <a:pt x="1142" y="44"/>
                      </a:lnTo>
                      <a:lnTo>
                        <a:pt x="1104" y="44"/>
                      </a:lnTo>
                      <a:lnTo>
                        <a:pt x="1076" y="44"/>
                      </a:lnTo>
                      <a:lnTo>
                        <a:pt x="1076" y="44"/>
                      </a:lnTo>
                      <a:lnTo>
                        <a:pt x="844" y="38"/>
                      </a:lnTo>
                      <a:lnTo>
                        <a:pt x="696" y="32"/>
                      </a:lnTo>
                      <a:lnTo>
                        <a:pt x="614" y="26"/>
                      </a:lnTo>
                      <a:lnTo>
                        <a:pt x="528" y="20"/>
                      </a:lnTo>
                      <a:lnTo>
                        <a:pt x="528" y="20"/>
                      </a:lnTo>
                      <a:lnTo>
                        <a:pt x="484" y="16"/>
                      </a:lnTo>
                      <a:lnTo>
                        <a:pt x="442" y="16"/>
                      </a:lnTo>
                      <a:lnTo>
                        <a:pt x="398" y="16"/>
                      </a:lnTo>
                      <a:lnTo>
                        <a:pt x="356" y="18"/>
                      </a:lnTo>
                      <a:lnTo>
                        <a:pt x="276" y="26"/>
                      </a:lnTo>
                      <a:lnTo>
                        <a:pt x="202" y="36"/>
                      </a:lnTo>
                      <a:lnTo>
                        <a:pt x="136" y="48"/>
                      </a:lnTo>
                      <a:lnTo>
                        <a:pt x="78" y="58"/>
                      </a:lnTo>
                      <a:lnTo>
                        <a:pt x="32" y="68"/>
                      </a:lnTo>
                      <a:lnTo>
                        <a:pt x="0" y="74"/>
                      </a:lnTo>
                    </a:path>
                  </a:pathLst>
                </a:custGeom>
                <a:noFill/>
                <a:ln w="12700">
                  <a:solidFill>
                    <a:srgbClr val="000000"/>
                  </a:solidFill>
                  <a:prstDash val="solid"/>
                  <a:round/>
                  <a:headEnd/>
                  <a:tailEnd/>
                </a:ln>
              </p:spPr>
              <p:txBody>
                <a:bodyPr/>
                <a:lstStyle/>
                <a:p>
                  <a:endParaRPr lang="en-US" dirty="0"/>
                </a:p>
              </p:txBody>
            </p:sp>
            <p:sp>
              <p:nvSpPr>
                <p:cNvPr id="175" name="Freeform 324"/>
                <p:cNvSpPr>
                  <a:spLocks/>
                </p:cNvSpPr>
                <p:nvPr/>
              </p:nvSpPr>
              <p:spPr bwMode="auto">
                <a:xfrm>
                  <a:off x="3790" y="2763"/>
                  <a:ext cx="2014" cy="34"/>
                </a:xfrm>
                <a:custGeom>
                  <a:avLst/>
                  <a:gdLst/>
                  <a:ahLst/>
                  <a:cxnLst>
                    <a:cxn ang="0">
                      <a:pos x="2014" y="12"/>
                    </a:cxn>
                    <a:cxn ang="0">
                      <a:pos x="2014" y="12"/>
                    </a:cxn>
                    <a:cxn ang="0">
                      <a:pos x="1910" y="12"/>
                    </a:cxn>
                    <a:cxn ang="0">
                      <a:pos x="1786" y="12"/>
                    </a:cxn>
                    <a:cxn ang="0">
                      <a:pos x="1648" y="16"/>
                    </a:cxn>
                    <a:cxn ang="0">
                      <a:pos x="1506" y="22"/>
                    </a:cxn>
                    <a:cxn ang="0">
                      <a:pos x="1250" y="30"/>
                    </a:cxn>
                    <a:cxn ang="0">
                      <a:pos x="1152" y="34"/>
                    </a:cxn>
                    <a:cxn ang="0">
                      <a:pos x="1086" y="32"/>
                    </a:cxn>
                    <a:cxn ang="0">
                      <a:pos x="1086" y="32"/>
                    </a:cxn>
                    <a:cxn ang="0">
                      <a:pos x="1036" y="30"/>
                    </a:cxn>
                    <a:cxn ang="0">
                      <a:pos x="982" y="26"/>
                    </a:cxn>
                    <a:cxn ang="0">
                      <a:pos x="854" y="14"/>
                    </a:cxn>
                    <a:cxn ang="0">
                      <a:pos x="782" y="10"/>
                    </a:cxn>
                    <a:cxn ang="0">
                      <a:pos x="706" y="6"/>
                    </a:cxn>
                    <a:cxn ang="0">
                      <a:pos x="624" y="6"/>
                    </a:cxn>
                    <a:cxn ang="0">
                      <a:pos x="538" y="8"/>
                    </a:cxn>
                    <a:cxn ang="0">
                      <a:pos x="538" y="8"/>
                    </a:cxn>
                    <a:cxn ang="0">
                      <a:pos x="450" y="10"/>
                    </a:cxn>
                    <a:cxn ang="0">
                      <a:pos x="366" y="10"/>
                    </a:cxn>
                    <a:cxn ang="0">
                      <a:pos x="284" y="8"/>
                    </a:cxn>
                    <a:cxn ang="0">
                      <a:pos x="206" y="4"/>
                    </a:cxn>
                    <a:cxn ang="0">
                      <a:pos x="80" y="0"/>
                    </a:cxn>
                    <a:cxn ang="0">
                      <a:pos x="32" y="0"/>
                    </a:cxn>
                    <a:cxn ang="0">
                      <a:pos x="14" y="0"/>
                    </a:cxn>
                    <a:cxn ang="0">
                      <a:pos x="0" y="2"/>
                    </a:cxn>
                    <a:cxn ang="0">
                      <a:pos x="2014" y="12"/>
                    </a:cxn>
                  </a:cxnLst>
                  <a:rect l="0" t="0" r="r" b="b"/>
                  <a:pathLst>
                    <a:path w="2014" h="34">
                      <a:moveTo>
                        <a:pt x="2014" y="12"/>
                      </a:moveTo>
                      <a:lnTo>
                        <a:pt x="2014" y="12"/>
                      </a:lnTo>
                      <a:lnTo>
                        <a:pt x="1910" y="12"/>
                      </a:lnTo>
                      <a:lnTo>
                        <a:pt x="1786" y="12"/>
                      </a:lnTo>
                      <a:lnTo>
                        <a:pt x="1648" y="16"/>
                      </a:lnTo>
                      <a:lnTo>
                        <a:pt x="1506" y="22"/>
                      </a:lnTo>
                      <a:lnTo>
                        <a:pt x="1250" y="30"/>
                      </a:lnTo>
                      <a:lnTo>
                        <a:pt x="1152" y="34"/>
                      </a:lnTo>
                      <a:lnTo>
                        <a:pt x="1086" y="32"/>
                      </a:lnTo>
                      <a:lnTo>
                        <a:pt x="1086" y="32"/>
                      </a:lnTo>
                      <a:lnTo>
                        <a:pt x="1036" y="30"/>
                      </a:lnTo>
                      <a:lnTo>
                        <a:pt x="982" y="26"/>
                      </a:lnTo>
                      <a:lnTo>
                        <a:pt x="854" y="14"/>
                      </a:lnTo>
                      <a:lnTo>
                        <a:pt x="782" y="10"/>
                      </a:lnTo>
                      <a:lnTo>
                        <a:pt x="706" y="6"/>
                      </a:lnTo>
                      <a:lnTo>
                        <a:pt x="624" y="6"/>
                      </a:lnTo>
                      <a:lnTo>
                        <a:pt x="538" y="8"/>
                      </a:lnTo>
                      <a:lnTo>
                        <a:pt x="538" y="8"/>
                      </a:lnTo>
                      <a:lnTo>
                        <a:pt x="450" y="10"/>
                      </a:lnTo>
                      <a:lnTo>
                        <a:pt x="366" y="10"/>
                      </a:lnTo>
                      <a:lnTo>
                        <a:pt x="284" y="8"/>
                      </a:lnTo>
                      <a:lnTo>
                        <a:pt x="206" y="4"/>
                      </a:lnTo>
                      <a:lnTo>
                        <a:pt x="80" y="0"/>
                      </a:lnTo>
                      <a:lnTo>
                        <a:pt x="32" y="0"/>
                      </a:lnTo>
                      <a:lnTo>
                        <a:pt x="14" y="0"/>
                      </a:lnTo>
                      <a:lnTo>
                        <a:pt x="0" y="2"/>
                      </a:lnTo>
                      <a:lnTo>
                        <a:pt x="2014" y="12"/>
                      </a:lnTo>
                      <a:close/>
                    </a:path>
                  </a:pathLst>
                </a:custGeom>
                <a:solidFill>
                  <a:srgbClr val="FFFF00"/>
                </a:solidFill>
                <a:ln w="9525">
                  <a:noFill/>
                  <a:round/>
                  <a:headEnd/>
                  <a:tailEnd/>
                </a:ln>
              </p:spPr>
              <p:txBody>
                <a:bodyPr/>
                <a:lstStyle/>
                <a:p>
                  <a:endParaRPr lang="en-US" dirty="0"/>
                </a:p>
              </p:txBody>
            </p:sp>
            <p:sp>
              <p:nvSpPr>
                <p:cNvPr id="176" name="Freeform 325"/>
                <p:cNvSpPr>
                  <a:spLocks/>
                </p:cNvSpPr>
                <p:nvPr/>
              </p:nvSpPr>
              <p:spPr bwMode="auto">
                <a:xfrm>
                  <a:off x="3790" y="2763"/>
                  <a:ext cx="2014" cy="34"/>
                </a:xfrm>
                <a:custGeom>
                  <a:avLst/>
                  <a:gdLst/>
                  <a:ahLst/>
                  <a:cxnLst>
                    <a:cxn ang="0">
                      <a:pos x="2014" y="12"/>
                    </a:cxn>
                    <a:cxn ang="0">
                      <a:pos x="2014" y="12"/>
                    </a:cxn>
                    <a:cxn ang="0">
                      <a:pos x="1910" y="12"/>
                    </a:cxn>
                    <a:cxn ang="0">
                      <a:pos x="1786" y="12"/>
                    </a:cxn>
                    <a:cxn ang="0">
                      <a:pos x="1648" y="16"/>
                    </a:cxn>
                    <a:cxn ang="0">
                      <a:pos x="1506" y="22"/>
                    </a:cxn>
                    <a:cxn ang="0">
                      <a:pos x="1250" y="30"/>
                    </a:cxn>
                    <a:cxn ang="0">
                      <a:pos x="1152" y="34"/>
                    </a:cxn>
                    <a:cxn ang="0">
                      <a:pos x="1086" y="32"/>
                    </a:cxn>
                    <a:cxn ang="0">
                      <a:pos x="1086" y="32"/>
                    </a:cxn>
                    <a:cxn ang="0">
                      <a:pos x="1036" y="30"/>
                    </a:cxn>
                    <a:cxn ang="0">
                      <a:pos x="982" y="26"/>
                    </a:cxn>
                    <a:cxn ang="0">
                      <a:pos x="854" y="14"/>
                    </a:cxn>
                    <a:cxn ang="0">
                      <a:pos x="782" y="10"/>
                    </a:cxn>
                    <a:cxn ang="0">
                      <a:pos x="706" y="6"/>
                    </a:cxn>
                    <a:cxn ang="0">
                      <a:pos x="624" y="6"/>
                    </a:cxn>
                    <a:cxn ang="0">
                      <a:pos x="538" y="8"/>
                    </a:cxn>
                    <a:cxn ang="0">
                      <a:pos x="538" y="8"/>
                    </a:cxn>
                    <a:cxn ang="0">
                      <a:pos x="450" y="10"/>
                    </a:cxn>
                    <a:cxn ang="0">
                      <a:pos x="366" y="10"/>
                    </a:cxn>
                    <a:cxn ang="0">
                      <a:pos x="284" y="8"/>
                    </a:cxn>
                    <a:cxn ang="0">
                      <a:pos x="206" y="4"/>
                    </a:cxn>
                    <a:cxn ang="0">
                      <a:pos x="80" y="0"/>
                    </a:cxn>
                    <a:cxn ang="0">
                      <a:pos x="32" y="0"/>
                    </a:cxn>
                    <a:cxn ang="0">
                      <a:pos x="14" y="0"/>
                    </a:cxn>
                    <a:cxn ang="0">
                      <a:pos x="0" y="2"/>
                    </a:cxn>
                  </a:cxnLst>
                  <a:rect l="0" t="0" r="r" b="b"/>
                  <a:pathLst>
                    <a:path w="2014" h="34">
                      <a:moveTo>
                        <a:pt x="2014" y="12"/>
                      </a:moveTo>
                      <a:lnTo>
                        <a:pt x="2014" y="12"/>
                      </a:lnTo>
                      <a:lnTo>
                        <a:pt x="1910" y="12"/>
                      </a:lnTo>
                      <a:lnTo>
                        <a:pt x="1786" y="12"/>
                      </a:lnTo>
                      <a:lnTo>
                        <a:pt x="1648" y="16"/>
                      </a:lnTo>
                      <a:lnTo>
                        <a:pt x="1506" y="22"/>
                      </a:lnTo>
                      <a:lnTo>
                        <a:pt x="1250" y="30"/>
                      </a:lnTo>
                      <a:lnTo>
                        <a:pt x="1152" y="34"/>
                      </a:lnTo>
                      <a:lnTo>
                        <a:pt x="1086" y="32"/>
                      </a:lnTo>
                      <a:lnTo>
                        <a:pt x="1086" y="32"/>
                      </a:lnTo>
                      <a:lnTo>
                        <a:pt x="1036" y="30"/>
                      </a:lnTo>
                      <a:lnTo>
                        <a:pt x="982" y="26"/>
                      </a:lnTo>
                      <a:lnTo>
                        <a:pt x="854" y="14"/>
                      </a:lnTo>
                      <a:lnTo>
                        <a:pt x="782" y="10"/>
                      </a:lnTo>
                      <a:lnTo>
                        <a:pt x="706" y="6"/>
                      </a:lnTo>
                      <a:lnTo>
                        <a:pt x="624" y="6"/>
                      </a:lnTo>
                      <a:lnTo>
                        <a:pt x="538" y="8"/>
                      </a:lnTo>
                      <a:lnTo>
                        <a:pt x="538" y="8"/>
                      </a:lnTo>
                      <a:lnTo>
                        <a:pt x="450" y="10"/>
                      </a:lnTo>
                      <a:lnTo>
                        <a:pt x="366" y="10"/>
                      </a:lnTo>
                      <a:lnTo>
                        <a:pt x="284" y="8"/>
                      </a:lnTo>
                      <a:lnTo>
                        <a:pt x="206" y="4"/>
                      </a:lnTo>
                      <a:lnTo>
                        <a:pt x="80" y="0"/>
                      </a:lnTo>
                      <a:lnTo>
                        <a:pt x="32" y="0"/>
                      </a:lnTo>
                      <a:lnTo>
                        <a:pt x="14" y="0"/>
                      </a:lnTo>
                      <a:lnTo>
                        <a:pt x="0" y="2"/>
                      </a:lnTo>
                    </a:path>
                  </a:pathLst>
                </a:custGeom>
                <a:noFill/>
                <a:ln w="12700">
                  <a:solidFill>
                    <a:srgbClr val="000000"/>
                  </a:solidFill>
                  <a:prstDash val="solid"/>
                  <a:round/>
                  <a:headEnd/>
                  <a:tailEnd/>
                </a:ln>
              </p:spPr>
              <p:txBody>
                <a:bodyPr/>
                <a:lstStyle/>
                <a:p>
                  <a:endParaRPr lang="en-US" dirty="0"/>
                </a:p>
              </p:txBody>
            </p:sp>
            <p:sp>
              <p:nvSpPr>
                <p:cNvPr id="177" name="Freeform 326"/>
                <p:cNvSpPr>
                  <a:spLocks/>
                </p:cNvSpPr>
                <p:nvPr/>
              </p:nvSpPr>
              <p:spPr bwMode="auto">
                <a:xfrm>
                  <a:off x="4192" y="2731"/>
                  <a:ext cx="1618" cy="70"/>
                </a:xfrm>
                <a:custGeom>
                  <a:avLst/>
                  <a:gdLst/>
                  <a:ahLst/>
                  <a:cxnLst>
                    <a:cxn ang="0">
                      <a:pos x="1618" y="16"/>
                    </a:cxn>
                    <a:cxn ang="0">
                      <a:pos x="1618" y="16"/>
                    </a:cxn>
                    <a:cxn ang="0">
                      <a:pos x="1602" y="18"/>
                    </a:cxn>
                    <a:cxn ang="0">
                      <a:pos x="1582" y="20"/>
                    </a:cxn>
                    <a:cxn ang="0">
                      <a:pos x="1536" y="28"/>
                    </a:cxn>
                    <a:cxn ang="0">
                      <a:pos x="1484" y="40"/>
                    </a:cxn>
                    <a:cxn ang="0">
                      <a:pos x="1424" y="52"/>
                    </a:cxn>
                    <a:cxn ang="0">
                      <a:pos x="1358" y="64"/>
                    </a:cxn>
                    <a:cxn ang="0">
                      <a:pos x="1324" y="68"/>
                    </a:cxn>
                    <a:cxn ang="0">
                      <a:pos x="1290" y="70"/>
                    </a:cxn>
                    <a:cxn ang="0">
                      <a:pos x="1252" y="70"/>
                    </a:cxn>
                    <a:cxn ang="0">
                      <a:pos x="1216" y="70"/>
                    </a:cxn>
                    <a:cxn ang="0">
                      <a:pos x="1178" y="66"/>
                    </a:cxn>
                    <a:cxn ang="0">
                      <a:pos x="1140" y="60"/>
                    </a:cxn>
                    <a:cxn ang="0">
                      <a:pos x="1140" y="60"/>
                    </a:cxn>
                    <a:cxn ang="0">
                      <a:pos x="1096" y="52"/>
                    </a:cxn>
                    <a:cxn ang="0">
                      <a:pos x="1040" y="46"/>
                    </a:cxn>
                    <a:cxn ang="0">
                      <a:pos x="896" y="34"/>
                    </a:cxn>
                    <a:cxn ang="0">
                      <a:pos x="722" y="22"/>
                    </a:cxn>
                    <a:cxn ang="0">
                      <a:pos x="536" y="14"/>
                    </a:cxn>
                    <a:cxn ang="0">
                      <a:pos x="354" y="6"/>
                    </a:cxn>
                    <a:cxn ang="0">
                      <a:pos x="194" y="2"/>
                    </a:cxn>
                    <a:cxn ang="0">
                      <a:pos x="70" y="0"/>
                    </a:cxn>
                    <a:cxn ang="0">
                      <a:pos x="0" y="0"/>
                    </a:cxn>
                    <a:cxn ang="0">
                      <a:pos x="1618" y="16"/>
                    </a:cxn>
                  </a:cxnLst>
                  <a:rect l="0" t="0" r="r" b="b"/>
                  <a:pathLst>
                    <a:path w="1618" h="70">
                      <a:moveTo>
                        <a:pt x="1618" y="16"/>
                      </a:moveTo>
                      <a:lnTo>
                        <a:pt x="1618" y="16"/>
                      </a:lnTo>
                      <a:lnTo>
                        <a:pt x="1602" y="18"/>
                      </a:lnTo>
                      <a:lnTo>
                        <a:pt x="1582" y="20"/>
                      </a:lnTo>
                      <a:lnTo>
                        <a:pt x="1536" y="28"/>
                      </a:lnTo>
                      <a:lnTo>
                        <a:pt x="1484" y="40"/>
                      </a:lnTo>
                      <a:lnTo>
                        <a:pt x="1424" y="52"/>
                      </a:lnTo>
                      <a:lnTo>
                        <a:pt x="1358" y="64"/>
                      </a:lnTo>
                      <a:lnTo>
                        <a:pt x="1324" y="68"/>
                      </a:lnTo>
                      <a:lnTo>
                        <a:pt x="1290" y="70"/>
                      </a:lnTo>
                      <a:lnTo>
                        <a:pt x="1252" y="70"/>
                      </a:lnTo>
                      <a:lnTo>
                        <a:pt x="1216" y="70"/>
                      </a:lnTo>
                      <a:lnTo>
                        <a:pt x="1178" y="66"/>
                      </a:lnTo>
                      <a:lnTo>
                        <a:pt x="1140" y="60"/>
                      </a:lnTo>
                      <a:lnTo>
                        <a:pt x="1140" y="60"/>
                      </a:lnTo>
                      <a:lnTo>
                        <a:pt x="1096" y="52"/>
                      </a:lnTo>
                      <a:lnTo>
                        <a:pt x="1040" y="46"/>
                      </a:lnTo>
                      <a:lnTo>
                        <a:pt x="896" y="34"/>
                      </a:lnTo>
                      <a:lnTo>
                        <a:pt x="722" y="22"/>
                      </a:lnTo>
                      <a:lnTo>
                        <a:pt x="536" y="14"/>
                      </a:lnTo>
                      <a:lnTo>
                        <a:pt x="354" y="6"/>
                      </a:lnTo>
                      <a:lnTo>
                        <a:pt x="194" y="2"/>
                      </a:lnTo>
                      <a:lnTo>
                        <a:pt x="70" y="0"/>
                      </a:lnTo>
                      <a:lnTo>
                        <a:pt x="0" y="0"/>
                      </a:lnTo>
                      <a:lnTo>
                        <a:pt x="1618" y="16"/>
                      </a:lnTo>
                      <a:close/>
                    </a:path>
                  </a:pathLst>
                </a:custGeom>
                <a:solidFill>
                  <a:srgbClr val="FFFF00"/>
                </a:solidFill>
                <a:ln w="9525">
                  <a:noFill/>
                  <a:round/>
                  <a:headEnd/>
                  <a:tailEnd/>
                </a:ln>
              </p:spPr>
              <p:txBody>
                <a:bodyPr/>
                <a:lstStyle/>
                <a:p>
                  <a:endParaRPr lang="en-US" dirty="0"/>
                </a:p>
              </p:txBody>
            </p:sp>
            <p:sp>
              <p:nvSpPr>
                <p:cNvPr id="178" name="Freeform 327"/>
                <p:cNvSpPr>
                  <a:spLocks/>
                </p:cNvSpPr>
                <p:nvPr/>
              </p:nvSpPr>
              <p:spPr bwMode="auto">
                <a:xfrm>
                  <a:off x="4192" y="2731"/>
                  <a:ext cx="1618" cy="70"/>
                </a:xfrm>
                <a:custGeom>
                  <a:avLst/>
                  <a:gdLst/>
                  <a:ahLst/>
                  <a:cxnLst>
                    <a:cxn ang="0">
                      <a:pos x="1618" y="16"/>
                    </a:cxn>
                    <a:cxn ang="0">
                      <a:pos x="1618" y="16"/>
                    </a:cxn>
                    <a:cxn ang="0">
                      <a:pos x="1602" y="18"/>
                    </a:cxn>
                    <a:cxn ang="0">
                      <a:pos x="1582" y="20"/>
                    </a:cxn>
                    <a:cxn ang="0">
                      <a:pos x="1536" y="28"/>
                    </a:cxn>
                    <a:cxn ang="0">
                      <a:pos x="1484" y="40"/>
                    </a:cxn>
                    <a:cxn ang="0">
                      <a:pos x="1424" y="52"/>
                    </a:cxn>
                    <a:cxn ang="0">
                      <a:pos x="1358" y="64"/>
                    </a:cxn>
                    <a:cxn ang="0">
                      <a:pos x="1324" y="68"/>
                    </a:cxn>
                    <a:cxn ang="0">
                      <a:pos x="1290" y="70"/>
                    </a:cxn>
                    <a:cxn ang="0">
                      <a:pos x="1252" y="70"/>
                    </a:cxn>
                    <a:cxn ang="0">
                      <a:pos x="1216" y="70"/>
                    </a:cxn>
                    <a:cxn ang="0">
                      <a:pos x="1178" y="66"/>
                    </a:cxn>
                    <a:cxn ang="0">
                      <a:pos x="1140" y="60"/>
                    </a:cxn>
                    <a:cxn ang="0">
                      <a:pos x="1140" y="60"/>
                    </a:cxn>
                    <a:cxn ang="0">
                      <a:pos x="1096" y="52"/>
                    </a:cxn>
                    <a:cxn ang="0">
                      <a:pos x="1040" y="46"/>
                    </a:cxn>
                    <a:cxn ang="0">
                      <a:pos x="896" y="34"/>
                    </a:cxn>
                    <a:cxn ang="0">
                      <a:pos x="722" y="22"/>
                    </a:cxn>
                    <a:cxn ang="0">
                      <a:pos x="536" y="14"/>
                    </a:cxn>
                    <a:cxn ang="0">
                      <a:pos x="354" y="6"/>
                    </a:cxn>
                    <a:cxn ang="0">
                      <a:pos x="194" y="2"/>
                    </a:cxn>
                    <a:cxn ang="0">
                      <a:pos x="70" y="0"/>
                    </a:cxn>
                    <a:cxn ang="0">
                      <a:pos x="0" y="0"/>
                    </a:cxn>
                  </a:cxnLst>
                  <a:rect l="0" t="0" r="r" b="b"/>
                  <a:pathLst>
                    <a:path w="1618" h="70">
                      <a:moveTo>
                        <a:pt x="1618" y="16"/>
                      </a:moveTo>
                      <a:lnTo>
                        <a:pt x="1618" y="16"/>
                      </a:lnTo>
                      <a:lnTo>
                        <a:pt x="1602" y="18"/>
                      </a:lnTo>
                      <a:lnTo>
                        <a:pt x="1582" y="20"/>
                      </a:lnTo>
                      <a:lnTo>
                        <a:pt x="1536" y="28"/>
                      </a:lnTo>
                      <a:lnTo>
                        <a:pt x="1484" y="40"/>
                      </a:lnTo>
                      <a:lnTo>
                        <a:pt x="1424" y="52"/>
                      </a:lnTo>
                      <a:lnTo>
                        <a:pt x="1358" y="64"/>
                      </a:lnTo>
                      <a:lnTo>
                        <a:pt x="1324" y="68"/>
                      </a:lnTo>
                      <a:lnTo>
                        <a:pt x="1290" y="70"/>
                      </a:lnTo>
                      <a:lnTo>
                        <a:pt x="1252" y="70"/>
                      </a:lnTo>
                      <a:lnTo>
                        <a:pt x="1216" y="70"/>
                      </a:lnTo>
                      <a:lnTo>
                        <a:pt x="1178" y="66"/>
                      </a:lnTo>
                      <a:lnTo>
                        <a:pt x="1140" y="60"/>
                      </a:lnTo>
                      <a:lnTo>
                        <a:pt x="1140" y="60"/>
                      </a:lnTo>
                      <a:lnTo>
                        <a:pt x="1096" y="52"/>
                      </a:lnTo>
                      <a:lnTo>
                        <a:pt x="1040" y="46"/>
                      </a:lnTo>
                      <a:lnTo>
                        <a:pt x="896" y="34"/>
                      </a:lnTo>
                      <a:lnTo>
                        <a:pt x="722" y="22"/>
                      </a:lnTo>
                      <a:lnTo>
                        <a:pt x="536" y="14"/>
                      </a:lnTo>
                      <a:lnTo>
                        <a:pt x="354" y="6"/>
                      </a:lnTo>
                      <a:lnTo>
                        <a:pt x="194" y="2"/>
                      </a:lnTo>
                      <a:lnTo>
                        <a:pt x="70" y="0"/>
                      </a:lnTo>
                      <a:lnTo>
                        <a:pt x="0" y="0"/>
                      </a:lnTo>
                    </a:path>
                  </a:pathLst>
                </a:custGeom>
                <a:noFill/>
                <a:ln w="12700">
                  <a:solidFill>
                    <a:srgbClr val="000000"/>
                  </a:solidFill>
                  <a:prstDash val="solid"/>
                  <a:round/>
                  <a:headEnd/>
                  <a:tailEnd/>
                </a:ln>
              </p:spPr>
              <p:txBody>
                <a:bodyPr/>
                <a:lstStyle/>
                <a:p>
                  <a:endParaRPr lang="en-US" dirty="0"/>
                </a:p>
              </p:txBody>
            </p:sp>
            <p:sp>
              <p:nvSpPr>
                <p:cNvPr id="179" name="Freeform 328"/>
                <p:cNvSpPr>
                  <a:spLocks/>
                </p:cNvSpPr>
                <p:nvPr/>
              </p:nvSpPr>
              <p:spPr bwMode="auto">
                <a:xfrm>
                  <a:off x="3794" y="2661"/>
                  <a:ext cx="2014" cy="54"/>
                </a:xfrm>
                <a:custGeom>
                  <a:avLst/>
                  <a:gdLst/>
                  <a:ahLst/>
                  <a:cxnLst>
                    <a:cxn ang="0">
                      <a:pos x="2014" y="0"/>
                    </a:cxn>
                    <a:cxn ang="0">
                      <a:pos x="2014" y="0"/>
                    </a:cxn>
                    <a:cxn ang="0">
                      <a:pos x="1910" y="6"/>
                    </a:cxn>
                    <a:cxn ang="0">
                      <a:pos x="1662" y="18"/>
                    </a:cxn>
                    <a:cxn ang="0">
                      <a:pos x="1516" y="24"/>
                    </a:cxn>
                    <a:cxn ang="0">
                      <a:pos x="1370" y="30"/>
                    </a:cxn>
                    <a:cxn ang="0">
                      <a:pos x="1238" y="32"/>
                    </a:cxn>
                    <a:cxn ang="0">
                      <a:pos x="1130" y="30"/>
                    </a:cxn>
                    <a:cxn ang="0">
                      <a:pos x="1130" y="30"/>
                    </a:cxn>
                    <a:cxn ang="0">
                      <a:pos x="1038" y="28"/>
                    </a:cxn>
                    <a:cxn ang="0">
                      <a:pos x="946" y="30"/>
                    </a:cxn>
                    <a:cxn ang="0">
                      <a:pos x="862" y="34"/>
                    </a:cxn>
                    <a:cxn ang="0">
                      <a:pos x="782" y="40"/>
                    </a:cxn>
                    <a:cxn ang="0">
                      <a:pos x="642" y="52"/>
                    </a:cxn>
                    <a:cxn ang="0">
                      <a:pos x="584" y="54"/>
                    </a:cxn>
                    <a:cxn ang="0">
                      <a:pos x="536" y="54"/>
                    </a:cxn>
                    <a:cxn ang="0">
                      <a:pos x="536" y="54"/>
                    </a:cxn>
                    <a:cxn ang="0">
                      <a:pos x="432" y="52"/>
                    </a:cxn>
                    <a:cxn ang="0">
                      <a:pos x="308" y="50"/>
                    </a:cxn>
                    <a:cxn ang="0">
                      <a:pos x="164" y="46"/>
                    </a:cxn>
                    <a:cxn ang="0">
                      <a:pos x="84" y="40"/>
                    </a:cxn>
                    <a:cxn ang="0">
                      <a:pos x="0" y="34"/>
                    </a:cxn>
                    <a:cxn ang="0">
                      <a:pos x="2014" y="0"/>
                    </a:cxn>
                  </a:cxnLst>
                  <a:rect l="0" t="0" r="r" b="b"/>
                  <a:pathLst>
                    <a:path w="2014" h="54">
                      <a:moveTo>
                        <a:pt x="2014" y="0"/>
                      </a:moveTo>
                      <a:lnTo>
                        <a:pt x="2014" y="0"/>
                      </a:lnTo>
                      <a:lnTo>
                        <a:pt x="1910" y="6"/>
                      </a:lnTo>
                      <a:lnTo>
                        <a:pt x="1662" y="18"/>
                      </a:lnTo>
                      <a:lnTo>
                        <a:pt x="1516" y="24"/>
                      </a:lnTo>
                      <a:lnTo>
                        <a:pt x="1370" y="30"/>
                      </a:lnTo>
                      <a:lnTo>
                        <a:pt x="1238" y="32"/>
                      </a:lnTo>
                      <a:lnTo>
                        <a:pt x="1130" y="30"/>
                      </a:lnTo>
                      <a:lnTo>
                        <a:pt x="1130" y="30"/>
                      </a:lnTo>
                      <a:lnTo>
                        <a:pt x="1038" y="28"/>
                      </a:lnTo>
                      <a:lnTo>
                        <a:pt x="946" y="30"/>
                      </a:lnTo>
                      <a:lnTo>
                        <a:pt x="862" y="34"/>
                      </a:lnTo>
                      <a:lnTo>
                        <a:pt x="782" y="40"/>
                      </a:lnTo>
                      <a:lnTo>
                        <a:pt x="642" y="52"/>
                      </a:lnTo>
                      <a:lnTo>
                        <a:pt x="584" y="54"/>
                      </a:lnTo>
                      <a:lnTo>
                        <a:pt x="536" y="54"/>
                      </a:lnTo>
                      <a:lnTo>
                        <a:pt x="536" y="54"/>
                      </a:lnTo>
                      <a:lnTo>
                        <a:pt x="432" y="52"/>
                      </a:lnTo>
                      <a:lnTo>
                        <a:pt x="308" y="50"/>
                      </a:lnTo>
                      <a:lnTo>
                        <a:pt x="164" y="46"/>
                      </a:lnTo>
                      <a:lnTo>
                        <a:pt x="84" y="40"/>
                      </a:lnTo>
                      <a:lnTo>
                        <a:pt x="0" y="34"/>
                      </a:lnTo>
                      <a:lnTo>
                        <a:pt x="2014" y="0"/>
                      </a:lnTo>
                      <a:close/>
                    </a:path>
                  </a:pathLst>
                </a:custGeom>
                <a:solidFill>
                  <a:srgbClr val="FFFF00"/>
                </a:solidFill>
                <a:ln w="9525">
                  <a:noFill/>
                  <a:round/>
                  <a:headEnd/>
                  <a:tailEnd/>
                </a:ln>
              </p:spPr>
              <p:txBody>
                <a:bodyPr/>
                <a:lstStyle/>
                <a:p>
                  <a:endParaRPr lang="en-US" dirty="0"/>
                </a:p>
              </p:txBody>
            </p:sp>
            <p:sp>
              <p:nvSpPr>
                <p:cNvPr id="180" name="Freeform 329"/>
                <p:cNvSpPr>
                  <a:spLocks/>
                </p:cNvSpPr>
                <p:nvPr/>
              </p:nvSpPr>
              <p:spPr bwMode="auto">
                <a:xfrm>
                  <a:off x="3794" y="2661"/>
                  <a:ext cx="2014" cy="54"/>
                </a:xfrm>
                <a:custGeom>
                  <a:avLst/>
                  <a:gdLst/>
                  <a:ahLst/>
                  <a:cxnLst>
                    <a:cxn ang="0">
                      <a:pos x="2014" y="0"/>
                    </a:cxn>
                    <a:cxn ang="0">
                      <a:pos x="2014" y="0"/>
                    </a:cxn>
                    <a:cxn ang="0">
                      <a:pos x="1910" y="6"/>
                    </a:cxn>
                    <a:cxn ang="0">
                      <a:pos x="1662" y="18"/>
                    </a:cxn>
                    <a:cxn ang="0">
                      <a:pos x="1516" y="24"/>
                    </a:cxn>
                    <a:cxn ang="0">
                      <a:pos x="1370" y="30"/>
                    </a:cxn>
                    <a:cxn ang="0">
                      <a:pos x="1238" y="32"/>
                    </a:cxn>
                    <a:cxn ang="0">
                      <a:pos x="1130" y="30"/>
                    </a:cxn>
                    <a:cxn ang="0">
                      <a:pos x="1130" y="30"/>
                    </a:cxn>
                    <a:cxn ang="0">
                      <a:pos x="1038" y="28"/>
                    </a:cxn>
                    <a:cxn ang="0">
                      <a:pos x="946" y="30"/>
                    </a:cxn>
                    <a:cxn ang="0">
                      <a:pos x="862" y="34"/>
                    </a:cxn>
                    <a:cxn ang="0">
                      <a:pos x="782" y="40"/>
                    </a:cxn>
                    <a:cxn ang="0">
                      <a:pos x="642" y="52"/>
                    </a:cxn>
                    <a:cxn ang="0">
                      <a:pos x="584" y="54"/>
                    </a:cxn>
                    <a:cxn ang="0">
                      <a:pos x="536" y="54"/>
                    </a:cxn>
                    <a:cxn ang="0">
                      <a:pos x="536" y="54"/>
                    </a:cxn>
                    <a:cxn ang="0">
                      <a:pos x="432" y="52"/>
                    </a:cxn>
                    <a:cxn ang="0">
                      <a:pos x="308" y="50"/>
                    </a:cxn>
                    <a:cxn ang="0">
                      <a:pos x="164" y="46"/>
                    </a:cxn>
                    <a:cxn ang="0">
                      <a:pos x="84" y="40"/>
                    </a:cxn>
                    <a:cxn ang="0">
                      <a:pos x="0" y="34"/>
                    </a:cxn>
                  </a:cxnLst>
                  <a:rect l="0" t="0" r="r" b="b"/>
                  <a:pathLst>
                    <a:path w="2014" h="54">
                      <a:moveTo>
                        <a:pt x="2014" y="0"/>
                      </a:moveTo>
                      <a:lnTo>
                        <a:pt x="2014" y="0"/>
                      </a:lnTo>
                      <a:lnTo>
                        <a:pt x="1910" y="6"/>
                      </a:lnTo>
                      <a:lnTo>
                        <a:pt x="1662" y="18"/>
                      </a:lnTo>
                      <a:lnTo>
                        <a:pt x="1516" y="24"/>
                      </a:lnTo>
                      <a:lnTo>
                        <a:pt x="1370" y="30"/>
                      </a:lnTo>
                      <a:lnTo>
                        <a:pt x="1238" y="32"/>
                      </a:lnTo>
                      <a:lnTo>
                        <a:pt x="1130" y="30"/>
                      </a:lnTo>
                      <a:lnTo>
                        <a:pt x="1130" y="30"/>
                      </a:lnTo>
                      <a:lnTo>
                        <a:pt x="1038" y="28"/>
                      </a:lnTo>
                      <a:lnTo>
                        <a:pt x="946" y="30"/>
                      </a:lnTo>
                      <a:lnTo>
                        <a:pt x="862" y="34"/>
                      </a:lnTo>
                      <a:lnTo>
                        <a:pt x="782" y="40"/>
                      </a:lnTo>
                      <a:lnTo>
                        <a:pt x="642" y="52"/>
                      </a:lnTo>
                      <a:lnTo>
                        <a:pt x="584" y="54"/>
                      </a:lnTo>
                      <a:lnTo>
                        <a:pt x="536" y="54"/>
                      </a:lnTo>
                      <a:lnTo>
                        <a:pt x="536" y="54"/>
                      </a:lnTo>
                      <a:lnTo>
                        <a:pt x="432" y="52"/>
                      </a:lnTo>
                      <a:lnTo>
                        <a:pt x="308" y="50"/>
                      </a:lnTo>
                      <a:lnTo>
                        <a:pt x="164" y="46"/>
                      </a:lnTo>
                      <a:lnTo>
                        <a:pt x="84" y="40"/>
                      </a:lnTo>
                      <a:lnTo>
                        <a:pt x="0" y="34"/>
                      </a:lnTo>
                    </a:path>
                  </a:pathLst>
                </a:custGeom>
                <a:noFill/>
                <a:ln w="12700">
                  <a:solidFill>
                    <a:srgbClr val="000000"/>
                  </a:solidFill>
                  <a:prstDash val="solid"/>
                  <a:round/>
                  <a:headEnd/>
                  <a:tailEnd/>
                </a:ln>
              </p:spPr>
              <p:txBody>
                <a:bodyPr/>
                <a:lstStyle/>
                <a:p>
                  <a:endParaRPr lang="en-US" dirty="0"/>
                </a:p>
              </p:txBody>
            </p:sp>
            <p:sp>
              <p:nvSpPr>
                <p:cNvPr id="181" name="Freeform 330"/>
                <p:cNvSpPr>
                  <a:spLocks/>
                </p:cNvSpPr>
                <p:nvPr/>
              </p:nvSpPr>
              <p:spPr bwMode="auto">
                <a:xfrm>
                  <a:off x="4692" y="2775"/>
                  <a:ext cx="590" cy="26"/>
                </a:xfrm>
                <a:custGeom>
                  <a:avLst/>
                  <a:gdLst/>
                  <a:ahLst/>
                  <a:cxnLst>
                    <a:cxn ang="0">
                      <a:pos x="0" y="0"/>
                    </a:cxn>
                    <a:cxn ang="0">
                      <a:pos x="166" y="0"/>
                    </a:cxn>
                    <a:cxn ang="0">
                      <a:pos x="166" y="0"/>
                    </a:cxn>
                    <a:cxn ang="0">
                      <a:pos x="210" y="2"/>
                    </a:cxn>
                    <a:cxn ang="0">
                      <a:pos x="286" y="4"/>
                    </a:cxn>
                    <a:cxn ang="0">
                      <a:pos x="286" y="4"/>
                    </a:cxn>
                    <a:cxn ang="0">
                      <a:pos x="316" y="4"/>
                    </a:cxn>
                    <a:cxn ang="0">
                      <a:pos x="346" y="2"/>
                    </a:cxn>
                    <a:cxn ang="0">
                      <a:pos x="382" y="0"/>
                    </a:cxn>
                    <a:cxn ang="0">
                      <a:pos x="432" y="0"/>
                    </a:cxn>
                    <a:cxn ang="0">
                      <a:pos x="432" y="0"/>
                    </a:cxn>
                    <a:cxn ang="0">
                      <a:pos x="590" y="6"/>
                    </a:cxn>
                    <a:cxn ang="0">
                      <a:pos x="354" y="18"/>
                    </a:cxn>
                    <a:cxn ang="0">
                      <a:pos x="222" y="26"/>
                    </a:cxn>
                    <a:cxn ang="0">
                      <a:pos x="132" y="20"/>
                    </a:cxn>
                    <a:cxn ang="0">
                      <a:pos x="0" y="0"/>
                    </a:cxn>
                  </a:cxnLst>
                  <a:rect l="0" t="0" r="r" b="b"/>
                  <a:pathLst>
                    <a:path w="590" h="26">
                      <a:moveTo>
                        <a:pt x="0" y="0"/>
                      </a:moveTo>
                      <a:lnTo>
                        <a:pt x="166" y="0"/>
                      </a:lnTo>
                      <a:lnTo>
                        <a:pt x="166" y="0"/>
                      </a:lnTo>
                      <a:lnTo>
                        <a:pt x="210" y="2"/>
                      </a:lnTo>
                      <a:lnTo>
                        <a:pt x="286" y="4"/>
                      </a:lnTo>
                      <a:lnTo>
                        <a:pt x="286" y="4"/>
                      </a:lnTo>
                      <a:lnTo>
                        <a:pt x="316" y="4"/>
                      </a:lnTo>
                      <a:lnTo>
                        <a:pt x="346" y="2"/>
                      </a:lnTo>
                      <a:lnTo>
                        <a:pt x="382" y="0"/>
                      </a:lnTo>
                      <a:lnTo>
                        <a:pt x="432" y="0"/>
                      </a:lnTo>
                      <a:lnTo>
                        <a:pt x="432" y="0"/>
                      </a:lnTo>
                      <a:lnTo>
                        <a:pt x="590" y="6"/>
                      </a:lnTo>
                      <a:lnTo>
                        <a:pt x="354" y="18"/>
                      </a:lnTo>
                      <a:lnTo>
                        <a:pt x="222" y="26"/>
                      </a:lnTo>
                      <a:lnTo>
                        <a:pt x="132" y="20"/>
                      </a:lnTo>
                      <a:lnTo>
                        <a:pt x="0" y="0"/>
                      </a:lnTo>
                      <a:close/>
                    </a:path>
                  </a:pathLst>
                </a:custGeom>
                <a:solidFill>
                  <a:srgbClr val="C7C7C7"/>
                </a:solidFill>
                <a:ln w="12700">
                  <a:solidFill>
                    <a:srgbClr val="000000"/>
                  </a:solidFill>
                  <a:prstDash val="solid"/>
                  <a:round/>
                  <a:headEnd/>
                  <a:tailEnd/>
                </a:ln>
              </p:spPr>
              <p:txBody>
                <a:bodyPr/>
                <a:lstStyle/>
                <a:p>
                  <a:endParaRPr lang="en-US" dirty="0"/>
                </a:p>
              </p:txBody>
            </p:sp>
            <p:sp>
              <p:nvSpPr>
                <p:cNvPr id="182" name="Freeform 331"/>
                <p:cNvSpPr>
                  <a:spLocks/>
                </p:cNvSpPr>
                <p:nvPr/>
              </p:nvSpPr>
              <p:spPr bwMode="auto">
                <a:xfrm>
                  <a:off x="3794" y="2761"/>
                  <a:ext cx="866" cy="22"/>
                </a:xfrm>
                <a:custGeom>
                  <a:avLst/>
                  <a:gdLst/>
                  <a:ahLst/>
                  <a:cxnLst>
                    <a:cxn ang="0">
                      <a:pos x="0" y="12"/>
                    </a:cxn>
                    <a:cxn ang="0">
                      <a:pos x="180" y="14"/>
                    </a:cxn>
                    <a:cxn ang="0">
                      <a:pos x="414" y="22"/>
                    </a:cxn>
                    <a:cxn ang="0">
                      <a:pos x="554" y="18"/>
                    </a:cxn>
                    <a:cxn ang="0">
                      <a:pos x="698" y="18"/>
                    </a:cxn>
                    <a:cxn ang="0">
                      <a:pos x="866" y="18"/>
                    </a:cxn>
                    <a:cxn ang="0">
                      <a:pos x="564" y="4"/>
                    </a:cxn>
                    <a:cxn ang="0">
                      <a:pos x="308" y="4"/>
                    </a:cxn>
                    <a:cxn ang="0">
                      <a:pos x="0" y="0"/>
                    </a:cxn>
                    <a:cxn ang="0">
                      <a:pos x="0" y="12"/>
                    </a:cxn>
                  </a:cxnLst>
                  <a:rect l="0" t="0" r="r" b="b"/>
                  <a:pathLst>
                    <a:path w="866" h="22">
                      <a:moveTo>
                        <a:pt x="0" y="12"/>
                      </a:moveTo>
                      <a:lnTo>
                        <a:pt x="180" y="14"/>
                      </a:lnTo>
                      <a:lnTo>
                        <a:pt x="414" y="22"/>
                      </a:lnTo>
                      <a:lnTo>
                        <a:pt x="554" y="18"/>
                      </a:lnTo>
                      <a:lnTo>
                        <a:pt x="698" y="18"/>
                      </a:lnTo>
                      <a:lnTo>
                        <a:pt x="866" y="18"/>
                      </a:lnTo>
                      <a:lnTo>
                        <a:pt x="564" y="4"/>
                      </a:lnTo>
                      <a:lnTo>
                        <a:pt x="308" y="4"/>
                      </a:lnTo>
                      <a:lnTo>
                        <a:pt x="0" y="0"/>
                      </a:lnTo>
                      <a:lnTo>
                        <a:pt x="0" y="12"/>
                      </a:lnTo>
                      <a:close/>
                    </a:path>
                  </a:pathLst>
                </a:custGeom>
                <a:solidFill>
                  <a:srgbClr val="C7C7C7"/>
                </a:solidFill>
                <a:ln w="12700">
                  <a:solidFill>
                    <a:srgbClr val="000000"/>
                  </a:solidFill>
                  <a:prstDash val="solid"/>
                  <a:round/>
                  <a:headEnd/>
                  <a:tailEnd/>
                </a:ln>
              </p:spPr>
              <p:txBody>
                <a:bodyPr/>
                <a:lstStyle/>
                <a:p>
                  <a:endParaRPr lang="en-US" dirty="0"/>
                </a:p>
              </p:txBody>
            </p:sp>
            <p:sp>
              <p:nvSpPr>
                <p:cNvPr id="183" name="Freeform 332"/>
                <p:cNvSpPr>
                  <a:spLocks/>
                </p:cNvSpPr>
                <p:nvPr/>
              </p:nvSpPr>
              <p:spPr bwMode="auto">
                <a:xfrm>
                  <a:off x="3916" y="2931"/>
                  <a:ext cx="556" cy="10"/>
                </a:xfrm>
                <a:custGeom>
                  <a:avLst/>
                  <a:gdLst/>
                  <a:ahLst/>
                  <a:cxnLst>
                    <a:cxn ang="0">
                      <a:pos x="0" y="10"/>
                    </a:cxn>
                    <a:cxn ang="0">
                      <a:pos x="556" y="6"/>
                    </a:cxn>
                    <a:cxn ang="0">
                      <a:pos x="250" y="0"/>
                    </a:cxn>
                    <a:cxn ang="0">
                      <a:pos x="0" y="10"/>
                    </a:cxn>
                  </a:cxnLst>
                  <a:rect l="0" t="0" r="r" b="b"/>
                  <a:pathLst>
                    <a:path w="556" h="10">
                      <a:moveTo>
                        <a:pt x="0" y="10"/>
                      </a:moveTo>
                      <a:lnTo>
                        <a:pt x="556" y="6"/>
                      </a:lnTo>
                      <a:lnTo>
                        <a:pt x="250" y="0"/>
                      </a:lnTo>
                      <a:lnTo>
                        <a:pt x="0" y="10"/>
                      </a:lnTo>
                      <a:close/>
                    </a:path>
                  </a:pathLst>
                </a:custGeom>
                <a:solidFill>
                  <a:srgbClr val="C7C7C7"/>
                </a:solidFill>
                <a:ln w="12700">
                  <a:solidFill>
                    <a:srgbClr val="000000"/>
                  </a:solidFill>
                  <a:prstDash val="solid"/>
                  <a:round/>
                  <a:headEnd/>
                  <a:tailEnd/>
                </a:ln>
              </p:spPr>
              <p:txBody>
                <a:bodyPr/>
                <a:lstStyle/>
                <a:p>
                  <a:endParaRPr lang="en-US" dirty="0"/>
                </a:p>
              </p:txBody>
            </p:sp>
            <p:sp>
              <p:nvSpPr>
                <p:cNvPr id="184" name="Freeform 333"/>
                <p:cNvSpPr>
                  <a:spLocks/>
                </p:cNvSpPr>
                <p:nvPr/>
              </p:nvSpPr>
              <p:spPr bwMode="auto">
                <a:xfrm>
                  <a:off x="5086" y="2829"/>
                  <a:ext cx="720" cy="28"/>
                </a:xfrm>
                <a:custGeom>
                  <a:avLst/>
                  <a:gdLst/>
                  <a:ahLst/>
                  <a:cxnLst>
                    <a:cxn ang="0">
                      <a:pos x="0" y="16"/>
                    </a:cxn>
                    <a:cxn ang="0">
                      <a:pos x="0" y="16"/>
                    </a:cxn>
                    <a:cxn ang="0">
                      <a:pos x="194" y="24"/>
                    </a:cxn>
                    <a:cxn ang="0">
                      <a:pos x="334" y="28"/>
                    </a:cxn>
                    <a:cxn ang="0">
                      <a:pos x="386" y="28"/>
                    </a:cxn>
                    <a:cxn ang="0">
                      <a:pos x="414" y="26"/>
                    </a:cxn>
                    <a:cxn ang="0">
                      <a:pos x="414" y="26"/>
                    </a:cxn>
                    <a:cxn ang="0">
                      <a:pos x="436" y="22"/>
                    </a:cxn>
                    <a:cxn ang="0">
                      <a:pos x="458" y="18"/>
                    </a:cxn>
                    <a:cxn ang="0">
                      <a:pos x="498" y="16"/>
                    </a:cxn>
                    <a:cxn ang="0">
                      <a:pos x="566" y="16"/>
                    </a:cxn>
                    <a:cxn ang="0">
                      <a:pos x="566" y="16"/>
                    </a:cxn>
                    <a:cxn ang="0">
                      <a:pos x="686" y="20"/>
                    </a:cxn>
                    <a:cxn ang="0">
                      <a:pos x="720" y="22"/>
                    </a:cxn>
                    <a:cxn ang="0">
                      <a:pos x="720" y="0"/>
                    </a:cxn>
                    <a:cxn ang="0">
                      <a:pos x="200" y="14"/>
                    </a:cxn>
                    <a:cxn ang="0">
                      <a:pos x="0" y="16"/>
                    </a:cxn>
                  </a:cxnLst>
                  <a:rect l="0" t="0" r="r" b="b"/>
                  <a:pathLst>
                    <a:path w="720" h="28">
                      <a:moveTo>
                        <a:pt x="0" y="16"/>
                      </a:moveTo>
                      <a:lnTo>
                        <a:pt x="0" y="16"/>
                      </a:lnTo>
                      <a:lnTo>
                        <a:pt x="194" y="24"/>
                      </a:lnTo>
                      <a:lnTo>
                        <a:pt x="334" y="28"/>
                      </a:lnTo>
                      <a:lnTo>
                        <a:pt x="386" y="28"/>
                      </a:lnTo>
                      <a:lnTo>
                        <a:pt x="414" y="26"/>
                      </a:lnTo>
                      <a:lnTo>
                        <a:pt x="414" y="26"/>
                      </a:lnTo>
                      <a:lnTo>
                        <a:pt x="436" y="22"/>
                      </a:lnTo>
                      <a:lnTo>
                        <a:pt x="458" y="18"/>
                      </a:lnTo>
                      <a:lnTo>
                        <a:pt x="498" y="16"/>
                      </a:lnTo>
                      <a:lnTo>
                        <a:pt x="566" y="16"/>
                      </a:lnTo>
                      <a:lnTo>
                        <a:pt x="566" y="16"/>
                      </a:lnTo>
                      <a:lnTo>
                        <a:pt x="686" y="20"/>
                      </a:lnTo>
                      <a:lnTo>
                        <a:pt x="720" y="22"/>
                      </a:lnTo>
                      <a:lnTo>
                        <a:pt x="720" y="0"/>
                      </a:lnTo>
                      <a:lnTo>
                        <a:pt x="200" y="14"/>
                      </a:lnTo>
                      <a:lnTo>
                        <a:pt x="0" y="16"/>
                      </a:lnTo>
                      <a:close/>
                    </a:path>
                  </a:pathLst>
                </a:custGeom>
                <a:solidFill>
                  <a:srgbClr val="C7C7C7"/>
                </a:solidFill>
                <a:ln w="12700">
                  <a:solidFill>
                    <a:srgbClr val="000000"/>
                  </a:solidFill>
                  <a:prstDash val="solid"/>
                  <a:round/>
                  <a:headEnd/>
                  <a:tailEnd/>
                </a:ln>
              </p:spPr>
              <p:txBody>
                <a:bodyPr/>
                <a:lstStyle/>
                <a:p>
                  <a:endParaRPr lang="en-US" dirty="0"/>
                </a:p>
              </p:txBody>
            </p:sp>
            <p:sp>
              <p:nvSpPr>
                <p:cNvPr id="185" name="Freeform 334"/>
                <p:cNvSpPr>
                  <a:spLocks/>
                </p:cNvSpPr>
                <p:nvPr/>
              </p:nvSpPr>
              <p:spPr bwMode="auto">
                <a:xfrm>
                  <a:off x="5462" y="2659"/>
                  <a:ext cx="342" cy="24"/>
                </a:xfrm>
                <a:custGeom>
                  <a:avLst/>
                  <a:gdLst/>
                  <a:ahLst/>
                  <a:cxnLst>
                    <a:cxn ang="0">
                      <a:pos x="0" y="18"/>
                    </a:cxn>
                    <a:cxn ang="0">
                      <a:pos x="342" y="24"/>
                    </a:cxn>
                    <a:cxn ang="0">
                      <a:pos x="342" y="0"/>
                    </a:cxn>
                    <a:cxn ang="0">
                      <a:pos x="0" y="18"/>
                    </a:cxn>
                  </a:cxnLst>
                  <a:rect l="0" t="0" r="r" b="b"/>
                  <a:pathLst>
                    <a:path w="342" h="24">
                      <a:moveTo>
                        <a:pt x="0" y="18"/>
                      </a:moveTo>
                      <a:lnTo>
                        <a:pt x="342" y="24"/>
                      </a:lnTo>
                      <a:lnTo>
                        <a:pt x="342" y="0"/>
                      </a:lnTo>
                      <a:lnTo>
                        <a:pt x="0" y="18"/>
                      </a:lnTo>
                      <a:close/>
                    </a:path>
                  </a:pathLst>
                </a:custGeom>
                <a:solidFill>
                  <a:srgbClr val="C7C7C7"/>
                </a:solidFill>
                <a:ln w="12700">
                  <a:solidFill>
                    <a:srgbClr val="000000"/>
                  </a:solidFill>
                  <a:prstDash val="solid"/>
                  <a:round/>
                  <a:headEnd/>
                  <a:tailEnd/>
                </a:ln>
              </p:spPr>
              <p:txBody>
                <a:bodyPr/>
                <a:lstStyle/>
                <a:p>
                  <a:endParaRPr lang="en-US" dirty="0"/>
                </a:p>
              </p:txBody>
            </p:sp>
            <p:sp>
              <p:nvSpPr>
                <p:cNvPr id="186" name="Freeform 335"/>
                <p:cNvSpPr>
                  <a:spLocks/>
                </p:cNvSpPr>
                <p:nvPr/>
              </p:nvSpPr>
              <p:spPr bwMode="auto">
                <a:xfrm>
                  <a:off x="4640" y="2681"/>
                  <a:ext cx="542" cy="22"/>
                </a:xfrm>
                <a:custGeom>
                  <a:avLst/>
                  <a:gdLst/>
                  <a:ahLst/>
                  <a:cxnLst>
                    <a:cxn ang="0">
                      <a:pos x="0" y="8"/>
                    </a:cxn>
                    <a:cxn ang="0">
                      <a:pos x="0" y="8"/>
                    </a:cxn>
                    <a:cxn ang="0">
                      <a:pos x="72" y="16"/>
                    </a:cxn>
                    <a:cxn ang="0">
                      <a:pos x="134" y="20"/>
                    </a:cxn>
                    <a:cxn ang="0">
                      <a:pos x="190" y="22"/>
                    </a:cxn>
                    <a:cxn ang="0">
                      <a:pos x="190" y="22"/>
                    </a:cxn>
                    <a:cxn ang="0">
                      <a:pos x="352" y="20"/>
                    </a:cxn>
                    <a:cxn ang="0">
                      <a:pos x="484" y="18"/>
                    </a:cxn>
                    <a:cxn ang="0">
                      <a:pos x="484" y="18"/>
                    </a:cxn>
                    <a:cxn ang="0">
                      <a:pos x="518" y="14"/>
                    </a:cxn>
                    <a:cxn ang="0">
                      <a:pos x="542" y="10"/>
                    </a:cxn>
                    <a:cxn ang="0">
                      <a:pos x="254" y="0"/>
                    </a:cxn>
                    <a:cxn ang="0">
                      <a:pos x="0" y="8"/>
                    </a:cxn>
                  </a:cxnLst>
                  <a:rect l="0" t="0" r="r" b="b"/>
                  <a:pathLst>
                    <a:path w="542" h="22">
                      <a:moveTo>
                        <a:pt x="0" y="8"/>
                      </a:moveTo>
                      <a:lnTo>
                        <a:pt x="0" y="8"/>
                      </a:lnTo>
                      <a:lnTo>
                        <a:pt x="72" y="16"/>
                      </a:lnTo>
                      <a:lnTo>
                        <a:pt x="134" y="20"/>
                      </a:lnTo>
                      <a:lnTo>
                        <a:pt x="190" y="22"/>
                      </a:lnTo>
                      <a:lnTo>
                        <a:pt x="190" y="22"/>
                      </a:lnTo>
                      <a:lnTo>
                        <a:pt x="352" y="20"/>
                      </a:lnTo>
                      <a:lnTo>
                        <a:pt x="484" y="18"/>
                      </a:lnTo>
                      <a:lnTo>
                        <a:pt x="484" y="18"/>
                      </a:lnTo>
                      <a:lnTo>
                        <a:pt x="518" y="14"/>
                      </a:lnTo>
                      <a:lnTo>
                        <a:pt x="542" y="10"/>
                      </a:lnTo>
                      <a:lnTo>
                        <a:pt x="254" y="0"/>
                      </a:lnTo>
                      <a:lnTo>
                        <a:pt x="0" y="8"/>
                      </a:lnTo>
                      <a:close/>
                    </a:path>
                  </a:pathLst>
                </a:custGeom>
                <a:solidFill>
                  <a:srgbClr val="C7C7C7"/>
                </a:solidFill>
                <a:ln w="12700">
                  <a:solidFill>
                    <a:srgbClr val="000000"/>
                  </a:solidFill>
                  <a:prstDash val="solid"/>
                  <a:round/>
                  <a:headEnd/>
                  <a:tailEnd/>
                </a:ln>
              </p:spPr>
              <p:txBody>
                <a:bodyPr/>
                <a:lstStyle/>
                <a:p>
                  <a:endParaRPr lang="en-US" dirty="0"/>
                </a:p>
              </p:txBody>
            </p:sp>
            <p:sp>
              <p:nvSpPr>
                <p:cNvPr id="187" name="Freeform 336"/>
                <p:cNvSpPr>
                  <a:spLocks/>
                </p:cNvSpPr>
                <p:nvPr/>
              </p:nvSpPr>
              <p:spPr bwMode="auto">
                <a:xfrm>
                  <a:off x="5026" y="2647"/>
                  <a:ext cx="664" cy="16"/>
                </a:xfrm>
                <a:custGeom>
                  <a:avLst/>
                  <a:gdLst/>
                  <a:ahLst/>
                  <a:cxnLst>
                    <a:cxn ang="0">
                      <a:pos x="0" y="16"/>
                    </a:cxn>
                    <a:cxn ang="0">
                      <a:pos x="0" y="16"/>
                    </a:cxn>
                    <a:cxn ang="0">
                      <a:pos x="128" y="16"/>
                    </a:cxn>
                    <a:cxn ang="0">
                      <a:pos x="234" y="14"/>
                    </a:cxn>
                    <a:cxn ang="0">
                      <a:pos x="280" y="12"/>
                    </a:cxn>
                    <a:cxn ang="0">
                      <a:pos x="316" y="10"/>
                    </a:cxn>
                    <a:cxn ang="0">
                      <a:pos x="316" y="10"/>
                    </a:cxn>
                    <a:cxn ang="0">
                      <a:pos x="392" y="4"/>
                    </a:cxn>
                    <a:cxn ang="0">
                      <a:pos x="488" y="2"/>
                    </a:cxn>
                    <a:cxn ang="0">
                      <a:pos x="586" y="0"/>
                    </a:cxn>
                    <a:cxn ang="0">
                      <a:pos x="664" y="2"/>
                    </a:cxn>
                  </a:cxnLst>
                  <a:rect l="0" t="0" r="r" b="b"/>
                  <a:pathLst>
                    <a:path w="664" h="16">
                      <a:moveTo>
                        <a:pt x="0" y="16"/>
                      </a:moveTo>
                      <a:lnTo>
                        <a:pt x="0" y="16"/>
                      </a:lnTo>
                      <a:lnTo>
                        <a:pt x="128" y="16"/>
                      </a:lnTo>
                      <a:lnTo>
                        <a:pt x="234" y="14"/>
                      </a:lnTo>
                      <a:lnTo>
                        <a:pt x="280" y="12"/>
                      </a:lnTo>
                      <a:lnTo>
                        <a:pt x="316" y="10"/>
                      </a:lnTo>
                      <a:lnTo>
                        <a:pt x="316" y="10"/>
                      </a:lnTo>
                      <a:lnTo>
                        <a:pt x="392" y="4"/>
                      </a:lnTo>
                      <a:lnTo>
                        <a:pt x="488" y="2"/>
                      </a:lnTo>
                      <a:lnTo>
                        <a:pt x="586" y="0"/>
                      </a:lnTo>
                      <a:lnTo>
                        <a:pt x="664" y="2"/>
                      </a:lnTo>
                    </a:path>
                  </a:pathLst>
                </a:custGeom>
                <a:noFill/>
                <a:ln w="12700">
                  <a:solidFill>
                    <a:srgbClr val="000000"/>
                  </a:solidFill>
                  <a:prstDash val="solid"/>
                  <a:round/>
                  <a:headEnd/>
                  <a:tailEnd/>
                </a:ln>
              </p:spPr>
              <p:txBody>
                <a:bodyPr/>
                <a:lstStyle/>
                <a:p>
                  <a:endParaRPr lang="en-US" dirty="0"/>
                </a:p>
              </p:txBody>
            </p:sp>
            <p:sp>
              <p:nvSpPr>
                <p:cNvPr id="188" name="Freeform 337"/>
                <p:cNvSpPr>
                  <a:spLocks/>
                </p:cNvSpPr>
                <p:nvPr/>
              </p:nvSpPr>
              <p:spPr bwMode="auto">
                <a:xfrm>
                  <a:off x="5110" y="2899"/>
                  <a:ext cx="624" cy="16"/>
                </a:xfrm>
                <a:custGeom>
                  <a:avLst/>
                  <a:gdLst/>
                  <a:ahLst/>
                  <a:cxnLst>
                    <a:cxn ang="0">
                      <a:pos x="624" y="12"/>
                    </a:cxn>
                    <a:cxn ang="0">
                      <a:pos x="624" y="12"/>
                    </a:cxn>
                    <a:cxn ang="0">
                      <a:pos x="618" y="12"/>
                    </a:cxn>
                    <a:cxn ang="0">
                      <a:pos x="600" y="16"/>
                    </a:cxn>
                    <a:cxn ang="0">
                      <a:pos x="560" y="16"/>
                    </a:cxn>
                    <a:cxn ang="0">
                      <a:pos x="496" y="12"/>
                    </a:cxn>
                    <a:cxn ang="0">
                      <a:pos x="496" y="12"/>
                    </a:cxn>
                    <a:cxn ang="0">
                      <a:pos x="432" y="8"/>
                    </a:cxn>
                    <a:cxn ang="0">
                      <a:pos x="386" y="6"/>
                    </a:cxn>
                    <a:cxn ang="0">
                      <a:pos x="340" y="6"/>
                    </a:cxn>
                    <a:cxn ang="0">
                      <a:pos x="274" y="4"/>
                    </a:cxn>
                    <a:cxn ang="0">
                      <a:pos x="274" y="4"/>
                    </a:cxn>
                    <a:cxn ang="0">
                      <a:pos x="232" y="2"/>
                    </a:cxn>
                    <a:cxn ang="0">
                      <a:pos x="186" y="0"/>
                    </a:cxn>
                    <a:cxn ang="0">
                      <a:pos x="98" y="2"/>
                    </a:cxn>
                    <a:cxn ang="0">
                      <a:pos x="0" y="4"/>
                    </a:cxn>
                  </a:cxnLst>
                  <a:rect l="0" t="0" r="r" b="b"/>
                  <a:pathLst>
                    <a:path w="624" h="16">
                      <a:moveTo>
                        <a:pt x="624" y="12"/>
                      </a:moveTo>
                      <a:lnTo>
                        <a:pt x="624" y="12"/>
                      </a:lnTo>
                      <a:lnTo>
                        <a:pt x="618" y="12"/>
                      </a:lnTo>
                      <a:lnTo>
                        <a:pt x="600" y="16"/>
                      </a:lnTo>
                      <a:lnTo>
                        <a:pt x="560" y="16"/>
                      </a:lnTo>
                      <a:lnTo>
                        <a:pt x="496" y="12"/>
                      </a:lnTo>
                      <a:lnTo>
                        <a:pt x="496" y="12"/>
                      </a:lnTo>
                      <a:lnTo>
                        <a:pt x="432" y="8"/>
                      </a:lnTo>
                      <a:lnTo>
                        <a:pt x="386" y="6"/>
                      </a:lnTo>
                      <a:lnTo>
                        <a:pt x="340" y="6"/>
                      </a:lnTo>
                      <a:lnTo>
                        <a:pt x="274" y="4"/>
                      </a:lnTo>
                      <a:lnTo>
                        <a:pt x="274" y="4"/>
                      </a:lnTo>
                      <a:lnTo>
                        <a:pt x="232" y="2"/>
                      </a:lnTo>
                      <a:lnTo>
                        <a:pt x="186" y="0"/>
                      </a:lnTo>
                      <a:lnTo>
                        <a:pt x="98" y="2"/>
                      </a:lnTo>
                      <a:lnTo>
                        <a:pt x="0" y="4"/>
                      </a:lnTo>
                    </a:path>
                  </a:pathLst>
                </a:custGeom>
                <a:noFill/>
                <a:ln w="12700">
                  <a:solidFill>
                    <a:srgbClr val="000000"/>
                  </a:solidFill>
                  <a:prstDash val="solid"/>
                  <a:round/>
                  <a:headEnd/>
                  <a:tailEnd/>
                </a:ln>
              </p:spPr>
              <p:txBody>
                <a:bodyPr/>
                <a:lstStyle/>
                <a:p>
                  <a:endParaRPr lang="en-US" dirty="0"/>
                </a:p>
              </p:txBody>
            </p:sp>
            <p:sp>
              <p:nvSpPr>
                <p:cNvPr id="189" name="Freeform 338"/>
                <p:cNvSpPr>
                  <a:spLocks/>
                </p:cNvSpPr>
                <p:nvPr/>
              </p:nvSpPr>
              <p:spPr bwMode="auto">
                <a:xfrm>
                  <a:off x="4472" y="2995"/>
                  <a:ext cx="788" cy="20"/>
                </a:xfrm>
                <a:custGeom>
                  <a:avLst/>
                  <a:gdLst/>
                  <a:ahLst/>
                  <a:cxnLst>
                    <a:cxn ang="0">
                      <a:pos x="0" y="20"/>
                    </a:cxn>
                    <a:cxn ang="0">
                      <a:pos x="0" y="20"/>
                    </a:cxn>
                    <a:cxn ang="0">
                      <a:pos x="2" y="18"/>
                    </a:cxn>
                    <a:cxn ang="0">
                      <a:pos x="18" y="16"/>
                    </a:cxn>
                    <a:cxn ang="0">
                      <a:pos x="52" y="14"/>
                    </a:cxn>
                    <a:cxn ang="0">
                      <a:pos x="112" y="12"/>
                    </a:cxn>
                    <a:cxn ang="0">
                      <a:pos x="112" y="12"/>
                    </a:cxn>
                    <a:cxn ang="0">
                      <a:pos x="178" y="10"/>
                    </a:cxn>
                    <a:cxn ang="0">
                      <a:pos x="228" y="8"/>
                    </a:cxn>
                    <a:cxn ang="0">
                      <a:pos x="284" y="4"/>
                    </a:cxn>
                    <a:cxn ang="0">
                      <a:pos x="320" y="4"/>
                    </a:cxn>
                    <a:cxn ang="0">
                      <a:pos x="364" y="6"/>
                    </a:cxn>
                    <a:cxn ang="0">
                      <a:pos x="364" y="6"/>
                    </a:cxn>
                    <a:cxn ang="0">
                      <a:pos x="438" y="8"/>
                    </a:cxn>
                    <a:cxn ang="0">
                      <a:pos x="476" y="12"/>
                    </a:cxn>
                    <a:cxn ang="0">
                      <a:pos x="512" y="12"/>
                    </a:cxn>
                    <a:cxn ang="0">
                      <a:pos x="582" y="10"/>
                    </a:cxn>
                    <a:cxn ang="0">
                      <a:pos x="582" y="10"/>
                    </a:cxn>
                    <a:cxn ang="0">
                      <a:pos x="712" y="4"/>
                    </a:cxn>
                    <a:cxn ang="0">
                      <a:pos x="788" y="0"/>
                    </a:cxn>
                  </a:cxnLst>
                  <a:rect l="0" t="0" r="r" b="b"/>
                  <a:pathLst>
                    <a:path w="788" h="20">
                      <a:moveTo>
                        <a:pt x="0" y="20"/>
                      </a:moveTo>
                      <a:lnTo>
                        <a:pt x="0" y="20"/>
                      </a:lnTo>
                      <a:lnTo>
                        <a:pt x="2" y="18"/>
                      </a:lnTo>
                      <a:lnTo>
                        <a:pt x="18" y="16"/>
                      </a:lnTo>
                      <a:lnTo>
                        <a:pt x="52" y="14"/>
                      </a:lnTo>
                      <a:lnTo>
                        <a:pt x="112" y="12"/>
                      </a:lnTo>
                      <a:lnTo>
                        <a:pt x="112" y="12"/>
                      </a:lnTo>
                      <a:lnTo>
                        <a:pt x="178" y="10"/>
                      </a:lnTo>
                      <a:lnTo>
                        <a:pt x="228" y="8"/>
                      </a:lnTo>
                      <a:lnTo>
                        <a:pt x="284" y="4"/>
                      </a:lnTo>
                      <a:lnTo>
                        <a:pt x="320" y="4"/>
                      </a:lnTo>
                      <a:lnTo>
                        <a:pt x="364" y="6"/>
                      </a:lnTo>
                      <a:lnTo>
                        <a:pt x="364" y="6"/>
                      </a:lnTo>
                      <a:lnTo>
                        <a:pt x="438" y="8"/>
                      </a:lnTo>
                      <a:lnTo>
                        <a:pt x="476" y="12"/>
                      </a:lnTo>
                      <a:lnTo>
                        <a:pt x="512" y="12"/>
                      </a:lnTo>
                      <a:lnTo>
                        <a:pt x="582" y="10"/>
                      </a:lnTo>
                      <a:lnTo>
                        <a:pt x="582" y="10"/>
                      </a:lnTo>
                      <a:lnTo>
                        <a:pt x="712" y="4"/>
                      </a:lnTo>
                      <a:lnTo>
                        <a:pt x="788" y="0"/>
                      </a:lnTo>
                    </a:path>
                  </a:pathLst>
                </a:custGeom>
                <a:noFill/>
                <a:ln w="12700">
                  <a:solidFill>
                    <a:srgbClr val="000000"/>
                  </a:solidFill>
                  <a:prstDash val="solid"/>
                  <a:round/>
                  <a:headEnd/>
                  <a:tailEnd/>
                </a:ln>
              </p:spPr>
              <p:txBody>
                <a:bodyPr/>
                <a:lstStyle/>
                <a:p>
                  <a:endParaRPr lang="en-US" dirty="0"/>
                </a:p>
              </p:txBody>
            </p:sp>
            <p:sp>
              <p:nvSpPr>
                <p:cNvPr id="190" name="Freeform 339"/>
                <p:cNvSpPr>
                  <a:spLocks/>
                </p:cNvSpPr>
                <p:nvPr/>
              </p:nvSpPr>
              <p:spPr bwMode="auto">
                <a:xfrm>
                  <a:off x="3796" y="2955"/>
                  <a:ext cx="938" cy="6"/>
                </a:xfrm>
                <a:custGeom>
                  <a:avLst/>
                  <a:gdLst/>
                  <a:ahLst/>
                  <a:cxnLst>
                    <a:cxn ang="0">
                      <a:pos x="0" y="4"/>
                    </a:cxn>
                    <a:cxn ang="0">
                      <a:pos x="0" y="4"/>
                    </a:cxn>
                    <a:cxn ang="0">
                      <a:pos x="26" y="4"/>
                    </a:cxn>
                    <a:cxn ang="0">
                      <a:pos x="120" y="2"/>
                    </a:cxn>
                    <a:cxn ang="0">
                      <a:pos x="120" y="2"/>
                    </a:cxn>
                    <a:cxn ang="0">
                      <a:pos x="176" y="2"/>
                    </a:cxn>
                    <a:cxn ang="0">
                      <a:pos x="216" y="4"/>
                    </a:cxn>
                    <a:cxn ang="0">
                      <a:pos x="264" y="4"/>
                    </a:cxn>
                    <a:cxn ang="0">
                      <a:pos x="340" y="6"/>
                    </a:cxn>
                    <a:cxn ang="0">
                      <a:pos x="340" y="6"/>
                    </a:cxn>
                    <a:cxn ang="0">
                      <a:pos x="616" y="6"/>
                    </a:cxn>
                    <a:cxn ang="0">
                      <a:pos x="722" y="2"/>
                    </a:cxn>
                    <a:cxn ang="0">
                      <a:pos x="938" y="0"/>
                    </a:cxn>
                  </a:cxnLst>
                  <a:rect l="0" t="0" r="r" b="b"/>
                  <a:pathLst>
                    <a:path w="938" h="6">
                      <a:moveTo>
                        <a:pt x="0" y="4"/>
                      </a:moveTo>
                      <a:lnTo>
                        <a:pt x="0" y="4"/>
                      </a:lnTo>
                      <a:lnTo>
                        <a:pt x="26" y="4"/>
                      </a:lnTo>
                      <a:lnTo>
                        <a:pt x="120" y="2"/>
                      </a:lnTo>
                      <a:lnTo>
                        <a:pt x="120" y="2"/>
                      </a:lnTo>
                      <a:lnTo>
                        <a:pt x="176" y="2"/>
                      </a:lnTo>
                      <a:lnTo>
                        <a:pt x="216" y="4"/>
                      </a:lnTo>
                      <a:lnTo>
                        <a:pt x="264" y="4"/>
                      </a:lnTo>
                      <a:lnTo>
                        <a:pt x="340" y="6"/>
                      </a:lnTo>
                      <a:lnTo>
                        <a:pt x="340" y="6"/>
                      </a:lnTo>
                      <a:lnTo>
                        <a:pt x="616" y="6"/>
                      </a:lnTo>
                      <a:lnTo>
                        <a:pt x="722" y="2"/>
                      </a:lnTo>
                      <a:lnTo>
                        <a:pt x="938" y="0"/>
                      </a:lnTo>
                    </a:path>
                  </a:pathLst>
                </a:custGeom>
                <a:noFill/>
                <a:ln w="12700">
                  <a:solidFill>
                    <a:srgbClr val="000000"/>
                  </a:solidFill>
                  <a:prstDash val="solid"/>
                  <a:round/>
                  <a:headEnd/>
                  <a:tailEnd/>
                </a:ln>
              </p:spPr>
              <p:txBody>
                <a:bodyPr/>
                <a:lstStyle/>
                <a:p>
                  <a:endParaRPr lang="en-US" dirty="0"/>
                </a:p>
              </p:txBody>
            </p:sp>
            <p:sp>
              <p:nvSpPr>
                <p:cNvPr id="191" name="Freeform 340"/>
                <p:cNvSpPr>
                  <a:spLocks/>
                </p:cNvSpPr>
                <p:nvPr/>
              </p:nvSpPr>
              <p:spPr bwMode="auto">
                <a:xfrm>
                  <a:off x="4326" y="2657"/>
                  <a:ext cx="856" cy="34"/>
                </a:xfrm>
                <a:custGeom>
                  <a:avLst/>
                  <a:gdLst/>
                  <a:ahLst/>
                  <a:cxnLst>
                    <a:cxn ang="0">
                      <a:pos x="0" y="0"/>
                    </a:cxn>
                    <a:cxn ang="0">
                      <a:pos x="0" y="0"/>
                    </a:cxn>
                    <a:cxn ang="0">
                      <a:pos x="160" y="2"/>
                    </a:cxn>
                    <a:cxn ang="0">
                      <a:pos x="290" y="6"/>
                    </a:cxn>
                    <a:cxn ang="0">
                      <a:pos x="386" y="10"/>
                    </a:cxn>
                    <a:cxn ang="0">
                      <a:pos x="386" y="10"/>
                    </a:cxn>
                    <a:cxn ang="0">
                      <a:pos x="412" y="10"/>
                    </a:cxn>
                    <a:cxn ang="0">
                      <a:pos x="428" y="10"/>
                    </a:cxn>
                    <a:cxn ang="0">
                      <a:pos x="438" y="8"/>
                    </a:cxn>
                    <a:cxn ang="0">
                      <a:pos x="446" y="6"/>
                    </a:cxn>
                    <a:cxn ang="0">
                      <a:pos x="454" y="6"/>
                    </a:cxn>
                    <a:cxn ang="0">
                      <a:pos x="464" y="4"/>
                    </a:cxn>
                    <a:cxn ang="0">
                      <a:pos x="482" y="4"/>
                    </a:cxn>
                    <a:cxn ang="0">
                      <a:pos x="508" y="6"/>
                    </a:cxn>
                    <a:cxn ang="0">
                      <a:pos x="508" y="6"/>
                    </a:cxn>
                    <a:cxn ang="0">
                      <a:pos x="706" y="24"/>
                    </a:cxn>
                    <a:cxn ang="0">
                      <a:pos x="804" y="34"/>
                    </a:cxn>
                    <a:cxn ang="0">
                      <a:pos x="838" y="34"/>
                    </a:cxn>
                    <a:cxn ang="0">
                      <a:pos x="856" y="34"/>
                    </a:cxn>
                  </a:cxnLst>
                  <a:rect l="0" t="0" r="r" b="b"/>
                  <a:pathLst>
                    <a:path w="856" h="34">
                      <a:moveTo>
                        <a:pt x="0" y="0"/>
                      </a:moveTo>
                      <a:lnTo>
                        <a:pt x="0" y="0"/>
                      </a:lnTo>
                      <a:lnTo>
                        <a:pt x="160" y="2"/>
                      </a:lnTo>
                      <a:lnTo>
                        <a:pt x="290" y="6"/>
                      </a:lnTo>
                      <a:lnTo>
                        <a:pt x="386" y="10"/>
                      </a:lnTo>
                      <a:lnTo>
                        <a:pt x="386" y="10"/>
                      </a:lnTo>
                      <a:lnTo>
                        <a:pt x="412" y="10"/>
                      </a:lnTo>
                      <a:lnTo>
                        <a:pt x="428" y="10"/>
                      </a:lnTo>
                      <a:lnTo>
                        <a:pt x="438" y="8"/>
                      </a:lnTo>
                      <a:lnTo>
                        <a:pt x="446" y="6"/>
                      </a:lnTo>
                      <a:lnTo>
                        <a:pt x="454" y="6"/>
                      </a:lnTo>
                      <a:lnTo>
                        <a:pt x="464" y="4"/>
                      </a:lnTo>
                      <a:lnTo>
                        <a:pt x="482" y="4"/>
                      </a:lnTo>
                      <a:lnTo>
                        <a:pt x="508" y="6"/>
                      </a:lnTo>
                      <a:lnTo>
                        <a:pt x="508" y="6"/>
                      </a:lnTo>
                      <a:lnTo>
                        <a:pt x="706" y="24"/>
                      </a:lnTo>
                      <a:lnTo>
                        <a:pt x="804" y="34"/>
                      </a:lnTo>
                      <a:lnTo>
                        <a:pt x="838" y="34"/>
                      </a:lnTo>
                      <a:lnTo>
                        <a:pt x="856" y="34"/>
                      </a:lnTo>
                    </a:path>
                  </a:pathLst>
                </a:custGeom>
                <a:noFill/>
                <a:ln w="12700">
                  <a:solidFill>
                    <a:srgbClr val="000000"/>
                  </a:solidFill>
                  <a:prstDash val="solid"/>
                  <a:round/>
                  <a:headEnd/>
                  <a:tailEnd/>
                </a:ln>
              </p:spPr>
              <p:txBody>
                <a:bodyPr/>
                <a:lstStyle/>
                <a:p>
                  <a:endParaRPr lang="en-US" dirty="0"/>
                </a:p>
              </p:txBody>
            </p:sp>
            <p:sp>
              <p:nvSpPr>
                <p:cNvPr id="192" name="Rectangle 341"/>
                <p:cNvSpPr>
                  <a:spLocks noChangeArrowheads="1"/>
                </p:cNvSpPr>
                <p:nvPr/>
              </p:nvSpPr>
              <p:spPr bwMode="auto">
                <a:xfrm>
                  <a:off x="3792" y="2597"/>
                  <a:ext cx="2014" cy="496"/>
                </a:xfrm>
                <a:prstGeom prst="rect">
                  <a:avLst/>
                </a:prstGeom>
                <a:noFill/>
                <a:ln w="12700">
                  <a:solidFill>
                    <a:srgbClr val="FD1813"/>
                  </a:solidFill>
                  <a:miter lim="800000"/>
                  <a:headEnd/>
                  <a:tailEnd/>
                </a:ln>
              </p:spPr>
              <p:txBody>
                <a:bodyPr/>
                <a:lstStyle/>
                <a:p>
                  <a:endParaRPr lang="en-US" dirty="0"/>
                </a:p>
              </p:txBody>
            </p:sp>
            <p:sp>
              <p:nvSpPr>
                <p:cNvPr id="193" name="Freeform 342"/>
                <p:cNvSpPr>
                  <a:spLocks/>
                </p:cNvSpPr>
                <p:nvPr/>
              </p:nvSpPr>
              <p:spPr bwMode="auto">
                <a:xfrm>
                  <a:off x="5114" y="2869"/>
                  <a:ext cx="314" cy="8"/>
                </a:xfrm>
                <a:custGeom>
                  <a:avLst/>
                  <a:gdLst/>
                  <a:ahLst/>
                  <a:cxnLst>
                    <a:cxn ang="0">
                      <a:pos x="0" y="8"/>
                    </a:cxn>
                    <a:cxn ang="0">
                      <a:pos x="0" y="8"/>
                    </a:cxn>
                    <a:cxn ang="0">
                      <a:pos x="56" y="6"/>
                    </a:cxn>
                    <a:cxn ang="0">
                      <a:pos x="100" y="6"/>
                    </a:cxn>
                    <a:cxn ang="0">
                      <a:pos x="138" y="8"/>
                    </a:cxn>
                    <a:cxn ang="0">
                      <a:pos x="138" y="8"/>
                    </a:cxn>
                    <a:cxn ang="0">
                      <a:pos x="172" y="8"/>
                    </a:cxn>
                    <a:cxn ang="0">
                      <a:pos x="212" y="6"/>
                    </a:cxn>
                    <a:cxn ang="0">
                      <a:pos x="260" y="0"/>
                    </a:cxn>
                    <a:cxn ang="0">
                      <a:pos x="314" y="4"/>
                    </a:cxn>
                    <a:cxn ang="0">
                      <a:pos x="0" y="8"/>
                    </a:cxn>
                  </a:cxnLst>
                  <a:rect l="0" t="0" r="r" b="b"/>
                  <a:pathLst>
                    <a:path w="314" h="8">
                      <a:moveTo>
                        <a:pt x="0" y="8"/>
                      </a:moveTo>
                      <a:lnTo>
                        <a:pt x="0" y="8"/>
                      </a:lnTo>
                      <a:lnTo>
                        <a:pt x="56" y="6"/>
                      </a:lnTo>
                      <a:lnTo>
                        <a:pt x="100" y="6"/>
                      </a:lnTo>
                      <a:lnTo>
                        <a:pt x="138" y="8"/>
                      </a:lnTo>
                      <a:lnTo>
                        <a:pt x="138" y="8"/>
                      </a:lnTo>
                      <a:lnTo>
                        <a:pt x="172" y="8"/>
                      </a:lnTo>
                      <a:lnTo>
                        <a:pt x="212" y="6"/>
                      </a:lnTo>
                      <a:lnTo>
                        <a:pt x="260" y="0"/>
                      </a:lnTo>
                      <a:lnTo>
                        <a:pt x="314" y="4"/>
                      </a:lnTo>
                      <a:lnTo>
                        <a:pt x="0" y="8"/>
                      </a:lnTo>
                      <a:close/>
                    </a:path>
                  </a:pathLst>
                </a:custGeom>
                <a:solidFill>
                  <a:srgbClr val="C7C7C7"/>
                </a:solidFill>
                <a:ln w="9525">
                  <a:noFill/>
                  <a:round/>
                  <a:headEnd/>
                  <a:tailEnd/>
                </a:ln>
              </p:spPr>
              <p:txBody>
                <a:bodyPr/>
                <a:lstStyle/>
                <a:p>
                  <a:endParaRPr lang="en-US" dirty="0"/>
                </a:p>
              </p:txBody>
            </p:sp>
            <p:sp>
              <p:nvSpPr>
                <p:cNvPr id="194" name="Freeform 343"/>
                <p:cNvSpPr>
                  <a:spLocks/>
                </p:cNvSpPr>
                <p:nvPr/>
              </p:nvSpPr>
              <p:spPr bwMode="auto">
                <a:xfrm>
                  <a:off x="5114" y="2869"/>
                  <a:ext cx="314" cy="8"/>
                </a:xfrm>
                <a:custGeom>
                  <a:avLst/>
                  <a:gdLst/>
                  <a:ahLst/>
                  <a:cxnLst>
                    <a:cxn ang="0">
                      <a:pos x="0" y="8"/>
                    </a:cxn>
                    <a:cxn ang="0">
                      <a:pos x="0" y="8"/>
                    </a:cxn>
                    <a:cxn ang="0">
                      <a:pos x="56" y="6"/>
                    </a:cxn>
                    <a:cxn ang="0">
                      <a:pos x="100" y="6"/>
                    </a:cxn>
                    <a:cxn ang="0">
                      <a:pos x="138" y="8"/>
                    </a:cxn>
                    <a:cxn ang="0">
                      <a:pos x="138" y="8"/>
                    </a:cxn>
                    <a:cxn ang="0">
                      <a:pos x="172" y="8"/>
                    </a:cxn>
                    <a:cxn ang="0">
                      <a:pos x="212" y="6"/>
                    </a:cxn>
                    <a:cxn ang="0">
                      <a:pos x="260" y="0"/>
                    </a:cxn>
                    <a:cxn ang="0">
                      <a:pos x="314" y="4"/>
                    </a:cxn>
                  </a:cxnLst>
                  <a:rect l="0" t="0" r="r" b="b"/>
                  <a:pathLst>
                    <a:path w="314" h="8">
                      <a:moveTo>
                        <a:pt x="0" y="8"/>
                      </a:moveTo>
                      <a:lnTo>
                        <a:pt x="0" y="8"/>
                      </a:lnTo>
                      <a:lnTo>
                        <a:pt x="56" y="6"/>
                      </a:lnTo>
                      <a:lnTo>
                        <a:pt x="100" y="6"/>
                      </a:lnTo>
                      <a:lnTo>
                        <a:pt x="138" y="8"/>
                      </a:lnTo>
                      <a:lnTo>
                        <a:pt x="138" y="8"/>
                      </a:lnTo>
                      <a:lnTo>
                        <a:pt x="172" y="8"/>
                      </a:lnTo>
                      <a:lnTo>
                        <a:pt x="212" y="6"/>
                      </a:lnTo>
                      <a:lnTo>
                        <a:pt x="260" y="0"/>
                      </a:lnTo>
                      <a:lnTo>
                        <a:pt x="314" y="4"/>
                      </a:lnTo>
                    </a:path>
                  </a:pathLst>
                </a:custGeom>
                <a:noFill/>
                <a:ln w="12700">
                  <a:solidFill>
                    <a:srgbClr val="000000"/>
                  </a:solidFill>
                  <a:prstDash val="solid"/>
                  <a:round/>
                  <a:headEnd/>
                  <a:tailEnd/>
                </a:ln>
              </p:spPr>
              <p:txBody>
                <a:bodyPr/>
                <a:lstStyle/>
                <a:p>
                  <a:endParaRPr lang="en-US" dirty="0"/>
                </a:p>
              </p:txBody>
            </p:sp>
            <p:sp>
              <p:nvSpPr>
                <p:cNvPr id="195" name="Freeform 344"/>
                <p:cNvSpPr>
                  <a:spLocks/>
                </p:cNvSpPr>
                <p:nvPr/>
              </p:nvSpPr>
              <p:spPr bwMode="auto">
                <a:xfrm>
                  <a:off x="3796" y="2723"/>
                  <a:ext cx="396" cy="10"/>
                </a:xfrm>
                <a:custGeom>
                  <a:avLst/>
                  <a:gdLst/>
                  <a:ahLst/>
                  <a:cxnLst>
                    <a:cxn ang="0">
                      <a:pos x="396" y="8"/>
                    </a:cxn>
                    <a:cxn ang="0">
                      <a:pos x="396" y="8"/>
                    </a:cxn>
                    <a:cxn ang="0">
                      <a:pos x="258" y="10"/>
                    </a:cxn>
                    <a:cxn ang="0">
                      <a:pos x="150" y="10"/>
                    </a:cxn>
                    <a:cxn ang="0">
                      <a:pos x="104" y="10"/>
                    </a:cxn>
                    <a:cxn ang="0">
                      <a:pos x="70" y="8"/>
                    </a:cxn>
                    <a:cxn ang="0">
                      <a:pos x="70" y="8"/>
                    </a:cxn>
                    <a:cxn ang="0">
                      <a:pos x="0" y="0"/>
                    </a:cxn>
                    <a:cxn ang="0">
                      <a:pos x="396" y="8"/>
                    </a:cxn>
                  </a:cxnLst>
                  <a:rect l="0" t="0" r="r" b="b"/>
                  <a:pathLst>
                    <a:path w="396" h="10">
                      <a:moveTo>
                        <a:pt x="396" y="8"/>
                      </a:moveTo>
                      <a:lnTo>
                        <a:pt x="396" y="8"/>
                      </a:lnTo>
                      <a:lnTo>
                        <a:pt x="258" y="10"/>
                      </a:lnTo>
                      <a:lnTo>
                        <a:pt x="150" y="10"/>
                      </a:lnTo>
                      <a:lnTo>
                        <a:pt x="104" y="10"/>
                      </a:lnTo>
                      <a:lnTo>
                        <a:pt x="70" y="8"/>
                      </a:lnTo>
                      <a:lnTo>
                        <a:pt x="70" y="8"/>
                      </a:lnTo>
                      <a:lnTo>
                        <a:pt x="0" y="0"/>
                      </a:lnTo>
                      <a:lnTo>
                        <a:pt x="396" y="8"/>
                      </a:lnTo>
                      <a:close/>
                    </a:path>
                  </a:pathLst>
                </a:custGeom>
                <a:solidFill>
                  <a:srgbClr val="FFFF00"/>
                </a:solidFill>
                <a:ln w="9525">
                  <a:noFill/>
                  <a:round/>
                  <a:headEnd/>
                  <a:tailEnd/>
                </a:ln>
              </p:spPr>
              <p:txBody>
                <a:bodyPr/>
                <a:lstStyle/>
                <a:p>
                  <a:endParaRPr lang="en-US" dirty="0"/>
                </a:p>
              </p:txBody>
            </p:sp>
            <p:sp>
              <p:nvSpPr>
                <p:cNvPr id="196" name="Freeform 345"/>
                <p:cNvSpPr>
                  <a:spLocks/>
                </p:cNvSpPr>
                <p:nvPr/>
              </p:nvSpPr>
              <p:spPr bwMode="auto">
                <a:xfrm>
                  <a:off x="3796" y="2723"/>
                  <a:ext cx="396" cy="10"/>
                </a:xfrm>
                <a:custGeom>
                  <a:avLst/>
                  <a:gdLst/>
                  <a:ahLst/>
                  <a:cxnLst>
                    <a:cxn ang="0">
                      <a:pos x="396" y="8"/>
                    </a:cxn>
                    <a:cxn ang="0">
                      <a:pos x="396" y="8"/>
                    </a:cxn>
                    <a:cxn ang="0">
                      <a:pos x="258" y="10"/>
                    </a:cxn>
                    <a:cxn ang="0">
                      <a:pos x="150" y="10"/>
                    </a:cxn>
                    <a:cxn ang="0">
                      <a:pos x="104" y="10"/>
                    </a:cxn>
                    <a:cxn ang="0">
                      <a:pos x="70" y="8"/>
                    </a:cxn>
                    <a:cxn ang="0">
                      <a:pos x="70" y="8"/>
                    </a:cxn>
                    <a:cxn ang="0">
                      <a:pos x="0" y="0"/>
                    </a:cxn>
                  </a:cxnLst>
                  <a:rect l="0" t="0" r="r" b="b"/>
                  <a:pathLst>
                    <a:path w="396" h="10">
                      <a:moveTo>
                        <a:pt x="396" y="8"/>
                      </a:moveTo>
                      <a:lnTo>
                        <a:pt x="396" y="8"/>
                      </a:lnTo>
                      <a:lnTo>
                        <a:pt x="258" y="10"/>
                      </a:lnTo>
                      <a:lnTo>
                        <a:pt x="150" y="10"/>
                      </a:lnTo>
                      <a:lnTo>
                        <a:pt x="104" y="10"/>
                      </a:lnTo>
                      <a:lnTo>
                        <a:pt x="70" y="8"/>
                      </a:lnTo>
                      <a:lnTo>
                        <a:pt x="70" y="8"/>
                      </a:lnTo>
                      <a:lnTo>
                        <a:pt x="0" y="0"/>
                      </a:lnTo>
                    </a:path>
                  </a:pathLst>
                </a:custGeom>
                <a:noFill/>
                <a:ln w="12700">
                  <a:solidFill>
                    <a:srgbClr val="000000"/>
                  </a:solidFill>
                  <a:prstDash val="solid"/>
                  <a:round/>
                  <a:headEnd/>
                  <a:tailEnd/>
                </a:ln>
              </p:spPr>
              <p:txBody>
                <a:bodyPr/>
                <a:lstStyle/>
                <a:p>
                  <a:endParaRPr lang="en-US" dirty="0"/>
                </a:p>
              </p:txBody>
            </p:sp>
            <p:sp>
              <p:nvSpPr>
                <p:cNvPr id="197" name="Freeform 346"/>
                <p:cNvSpPr>
                  <a:spLocks/>
                </p:cNvSpPr>
                <p:nvPr/>
              </p:nvSpPr>
              <p:spPr bwMode="auto">
                <a:xfrm>
                  <a:off x="4456" y="2809"/>
                  <a:ext cx="576" cy="10"/>
                </a:xfrm>
                <a:custGeom>
                  <a:avLst/>
                  <a:gdLst/>
                  <a:ahLst/>
                  <a:cxnLst>
                    <a:cxn ang="0">
                      <a:pos x="0" y="0"/>
                    </a:cxn>
                    <a:cxn ang="0">
                      <a:pos x="0" y="0"/>
                    </a:cxn>
                    <a:cxn ang="0">
                      <a:pos x="88" y="2"/>
                    </a:cxn>
                    <a:cxn ang="0">
                      <a:pos x="236" y="4"/>
                    </a:cxn>
                    <a:cxn ang="0">
                      <a:pos x="236" y="4"/>
                    </a:cxn>
                    <a:cxn ang="0">
                      <a:pos x="438" y="8"/>
                    </a:cxn>
                    <a:cxn ang="0">
                      <a:pos x="576" y="10"/>
                    </a:cxn>
                  </a:cxnLst>
                  <a:rect l="0" t="0" r="r" b="b"/>
                  <a:pathLst>
                    <a:path w="576" h="10">
                      <a:moveTo>
                        <a:pt x="0" y="0"/>
                      </a:moveTo>
                      <a:lnTo>
                        <a:pt x="0" y="0"/>
                      </a:lnTo>
                      <a:lnTo>
                        <a:pt x="88" y="2"/>
                      </a:lnTo>
                      <a:lnTo>
                        <a:pt x="236" y="4"/>
                      </a:lnTo>
                      <a:lnTo>
                        <a:pt x="236" y="4"/>
                      </a:lnTo>
                      <a:lnTo>
                        <a:pt x="438" y="8"/>
                      </a:lnTo>
                      <a:lnTo>
                        <a:pt x="576" y="10"/>
                      </a:lnTo>
                    </a:path>
                  </a:pathLst>
                </a:custGeom>
                <a:noFill/>
                <a:ln w="12700">
                  <a:solidFill>
                    <a:srgbClr val="000000"/>
                  </a:solidFill>
                  <a:prstDash val="solid"/>
                  <a:round/>
                  <a:headEnd/>
                  <a:tailEnd/>
                </a:ln>
              </p:spPr>
              <p:txBody>
                <a:bodyPr/>
                <a:lstStyle/>
                <a:p>
                  <a:endParaRPr lang="en-US" dirty="0"/>
                </a:p>
              </p:txBody>
            </p:sp>
            <p:sp>
              <p:nvSpPr>
                <p:cNvPr id="198" name="Freeform 347"/>
                <p:cNvSpPr>
                  <a:spLocks/>
                </p:cNvSpPr>
                <p:nvPr/>
              </p:nvSpPr>
              <p:spPr bwMode="auto">
                <a:xfrm>
                  <a:off x="3798" y="2857"/>
                  <a:ext cx="994" cy="32"/>
                </a:xfrm>
                <a:custGeom>
                  <a:avLst/>
                  <a:gdLst/>
                  <a:ahLst/>
                  <a:cxnLst>
                    <a:cxn ang="0">
                      <a:pos x="994" y="12"/>
                    </a:cxn>
                    <a:cxn ang="0">
                      <a:pos x="994" y="12"/>
                    </a:cxn>
                    <a:cxn ang="0">
                      <a:pos x="954" y="12"/>
                    </a:cxn>
                    <a:cxn ang="0">
                      <a:pos x="918" y="14"/>
                    </a:cxn>
                    <a:cxn ang="0">
                      <a:pos x="862" y="18"/>
                    </a:cxn>
                    <a:cxn ang="0">
                      <a:pos x="820" y="22"/>
                    </a:cxn>
                    <a:cxn ang="0">
                      <a:pos x="782" y="24"/>
                    </a:cxn>
                    <a:cxn ang="0">
                      <a:pos x="782" y="24"/>
                    </a:cxn>
                    <a:cxn ang="0">
                      <a:pos x="650" y="28"/>
                    </a:cxn>
                    <a:cxn ang="0">
                      <a:pos x="568" y="30"/>
                    </a:cxn>
                    <a:cxn ang="0">
                      <a:pos x="500" y="32"/>
                    </a:cxn>
                    <a:cxn ang="0">
                      <a:pos x="500" y="32"/>
                    </a:cxn>
                    <a:cxn ang="0">
                      <a:pos x="368" y="30"/>
                    </a:cxn>
                    <a:cxn ang="0">
                      <a:pos x="292" y="26"/>
                    </a:cxn>
                    <a:cxn ang="0">
                      <a:pos x="212" y="22"/>
                    </a:cxn>
                    <a:cxn ang="0">
                      <a:pos x="212" y="22"/>
                    </a:cxn>
                    <a:cxn ang="0">
                      <a:pos x="170" y="18"/>
                    </a:cxn>
                    <a:cxn ang="0">
                      <a:pos x="132" y="16"/>
                    </a:cxn>
                    <a:cxn ang="0">
                      <a:pos x="64" y="18"/>
                    </a:cxn>
                    <a:cxn ang="0">
                      <a:pos x="16" y="20"/>
                    </a:cxn>
                    <a:cxn ang="0">
                      <a:pos x="0" y="22"/>
                    </a:cxn>
                    <a:cxn ang="0">
                      <a:pos x="110" y="0"/>
                    </a:cxn>
                    <a:cxn ang="0">
                      <a:pos x="458" y="16"/>
                    </a:cxn>
                    <a:cxn ang="0">
                      <a:pos x="712" y="16"/>
                    </a:cxn>
                    <a:cxn ang="0">
                      <a:pos x="994" y="12"/>
                    </a:cxn>
                  </a:cxnLst>
                  <a:rect l="0" t="0" r="r" b="b"/>
                  <a:pathLst>
                    <a:path w="994" h="32">
                      <a:moveTo>
                        <a:pt x="994" y="12"/>
                      </a:moveTo>
                      <a:lnTo>
                        <a:pt x="994" y="12"/>
                      </a:lnTo>
                      <a:lnTo>
                        <a:pt x="954" y="12"/>
                      </a:lnTo>
                      <a:lnTo>
                        <a:pt x="918" y="14"/>
                      </a:lnTo>
                      <a:lnTo>
                        <a:pt x="862" y="18"/>
                      </a:lnTo>
                      <a:lnTo>
                        <a:pt x="820" y="22"/>
                      </a:lnTo>
                      <a:lnTo>
                        <a:pt x="782" y="24"/>
                      </a:lnTo>
                      <a:lnTo>
                        <a:pt x="782" y="24"/>
                      </a:lnTo>
                      <a:lnTo>
                        <a:pt x="650" y="28"/>
                      </a:lnTo>
                      <a:lnTo>
                        <a:pt x="568" y="30"/>
                      </a:lnTo>
                      <a:lnTo>
                        <a:pt x="500" y="32"/>
                      </a:lnTo>
                      <a:lnTo>
                        <a:pt x="500" y="32"/>
                      </a:lnTo>
                      <a:lnTo>
                        <a:pt x="368" y="30"/>
                      </a:lnTo>
                      <a:lnTo>
                        <a:pt x="292" y="26"/>
                      </a:lnTo>
                      <a:lnTo>
                        <a:pt x="212" y="22"/>
                      </a:lnTo>
                      <a:lnTo>
                        <a:pt x="212" y="22"/>
                      </a:lnTo>
                      <a:lnTo>
                        <a:pt x="170" y="18"/>
                      </a:lnTo>
                      <a:lnTo>
                        <a:pt x="132" y="16"/>
                      </a:lnTo>
                      <a:lnTo>
                        <a:pt x="64" y="18"/>
                      </a:lnTo>
                      <a:lnTo>
                        <a:pt x="16" y="20"/>
                      </a:lnTo>
                      <a:lnTo>
                        <a:pt x="0" y="22"/>
                      </a:lnTo>
                      <a:lnTo>
                        <a:pt x="110" y="0"/>
                      </a:lnTo>
                      <a:lnTo>
                        <a:pt x="458" y="16"/>
                      </a:lnTo>
                      <a:lnTo>
                        <a:pt x="712" y="16"/>
                      </a:lnTo>
                      <a:lnTo>
                        <a:pt x="994" y="12"/>
                      </a:lnTo>
                      <a:close/>
                    </a:path>
                  </a:pathLst>
                </a:custGeom>
                <a:solidFill>
                  <a:srgbClr val="C7C7C7"/>
                </a:solidFill>
                <a:ln w="12700">
                  <a:solidFill>
                    <a:srgbClr val="000000"/>
                  </a:solidFill>
                  <a:prstDash val="solid"/>
                  <a:round/>
                  <a:headEnd/>
                  <a:tailEnd/>
                </a:ln>
              </p:spPr>
              <p:txBody>
                <a:bodyPr/>
                <a:lstStyle/>
                <a:p>
                  <a:endParaRPr lang="en-US" dirty="0"/>
                </a:p>
              </p:txBody>
            </p:sp>
          </p:grpSp>
          <p:grpSp>
            <p:nvGrpSpPr>
              <p:cNvPr id="17" name="Group 348"/>
              <p:cNvGrpSpPr>
                <a:grpSpLocks/>
              </p:cNvGrpSpPr>
              <p:nvPr/>
            </p:nvGrpSpPr>
            <p:grpSpPr bwMode="auto">
              <a:xfrm>
                <a:off x="3829" y="946"/>
                <a:ext cx="2018" cy="490"/>
                <a:chOff x="3792" y="946"/>
                <a:chExt cx="2018" cy="490"/>
              </a:xfrm>
            </p:grpSpPr>
            <p:sp>
              <p:nvSpPr>
                <p:cNvPr id="65" name="Rectangle 349"/>
                <p:cNvSpPr>
                  <a:spLocks noChangeArrowheads="1"/>
                </p:cNvSpPr>
                <p:nvPr/>
              </p:nvSpPr>
              <p:spPr bwMode="auto">
                <a:xfrm>
                  <a:off x="3792" y="946"/>
                  <a:ext cx="2016" cy="490"/>
                </a:xfrm>
                <a:prstGeom prst="rect">
                  <a:avLst/>
                </a:prstGeom>
                <a:solidFill>
                  <a:srgbClr val="E3E3E3"/>
                </a:solidFill>
                <a:ln w="9525">
                  <a:noFill/>
                  <a:miter lim="800000"/>
                  <a:headEnd/>
                  <a:tailEnd/>
                </a:ln>
              </p:spPr>
              <p:txBody>
                <a:bodyPr/>
                <a:lstStyle/>
                <a:p>
                  <a:endParaRPr lang="en-US" dirty="0"/>
                </a:p>
              </p:txBody>
            </p:sp>
            <p:sp>
              <p:nvSpPr>
                <p:cNvPr id="66" name="Freeform 350"/>
                <p:cNvSpPr>
                  <a:spLocks/>
                </p:cNvSpPr>
                <p:nvPr/>
              </p:nvSpPr>
              <p:spPr bwMode="auto">
                <a:xfrm>
                  <a:off x="3792" y="1106"/>
                  <a:ext cx="442" cy="1"/>
                </a:xfrm>
                <a:custGeom>
                  <a:avLst/>
                  <a:gdLst/>
                  <a:ahLst/>
                  <a:cxnLst>
                    <a:cxn ang="0">
                      <a:pos x="442" y="0"/>
                    </a:cxn>
                    <a:cxn ang="0">
                      <a:pos x="0" y="0"/>
                    </a:cxn>
                    <a:cxn ang="0">
                      <a:pos x="442" y="0"/>
                    </a:cxn>
                  </a:cxnLst>
                  <a:rect l="0" t="0" r="r" b="b"/>
                  <a:pathLst>
                    <a:path w="442">
                      <a:moveTo>
                        <a:pt x="442" y="0"/>
                      </a:moveTo>
                      <a:lnTo>
                        <a:pt x="0" y="0"/>
                      </a:lnTo>
                      <a:lnTo>
                        <a:pt x="442" y="0"/>
                      </a:lnTo>
                      <a:close/>
                    </a:path>
                  </a:pathLst>
                </a:custGeom>
                <a:solidFill>
                  <a:srgbClr val="FFFF00"/>
                </a:solidFill>
                <a:ln w="9525">
                  <a:noFill/>
                  <a:round/>
                  <a:headEnd/>
                  <a:tailEnd/>
                </a:ln>
              </p:spPr>
              <p:txBody>
                <a:bodyPr/>
                <a:lstStyle/>
                <a:p>
                  <a:endParaRPr lang="en-US" dirty="0"/>
                </a:p>
              </p:txBody>
            </p:sp>
            <p:sp>
              <p:nvSpPr>
                <p:cNvPr id="67" name="Line 351"/>
                <p:cNvSpPr>
                  <a:spLocks noChangeShapeType="1"/>
                </p:cNvSpPr>
                <p:nvPr/>
              </p:nvSpPr>
              <p:spPr bwMode="auto">
                <a:xfrm flipH="1">
                  <a:off x="3792" y="1106"/>
                  <a:ext cx="442" cy="1"/>
                </a:xfrm>
                <a:prstGeom prst="line">
                  <a:avLst/>
                </a:prstGeom>
                <a:noFill/>
                <a:ln w="12700">
                  <a:solidFill>
                    <a:srgbClr val="000000"/>
                  </a:solidFill>
                  <a:round/>
                  <a:headEnd/>
                  <a:tailEnd/>
                </a:ln>
              </p:spPr>
              <p:txBody>
                <a:bodyPr/>
                <a:lstStyle/>
                <a:p>
                  <a:endParaRPr lang="en-US" dirty="0"/>
                </a:p>
              </p:txBody>
            </p:sp>
            <p:sp>
              <p:nvSpPr>
                <p:cNvPr id="68" name="Freeform 352"/>
                <p:cNvSpPr>
                  <a:spLocks/>
                </p:cNvSpPr>
                <p:nvPr/>
              </p:nvSpPr>
              <p:spPr bwMode="auto">
                <a:xfrm>
                  <a:off x="4722" y="1098"/>
                  <a:ext cx="436" cy="50"/>
                </a:xfrm>
                <a:custGeom>
                  <a:avLst/>
                  <a:gdLst/>
                  <a:ahLst/>
                  <a:cxnLst>
                    <a:cxn ang="0">
                      <a:pos x="240" y="0"/>
                    </a:cxn>
                    <a:cxn ang="0">
                      <a:pos x="0" y="0"/>
                    </a:cxn>
                    <a:cxn ang="0">
                      <a:pos x="2" y="44"/>
                    </a:cxn>
                    <a:cxn ang="0">
                      <a:pos x="436" y="50"/>
                    </a:cxn>
                    <a:cxn ang="0">
                      <a:pos x="240" y="0"/>
                    </a:cxn>
                  </a:cxnLst>
                  <a:rect l="0" t="0" r="r" b="b"/>
                  <a:pathLst>
                    <a:path w="436" h="50">
                      <a:moveTo>
                        <a:pt x="240" y="0"/>
                      </a:moveTo>
                      <a:lnTo>
                        <a:pt x="0" y="0"/>
                      </a:lnTo>
                      <a:lnTo>
                        <a:pt x="2" y="44"/>
                      </a:lnTo>
                      <a:lnTo>
                        <a:pt x="436" y="50"/>
                      </a:lnTo>
                      <a:lnTo>
                        <a:pt x="240" y="0"/>
                      </a:lnTo>
                      <a:close/>
                    </a:path>
                  </a:pathLst>
                </a:custGeom>
                <a:solidFill>
                  <a:srgbClr val="FFFF00"/>
                </a:solidFill>
                <a:ln w="9525">
                  <a:noFill/>
                  <a:round/>
                  <a:headEnd/>
                  <a:tailEnd/>
                </a:ln>
              </p:spPr>
              <p:txBody>
                <a:bodyPr/>
                <a:lstStyle/>
                <a:p>
                  <a:endParaRPr lang="en-US" dirty="0"/>
                </a:p>
              </p:txBody>
            </p:sp>
            <p:sp>
              <p:nvSpPr>
                <p:cNvPr id="69" name="Freeform 353"/>
                <p:cNvSpPr>
                  <a:spLocks/>
                </p:cNvSpPr>
                <p:nvPr/>
              </p:nvSpPr>
              <p:spPr bwMode="auto">
                <a:xfrm>
                  <a:off x="4722" y="1098"/>
                  <a:ext cx="436" cy="50"/>
                </a:xfrm>
                <a:custGeom>
                  <a:avLst/>
                  <a:gdLst/>
                  <a:ahLst/>
                  <a:cxnLst>
                    <a:cxn ang="0">
                      <a:pos x="240" y="0"/>
                    </a:cxn>
                    <a:cxn ang="0">
                      <a:pos x="0" y="0"/>
                    </a:cxn>
                    <a:cxn ang="0">
                      <a:pos x="2" y="44"/>
                    </a:cxn>
                    <a:cxn ang="0">
                      <a:pos x="436" y="50"/>
                    </a:cxn>
                  </a:cxnLst>
                  <a:rect l="0" t="0" r="r" b="b"/>
                  <a:pathLst>
                    <a:path w="436" h="50">
                      <a:moveTo>
                        <a:pt x="240" y="0"/>
                      </a:moveTo>
                      <a:lnTo>
                        <a:pt x="0" y="0"/>
                      </a:lnTo>
                      <a:lnTo>
                        <a:pt x="2" y="44"/>
                      </a:lnTo>
                      <a:lnTo>
                        <a:pt x="436" y="50"/>
                      </a:lnTo>
                    </a:path>
                  </a:pathLst>
                </a:custGeom>
                <a:noFill/>
                <a:ln w="12700">
                  <a:solidFill>
                    <a:srgbClr val="000000"/>
                  </a:solidFill>
                  <a:prstDash val="solid"/>
                  <a:round/>
                  <a:headEnd/>
                  <a:tailEnd/>
                </a:ln>
              </p:spPr>
              <p:txBody>
                <a:bodyPr/>
                <a:lstStyle/>
                <a:p>
                  <a:endParaRPr lang="en-US" dirty="0"/>
                </a:p>
              </p:txBody>
            </p:sp>
            <p:sp>
              <p:nvSpPr>
                <p:cNvPr id="70" name="Freeform 354"/>
                <p:cNvSpPr>
                  <a:spLocks/>
                </p:cNvSpPr>
                <p:nvPr/>
              </p:nvSpPr>
              <p:spPr bwMode="auto">
                <a:xfrm>
                  <a:off x="3792" y="1118"/>
                  <a:ext cx="498" cy="8"/>
                </a:xfrm>
                <a:custGeom>
                  <a:avLst/>
                  <a:gdLst/>
                  <a:ahLst/>
                  <a:cxnLst>
                    <a:cxn ang="0">
                      <a:pos x="498" y="0"/>
                    </a:cxn>
                    <a:cxn ang="0">
                      <a:pos x="0" y="8"/>
                    </a:cxn>
                    <a:cxn ang="0">
                      <a:pos x="498" y="0"/>
                    </a:cxn>
                  </a:cxnLst>
                  <a:rect l="0" t="0" r="r" b="b"/>
                  <a:pathLst>
                    <a:path w="498" h="8">
                      <a:moveTo>
                        <a:pt x="498" y="0"/>
                      </a:moveTo>
                      <a:lnTo>
                        <a:pt x="0" y="8"/>
                      </a:lnTo>
                      <a:lnTo>
                        <a:pt x="498" y="0"/>
                      </a:lnTo>
                      <a:close/>
                    </a:path>
                  </a:pathLst>
                </a:custGeom>
                <a:solidFill>
                  <a:srgbClr val="FFFF00"/>
                </a:solidFill>
                <a:ln w="9525">
                  <a:noFill/>
                  <a:round/>
                  <a:headEnd/>
                  <a:tailEnd/>
                </a:ln>
              </p:spPr>
              <p:txBody>
                <a:bodyPr/>
                <a:lstStyle/>
                <a:p>
                  <a:endParaRPr lang="en-US" dirty="0"/>
                </a:p>
              </p:txBody>
            </p:sp>
            <p:sp>
              <p:nvSpPr>
                <p:cNvPr id="71" name="Line 355"/>
                <p:cNvSpPr>
                  <a:spLocks noChangeShapeType="1"/>
                </p:cNvSpPr>
                <p:nvPr/>
              </p:nvSpPr>
              <p:spPr bwMode="auto">
                <a:xfrm flipH="1">
                  <a:off x="3792" y="1118"/>
                  <a:ext cx="498" cy="8"/>
                </a:xfrm>
                <a:prstGeom prst="line">
                  <a:avLst/>
                </a:prstGeom>
                <a:noFill/>
                <a:ln w="12700">
                  <a:solidFill>
                    <a:srgbClr val="000000"/>
                  </a:solidFill>
                  <a:round/>
                  <a:headEnd/>
                  <a:tailEnd/>
                </a:ln>
              </p:spPr>
              <p:txBody>
                <a:bodyPr/>
                <a:lstStyle/>
                <a:p>
                  <a:endParaRPr lang="en-US" dirty="0"/>
                </a:p>
              </p:txBody>
            </p:sp>
            <p:sp>
              <p:nvSpPr>
                <p:cNvPr id="72" name="Freeform 356"/>
                <p:cNvSpPr>
                  <a:spLocks/>
                </p:cNvSpPr>
                <p:nvPr/>
              </p:nvSpPr>
              <p:spPr bwMode="auto">
                <a:xfrm>
                  <a:off x="3792" y="1132"/>
                  <a:ext cx="618" cy="20"/>
                </a:xfrm>
                <a:custGeom>
                  <a:avLst/>
                  <a:gdLst/>
                  <a:ahLst/>
                  <a:cxnLst>
                    <a:cxn ang="0">
                      <a:pos x="0" y="2"/>
                    </a:cxn>
                    <a:cxn ang="0">
                      <a:pos x="492" y="2"/>
                    </a:cxn>
                    <a:cxn ang="0">
                      <a:pos x="618" y="0"/>
                    </a:cxn>
                    <a:cxn ang="0">
                      <a:pos x="618" y="20"/>
                    </a:cxn>
                    <a:cxn ang="0">
                      <a:pos x="0" y="20"/>
                    </a:cxn>
                    <a:cxn ang="0">
                      <a:pos x="0" y="2"/>
                    </a:cxn>
                  </a:cxnLst>
                  <a:rect l="0" t="0" r="r" b="b"/>
                  <a:pathLst>
                    <a:path w="618" h="20">
                      <a:moveTo>
                        <a:pt x="0" y="2"/>
                      </a:moveTo>
                      <a:lnTo>
                        <a:pt x="492" y="2"/>
                      </a:lnTo>
                      <a:lnTo>
                        <a:pt x="618" y="0"/>
                      </a:lnTo>
                      <a:lnTo>
                        <a:pt x="618" y="20"/>
                      </a:lnTo>
                      <a:lnTo>
                        <a:pt x="0" y="20"/>
                      </a:lnTo>
                      <a:lnTo>
                        <a:pt x="0" y="2"/>
                      </a:lnTo>
                      <a:close/>
                    </a:path>
                  </a:pathLst>
                </a:custGeom>
                <a:solidFill>
                  <a:srgbClr val="FFFF00"/>
                </a:solidFill>
                <a:ln w="9525">
                  <a:noFill/>
                  <a:round/>
                  <a:headEnd/>
                  <a:tailEnd/>
                </a:ln>
              </p:spPr>
              <p:txBody>
                <a:bodyPr/>
                <a:lstStyle/>
                <a:p>
                  <a:endParaRPr lang="en-US" dirty="0"/>
                </a:p>
              </p:txBody>
            </p:sp>
            <p:sp>
              <p:nvSpPr>
                <p:cNvPr id="73" name="Freeform 357"/>
                <p:cNvSpPr>
                  <a:spLocks/>
                </p:cNvSpPr>
                <p:nvPr/>
              </p:nvSpPr>
              <p:spPr bwMode="auto">
                <a:xfrm>
                  <a:off x="3792" y="1132"/>
                  <a:ext cx="618" cy="20"/>
                </a:xfrm>
                <a:custGeom>
                  <a:avLst/>
                  <a:gdLst/>
                  <a:ahLst/>
                  <a:cxnLst>
                    <a:cxn ang="0">
                      <a:pos x="0" y="2"/>
                    </a:cxn>
                    <a:cxn ang="0">
                      <a:pos x="492" y="2"/>
                    </a:cxn>
                    <a:cxn ang="0">
                      <a:pos x="618" y="0"/>
                    </a:cxn>
                    <a:cxn ang="0">
                      <a:pos x="618" y="20"/>
                    </a:cxn>
                    <a:cxn ang="0">
                      <a:pos x="0" y="20"/>
                    </a:cxn>
                  </a:cxnLst>
                  <a:rect l="0" t="0" r="r" b="b"/>
                  <a:pathLst>
                    <a:path w="618" h="20">
                      <a:moveTo>
                        <a:pt x="0" y="2"/>
                      </a:moveTo>
                      <a:lnTo>
                        <a:pt x="492" y="2"/>
                      </a:lnTo>
                      <a:lnTo>
                        <a:pt x="618" y="0"/>
                      </a:lnTo>
                      <a:lnTo>
                        <a:pt x="618" y="20"/>
                      </a:lnTo>
                      <a:lnTo>
                        <a:pt x="0" y="20"/>
                      </a:lnTo>
                    </a:path>
                  </a:pathLst>
                </a:custGeom>
                <a:noFill/>
                <a:ln w="12700">
                  <a:solidFill>
                    <a:srgbClr val="000000"/>
                  </a:solidFill>
                  <a:prstDash val="solid"/>
                  <a:round/>
                  <a:headEnd/>
                  <a:tailEnd/>
                </a:ln>
              </p:spPr>
              <p:txBody>
                <a:bodyPr/>
                <a:lstStyle/>
                <a:p>
                  <a:endParaRPr lang="en-US" dirty="0"/>
                </a:p>
              </p:txBody>
            </p:sp>
            <p:sp>
              <p:nvSpPr>
                <p:cNvPr id="74" name="Freeform 358"/>
                <p:cNvSpPr>
                  <a:spLocks/>
                </p:cNvSpPr>
                <p:nvPr/>
              </p:nvSpPr>
              <p:spPr bwMode="auto">
                <a:xfrm>
                  <a:off x="5184" y="1136"/>
                  <a:ext cx="624" cy="20"/>
                </a:xfrm>
                <a:custGeom>
                  <a:avLst/>
                  <a:gdLst/>
                  <a:ahLst/>
                  <a:cxnLst>
                    <a:cxn ang="0">
                      <a:pos x="0" y="2"/>
                    </a:cxn>
                    <a:cxn ang="0">
                      <a:pos x="494" y="2"/>
                    </a:cxn>
                    <a:cxn ang="0">
                      <a:pos x="624" y="0"/>
                    </a:cxn>
                    <a:cxn ang="0">
                      <a:pos x="624" y="20"/>
                    </a:cxn>
                    <a:cxn ang="0">
                      <a:pos x="0" y="20"/>
                    </a:cxn>
                    <a:cxn ang="0">
                      <a:pos x="0" y="2"/>
                    </a:cxn>
                  </a:cxnLst>
                  <a:rect l="0" t="0" r="r" b="b"/>
                  <a:pathLst>
                    <a:path w="624" h="20">
                      <a:moveTo>
                        <a:pt x="0" y="2"/>
                      </a:moveTo>
                      <a:lnTo>
                        <a:pt x="494" y="2"/>
                      </a:lnTo>
                      <a:lnTo>
                        <a:pt x="624" y="0"/>
                      </a:lnTo>
                      <a:lnTo>
                        <a:pt x="624" y="20"/>
                      </a:lnTo>
                      <a:lnTo>
                        <a:pt x="0" y="20"/>
                      </a:lnTo>
                      <a:lnTo>
                        <a:pt x="0" y="2"/>
                      </a:lnTo>
                      <a:close/>
                    </a:path>
                  </a:pathLst>
                </a:custGeom>
                <a:solidFill>
                  <a:srgbClr val="FFFF00"/>
                </a:solidFill>
                <a:ln w="9525">
                  <a:noFill/>
                  <a:round/>
                  <a:headEnd/>
                  <a:tailEnd/>
                </a:ln>
              </p:spPr>
              <p:txBody>
                <a:bodyPr/>
                <a:lstStyle/>
                <a:p>
                  <a:endParaRPr lang="en-US" dirty="0"/>
                </a:p>
              </p:txBody>
            </p:sp>
            <p:sp>
              <p:nvSpPr>
                <p:cNvPr id="75" name="Freeform 359"/>
                <p:cNvSpPr>
                  <a:spLocks/>
                </p:cNvSpPr>
                <p:nvPr/>
              </p:nvSpPr>
              <p:spPr bwMode="auto">
                <a:xfrm>
                  <a:off x="5184" y="1136"/>
                  <a:ext cx="624" cy="20"/>
                </a:xfrm>
                <a:custGeom>
                  <a:avLst/>
                  <a:gdLst/>
                  <a:ahLst/>
                  <a:cxnLst>
                    <a:cxn ang="0">
                      <a:pos x="0" y="2"/>
                    </a:cxn>
                    <a:cxn ang="0">
                      <a:pos x="494" y="2"/>
                    </a:cxn>
                    <a:cxn ang="0">
                      <a:pos x="624" y="0"/>
                    </a:cxn>
                    <a:cxn ang="0">
                      <a:pos x="624" y="20"/>
                    </a:cxn>
                    <a:cxn ang="0">
                      <a:pos x="0" y="20"/>
                    </a:cxn>
                  </a:cxnLst>
                  <a:rect l="0" t="0" r="r" b="b"/>
                  <a:pathLst>
                    <a:path w="624" h="20">
                      <a:moveTo>
                        <a:pt x="0" y="2"/>
                      </a:moveTo>
                      <a:lnTo>
                        <a:pt x="494" y="2"/>
                      </a:lnTo>
                      <a:lnTo>
                        <a:pt x="624" y="0"/>
                      </a:lnTo>
                      <a:lnTo>
                        <a:pt x="624" y="20"/>
                      </a:lnTo>
                      <a:lnTo>
                        <a:pt x="0" y="20"/>
                      </a:lnTo>
                    </a:path>
                  </a:pathLst>
                </a:custGeom>
                <a:noFill/>
                <a:ln w="12700">
                  <a:solidFill>
                    <a:srgbClr val="000000"/>
                  </a:solidFill>
                  <a:prstDash val="solid"/>
                  <a:round/>
                  <a:headEnd/>
                  <a:tailEnd/>
                </a:ln>
              </p:spPr>
              <p:txBody>
                <a:bodyPr/>
                <a:lstStyle/>
                <a:p>
                  <a:endParaRPr lang="en-US" dirty="0"/>
                </a:p>
              </p:txBody>
            </p:sp>
            <p:sp>
              <p:nvSpPr>
                <p:cNvPr id="76" name="Freeform 360"/>
                <p:cNvSpPr>
                  <a:spLocks/>
                </p:cNvSpPr>
                <p:nvPr/>
              </p:nvSpPr>
              <p:spPr bwMode="auto">
                <a:xfrm>
                  <a:off x="3792" y="1156"/>
                  <a:ext cx="620" cy="20"/>
                </a:xfrm>
                <a:custGeom>
                  <a:avLst/>
                  <a:gdLst/>
                  <a:ahLst/>
                  <a:cxnLst>
                    <a:cxn ang="0">
                      <a:pos x="0" y="4"/>
                    </a:cxn>
                    <a:cxn ang="0">
                      <a:pos x="492" y="4"/>
                    </a:cxn>
                    <a:cxn ang="0">
                      <a:pos x="620" y="0"/>
                    </a:cxn>
                    <a:cxn ang="0">
                      <a:pos x="620" y="20"/>
                    </a:cxn>
                    <a:cxn ang="0">
                      <a:pos x="0" y="20"/>
                    </a:cxn>
                    <a:cxn ang="0">
                      <a:pos x="0" y="4"/>
                    </a:cxn>
                  </a:cxnLst>
                  <a:rect l="0" t="0" r="r" b="b"/>
                  <a:pathLst>
                    <a:path w="620" h="20">
                      <a:moveTo>
                        <a:pt x="0" y="4"/>
                      </a:moveTo>
                      <a:lnTo>
                        <a:pt x="492" y="4"/>
                      </a:lnTo>
                      <a:lnTo>
                        <a:pt x="620" y="0"/>
                      </a:lnTo>
                      <a:lnTo>
                        <a:pt x="620" y="20"/>
                      </a:lnTo>
                      <a:lnTo>
                        <a:pt x="0" y="20"/>
                      </a:lnTo>
                      <a:lnTo>
                        <a:pt x="0" y="4"/>
                      </a:lnTo>
                      <a:close/>
                    </a:path>
                  </a:pathLst>
                </a:custGeom>
                <a:solidFill>
                  <a:srgbClr val="FFFF00"/>
                </a:solidFill>
                <a:ln w="9525">
                  <a:noFill/>
                  <a:round/>
                  <a:headEnd/>
                  <a:tailEnd/>
                </a:ln>
              </p:spPr>
              <p:txBody>
                <a:bodyPr/>
                <a:lstStyle/>
                <a:p>
                  <a:endParaRPr lang="en-US" dirty="0"/>
                </a:p>
              </p:txBody>
            </p:sp>
            <p:sp>
              <p:nvSpPr>
                <p:cNvPr id="77" name="Freeform 361"/>
                <p:cNvSpPr>
                  <a:spLocks/>
                </p:cNvSpPr>
                <p:nvPr/>
              </p:nvSpPr>
              <p:spPr bwMode="auto">
                <a:xfrm>
                  <a:off x="3792" y="1156"/>
                  <a:ext cx="620" cy="20"/>
                </a:xfrm>
                <a:custGeom>
                  <a:avLst/>
                  <a:gdLst/>
                  <a:ahLst/>
                  <a:cxnLst>
                    <a:cxn ang="0">
                      <a:pos x="0" y="4"/>
                    </a:cxn>
                    <a:cxn ang="0">
                      <a:pos x="492" y="4"/>
                    </a:cxn>
                    <a:cxn ang="0">
                      <a:pos x="620" y="0"/>
                    </a:cxn>
                    <a:cxn ang="0">
                      <a:pos x="620" y="20"/>
                    </a:cxn>
                    <a:cxn ang="0">
                      <a:pos x="0" y="20"/>
                    </a:cxn>
                  </a:cxnLst>
                  <a:rect l="0" t="0" r="r" b="b"/>
                  <a:pathLst>
                    <a:path w="620" h="20">
                      <a:moveTo>
                        <a:pt x="0" y="4"/>
                      </a:moveTo>
                      <a:lnTo>
                        <a:pt x="492" y="4"/>
                      </a:lnTo>
                      <a:lnTo>
                        <a:pt x="620" y="0"/>
                      </a:lnTo>
                      <a:lnTo>
                        <a:pt x="620" y="20"/>
                      </a:lnTo>
                      <a:lnTo>
                        <a:pt x="0" y="20"/>
                      </a:lnTo>
                    </a:path>
                  </a:pathLst>
                </a:custGeom>
                <a:noFill/>
                <a:ln w="12700">
                  <a:solidFill>
                    <a:srgbClr val="000000"/>
                  </a:solidFill>
                  <a:prstDash val="solid"/>
                  <a:round/>
                  <a:headEnd/>
                  <a:tailEnd/>
                </a:ln>
              </p:spPr>
              <p:txBody>
                <a:bodyPr/>
                <a:lstStyle/>
                <a:p>
                  <a:endParaRPr lang="en-US" dirty="0"/>
                </a:p>
              </p:txBody>
            </p:sp>
            <p:sp>
              <p:nvSpPr>
                <p:cNvPr id="78" name="Freeform 362"/>
                <p:cNvSpPr>
                  <a:spLocks/>
                </p:cNvSpPr>
                <p:nvPr/>
              </p:nvSpPr>
              <p:spPr bwMode="auto">
                <a:xfrm>
                  <a:off x="3792" y="1228"/>
                  <a:ext cx="620" cy="18"/>
                </a:xfrm>
                <a:custGeom>
                  <a:avLst/>
                  <a:gdLst/>
                  <a:ahLst/>
                  <a:cxnLst>
                    <a:cxn ang="0">
                      <a:pos x="0" y="2"/>
                    </a:cxn>
                    <a:cxn ang="0">
                      <a:pos x="492" y="2"/>
                    </a:cxn>
                    <a:cxn ang="0">
                      <a:pos x="620" y="0"/>
                    </a:cxn>
                    <a:cxn ang="0">
                      <a:pos x="620" y="18"/>
                    </a:cxn>
                    <a:cxn ang="0">
                      <a:pos x="0" y="18"/>
                    </a:cxn>
                    <a:cxn ang="0">
                      <a:pos x="0" y="2"/>
                    </a:cxn>
                  </a:cxnLst>
                  <a:rect l="0" t="0" r="r" b="b"/>
                  <a:pathLst>
                    <a:path w="620" h="18">
                      <a:moveTo>
                        <a:pt x="0" y="2"/>
                      </a:moveTo>
                      <a:lnTo>
                        <a:pt x="492" y="2"/>
                      </a:lnTo>
                      <a:lnTo>
                        <a:pt x="620" y="0"/>
                      </a:lnTo>
                      <a:lnTo>
                        <a:pt x="620" y="18"/>
                      </a:lnTo>
                      <a:lnTo>
                        <a:pt x="0" y="18"/>
                      </a:lnTo>
                      <a:lnTo>
                        <a:pt x="0" y="2"/>
                      </a:lnTo>
                      <a:close/>
                    </a:path>
                  </a:pathLst>
                </a:custGeom>
                <a:solidFill>
                  <a:srgbClr val="FFFF00"/>
                </a:solidFill>
                <a:ln w="9525">
                  <a:noFill/>
                  <a:round/>
                  <a:headEnd/>
                  <a:tailEnd/>
                </a:ln>
              </p:spPr>
              <p:txBody>
                <a:bodyPr/>
                <a:lstStyle/>
                <a:p>
                  <a:endParaRPr lang="en-US" dirty="0"/>
                </a:p>
              </p:txBody>
            </p:sp>
            <p:sp>
              <p:nvSpPr>
                <p:cNvPr id="79" name="Freeform 363"/>
                <p:cNvSpPr>
                  <a:spLocks/>
                </p:cNvSpPr>
                <p:nvPr/>
              </p:nvSpPr>
              <p:spPr bwMode="auto">
                <a:xfrm>
                  <a:off x="3792" y="1228"/>
                  <a:ext cx="620" cy="18"/>
                </a:xfrm>
                <a:custGeom>
                  <a:avLst/>
                  <a:gdLst/>
                  <a:ahLst/>
                  <a:cxnLst>
                    <a:cxn ang="0">
                      <a:pos x="0" y="2"/>
                    </a:cxn>
                    <a:cxn ang="0">
                      <a:pos x="492" y="2"/>
                    </a:cxn>
                    <a:cxn ang="0">
                      <a:pos x="620" y="0"/>
                    </a:cxn>
                    <a:cxn ang="0">
                      <a:pos x="620" y="18"/>
                    </a:cxn>
                    <a:cxn ang="0">
                      <a:pos x="0" y="18"/>
                    </a:cxn>
                  </a:cxnLst>
                  <a:rect l="0" t="0" r="r" b="b"/>
                  <a:pathLst>
                    <a:path w="620" h="18">
                      <a:moveTo>
                        <a:pt x="0" y="2"/>
                      </a:moveTo>
                      <a:lnTo>
                        <a:pt x="492" y="2"/>
                      </a:lnTo>
                      <a:lnTo>
                        <a:pt x="620" y="0"/>
                      </a:lnTo>
                      <a:lnTo>
                        <a:pt x="620" y="18"/>
                      </a:lnTo>
                      <a:lnTo>
                        <a:pt x="0" y="18"/>
                      </a:lnTo>
                    </a:path>
                  </a:pathLst>
                </a:custGeom>
                <a:noFill/>
                <a:ln w="12700">
                  <a:solidFill>
                    <a:srgbClr val="000000"/>
                  </a:solidFill>
                  <a:prstDash val="solid"/>
                  <a:round/>
                  <a:headEnd/>
                  <a:tailEnd/>
                </a:ln>
              </p:spPr>
              <p:txBody>
                <a:bodyPr/>
                <a:lstStyle/>
                <a:p>
                  <a:endParaRPr lang="en-US" dirty="0"/>
                </a:p>
              </p:txBody>
            </p:sp>
            <p:sp>
              <p:nvSpPr>
                <p:cNvPr id="80" name="Freeform 364"/>
                <p:cNvSpPr>
                  <a:spLocks/>
                </p:cNvSpPr>
                <p:nvPr/>
              </p:nvSpPr>
              <p:spPr bwMode="auto">
                <a:xfrm>
                  <a:off x="4778" y="1112"/>
                  <a:ext cx="184" cy="4"/>
                </a:xfrm>
                <a:custGeom>
                  <a:avLst/>
                  <a:gdLst/>
                  <a:ahLst/>
                  <a:cxnLst>
                    <a:cxn ang="0">
                      <a:pos x="0" y="4"/>
                    </a:cxn>
                    <a:cxn ang="0">
                      <a:pos x="184" y="0"/>
                    </a:cxn>
                    <a:cxn ang="0">
                      <a:pos x="0" y="4"/>
                    </a:cxn>
                  </a:cxnLst>
                  <a:rect l="0" t="0" r="r" b="b"/>
                  <a:pathLst>
                    <a:path w="184" h="4">
                      <a:moveTo>
                        <a:pt x="0" y="4"/>
                      </a:moveTo>
                      <a:lnTo>
                        <a:pt x="184" y="0"/>
                      </a:lnTo>
                      <a:lnTo>
                        <a:pt x="0" y="4"/>
                      </a:lnTo>
                      <a:close/>
                    </a:path>
                  </a:pathLst>
                </a:custGeom>
                <a:solidFill>
                  <a:srgbClr val="FFFF00"/>
                </a:solidFill>
                <a:ln w="9525">
                  <a:noFill/>
                  <a:round/>
                  <a:headEnd/>
                  <a:tailEnd/>
                </a:ln>
              </p:spPr>
              <p:txBody>
                <a:bodyPr/>
                <a:lstStyle/>
                <a:p>
                  <a:endParaRPr lang="en-US" dirty="0"/>
                </a:p>
              </p:txBody>
            </p:sp>
            <p:sp>
              <p:nvSpPr>
                <p:cNvPr id="81" name="Line 365"/>
                <p:cNvSpPr>
                  <a:spLocks noChangeShapeType="1"/>
                </p:cNvSpPr>
                <p:nvPr/>
              </p:nvSpPr>
              <p:spPr bwMode="auto">
                <a:xfrm flipV="1">
                  <a:off x="4778" y="1112"/>
                  <a:ext cx="184" cy="4"/>
                </a:xfrm>
                <a:prstGeom prst="line">
                  <a:avLst/>
                </a:prstGeom>
                <a:noFill/>
                <a:ln w="12700">
                  <a:solidFill>
                    <a:srgbClr val="000000"/>
                  </a:solidFill>
                  <a:round/>
                  <a:headEnd/>
                  <a:tailEnd/>
                </a:ln>
              </p:spPr>
              <p:txBody>
                <a:bodyPr/>
                <a:lstStyle/>
                <a:p>
                  <a:endParaRPr lang="en-US" dirty="0"/>
                </a:p>
              </p:txBody>
            </p:sp>
            <p:sp>
              <p:nvSpPr>
                <p:cNvPr id="82" name="Freeform 366"/>
                <p:cNvSpPr>
                  <a:spLocks/>
                </p:cNvSpPr>
                <p:nvPr/>
              </p:nvSpPr>
              <p:spPr bwMode="auto">
                <a:xfrm>
                  <a:off x="4780" y="1128"/>
                  <a:ext cx="184" cy="1"/>
                </a:xfrm>
                <a:custGeom>
                  <a:avLst/>
                  <a:gdLst/>
                  <a:ahLst/>
                  <a:cxnLst>
                    <a:cxn ang="0">
                      <a:pos x="0" y="0"/>
                    </a:cxn>
                    <a:cxn ang="0">
                      <a:pos x="184" y="0"/>
                    </a:cxn>
                    <a:cxn ang="0">
                      <a:pos x="0" y="0"/>
                    </a:cxn>
                  </a:cxnLst>
                  <a:rect l="0" t="0" r="r" b="b"/>
                  <a:pathLst>
                    <a:path w="184">
                      <a:moveTo>
                        <a:pt x="0" y="0"/>
                      </a:moveTo>
                      <a:lnTo>
                        <a:pt x="184" y="0"/>
                      </a:lnTo>
                      <a:lnTo>
                        <a:pt x="0" y="0"/>
                      </a:lnTo>
                      <a:close/>
                    </a:path>
                  </a:pathLst>
                </a:custGeom>
                <a:solidFill>
                  <a:srgbClr val="FFFF00"/>
                </a:solidFill>
                <a:ln w="9525">
                  <a:noFill/>
                  <a:round/>
                  <a:headEnd/>
                  <a:tailEnd/>
                </a:ln>
              </p:spPr>
              <p:txBody>
                <a:bodyPr/>
                <a:lstStyle/>
                <a:p>
                  <a:endParaRPr lang="en-US" dirty="0"/>
                </a:p>
              </p:txBody>
            </p:sp>
            <p:sp>
              <p:nvSpPr>
                <p:cNvPr id="83" name="Line 367"/>
                <p:cNvSpPr>
                  <a:spLocks noChangeShapeType="1"/>
                </p:cNvSpPr>
                <p:nvPr/>
              </p:nvSpPr>
              <p:spPr bwMode="auto">
                <a:xfrm>
                  <a:off x="4780" y="1128"/>
                  <a:ext cx="184" cy="1"/>
                </a:xfrm>
                <a:prstGeom prst="line">
                  <a:avLst/>
                </a:prstGeom>
                <a:noFill/>
                <a:ln w="12700">
                  <a:solidFill>
                    <a:srgbClr val="000000"/>
                  </a:solidFill>
                  <a:round/>
                  <a:headEnd/>
                  <a:tailEnd/>
                </a:ln>
              </p:spPr>
              <p:txBody>
                <a:bodyPr/>
                <a:lstStyle/>
                <a:p>
                  <a:endParaRPr lang="en-US" dirty="0"/>
                </a:p>
              </p:txBody>
            </p:sp>
            <p:sp>
              <p:nvSpPr>
                <p:cNvPr id="84" name="Freeform 368"/>
                <p:cNvSpPr>
                  <a:spLocks/>
                </p:cNvSpPr>
                <p:nvPr/>
              </p:nvSpPr>
              <p:spPr bwMode="auto">
                <a:xfrm>
                  <a:off x="3792" y="1032"/>
                  <a:ext cx="2016" cy="40"/>
                </a:xfrm>
                <a:custGeom>
                  <a:avLst/>
                  <a:gdLst/>
                  <a:ahLst/>
                  <a:cxnLst>
                    <a:cxn ang="0">
                      <a:pos x="2016" y="0"/>
                    </a:cxn>
                    <a:cxn ang="0">
                      <a:pos x="564" y="4"/>
                    </a:cxn>
                    <a:cxn ang="0">
                      <a:pos x="246" y="6"/>
                    </a:cxn>
                    <a:cxn ang="0">
                      <a:pos x="0" y="10"/>
                    </a:cxn>
                    <a:cxn ang="0">
                      <a:pos x="0" y="22"/>
                    </a:cxn>
                    <a:cxn ang="0">
                      <a:pos x="414" y="40"/>
                    </a:cxn>
                    <a:cxn ang="0">
                      <a:pos x="414" y="40"/>
                    </a:cxn>
                    <a:cxn ang="0">
                      <a:pos x="518" y="30"/>
                    </a:cxn>
                    <a:cxn ang="0">
                      <a:pos x="592" y="24"/>
                    </a:cxn>
                    <a:cxn ang="0">
                      <a:pos x="620" y="24"/>
                    </a:cxn>
                    <a:cxn ang="0">
                      <a:pos x="634" y="24"/>
                    </a:cxn>
                    <a:cxn ang="0">
                      <a:pos x="634" y="24"/>
                    </a:cxn>
                    <a:cxn ang="0">
                      <a:pos x="682" y="24"/>
                    </a:cxn>
                    <a:cxn ang="0">
                      <a:pos x="772" y="22"/>
                    </a:cxn>
                    <a:cxn ang="0">
                      <a:pos x="896" y="20"/>
                    </a:cxn>
                    <a:cxn ang="0">
                      <a:pos x="1040" y="10"/>
                    </a:cxn>
                    <a:cxn ang="0">
                      <a:pos x="2016" y="18"/>
                    </a:cxn>
                    <a:cxn ang="0">
                      <a:pos x="2016" y="0"/>
                    </a:cxn>
                  </a:cxnLst>
                  <a:rect l="0" t="0" r="r" b="b"/>
                  <a:pathLst>
                    <a:path w="2016" h="40">
                      <a:moveTo>
                        <a:pt x="2016" y="0"/>
                      </a:moveTo>
                      <a:lnTo>
                        <a:pt x="564" y="4"/>
                      </a:lnTo>
                      <a:lnTo>
                        <a:pt x="246" y="6"/>
                      </a:lnTo>
                      <a:lnTo>
                        <a:pt x="0" y="10"/>
                      </a:lnTo>
                      <a:lnTo>
                        <a:pt x="0" y="22"/>
                      </a:lnTo>
                      <a:lnTo>
                        <a:pt x="414" y="40"/>
                      </a:lnTo>
                      <a:lnTo>
                        <a:pt x="414" y="40"/>
                      </a:lnTo>
                      <a:lnTo>
                        <a:pt x="518" y="30"/>
                      </a:lnTo>
                      <a:lnTo>
                        <a:pt x="592" y="24"/>
                      </a:lnTo>
                      <a:lnTo>
                        <a:pt x="620" y="24"/>
                      </a:lnTo>
                      <a:lnTo>
                        <a:pt x="634" y="24"/>
                      </a:lnTo>
                      <a:lnTo>
                        <a:pt x="634" y="24"/>
                      </a:lnTo>
                      <a:lnTo>
                        <a:pt x="682" y="24"/>
                      </a:lnTo>
                      <a:lnTo>
                        <a:pt x="772" y="22"/>
                      </a:lnTo>
                      <a:lnTo>
                        <a:pt x="896" y="20"/>
                      </a:lnTo>
                      <a:lnTo>
                        <a:pt x="1040" y="10"/>
                      </a:lnTo>
                      <a:lnTo>
                        <a:pt x="2016" y="18"/>
                      </a:lnTo>
                      <a:lnTo>
                        <a:pt x="2016" y="0"/>
                      </a:lnTo>
                      <a:close/>
                    </a:path>
                  </a:pathLst>
                </a:custGeom>
                <a:solidFill>
                  <a:srgbClr val="FFFF00"/>
                </a:solidFill>
                <a:ln w="9525">
                  <a:noFill/>
                  <a:round/>
                  <a:headEnd/>
                  <a:tailEnd/>
                </a:ln>
              </p:spPr>
              <p:txBody>
                <a:bodyPr/>
                <a:lstStyle/>
                <a:p>
                  <a:endParaRPr lang="en-US" dirty="0"/>
                </a:p>
              </p:txBody>
            </p:sp>
            <p:sp>
              <p:nvSpPr>
                <p:cNvPr id="85" name="Freeform 369"/>
                <p:cNvSpPr>
                  <a:spLocks/>
                </p:cNvSpPr>
                <p:nvPr/>
              </p:nvSpPr>
              <p:spPr bwMode="auto">
                <a:xfrm>
                  <a:off x="3792" y="1032"/>
                  <a:ext cx="2016" cy="40"/>
                </a:xfrm>
                <a:custGeom>
                  <a:avLst/>
                  <a:gdLst/>
                  <a:ahLst/>
                  <a:cxnLst>
                    <a:cxn ang="0">
                      <a:pos x="2016" y="0"/>
                    </a:cxn>
                    <a:cxn ang="0">
                      <a:pos x="564" y="4"/>
                    </a:cxn>
                    <a:cxn ang="0">
                      <a:pos x="246" y="6"/>
                    </a:cxn>
                    <a:cxn ang="0">
                      <a:pos x="0" y="10"/>
                    </a:cxn>
                    <a:cxn ang="0">
                      <a:pos x="0" y="22"/>
                    </a:cxn>
                    <a:cxn ang="0">
                      <a:pos x="414" y="40"/>
                    </a:cxn>
                    <a:cxn ang="0">
                      <a:pos x="414" y="40"/>
                    </a:cxn>
                    <a:cxn ang="0">
                      <a:pos x="518" y="30"/>
                    </a:cxn>
                    <a:cxn ang="0">
                      <a:pos x="592" y="24"/>
                    </a:cxn>
                    <a:cxn ang="0">
                      <a:pos x="620" y="24"/>
                    </a:cxn>
                    <a:cxn ang="0">
                      <a:pos x="634" y="24"/>
                    </a:cxn>
                    <a:cxn ang="0">
                      <a:pos x="634" y="24"/>
                    </a:cxn>
                    <a:cxn ang="0">
                      <a:pos x="682" y="24"/>
                    </a:cxn>
                    <a:cxn ang="0">
                      <a:pos x="772" y="22"/>
                    </a:cxn>
                    <a:cxn ang="0">
                      <a:pos x="896" y="20"/>
                    </a:cxn>
                    <a:cxn ang="0">
                      <a:pos x="1040" y="10"/>
                    </a:cxn>
                    <a:cxn ang="0">
                      <a:pos x="2016" y="18"/>
                    </a:cxn>
                  </a:cxnLst>
                  <a:rect l="0" t="0" r="r" b="b"/>
                  <a:pathLst>
                    <a:path w="2016" h="40">
                      <a:moveTo>
                        <a:pt x="2016" y="0"/>
                      </a:moveTo>
                      <a:lnTo>
                        <a:pt x="564" y="4"/>
                      </a:lnTo>
                      <a:lnTo>
                        <a:pt x="246" y="6"/>
                      </a:lnTo>
                      <a:lnTo>
                        <a:pt x="0" y="10"/>
                      </a:lnTo>
                      <a:lnTo>
                        <a:pt x="0" y="22"/>
                      </a:lnTo>
                      <a:lnTo>
                        <a:pt x="414" y="40"/>
                      </a:lnTo>
                      <a:lnTo>
                        <a:pt x="414" y="40"/>
                      </a:lnTo>
                      <a:lnTo>
                        <a:pt x="518" y="30"/>
                      </a:lnTo>
                      <a:lnTo>
                        <a:pt x="592" y="24"/>
                      </a:lnTo>
                      <a:lnTo>
                        <a:pt x="620" y="24"/>
                      </a:lnTo>
                      <a:lnTo>
                        <a:pt x="634" y="24"/>
                      </a:lnTo>
                      <a:lnTo>
                        <a:pt x="634" y="24"/>
                      </a:lnTo>
                      <a:lnTo>
                        <a:pt x="682" y="24"/>
                      </a:lnTo>
                      <a:lnTo>
                        <a:pt x="772" y="22"/>
                      </a:lnTo>
                      <a:lnTo>
                        <a:pt x="896" y="20"/>
                      </a:lnTo>
                      <a:lnTo>
                        <a:pt x="1040" y="10"/>
                      </a:lnTo>
                      <a:lnTo>
                        <a:pt x="2016" y="18"/>
                      </a:lnTo>
                    </a:path>
                  </a:pathLst>
                </a:custGeom>
                <a:noFill/>
                <a:ln w="12700">
                  <a:solidFill>
                    <a:srgbClr val="000000"/>
                  </a:solidFill>
                  <a:prstDash val="solid"/>
                  <a:round/>
                  <a:headEnd/>
                  <a:tailEnd/>
                </a:ln>
              </p:spPr>
              <p:txBody>
                <a:bodyPr/>
                <a:lstStyle/>
                <a:p>
                  <a:endParaRPr lang="en-US" dirty="0"/>
                </a:p>
              </p:txBody>
            </p:sp>
            <p:sp>
              <p:nvSpPr>
                <p:cNvPr id="86" name="Freeform 370"/>
                <p:cNvSpPr>
                  <a:spLocks/>
                </p:cNvSpPr>
                <p:nvPr/>
              </p:nvSpPr>
              <p:spPr bwMode="auto">
                <a:xfrm>
                  <a:off x="3792" y="1058"/>
                  <a:ext cx="2016" cy="36"/>
                </a:xfrm>
                <a:custGeom>
                  <a:avLst/>
                  <a:gdLst/>
                  <a:ahLst/>
                  <a:cxnLst>
                    <a:cxn ang="0">
                      <a:pos x="2016" y="8"/>
                    </a:cxn>
                    <a:cxn ang="0">
                      <a:pos x="2016" y="8"/>
                    </a:cxn>
                    <a:cxn ang="0">
                      <a:pos x="1410" y="4"/>
                    </a:cxn>
                    <a:cxn ang="0">
                      <a:pos x="982" y="2"/>
                    </a:cxn>
                    <a:cxn ang="0">
                      <a:pos x="830" y="0"/>
                    </a:cxn>
                    <a:cxn ang="0">
                      <a:pos x="758" y="2"/>
                    </a:cxn>
                    <a:cxn ang="0">
                      <a:pos x="758" y="2"/>
                    </a:cxn>
                    <a:cxn ang="0">
                      <a:pos x="496" y="14"/>
                    </a:cxn>
                    <a:cxn ang="0">
                      <a:pos x="496" y="14"/>
                    </a:cxn>
                    <a:cxn ang="0">
                      <a:pos x="86" y="18"/>
                    </a:cxn>
                    <a:cxn ang="0">
                      <a:pos x="86" y="18"/>
                    </a:cxn>
                    <a:cxn ang="0">
                      <a:pos x="28" y="16"/>
                    </a:cxn>
                    <a:cxn ang="0">
                      <a:pos x="0" y="14"/>
                    </a:cxn>
                    <a:cxn ang="0">
                      <a:pos x="0" y="28"/>
                    </a:cxn>
                    <a:cxn ang="0">
                      <a:pos x="0" y="28"/>
                    </a:cxn>
                    <a:cxn ang="0">
                      <a:pos x="62" y="30"/>
                    </a:cxn>
                    <a:cxn ang="0">
                      <a:pos x="202" y="34"/>
                    </a:cxn>
                    <a:cxn ang="0">
                      <a:pos x="278" y="36"/>
                    </a:cxn>
                    <a:cxn ang="0">
                      <a:pos x="348" y="36"/>
                    </a:cxn>
                    <a:cxn ang="0">
                      <a:pos x="398" y="36"/>
                    </a:cxn>
                    <a:cxn ang="0">
                      <a:pos x="414" y="34"/>
                    </a:cxn>
                    <a:cxn ang="0">
                      <a:pos x="422" y="32"/>
                    </a:cxn>
                    <a:cxn ang="0">
                      <a:pos x="422" y="32"/>
                    </a:cxn>
                    <a:cxn ang="0">
                      <a:pos x="430" y="28"/>
                    </a:cxn>
                    <a:cxn ang="0">
                      <a:pos x="440" y="26"/>
                    </a:cxn>
                    <a:cxn ang="0">
                      <a:pos x="470" y="22"/>
                    </a:cxn>
                    <a:cxn ang="0">
                      <a:pos x="552" y="16"/>
                    </a:cxn>
                    <a:cxn ang="0">
                      <a:pos x="664" y="12"/>
                    </a:cxn>
                    <a:cxn ang="0">
                      <a:pos x="664" y="12"/>
                    </a:cxn>
                    <a:cxn ang="0">
                      <a:pos x="742" y="8"/>
                    </a:cxn>
                    <a:cxn ang="0">
                      <a:pos x="810" y="8"/>
                    </a:cxn>
                    <a:cxn ang="0">
                      <a:pos x="840" y="10"/>
                    </a:cxn>
                    <a:cxn ang="0">
                      <a:pos x="868" y="12"/>
                    </a:cxn>
                    <a:cxn ang="0">
                      <a:pos x="868" y="12"/>
                    </a:cxn>
                    <a:cxn ang="0">
                      <a:pos x="916" y="16"/>
                    </a:cxn>
                    <a:cxn ang="0">
                      <a:pos x="958" y="18"/>
                    </a:cxn>
                    <a:cxn ang="0">
                      <a:pos x="1046" y="18"/>
                    </a:cxn>
                    <a:cxn ang="0">
                      <a:pos x="1046" y="18"/>
                    </a:cxn>
                    <a:cxn ang="0">
                      <a:pos x="2008" y="26"/>
                    </a:cxn>
                    <a:cxn ang="0">
                      <a:pos x="2016" y="8"/>
                    </a:cxn>
                  </a:cxnLst>
                  <a:rect l="0" t="0" r="r" b="b"/>
                  <a:pathLst>
                    <a:path w="2016" h="36">
                      <a:moveTo>
                        <a:pt x="2016" y="8"/>
                      </a:moveTo>
                      <a:lnTo>
                        <a:pt x="2016" y="8"/>
                      </a:lnTo>
                      <a:lnTo>
                        <a:pt x="1410" y="4"/>
                      </a:lnTo>
                      <a:lnTo>
                        <a:pt x="982" y="2"/>
                      </a:lnTo>
                      <a:lnTo>
                        <a:pt x="830" y="0"/>
                      </a:lnTo>
                      <a:lnTo>
                        <a:pt x="758" y="2"/>
                      </a:lnTo>
                      <a:lnTo>
                        <a:pt x="758" y="2"/>
                      </a:lnTo>
                      <a:lnTo>
                        <a:pt x="496" y="14"/>
                      </a:lnTo>
                      <a:lnTo>
                        <a:pt x="496" y="14"/>
                      </a:lnTo>
                      <a:lnTo>
                        <a:pt x="86" y="18"/>
                      </a:lnTo>
                      <a:lnTo>
                        <a:pt x="86" y="18"/>
                      </a:lnTo>
                      <a:lnTo>
                        <a:pt x="28" y="16"/>
                      </a:lnTo>
                      <a:lnTo>
                        <a:pt x="0" y="14"/>
                      </a:lnTo>
                      <a:lnTo>
                        <a:pt x="0" y="28"/>
                      </a:lnTo>
                      <a:lnTo>
                        <a:pt x="0" y="28"/>
                      </a:lnTo>
                      <a:lnTo>
                        <a:pt x="62" y="30"/>
                      </a:lnTo>
                      <a:lnTo>
                        <a:pt x="202" y="34"/>
                      </a:lnTo>
                      <a:lnTo>
                        <a:pt x="278" y="36"/>
                      </a:lnTo>
                      <a:lnTo>
                        <a:pt x="348" y="36"/>
                      </a:lnTo>
                      <a:lnTo>
                        <a:pt x="398" y="36"/>
                      </a:lnTo>
                      <a:lnTo>
                        <a:pt x="414" y="34"/>
                      </a:lnTo>
                      <a:lnTo>
                        <a:pt x="422" y="32"/>
                      </a:lnTo>
                      <a:lnTo>
                        <a:pt x="422" y="32"/>
                      </a:lnTo>
                      <a:lnTo>
                        <a:pt x="430" y="28"/>
                      </a:lnTo>
                      <a:lnTo>
                        <a:pt x="440" y="26"/>
                      </a:lnTo>
                      <a:lnTo>
                        <a:pt x="470" y="22"/>
                      </a:lnTo>
                      <a:lnTo>
                        <a:pt x="552" y="16"/>
                      </a:lnTo>
                      <a:lnTo>
                        <a:pt x="664" y="12"/>
                      </a:lnTo>
                      <a:lnTo>
                        <a:pt x="664" y="12"/>
                      </a:lnTo>
                      <a:lnTo>
                        <a:pt x="742" y="8"/>
                      </a:lnTo>
                      <a:lnTo>
                        <a:pt x="810" y="8"/>
                      </a:lnTo>
                      <a:lnTo>
                        <a:pt x="840" y="10"/>
                      </a:lnTo>
                      <a:lnTo>
                        <a:pt x="868" y="12"/>
                      </a:lnTo>
                      <a:lnTo>
                        <a:pt x="868" y="12"/>
                      </a:lnTo>
                      <a:lnTo>
                        <a:pt x="916" y="16"/>
                      </a:lnTo>
                      <a:lnTo>
                        <a:pt x="958" y="18"/>
                      </a:lnTo>
                      <a:lnTo>
                        <a:pt x="1046" y="18"/>
                      </a:lnTo>
                      <a:lnTo>
                        <a:pt x="1046" y="18"/>
                      </a:lnTo>
                      <a:lnTo>
                        <a:pt x="2008" y="26"/>
                      </a:lnTo>
                      <a:lnTo>
                        <a:pt x="2016" y="8"/>
                      </a:lnTo>
                      <a:close/>
                    </a:path>
                  </a:pathLst>
                </a:custGeom>
                <a:solidFill>
                  <a:srgbClr val="FFFF00"/>
                </a:solidFill>
                <a:ln w="9525">
                  <a:noFill/>
                  <a:round/>
                  <a:headEnd/>
                  <a:tailEnd/>
                </a:ln>
              </p:spPr>
              <p:txBody>
                <a:bodyPr/>
                <a:lstStyle/>
                <a:p>
                  <a:endParaRPr lang="en-US" dirty="0"/>
                </a:p>
              </p:txBody>
            </p:sp>
            <p:sp>
              <p:nvSpPr>
                <p:cNvPr id="87" name="Freeform 371"/>
                <p:cNvSpPr>
                  <a:spLocks/>
                </p:cNvSpPr>
                <p:nvPr/>
              </p:nvSpPr>
              <p:spPr bwMode="auto">
                <a:xfrm>
                  <a:off x="3792" y="1058"/>
                  <a:ext cx="2016" cy="36"/>
                </a:xfrm>
                <a:custGeom>
                  <a:avLst/>
                  <a:gdLst/>
                  <a:ahLst/>
                  <a:cxnLst>
                    <a:cxn ang="0">
                      <a:pos x="2016" y="8"/>
                    </a:cxn>
                    <a:cxn ang="0">
                      <a:pos x="2016" y="8"/>
                    </a:cxn>
                    <a:cxn ang="0">
                      <a:pos x="1410" y="4"/>
                    </a:cxn>
                    <a:cxn ang="0">
                      <a:pos x="982" y="2"/>
                    </a:cxn>
                    <a:cxn ang="0">
                      <a:pos x="830" y="0"/>
                    </a:cxn>
                    <a:cxn ang="0">
                      <a:pos x="758" y="2"/>
                    </a:cxn>
                    <a:cxn ang="0">
                      <a:pos x="758" y="2"/>
                    </a:cxn>
                    <a:cxn ang="0">
                      <a:pos x="496" y="14"/>
                    </a:cxn>
                    <a:cxn ang="0">
                      <a:pos x="496" y="14"/>
                    </a:cxn>
                    <a:cxn ang="0">
                      <a:pos x="86" y="18"/>
                    </a:cxn>
                    <a:cxn ang="0">
                      <a:pos x="86" y="18"/>
                    </a:cxn>
                    <a:cxn ang="0">
                      <a:pos x="28" y="16"/>
                    </a:cxn>
                    <a:cxn ang="0">
                      <a:pos x="0" y="14"/>
                    </a:cxn>
                    <a:cxn ang="0">
                      <a:pos x="0" y="28"/>
                    </a:cxn>
                    <a:cxn ang="0">
                      <a:pos x="0" y="28"/>
                    </a:cxn>
                    <a:cxn ang="0">
                      <a:pos x="62" y="30"/>
                    </a:cxn>
                    <a:cxn ang="0">
                      <a:pos x="202" y="34"/>
                    </a:cxn>
                    <a:cxn ang="0">
                      <a:pos x="278" y="36"/>
                    </a:cxn>
                    <a:cxn ang="0">
                      <a:pos x="348" y="36"/>
                    </a:cxn>
                    <a:cxn ang="0">
                      <a:pos x="398" y="36"/>
                    </a:cxn>
                    <a:cxn ang="0">
                      <a:pos x="414" y="34"/>
                    </a:cxn>
                    <a:cxn ang="0">
                      <a:pos x="422" y="32"/>
                    </a:cxn>
                    <a:cxn ang="0">
                      <a:pos x="422" y="32"/>
                    </a:cxn>
                    <a:cxn ang="0">
                      <a:pos x="430" y="28"/>
                    </a:cxn>
                    <a:cxn ang="0">
                      <a:pos x="440" y="26"/>
                    </a:cxn>
                    <a:cxn ang="0">
                      <a:pos x="470" y="22"/>
                    </a:cxn>
                    <a:cxn ang="0">
                      <a:pos x="552" y="16"/>
                    </a:cxn>
                    <a:cxn ang="0">
                      <a:pos x="664" y="12"/>
                    </a:cxn>
                    <a:cxn ang="0">
                      <a:pos x="664" y="12"/>
                    </a:cxn>
                    <a:cxn ang="0">
                      <a:pos x="742" y="8"/>
                    </a:cxn>
                    <a:cxn ang="0">
                      <a:pos x="810" y="8"/>
                    </a:cxn>
                    <a:cxn ang="0">
                      <a:pos x="840" y="10"/>
                    </a:cxn>
                    <a:cxn ang="0">
                      <a:pos x="868" y="12"/>
                    </a:cxn>
                    <a:cxn ang="0">
                      <a:pos x="868" y="12"/>
                    </a:cxn>
                    <a:cxn ang="0">
                      <a:pos x="916" y="16"/>
                    </a:cxn>
                    <a:cxn ang="0">
                      <a:pos x="958" y="18"/>
                    </a:cxn>
                    <a:cxn ang="0">
                      <a:pos x="1046" y="18"/>
                    </a:cxn>
                    <a:cxn ang="0">
                      <a:pos x="1046" y="18"/>
                    </a:cxn>
                    <a:cxn ang="0">
                      <a:pos x="2008" y="26"/>
                    </a:cxn>
                  </a:cxnLst>
                  <a:rect l="0" t="0" r="r" b="b"/>
                  <a:pathLst>
                    <a:path w="2016" h="36">
                      <a:moveTo>
                        <a:pt x="2016" y="8"/>
                      </a:moveTo>
                      <a:lnTo>
                        <a:pt x="2016" y="8"/>
                      </a:lnTo>
                      <a:lnTo>
                        <a:pt x="1410" y="4"/>
                      </a:lnTo>
                      <a:lnTo>
                        <a:pt x="982" y="2"/>
                      </a:lnTo>
                      <a:lnTo>
                        <a:pt x="830" y="0"/>
                      </a:lnTo>
                      <a:lnTo>
                        <a:pt x="758" y="2"/>
                      </a:lnTo>
                      <a:lnTo>
                        <a:pt x="758" y="2"/>
                      </a:lnTo>
                      <a:lnTo>
                        <a:pt x="496" y="14"/>
                      </a:lnTo>
                      <a:lnTo>
                        <a:pt x="496" y="14"/>
                      </a:lnTo>
                      <a:lnTo>
                        <a:pt x="86" y="18"/>
                      </a:lnTo>
                      <a:lnTo>
                        <a:pt x="86" y="18"/>
                      </a:lnTo>
                      <a:lnTo>
                        <a:pt x="28" y="16"/>
                      </a:lnTo>
                      <a:lnTo>
                        <a:pt x="0" y="14"/>
                      </a:lnTo>
                      <a:lnTo>
                        <a:pt x="0" y="28"/>
                      </a:lnTo>
                      <a:lnTo>
                        <a:pt x="0" y="28"/>
                      </a:lnTo>
                      <a:lnTo>
                        <a:pt x="62" y="30"/>
                      </a:lnTo>
                      <a:lnTo>
                        <a:pt x="202" y="34"/>
                      </a:lnTo>
                      <a:lnTo>
                        <a:pt x="278" y="36"/>
                      </a:lnTo>
                      <a:lnTo>
                        <a:pt x="348" y="36"/>
                      </a:lnTo>
                      <a:lnTo>
                        <a:pt x="398" y="36"/>
                      </a:lnTo>
                      <a:lnTo>
                        <a:pt x="414" y="34"/>
                      </a:lnTo>
                      <a:lnTo>
                        <a:pt x="422" y="32"/>
                      </a:lnTo>
                      <a:lnTo>
                        <a:pt x="422" y="32"/>
                      </a:lnTo>
                      <a:lnTo>
                        <a:pt x="430" y="28"/>
                      </a:lnTo>
                      <a:lnTo>
                        <a:pt x="440" y="26"/>
                      </a:lnTo>
                      <a:lnTo>
                        <a:pt x="470" y="22"/>
                      </a:lnTo>
                      <a:lnTo>
                        <a:pt x="552" y="16"/>
                      </a:lnTo>
                      <a:lnTo>
                        <a:pt x="664" y="12"/>
                      </a:lnTo>
                      <a:lnTo>
                        <a:pt x="664" y="12"/>
                      </a:lnTo>
                      <a:lnTo>
                        <a:pt x="742" y="8"/>
                      </a:lnTo>
                      <a:lnTo>
                        <a:pt x="810" y="8"/>
                      </a:lnTo>
                      <a:lnTo>
                        <a:pt x="840" y="10"/>
                      </a:lnTo>
                      <a:lnTo>
                        <a:pt x="868" y="12"/>
                      </a:lnTo>
                      <a:lnTo>
                        <a:pt x="868" y="12"/>
                      </a:lnTo>
                      <a:lnTo>
                        <a:pt x="916" y="16"/>
                      </a:lnTo>
                      <a:lnTo>
                        <a:pt x="958" y="18"/>
                      </a:lnTo>
                      <a:lnTo>
                        <a:pt x="1046" y="18"/>
                      </a:lnTo>
                      <a:lnTo>
                        <a:pt x="1046" y="18"/>
                      </a:lnTo>
                      <a:lnTo>
                        <a:pt x="2008" y="26"/>
                      </a:lnTo>
                    </a:path>
                  </a:pathLst>
                </a:custGeom>
                <a:noFill/>
                <a:ln w="12700">
                  <a:solidFill>
                    <a:srgbClr val="000000"/>
                  </a:solidFill>
                  <a:prstDash val="solid"/>
                  <a:round/>
                  <a:headEnd/>
                  <a:tailEnd/>
                </a:ln>
              </p:spPr>
              <p:txBody>
                <a:bodyPr/>
                <a:lstStyle/>
                <a:p>
                  <a:endParaRPr lang="en-US" dirty="0"/>
                </a:p>
              </p:txBody>
            </p:sp>
            <p:sp>
              <p:nvSpPr>
                <p:cNvPr id="88" name="Freeform 372"/>
                <p:cNvSpPr>
                  <a:spLocks/>
                </p:cNvSpPr>
                <p:nvPr/>
              </p:nvSpPr>
              <p:spPr bwMode="auto">
                <a:xfrm>
                  <a:off x="3792" y="1194"/>
                  <a:ext cx="586" cy="30"/>
                </a:xfrm>
                <a:custGeom>
                  <a:avLst/>
                  <a:gdLst/>
                  <a:ahLst/>
                  <a:cxnLst>
                    <a:cxn ang="0">
                      <a:pos x="0" y="16"/>
                    </a:cxn>
                    <a:cxn ang="0">
                      <a:pos x="0" y="16"/>
                    </a:cxn>
                    <a:cxn ang="0">
                      <a:pos x="0" y="16"/>
                    </a:cxn>
                    <a:cxn ang="0">
                      <a:pos x="4" y="14"/>
                    </a:cxn>
                    <a:cxn ang="0">
                      <a:pos x="16" y="14"/>
                    </a:cxn>
                    <a:cxn ang="0">
                      <a:pos x="42" y="16"/>
                    </a:cxn>
                    <a:cxn ang="0">
                      <a:pos x="42" y="16"/>
                    </a:cxn>
                    <a:cxn ang="0">
                      <a:pos x="82" y="20"/>
                    </a:cxn>
                    <a:cxn ang="0">
                      <a:pos x="128" y="24"/>
                    </a:cxn>
                    <a:cxn ang="0">
                      <a:pos x="186" y="26"/>
                    </a:cxn>
                    <a:cxn ang="0">
                      <a:pos x="344" y="30"/>
                    </a:cxn>
                    <a:cxn ang="0">
                      <a:pos x="474" y="30"/>
                    </a:cxn>
                    <a:cxn ang="0">
                      <a:pos x="586" y="24"/>
                    </a:cxn>
                    <a:cxn ang="0">
                      <a:pos x="378" y="14"/>
                    </a:cxn>
                    <a:cxn ang="0">
                      <a:pos x="122" y="12"/>
                    </a:cxn>
                    <a:cxn ang="0">
                      <a:pos x="0" y="0"/>
                    </a:cxn>
                    <a:cxn ang="0">
                      <a:pos x="0" y="16"/>
                    </a:cxn>
                  </a:cxnLst>
                  <a:rect l="0" t="0" r="r" b="b"/>
                  <a:pathLst>
                    <a:path w="586" h="30">
                      <a:moveTo>
                        <a:pt x="0" y="16"/>
                      </a:moveTo>
                      <a:lnTo>
                        <a:pt x="0" y="16"/>
                      </a:lnTo>
                      <a:lnTo>
                        <a:pt x="0" y="16"/>
                      </a:lnTo>
                      <a:lnTo>
                        <a:pt x="4" y="14"/>
                      </a:lnTo>
                      <a:lnTo>
                        <a:pt x="16" y="14"/>
                      </a:lnTo>
                      <a:lnTo>
                        <a:pt x="42" y="16"/>
                      </a:lnTo>
                      <a:lnTo>
                        <a:pt x="42" y="16"/>
                      </a:lnTo>
                      <a:lnTo>
                        <a:pt x="82" y="20"/>
                      </a:lnTo>
                      <a:lnTo>
                        <a:pt x="128" y="24"/>
                      </a:lnTo>
                      <a:lnTo>
                        <a:pt x="186" y="26"/>
                      </a:lnTo>
                      <a:lnTo>
                        <a:pt x="344" y="30"/>
                      </a:lnTo>
                      <a:lnTo>
                        <a:pt x="474" y="30"/>
                      </a:lnTo>
                      <a:lnTo>
                        <a:pt x="586" y="24"/>
                      </a:lnTo>
                      <a:lnTo>
                        <a:pt x="378" y="14"/>
                      </a:lnTo>
                      <a:lnTo>
                        <a:pt x="122" y="12"/>
                      </a:lnTo>
                      <a:lnTo>
                        <a:pt x="0" y="0"/>
                      </a:lnTo>
                      <a:lnTo>
                        <a:pt x="0" y="16"/>
                      </a:lnTo>
                      <a:close/>
                    </a:path>
                  </a:pathLst>
                </a:custGeom>
                <a:solidFill>
                  <a:srgbClr val="FFFF00"/>
                </a:solidFill>
                <a:ln w="9525">
                  <a:noFill/>
                  <a:round/>
                  <a:headEnd/>
                  <a:tailEnd/>
                </a:ln>
              </p:spPr>
              <p:txBody>
                <a:bodyPr/>
                <a:lstStyle/>
                <a:p>
                  <a:endParaRPr lang="en-US" dirty="0"/>
                </a:p>
              </p:txBody>
            </p:sp>
            <p:sp>
              <p:nvSpPr>
                <p:cNvPr id="89" name="Freeform 373"/>
                <p:cNvSpPr>
                  <a:spLocks/>
                </p:cNvSpPr>
                <p:nvPr/>
              </p:nvSpPr>
              <p:spPr bwMode="auto">
                <a:xfrm>
                  <a:off x="3792" y="1194"/>
                  <a:ext cx="586" cy="30"/>
                </a:xfrm>
                <a:custGeom>
                  <a:avLst/>
                  <a:gdLst/>
                  <a:ahLst/>
                  <a:cxnLst>
                    <a:cxn ang="0">
                      <a:pos x="0" y="16"/>
                    </a:cxn>
                    <a:cxn ang="0">
                      <a:pos x="0" y="16"/>
                    </a:cxn>
                    <a:cxn ang="0">
                      <a:pos x="0" y="16"/>
                    </a:cxn>
                    <a:cxn ang="0">
                      <a:pos x="4" y="14"/>
                    </a:cxn>
                    <a:cxn ang="0">
                      <a:pos x="16" y="14"/>
                    </a:cxn>
                    <a:cxn ang="0">
                      <a:pos x="42" y="16"/>
                    </a:cxn>
                    <a:cxn ang="0">
                      <a:pos x="42" y="16"/>
                    </a:cxn>
                    <a:cxn ang="0">
                      <a:pos x="82" y="20"/>
                    </a:cxn>
                    <a:cxn ang="0">
                      <a:pos x="128" y="24"/>
                    </a:cxn>
                    <a:cxn ang="0">
                      <a:pos x="186" y="26"/>
                    </a:cxn>
                    <a:cxn ang="0">
                      <a:pos x="344" y="30"/>
                    </a:cxn>
                    <a:cxn ang="0">
                      <a:pos x="474" y="30"/>
                    </a:cxn>
                    <a:cxn ang="0">
                      <a:pos x="586" y="24"/>
                    </a:cxn>
                    <a:cxn ang="0">
                      <a:pos x="378" y="14"/>
                    </a:cxn>
                    <a:cxn ang="0">
                      <a:pos x="122" y="12"/>
                    </a:cxn>
                    <a:cxn ang="0">
                      <a:pos x="0" y="0"/>
                    </a:cxn>
                  </a:cxnLst>
                  <a:rect l="0" t="0" r="r" b="b"/>
                  <a:pathLst>
                    <a:path w="586" h="30">
                      <a:moveTo>
                        <a:pt x="0" y="16"/>
                      </a:moveTo>
                      <a:lnTo>
                        <a:pt x="0" y="16"/>
                      </a:lnTo>
                      <a:lnTo>
                        <a:pt x="0" y="16"/>
                      </a:lnTo>
                      <a:lnTo>
                        <a:pt x="4" y="14"/>
                      </a:lnTo>
                      <a:lnTo>
                        <a:pt x="16" y="14"/>
                      </a:lnTo>
                      <a:lnTo>
                        <a:pt x="42" y="16"/>
                      </a:lnTo>
                      <a:lnTo>
                        <a:pt x="42" y="16"/>
                      </a:lnTo>
                      <a:lnTo>
                        <a:pt x="82" y="20"/>
                      </a:lnTo>
                      <a:lnTo>
                        <a:pt x="128" y="24"/>
                      </a:lnTo>
                      <a:lnTo>
                        <a:pt x="186" y="26"/>
                      </a:lnTo>
                      <a:lnTo>
                        <a:pt x="344" y="30"/>
                      </a:lnTo>
                      <a:lnTo>
                        <a:pt x="474" y="30"/>
                      </a:lnTo>
                      <a:lnTo>
                        <a:pt x="586" y="24"/>
                      </a:lnTo>
                      <a:lnTo>
                        <a:pt x="378" y="14"/>
                      </a:lnTo>
                      <a:lnTo>
                        <a:pt x="122" y="12"/>
                      </a:lnTo>
                      <a:lnTo>
                        <a:pt x="0" y="0"/>
                      </a:lnTo>
                    </a:path>
                  </a:pathLst>
                </a:custGeom>
                <a:noFill/>
                <a:ln w="12700">
                  <a:solidFill>
                    <a:srgbClr val="000000"/>
                  </a:solidFill>
                  <a:prstDash val="solid"/>
                  <a:round/>
                  <a:headEnd/>
                  <a:tailEnd/>
                </a:ln>
              </p:spPr>
              <p:txBody>
                <a:bodyPr/>
                <a:lstStyle/>
                <a:p>
                  <a:endParaRPr lang="en-US" dirty="0"/>
                </a:p>
              </p:txBody>
            </p:sp>
            <p:sp>
              <p:nvSpPr>
                <p:cNvPr id="90" name="Freeform 374"/>
                <p:cNvSpPr>
                  <a:spLocks/>
                </p:cNvSpPr>
                <p:nvPr/>
              </p:nvSpPr>
              <p:spPr bwMode="auto">
                <a:xfrm>
                  <a:off x="4130" y="1292"/>
                  <a:ext cx="100" cy="22"/>
                </a:xfrm>
                <a:custGeom>
                  <a:avLst/>
                  <a:gdLst/>
                  <a:ahLst/>
                  <a:cxnLst>
                    <a:cxn ang="0">
                      <a:pos x="0" y="22"/>
                    </a:cxn>
                    <a:cxn ang="0">
                      <a:pos x="62" y="10"/>
                    </a:cxn>
                    <a:cxn ang="0">
                      <a:pos x="100" y="0"/>
                    </a:cxn>
                    <a:cxn ang="0">
                      <a:pos x="0" y="22"/>
                    </a:cxn>
                  </a:cxnLst>
                  <a:rect l="0" t="0" r="r" b="b"/>
                  <a:pathLst>
                    <a:path w="100" h="22">
                      <a:moveTo>
                        <a:pt x="0" y="22"/>
                      </a:moveTo>
                      <a:lnTo>
                        <a:pt x="62" y="10"/>
                      </a:lnTo>
                      <a:lnTo>
                        <a:pt x="100" y="0"/>
                      </a:lnTo>
                      <a:lnTo>
                        <a:pt x="0" y="22"/>
                      </a:lnTo>
                      <a:close/>
                    </a:path>
                  </a:pathLst>
                </a:custGeom>
                <a:solidFill>
                  <a:srgbClr val="FFFF00"/>
                </a:solidFill>
                <a:ln w="9525">
                  <a:noFill/>
                  <a:round/>
                  <a:headEnd/>
                  <a:tailEnd/>
                </a:ln>
              </p:spPr>
              <p:txBody>
                <a:bodyPr/>
                <a:lstStyle/>
                <a:p>
                  <a:endParaRPr lang="en-US" dirty="0"/>
                </a:p>
              </p:txBody>
            </p:sp>
            <p:sp>
              <p:nvSpPr>
                <p:cNvPr id="91" name="Freeform 375"/>
                <p:cNvSpPr>
                  <a:spLocks/>
                </p:cNvSpPr>
                <p:nvPr/>
              </p:nvSpPr>
              <p:spPr bwMode="auto">
                <a:xfrm>
                  <a:off x="4130" y="1292"/>
                  <a:ext cx="100" cy="22"/>
                </a:xfrm>
                <a:custGeom>
                  <a:avLst/>
                  <a:gdLst/>
                  <a:ahLst/>
                  <a:cxnLst>
                    <a:cxn ang="0">
                      <a:pos x="0" y="22"/>
                    </a:cxn>
                    <a:cxn ang="0">
                      <a:pos x="62" y="10"/>
                    </a:cxn>
                    <a:cxn ang="0">
                      <a:pos x="100" y="0"/>
                    </a:cxn>
                  </a:cxnLst>
                  <a:rect l="0" t="0" r="r" b="b"/>
                  <a:pathLst>
                    <a:path w="100" h="22">
                      <a:moveTo>
                        <a:pt x="0" y="22"/>
                      </a:moveTo>
                      <a:lnTo>
                        <a:pt x="62" y="10"/>
                      </a:lnTo>
                      <a:lnTo>
                        <a:pt x="100" y="0"/>
                      </a:lnTo>
                    </a:path>
                  </a:pathLst>
                </a:custGeom>
                <a:noFill/>
                <a:ln w="12700">
                  <a:solidFill>
                    <a:srgbClr val="000000"/>
                  </a:solidFill>
                  <a:prstDash val="solid"/>
                  <a:round/>
                  <a:headEnd/>
                  <a:tailEnd/>
                </a:ln>
              </p:spPr>
              <p:txBody>
                <a:bodyPr/>
                <a:lstStyle/>
                <a:p>
                  <a:endParaRPr lang="en-US" dirty="0"/>
                </a:p>
              </p:txBody>
            </p:sp>
            <p:sp>
              <p:nvSpPr>
                <p:cNvPr id="92" name="Freeform 376"/>
                <p:cNvSpPr>
                  <a:spLocks/>
                </p:cNvSpPr>
                <p:nvPr/>
              </p:nvSpPr>
              <p:spPr bwMode="auto">
                <a:xfrm>
                  <a:off x="5174" y="1136"/>
                  <a:ext cx="96" cy="22"/>
                </a:xfrm>
                <a:custGeom>
                  <a:avLst/>
                  <a:gdLst/>
                  <a:ahLst/>
                  <a:cxnLst>
                    <a:cxn ang="0">
                      <a:pos x="96" y="22"/>
                    </a:cxn>
                    <a:cxn ang="0">
                      <a:pos x="96" y="22"/>
                    </a:cxn>
                    <a:cxn ang="0">
                      <a:pos x="94" y="20"/>
                    </a:cxn>
                    <a:cxn ang="0">
                      <a:pos x="88" y="16"/>
                    </a:cxn>
                    <a:cxn ang="0">
                      <a:pos x="76" y="12"/>
                    </a:cxn>
                    <a:cxn ang="0">
                      <a:pos x="54" y="8"/>
                    </a:cxn>
                    <a:cxn ang="0">
                      <a:pos x="54" y="8"/>
                    </a:cxn>
                    <a:cxn ang="0">
                      <a:pos x="30" y="6"/>
                    </a:cxn>
                    <a:cxn ang="0">
                      <a:pos x="12" y="2"/>
                    </a:cxn>
                    <a:cxn ang="0">
                      <a:pos x="0" y="0"/>
                    </a:cxn>
                    <a:cxn ang="0">
                      <a:pos x="96" y="22"/>
                    </a:cxn>
                  </a:cxnLst>
                  <a:rect l="0" t="0" r="r" b="b"/>
                  <a:pathLst>
                    <a:path w="96" h="22">
                      <a:moveTo>
                        <a:pt x="96" y="22"/>
                      </a:moveTo>
                      <a:lnTo>
                        <a:pt x="96" y="22"/>
                      </a:lnTo>
                      <a:lnTo>
                        <a:pt x="94" y="20"/>
                      </a:lnTo>
                      <a:lnTo>
                        <a:pt x="88" y="16"/>
                      </a:lnTo>
                      <a:lnTo>
                        <a:pt x="76" y="12"/>
                      </a:lnTo>
                      <a:lnTo>
                        <a:pt x="54" y="8"/>
                      </a:lnTo>
                      <a:lnTo>
                        <a:pt x="54" y="8"/>
                      </a:lnTo>
                      <a:lnTo>
                        <a:pt x="30" y="6"/>
                      </a:lnTo>
                      <a:lnTo>
                        <a:pt x="12" y="2"/>
                      </a:lnTo>
                      <a:lnTo>
                        <a:pt x="0" y="0"/>
                      </a:lnTo>
                      <a:lnTo>
                        <a:pt x="96" y="22"/>
                      </a:lnTo>
                      <a:close/>
                    </a:path>
                  </a:pathLst>
                </a:custGeom>
                <a:solidFill>
                  <a:srgbClr val="FFFF00"/>
                </a:solidFill>
                <a:ln w="9525">
                  <a:noFill/>
                  <a:round/>
                  <a:headEnd/>
                  <a:tailEnd/>
                </a:ln>
              </p:spPr>
              <p:txBody>
                <a:bodyPr/>
                <a:lstStyle/>
                <a:p>
                  <a:endParaRPr lang="en-US" dirty="0"/>
                </a:p>
              </p:txBody>
            </p:sp>
            <p:sp>
              <p:nvSpPr>
                <p:cNvPr id="93" name="Freeform 377"/>
                <p:cNvSpPr>
                  <a:spLocks/>
                </p:cNvSpPr>
                <p:nvPr/>
              </p:nvSpPr>
              <p:spPr bwMode="auto">
                <a:xfrm>
                  <a:off x="5174" y="1136"/>
                  <a:ext cx="96" cy="22"/>
                </a:xfrm>
                <a:custGeom>
                  <a:avLst/>
                  <a:gdLst/>
                  <a:ahLst/>
                  <a:cxnLst>
                    <a:cxn ang="0">
                      <a:pos x="96" y="22"/>
                    </a:cxn>
                    <a:cxn ang="0">
                      <a:pos x="96" y="22"/>
                    </a:cxn>
                    <a:cxn ang="0">
                      <a:pos x="94" y="20"/>
                    </a:cxn>
                    <a:cxn ang="0">
                      <a:pos x="88" y="16"/>
                    </a:cxn>
                    <a:cxn ang="0">
                      <a:pos x="76" y="12"/>
                    </a:cxn>
                    <a:cxn ang="0">
                      <a:pos x="54" y="8"/>
                    </a:cxn>
                    <a:cxn ang="0">
                      <a:pos x="54" y="8"/>
                    </a:cxn>
                    <a:cxn ang="0">
                      <a:pos x="30" y="6"/>
                    </a:cxn>
                    <a:cxn ang="0">
                      <a:pos x="12" y="2"/>
                    </a:cxn>
                    <a:cxn ang="0">
                      <a:pos x="0" y="0"/>
                    </a:cxn>
                  </a:cxnLst>
                  <a:rect l="0" t="0" r="r" b="b"/>
                  <a:pathLst>
                    <a:path w="96" h="22">
                      <a:moveTo>
                        <a:pt x="96" y="22"/>
                      </a:moveTo>
                      <a:lnTo>
                        <a:pt x="96" y="22"/>
                      </a:lnTo>
                      <a:lnTo>
                        <a:pt x="94" y="20"/>
                      </a:lnTo>
                      <a:lnTo>
                        <a:pt x="88" y="16"/>
                      </a:lnTo>
                      <a:lnTo>
                        <a:pt x="76" y="12"/>
                      </a:lnTo>
                      <a:lnTo>
                        <a:pt x="54" y="8"/>
                      </a:lnTo>
                      <a:lnTo>
                        <a:pt x="54" y="8"/>
                      </a:lnTo>
                      <a:lnTo>
                        <a:pt x="30" y="6"/>
                      </a:lnTo>
                      <a:lnTo>
                        <a:pt x="12" y="2"/>
                      </a:lnTo>
                      <a:lnTo>
                        <a:pt x="0" y="0"/>
                      </a:lnTo>
                    </a:path>
                  </a:pathLst>
                </a:custGeom>
                <a:noFill/>
                <a:ln w="12700">
                  <a:solidFill>
                    <a:srgbClr val="000000"/>
                  </a:solidFill>
                  <a:prstDash val="solid"/>
                  <a:round/>
                  <a:headEnd/>
                  <a:tailEnd/>
                </a:ln>
              </p:spPr>
              <p:txBody>
                <a:bodyPr/>
                <a:lstStyle/>
                <a:p>
                  <a:endParaRPr lang="en-US" dirty="0"/>
                </a:p>
              </p:txBody>
            </p:sp>
            <p:sp>
              <p:nvSpPr>
                <p:cNvPr id="94" name="Freeform 378"/>
                <p:cNvSpPr>
                  <a:spLocks/>
                </p:cNvSpPr>
                <p:nvPr/>
              </p:nvSpPr>
              <p:spPr bwMode="auto">
                <a:xfrm>
                  <a:off x="3910" y="1126"/>
                  <a:ext cx="244" cy="1"/>
                </a:xfrm>
                <a:custGeom>
                  <a:avLst/>
                  <a:gdLst/>
                  <a:ahLst/>
                  <a:cxnLst>
                    <a:cxn ang="0">
                      <a:pos x="244" y="0"/>
                    </a:cxn>
                    <a:cxn ang="0">
                      <a:pos x="0" y="0"/>
                    </a:cxn>
                    <a:cxn ang="0">
                      <a:pos x="244" y="0"/>
                    </a:cxn>
                  </a:cxnLst>
                  <a:rect l="0" t="0" r="r" b="b"/>
                  <a:pathLst>
                    <a:path w="244">
                      <a:moveTo>
                        <a:pt x="244" y="0"/>
                      </a:moveTo>
                      <a:lnTo>
                        <a:pt x="0" y="0"/>
                      </a:lnTo>
                      <a:lnTo>
                        <a:pt x="244" y="0"/>
                      </a:lnTo>
                      <a:close/>
                    </a:path>
                  </a:pathLst>
                </a:custGeom>
                <a:solidFill>
                  <a:srgbClr val="FFFF00"/>
                </a:solidFill>
                <a:ln w="9525">
                  <a:noFill/>
                  <a:round/>
                  <a:headEnd/>
                  <a:tailEnd/>
                </a:ln>
              </p:spPr>
              <p:txBody>
                <a:bodyPr/>
                <a:lstStyle/>
                <a:p>
                  <a:endParaRPr lang="en-US" dirty="0"/>
                </a:p>
              </p:txBody>
            </p:sp>
            <p:sp>
              <p:nvSpPr>
                <p:cNvPr id="95" name="Line 379"/>
                <p:cNvSpPr>
                  <a:spLocks noChangeShapeType="1"/>
                </p:cNvSpPr>
                <p:nvPr/>
              </p:nvSpPr>
              <p:spPr bwMode="auto">
                <a:xfrm flipH="1">
                  <a:off x="3910" y="1126"/>
                  <a:ext cx="244" cy="1"/>
                </a:xfrm>
                <a:prstGeom prst="line">
                  <a:avLst/>
                </a:prstGeom>
                <a:noFill/>
                <a:ln w="12700">
                  <a:solidFill>
                    <a:srgbClr val="000000"/>
                  </a:solidFill>
                  <a:round/>
                  <a:headEnd/>
                  <a:tailEnd/>
                </a:ln>
              </p:spPr>
              <p:txBody>
                <a:bodyPr/>
                <a:lstStyle/>
                <a:p>
                  <a:endParaRPr lang="en-US" dirty="0"/>
                </a:p>
              </p:txBody>
            </p:sp>
            <p:sp>
              <p:nvSpPr>
                <p:cNvPr id="96" name="Freeform 380"/>
                <p:cNvSpPr>
                  <a:spLocks/>
                </p:cNvSpPr>
                <p:nvPr/>
              </p:nvSpPr>
              <p:spPr bwMode="auto">
                <a:xfrm>
                  <a:off x="4062" y="1088"/>
                  <a:ext cx="242" cy="1"/>
                </a:xfrm>
                <a:custGeom>
                  <a:avLst/>
                  <a:gdLst/>
                  <a:ahLst/>
                  <a:cxnLst>
                    <a:cxn ang="0">
                      <a:pos x="242" y="0"/>
                    </a:cxn>
                    <a:cxn ang="0">
                      <a:pos x="0" y="0"/>
                    </a:cxn>
                    <a:cxn ang="0">
                      <a:pos x="242" y="0"/>
                    </a:cxn>
                  </a:cxnLst>
                  <a:rect l="0" t="0" r="r" b="b"/>
                  <a:pathLst>
                    <a:path w="242">
                      <a:moveTo>
                        <a:pt x="242" y="0"/>
                      </a:moveTo>
                      <a:lnTo>
                        <a:pt x="0" y="0"/>
                      </a:lnTo>
                      <a:lnTo>
                        <a:pt x="242" y="0"/>
                      </a:lnTo>
                      <a:close/>
                    </a:path>
                  </a:pathLst>
                </a:custGeom>
                <a:solidFill>
                  <a:srgbClr val="FFFF00"/>
                </a:solidFill>
                <a:ln w="9525">
                  <a:noFill/>
                  <a:round/>
                  <a:headEnd/>
                  <a:tailEnd/>
                </a:ln>
              </p:spPr>
              <p:txBody>
                <a:bodyPr/>
                <a:lstStyle/>
                <a:p>
                  <a:endParaRPr lang="en-US" dirty="0"/>
                </a:p>
              </p:txBody>
            </p:sp>
            <p:sp>
              <p:nvSpPr>
                <p:cNvPr id="97" name="Line 381"/>
                <p:cNvSpPr>
                  <a:spLocks noChangeShapeType="1"/>
                </p:cNvSpPr>
                <p:nvPr/>
              </p:nvSpPr>
              <p:spPr bwMode="auto">
                <a:xfrm flipH="1">
                  <a:off x="4062" y="1088"/>
                  <a:ext cx="242" cy="1"/>
                </a:xfrm>
                <a:prstGeom prst="line">
                  <a:avLst/>
                </a:prstGeom>
                <a:noFill/>
                <a:ln w="12700">
                  <a:solidFill>
                    <a:srgbClr val="000000"/>
                  </a:solidFill>
                  <a:round/>
                  <a:headEnd/>
                  <a:tailEnd/>
                </a:ln>
              </p:spPr>
              <p:txBody>
                <a:bodyPr/>
                <a:lstStyle/>
                <a:p>
                  <a:endParaRPr lang="en-US" dirty="0"/>
                </a:p>
              </p:txBody>
            </p:sp>
            <p:sp>
              <p:nvSpPr>
                <p:cNvPr id="98" name="Freeform 382"/>
                <p:cNvSpPr>
                  <a:spLocks/>
                </p:cNvSpPr>
                <p:nvPr/>
              </p:nvSpPr>
              <p:spPr bwMode="auto">
                <a:xfrm>
                  <a:off x="4814" y="1284"/>
                  <a:ext cx="340" cy="6"/>
                </a:xfrm>
                <a:custGeom>
                  <a:avLst/>
                  <a:gdLst/>
                  <a:ahLst/>
                  <a:cxnLst>
                    <a:cxn ang="0">
                      <a:pos x="340" y="0"/>
                    </a:cxn>
                    <a:cxn ang="0">
                      <a:pos x="0" y="6"/>
                    </a:cxn>
                    <a:cxn ang="0">
                      <a:pos x="340" y="0"/>
                    </a:cxn>
                  </a:cxnLst>
                  <a:rect l="0" t="0" r="r" b="b"/>
                  <a:pathLst>
                    <a:path w="340" h="6">
                      <a:moveTo>
                        <a:pt x="340" y="0"/>
                      </a:moveTo>
                      <a:lnTo>
                        <a:pt x="0" y="6"/>
                      </a:lnTo>
                      <a:lnTo>
                        <a:pt x="340" y="0"/>
                      </a:lnTo>
                      <a:close/>
                    </a:path>
                  </a:pathLst>
                </a:custGeom>
                <a:solidFill>
                  <a:srgbClr val="FFFF00"/>
                </a:solidFill>
                <a:ln w="9525">
                  <a:noFill/>
                  <a:round/>
                  <a:headEnd/>
                  <a:tailEnd/>
                </a:ln>
              </p:spPr>
              <p:txBody>
                <a:bodyPr/>
                <a:lstStyle/>
                <a:p>
                  <a:endParaRPr lang="en-US" dirty="0"/>
                </a:p>
              </p:txBody>
            </p:sp>
            <p:sp>
              <p:nvSpPr>
                <p:cNvPr id="99" name="Line 383"/>
                <p:cNvSpPr>
                  <a:spLocks noChangeShapeType="1"/>
                </p:cNvSpPr>
                <p:nvPr/>
              </p:nvSpPr>
              <p:spPr bwMode="auto">
                <a:xfrm flipH="1">
                  <a:off x="4814" y="1284"/>
                  <a:ext cx="340" cy="6"/>
                </a:xfrm>
                <a:prstGeom prst="line">
                  <a:avLst/>
                </a:prstGeom>
                <a:noFill/>
                <a:ln w="12700">
                  <a:solidFill>
                    <a:srgbClr val="000000"/>
                  </a:solidFill>
                  <a:round/>
                  <a:headEnd/>
                  <a:tailEnd/>
                </a:ln>
              </p:spPr>
              <p:txBody>
                <a:bodyPr/>
                <a:lstStyle/>
                <a:p>
                  <a:endParaRPr lang="en-US" dirty="0"/>
                </a:p>
              </p:txBody>
            </p:sp>
            <p:sp>
              <p:nvSpPr>
                <p:cNvPr id="100" name="Freeform 384"/>
                <p:cNvSpPr>
                  <a:spLocks/>
                </p:cNvSpPr>
                <p:nvPr/>
              </p:nvSpPr>
              <p:spPr bwMode="auto">
                <a:xfrm>
                  <a:off x="3878" y="1184"/>
                  <a:ext cx="1930" cy="24"/>
                </a:xfrm>
                <a:custGeom>
                  <a:avLst/>
                  <a:gdLst/>
                  <a:ahLst/>
                  <a:cxnLst>
                    <a:cxn ang="0">
                      <a:pos x="938" y="12"/>
                    </a:cxn>
                    <a:cxn ang="0">
                      <a:pos x="938" y="12"/>
                    </a:cxn>
                    <a:cxn ang="0">
                      <a:pos x="858" y="14"/>
                    </a:cxn>
                    <a:cxn ang="0">
                      <a:pos x="972" y="12"/>
                    </a:cxn>
                    <a:cxn ang="0">
                      <a:pos x="972" y="12"/>
                    </a:cxn>
                    <a:cxn ang="0">
                      <a:pos x="1920" y="18"/>
                    </a:cxn>
                    <a:cxn ang="0">
                      <a:pos x="1930" y="18"/>
                    </a:cxn>
                    <a:cxn ang="0">
                      <a:pos x="1930" y="2"/>
                    </a:cxn>
                    <a:cxn ang="0">
                      <a:pos x="1930" y="2"/>
                    </a:cxn>
                    <a:cxn ang="0">
                      <a:pos x="834" y="0"/>
                    </a:cxn>
                    <a:cxn ang="0">
                      <a:pos x="834" y="0"/>
                    </a:cxn>
                    <a:cxn ang="0">
                      <a:pos x="796" y="0"/>
                    </a:cxn>
                    <a:cxn ang="0">
                      <a:pos x="762" y="2"/>
                    </a:cxn>
                    <a:cxn ang="0">
                      <a:pos x="718" y="6"/>
                    </a:cxn>
                    <a:cxn ang="0">
                      <a:pos x="642" y="6"/>
                    </a:cxn>
                    <a:cxn ang="0">
                      <a:pos x="642" y="6"/>
                    </a:cxn>
                    <a:cxn ang="0">
                      <a:pos x="420" y="6"/>
                    </a:cxn>
                    <a:cxn ang="0">
                      <a:pos x="420" y="6"/>
                    </a:cxn>
                    <a:cxn ang="0">
                      <a:pos x="226" y="6"/>
                    </a:cxn>
                    <a:cxn ang="0">
                      <a:pos x="226" y="6"/>
                    </a:cxn>
                    <a:cxn ang="0">
                      <a:pos x="86" y="6"/>
                    </a:cxn>
                    <a:cxn ang="0">
                      <a:pos x="0" y="2"/>
                    </a:cxn>
                    <a:cxn ang="0">
                      <a:pos x="258" y="24"/>
                    </a:cxn>
                    <a:cxn ang="0">
                      <a:pos x="258" y="24"/>
                    </a:cxn>
                    <a:cxn ang="0">
                      <a:pos x="278" y="22"/>
                    </a:cxn>
                    <a:cxn ang="0">
                      <a:pos x="318" y="22"/>
                    </a:cxn>
                    <a:cxn ang="0">
                      <a:pos x="428" y="20"/>
                    </a:cxn>
                    <a:cxn ang="0">
                      <a:pos x="584" y="20"/>
                    </a:cxn>
                    <a:cxn ang="0">
                      <a:pos x="848" y="10"/>
                    </a:cxn>
                    <a:cxn ang="0">
                      <a:pos x="938" y="12"/>
                    </a:cxn>
                  </a:cxnLst>
                  <a:rect l="0" t="0" r="r" b="b"/>
                  <a:pathLst>
                    <a:path w="1930" h="24">
                      <a:moveTo>
                        <a:pt x="938" y="12"/>
                      </a:moveTo>
                      <a:lnTo>
                        <a:pt x="938" y="12"/>
                      </a:lnTo>
                      <a:lnTo>
                        <a:pt x="858" y="14"/>
                      </a:lnTo>
                      <a:lnTo>
                        <a:pt x="972" y="12"/>
                      </a:lnTo>
                      <a:lnTo>
                        <a:pt x="972" y="12"/>
                      </a:lnTo>
                      <a:lnTo>
                        <a:pt x="1920" y="18"/>
                      </a:lnTo>
                      <a:lnTo>
                        <a:pt x="1930" y="18"/>
                      </a:lnTo>
                      <a:lnTo>
                        <a:pt x="1930" y="2"/>
                      </a:lnTo>
                      <a:lnTo>
                        <a:pt x="1930" y="2"/>
                      </a:lnTo>
                      <a:lnTo>
                        <a:pt x="834" y="0"/>
                      </a:lnTo>
                      <a:lnTo>
                        <a:pt x="834" y="0"/>
                      </a:lnTo>
                      <a:lnTo>
                        <a:pt x="796" y="0"/>
                      </a:lnTo>
                      <a:lnTo>
                        <a:pt x="762" y="2"/>
                      </a:lnTo>
                      <a:lnTo>
                        <a:pt x="718" y="6"/>
                      </a:lnTo>
                      <a:lnTo>
                        <a:pt x="642" y="6"/>
                      </a:lnTo>
                      <a:lnTo>
                        <a:pt x="642" y="6"/>
                      </a:lnTo>
                      <a:lnTo>
                        <a:pt x="420" y="6"/>
                      </a:lnTo>
                      <a:lnTo>
                        <a:pt x="420" y="6"/>
                      </a:lnTo>
                      <a:lnTo>
                        <a:pt x="226" y="6"/>
                      </a:lnTo>
                      <a:lnTo>
                        <a:pt x="226" y="6"/>
                      </a:lnTo>
                      <a:lnTo>
                        <a:pt x="86" y="6"/>
                      </a:lnTo>
                      <a:lnTo>
                        <a:pt x="0" y="2"/>
                      </a:lnTo>
                      <a:lnTo>
                        <a:pt x="258" y="24"/>
                      </a:lnTo>
                      <a:lnTo>
                        <a:pt x="258" y="24"/>
                      </a:lnTo>
                      <a:lnTo>
                        <a:pt x="278" y="22"/>
                      </a:lnTo>
                      <a:lnTo>
                        <a:pt x="318" y="22"/>
                      </a:lnTo>
                      <a:lnTo>
                        <a:pt x="428" y="20"/>
                      </a:lnTo>
                      <a:lnTo>
                        <a:pt x="584" y="20"/>
                      </a:lnTo>
                      <a:lnTo>
                        <a:pt x="848" y="10"/>
                      </a:lnTo>
                      <a:lnTo>
                        <a:pt x="938" y="12"/>
                      </a:lnTo>
                      <a:close/>
                    </a:path>
                  </a:pathLst>
                </a:custGeom>
                <a:solidFill>
                  <a:srgbClr val="FFFF00"/>
                </a:solidFill>
                <a:ln w="12700">
                  <a:solidFill>
                    <a:srgbClr val="000000"/>
                  </a:solidFill>
                  <a:prstDash val="solid"/>
                  <a:round/>
                  <a:headEnd/>
                  <a:tailEnd/>
                </a:ln>
              </p:spPr>
              <p:txBody>
                <a:bodyPr/>
                <a:lstStyle/>
                <a:p>
                  <a:endParaRPr lang="en-US" dirty="0"/>
                </a:p>
              </p:txBody>
            </p:sp>
            <p:sp>
              <p:nvSpPr>
                <p:cNvPr id="101" name="Freeform 385"/>
                <p:cNvSpPr>
                  <a:spLocks/>
                </p:cNvSpPr>
                <p:nvPr/>
              </p:nvSpPr>
              <p:spPr bwMode="auto">
                <a:xfrm>
                  <a:off x="3890" y="1152"/>
                  <a:ext cx="1918" cy="26"/>
                </a:xfrm>
                <a:custGeom>
                  <a:avLst/>
                  <a:gdLst/>
                  <a:ahLst/>
                  <a:cxnLst>
                    <a:cxn ang="0">
                      <a:pos x="938" y="14"/>
                    </a:cxn>
                    <a:cxn ang="0">
                      <a:pos x="938" y="14"/>
                    </a:cxn>
                    <a:cxn ang="0">
                      <a:pos x="860" y="14"/>
                    </a:cxn>
                    <a:cxn ang="0">
                      <a:pos x="972" y="14"/>
                    </a:cxn>
                    <a:cxn ang="0">
                      <a:pos x="972" y="14"/>
                    </a:cxn>
                    <a:cxn ang="0">
                      <a:pos x="1918" y="20"/>
                    </a:cxn>
                    <a:cxn ang="0">
                      <a:pos x="1918" y="18"/>
                    </a:cxn>
                    <a:cxn ang="0">
                      <a:pos x="1918" y="4"/>
                    </a:cxn>
                    <a:cxn ang="0">
                      <a:pos x="1918" y="4"/>
                    </a:cxn>
                    <a:cxn ang="0">
                      <a:pos x="834" y="0"/>
                    </a:cxn>
                    <a:cxn ang="0">
                      <a:pos x="834" y="0"/>
                    </a:cxn>
                    <a:cxn ang="0">
                      <a:pos x="796" y="2"/>
                    </a:cxn>
                    <a:cxn ang="0">
                      <a:pos x="762" y="4"/>
                    </a:cxn>
                    <a:cxn ang="0">
                      <a:pos x="718" y="6"/>
                    </a:cxn>
                    <a:cxn ang="0">
                      <a:pos x="642" y="8"/>
                    </a:cxn>
                    <a:cxn ang="0">
                      <a:pos x="642" y="8"/>
                    </a:cxn>
                    <a:cxn ang="0">
                      <a:pos x="420" y="8"/>
                    </a:cxn>
                    <a:cxn ang="0">
                      <a:pos x="420" y="8"/>
                    </a:cxn>
                    <a:cxn ang="0">
                      <a:pos x="226" y="8"/>
                    </a:cxn>
                    <a:cxn ang="0">
                      <a:pos x="226" y="8"/>
                    </a:cxn>
                    <a:cxn ang="0">
                      <a:pos x="86" y="8"/>
                    </a:cxn>
                    <a:cxn ang="0">
                      <a:pos x="0" y="4"/>
                    </a:cxn>
                    <a:cxn ang="0">
                      <a:pos x="258" y="26"/>
                    </a:cxn>
                    <a:cxn ang="0">
                      <a:pos x="258" y="26"/>
                    </a:cxn>
                    <a:cxn ang="0">
                      <a:pos x="278" y="24"/>
                    </a:cxn>
                    <a:cxn ang="0">
                      <a:pos x="318" y="22"/>
                    </a:cxn>
                    <a:cxn ang="0">
                      <a:pos x="428" y="22"/>
                    </a:cxn>
                    <a:cxn ang="0">
                      <a:pos x="584" y="20"/>
                    </a:cxn>
                    <a:cxn ang="0">
                      <a:pos x="848" y="12"/>
                    </a:cxn>
                    <a:cxn ang="0">
                      <a:pos x="938" y="14"/>
                    </a:cxn>
                  </a:cxnLst>
                  <a:rect l="0" t="0" r="r" b="b"/>
                  <a:pathLst>
                    <a:path w="1918" h="26">
                      <a:moveTo>
                        <a:pt x="938" y="14"/>
                      </a:moveTo>
                      <a:lnTo>
                        <a:pt x="938" y="14"/>
                      </a:lnTo>
                      <a:lnTo>
                        <a:pt x="860" y="14"/>
                      </a:lnTo>
                      <a:lnTo>
                        <a:pt x="972" y="14"/>
                      </a:lnTo>
                      <a:lnTo>
                        <a:pt x="972" y="14"/>
                      </a:lnTo>
                      <a:lnTo>
                        <a:pt x="1918" y="20"/>
                      </a:lnTo>
                      <a:lnTo>
                        <a:pt x="1918" y="18"/>
                      </a:lnTo>
                      <a:lnTo>
                        <a:pt x="1918" y="4"/>
                      </a:lnTo>
                      <a:lnTo>
                        <a:pt x="1918" y="4"/>
                      </a:lnTo>
                      <a:lnTo>
                        <a:pt x="834" y="0"/>
                      </a:lnTo>
                      <a:lnTo>
                        <a:pt x="834" y="0"/>
                      </a:lnTo>
                      <a:lnTo>
                        <a:pt x="796" y="2"/>
                      </a:lnTo>
                      <a:lnTo>
                        <a:pt x="762" y="4"/>
                      </a:lnTo>
                      <a:lnTo>
                        <a:pt x="718" y="6"/>
                      </a:lnTo>
                      <a:lnTo>
                        <a:pt x="642" y="8"/>
                      </a:lnTo>
                      <a:lnTo>
                        <a:pt x="642" y="8"/>
                      </a:lnTo>
                      <a:lnTo>
                        <a:pt x="420" y="8"/>
                      </a:lnTo>
                      <a:lnTo>
                        <a:pt x="420" y="8"/>
                      </a:lnTo>
                      <a:lnTo>
                        <a:pt x="226" y="8"/>
                      </a:lnTo>
                      <a:lnTo>
                        <a:pt x="226" y="8"/>
                      </a:lnTo>
                      <a:lnTo>
                        <a:pt x="86" y="8"/>
                      </a:lnTo>
                      <a:lnTo>
                        <a:pt x="0" y="4"/>
                      </a:lnTo>
                      <a:lnTo>
                        <a:pt x="258" y="26"/>
                      </a:lnTo>
                      <a:lnTo>
                        <a:pt x="258" y="26"/>
                      </a:lnTo>
                      <a:lnTo>
                        <a:pt x="278" y="24"/>
                      </a:lnTo>
                      <a:lnTo>
                        <a:pt x="318" y="22"/>
                      </a:lnTo>
                      <a:lnTo>
                        <a:pt x="428" y="22"/>
                      </a:lnTo>
                      <a:lnTo>
                        <a:pt x="584" y="20"/>
                      </a:lnTo>
                      <a:lnTo>
                        <a:pt x="848" y="12"/>
                      </a:lnTo>
                      <a:lnTo>
                        <a:pt x="938" y="14"/>
                      </a:lnTo>
                      <a:close/>
                    </a:path>
                  </a:pathLst>
                </a:custGeom>
                <a:solidFill>
                  <a:srgbClr val="FFFF00"/>
                </a:solidFill>
                <a:ln w="12700">
                  <a:solidFill>
                    <a:srgbClr val="000000"/>
                  </a:solidFill>
                  <a:prstDash val="solid"/>
                  <a:round/>
                  <a:headEnd/>
                  <a:tailEnd/>
                </a:ln>
              </p:spPr>
              <p:txBody>
                <a:bodyPr/>
                <a:lstStyle/>
                <a:p>
                  <a:endParaRPr lang="en-US" dirty="0"/>
                </a:p>
              </p:txBody>
            </p:sp>
            <p:sp>
              <p:nvSpPr>
                <p:cNvPr id="102" name="Freeform 386"/>
                <p:cNvSpPr>
                  <a:spLocks/>
                </p:cNvSpPr>
                <p:nvPr/>
              </p:nvSpPr>
              <p:spPr bwMode="auto">
                <a:xfrm>
                  <a:off x="4774" y="1296"/>
                  <a:ext cx="468" cy="26"/>
                </a:xfrm>
                <a:custGeom>
                  <a:avLst/>
                  <a:gdLst/>
                  <a:ahLst/>
                  <a:cxnLst>
                    <a:cxn ang="0">
                      <a:pos x="398" y="4"/>
                    </a:cxn>
                    <a:cxn ang="0">
                      <a:pos x="58" y="8"/>
                    </a:cxn>
                    <a:cxn ang="0">
                      <a:pos x="0" y="6"/>
                    </a:cxn>
                    <a:cxn ang="0">
                      <a:pos x="42" y="16"/>
                    </a:cxn>
                    <a:cxn ang="0">
                      <a:pos x="408" y="20"/>
                    </a:cxn>
                    <a:cxn ang="0">
                      <a:pos x="468" y="26"/>
                    </a:cxn>
                    <a:cxn ang="0">
                      <a:pos x="466" y="0"/>
                    </a:cxn>
                    <a:cxn ang="0">
                      <a:pos x="398" y="4"/>
                    </a:cxn>
                  </a:cxnLst>
                  <a:rect l="0" t="0" r="r" b="b"/>
                  <a:pathLst>
                    <a:path w="468" h="26">
                      <a:moveTo>
                        <a:pt x="398" y="4"/>
                      </a:moveTo>
                      <a:lnTo>
                        <a:pt x="58" y="8"/>
                      </a:lnTo>
                      <a:lnTo>
                        <a:pt x="0" y="6"/>
                      </a:lnTo>
                      <a:lnTo>
                        <a:pt x="42" y="16"/>
                      </a:lnTo>
                      <a:lnTo>
                        <a:pt x="408" y="20"/>
                      </a:lnTo>
                      <a:lnTo>
                        <a:pt x="468" y="26"/>
                      </a:lnTo>
                      <a:lnTo>
                        <a:pt x="466" y="0"/>
                      </a:lnTo>
                      <a:lnTo>
                        <a:pt x="398" y="4"/>
                      </a:lnTo>
                      <a:close/>
                    </a:path>
                  </a:pathLst>
                </a:custGeom>
                <a:solidFill>
                  <a:srgbClr val="FFFF00"/>
                </a:solidFill>
                <a:ln w="12700">
                  <a:solidFill>
                    <a:srgbClr val="000000"/>
                  </a:solidFill>
                  <a:prstDash val="solid"/>
                  <a:round/>
                  <a:headEnd/>
                  <a:tailEnd/>
                </a:ln>
              </p:spPr>
              <p:txBody>
                <a:bodyPr/>
                <a:lstStyle/>
                <a:p>
                  <a:endParaRPr lang="en-US" dirty="0"/>
                </a:p>
              </p:txBody>
            </p:sp>
            <p:sp>
              <p:nvSpPr>
                <p:cNvPr id="103" name="Freeform 387"/>
                <p:cNvSpPr>
                  <a:spLocks/>
                </p:cNvSpPr>
                <p:nvPr/>
              </p:nvSpPr>
              <p:spPr bwMode="auto">
                <a:xfrm>
                  <a:off x="4124" y="1320"/>
                  <a:ext cx="1684" cy="54"/>
                </a:xfrm>
                <a:custGeom>
                  <a:avLst/>
                  <a:gdLst/>
                  <a:ahLst/>
                  <a:cxnLst>
                    <a:cxn ang="0">
                      <a:pos x="0" y="24"/>
                    </a:cxn>
                    <a:cxn ang="0">
                      <a:pos x="0" y="24"/>
                    </a:cxn>
                    <a:cxn ang="0">
                      <a:pos x="42" y="30"/>
                    </a:cxn>
                    <a:cxn ang="0">
                      <a:pos x="92" y="36"/>
                    </a:cxn>
                    <a:cxn ang="0">
                      <a:pos x="160" y="42"/>
                    </a:cxn>
                    <a:cxn ang="0">
                      <a:pos x="246" y="46"/>
                    </a:cxn>
                    <a:cxn ang="0">
                      <a:pos x="346" y="50"/>
                    </a:cxn>
                    <a:cxn ang="0">
                      <a:pos x="460" y="50"/>
                    </a:cxn>
                    <a:cxn ang="0">
                      <a:pos x="588" y="44"/>
                    </a:cxn>
                    <a:cxn ang="0">
                      <a:pos x="588" y="44"/>
                    </a:cxn>
                    <a:cxn ang="0">
                      <a:pos x="718" y="38"/>
                    </a:cxn>
                    <a:cxn ang="0">
                      <a:pos x="842" y="36"/>
                    </a:cxn>
                    <a:cxn ang="0">
                      <a:pos x="960" y="34"/>
                    </a:cxn>
                    <a:cxn ang="0">
                      <a:pos x="1072" y="34"/>
                    </a:cxn>
                    <a:cxn ang="0">
                      <a:pos x="1276" y="40"/>
                    </a:cxn>
                    <a:cxn ang="0">
                      <a:pos x="1450" y="44"/>
                    </a:cxn>
                    <a:cxn ang="0">
                      <a:pos x="1450" y="44"/>
                    </a:cxn>
                    <a:cxn ang="0">
                      <a:pos x="1574" y="48"/>
                    </a:cxn>
                    <a:cxn ang="0">
                      <a:pos x="1646" y="50"/>
                    </a:cxn>
                    <a:cxn ang="0">
                      <a:pos x="1684" y="54"/>
                    </a:cxn>
                    <a:cxn ang="0">
                      <a:pos x="1684" y="18"/>
                    </a:cxn>
                    <a:cxn ang="0">
                      <a:pos x="1684" y="18"/>
                    </a:cxn>
                    <a:cxn ang="0">
                      <a:pos x="1634" y="22"/>
                    </a:cxn>
                    <a:cxn ang="0">
                      <a:pos x="1520" y="28"/>
                    </a:cxn>
                    <a:cxn ang="0">
                      <a:pos x="1386" y="32"/>
                    </a:cxn>
                    <a:cxn ang="0">
                      <a:pos x="1326" y="32"/>
                    </a:cxn>
                    <a:cxn ang="0">
                      <a:pos x="1280" y="30"/>
                    </a:cxn>
                    <a:cxn ang="0">
                      <a:pos x="1280" y="30"/>
                    </a:cxn>
                    <a:cxn ang="0">
                      <a:pos x="1194" y="22"/>
                    </a:cxn>
                    <a:cxn ang="0">
                      <a:pos x="1090" y="18"/>
                    </a:cxn>
                    <a:cxn ang="0">
                      <a:pos x="866" y="10"/>
                    </a:cxn>
                    <a:cxn ang="0">
                      <a:pos x="866" y="10"/>
                    </a:cxn>
                    <a:cxn ang="0">
                      <a:pos x="804" y="8"/>
                    </a:cxn>
                    <a:cxn ang="0">
                      <a:pos x="732" y="8"/>
                    </a:cxn>
                    <a:cxn ang="0">
                      <a:pos x="568" y="12"/>
                    </a:cxn>
                    <a:cxn ang="0">
                      <a:pos x="410" y="16"/>
                    </a:cxn>
                    <a:cxn ang="0">
                      <a:pos x="344" y="16"/>
                    </a:cxn>
                    <a:cxn ang="0">
                      <a:pos x="294" y="14"/>
                    </a:cxn>
                    <a:cxn ang="0">
                      <a:pos x="294" y="14"/>
                    </a:cxn>
                    <a:cxn ang="0">
                      <a:pos x="118" y="6"/>
                    </a:cxn>
                    <a:cxn ang="0">
                      <a:pos x="30" y="0"/>
                    </a:cxn>
                    <a:cxn ang="0">
                      <a:pos x="0" y="24"/>
                    </a:cxn>
                  </a:cxnLst>
                  <a:rect l="0" t="0" r="r" b="b"/>
                  <a:pathLst>
                    <a:path w="1684" h="54">
                      <a:moveTo>
                        <a:pt x="0" y="24"/>
                      </a:moveTo>
                      <a:lnTo>
                        <a:pt x="0" y="24"/>
                      </a:lnTo>
                      <a:lnTo>
                        <a:pt x="42" y="30"/>
                      </a:lnTo>
                      <a:lnTo>
                        <a:pt x="92" y="36"/>
                      </a:lnTo>
                      <a:lnTo>
                        <a:pt x="160" y="42"/>
                      </a:lnTo>
                      <a:lnTo>
                        <a:pt x="246" y="46"/>
                      </a:lnTo>
                      <a:lnTo>
                        <a:pt x="346" y="50"/>
                      </a:lnTo>
                      <a:lnTo>
                        <a:pt x="460" y="50"/>
                      </a:lnTo>
                      <a:lnTo>
                        <a:pt x="588" y="44"/>
                      </a:lnTo>
                      <a:lnTo>
                        <a:pt x="588" y="44"/>
                      </a:lnTo>
                      <a:lnTo>
                        <a:pt x="718" y="38"/>
                      </a:lnTo>
                      <a:lnTo>
                        <a:pt x="842" y="36"/>
                      </a:lnTo>
                      <a:lnTo>
                        <a:pt x="960" y="34"/>
                      </a:lnTo>
                      <a:lnTo>
                        <a:pt x="1072" y="34"/>
                      </a:lnTo>
                      <a:lnTo>
                        <a:pt x="1276" y="40"/>
                      </a:lnTo>
                      <a:lnTo>
                        <a:pt x="1450" y="44"/>
                      </a:lnTo>
                      <a:lnTo>
                        <a:pt x="1450" y="44"/>
                      </a:lnTo>
                      <a:lnTo>
                        <a:pt x="1574" y="48"/>
                      </a:lnTo>
                      <a:lnTo>
                        <a:pt x="1646" y="50"/>
                      </a:lnTo>
                      <a:lnTo>
                        <a:pt x="1684" y="54"/>
                      </a:lnTo>
                      <a:lnTo>
                        <a:pt x="1684" y="18"/>
                      </a:lnTo>
                      <a:lnTo>
                        <a:pt x="1684" y="18"/>
                      </a:lnTo>
                      <a:lnTo>
                        <a:pt x="1634" y="22"/>
                      </a:lnTo>
                      <a:lnTo>
                        <a:pt x="1520" y="28"/>
                      </a:lnTo>
                      <a:lnTo>
                        <a:pt x="1386" y="32"/>
                      </a:lnTo>
                      <a:lnTo>
                        <a:pt x="1326" y="32"/>
                      </a:lnTo>
                      <a:lnTo>
                        <a:pt x="1280" y="30"/>
                      </a:lnTo>
                      <a:lnTo>
                        <a:pt x="1280" y="30"/>
                      </a:lnTo>
                      <a:lnTo>
                        <a:pt x="1194" y="22"/>
                      </a:lnTo>
                      <a:lnTo>
                        <a:pt x="1090" y="18"/>
                      </a:lnTo>
                      <a:lnTo>
                        <a:pt x="866" y="10"/>
                      </a:lnTo>
                      <a:lnTo>
                        <a:pt x="866" y="10"/>
                      </a:lnTo>
                      <a:lnTo>
                        <a:pt x="804" y="8"/>
                      </a:lnTo>
                      <a:lnTo>
                        <a:pt x="732" y="8"/>
                      </a:lnTo>
                      <a:lnTo>
                        <a:pt x="568" y="12"/>
                      </a:lnTo>
                      <a:lnTo>
                        <a:pt x="410" y="16"/>
                      </a:lnTo>
                      <a:lnTo>
                        <a:pt x="344" y="16"/>
                      </a:lnTo>
                      <a:lnTo>
                        <a:pt x="294" y="14"/>
                      </a:lnTo>
                      <a:lnTo>
                        <a:pt x="294" y="14"/>
                      </a:lnTo>
                      <a:lnTo>
                        <a:pt x="118" y="6"/>
                      </a:lnTo>
                      <a:lnTo>
                        <a:pt x="30" y="0"/>
                      </a:lnTo>
                      <a:lnTo>
                        <a:pt x="0" y="24"/>
                      </a:lnTo>
                      <a:close/>
                    </a:path>
                  </a:pathLst>
                </a:custGeom>
                <a:solidFill>
                  <a:srgbClr val="FFFF00"/>
                </a:solidFill>
                <a:ln w="9525">
                  <a:noFill/>
                  <a:round/>
                  <a:headEnd/>
                  <a:tailEnd/>
                </a:ln>
              </p:spPr>
              <p:txBody>
                <a:bodyPr/>
                <a:lstStyle/>
                <a:p>
                  <a:endParaRPr lang="en-US" dirty="0"/>
                </a:p>
              </p:txBody>
            </p:sp>
            <p:sp>
              <p:nvSpPr>
                <p:cNvPr id="104" name="Freeform 388"/>
                <p:cNvSpPr>
                  <a:spLocks/>
                </p:cNvSpPr>
                <p:nvPr/>
              </p:nvSpPr>
              <p:spPr bwMode="auto">
                <a:xfrm>
                  <a:off x="4124" y="1320"/>
                  <a:ext cx="1684" cy="54"/>
                </a:xfrm>
                <a:custGeom>
                  <a:avLst/>
                  <a:gdLst/>
                  <a:ahLst/>
                  <a:cxnLst>
                    <a:cxn ang="0">
                      <a:pos x="0" y="24"/>
                    </a:cxn>
                    <a:cxn ang="0">
                      <a:pos x="0" y="24"/>
                    </a:cxn>
                    <a:cxn ang="0">
                      <a:pos x="42" y="30"/>
                    </a:cxn>
                    <a:cxn ang="0">
                      <a:pos x="92" y="36"/>
                    </a:cxn>
                    <a:cxn ang="0">
                      <a:pos x="160" y="42"/>
                    </a:cxn>
                    <a:cxn ang="0">
                      <a:pos x="246" y="46"/>
                    </a:cxn>
                    <a:cxn ang="0">
                      <a:pos x="346" y="50"/>
                    </a:cxn>
                    <a:cxn ang="0">
                      <a:pos x="460" y="50"/>
                    </a:cxn>
                    <a:cxn ang="0">
                      <a:pos x="588" y="44"/>
                    </a:cxn>
                    <a:cxn ang="0">
                      <a:pos x="588" y="44"/>
                    </a:cxn>
                    <a:cxn ang="0">
                      <a:pos x="718" y="38"/>
                    </a:cxn>
                    <a:cxn ang="0">
                      <a:pos x="842" y="36"/>
                    </a:cxn>
                    <a:cxn ang="0">
                      <a:pos x="960" y="34"/>
                    </a:cxn>
                    <a:cxn ang="0">
                      <a:pos x="1072" y="34"/>
                    </a:cxn>
                    <a:cxn ang="0">
                      <a:pos x="1276" y="40"/>
                    </a:cxn>
                    <a:cxn ang="0">
                      <a:pos x="1450" y="44"/>
                    </a:cxn>
                    <a:cxn ang="0">
                      <a:pos x="1450" y="44"/>
                    </a:cxn>
                    <a:cxn ang="0">
                      <a:pos x="1574" y="48"/>
                    </a:cxn>
                    <a:cxn ang="0">
                      <a:pos x="1646" y="50"/>
                    </a:cxn>
                    <a:cxn ang="0">
                      <a:pos x="1684" y="54"/>
                    </a:cxn>
                    <a:cxn ang="0">
                      <a:pos x="1684" y="18"/>
                    </a:cxn>
                    <a:cxn ang="0">
                      <a:pos x="1684" y="18"/>
                    </a:cxn>
                    <a:cxn ang="0">
                      <a:pos x="1634" y="22"/>
                    </a:cxn>
                    <a:cxn ang="0">
                      <a:pos x="1520" y="28"/>
                    </a:cxn>
                    <a:cxn ang="0">
                      <a:pos x="1386" y="32"/>
                    </a:cxn>
                    <a:cxn ang="0">
                      <a:pos x="1326" y="32"/>
                    </a:cxn>
                    <a:cxn ang="0">
                      <a:pos x="1280" y="30"/>
                    </a:cxn>
                    <a:cxn ang="0">
                      <a:pos x="1280" y="30"/>
                    </a:cxn>
                    <a:cxn ang="0">
                      <a:pos x="1194" y="22"/>
                    </a:cxn>
                    <a:cxn ang="0">
                      <a:pos x="1090" y="18"/>
                    </a:cxn>
                    <a:cxn ang="0">
                      <a:pos x="866" y="10"/>
                    </a:cxn>
                    <a:cxn ang="0">
                      <a:pos x="866" y="10"/>
                    </a:cxn>
                    <a:cxn ang="0">
                      <a:pos x="804" y="8"/>
                    </a:cxn>
                    <a:cxn ang="0">
                      <a:pos x="732" y="8"/>
                    </a:cxn>
                    <a:cxn ang="0">
                      <a:pos x="568" y="12"/>
                    </a:cxn>
                    <a:cxn ang="0">
                      <a:pos x="410" y="16"/>
                    </a:cxn>
                    <a:cxn ang="0">
                      <a:pos x="344" y="16"/>
                    </a:cxn>
                    <a:cxn ang="0">
                      <a:pos x="294" y="14"/>
                    </a:cxn>
                    <a:cxn ang="0">
                      <a:pos x="294" y="14"/>
                    </a:cxn>
                    <a:cxn ang="0">
                      <a:pos x="118" y="6"/>
                    </a:cxn>
                    <a:cxn ang="0">
                      <a:pos x="30" y="0"/>
                    </a:cxn>
                  </a:cxnLst>
                  <a:rect l="0" t="0" r="r" b="b"/>
                  <a:pathLst>
                    <a:path w="1684" h="54">
                      <a:moveTo>
                        <a:pt x="0" y="24"/>
                      </a:moveTo>
                      <a:lnTo>
                        <a:pt x="0" y="24"/>
                      </a:lnTo>
                      <a:lnTo>
                        <a:pt x="42" y="30"/>
                      </a:lnTo>
                      <a:lnTo>
                        <a:pt x="92" y="36"/>
                      </a:lnTo>
                      <a:lnTo>
                        <a:pt x="160" y="42"/>
                      </a:lnTo>
                      <a:lnTo>
                        <a:pt x="246" y="46"/>
                      </a:lnTo>
                      <a:lnTo>
                        <a:pt x="346" y="50"/>
                      </a:lnTo>
                      <a:lnTo>
                        <a:pt x="460" y="50"/>
                      </a:lnTo>
                      <a:lnTo>
                        <a:pt x="588" y="44"/>
                      </a:lnTo>
                      <a:lnTo>
                        <a:pt x="588" y="44"/>
                      </a:lnTo>
                      <a:lnTo>
                        <a:pt x="718" y="38"/>
                      </a:lnTo>
                      <a:lnTo>
                        <a:pt x="842" y="36"/>
                      </a:lnTo>
                      <a:lnTo>
                        <a:pt x="960" y="34"/>
                      </a:lnTo>
                      <a:lnTo>
                        <a:pt x="1072" y="34"/>
                      </a:lnTo>
                      <a:lnTo>
                        <a:pt x="1276" y="40"/>
                      </a:lnTo>
                      <a:lnTo>
                        <a:pt x="1450" y="44"/>
                      </a:lnTo>
                      <a:lnTo>
                        <a:pt x="1450" y="44"/>
                      </a:lnTo>
                      <a:lnTo>
                        <a:pt x="1574" y="48"/>
                      </a:lnTo>
                      <a:lnTo>
                        <a:pt x="1646" y="50"/>
                      </a:lnTo>
                      <a:lnTo>
                        <a:pt x="1684" y="54"/>
                      </a:lnTo>
                      <a:lnTo>
                        <a:pt x="1684" y="18"/>
                      </a:lnTo>
                      <a:lnTo>
                        <a:pt x="1684" y="18"/>
                      </a:lnTo>
                      <a:lnTo>
                        <a:pt x="1634" y="22"/>
                      </a:lnTo>
                      <a:lnTo>
                        <a:pt x="1520" y="28"/>
                      </a:lnTo>
                      <a:lnTo>
                        <a:pt x="1386" y="32"/>
                      </a:lnTo>
                      <a:lnTo>
                        <a:pt x="1326" y="32"/>
                      </a:lnTo>
                      <a:lnTo>
                        <a:pt x="1280" y="30"/>
                      </a:lnTo>
                      <a:lnTo>
                        <a:pt x="1280" y="30"/>
                      </a:lnTo>
                      <a:lnTo>
                        <a:pt x="1194" y="22"/>
                      </a:lnTo>
                      <a:lnTo>
                        <a:pt x="1090" y="18"/>
                      </a:lnTo>
                      <a:lnTo>
                        <a:pt x="866" y="10"/>
                      </a:lnTo>
                      <a:lnTo>
                        <a:pt x="866" y="10"/>
                      </a:lnTo>
                      <a:lnTo>
                        <a:pt x="804" y="8"/>
                      </a:lnTo>
                      <a:lnTo>
                        <a:pt x="732" y="8"/>
                      </a:lnTo>
                      <a:lnTo>
                        <a:pt x="568" y="12"/>
                      </a:lnTo>
                      <a:lnTo>
                        <a:pt x="410" y="16"/>
                      </a:lnTo>
                      <a:lnTo>
                        <a:pt x="344" y="16"/>
                      </a:lnTo>
                      <a:lnTo>
                        <a:pt x="294" y="14"/>
                      </a:lnTo>
                      <a:lnTo>
                        <a:pt x="294" y="14"/>
                      </a:lnTo>
                      <a:lnTo>
                        <a:pt x="118" y="6"/>
                      </a:lnTo>
                      <a:lnTo>
                        <a:pt x="30" y="0"/>
                      </a:lnTo>
                    </a:path>
                  </a:pathLst>
                </a:custGeom>
                <a:noFill/>
                <a:ln w="12700">
                  <a:solidFill>
                    <a:srgbClr val="000000"/>
                  </a:solidFill>
                  <a:prstDash val="solid"/>
                  <a:round/>
                  <a:headEnd/>
                  <a:tailEnd/>
                </a:ln>
              </p:spPr>
              <p:txBody>
                <a:bodyPr/>
                <a:lstStyle/>
                <a:p>
                  <a:endParaRPr lang="en-US" dirty="0"/>
                </a:p>
              </p:txBody>
            </p:sp>
            <p:sp>
              <p:nvSpPr>
                <p:cNvPr id="105" name="Freeform 389"/>
                <p:cNvSpPr>
                  <a:spLocks/>
                </p:cNvSpPr>
                <p:nvPr/>
              </p:nvSpPr>
              <p:spPr bwMode="auto">
                <a:xfrm>
                  <a:off x="5722" y="1136"/>
                  <a:ext cx="86" cy="1"/>
                </a:xfrm>
                <a:custGeom>
                  <a:avLst/>
                  <a:gdLst/>
                  <a:ahLst/>
                  <a:cxnLst>
                    <a:cxn ang="0">
                      <a:pos x="0" y="0"/>
                    </a:cxn>
                    <a:cxn ang="0">
                      <a:pos x="86" y="0"/>
                    </a:cxn>
                    <a:cxn ang="0">
                      <a:pos x="0" y="0"/>
                    </a:cxn>
                  </a:cxnLst>
                  <a:rect l="0" t="0" r="r" b="b"/>
                  <a:pathLst>
                    <a:path w="86">
                      <a:moveTo>
                        <a:pt x="0" y="0"/>
                      </a:moveTo>
                      <a:lnTo>
                        <a:pt x="86" y="0"/>
                      </a:lnTo>
                      <a:lnTo>
                        <a:pt x="0" y="0"/>
                      </a:lnTo>
                      <a:close/>
                    </a:path>
                  </a:pathLst>
                </a:custGeom>
                <a:solidFill>
                  <a:srgbClr val="FFFF00"/>
                </a:solidFill>
                <a:ln w="9525">
                  <a:noFill/>
                  <a:round/>
                  <a:headEnd/>
                  <a:tailEnd/>
                </a:ln>
              </p:spPr>
              <p:txBody>
                <a:bodyPr/>
                <a:lstStyle/>
                <a:p>
                  <a:endParaRPr lang="en-US" dirty="0"/>
                </a:p>
              </p:txBody>
            </p:sp>
            <p:sp>
              <p:nvSpPr>
                <p:cNvPr id="106" name="Line 390"/>
                <p:cNvSpPr>
                  <a:spLocks noChangeShapeType="1"/>
                </p:cNvSpPr>
                <p:nvPr/>
              </p:nvSpPr>
              <p:spPr bwMode="auto">
                <a:xfrm>
                  <a:off x="5722" y="1136"/>
                  <a:ext cx="86" cy="1"/>
                </a:xfrm>
                <a:prstGeom prst="line">
                  <a:avLst/>
                </a:prstGeom>
                <a:noFill/>
                <a:ln w="12700">
                  <a:solidFill>
                    <a:srgbClr val="000000"/>
                  </a:solidFill>
                  <a:round/>
                  <a:headEnd/>
                  <a:tailEnd/>
                </a:ln>
              </p:spPr>
              <p:txBody>
                <a:bodyPr/>
                <a:lstStyle/>
                <a:p>
                  <a:endParaRPr lang="en-US" dirty="0"/>
                </a:p>
              </p:txBody>
            </p:sp>
            <p:sp>
              <p:nvSpPr>
                <p:cNvPr id="107" name="Freeform 391"/>
                <p:cNvSpPr>
                  <a:spLocks/>
                </p:cNvSpPr>
                <p:nvPr/>
              </p:nvSpPr>
              <p:spPr bwMode="auto">
                <a:xfrm>
                  <a:off x="4934" y="1218"/>
                  <a:ext cx="392" cy="14"/>
                </a:xfrm>
                <a:custGeom>
                  <a:avLst/>
                  <a:gdLst/>
                  <a:ahLst/>
                  <a:cxnLst>
                    <a:cxn ang="0">
                      <a:pos x="20" y="0"/>
                    </a:cxn>
                    <a:cxn ang="0">
                      <a:pos x="392" y="4"/>
                    </a:cxn>
                    <a:cxn ang="0">
                      <a:pos x="392" y="14"/>
                    </a:cxn>
                    <a:cxn ang="0">
                      <a:pos x="0" y="12"/>
                    </a:cxn>
                    <a:cxn ang="0">
                      <a:pos x="20" y="0"/>
                    </a:cxn>
                  </a:cxnLst>
                  <a:rect l="0" t="0" r="r" b="b"/>
                  <a:pathLst>
                    <a:path w="392" h="14">
                      <a:moveTo>
                        <a:pt x="20" y="0"/>
                      </a:moveTo>
                      <a:lnTo>
                        <a:pt x="392" y="4"/>
                      </a:lnTo>
                      <a:lnTo>
                        <a:pt x="392" y="14"/>
                      </a:lnTo>
                      <a:lnTo>
                        <a:pt x="0" y="12"/>
                      </a:lnTo>
                      <a:lnTo>
                        <a:pt x="20" y="0"/>
                      </a:lnTo>
                      <a:close/>
                    </a:path>
                  </a:pathLst>
                </a:custGeom>
                <a:solidFill>
                  <a:srgbClr val="FFFF00"/>
                </a:solidFill>
                <a:ln w="9525">
                  <a:noFill/>
                  <a:round/>
                  <a:headEnd/>
                  <a:tailEnd/>
                </a:ln>
              </p:spPr>
              <p:txBody>
                <a:bodyPr/>
                <a:lstStyle/>
                <a:p>
                  <a:endParaRPr lang="en-US" dirty="0"/>
                </a:p>
              </p:txBody>
            </p:sp>
            <p:sp>
              <p:nvSpPr>
                <p:cNvPr id="108" name="Freeform 392"/>
                <p:cNvSpPr>
                  <a:spLocks/>
                </p:cNvSpPr>
                <p:nvPr/>
              </p:nvSpPr>
              <p:spPr bwMode="auto">
                <a:xfrm>
                  <a:off x="4934" y="1218"/>
                  <a:ext cx="392" cy="14"/>
                </a:xfrm>
                <a:custGeom>
                  <a:avLst/>
                  <a:gdLst/>
                  <a:ahLst/>
                  <a:cxnLst>
                    <a:cxn ang="0">
                      <a:pos x="20" y="0"/>
                    </a:cxn>
                    <a:cxn ang="0">
                      <a:pos x="392" y="4"/>
                    </a:cxn>
                    <a:cxn ang="0">
                      <a:pos x="392" y="14"/>
                    </a:cxn>
                    <a:cxn ang="0">
                      <a:pos x="0" y="12"/>
                    </a:cxn>
                  </a:cxnLst>
                  <a:rect l="0" t="0" r="r" b="b"/>
                  <a:pathLst>
                    <a:path w="392" h="14">
                      <a:moveTo>
                        <a:pt x="20" y="0"/>
                      </a:moveTo>
                      <a:lnTo>
                        <a:pt x="392" y="4"/>
                      </a:lnTo>
                      <a:lnTo>
                        <a:pt x="392" y="14"/>
                      </a:lnTo>
                      <a:lnTo>
                        <a:pt x="0" y="12"/>
                      </a:lnTo>
                    </a:path>
                  </a:pathLst>
                </a:custGeom>
                <a:noFill/>
                <a:ln w="12700">
                  <a:solidFill>
                    <a:srgbClr val="000000"/>
                  </a:solidFill>
                  <a:prstDash val="solid"/>
                  <a:round/>
                  <a:headEnd/>
                  <a:tailEnd/>
                </a:ln>
              </p:spPr>
              <p:txBody>
                <a:bodyPr/>
                <a:lstStyle/>
                <a:p>
                  <a:endParaRPr lang="en-US" dirty="0"/>
                </a:p>
              </p:txBody>
            </p:sp>
            <p:sp>
              <p:nvSpPr>
                <p:cNvPr id="109" name="Freeform 393"/>
                <p:cNvSpPr>
                  <a:spLocks/>
                </p:cNvSpPr>
                <p:nvPr/>
              </p:nvSpPr>
              <p:spPr bwMode="auto">
                <a:xfrm>
                  <a:off x="5410" y="1210"/>
                  <a:ext cx="398" cy="14"/>
                </a:xfrm>
                <a:custGeom>
                  <a:avLst/>
                  <a:gdLst/>
                  <a:ahLst/>
                  <a:cxnLst>
                    <a:cxn ang="0">
                      <a:pos x="20" y="0"/>
                    </a:cxn>
                    <a:cxn ang="0">
                      <a:pos x="398" y="4"/>
                    </a:cxn>
                    <a:cxn ang="0">
                      <a:pos x="398" y="14"/>
                    </a:cxn>
                    <a:cxn ang="0">
                      <a:pos x="0" y="12"/>
                    </a:cxn>
                    <a:cxn ang="0">
                      <a:pos x="20" y="0"/>
                    </a:cxn>
                  </a:cxnLst>
                  <a:rect l="0" t="0" r="r" b="b"/>
                  <a:pathLst>
                    <a:path w="398" h="14">
                      <a:moveTo>
                        <a:pt x="20" y="0"/>
                      </a:moveTo>
                      <a:lnTo>
                        <a:pt x="398" y="4"/>
                      </a:lnTo>
                      <a:lnTo>
                        <a:pt x="398" y="14"/>
                      </a:lnTo>
                      <a:lnTo>
                        <a:pt x="0" y="12"/>
                      </a:lnTo>
                      <a:lnTo>
                        <a:pt x="20" y="0"/>
                      </a:lnTo>
                      <a:close/>
                    </a:path>
                  </a:pathLst>
                </a:custGeom>
                <a:solidFill>
                  <a:srgbClr val="FFFF00"/>
                </a:solidFill>
                <a:ln w="9525">
                  <a:noFill/>
                  <a:round/>
                  <a:headEnd/>
                  <a:tailEnd/>
                </a:ln>
              </p:spPr>
              <p:txBody>
                <a:bodyPr/>
                <a:lstStyle/>
                <a:p>
                  <a:endParaRPr lang="en-US" dirty="0"/>
                </a:p>
              </p:txBody>
            </p:sp>
            <p:sp>
              <p:nvSpPr>
                <p:cNvPr id="110" name="Freeform 394"/>
                <p:cNvSpPr>
                  <a:spLocks/>
                </p:cNvSpPr>
                <p:nvPr/>
              </p:nvSpPr>
              <p:spPr bwMode="auto">
                <a:xfrm>
                  <a:off x="5410" y="1210"/>
                  <a:ext cx="398" cy="14"/>
                </a:xfrm>
                <a:custGeom>
                  <a:avLst/>
                  <a:gdLst/>
                  <a:ahLst/>
                  <a:cxnLst>
                    <a:cxn ang="0">
                      <a:pos x="20" y="0"/>
                    </a:cxn>
                    <a:cxn ang="0">
                      <a:pos x="398" y="4"/>
                    </a:cxn>
                    <a:cxn ang="0">
                      <a:pos x="398" y="14"/>
                    </a:cxn>
                    <a:cxn ang="0">
                      <a:pos x="0" y="12"/>
                    </a:cxn>
                  </a:cxnLst>
                  <a:rect l="0" t="0" r="r" b="b"/>
                  <a:pathLst>
                    <a:path w="398" h="14">
                      <a:moveTo>
                        <a:pt x="20" y="0"/>
                      </a:moveTo>
                      <a:lnTo>
                        <a:pt x="398" y="4"/>
                      </a:lnTo>
                      <a:lnTo>
                        <a:pt x="398" y="14"/>
                      </a:lnTo>
                      <a:lnTo>
                        <a:pt x="0" y="12"/>
                      </a:lnTo>
                    </a:path>
                  </a:pathLst>
                </a:custGeom>
                <a:noFill/>
                <a:ln w="12700">
                  <a:solidFill>
                    <a:srgbClr val="000000"/>
                  </a:solidFill>
                  <a:prstDash val="solid"/>
                  <a:round/>
                  <a:headEnd/>
                  <a:tailEnd/>
                </a:ln>
              </p:spPr>
              <p:txBody>
                <a:bodyPr/>
                <a:lstStyle/>
                <a:p>
                  <a:endParaRPr lang="en-US" dirty="0"/>
                </a:p>
              </p:txBody>
            </p:sp>
            <p:sp>
              <p:nvSpPr>
                <p:cNvPr id="111" name="Freeform 395"/>
                <p:cNvSpPr>
                  <a:spLocks/>
                </p:cNvSpPr>
                <p:nvPr/>
              </p:nvSpPr>
              <p:spPr bwMode="auto">
                <a:xfrm>
                  <a:off x="4742" y="1086"/>
                  <a:ext cx="238" cy="1"/>
                </a:xfrm>
                <a:custGeom>
                  <a:avLst/>
                  <a:gdLst/>
                  <a:ahLst/>
                  <a:cxnLst>
                    <a:cxn ang="0">
                      <a:pos x="0" y="0"/>
                    </a:cxn>
                    <a:cxn ang="0">
                      <a:pos x="0" y="0"/>
                    </a:cxn>
                    <a:cxn ang="0">
                      <a:pos x="238" y="0"/>
                    </a:cxn>
                    <a:cxn ang="0">
                      <a:pos x="0" y="0"/>
                    </a:cxn>
                  </a:cxnLst>
                  <a:rect l="0" t="0" r="r" b="b"/>
                  <a:pathLst>
                    <a:path w="238">
                      <a:moveTo>
                        <a:pt x="0" y="0"/>
                      </a:moveTo>
                      <a:lnTo>
                        <a:pt x="0" y="0"/>
                      </a:lnTo>
                      <a:lnTo>
                        <a:pt x="238" y="0"/>
                      </a:lnTo>
                      <a:lnTo>
                        <a:pt x="0" y="0"/>
                      </a:lnTo>
                      <a:close/>
                    </a:path>
                  </a:pathLst>
                </a:custGeom>
                <a:solidFill>
                  <a:srgbClr val="FFFF00"/>
                </a:solidFill>
                <a:ln w="9525">
                  <a:noFill/>
                  <a:round/>
                  <a:headEnd/>
                  <a:tailEnd/>
                </a:ln>
              </p:spPr>
              <p:txBody>
                <a:bodyPr/>
                <a:lstStyle/>
                <a:p>
                  <a:endParaRPr lang="en-US" dirty="0"/>
                </a:p>
              </p:txBody>
            </p:sp>
            <p:sp>
              <p:nvSpPr>
                <p:cNvPr id="112" name="Freeform 396"/>
                <p:cNvSpPr>
                  <a:spLocks/>
                </p:cNvSpPr>
                <p:nvPr/>
              </p:nvSpPr>
              <p:spPr bwMode="auto">
                <a:xfrm>
                  <a:off x="4742" y="1086"/>
                  <a:ext cx="238" cy="1"/>
                </a:xfrm>
                <a:custGeom>
                  <a:avLst/>
                  <a:gdLst/>
                  <a:ahLst/>
                  <a:cxnLst>
                    <a:cxn ang="0">
                      <a:pos x="0" y="0"/>
                    </a:cxn>
                    <a:cxn ang="0">
                      <a:pos x="0" y="0"/>
                    </a:cxn>
                    <a:cxn ang="0">
                      <a:pos x="238" y="0"/>
                    </a:cxn>
                  </a:cxnLst>
                  <a:rect l="0" t="0" r="r" b="b"/>
                  <a:pathLst>
                    <a:path w="238">
                      <a:moveTo>
                        <a:pt x="0" y="0"/>
                      </a:moveTo>
                      <a:lnTo>
                        <a:pt x="0" y="0"/>
                      </a:lnTo>
                      <a:lnTo>
                        <a:pt x="238" y="0"/>
                      </a:lnTo>
                    </a:path>
                  </a:pathLst>
                </a:custGeom>
                <a:noFill/>
                <a:ln w="12700">
                  <a:solidFill>
                    <a:srgbClr val="000000"/>
                  </a:solidFill>
                  <a:prstDash val="solid"/>
                  <a:round/>
                  <a:headEnd/>
                  <a:tailEnd/>
                </a:ln>
              </p:spPr>
              <p:txBody>
                <a:bodyPr/>
                <a:lstStyle/>
                <a:p>
                  <a:endParaRPr lang="en-US" dirty="0"/>
                </a:p>
              </p:txBody>
            </p:sp>
            <p:sp>
              <p:nvSpPr>
                <p:cNvPr id="113" name="Freeform 397"/>
                <p:cNvSpPr>
                  <a:spLocks/>
                </p:cNvSpPr>
                <p:nvPr/>
              </p:nvSpPr>
              <p:spPr bwMode="auto">
                <a:xfrm>
                  <a:off x="5580" y="1274"/>
                  <a:ext cx="228" cy="10"/>
                </a:xfrm>
                <a:custGeom>
                  <a:avLst/>
                  <a:gdLst/>
                  <a:ahLst/>
                  <a:cxnLst>
                    <a:cxn ang="0">
                      <a:pos x="48" y="0"/>
                    </a:cxn>
                    <a:cxn ang="0">
                      <a:pos x="228" y="0"/>
                    </a:cxn>
                    <a:cxn ang="0">
                      <a:pos x="228" y="0"/>
                    </a:cxn>
                    <a:cxn ang="0">
                      <a:pos x="228" y="10"/>
                    </a:cxn>
                    <a:cxn ang="0">
                      <a:pos x="0" y="10"/>
                    </a:cxn>
                    <a:cxn ang="0">
                      <a:pos x="48" y="0"/>
                    </a:cxn>
                  </a:cxnLst>
                  <a:rect l="0" t="0" r="r" b="b"/>
                  <a:pathLst>
                    <a:path w="228" h="10">
                      <a:moveTo>
                        <a:pt x="48" y="0"/>
                      </a:moveTo>
                      <a:lnTo>
                        <a:pt x="228" y="0"/>
                      </a:lnTo>
                      <a:lnTo>
                        <a:pt x="228" y="0"/>
                      </a:lnTo>
                      <a:lnTo>
                        <a:pt x="228" y="10"/>
                      </a:lnTo>
                      <a:lnTo>
                        <a:pt x="0" y="10"/>
                      </a:lnTo>
                      <a:lnTo>
                        <a:pt x="48" y="0"/>
                      </a:lnTo>
                      <a:close/>
                    </a:path>
                  </a:pathLst>
                </a:custGeom>
                <a:solidFill>
                  <a:srgbClr val="FFFF00"/>
                </a:solidFill>
                <a:ln w="9525">
                  <a:noFill/>
                  <a:round/>
                  <a:headEnd/>
                  <a:tailEnd/>
                </a:ln>
              </p:spPr>
              <p:txBody>
                <a:bodyPr/>
                <a:lstStyle/>
                <a:p>
                  <a:endParaRPr lang="en-US" dirty="0"/>
                </a:p>
              </p:txBody>
            </p:sp>
            <p:sp>
              <p:nvSpPr>
                <p:cNvPr id="114" name="Freeform 398"/>
                <p:cNvSpPr>
                  <a:spLocks/>
                </p:cNvSpPr>
                <p:nvPr/>
              </p:nvSpPr>
              <p:spPr bwMode="auto">
                <a:xfrm>
                  <a:off x="5580" y="1274"/>
                  <a:ext cx="228" cy="10"/>
                </a:xfrm>
                <a:custGeom>
                  <a:avLst/>
                  <a:gdLst/>
                  <a:ahLst/>
                  <a:cxnLst>
                    <a:cxn ang="0">
                      <a:pos x="48" y="0"/>
                    </a:cxn>
                    <a:cxn ang="0">
                      <a:pos x="228" y="0"/>
                    </a:cxn>
                    <a:cxn ang="0">
                      <a:pos x="228" y="0"/>
                    </a:cxn>
                    <a:cxn ang="0">
                      <a:pos x="228" y="10"/>
                    </a:cxn>
                    <a:cxn ang="0">
                      <a:pos x="0" y="10"/>
                    </a:cxn>
                  </a:cxnLst>
                  <a:rect l="0" t="0" r="r" b="b"/>
                  <a:pathLst>
                    <a:path w="228" h="10">
                      <a:moveTo>
                        <a:pt x="48" y="0"/>
                      </a:moveTo>
                      <a:lnTo>
                        <a:pt x="228" y="0"/>
                      </a:lnTo>
                      <a:lnTo>
                        <a:pt x="228" y="0"/>
                      </a:lnTo>
                      <a:lnTo>
                        <a:pt x="228" y="10"/>
                      </a:lnTo>
                      <a:lnTo>
                        <a:pt x="0" y="10"/>
                      </a:lnTo>
                    </a:path>
                  </a:pathLst>
                </a:custGeom>
                <a:noFill/>
                <a:ln w="12700">
                  <a:solidFill>
                    <a:srgbClr val="000000"/>
                  </a:solidFill>
                  <a:prstDash val="solid"/>
                  <a:round/>
                  <a:headEnd/>
                  <a:tailEnd/>
                </a:ln>
              </p:spPr>
              <p:txBody>
                <a:bodyPr/>
                <a:lstStyle/>
                <a:p>
                  <a:endParaRPr lang="en-US" dirty="0"/>
                </a:p>
              </p:txBody>
            </p:sp>
            <p:sp>
              <p:nvSpPr>
                <p:cNvPr id="115" name="Freeform 399"/>
                <p:cNvSpPr>
                  <a:spLocks/>
                </p:cNvSpPr>
                <p:nvPr/>
              </p:nvSpPr>
              <p:spPr bwMode="auto">
                <a:xfrm>
                  <a:off x="5484" y="1306"/>
                  <a:ext cx="326" cy="16"/>
                </a:xfrm>
                <a:custGeom>
                  <a:avLst/>
                  <a:gdLst/>
                  <a:ahLst/>
                  <a:cxnLst>
                    <a:cxn ang="0">
                      <a:pos x="0" y="16"/>
                    </a:cxn>
                    <a:cxn ang="0">
                      <a:pos x="0" y="16"/>
                    </a:cxn>
                    <a:cxn ang="0">
                      <a:pos x="272" y="14"/>
                    </a:cxn>
                    <a:cxn ang="0">
                      <a:pos x="272" y="14"/>
                    </a:cxn>
                    <a:cxn ang="0">
                      <a:pos x="310" y="14"/>
                    </a:cxn>
                    <a:cxn ang="0">
                      <a:pos x="324" y="12"/>
                    </a:cxn>
                    <a:cxn ang="0">
                      <a:pos x="326" y="12"/>
                    </a:cxn>
                    <a:cxn ang="0">
                      <a:pos x="326" y="12"/>
                    </a:cxn>
                    <a:cxn ang="0">
                      <a:pos x="324" y="10"/>
                    </a:cxn>
                    <a:cxn ang="0">
                      <a:pos x="324" y="0"/>
                    </a:cxn>
                    <a:cxn ang="0">
                      <a:pos x="36" y="0"/>
                    </a:cxn>
                    <a:cxn ang="0">
                      <a:pos x="0" y="16"/>
                    </a:cxn>
                  </a:cxnLst>
                  <a:rect l="0" t="0" r="r" b="b"/>
                  <a:pathLst>
                    <a:path w="326" h="16">
                      <a:moveTo>
                        <a:pt x="0" y="16"/>
                      </a:moveTo>
                      <a:lnTo>
                        <a:pt x="0" y="16"/>
                      </a:lnTo>
                      <a:lnTo>
                        <a:pt x="272" y="14"/>
                      </a:lnTo>
                      <a:lnTo>
                        <a:pt x="272" y="14"/>
                      </a:lnTo>
                      <a:lnTo>
                        <a:pt x="310" y="14"/>
                      </a:lnTo>
                      <a:lnTo>
                        <a:pt x="324" y="12"/>
                      </a:lnTo>
                      <a:lnTo>
                        <a:pt x="326" y="12"/>
                      </a:lnTo>
                      <a:lnTo>
                        <a:pt x="326" y="12"/>
                      </a:lnTo>
                      <a:lnTo>
                        <a:pt x="324" y="10"/>
                      </a:lnTo>
                      <a:lnTo>
                        <a:pt x="324" y="0"/>
                      </a:lnTo>
                      <a:lnTo>
                        <a:pt x="36" y="0"/>
                      </a:lnTo>
                      <a:lnTo>
                        <a:pt x="0" y="16"/>
                      </a:lnTo>
                      <a:close/>
                    </a:path>
                  </a:pathLst>
                </a:custGeom>
                <a:solidFill>
                  <a:srgbClr val="FFFF00"/>
                </a:solidFill>
                <a:ln w="9525">
                  <a:noFill/>
                  <a:round/>
                  <a:headEnd/>
                  <a:tailEnd/>
                </a:ln>
              </p:spPr>
              <p:txBody>
                <a:bodyPr/>
                <a:lstStyle/>
                <a:p>
                  <a:endParaRPr lang="en-US" dirty="0"/>
                </a:p>
              </p:txBody>
            </p:sp>
            <p:sp>
              <p:nvSpPr>
                <p:cNvPr id="116" name="Freeform 400"/>
                <p:cNvSpPr>
                  <a:spLocks/>
                </p:cNvSpPr>
                <p:nvPr/>
              </p:nvSpPr>
              <p:spPr bwMode="auto">
                <a:xfrm>
                  <a:off x="5484" y="1306"/>
                  <a:ext cx="326" cy="16"/>
                </a:xfrm>
                <a:custGeom>
                  <a:avLst/>
                  <a:gdLst/>
                  <a:ahLst/>
                  <a:cxnLst>
                    <a:cxn ang="0">
                      <a:pos x="0" y="16"/>
                    </a:cxn>
                    <a:cxn ang="0">
                      <a:pos x="0" y="16"/>
                    </a:cxn>
                    <a:cxn ang="0">
                      <a:pos x="272" y="14"/>
                    </a:cxn>
                    <a:cxn ang="0">
                      <a:pos x="272" y="14"/>
                    </a:cxn>
                    <a:cxn ang="0">
                      <a:pos x="310" y="14"/>
                    </a:cxn>
                    <a:cxn ang="0">
                      <a:pos x="324" y="12"/>
                    </a:cxn>
                    <a:cxn ang="0">
                      <a:pos x="326" y="12"/>
                    </a:cxn>
                    <a:cxn ang="0">
                      <a:pos x="326" y="12"/>
                    </a:cxn>
                    <a:cxn ang="0">
                      <a:pos x="324" y="10"/>
                    </a:cxn>
                    <a:cxn ang="0">
                      <a:pos x="324" y="0"/>
                    </a:cxn>
                    <a:cxn ang="0">
                      <a:pos x="36" y="0"/>
                    </a:cxn>
                  </a:cxnLst>
                  <a:rect l="0" t="0" r="r" b="b"/>
                  <a:pathLst>
                    <a:path w="326" h="16">
                      <a:moveTo>
                        <a:pt x="0" y="16"/>
                      </a:moveTo>
                      <a:lnTo>
                        <a:pt x="0" y="16"/>
                      </a:lnTo>
                      <a:lnTo>
                        <a:pt x="272" y="14"/>
                      </a:lnTo>
                      <a:lnTo>
                        <a:pt x="272" y="14"/>
                      </a:lnTo>
                      <a:lnTo>
                        <a:pt x="310" y="14"/>
                      </a:lnTo>
                      <a:lnTo>
                        <a:pt x="324" y="12"/>
                      </a:lnTo>
                      <a:lnTo>
                        <a:pt x="326" y="12"/>
                      </a:lnTo>
                      <a:lnTo>
                        <a:pt x="326" y="12"/>
                      </a:lnTo>
                      <a:lnTo>
                        <a:pt x="324" y="10"/>
                      </a:lnTo>
                      <a:lnTo>
                        <a:pt x="324" y="0"/>
                      </a:lnTo>
                      <a:lnTo>
                        <a:pt x="36" y="0"/>
                      </a:lnTo>
                    </a:path>
                  </a:pathLst>
                </a:custGeom>
                <a:noFill/>
                <a:ln w="12700">
                  <a:solidFill>
                    <a:srgbClr val="000000"/>
                  </a:solidFill>
                  <a:prstDash val="solid"/>
                  <a:round/>
                  <a:headEnd/>
                  <a:tailEnd/>
                </a:ln>
              </p:spPr>
              <p:txBody>
                <a:bodyPr/>
                <a:lstStyle/>
                <a:p>
                  <a:endParaRPr lang="en-US" dirty="0"/>
                </a:p>
              </p:txBody>
            </p:sp>
            <p:sp>
              <p:nvSpPr>
                <p:cNvPr id="117" name="Freeform 401"/>
                <p:cNvSpPr>
                  <a:spLocks/>
                </p:cNvSpPr>
                <p:nvPr/>
              </p:nvSpPr>
              <p:spPr bwMode="auto">
                <a:xfrm>
                  <a:off x="4188" y="1304"/>
                  <a:ext cx="1082" cy="12"/>
                </a:xfrm>
                <a:custGeom>
                  <a:avLst/>
                  <a:gdLst/>
                  <a:ahLst/>
                  <a:cxnLst>
                    <a:cxn ang="0">
                      <a:pos x="32" y="0"/>
                    </a:cxn>
                    <a:cxn ang="0">
                      <a:pos x="0" y="2"/>
                    </a:cxn>
                    <a:cxn ang="0">
                      <a:pos x="226" y="8"/>
                    </a:cxn>
                    <a:cxn ang="0">
                      <a:pos x="422" y="10"/>
                    </a:cxn>
                    <a:cxn ang="0">
                      <a:pos x="710" y="6"/>
                    </a:cxn>
                    <a:cxn ang="0">
                      <a:pos x="1082" y="12"/>
                    </a:cxn>
                  </a:cxnLst>
                  <a:rect l="0" t="0" r="r" b="b"/>
                  <a:pathLst>
                    <a:path w="1082" h="12">
                      <a:moveTo>
                        <a:pt x="32" y="0"/>
                      </a:moveTo>
                      <a:lnTo>
                        <a:pt x="0" y="2"/>
                      </a:lnTo>
                      <a:lnTo>
                        <a:pt x="226" y="8"/>
                      </a:lnTo>
                      <a:lnTo>
                        <a:pt x="422" y="10"/>
                      </a:lnTo>
                      <a:lnTo>
                        <a:pt x="710" y="6"/>
                      </a:lnTo>
                      <a:lnTo>
                        <a:pt x="1082" y="12"/>
                      </a:lnTo>
                    </a:path>
                  </a:pathLst>
                </a:custGeom>
                <a:noFill/>
                <a:ln w="12700">
                  <a:solidFill>
                    <a:srgbClr val="000000"/>
                  </a:solidFill>
                  <a:prstDash val="solid"/>
                  <a:round/>
                  <a:headEnd/>
                  <a:tailEnd/>
                </a:ln>
              </p:spPr>
              <p:txBody>
                <a:bodyPr/>
                <a:lstStyle/>
                <a:p>
                  <a:endParaRPr lang="en-US" dirty="0"/>
                </a:p>
              </p:txBody>
            </p:sp>
            <p:sp>
              <p:nvSpPr>
                <p:cNvPr id="118" name="Freeform 402"/>
                <p:cNvSpPr>
                  <a:spLocks/>
                </p:cNvSpPr>
                <p:nvPr/>
              </p:nvSpPr>
              <p:spPr bwMode="auto">
                <a:xfrm>
                  <a:off x="4606" y="1136"/>
                  <a:ext cx="632" cy="30"/>
                </a:xfrm>
                <a:custGeom>
                  <a:avLst/>
                  <a:gdLst/>
                  <a:ahLst/>
                  <a:cxnLst>
                    <a:cxn ang="0">
                      <a:pos x="190" y="18"/>
                    </a:cxn>
                    <a:cxn ang="0">
                      <a:pos x="320" y="20"/>
                    </a:cxn>
                    <a:cxn ang="0">
                      <a:pos x="404" y="18"/>
                    </a:cxn>
                    <a:cxn ang="0">
                      <a:pos x="460" y="18"/>
                    </a:cxn>
                    <a:cxn ang="0">
                      <a:pos x="524" y="20"/>
                    </a:cxn>
                    <a:cxn ang="0">
                      <a:pos x="632" y="22"/>
                    </a:cxn>
                    <a:cxn ang="0">
                      <a:pos x="632" y="8"/>
                    </a:cxn>
                    <a:cxn ang="0">
                      <a:pos x="42" y="0"/>
                    </a:cxn>
                    <a:cxn ang="0">
                      <a:pos x="42" y="0"/>
                    </a:cxn>
                    <a:cxn ang="0">
                      <a:pos x="42" y="2"/>
                    </a:cxn>
                    <a:cxn ang="0">
                      <a:pos x="42" y="6"/>
                    </a:cxn>
                    <a:cxn ang="0">
                      <a:pos x="36" y="10"/>
                    </a:cxn>
                    <a:cxn ang="0">
                      <a:pos x="26" y="14"/>
                    </a:cxn>
                    <a:cxn ang="0">
                      <a:pos x="26" y="14"/>
                    </a:cxn>
                    <a:cxn ang="0">
                      <a:pos x="12" y="20"/>
                    </a:cxn>
                    <a:cxn ang="0">
                      <a:pos x="4" y="24"/>
                    </a:cxn>
                    <a:cxn ang="0">
                      <a:pos x="0" y="28"/>
                    </a:cxn>
                    <a:cxn ang="0">
                      <a:pos x="26" y="30"/>
                    </a:cxn>
                    <a:cxn ang="0">
                      <a:pos x="26" y="30"/>
                    </a:cxn>
                    <a:cxn ang="0">
                      <a:pos x="34" y="30"/>
                    </a:cxn>
                    <a:cxn ang="0">
                      <a:pos x="50" y="30"/>
                    </a:cxn>
                    <a:cxn ang="0">
                      <a:pos x="80" y="26"/>
                    </a:cxn>
                    <a:cxn ang="0">
                      <a:pos x="80" y="26"/>
                    </a:cxn>
                    <a:cxn ang="0">
                      <a:pos x="118" y="22"/>
                    </a:cxn>
                    <a:cxn ang="0">
                      <a:pos x="154" y="20"/>
                    </a:cxn>
                    <a:cxn ang="0">
                      <a:pos x="192" y="18"/>
                    </a:cxn>
                    <a:cxn ang="0">
                      <a:pos x="190" y="18"/>
                    </a:cxn>
                  </a:cxnLst>
                  <a:rect l="0" t="0" r="r" b="b"/>
                  <a:pathLst>
                    <a:path w="632" h="30">
                      <a:moveTo>
                        <a:pt x="190" y="18"/>
                      </a:moveTo>
                      <a:lnTo>
                        <a:pt x="320" y="20"/>
                      </a:lnTo>
                      <a:lnTo>
                        <a:pt x="404" y="18"/>
                      </a:lnTo>
                      <a:lnTo>
                        <a:pt x="460" y="18"/>
                      </a:lnTo>
                      <a:lnTo>
                        <a:pt x="524" y="20"/>
                      </a:lnTo>
                      <a:lnTo>
                        <a:pt x="632" y="22"/>
                      </a:lnTo>
                      <a:lnTo>
                        <a:pt x="632" y="8"/>
                      </a:lnTo>
                      <a:lnTo>
                        <a:pt x="42" y="0"/>
                      </a:lnTo>
                      <a:lnTo>
                        <a:pt x="42" y="0"/>
                      </a:lnTo>
                      <a:lnTo>
                        <a:pt x="42" y="2"/>
                      </a:lnTo>
                      <a:lnTo>
                        <a:pt x="42" y="6"/>
                      </a:lnTo>
                      <a:lnTo>
                        <a:pt x="36" y="10"/>
                      </a:lnTo>
                      <a:lnTo>
                        <a:pt x="26" y="14"/>
                      </a:lnTo>
                      <a:lnTo>
                        <a:pt x="26" y="14"/>
                      </a:lnTo>
                      <a:lnTo>
                        <a:pt x="12" y="20"/>
                      </a:lnTo>
                      <a:lnTo>
                        <a:pt x="4" y="24"/>
                      </a:lnTo>
                      <a:lnTo>
                        <a:pt x="0" y="28"/>
                      </a:lnTo>
                      <a:lnTo>
                        <a:pt x="26" y="30"/>
                      </a:lnTo>
                      <a:lnTo>
                        <a:pt x="26" y="30"/>
                      </a:lnTo>
                      <a:lnTo>
                        <a:pt x="34" y="30"/>
                      </a:lnTo>
                      <a:lnTo>
                        <a:pt x="50" y="30"/>
                      </a:lnTo>
                      <a:lnTo>
                        <a:pt x="80" y="26"/>
                      </a:lnTo>
                      <a:lnTo>
                        <a:pt x="80" y="26"/>
                      </a:lnTo>
                      <a:lnTo>
                        <a:pt x="118" y="22"/>
                      </a:lnTo>
                      <a:lnTo>
                        <a:pt x="154" y="20"/>
                      </a:lnTo>
                      <a:lnTo>
                        <a:pt x="192" y="18"/>
                      </a:lnTo>
                      <a:lnTo>
                        <a:pt x="190" y="18"/>
                      </a:lnTo>
                      <a:close/>
                    </a:path>
                  </a:pathLst>
                </a:custGeom>
                <a:solidFill>
                  <a:srgbClr val="FFFF00"/>
                </a:solidFill>
                <a:ln w="9525">
                  <a:noFill/>
                  <a:round/>
                  <a:headEnd/>
                  <a:tailEnd/>
                </a:ln>
              </p:spPr>
              <p:txBody>
                <a:bodyPr/>
                <a:lstStyle/>
                <a:p>
                  <a:endParaRPr lang="en-US" dirty="0"/>
                </a:p>
              </p:txBody>
            </p:sp>
            <p:sp>
              <p:nvSpPr>
                <p:cNvPr id="119" name="Freeform 403"/>
                <p:cNvSpPr>
                  <a:spLocks/>
                </p:cNvSpPr>
                <p:nvPr/>
              </p:nvSpPr>
              <p:spPr bwMode="auto">
                <a:xfrm>
                  <a:off x="4606" y="1136"/>
                  <a:ext cx="632" cy="30"/>
                </a:xfrm>
                <a:custGeom>
                  <a:avLst/>
                  <a:gdLst/>
                  <a:ahLst/>
                  <a:cxnLst>
                    <a:cxn ang="0">
                      <a:pos x="190" y="18"/>
                    </a:cxn>
                    <a:cxn ang="0">
                      <a:pos x="320" y="20"/>
                    </a:cxn>
                    <a:cxn ang="0">
                      <a:pos x="404" y="18"/>
                    </a:cxn>
                    <a:cxn ang="0">
                      <a:pos x="460" y="18"/>
                    </a:cxn>
                    <a:cxn ang="0">
                      <a:pos x="524" y="20"/>
                    </a:cxn>
                    <a:cxn ang="0">
                      <a:pos x="632" y="22"/>
                    </a:cxn>
                    <a:cxn ang="0">
                      <a:pos x="632" y="8"/>
                    </a:cxn>
                    <a:cxn ang="0">
                      <a:pos x="42" y="0"/>
                    </a:cxn>
                    <a:cxn ang="0">
                      <a:pos x="42" y="0"/>
                    </a:cxn>
                    <a:cxn ang="0">
                      <a:pos x="42" y="2"/>
                    </a:cxn>
                    <a:cxn ang="0">
                      <a:pos x="42" y="6"/>
                    </a:cxn>
                    <a:cxn ang="0">
                      <a:pos x="36" y="10"/>
                    </a:cxn>
                    <a:cxn ang="0">
                      <a:pos x="26" y="14"/>
                    </a:cxn>
                    <a:cxn ang="0">
                      <a:pos x="26" y="14"/>
                    </a:cxn>
                    <a:cxn ang="0">
                      <a:pos x="12" y="20"/>
                    </a:cxn>
                    <a:cxn ang="0">
                      <a:pos x="4" y="24"/>
                    </a:cxn>
                    <a:cxn ang="0">
                      <a:pos x="0" y="28"/>
                    </a:cxn>
                    <a:cxn ang="0">
                      <a:pos x="26" y="30"/>
                    </a:cxn>
                    <a:cxn ang="0">
                      <a:pos x="26" y="30"/>
                    </a:cxn>
                    <a:cxn ang="0">
                      <a:pos x="34" y="30"/>
                    </a:cxn>
                    <a:cxn ang="0">
                      <a:pos x="50" y="30"/>
                    </a:cxn>
                    <a:cxn ang="0">
                      <a:pos x="80" y="26"/>
                    </a:cxn>
                    <a:cxn ang="0">
                      <a:pos x="80" y="26"/>
                    </a:cxn>
                    <a:cxn ang="0">
                      <a:pos x="118" y="22"/>
                    </a:cxn>
                    <a:cxn ang="0">
                      <a:pos x="154" y="20"/>
                    </a:cxn>
                    <a:cxn ang="0">
                      <a:pos x="192" y="18"/>
                    </a:cxn>
                  </a:cxnLst>
                  <a:rect l="0" t="0" r="r" b="b"/>
                  <a:pathLst>
                    <a:path w="632" h="30">
                      <a:moveTo>
                        <a:pt x="190" y="18"/>
                      </a:moveTo>
                      <a:lnTo>
                        <a:pt x="320" y="20"/>
                      </a:lnTo>
                      <a:lnTo>
                        <a:pt x="404" y="18"/>
                      </a:lnTo>
                      <a:lnTo>
                        <a:pt x="460" y="18"/>
                      </a:lnTo>
                      <a:lnTo>
                        <a:pt x="524" y="20"/>
                      </a:lnTo>
                      <a:lnTo>
                        <a:pt x="632" y="22"/>
                      </a:lnTo>
                      <a:lnTo>
                        <a:pt x="632" y="8"/>
                      </a:lnTo>
                      <a:lnTo>
                        <a:pt x="42" y="0"/>
                      </a:lnTo>
                      <a:lnTo>
                        <a:pt x="42" y="0"/>
                      </a:lnTo>
                      <a:lnTo>
                        <a:pt x="42" y="2"/>
                      </a:lnTo>
                      <a:lnTo>
                        <a:pt x="42" y="6"/>
                      </a:lnTo>
                      <a:lnTo>
                        <a:pt x="36" y="10"/>
                      </a:lnTo>
                      <a:lnTo>
                        <a:pt x="26" y="14"/>
                      </a:lnTo>
                      <a:lnTo>
                        <a:pt x="26" y="14"/>
                      </a:lnTo>
                      <a:lnTo>
                        <a:pt x="12" y="20"/>
                      </a:lnTo>
                      <a:lnTo>
                        <a:pt x="4" y="24"/>
                      </a:lnTo>
                      <a:lnTo>
                        <a:pt x="0" y="28"/>
                      </a:lnTo>
                      <a:lnTo>
                        <a:pt x="26" y="30"/>
                      </a:lnTo>
                      <a:lnTo>
                        <a:pt x="26" y="30"/>
                      </a:lnTo>
                      <a:lnTo>
                        <a:pt x="34" y="30"/>
                      </a:lnTo>
                      <a:lnTo>
                        <a:pt x="50" y="30"/>
                      </a:lnTo>
                      <a:lnTo>
                        <a:pt x="80" y="26"/>
                      </a:lnTo>
                      <a:lnTo>
                        <a:pt x="80" y="26"/>
                      </a:lnTo>
                      <a:lnTo>
                        <a:pt x="118" y="22"/>
                      </a:lnTo>
                      <a:lnTo>
                        <a:pt x="154" y="20"/>
                      </a:lnTo>
                      <a:lnTo>
                        <a:pt x="192" y="18"/>
                      </a:lnTo>
                    </a:path>
                  </a:pathLst>
                </a:custGeom>
                <a:noFill/>
                <a:ln w="12700">
                  <a:solidFill>
                    <a:srgbClr val="000000"/>
                  </a:solidFill>
                  <a:prstDash val="solid"/>
                  <a:round/>
                  <a:headEnd/>
                  <a:tailEnd/>
                </a:ln>
              </p:spPr>
              <p:txBody>
                <a:bodyPr/>
                <a:lstStyle/>
                <a:p>
                  <a:endParaRPr lang="en-US" dirty="0"/>
                </a:p>
              </p:txBody>
            </p:sp>
            <p:sp>
              <p:nvSpPr>
                <p:cNvPr id="120" name="Freeform 404"/>
                <p:cNvSpPr>
                  <a:spLocks/>
                </p:cNvSpPr>
                <p:nvPr/>
              </p:nvSpPr>
              <p:spPr bwMode="auto">
                <a:xfrm>
                  <a:off x="4820" y="1214"/>
                  <a:ext cx="90" cy="10"/>
                </a:xfrm>
                <a:custGeom>
                  <a:avLst/>
                  <a:gdLst/>
                  <a:ahLst/>
                  <a:cxnLst>
                    <a:cxn ang="0">
                      <a:pos x="90" y="0"/>
                    </a:cxn>
                    <a:cxn ang="0">
                      <a:pos x="90" y="0"/>
                    </a:cxn>
                    <a:cxn ang="0">
                      <a:pos x="52" y="2"/>
                    </a:cxn>
                    <a:cxn ang="0">
                      <a:pos x="22" y="6"/>
                    </a:cxn>
                    <a:cxn ang="0">
                      <a:pos x="0" y="10"/>
                    </a:cxn>
                    <a:cxn ang="0">
                      <a:pos x="90" y="0"/>
                    </a:cxn>
                  </a:cxnLst>
                  <a:rect l="0" t="0" r="r" b="b"/>
                  <a:pathLst>
                    <a:path w="90" h="10">
                      <a:moveTo>
                        <a:pt x="90" y="0"/>
                      </a:moveTo>
                      <a:lnTo>
                        <a:pt x="90" y="0"/>
                      </a:lnTo>
                      <a:lnTo>
                        <a:pt x="52" y="2"/>
                      </a:lnTo>
                      <a:lnTo>
                        <a:pt x="22" y="6"/>
                      </a:lnTo>
                      <a:lnTo>
                        <a:pt x="0" y="10"/>
                      </a:lnTo>
                      <a:lnTo>
                        <a:pt x="90" y="0"/>
                      </a:lnTo>
                      <a:close/>
                    </a:path>
                  </a:pathLst>
                </a:custGeom>
                <a:solidFill>
                  <a:srgbClr val="FFFF00"/>
                </a:solidFill>
                <a:ln w="9525">
                  <a:noFill/>
                  <a:round/>
                  <a:headEnd/>
                  <a:tailEnd/>
                </a:ln>
              </p:spPr>
              <p:txBody>
                <a:bodyPr/>
                <a:lstStyle/>
                <a:p>
                  <a:endParaRPr lang="en-US" dirty="0"/>
                </a:p>
              </p:txBody>
            </p:sp>
            <p:sp>
              <p:nvSpPr>
                <p:cNvPr id="121" name="Freeform 405"/>
                <p:cNvSpPr>
                  <a:spLocks/>
                </p:cNvSpPr>
                <p:nvPr/>
              </p:nvSpPr>
              <p:spPr bwMode="auto">
                <a:xfrm>
                  <a:off x="4820" y="1214"/>
                  <a:ext cx="90" cy="10"/>
                </a:xfrm>
                <a:custGeom>
                  <a:avLst/>
                  <a:gdLst/>
                  <a:ahLst/>
                  <a:cxnLst>
                    <a:cxn ang="0">
                      <a:pos x="90" y="0"/>
                    </a:cxn>
                    <a:cxn ang="0">
                      <a:pos x="90" y="0"/>
                    </a:cxn>
                    <a:cxn ang="0">
                      <a:pos x="52" y="2"/>
                    </a:cxn>
                    <a:cxn ang="0">
                      <a:pos x="22" y="6"/>
                    </a:cxn>
                    <a:cxn ang="0">
                      <a:pos x="0" y="10"/>
                    </a:cxn>
                  </a:cxnLst>
                  <a:rect l="0" t="0" r="r" b="b"/>
                  <a:pathLst>
                    <a:path w="90" h="10">
                      <a:moveTo>
                        <a:pt x="90" y="0"/>
                      </a:moveTo>
                      <a:lnTo>
                        <a:pt x="90" y="0"/>
                      </a:lnTo>
                      <a:lnTo>
                        <a:pt x="52" y="2"/>
                      </a:lnTo>
                      <a:lnTo>
                        <a:pt x="22" y="6"/>
                      </a:lnTo>
                      <a:lnTo>
                        <a:pt x="0" y="10"/>
                      </a:lnTo>
                    </a:path>
                  </a:pathLst>
                </a:custGeom>
                <a:noFill/>
                <a:ln w="12700">
                  <a:solidFill>
                    <a:srgbClr val="000000"/>
                  </a:solidFill>
                  <a:prstDash val="solid"/>
                  <a:round/>
                  <a:headEnd/>
                  <a:tailEnd/>
                </a:ln>
              </p:spPr>
              <p:txBody>
                <a:bodyPr/>
                <a:lstStyle/>
                <a:p>
                  <a:endParaRPr lang="en-US" dirty="0"/>
                </a:p>
              </p:txBody>
            </p:sp>
            <p:sp>
              <p:nvSpPr>
                <p:cNvPr id="122" name="Freeform 406"/>
                <p:cNvSpPr>
                  <a:spLocks/>
                </p:cNvSpPr>
                <p:nvPr/>
              </p:nvSpPr>
              <p:spPr bwMode="auto">
                <a:xfrm>
                  <a:off x="4530" y="1234"/>
                  <a:ext cx="92" cy="4"/>
                </a:xfrm>
                <a:custGeom>
                  <a:avLst/>
                  <a:gdLst/>
                  <a:ahLst/>
                  <a:cxnLst>
                    <a:cxn ang="0">
                      <a:pos x="0" y="0"/>
                    </a:cxn>
                    <a:cxn ang="0">
                      <a:pos x="0" y="0"/>
                    </a:cxn>
                    <a:cxn ang="0">
                      <a:pos x="32" y="2"/>
                    </a:cxn>
                    <a:cxn ang="0">
                      <a:pos x="92" y="4"/>
                    </a:cxn>
                    <a:cxn ang="0">
                      <a:pos x="0" y="0"/>
                    </a:cxn>
                  </a:cxnLst>
                  <a:rect l="0" t="0" r="r" b="b"/>
                  <a:pathLst>
                    <a:path w="92" h="4">
                      <a:moveTo>
                        <a:pt x="0" y="0"/>
                      </a:moveTo>
                      <a:lnTo>
                        <a:pt x="0" y="0"/>
                      </a:lnTo>
                      <a:lnTo>
                        <a:pt x="32" y="2"/>
                      </a:lnTo>
                      <a:lnTo>
                        <a:pt x="92" y="4"/>
                      </a:lnTo>
                      <a:lnTo>
                        <a:pt x="0" y="0"/>
                      </a:lnTo>
                      <a:close/>
                    </a:path>
                  </a:pathLst>
                </a:custGeom>
                <a:solidFill>
                  <a:srgbClr val="FFFF00"/>
                </a:solidFill>
                <a:ln w="9525">
                  <a:noFill/>
                  <a:round/>
                  <a:headEnd/>
                  <a:tailEnd/>
                </a:ln>
              </p:spPr>
              <p:txBody>
                <a:bodyPr/>
                <a:lstStyle/>
                <a:p>
                  <a:endParaRPr lang="en-US" dirty="0"/>
                </a:p>
              </p:txBody>
            </p:sp>
            <p:sp>
              <p:nvSpPr>
                <p:cNvPr id="123" name="Freeform 407"/>
                <p:cNvSpPr>
                  <a:spLocks/>
                </p:cNvSpPr>
                <p:nvPr/>
              </p:nvSpPr>
              <p:spPr bwMode="auto">
                <a:xfrm>
                  <a:off x="4530" y="1234"/>
                  <a:ext cx="92" cy="4"/>
                </a:xfrm>
                <a:custGeom>
                  <a:avLst/>
                  <a:gdLst/>
                  <a:ahLst/>
                  <a:cxnLst>
                    <a:cxn ang="0">
                      <a:pos x="0" y="0"/>
                    </a:cxn>
                    <a:cxn ang="0">
                      <a:pos x="0" y="0"/>
                    </a:cxn>
                    <a:cxn ang="0">
                      <a:pos x="32" y="2"/>
                    </a:cxn>
                    <a:cxn ang="0">
                      <a:pos x="92" y="4"/>
                    </a:cxn>
                  </a:cxnLst>
                  <a:rect l="0" t="0" r="r" b="b"/>
                  <a:pathLst>
                    <a:path w="92" h="4">
                      <a:moveTo>
                        <a:pt x="0" y="0"/>
                      </a:moveTo>
                      <a:lnTo>
                        <a:pt x="0" y="0"/>
                      </a:lnTo>
                      <a:lnTo>
                        <a:pt x="32" y="2"/>
                      </a:lnTo>
                      <a:lnTo>
                        <a:pt x="92" y="4"/>
                      </a:lnTo>
                    </a:path>
                  </a:pathLst>
                </a:custGeom>
                <a:noFill/>
                <a:ln w="12700">
                  <a:solidFill>
                    <a:srgbClr val="000000"/>
                  </a:solidFill>
                  <a:prstDash val="solid"/>
                  <a:round/>
                  <a:headEnd/>
                  <a:tailEnd/>
                </a:ln>
              </p:spPr>
              <p:txBody>
                <a:bodyPr/>
                <a:lstStyle/>
                <a:p>
                  <a:endParaRPr lang="en-US" dirty="0"/>
                </a:p>
              </p:txBody>
            </p:sp>
            <p:sp>
              <p:nvSpPr>
                <p:cNvPr id="124" name="Freeform 408"/>
                <p:cNvSpPr>
                  <a:spLocks/>
                </p:cNvSpPr>
                <p:nvPr/>
              </p:nvSpPr>
              <p:spPr bwMode="auto">
                <a:xfrm>
                  <a:off x="3792" y="1260"/>
                  <a:ext cx="888" cy="142"/>
                </a:xfrm>
                <a:custGeom>
                  <a:avLst/>
                  <a:gdLst/>
                  <a:ahLst/>
                  <a:cxnLst>
                    <a:cxn ang="0">
                      <a:pos x="0" y="32"/>
                    </a:cxn>
                    <a:cxn ang="0">
                      <a:pos x="0" y="48"/>
                    </a:cxn>
                    <a:cxn ang="0">
                      <a:pos x="0" y="48"/>
                    </a:cxn>
                    <a:cxn ang="0">
                      <a:pos x="46" y="58"/>
                    </a:cxn>
                    <a:cxn ang="0">
                      <a:pos x="84" y="68"/>
                    </a:cxn>
                    <a:cxn ang="0">
                      <a:pos x="98" y="74"/>
                    </a:cxn>
                    <a:cxn ang="0">
                      <a:pos x="110" y="78"/>
                    </a:cxn>
                    <a:cxn ang="0">
                      <a:pos x="110" y="78"/>
                    </a:cxn>
                    <a:cxn ang="0">
                      <a:pos x="114" y="82"/>
                    </a:cxn>
                    <a:cxn ang="0">
                      <a:pos x="114" y="82"/>
                    </a:cxn>
                    <a:cxn ang="0">
                      <a:pos x="112" y="82"/>
                    </a:cxn>
                    <a:cxn ang="0">
                      <a:pos x="100" y="80"/>
                    </a:cxn>
                    <a:cxn ang="0">
                      <a:pos x="82" y="78"/>
                    </a:cxn>
                    <a:cxn ang="0">
                      <a:pos x="72" y="78"/>
                    </a:cxn>
                    <a:cxn ang="0">
                      <a:pos x="66" y="78"/>
                    </a:cxn>
                    <a:cxn ang="0">
                      <a:pos x="66" y="78"/>
                    </a:cxn>
                    <a:cxn ang="0">
                      <a:pos x="54" y="80"/>
                    </a:cxn>
                    <a:cxn ang="0">
                      <a:pos x="54" y="80"/>
                    </a:cxn>
                    <a:cxn ang="0">
                      <a:pos x="56" y="82"/>
                    </a:cxn>
                    <a:cxn ang="0">
                      <a:pos x="128" y="98"/>
                    </a:cxn>
                    <a:cxn ang="0">
                      <a:pos x="128" y="98"/>
                    </a:cxn>
                    <a:cxn ang="0">
                      <a:pos x="158" y="106"/>
                    </a:cxn>
                    <a:cxn ang="0">
                      <a:pos x="182" y="114"/>
                    </a:cxn>
                    <a:cxn ang="0">
                      <a:pos x="218" y="132"/>
                    </a:cxn>
                    <a:cxn ang="0">
                      <a:pos x="234" y="138"/>
                    </a:cxn>
                    <a:cxn ang="0">
                      <a:pos x="252" y="142"/>
                    </a:cxn>
                    <a:cxn ang="0">
                      <a:pos x="272" y="142"/>
                    </a:cxn>
                    <a:cxn ang="0">
                      <a:pos x="296" y="140"/>
                    </a:cxn>
                    <a:cxn ang="0">
                      <a:pos x="296" y="140"/>
                    </a:cxn>
                    <a:cxn ang="0">
                      <a:pos x="320" y="132"/>
                    </a:cxn>
                    <a:cxn ang="0">
                      <a:pos x="340" y="122"/>
                    </a:cxn>
                    <a:cxn ang="0">
                      <a:pos x="356" y="112"/>
                    </a:cxn>
                    <a:cxn ang="0">
                      <a:pos x="368" y="100"/>
                    </a:cxn>
                    <a:cxn ang="0">
                      <a:pos x="386" y="80"/>
                    </a:cxn>
                    <a:cxn ang="0">
                      <a:pos x="392" y="74"/>
                    </a:cxn>
                    <a:cxn ang="0">
                      <a:pos x="398" y="70"/>
                    </a:cxn>
                    <a:cxn ang="0">
                      <a:pos x="398" y="70"/>
                    </a:cxn>
                    <a:cxn ang="0">
                      <a:pos x="420" y="66"/>
                    </a:cxn>
                    <a:cxn ang="0">
                      <a:pos x="448" y="64"/>
                    </a:cxn>
                    <a:cxn ang="0">
                      <a:pos x="484" y="62"/>
                    </a:cxn>
                    <a:cxn ang="0">
                      <a:pos x="546" y="54"/>
                    </a:cxn>
                    <a:cxn ang="0">
                      <a:pos x="888" y="48"/>
                    </a:cxn>
                    <a:cxn ang="0">
                      <a:pos x="474" y="30"/>
                    </a:cxn>
                    <a:cxn ang="0">
                      <a:pos x="694" y="26"/>
                    </a:cxn>
                    <a:cxn ang="0">
                      <a:pos x="756" y="10"/>
                    </a:cxn>
                    <a:cxn ang="0">
                      <a:pos x="466" y="8"/>
                    </a:cxn>
                    <a:cxn ang="0">
                      <a:pos x="466" y="8"/>
                    </a:cxn>
                    <a:cxn ang="0">
                      <a:pos x="432" y="4"/>
                    </a:cxn>
                    <a:cxn ang="0">
                      <a:pos x="346" y="0"/>
                    </a:cxn>
                    <a:cxn ang="0">
                      <a:pos x="294" y="0"/>
                    </a:cxn>
                    <a:cxn ang="0">
                      <a:pos x="244" y="0"/>
                    </a:cxn>
                    <a:cxn ang="0">
                      <a:pos x="196" y="2"/>
                    </a:cxn>
                    <a:cxn ang="0">
                      <a:pos x="156" y="6"/>
                    </a:cxn>
                    <a:cxn ang="0">
                      <a:pos x="0" y="8"/>
                    </a:cxn>
                    <a:cxn ang="0">
                      <a:pos x="0" y="32"/>
                    </a:cxn>
                  </a:cxnLst>
                  <a:rect l="0" t="0" r="r" b="b"/>
                  <a:pathLst>
                    <a:path w="888" h="142">
                      <a:moveTo>
                        <a:pt x="0" y="32"/>
                      </a:moveTo>
                      <a:lnTo>
                        <a:pt x="0" y="48"/>
                      </a:lnTo>
                      <a:lnTo>
                        <a:pt x="0" y="48"/>
                      </a:lnTo>
                      <a:lnTo>
                        <a:pt x="46" y="58"/>
                      </a:lnTo>
                      <a:lnTo>
                        <a:pt x="84" y="68"/>
                      </a:lnTo>
                      <a:lnTo>
                        <a:pt x="98" y="74"/>
                      </a:lnTo>
                      <a:lnTo>
                        <a:pt x="110" y="78"/>
                      </a:lnTo>
                      <a:lnTo>
                        <a:pt x="110" y="78"/>
                      </a:lnTo>
                      <a:lnTo>
                        <a:pt x="114" y="82"/>
                      </a:lnTo>
                      <a:lnTo>
                        <a:pt x="114" y="82"/>
                      </a:lnTo>
                      <a:lnTo>
                        <a:pt x="112" y="82"/>
                      </a:lnTo>
                      <a:lnTo>
                        <a:pt x="100" y="80"/>
                      </a:lnTo>
                      <a:lnTo>
                        <a:pt x="82" y="78"/>
                      </a:lnTo>
                      <a:lnTo>
                        <a:pt x="72" y="78"/>
                      </a:lnTo>
                      <a:lnTo>
                        <a:pt x="66" y="78"/>
                      </a:lnTo>
                      <a:lnTo>
                        <a:pt x="66" y="78"/>
                      </a:lnTo>
                      <a:lnTo>
                        <a:pt x="54" y="80"/>
                      </a:lnTo>
                      <a:lnTo>
                        <a:pt x="54" y="80"/>
                      </a:lnTo>
                      <a:lnTo>
                        <a:pt x="56" y="82"/>
                      </a:lnTo>
                      <a:lnTo>
                        <a:pt x="128" y="98"/>
                      </a:lnTo>
                      <a:lnTo>
                        <a:pt x="128" y="98"/>
                      </a:lnTo>
                      <a:lnTo>
                        <a:pt x="158" y="106"/>
                      </a:lnTo>
                      <a:lnTo>
                        <a:pt x="182" y="114"/>
                      </a:lnTo>
                      <a:lnTo>
                        <a:pt x="218" y="132"/>
                      </a:lnTo>
                      <a:lnTo>
                        <a:pt x="234" y="138"/>
                      </a:lnTo>
                      <a:lnTo>
                        <a:pt x="252" y="142"/>
                      </a:lnTo>
                      <a:lnTo>
                        <a:pt x="272" y="142"/>
                      </a:lnTo>
                      <a:lnTo>
                        <a:pt x="296" y="140"/>
                      </a:lnTo>
                      <a:lnTo>
                        <a:pt x="296" y="140"/>
                      </a:lnTo>
                      <a:lnTo>
                        <a:pt x="320" y="132"/>
                      </a:lnTo>
                      <a:lnTo>
                        <a:pt x="340" y="122"/>
                      </a:lnTo>
                      <a:lnTo>
                        <a:pt x="356" y="112"/>
                      </a:lnTo>
                      <a:lnTo>
                        <a:pt x="368" y="100"/>
                      </a:lnTo>
                      <a:lnTo>
                        <a:pt x="386" y="80"/>
                      </a:lnTo>
                      <a:lnTo>
                        <a:pt x="392" y="74"/>
                      </a:lnTo>
                      <a:lnTo>
                        <a:pt x="398" y="70"/>
                      </a:lnTo>
                      <a:lnTo>
                        <a:pt x="398" y="70"/>
                      </a:lnTo>
                      <a:lnTo>
                        <a:pt x="420" y="66"/>
                      </a:lnTo>
                      <a:lnTo>
                        <a:pt x="448" y="64"/>
                      </a:lnTo>
                      <a:lnTo>
                        <a:pt x="484" y="62"/>
                      </a:lnTo>
                      <a:lnTo>
                        <a:pt x="546" y="54"/>
                      </a:lnTo>
                      <a:lnTo>
                        <a:pt x="888" y="48"/>
                      </a:lnTo>
                      <a:lnTo>
                        <a:pt x="474" y="30"/>
                      </a:lnTo>
                      <a:lnTo>
                        <a:pt x="694" y="26"/>
                      </a:lnTo>
                      <a:lnTo>
                        <a:pt x="756" y="10"/>
                      </a:lnTo>
                      <a:lnTo>
                        <a:pt x="466" y="8"/>
                      </a:lnTo>
                      <a:lnTo>
                        <a:pt x="466" y="8"/>
                      </a:lnTo>
                      <a:lnTo>
                        <a:pt x="432" y="4"/>
                      </a:lnTo>
                      <a:lnTo>
                        <a:pt x="346" y="0"/>
                      </a:lnTo>
                      <a:lnTo>
                        <a:pt x="294" y="0"/>
                      </a:lnTo>
                      <a:lnTo>
                        <a:pt x="244" y="0"/>
                      </a:lnTo>
                      <a:lnTo>
                        <a:pt x="196" y="2"/>
                      </a:lnTo>
                      <a:lnTo>
                        <a:pt x="156" y="6"/>
                      </a:lnTo>
                      <a:lnTo>
                        <a:pt x="0" y="8"/>
                      </a:lnTo>
                      <a:lnTo>
                        <a:pt x="0" y="32"/>
                      </a:lnTo>
                      <a:close/>
                    </a:path>
                  </a:pathLst>
                </a:custGeom>
                <a:solidFill>
                  <a:srgbClr val="FFFF00"/>
                </a:solidFill>
                <a:ln w="9525">
                  <a:noFill/>
                  <a:round/>
                  <a:headEnd/>
                  <a:tailEnd/>
                </a:ln>
              </p:spPr>
              <p:txBody>
                <a:bodyPr/>
                <a:lstStyle/>
                <a:p>
                  <a:endParaRPr lang="en-US" dirty="0"/>
                </a:p>
              </p:txBody>
            </p:sp>
            <p:sp>
              <p:nvSpPr>
                <p:cNvPr id="125" name="Freeform 409"/>
                <p:cNvSpPr>
                  <a:spLocks/>
                </p:cNvSpPr>
                <p:nvPr/>
              </p:nvSpPr>
              <p:spPr bwMode="auto">
                <a:xfrm>
                  <a:off x="3792" y="1260"/>
                  <a:ext cx="888" cy="142"/>
                </a:xfrm>
                <a:custGeom>
                  <a:avLst/>
                  <a:gdLst/>
                  <a:ahLst/>
                  <a:cxnLst>
                    <a:cxn ang="0">
                      <a:pos x="0" y="32"/>
                    </a:cxn>
                    <a:cxn ang="0">
                      <a:pos x="0" y="48"/>
                    </a:cxn>
                    <a:cxn ang="0">
                      <a:pos x="0" y="48"/>
                    </a:cxn>
                    <a:cxn ang="0">
                      <a:pos x="46" y="58"/>
                    </a:cxn>
                    <a:cxn ang="0">
                      <a:pos x="84" y="68"/>
                    </a:cxn>
                    <a:cxn ang="0">
                      <a:pos x="98" y="74"/>
                    </a:cxn>
                    <a:cxn ang="0">
                      <a:pos x="110" y="78"/>
                    </a:cxn>
                    <a:cxn ang="0">
                      <a:pos x="110" y="78"/>
                    </a:cxn>
                    <a:cxn ang="0">
                      <a:pos x="114" y="82"/>
                    </a:cxn>
                    <a:cxn ang="0">
                      <a:pos x="114" y="82"/>
                    </a:cxn>
                    <a:cxn ang="0">
                      <a:pos x="112" y="82"/>
                    </a:cxn>
                    <a:cxn ang="0">
                      <a:pos x="100" y="80"/>
                    </a:cxn>
                    <a:cxn ang="0">
                      <a:pos x="82" y="78"/>
                    </a:cxn>
                    <a:cxn ang="0">
                      <a:pos x="72" y="78"/>
                    </a:cxn>
                    <a:cxn ang="0">
                      <a:pos x="66" y="78"/>
                    </a:cxn>
                    <a:cxn ang="0">
                      <a:pos x="66" y="78"/>
                    </a:cxn>
                    <a:cxn ang="0">
                      <a:pos x="54" y="80"/>
                    </a:cxn>
                    <a:cxn ang="0">
                      <a:pos x="54" y="80"/>
                    </a:cxn>
                    <a:cxn ang="0">
                      <a:pos x="56" y="82"/>
                    </a:cxn>
                    <a:cxn ang="0">
                      <a:pos x="128" y="98"/>
                    </a:cxn>
                    <a:cxn ang="0">
                      <a:pos x="128" y="98"/>
                    </a:cxn>
                    <a:cxn ang="0">
                      <a:pos x="158" y="106"/>
                    </a:cxn>
                    <a:cxn ang="0">
                      <a:pos x="182" y="114"/>
                    </a:cxn>
                    <a:cxn ang="0">
                      <a:pos x="218" y="132"/>
                    </a:cxn>
                    <a:cxn ang="0">
                      <a:pos x="234" y="138"/>
                    </a:cxn>
                    <a:cxn ang="0">
                      <a:pos x="252" y="142"/>
                    </a:cxn>
                    <a:cxn ang="0">
                      <a:pos x="272" y="142"/>
                    </a:cxn>
                    <a:cxn ang="0">
                      <a:pos x="296" y="140"/>
                    </a:cxn>
                    <a:cxn ang="0">
                      <a:pos x="296" y="140"/>
                    </a:cxn>
                    <a:cxn ang="0">
                      <a:pos x="320" y="132"/>
                    </a:cxn>
                    <a:cxn ang="0">
                      <a:pos x="340" y="122"/>
                    </a:cxn>
                    <a:cxn ang="0">
                      <a:pos x="356" y="112"/>
                    </a:cxn>
                    <a:cxn ang="0">
                      <a:pos x="368" y="100"/>
                    </a:cxn>
                    <a:cxn ang="0">
                      <a:pos x="386" y="80"/>
                    </a:cxn>
                    <a:cxn ang="0">
                      <a:pos x="392" y="74"/>
                    </a:cxn>
                    <a:cxn ang="0">
                      <a:pos x="398" y="70"/>
                    </a:cxn>
                    <a:cxn ang="0">
                      <a:pos x="398" y="70"/>
                    </a:cxn>
                    <a:cxn ang="0">
                      <a:pos x="420" y="66"/>
                    </a:cxn>
                    <a:cxn ang="0">
                      <a:pos x="448" y="64"/>
                    </a:cxn>
                    <a:cxn ang="0">
                      <a:pos x="484" y="62"/>
                    </a:cxn>
                    <a:cxn ang="0">
                      <a:pos x="546" y="54"/>
                    </a:cxn>
                    <a:cxn ang="0">
                      <a:pos x="888" y="48"/>
                    </a:cxn>
                    <a:cxn ang="0">
                      <a:pos x="474" y="30"/>
                    </a:cxn>
                    <a:cxn ang="0">
                      <a:pos x="694" y="26"/>
                    </a:cxn>
                    <a:cxn ang="0">
                      <a:pos x="756" y="10"/>
                    </a:cxn>
                    <a:cxn ang="0">
                      <a:pos x="466" y="8"/>
                    </a:cxn>
                    <a:cxn ang="0">
                      <a:pos x="466" y="8"/>
                    </a:cxn>
                    <a:cxn ang="0">
                      <a:pos x="432" y="4"/>
                    </a:cxn>
                    <a:cxn ang="0">
                      <a:pos x="346" y="0"/>
                    </a:cxn>
                    <a:cxn ang="0">
                      <a:pos x="294" y="0"/>
                    </a:cxn>
                    <a:cxn ang="0">
                      <a:pos x="244" y="0"/>
                    </a:cxn>
                    <a:cxn ang="0">
                      <a:pos x="196" y="2"/>
                    </a:cxn>
                    <a:cxn ang="0">
                      <a:pos x="156" y="6"/>
                    </a:cxn>
                    <a:cxn ang="0">
                      <a:pos x="0" y="8"/>
                    </a:cxn>
                  </a:cxnLst>
                  <a:rect l="0" t="0" r="r" b="b"/>
                  <a:pathLst>
                    <a:path w="888" h="142">
                      <a:moveTo>
                        <a:pt x="0" y="32"/>
                      </a:moveTo>
                      <a:lnTo>
                        <a:pt x="0" y="48"/>
                      </a:lnTo>
                      <a:lnTo>
                        <a:pt x="0" y="48"/>
                      </a:lnTo>
                      <a:lnTo>
                        <a:pt x="46" y="58"/>
                      </a:lnTo>
                      <a:lnTo>
                        <a:pt x="84" y="68"/>
                      </a:lnTo>
                      <a:lnTo>
                        <a:pt x="98" y="74"/>
                      </a:lnTo>
                      <a:lnTo>
                        <a:pt x="110" y="78"/>
                      </a:lnTo>
                      <a:lnTo>
                        <a:pt x="110" y="78"/>
                      </a:lnTo>
                      <a:lnTo>
                        <a:pt x="114" y="82"/>
                      </a:lnTo>
                      <a:lnTo>
                        <a:pt x="114" y="82"/>
                      </a:lnTo>
                      <a:lnTo>
                        <a:pt x="112" y="82"/>
                      </a:lnTo>
                      <a:lnTo>
                        <a:pt x="100" y="80"/>
                      </a:lnTo>
                      <a:lnTo>
                        <a:pt x="82" y="78"/>
                      </a:lnTo>
                      <a:lnTo>
                        <a:pt x="72" y="78"/>
                      </a:lnTo>
                      <a:lnTo>
                        <a:pt x="66" y="78"/>
                      </a:lnTo>
                      <a:lnTo>
                        <a:pt x="66" y="78"/>
                      </a:lnTo>
                      <a:lnTo>
                        <a:pt x="54" y="80"/>
                      </a:lnTo>
                      <a:lnTo>
                        <a:pt x="54" y="80"/>
                      </a:lnTo>
                      <a:lnTo>
                        <a:pt x="56" y="82"/>
                      </a:lnTo>
                      <a:lnTo>
                        <a:pt x="128" y="98"/>
                      </a:lnTo>
                      <a:lnTo>
                        <a:pt x="128" y="98"/>
                      </a:lnTo>
                      <a:lnTo>
                        <a:pt x="158" y="106"/>
                      </a:lnTo>
                      <a:lnTo>
                        <a:pt x="182" y="114"/>
                      </a:lnTo>
                      <a:lnTo>
                        <a:pt x="218" y="132"/>
                      </a:lnTo>
                      <a:lnTo>
                        <a:pt x="234" y="138"/>
                      </a:lnTo>
                      <a:lnTo>
                        <a:pt x="252" y="142"/>
                      </a:lnTo>
                      <a:lnTo>
                        <a:pt x="272" y="142"/>
                      </a:lnTo>
                      <a:lnTo>
                        <a:pt x="296" y="140"/>
                      </a:lnTo>
                      <a:lnTo>
                        <a:pt x="296" y="140"/>
                      </a:lnTo>
                      <a:lnTo>
                        <a:pt x="320" y="132"/>
                      </a:lnTo>
                      <a:lnTo>
                        <a:pt x="340" y="122"/>
                      </a:lnTo>
                      <a:lnTo>
                        <a:pt x="356" y="112"/>
                      </a:lnTo>
                      <a:lnTo>
                        <a:pt x="368" y="100"/>
                      </a:lnTo>
                      <a:lnTo>
                        <a:pt x="386" y="80"/>
                      </a:lnTo>
                      <a:lnTo>
                        <a:pt x="392" y="74"/>
                      </a:lnTo>
                      <a:lnTo>
                        <a:pt x="398" y="70"/>
                      </a:lnTo>
                      <a:lnTo>
                        <a:pt x="398" y="70"/>
                      </a:lnTo>
                      <a:lnTo>
                        <a:pt x="420" y="66"/>
                      </a:lnTo>
                      <a:lnTo>
                        <a:pt x="448" y="64"/>
                      </a:lnTo>
                      <a:lnTo>
                        <a:pt x="484" y="62"/>
                      </a:lnTo>
                      <a:lnTo>
                        <a:pt x="546" y="54"/>
                      </a:lnTo>
                      <a:lnTo>
                        <a:pt x="888" y="48"/>
                      </a:lnTo>
                      <a:lnTo>
                        <a:pt x="474" y="30"/>
                      </a:lnTo>
                      <a:lnTo>
                        <a:pt x="694" y="26"/>
                      </a:lnTo>
                      <a:lnTo>
                        <a:pt x="756" y="10"/>
                      </a:lnTo>
                      <a:lnTo>
                        <a:pt x="466" y="8"/>
                      </a:lnTo>
                      <a:lnTo>
                        <a:pt x="466" y="8"/>
                      </a:lnTo>
                      <a:lnTo>
                        <a:pt x="432" y="4"/>
                      </a:lnTo>
                      <a:lnTo>
                        <a:pt x="346" y="0"/>
                      </a:lnTo>
                      <a:lnTo>
                        <a:pt x="294" y="0"/>
                      </a:lnTo>
                      <a:lnTo>
                        <a:pt x="244" y="0"/>
                      </a:lnTo>
                      <a:lnTo>
                        <a:pt x="196" y="2"/>
                      </a:lnTo>
                      <a:lnTo>
                        <a:pt x="156" y="6"/>
                      </a:lnTo>
                      <a:lnTo>
                        <a:pt x="0" y="8"/>
                      </a:lnTo>
                    </a:path>
                  </a:pathLst>
                </a:custGeom>
                <a:noFill/>
                <a:ln w="12700">
                  <a:solidFill>
                    <a:srgbClr val="000000"/>
                  </a:solidFill>
                  <a:prstDash val="solid"/>
                  <a:round/>
                  <a:headEnd/>
                  <a:tailEnd/>
                </a:ln>
              </p:spPr>
              <p:txBody>
                <a:bodyPr/>
                <a:lstStyle/>
                <a:p>
                  <a:endParaRPr lang="en-US" dirty="0"/>
                </a:p>
              </p:txBody>
            </p:sp>
            <p:sp>
              <p:nvSpPr>
                <p:cNvPr id="126" name="Freeform 410"/>
                <p:cNvSpPr>
                  <a:spLocks/>
                </p:cNvSpPr>
                <p:nvPr/>
              </p:nvSpPr>
              <p:spPr bwMode="auto">
                <a:xfrm>
                  <a:off x="4114" y="1290"/>
                  <a:ext cx="152" cy="16"/>
                </a:xfrm>
                <a:custGeom>
                  <a:avLst/>
                  <a:gdLst/>
                  <a:ahLst/>
                  <a:cxnLst>
                    <a:cxn ang="0">
                      <a:pos x="152" y="0"/>
                    </a:cxn>
                    <a:cxn ang="0">
                      <a:pos x="152" y="0"/>
                    </a:cxn>
                    <a:cxn ang="0">
                      <a:pos x="110" y="0"/>
                    </a:cxn>
                    <a:cxn ang="0">
                      <a:pos x="74" y="2"/>
                    </a:cxn>
                    <a:cxn ang="0">
                      <a:pos x="56" y="4"/>
                    </a:cxn>
                    <a:cxn ang="0">
                      <a:pos x="40" y="6"/>
                    </a:cxn>
                    <a:cxn ang="0">
                      <a:pos x="40" y="6"/>
                    </a:cxn>
                    <a:cxn ang="0">
                      <a:pos x="0" y="16"/>
                    </a:cxn>
                    <a:cxn ang="0">
                      <a:pos x="152" y="0"/>
                    </a:cxn>
                  </a:cxnLst>
                  <a:rect l="0" t="0" r="r" b="b"/>
                  <a:pathLst>
                    <a:path w="152" h="16">
                      <a:moveTo>
                        <a:pt x="152" y="0"/>
                      </a:moveTo>
                      <a:lnTo>
                        <a:pt x="152" y="0"/>
                      </a:lnTo>
                      <a:lnTo>
                        <a:pt x="110" y="0"/>
                      </a:lnTo>
                      <a:lnTo>
                        <a:pt x="74" y="2"/>
                      </a:lnTo>
                      <a:lnTo>
                        <a:pt x="56" y="4"/>
                      </a:lnTo>
                      <a:lnTo>
                        <a:pt x="40" y="6"/>
                      </a:lnTo>
                      <a:lnTo>
                        <a:pt x="40" y="6"/>
                      </a:lnTo>
                      <a:lnTo>
                        <a:pt x="0" y="16"/>
                      </a:lnTo>
                      <a:lnTo>
                        <a:pt x="152" y="0"/>
                      </a:lnTo>
                      <a:close/>
                    </a:path>
                  </a:pathLst>
                </a:custGeom>
                <a:solidFill>
                  <a:srgbClr val="FFFF00"/>
                </a:solidFill>
                <a:ln w="9525">
                  <a:noFill/>
                  <a:round/>
                  <a:headEnd/>
                  <a:tailEnd/>
                </a:ln>
              </p:spPr>
              <p:txBody>
                <a:bodyPr/>
                <a:lstStyle/>
                <a:p>
                  <a:endParaRPr lang="en-US" dirty="0"/>
                </a:p>
              </p:txBody>
            </p:sp>
            <p:sp>
              <p:nvSpPr>
                <p:cNvPr id="127" name="Freeform 411"/>
                <p:cNvSpPr>
                  <a:spLocks/>
                </p:cNvSpPr>
                <p:nvPr/>
              </p:nvSpPr>
              <p:spPr bwMode="auto">
                <a:xfrm>
                  <a:off x="4114" y="1290"/>
                  <a:ext cx="152" cy="16"/>
                </a:xfrm>
                <a:custGeom>
                  <a:avLst/>
                  <a:gdLst/>
                  <a:ahLst/>
                  <a:cxnLst>
                    <a:cxn ang="0">
                      <a:pos x="152" y="0"/>
                    </a:cxn>
                    <a:cxn ang="0">
                      <a:pos x="152" y="0"/>
                    </a:cxn>
                    <a:cxn ang="0">
                      <a:pos x="110" y="0"/>
                    </a:cxn>
                    <a:cxn ang="0">
                      <a:pos x="74" y="2"/>
                    </a:cxn>
                    <a:cxn ang="0">
                      <a:pos x="56" y="4"/>
                    </a:cxn>
                    <a:cxn ang="0">
                      <a:pos x="40" y="6"/>
                    </a:cxn>
                    <a:cxn ang="0">
                      <a:pos x="40" y="6"/>
                    </a:cxn>
                    <a:cxn ang="0">
                      <a:pos x="0" y="16"/>
                    </a:cxn>
                  </a:cxnLst>
                  <a:rect l="0" t="0" r="r" b="b"/>
                  <a:pathLst>
                    <a:path w="152" h="16">
                      <a:moveTo>
                        <a:pt x="152" y="0"/>
                      </a:moveTo>
                      <a:lnTo>
                        <a:pt x="152" y="0"/>
                      </a:lnTo>
                      <a:lnTo>
                        <a:pt x="110" y="0"/>
                      </a:lnTo>
                      <a:lnTo>
                        <a:pt x="74" y="2"/>
                      </a:lnTo>
                      <a:lnTo>
                        <a:pt x="56" y="4"/>
                      </a:lnTo>
                      <a:lnTo>
                        <a:pt x="40" y="6"/>
                      </a:lnTo>
                      <a:lnTo>
                        <a:pt x="40" y="6"/>
                      </a:lnTo>
                      <a:lnTo>
                        <a:pt x="0" y="16"/>
                      </a:lnTo>
                    </a:path>
                  </a:pathLst>
                </a:custGeom>
                <a:noFill/>
                <a:ln w="12700">
                  <a:solidFill>
                    <a:srgbClr val="000000"/>
                  </a:solidFill>
                  <a:prstDash val="solid"/>
                  <a:round/>
                  <a:headEnd/>
                  <a:tailEnd/>
                </a:ln>
              </p:spPr>
              <p:txBody>
                <a:bodyPr/>
                <a:lstStyle/>
                <a:p>
                  <a:endParaRPr lang="en-US" dirty="0"/>
                </a:p>
              </p:txBody>
            </p:sp>
            <p:sp>
              <p:nvSpPr>
                <p:cNvPr id="128" name="Freeform 412"/>
                <p:cNvSpPr>
                  <a:spLocks/>
                </p:cNvSpPr>
                <p:nvPr/>
              </p:nvSpPr>
              <p:spPr bwMode="auto">
                <a:xfrm>
                  <a:off x="3898" y="1308"/>
                  <a:ext cx="58" cy="10"/>
                </a:xfrm>
                <a:custGeom>
                  <a:avLst/>
                  <a:gdLst/>
                  <a:ahLst/>
                  <a:cxnLst>
                    <a:cxn ang="0">
                      <a:pos x="58" y="10"/>
                    </a:cxn>
                    <a:cxn ang="0">
                      <a:pos x="58" y="10"/>
                    </a:cxn>
                    <a:cxn ang="0">
                      <a:pos x="58" y="10"/>
                    </a:cxn>
                    <a:cxn ang="0">
                      <a:pos x="54" y="10"/>
                    </a:cxn>
                    <a:cxn ang="0">
                      <a:pos x="38" y="8"/>
                    </a:cxn>
                    <a:cxn ang="0">
                      <a:pos x="0" y="0"/>
                    </a:cxn>
                    <a:cxn ang="0">
                      <a:pos x="58" y="10"/>
                    </a:cxn>
                  </a:cxnLst>
                  <a:rect l="0" t="0" r="r" b="b"/>
                  <a:pathLst>
                    <a:path w="58" h="10">
                      <a:moveTo>
                        <a:pt x="58" y="10"/>
                      </a:moveTo>
                      <a:lnTo>
                        <a:pt x="58" y="10"/>
                      </a:lnTo>
                      <a:lnTo>
                        <a:pt x="58" y="10"/>
                      </a:lnTo>
                      <a:lnTo>
                        <a:pt x="54" y="10"/>
                      </a:lnTo>
                      <a:lnTo>
                        <a:pt x="38" y="8"/>
                      </a:lnTo>
                      <a:lnTo>
                        <a:pt x="0" y="0"/>
                      </a:lnTo>
                      <a:lnTo>
                        <a:pt x="58" y="10"/>
                      </a:lnTo>
                      <a:close/>
                    </a:path>
                  </a:pathLst>
                </a:custGeom>
                <a:solidFill>
                  <a:srgbClr val="FFFF00"/>
                </a:solidFill>
                <a:ln w="9525">
                  <a:noFill/>
                  <a:round/>
                  <a:headEnd/>
                  <a:tailEnd/>
                </a:ln>
              </p:spPr>
              <p:txBody>
                <a:bodyPr/>
                <a:lstStyle/>
                <a:p>
                  <a:endParaRPr lang="en-US" dirty="0"/>
                </a:p>
              </p:txBody>
            </p:sp>
            <p:sp>
              <p:nvSpPr>
                <p:cNvPr id="129" name="Freeform 413"/>
                <p:cNvSpPr>
                  <a:spLocks/>
                </p:cNvSpPr>
                <p:nvPr/>
              </p:nvSpPr>
              <p:spPr bwMode="auto">
                <a:xfrm>
                  <a:off x="3898" y="1308"/>
                  <a:ext cx="58" cy="10"/>
                </a:xfrm>
                <a:custGeom>
                  <a:avLst/>
                  <a:gdLst/>
                  <a:ahLst/>
                  <a:cxnLst>
                    <a:cxn ang="0">
                      <a:pos x="58" y="10"/>
                    </a:cxn>
                    <a:cxn ang="0">
                      <a:pos x="58" y="10"/>
                    </a:cxn>
                    <a:cxn ang="0">
                      <a:pos x="58" y="10"/>
                    </a:cxn>
                    <a:cxn ang="0">
                      <a:pos x="54" y="10"/>
                    </a:cxn>
                    <a:cxn ang="0">
                      <a:pos x="38" y="8"/>
                    </a:cxn>
                    <a:cxn ang="0">
                      <a:pos x="0" y="0"/>
                    </a:cxn>
                  </a:cxnLst>
                  <a:rect l="0" t="0" r="r" b="b"/>
                  <a:pathLst>
                    <a:path w="58" h="10">
                      <a:moveTo>
                        <a:pt x="58" y="10"/>
                      </a:moveTo>
                      <a:lnTo>
                        <a:pt x="58" y="10"/>
                      </a:lnTo>
                      <a:lnTo>
                        <a:pt x="58" y="10"/>
                      </a:lnTo>
                      <a:lnTo>
                        <a:pt x="54" y="10"/>
                      </a:lnTo>
                      <a:lnTo>
                        <a:pt x="38" y="8"/>
                      </a:lnTo>
                      <a:lnTo>
                        <a:pt x="0" y="0"/>
                      </a:lnTo>
                    </a:path>
                  </a:pathLst>
                </a:custGeom>
                <a:noFill/>
                <a:ln w="12700">
                  <a:solidFill>
                    <a:srgbClr val="000000"/>
                  </a:solidFill>
                  <a:prstDash val="solid"/>
                  <a:round/>
                  <a:headEnd/>
                  <a:tailEnd/>
                </a:ln>
              </p:spPr>
              <p:txBody>
                <a:bodyPr/>
                <a:lstStyle/>
                <a:p>
                  <a:endParaRPr lang="en-US" dirty="0"/>
                </a:p>
              </p:txBody>
            </p:sp>
            <p:sp>
              <p:nvSpPr>
                <p:cNvPr id="130" name="Freeform 414"/>
                <p:cNvSpPr>
                  <a:spLocks/>
                </p:cNvSpPr>
                <p:nvPr/>
              </p:nvSpPr>
              <p:spPr bwMode="auto">
                <a:xfrm>
                  <a:off x="4646" y="1238"/>
                  <a:ext cx="1162" cy="136"/>
                </a:xfrm>
                <a:custGeom>
                  <a:avLst/>
                  <a:gdLst/>
                  <a:ahLst/>
                  <a:cxnLst>
                    <a:cxn ang="0">
                      <a:pos x="936" y="8"/>
                    </a:cxn>
                    <a:cxn ang="0">
                      <a:pos x="936" y="8"/>
                    </a:cxn>
                    <a:cxn ang="0">
                      <a:pos x="900" y="4"/>
                    </a:cxn>
                    <a:cxn ang="0">
                      <a:pos x="814" y="0"/>
                    </a:cxn>
                    <a:cxn ang="0">
                      <a:pos x="764" y="0"/>
                    </a:cxn>
                    <a:cxn ang="0">
                      <a:pos x="712" y="0"/>
                    </a:cxn>
                    <a:cxn ang="0">
                      <a:pos x="664" y="2"/>
                    </a:cxn>
                    <a:cxn ang="0">
                      <a:pos x="624" y="6"/>
                    </a:cxn>
                    <a:cxn ang="0">
                      <a:pos x="624" y="6"/>
                    </a:cxn>
                    <a:cxn ang="0">
                      <a:pos x="602" y="8"/>
                    </a:cxn>
                    <a:cxn ang="0">
                      <a:pos x="570" y="10"/>
                    </a:cxn>
                    <a:cxn ang="0">
                      <a:pos x="488" y="14"/>
                    </a:cxn>
                    <a:cxn ang="0">
                      <a:pos x="386" y="16"/>
                    </a:cxn>
                    <a:cxn ang="0">
                      <a:pos x="278" y="16"/>
                    </a:cxn>
                    <a:cxn ang="0">
                      <a:pos x="84" y="14"/>
                    </a:cxn>
                    <a:cxn ang="0">
                      <a:pos x="0" y="14"/>
                    </a:cxn>
                    <a:cxn ang="0">
                      <a:pos x="0" y="32"/>
                    </a:cxn>
                    <a:cxn ang="0">
                      <a:pos x="452" y="40"/>
                    </a:cxn>
                    <a:cxn ang="0">
                      <a:pos x="476" y="50"/>
                    </a:cxn>
                    <a:cxn ang="0">
                      <a:pos x="476" y="50"/>
                    </a:cxn>
                    <a:cxn ang="0">
                      <a:pos x="474" y="50"/>
                    </a:cxn>
                    <a:cxn ang="0">
                      <a:pos x="474" y="52"/>
                    </a:cxn>
                    <a:cxn ang="0">
                      <a:pos x="476" y="56"/>
                    </a:cxn>
                    <a:cxn ang="0">
                      <a:pos x="486" y="64"/>
                    </a:cxn>
                    <a:cxn ang="0">
                      <a:pos x="486" y="64"/>
                    </a:cxn>
                    <a:cxn ang="0">
                      <a:pos x="494" y="68"/>
                    </a:cxn>
                    <a:cxn ang="0">
                      <a:pos x="504" y="70"/>
                    </a:cxn>
                    <a:cxn ang="0">
                      <a:pos x="524" y="74"/>
                    </a:cxn>
                    <a:cxn ang="0">
                      <a:pos x="536" y="76"/>
                    </a:cxn>
                    <a:cxn ang="0">
                      <a:pos x="538" y="76"/>
                    </a:cxn>
                    <a:cxn ang="0">
                      <a:pos x="534" y="78"/>
                    </a:cxn>
                    <a:cxn ang="0">
                      <a:pos x="534" y="78"/>
                    </a:cxn>
                    <a:cxn ang="0">
                      <a:pos x="528" y="80"/>
                    </a:cxn>
                    <a:cxn ang="0">
                      <a:pos x="524" y="84"/>
                    </a:cxn>
                    <a:cxn ang="0">
                      <a:pos x="522" y="88"/>
                    </a:cxn>
                    <a:cxn ang="0">
                      <a:pos x="524" y="94"/>
                    </a:cxn>
                    <a:cxn ang="0">
                      <a:pos x="532" y="102"/>
                    </a:cxn>
                    <a:cxn ang="0">
                      <a:pos x="546" y="108"/>
                    </a:cxn>
                    <a:cxn ang="0">
                      <a:pos x="566" y="116"/>
                    </a:cxn>
                    <a:cxn ang="0">
                      <a:pos x="596" y="124"/>
                    </a:cxn>
                    <a:cxn ang="0">
                      <a:pos x="596" y="124"/>
                    </a:cxn>
                    <a:cxn ang="0">
                      <a:pos x="648" y="134"/>
                    </a:cxn>
                    <a:cxn ang="0">
                      <a:pos x="666" y="136"/>
                    </a:cxn>
                    <a:cxn ang="0">
                      <a:pos x="680" y="136"/>
                    </a:cxn>
                    <a:cxn ang="0">
                      <a:pos x="694" y="134"/>
                    </a:cxn>
                    <a:cxn ang="0">
                      <a:pos x="708" y="132"/>
                    </a:cxn>
                    <a:cxn ang="0">
                      <a:pos x="750" y="122"/>
                    </a:cxn>
                    <a:cxn ang="0">
                      <a:pos x="750" y="122"/>
                    </a:cxn>
                    <a:cxn ang="0">
                      <a:pos x="776" y="116"/>
                    </a:cxn>
                    <a:cxn ang="0">
                      <a:pos x="796" y="108"/>
                    </a:cxn>
                    <a:cxn ang="0">
                      <a:pos x="814" y="100"/>
                    </a:cxn>
                    <a:cxn ang="0">
                      <a:pos x="830" y="92"/>
                    </a:cxn>
                    <a:cxn ang="0">
                      <a:pos x="852" y="78"/>
                    </a:cxn>
                    <a:cxn ang="0">
                      <a:pos x="860" y="72"/>
                    </a:cxn>
                    <a:cxn ang="0">
                      <a:pos x="866" y="70"/>
                    </a:cxn>
                    <a:cxn ang="0">
                      <a:pos x="866" y="70"/>
                    </a:cxn>
                    <a:cxn ang="0">
                      <a:pos x="952" y="50"/>
                    </a:cxn>
                    <a:cxn ang="0">
                      <a:pos x="914" y="46"/>
                    </a:cxn>
                    <a:cxn ang="0">
                      <a:pos x="1006" y="34"/>
                    </a:cxn>
                    <a:cxn ang="0">
                      <a:pos x="942" y="30"/>
                    </a:cxn>
                    <a:cxn ang="0">
                      <a:pos x="1162" y="26"/>
                    </a:cxn>
                    <a:cxn ang="0">
                      <a:pos x="1162" y="10"/>
                    </a:cxn>
                    <a:cxn ang="0">
                      <a:pos x="936" y="8"/>
                    </a:cxn>
                  </a:cxnLst>
                  <a:rect l="0" t="0" r="r" b="b"/>
                  <a:pathLst>
                    <a:path w="1162" h="136">
                      <a:moveTo>
                        <a:pt x="936" y="8"/>
                      </a:moveTo>
                      <a:lnTo>
                        <a:pt x="936" y="8"/>
                      </a:lnTo>
                      <a:lnTo>
                        <a:pt x="900" y="4"/>
                      </a:lnTo>
                      <a:lnTo>
                        <a:pt x="814" y="0"/>
                      </a:lnTo>
                      <a:lnTo>
                        <a:pt x="764" y="0"/>
                      </a:lnTo>
                      <a:lnTo>
                        <a:pt x="712" y="0"/>
                      </a:lnTo>
                      <a:lnTo>
                        <a:pt x="664" y="2"/>
                      </a:lnTo>
                      <a:lnTo>
                        <a:pt x="624" y="6"/>
                      </a:lnTo>
                      <a:lnTo>
                        <a:pt x="624" y="6"/>
                      </a:lnTo>
                      <a:lnTo>
                        <a:pt x="602" y="8"/>
                      </a:lnTo>
                      <a:lnTo>
                        <a:pt x="570" y="10"/>
                      </a:lnTo>
                      <a:lnTo>
                        <a:pt x="488" y="14"/>
                      </a:lnTo>
                      <a:lnTo>
                        <a:pt x="386" y="16"/>
                      </a:lnTo>
                      <a:lnTo>
                        <a:pt x="278" y="16"/>
                      </a:lnTo>
                      <a:lnTo>
                        <a:pt x="84" y="14"/>
                      </a:lnTo>
                      <a:lnTo>
                        <a:pt x="0" y="14"/>
                      </a:lnTo>
                      <a:lnTo>
                        <a:pt x="0" y="32"/>
                      </a:lnTo>
                      <a:lnTo>
                        <a:pt x="452" y="40"/>
                      </a:lnTo>
                      <a:lnTo>
                        <a:pt x="476" y="50"/>
                      </a:lnTo>
                      <a:lnTo>
                        <a:pt x="476" y="50"/>
                      </a:lnTo>
                      <a:lnTo>
                        <a:pt x="474" y="50"/>
                      </a:lnTo>
                      <a:lnTo>
                        <a:pt x="474" y="52"/>
                      </a:lnTo>
                      <a:lnTo>
                        <a:pt x="476" y="56"/>
                      </a:lnTo>
                      <a:lnTo>
                        <a:pt x="486" y="64"/>
                      </a:lnTo>
                      <a:lnTo>
                        <a:pt x="486" y="64"/>
                      </a:lnTo>
                      <a:lnTo>
                        <a:pt x="494" y="68"/>
                      </a:lnTo>
                      <a:lnTo>
                        <a:pt x="504" y="70"/>
                      </a:lnTo>
                      <a:lnTo>
                        <a:pt x="524" y="74"/>
                      </a:lnTo>
                      <a:lnTo>
                        <a:pt x="536" y="76"/>
                      </a:lnTo>
                      <a:lnTo>
                        <a:pt x="538" y="76"/>
                      </a:lnTo>
                      <a:lnTo>
                        <a:pt x="534" y="78"/>
                      </a:lnTo>
                      <a:lnTo>
                        <a:pt x="534" y="78"/>
                      </a:lnTo>
                      <a:lnTo>
                        <a:pt x="528" y="80"/>
                      </a:lnTo>
                      <a:lnTo>
                        <a:pt x="524" y="84"/>
                      </a:lnTo>
                      <a:lnTo>
                        <a:pt x="522" y="88"/>
                      </a:lnTo>
                      <a:lnTo>
                        <a:pt x="524" y="94"/>
                      </a:lnTo>
                      <a:lnTo>
                        <a:pt x="532" y="102"/>
                      </a:lnTo>
                      <a:lnTo>
                        <a:pt x="546" y="108"/>
                      </a:lnTo>
                      <a:lnTo>
                        <a:pt x="566" y="116"/>
                      </a:lnTo>
                      <a:lnTo>
                        <a:pt x="596" y="124"/>
                      </a:lnTo>
                      <a:lnTo>
                        <a:pt x="596" y="124"/>
                      </a:lnTo>
                      <a:lnTo>
                        <a:pt x="648" y="134"/>
                      </a:lnTo>
                      <a:lnTo>
                        <a:pt x="666" y="136"/>
                      </a:lnTo>
                      <a:lnTo>
                        <a:pt x="680" y="136"/>
                      </a:lnTo>
                      <a:lnTo>
                        <a:pt x="694" y="134"/>
                      </a:lnTo>
                      <a:lnTo>
                        <a:pt x="708" y="132"/>
                      </a:lnTo>
                      <a:lnTo>
                        <a:pt x="750" y="122"/>
                      </a:lnTo>
                      <a:lnTo>
                        <a:pt x="750" y="122"/>
                      </a:lnTo>
                      <a:lnTo>
                        <a:pt x="776" y="116"/>
                      </a:lnTo>
                      <a:lnTo>
                        <a:pt x="796" y="108"/>
                      </a:lnTo>
                      <a:lnTo>
                        <a:pt x="814" y="100"/>
                      </a:lnTo>
                      <a:lnTo>
                        <a:pt x="830" y="92"/>
                      </a:lnTo>
                      <a:lnTo>
                        <a:pt x="852" y="78"/>
                      </a:lnTo>
                      <a:lnTo>
                        <a:pt x="860" y="72"/>
                      </a:lnTo>
                      <a:lnTo>
                        <a:pt x="866" y="70"/>
                      </a:lnTo>
                      <a:lnTo>
                        <a:pt x="866" y="70"/>
                      </a:lnTo>
                      <a:lnTo>
                        <a:pt x="952" y="50"/>
                      </a:lnTo>
                      <a:lnTo>
                        <a:pt x="914" y="46"/>
                      </a:lnTo>
                      <a:lnTo>
                        <a:pt x="1006" y="34"/>
                      </a:lnTo>
                      <a:lnTo>
                        <a:pt x="942" y="30"/>
                      </a:lnTo>
                      <a:lnTo>
                        <a:pt x="1162" y="26"/>
                      </a:lnTo>
                      <a:lnTo>
                        <a:pt x="1162" y="10"/>
                      </a:lnTo>
                      <a:lnTo>
                        <a:pt x="936" y="8"/>
                      </a:lnTo>
                      <a:close/>
                    </a:path>
                  </a:pathLst>
                </a:custGeom>
                <a:solidFill>
                  <a:srgbClr val="FFFF00"/>
                </a:solidFill>
                <a:ln w="12700">
                  <a:solidFill>
                    <a:srgbClr val="000000"/>
                  </a:solidFill>
                  <a:prstDash val="solid"/>
                  <a:round/>
                  <a:headEnd/>
                  <a:tailEnd/>
                </a:ln>
              </p:spPr>
              <p:txBody>
                <a:bodyPr/>
                <a:lstStyle/>
                <a:p>
                  <a:endParaRPr lang="en-US" dirty="0"/>
                </a:p>
              </p:txBody>
            </p:sp>
            <p:sp>
              <p:nvSpPr>
                <p:cNvPr id="131" name="Freeform 415"/>
                <p:cNvSpPr>
                  <a:spLocks/>
                </p:cNvSpPr>
                <p:nvPr/>
              </p:nvSpPr>
              <p:spPr bwMode="auto">
                <a:xfrm>
                  <a:off x="4022" y="1202"/>
                  <a:ext cx="1246" cy="130"/>
                </a:xfrm>
                <a:custGeom>
                  <a:avLst/>
                  <a:gdLst/>
                  <a:ahLst/>
                  <a:cxnLst>
                    <a:cxn ang="0">
                      <a:pos x="934" y="64"/>
                    </a:cxn>
                    <a:cxn ang="0">
                      <a:pos x="898" y="68"/>
                    </a:cxn>
                    <a:cxn ang="0">
                      <a:pos x="848" y="72"/>
                    </a:cxn>
                    <a:cxn ang="0">
                      <a:pos x="842" y="76"/>
                    </a:cxn>
                    <a:cxn ang="0">
                      <a:pos x="810" y="94"/>
                    </a:cxn>
                    <a:cxn ang="0">
                      <a:pos x="778" y="110"/>
                    </a:cxn>
                    <a:cxn ang="0">
                      <a:pos x="732" y="124"/>
                    </a:cxn>
                    <a:cxn ang="0">
                      <a:pos x="708" y="130"/>
                    </a:cxn>
                    <a:cxn ang="0">
                      <a:pos x="674" y="130"/>
                    </a:cxn>
                    <a:cxn ang="0">
                      <a:pos x="630" y="116"/>
                    </a:cxn>
                    <a:cxn ang="0">
                      <a:pos x="578" y="100"/>
                    </a:cxn>
                    <a:cxn ang="0">
                      <a:pos x="500" y="82"/>
                    </a:cxn>
                    <a:cxn ang="0">
                      <a:pos x="492" y="80"/>
                    </a:cxn>
                    <a:cxn ang="0">
                      <a:pos x="500" y="76"/>
                    </a:cxn>
                    <a:cxn ang="0">
                      <a:pos x="508" y="74"/>
                    </a:cxn>
                    <a:cxn ang="0">
                      <a:pos x="500" y="72"/>
                    </a:cxn>
                    <a:cxn ang="0">
                      <a:pos x="484" y="66"/>
                    </a:cxn>
                    <a:cxn ang="0">
                      <a:pos x="458" y="52"/>
                    </a:cxn>
                    <a:cxn ang="0">
                      <a:pos x="196" y="36"/>
                    </a:cxn>
                    <a:cxn ang="0">
                      <a:pos x="0" y="20"/>
                    </a:cxn>
                    <a:cxn ang="0">
                      <a:pos x="268" y="20"/>
                    </a:cxn>
                    <a:cxn ang="0">
                      <a:pos x="472" y="18"/>
                    </a:cxn>
                    <a:cxn ang="0">
                      <a:pos x="584" y="12"/>
                    </a:cxn>
                    <a:cxn ang="0">
                      <a:pos x="606" y="10"/>
                    </a:cxn>
                    <a:cxn ang="0">
                      <a:pos x="660" y="4"/>
                    </a:cxn>
                    <a:cxn ang="0">
                      <a:pos x="850" y="0"/>
                    </a:cxn>
                    <a:cxn ang="0">
                      <a:pos x="1160" y="2"/>
                    </a:cxn>
                    <a:cxn ang="0">
                      <a:pos x="888" y="14"/>
                    </a:cxn>
                    <a:cxn ang="0">
                      <a:pos x="1070" y="26"/>
                    </a:cxn>
                    <a:cxn ang="0">
                      <a:pos x="958" y="32"/>
                    </a:cxn>
                    <a:cxn ang="0">
                      <a:pos x="874" y="42"/>
                    </a:cxn>
                    <a:cxn ang="0">
                      <a:pos x="830" y="50"/>
                    </a:cxn>
                    <a:cxn ang="0">
                      <a:pos x="824" y="54"/>
                    </a:cxn>
                    <a:cxn ang="0">
                      <a:pos x="754" y="68"/>
                    </a:cxn>
                    <a:cxn ang="0">
                      <a:pos x="732" y="70"/>
                    </a:cxn>
                    <a:cxn ang="0">
                      <a:pos x="714" y="70"/>
                    </a:cxn>
                  </a:cxnLst>
                  <a:rect l="0" t="0" r="r" b="b"/>
                  <a:pathLst>
                    <a:path w="1246" h="130">
                      <a:moveTo>
                        <a:pt x="828" y="48"/>
                      </a:moveTo>
                      <a:lnTo>
                        <a:pt x="934" y="64"/>
                      </a:lnTo>
                      <a:lnTo>
                        <a:pt x="934" y="64"/>
                      </a:lnTo>
                      <a:lnTo>
                        <a:pt x="898" y="68"/>
                      </a:lnTo>
                      <a:lnTo>
                        <a:pt x="870" y="70"/>
                      </a:lnTo>
                      <a:lnTo>
                        <a:pt x="848" y="72"/>
                      </a:lnTo>
                      <a:lnTo>
                        <a:pt x="848" y="72"/>
                      </a:lnTo>
                      <a:lnTo>
                        <a:pt x="842" y="76"/>
                      </a:lnTo>
                      <a:lnTo>
                        <a:pt x="834" y="80"/>
                      </a:lnTo>
                      <a:lnTo>
                        <a:pt x="810" y="94"/>
                      </a:lnTo>
                      <a:lnTo>
                        <a:pt x="796" y="102"/>
                      </a:lnTo>
                      <a:lnTo>
                        <a:pt x="778" y="110"/>
                      </a:lnTo>
                      <a:lnTo>
                        <a:pt x="756" y="118"/>
                      </a:lnTo>
                      <a:lnTo>
                        <a:pt x="732" y="124"/>
                      </a:lnTo>
                      <a:lnTo>
                        <a:pt x="732" y="124"/>
                      </a:lnTo>
                      <a:lnTo>
                        <a:pt x="708" y="130"/>
                      </a:lnTo>
                      <a:lnTo>
                        <a:pt x="690" y="130"/>
                      </a:lnTo>
                      <a:lnTo>
                        <a:pt x="674" y="130"/>
                      </a:lnTo>
                      <a:lnTo>
                        <a:pt x="662" y="126"/>
                      </a:lnTo>
                      <a:lnTo>
                        <a:pt x="630" y="116"/>
                      </a:lnTo>
                      <a:lnTo>
                        <a:pt x="608" y="108"/>
                      </a:lnTo>
                      <a:lnTo>
                        <a:pt x="578" y="100"/>
                      </a:lnTo>
                      <a:lnTo>
                        <a:pt x="578" y="100"/>
                      </a:lnTo>
                      <a:lnTo>
                        <a:pt x="500" y="82"/>
                      </a:lnTo>
                      <a:lnTo>
                        <a:pt x="494" y="80"/>
                      </a:lnTo>
                      <a:lnTo>
                        <a:pt x="492" y="80"/>
                      </a:lnTo>
                      <a:lnTo>
                        <a:pt x="500" y="76"/>
                      </a:lnTo>
                      <a:lnTo>
                        <a:pt x="500" y="76"/>
                      </a:lnTo>
                      <a:lnTo>
                        <a:pt x="508" y="74"/>
                      </a:lnTo>
                      <a:lnTo>
                        <a:pt x="508" y="74"/>
                      </a:lnTo>
                      <a:lnTo>
                        <a:pt x="508" y="72"/>
                      </a:lnTo>
                      <a:lnTo>
                        <a:pt x="500" y="72"/>
                      </a:lnTo>
                      <a:lnTo>
                        <a:pt x="500" y="72"/>
                      </a:lnTo>
                      <a:lnTo>
                        <a:pt x="484" y="66"/>
                      </a:lnTo>
                      <a:lnTo>
                        <a:pt x="470" y="60"/>
                      </a:lnTo>
                      <a:lnTo>
                        <a:pt x="458" y="52"/>
                      </a:lnTo>
                      <a:lnTo>
                        <a:pt x="448" y="48"/>
                      </a:lnTo>
                      <a:lnTo>
                        <a:pt x="196" y="36"/>
                      </a:lnTo>
                      <a:lnTo>
                        <a:pt x="0" y="20"/>
                      </a:lnTo>
                      <a:lnTo>
                        <a:pt x="0" y="20"/>
                      </a:lnTo>
                      <a:lnTo>
                        <a:pt x="82" y="20"/>
                      </a:lnTo>
                      <a:lnTo>
                        <a:pt x="268" y="20"/>
                      </a:lnTo>
                      <a:lnTo>
                        <a:pt x="374" y="20"/>
                      </a:lnTo>
                      <a:lnTo>
                        <a:pt x="472" y="18"/>
                      </a:lnTo>
                      <a:lnTo>
                        <a:pt x="552" y="14"/>
                      </a:lnTo>
                      <a:lnTo>
                        <a:pt x="584" y="12"/>
                      </a:lnTo>
                      <a:lnTo>
                        <a:pt x="606" y="10"/>
                      </a:lnTo>
                      <a:lnTo>
                        <a:pt x="606" y="10"/>
                      </a:lnTo>
                      <a:lnTo>
                        <a:pt x="628" y="6"/>
                      </a:lnTo>
                      <a:lnTo>
                        <a:pt x="660" y="4"/>
                      </a:lnTo>
                      <a:lnTo>
                        <a:pt x="744" y="2"/>
                      </a:lnTo>
                      <a:lnTo>
                        <a:pt x="850" y="0"/>
                      </a:lnTo>
                      <a:lnTo>
                        <a:pt x="962" y="0"/>
                      </a:lnTo>
                      <a:lnTo>
                        <a:pt x="1160" y="2"/>
                      </a:lnTo>
                      <a:lnTo>
                        <a:pt x="1246" y="4"/>
                      </a:lnTo>
                      <a:lnTo>
                        <a:pt x="888" y="14"/>
                      </a:lnTo>
                      <a:lnTo>
                        <a:pt x="1070" y="26"/>
                      </a:lnTo>
                      <a:lnTo>
                        <a:pt x="1070" y="26"/>
                      </a:lnTo>
                      <a:lnTo>
                        <a:pt x="1036" y="28"/>
                      </a:lnTo>
                      <a:lnTo>
                        <a:pt x="958" y="32"/>
                      </a:lnTo>
                      <a:lnTo>
                        <a:pt x="914" y="36"/>
                      </a:lnTo>
                      <a:lnTo>
                        <a:pt x="874" y="42"/>
                      </a:lnTo>
                      <a:lnTo>
                        <a:pt x="842" y="48"/>
                      </a:lnTo>
                      <a:lnTo>
                        <a:pt x="830" y="50"/>
                      </a:lnTo>
                      <a:lnTo>
                        <a:pt x="824" y="54"/>
                      </a:lnTo>
                      <a:lnTo>
                        <a:pt x="824" y="54"/>
                      </a:lnTo>
                      <a:lnTo>
                        <a:pt x="802" y="58"/>
                      </a:lnTo>
                      <a:lnTo>
                        <a:pt x="754" y="68"/>
                      </a:lnTo>
                      <a:lnTo>
                        <a:pt x="754" y="68"/>
                      </a:lnTo>
                      <a:lnTo>
                        <a:pt x="732" y="70"/>
                      </a:lnTo>
                      <a:lnTo>
                        <a:pt x="720" y="72"/>
                      </a:lnTo>
                      <a:lnTo>
                        <a:pt x="714" y="70"/>
                      </a:lnTo>
                      <a:lnTo>
                        <a:pt x="828" y="48"/>
                      </a:lnTo>
                      <a:close/>
                    </a:path>
                  </a:pathLst>
                </a:custGeom>
                <a:solidFill>
                  <a:srgbClr val="FFFF00"/>
                </a:solidFill>
                <a:ln w="9525">
                  <a:noFill/>
                  <a:round/>
                  <a:headEnd/>
                  <a:tailEnd/>
                </a:ln>
              </p:spPr>
              <p:txBody>
                <a:bodyPr/>
                <a:lstStyle/>
                <a:p>
                  <a:endParaRPr lang="en-US" dirty="0"/>
                </a:p>
              </p:txBody>
            </p:sp>
            <p:sp>
              <p:nvSpPr>
                <p:cNvPr id="132" name="Freeform 416"/>
                <p:cNvSpPr>
                  <a:spLocks/>
                </p:cNvSpPr>
                <p:nvPr/>
              </p:nvSpPr>
              <p:spPr bwMode="auto">
                <a:xfrm>
                  <a:off x="4022" y="1202"/>
                  <a:ext cx="1246" cy="130"/>
                </a:xfrm>
                <a:custGeom>
                  <a:avLst/>
                  <a:gdLst/>
                  <a:ahLst/>
                  <a:cxnLst>
                    <a:cxn ang="0">
                      <a:pos x="934" y="64"/>
                    </a:cxn>
                    <a:cxn ang="0">
                      <a:pos x="898" y="68"/>
                    </a:cxn>
                    <a:cxn ang="0">
                      <a:pos x="848" y="72"/>
                    </a:cxn>
                    <a:cxn ang="0">
                      <a:pos x="842" y="76"/>
                    </a:cxn>
                    <a:cxn ang="0">
                      <a:pos x="810" y="94"/>
                    </a:cxn>
                    <a:cxn ang="0">
                      <a:pos x="778" y="110"/>
                    </a:cxn>
                    <a:cxn ang="0">
                      <a:pos x="732" y="124"/>
                    </a:cxn>
                    <a:cxn ang="0">
                      <a:pos x="708" y="130"/>
                    </a:cxn>
                    <a:cxn ang="0">
                      <a:pos x="674" y="130"/>
                    </a:cxn>
                    <a:cxn ang="0">
                      <a:pos x="630" y="116"/>
                    </a:cxn>
                    <a:cxn ang="0">
                      <a:pos x="578" y="100"/>
                    </a:cxn>
                    <a:cxn ang="0">
                      <a:pos x="500" y="82"/>
                    </a:cxn>
                    <a:cxn ang="0">
                      <a:pos x="492" y="80"/>
                    </a:cxn>
                    <a:cxn ang="0">
                      <a:pos x="500" y="76"/>
                    </a:cxn>
                    <a:cxn ang="0">
                      <a:pos x="508" y="74"/>
                    </a:cxn>
                    <a:cxn ang="0">
                      <a:pos x="500" y="72"/>
                    </a:cxn>
                    <a:cxn ang="0">
                      <a:pos x="484" y="66"/>
                    </a:cxn>
                    <a:cxn ang="0">
                      <a:pos x="458" y="52"/>
                    </a:cxn>
                    <a:cxn ang="0">
                      <a:pos x="196" y="36"/>
                    </a:cxn>
                    <a:cxn ang="0">
                      <a:pos x="0" y="20"/>
                    </a:cxn>
                    <a:cxn ang="0">
                      <a:pos x="268" y="20"/>
                    </a:cxn>
                    <a:cxn ang="0">
                      <a:pos x="472" y="18"/>
                    </a:cxn>
                    <a:cxn ang="0">
                      <a:pos x="584" y="12"/>
                    </a:cxn>
                    <a:cxn ang="0">
                      <a:pos x="606" y="10"/>
                    </a:cxn>
                    <a:cxn ang="0">
                      <a:pos x="660" y="4"/>
                    </a:cxn>
                    <a:cxn ang="0">
                      <a:pos x="850" y="0"/>
                    </a:cxn>
                    <a:cxn ang="0">
                      <a:pos x="1160" y="2"/>
                    </a:cxn>
                    <a:cxn ang="0">
                      <a:pos x="888" y="14"/>
                    </a:cxn>
                    <a:cxn ang="0">
                      <a:pos x="1070" y="26"/>
                    </a:cxn>
                    <a:cxn ang="0">
                      <a:pos x="958" y="32"/>
                    </a:cxn>
                    <a:cxn ang="0">
                      <a:pos x="874" y="42"/>
                    </a:cxn>
                    <a:cxn ang="0">
                      <a:pos x="830" y="50"/>
                    </a:cxn>
                    <a:cxn ang="0">
                      <a:pos x="824" y="54"/>
                    </a:cxn>
                    <a:cxn ang="0">
                      <a:pos x="754" y="68"/>
                    </a:cxn>
                    <a:cxn ang="0">
                      <a:pos x="732" y="70"/>
                    </a:cxn>
                    <a:cxn ang="0">
                      <a:pos x="714" y="70"/>
                    </a:cxn>
                  </a:cxnLst>
                  <a:rect l="0" t="0" r="r" b="b"/>
                  <a:pathLst>
                    <a:path w="1246" h="130">
                      <a:moveTo>
                        <a:pt x="828" y="48"/>
                      </a:moveTo>
                      <a:lnTo>
                        <a:pt x="934" y="64"/>
                      </a:lnTo>
                      <a:lnTo>
                        <a:pt x="934" y="64"/>
                      </a:lnTo>
                      <a:lnTo>
                        <a:pt x="898" y="68"/>
                      </a:lnTo>
                      <a:lnTo>
                        <a:pt x="870" y="70"/>
                      </a:lnTo>
                      <a:lnTo>
                        <a:pt x="848" y="72"/>
                      </a:lnTo>
                      <a:lnTo>
                        <a:pt x="848" y="72"/>
                      </a:lnTo>
                      <a:lnTo>
                        <a:pt x="842" y="76"/>
                      </a:lnTo>
                      <a:lnTo>
                        <a:pt x="834" y="80"/>
                      </a:lnTo>
                      <a:lnTo>
                        <a:pt x="810" y="94"/>
                      </a:lnTo>
                      <a:lnTo>
                        <a:pt x="796" y="102"/>
                      </a:lnTo>
                      <a:lnTo>
                        <a:pt x="778" y="110"/>
                      </a:lnTo>
                      <a:lnTo>
                        <a:pt x="756" y="118"/>
                      </a:lnTo>
                      <a:lnTo>
                        <a:pt x="732" y="124"/>
                      </a:lnTo>
                      <a:lnTo>
                        <a:pt x="732" y="124"/>
                      </a:lnTo>
                      <a:lnTo>
                        <a:pt x="708" y="130"/>
                      </a:lnTo>
                      <a:lnTo>
                        <a:pt x="690" y="130"/>
                      </a:lnTo>
                      <a:lnTo>
                        <a:pt x="674" y="130"/>
                      </a:lnTo>
                      <a:lnTo>
                        <a:pt x="662" y="126"/>
                      </a:lnTo>
                      <a:lnTo>
                        <a:pt x="630" y="116"/>
                      </a:lnTo>
                      <a:lnTo>
                        <a:pt x="608" y="108"/>
                      </a:lnTo>
                      <a:lnTo>
                        <a:pt x="578" y="100"/>
                      </a:lnTo>
                      <a:lnTo>
                        <a:pt x="578" y="100"/>
                      </a:lnTo>
                      <a:lnTo>
                        <a:pt x="500" y="82"/>
                      </a:lnTo>
                      <a:lnTo>
                        <a:pt x="494" y="80"/>
                      </a:lnTo>
                      <a:lnTo>
                        <a:pt x="492" y="80"/>
                      </a:lnTo>
                      <a:lnTo>
                        <a:pt x="500" y="76"/>
                      </a:lnTo>
                      <a:lnTo>
                        <a:pt x="500" y="76"/>
                      </a:lnTo>
                      <a:lnTo>
                        <a:pt x="508" y="74"/>
                      </a:lnTo>
                      <a:lnTo>
                        <a:pt x="508" y="74"/>
                      </a:lnTo>
                      <a:lnTo>
                        <a:pt x="508" y="72"/>
                      </a:lnTo>
                      <a:lnTo>
                        <a:pt x="500" y="72"/>
                      </a:lnTo>
                      <a:lnTo>
                        <a:pt x="500" y="72"/>
                      </a:lnTo>
                      <a:lnTo>
                        <a:pt x="484" y="66"/>
                      </a:lnTo>
                      <a:lnTo>
                        <a:pt x="470" y="60"/>
                      </a:lnTo>
                      <a:lnTo>
                        <a:pt x="458" y="52"/>
                      </a:lnTo>
                      <a:lnTo>
                        <a:pt x="448" y="48"/>
                      </a:lnTo>
                      <a:lnTo>
                        <a:pt x="196" y="36"/>
                      </a:lnTo>
                      <a:lnTo>
                        <a:pt x="0" y="20"/>
                      </a:lnTo>
                      <a:lnTo>
                        <a:pt x="0" y="20"/>
                      </a:lnTo>
                      <a:lnTo>
                        <a:pt x="82" y="20"/>
                      </a:lnTo>
                      <a:lnTo>
                        <a:pt x="268" y="20"/>
                      </a:lnTo>
                      <a:lnTo>
                        <a:pt x="374" y="20"/>
                      </a:lnTo>
                      <a:lnTo>
                        <a:pt x="472" y="18"/>
                      </a:lnTo>
                      <a:lnTo>
                        <a:pt x="552" y="14"/>
                      </a:lnTo>
                      <a:lnTo>
                        <a:pt x="584" y="12"/>
                      </a:lnTo>
                      <a:lnTo>
                        <a:pt x="606" y="10"/>
                      </a:lnTo>
                      <a:lnTo>
                        <a:pt x="606" y="10"/>
                      </a:lnTo>
                      <a:lnTo>
                        <a:pt x="628" y="6"/>
                      </a:lnTo>
                      <a:lnTo>
                        <a:pt x="660" y="4"/>
                      </a:lnTo>
                      <a:lnTo>
                        <a:pt x="744" y="2"/>
                      </a:lnTo>
                      <a:lnTo>
                        <a:pt x="850" y="0"/>
                      </a:lnTo>
                      <a:lnTo>
                        <a:pt x="962" y="0"/>
                      </a:lnTo>
                      <a:lnTo>
                        <a:pt x="1160" y="2"/>
                      </a:lnTo>
                      <a:lnTo>
                        <a:pt x="1246" y="4"/>
                      </a:lnTo>
                      <a:lnTo>
                        <a:pt x="888" y="14"/>
                      </a:lnTo>
                      <a:lnTo>
                        <a:pt x="1070" y="26"/>
                      </a:lnTo>
                      <a:lnTo>
                        <a:pt x="1070" y="26"/>
                      </a:lnTo>
                      <a:lnTo>
                        <a:pt x="1036" y="28"/>
                      </a:lnTo>
                      <a:lnTo>
                        <a:pt x="958" y="32"/>
                      </a:lnTo>
                      <a:lnTo>
                        <a:pt x="914" y="36"/>
                      </a:lnTo>
                      <a:lnTo>
                        <a:pt x="874" y="42"/>
                      </a:lnTo>
                      <a:lnTo>
                        <a:pt x="842" y="48"/>
                      </a:lnTo>
                      <a:lnTo>
                        <a:pt x="830" y="50"/>
                      </a:lnTo>
                      <a:lnTo>
                        <a:pt x="824" y="54"/>
                      </a:lnTo>
                      <a:lnTo>
                        <a:pt x="824" y="54"/>
                      </a:lnTo>
                      <a:lnTo>
                        <a:pt x="802" y="58"/>
                      </a:lnTo>
                      <a:lnTo>
                        <a:pt x="754" y="68"/>
                      </a:lnTo>
                      <a:lnTo>
                        <a:pt x="754" y="68"/>
                      </a:lnTo>
                      <a:lnTo>
                        <a:pt x="732" y="70"/>
                      </a:lnTo>
                      <a:lnTo>
                        <a:pt x="720" y="72"/>
                      </a:lnTo>
                      <a:lnTo>
                        <a:pt x="714" y="70"/>
                      </a:lnTo>
                    </a:path>
                  </a:pathLst>
                </a:custGeom>
                <a:noFill/>
                <a:ln w="12700">
                  <a:solidFill>
                    <a:srgbClr val="000000"/>
                  </a:solidFill>
                  <a:prstDash val="solid"/>
                  <a:round/>
                  <a:headEnd/>
                  <a:tailEnd/>
                </a:ln>
              </p:spPr>
              <p:txBody>
                <a:bodyPr/>
                <a:lstStyle/>
                <a:p>
                  <a:endParaRPr lang="en-US" dirty="0"/>
                </a:p>
              </p:txBody>
            </p:sp>
            <p:sp>
              <p:nvSpPr>
                <p:cNvPr id="133" name="Freeform 417"/>
                <p:cNvSpPr>
                  <a:spLocks/>
                </p:cNvSpPr>
                <p:nvPr/>
              </p:nvSpPr>
              <p:spPr bwMode="auto">
                <a:xfrm>
                  <a:off x="4860" y="1060"/>
                  <a:ext cx="702" cy="190"/>
                </a:xfrm>
                <a:custGeom>
                  <a:avLst/>
                  <a:gdLst/>
                  <a:ahLst/>
                  <a:cxnLst>
                    <a:cxn ang="0">
                      <a:pos x="662" y="54"/>
                    </a:cxn>
                    <a:cxn ang="0">
                      <a:pos x="702" y="70"/>
                    </a:cxn>
                    <a:cxn ang="0">
                      <a:pos x="702" y="70"/>
                    </a:cxn>
                    <a:cxn ang="0">
                      <a:pos x="682" y="82"/>
                    </a:cxn>
                    <a:cxn ang="0">
                      <a:pos x="664" y="94"/>
                    </a:cxn>
                    <a:cxn ang="0">
                      <a:pos x="658" y="102"/>
                    </a:cxn>
                    <a:cxn ang="0">
                      <a:pos x="652" y="108"/>
                    </a:cxn>
                    <a:cxn ang="0">
                      <a:pos x="652" y="108"/>
                    </a:cxn>
                    <a:cxn ang="0">
                      <a:pos x="650" y="112"/>
                    </a:cxn>
                    <a:cxn ang="0">
                      <a:pos x="650" y="114"/>
                    </a:cxn>
                    <a:cxn ang="0">
                      <a:pos x="650" y="116"/>
                    </a:cxn>
                    <a:cxn ang="0">
                      <a:pos x="650" y="118"/>
                    </a:cxn>
                    <a:cxn ang="0">
                      <a:pos x="596" y="136"/>
                    </a:cxn>
                    <a:cxn ang="0">
                      <a:pos x="596" y="136"/>
                    </a:cxn>
                    <a:cxn ang="0">
                      <a:pos x="570" y="148"/>
                    </a:cxn>
                    <a:cxn ang="0">
                      <a:pos x="550" y="158"/>
                    </a:cxn>
                    <a:cxn ang="0">
                      <a:pos x="522" y="178"/>
                    </a:cxn>
                    <a:cxn ang="0">
                      <a:pos x="510" y="186"/>
                    </a:cxn>
                    <a:cxn ang="0">
                      <a:pos x="498" y="190"/>
                    </a:cxn>
                    <a:cxn ang="0">
                      <a:pos x="482" y="190"/>
                    </a:cxn>
                    <a:cxn ang="0">
                      <a:pos x="460" y="184"/>
                    </a:cxn>
                    <a:cxn ang="0">
                      <a:pos x="460" y="184"/>
                    </a:cxn>
                    <a:cxn ang="0">
                      <a:pos x="438" y="174"/>
                    </a:cxn>
                    <a:cxn ang="0">
                      <a:pos x="420" y="162"/>
                    </a:cxn>
                    <a:cxn ang="0">
                      <a:pos x="404" y="148"/>
                    </a:cxn>
                    <a:cxn ang="0">
                      <a:pos x="390" y="134"/>
                    </a:cxn>
                    <a:cxn ang="0">
                      <a:pos x="370" y="110"/>
                    </a:cxn>
                    <a:cxn ang="0">
                      <a:pos x="362" y="102"/>
                    </a:cxn>
                    <a:cxn ang="0">
                      <a:pos x="356" y="98"/>
                    </a:cxn>
                    <a:cxn ang="0">
                      <a:pos x="356" y="98"/>
                    </a:cxn>
                    <a:cxn ang="0">
                      <a:pos x="338" y="94"/>
                    </a:cxn>
                    <a:cxn ang="0">
                      <a:pos x="314" y="90"/>
                    </a:cxn>
                    <a:cxn ang="0">
                      <a:pos x="282" y="86"/>
                    </a:cxn>
                    <a:cxn ang="0">
                      <a:pos x="314" y="64"/>
                    </a:cxn>
                    <a:cxn ang="0">
                      <a:pos x="0" y="64"/>
                    </a:cxn>
                    <a:cxn ang="0">
                      <a:pos x="290" y="42"/>
                    </a:cxn>
                    <a:cxn ang="0">
                      <a:pos x="94" y="36"/>
                    </a:cxn>
                    <a:cxn ang="0">
                      <a:pos x="40" y="16"/>
                    </a:cxn>
                    <a:cxn ang="0">
                      <a:pos x="296" y="12"/>
                    </a:cxn>
                    <a:cxn ang="0">
                      <a:pos x="296" y="12"/>
                    </a:cxn>
                    <a:cxn ang="0">
                      <a:pos x="328" y="8"/>
                    </a:cxn>
                    <a:cxn ang="0">
                      <a:pos x="402" y="2"/>
                    </a:cxn>
                    <a:cxn ang="0">
                      <a:pos x="448" y="0"/>
                    </a:cxn>
                    <a:cxn ang="0">
                      <a:pos x="494" y="2"/>
                    </a:cxn>
                    <a:cxn ang="0">
                      <a:pos x="536" y="4"/>
                    </a:cxn>
                    <a:cxn ang="0">
                      <a:pos x="554" y="6"/>
                    </a:cxn>
                    <a:cxn ang="0">
                      <a:pos x="572" y="10"/>
                    </a:cxn>
                    <a:cxn ang="0">
                      <a:pos x="700" y="12"/>
                    </a:cxn>
                    <a:cxn ang="0">
                      <a:pos x="662" y="54"/>
                    </a:cxn>
                  </a:cxnLst>
                  <a:rect l="0" t="0" r="r" b="b"/>
                  <a:pathLst>
                    <a:path w="702" h="190">
                      <a:moveTo>
                        <a:pt x="662" y="54"/>
                      </a:moveTo>
                      <a:lnTo>
                        <a:pt x="702" y="70"/>
                      </a:lnTo>
                      <a:lnTo>
                        <a:pt x="702" y="70"/>
                      </a:lnTo>
                      <a:lnTo>
                        <a:pt x="682" y="82"/>
                      </a:lnTo>
                      <a:lnTo>
                        <a:pt x="664" y="94"/>
                      </a:lnTo>
                      <a:lnTo>
                        <a:pt x="658" y="102"/>
                      </a:lnTo>
                      <a:lnTo>
                        <a:pt x="652" y="108"/>
                      </a:lnTo>
                      <a:lnTo>
                        <a:pt x="652" y="108"/>
                      </a:lnTo>
                      <a:lnTo>
                        <a:pt x="650" y="112"/>
                      </a:lnTo>
                      <a:lnTo>
                        <a:pt x="650" y="114"/>
                      </a:lnTo>
                      <a:lnTo>
                        <a:pt x="650" y="116"/>
                      </a:lnTo>
                      <a:lnTo>
                        <a:pt x="650" y="118"/>
                      </a:lnTo>
                      <a:lnTo>
                        <a:pt x="596" y="136"/>
                      </a:lnTo>
                      <a:lnTo>
                        <a:pt x="596" y="136"/>
                      </a:lnTo>
                      <a:lnTo>
                        <a:pt x="570" y="148"/>
                      </a:lnTo>
                      <a:lnTo>
                        <a:pt x="550" y="158"/>
                      </a:lnTo>
                      <a:lnTo>
                        <a:pt x="522" y="178"/>
                      </a:lnTo>
                      <a:lnTo>
                        <a:pt x="510" y="186"/>
                      </a:lnTo>
                      <a:lnTo>
                        <a:pt x="498" y="190"/>
                      </a:lnTo>
                      <a:lnTo>
                        <a:pt x="482" y="190"/>
                      </a:lnTo>
                      <a:lnTo>
                        <a:pt x="460" y="184"/>
                      </a:lnTo>
                      <a:lnTo>
                        <a:pt x="460" y="184"/>
                      </a:lnTo>
                      <a:lnTo>
                        <a:pt x="438" y="174"/>
                      </a:lnTo>
                      <a:lnTo>
                        <a:pt x="420" y="162"/>
                      </a:lnTo>
                      <a:lnTo>
                        <a:pt x="404" y="148"/>
                      </a:lnTo>
                      <a:lnTo>
                        <a:pt x="390" y="134"/>
                      </a:lnTo>
                      <a:lnTo>
                        <a:pt x="370" y="110"/>
                      </a:lnTo>
                      <a:lnTo>
                        <a:pt x="362" y="102"/>
                      </a:lnTo>
                      <a:lnTo>
                        <a:pt x="356" y="98"/>
                      </a:lnTo>
                      <a:lnTo>
                        <a:pt x="356" y="98"/>
                      </a:lnTo>
                      <a:lnTo>
                        <a:pt x="338" y="94"/>
                      </a:lnTo>
                      <a:lnTo>
                        <a:pt x="314" y="90"/>
                      </a:lnTo>
                      <a:lnTo>
                        <a:pt x="282" y="86"/>
                      </a:lnTo>
                      <a:lnTo>
                        <a:pt x="314" y="64"/>
                      </a:lnTo>
                      <a:lnTo>
                        <a:pt x="0" y="64"/>
                      </a:lnTo>
                      <a:lnTo>
                        <a:pt x="290" y="42"/>
                      </a:lnTo>
                      <a:lnTo>
                        <a:pt x="94" y="36"/>
                      </a:lnTo>
                      <a:lnTo>
                        <a:pt x="40" y="16"/>
                      </a:lnTo>
                      <a:lnTo>
                        <a:pt x="296" y="12"/>
                      </a:lnTo>
                      <a:lnTo>
                        <a:pt x="296" y="12"/>
                      </a:lnTo>
                      <a:lnTo>
                        <a:pt x="328" y="8"/>
                      </a:lnTo>
                      <a:lnTo>
                        <a:pt x="402" y="2"/>
                      </a:lnTo>
                      <a:lnTo>
                        <a:pt x="448" y="0"/>
                      </a:lnTo>
                      <a:lnTo>
                        <a:pt x="494" y="2"/>
                      </a:lnTo>
                      <a:lnTo>
                        <a:pt x="536" y="4"/>
                      </a:lnTo>
                      <a:lnTo>
                        <a:pt x="554" y="6"/>
                      </a:lnTo>
                      <a:lnTo>
                        <a:pt x="572" y="10"/>
                      </a:lnTo>
                      <a:lnTo>
                        <a:pt x="700" y="12"/>
                      </a:lnTo>
                      <a:lnTo>
                        <a:pt x="662" y="54"/>
                      </a:lnTo>
                      <a:close/>
                    </a:path>
                  </a:pathLst>
                </a:custGeom>
                <a:solidFill>
                  <a:srgbClr val="FFFF00"/>
                </a:solidFill>
                <a:ln w="9525">
                  <a:noFill/>
                  <a:round/>
                  <a:headEnd/>
                  <a:tailEnd/>
                </a:ln>
              </p:spPr>
              <p:txBody>
                <a:bodyPr/>
                <a:lstStyle/>
                <a:p>
                  <a:endParaRPr lang="en-US" dirty="0"/>
                </a:p>
              </p:txBody>
            </p:sp>
            <p:sp>
              <p:nvSpPr>
                <p:cNvPr id="134" name="Freeform 418"/>
                <p:cNvSpPr>
                  <a:spLocks/>
                </p:cNvSpPr>
                <p:nvPr/>
              </p:nvSpPr>
              <p:spPr bwMode="auto">
                <a:xfrm>
                  <a:off x="4860" y="1060"/>
                  <a:ext cx="702" cy="190"/>
                </a:xfrm>
                <a:custGeom>
                  <a:avLst/>
                  <a:gdLst/>
                  <a:ahLst/>
                  <a:cxnLst>
                    <a:cxn ang="0">
                      <a:pos x="662" y="54"/>
                    </a:cxn>
                    <a:cxn ang="0">
                      <a:pos x="702" y="70"/>
                    </a:cxn>
                    <a:cxn ang="0">
                      <a:pos x="702" y="70"/>
                    </a:cxn>
                    <a:cxn ang="0">
                      <a:pos x="682" y="82"/>
                    </a:cxn>
                    <a:cxn ang="0">
                      <a:pos x="664" y="94"/>
                    </a:cxn>
                    <a:cxn ang="0">
                      <a:pos x="658" y="102"/>
                    </a:cxn>
                    <a:cxn ang="0">
                      <a:pos x="652" y="108"/>
                    </a:cxn>
                    <a:cxn ang="0">
                      <a:pos x="652" y="108"/>
                    </a:cxn>
                    <a:cxn ang="0">
                      <a:pos x="650" y="112"/>
                    </a:cxn>
                    <a:cxn ang="0">
                      <a:pos x="650" y="114"/>
                    </a:cxn>
                    <a:cxn ang="0">
                      <a:pos x="650" y="116"/>
                    </a:cxn>
                    <a:cxn ang="0">
                      <a:pos x="650" y="118"/>
                    </a:cxn>
                    <a:cxn ang="0">
                      <a:pos x="596" y="136"/>
                    </a:cxn>
                    <a:cxn ang="0">
                      <a:pos x="596" y="136"/>
                    </a:cxn>
                    <a:cxn ang="0">
                      <a:pos x="570" y="148"/>
                    </a:cxn>
                    <a:cxn ang="0">
                      <a:pos x="550" y="158"/>
                    </a:cxn>
                    <a:cxn ang="0">
                      <a:pos x="522" y="178"/>
                    </a:cxn>
                    <a:cxn ang="0">
                      <a:pos x="510" y="186"/>
                    </a:cxn>
                    <a:cxn ang="0">
                      <a:pos x="498" y="190"/>
                    </a:cxn>
                    <a:cxn ang="0">
                      <a:pos x="482" y="190"/>
                    </a:cxn>
                    <a:cxn ang="0">
                      <a:pos x="460" y="184"/>
                    </a:cxn>
                    <a:cxn ang="0">
                      <a:pos x="460" y="184"/>
                    </a:cxn>
                    <a:cxn ang="0">
                      <a:pos x="438" y="174"/>
                    </a:cxn>
                    <a:cxn ang="0">
                      <a:pos x="420" y="162"/>
                    </a:cxn>
                    <a:cxn ang="0">
                      <a:pos x="404" y="148"/>
                    </a:cxn>
                    <a:cxn ang="0">
                      <a:pos x="390" y="134"/>
                    </a:cxn>
                    <a:cxn ang="0">
                      <a:pos x="370" y="110"/>
                    </a:cxn>
                    <a:cxn ang="0">
                      <a:pos x="362" y="102"/>
                    </a:cxn>
                    <a:cxn ang="0">
                      <a:pos x="356" y="98"/>
                    </a:cxn>
                    <a:cxn ang="0">
                      <a:pos x="356" y="98"/>
                    </a:cxn>
                    <a:cxn ang="0">
                      <a:pos x="338" y="94"/>
                    </a:cxn>
                    <a:cxn ang="0">
                      <a:pos x="314" y="90"/>
                    </a:cxn>
                    <a:cxn ang="0">
                      <a:pos x="282" y="86"/>
                    </a:cxn>
                    <a:cxn ang="0">
                      <a:pos x="314" y="64"/>
                    </a:cxn>
                    <a:cxn ang="0">
                      <a:pos x="0" y="64"/>
                    </a:cxn>
                    <a:cxn ang="0">
                      <a:pos x="290" y="42"/>
                    </a:cxn>
                    <a:cxn ang="0">
                      <a:pos x="94" y="36"/>
                    </a:cxn>
                    <a:cxn ang="0">
                      <a:pos x="40" y="16"/>
                    </a:cxn>
                    <a:cxn ang="0">
                      <a:pos x="296" y="12"/>
                    </a:cxn>
                    <a:cxn ang="0">
                      <a:pos x="296" y="12"/>
                    </a:cxn>
                    <a:cxn ang="0">
                      <a:pos x="328" y="8"/>
                    </a:cxn>
                    <a:cxn ang="0">
                      <a:pos x="402" y="2"/>
                    </a:cxn>
                    <a:cxn ang="0">
                      <a:pos x="448" y="0"/>
                    </a:cxn>
                    <a:cxn ang="0">
                      <a:pos x="494" y="2"/>
                    </a:cxn>
                    <a:cxn ang="0">
                      <a:pos x="536" y="4"/>
                    </a:cxn>
                    <a:cxn ang="0">
                      <a:pos x="554" y="6"/>
                    </a:cxn>
                    <a:cxn ang="0">
                      <a:pos x="572" y="10"/>
                    </a:cxn>
                    <a:cxn ang="0">
                      <a:pos x="700" y="12"/>
                    </a:cxn>
                  </a:cxnLst>
                  <a:rect l="0" t="0" r="r" b="b"/>
                  <a:pathLst>
                    <a:path w="702" h="190">
                      <a:moveTo>
                        <a:pt x="662" y="54"/>
                      </a:moveTo>
                      <a:lnTo>
                        <a:pt x="702" y="70"/>
                      </a:lnTo>
                      <a:lnTo>
                        <a:pt x="702" y="70"/>
                      </a:lnTo>
                      <a:lnTo>
                        <a:pt x="682" y="82"/>
                      </a:lnTo>
                      <a:lnTo>
                        <a:pt x="664" y="94"/>
                      </a:lnTo>
                      <a:lnTo>
                        <a:pt x="658" y="102"/>
                      </a:lnTo>
                      <a:lnTo>
                        <a:pt x="652" y="108"/>
                      </a:lnTo>
                      <a:lnTo>
                        <a:pt x="652" y="108"/>
                      </a:lnTo>
                      <a:lnTo>
                        <a:pt x="650" y="112"/>
                      </a:lnTo>
                      <a:lnTo>
                        <a:pt x="650" y="114"/>
                      </a:lnTo>
                      <a:lnTo>
                        <a:pt x="650" y="116"/>
                      </a:lnTo>
                      <a:lnTo>
                        <a:pt x="650" y="118"/>
                      </a:lnTo>
                      <a:lnTo>
                        <a:pt x="596" y="136"/>
                      </a:lnTo>
                      <a:lnTo>
                        <a:pt x="596" y="136"/>
                      </a:lnTo>
                      <a:lnTo>
                        <a:pt x="570" y="148"/>
                      </a:lnTo>
                      <a:lnTo>
                        <a:pt x="550" y="158"/>
                      </a:lnTo>
                      <a:lnTo>
                        <a:pt x="522" y="178"/>
                      </a:lnTo>
                      <a:lnTo>
                        <a:pt x="510" y="186"/>
                      </a:lnTo>
                      <a:lnTo>
                        <a:pt x="498" y="190"/>
                      </a:lnTo>
                      <a:lnTo>
                        <a:pt x="482" y="190"/>
                      </a:lnTo>
                      <a:lnTo>
                        <a:pt x="460" y="184"/>
                      </a:lnTo>
                      <a:lnTo>
                        <a:pt x="460" y="184"/>
                      </a:lnTo>
                      <a:lnTo>
                        <a:pt x="438" y="174"/>
                      </a:lnTo>
                      <a:lnTo>
                        <a:pt x="420" y="162"/>
                      </a:lnTo>
                      <a:lnTo>
                        <a:pt x="404" y="148"/>
                      </a:lnTo>
                      <a:lnTo>
                        <a:pt x="390" y="134"/>
                      </a:lnTo>
                      <a:lnTo>
                        <a:pt x="370" y="110"/>
                      </a:lnTo>
                      <a:lnTo>
                        <a:pt x="362" y="102"/>
                      </a:lnTo>
                      <a:lnTo>
                        <a:pt x="356" y="98"/>
                      </a:lnTo>
                      <a:lnTo>
                        <a:pt x="356" y="98"/>
                      </a:lnTo>
                      <a:lnTo>
                        <a:pt x="338" y="94"/>
                      </a:lnTo>
                      <a:lnTo>
                        <a:pt x="314" y="90"/>
                      </a:lnTo>
                      <a:lnTo>
                        <a:pt x="282" y="86"/>
                      </a:lnTo>
                      <a:lnTo>
                        <a:pt x="314" y="64"/>
                      </a:lnTo>
                      <a:lnTo>
                        <a:pt x="0" y="64"/>
                      </a:lnTo>
                      <a:lnTo>
                        <a:pt x="290" y="42"/>
                      </a:lnTo>
                      <a:lnTo>
                        <a:pt x="94" y="36"/>
                      </a:lnTo>
                      <a:lnTo>
                        <a:pt x="40" y="16"/>
                      </a:lnTo>
                      <a:lnTo>
                        <a:pt x="296" y="12"/>
                      </a:lnTo>
                      <a:lnTo>
                        <a:pt x="296" y="12"/>
                      </a:lnTo>
                      <a:lnTo>
                        <a:pt x="328" y="8"/>
                      </a:lnTo>
                      <a:lnTo>
                        <a:pt x="402" y="2"/>
                      </a:lnTo>
                      <a:lnTo>
                        <a:pt x="448" y="0"/>
                      </a:lnTo>
                      <a:lnTo>
                        <a:pt x="494" y="2"/>
                      </a:lnTo>
                      <a:lnTo>
                        <a:pt x="536" y="4"/>
                      </a:lnTo>
                      <a:lnTo>
                        <a:pt x="554" y="6"/>
                      </a:lnTo>
                      <a:lnTo>
                        <a:pt x="572" y="10"/>
                      </a:lnTo>
                      <a:lnTo>
                        <a:pt x="700" y="12"/>
                      </a:lnTo>
                    </a:path>
                  </a:pathLst>
                </a:custGeom>
                <a:noFill/>
                <a:ln w="12700">
                  <a:solidFill>
                    <a:srgbClr val="000000"/>
                  </a:solidFill>
                  <a:prstDash val="solid"/>
                  <a:round/>
                  <a:headEnd/>
                  <a:tailEnd/>
                </a:ln>
              </p:spPr>
              <p:txBody>
                <a:bodyPr/>
                <a:lstStyle/>
                <a:p>
                  <a:endParaRPr lang="en-US" dirty="0"/>
                </a:p>
              </p:txBody>
            </p:sp>
            <p:sp>
              <p:nvSpPr>
                <p:cNvPr id="135" name="Freeform 419"/>
                <p:cNvSpPr>
                  <a:spLocks/>
                </p:cNvSpPr>
                <p:nvPr/>
              </p:nvSpPr>
              <p:spPr bwMode="auto">
                <a:xfrm>
                  <a:off x="5144" y="1112"/>
                  <a:ext cx="96" cy="24"/>
                </a:xfrm>
                <a:custGeom>
                  <a:avLst/>
                  <a:gdLst/>
                  <a:ahLst/>
                  <a:cxnLst>
                    <a:cxn ang="0">
                      <a:pos x="96" y="24"/>
                    </a:cxn>
                    <a:cxn ang="0">
                      <a:pos x="96" y="24"/>
                    </a:cxn>
                    <a:cxn ang="0">
                      <a:pos x="94" y="22"/>
                    </a:cxn>
                    <a:cxn ang="0">
                      <a:pos x="88" y="18"/>
                    </a:cxn>
                    <a:cxn ang="0">
                      <a:pos x="76" y="14"/>
                    </a:cxn>
                    <a:cxn ang="0">
                      <a:pos x="54" y="10"/>
                    </a:cxn>
                    <a:cxn ang="0">
                      <a:pos x="54" y="10"/>
                    </a:cxn>
                    <a:cxn ang="0">
                      <a:pos x="30" y="8"/>
                    </a:cxn>
                    <a:cxn ang="0">
                      <a:pos x="12" y="4"/>
                    </a:cxn>
                    <a:cxn ang="0">
                      <a:pos x="0" y="0"/>
                    </a:cxn>
                    <a:cxn ang="0">
                      <a:pos x="96" y="24"/>
                    </a:cxn>
                  </a:cxnLst>
                  <a:rect l="0" t="0" r="r" b="b"/>
                  <a:pathLst>
                    <a:path w="96" h="24">
                      <a:moveTo>
                        <a:pt x="96" y="24"/>
                      </a:moveTo>
                      <a:lnTo>
                        <a:pt x="96" y="24"/>
                      </a:lnTo>
                      <a:lnTo>
                        <a:pt x="94" y="22"/>
                      </a:lnTo>
                      <a:lnTo>
                        <a:pt x="88" y="18"/>
                      </a:lnTo>
                      <a:lnTo>
                        <a:pt x="76" y="14"/>
                      </a:lnTo>
                      <a:lnTo>
                        <a:pt x="54" y="10"/>
                      </a:lnTo>
                      <a:lnTo>
                        <a:pt x="54" y="10"/>
                      </a:lnTo>
                      <a:lnTo>
                        <a:pt x="30" y="8"/>
                      </a:lnTo>
                      <a:lnTo>
                        <a:pt x="12" y="4"/>
                      </a:lnTo>
                      <a:lnTo>
                        <a:pt x="0" y="0"/>
                      </a:lnTo>
                      <a:lnTo>
                        <a:pt x="96" y="24"/>
                      </a:lnTo>
                      <a:close/>
                    </a:path>
                  </a:pathLst>
                </a:custGeom>
                <a:solidFill>
                  <a:srgbClr val="FFFF00"/>
                </a:solidFill>
                <a:ln w="9525">
                  <a:noFill/>
                  <a:round/>
                  <a:headEnd/>
                  <a:tailEnd/>
                </a:ln>
              </p:spPr>
              <p:txBody>
                <a:bodyPr/>
                <a:lstStyle/>
                <a:p>
                  <a:endParaRPr lang="en-US" dirty="0"/>
                </a:p>
              </p:txBody>
            </p:sp>
            <p:sp>
              <p:nvSpPr>
                <p:cNvPr id="136" name="Freeform 420"/>
                <p:cNvSpPr>
                  <a:spLocks/>
                </p:cNvSpPr>
                <p:nvPr/>
              </p:nvSpPr>
              <p:spPr bwMode="auto">
                <a:xfrm>
                  <a:off x="5144" y="1112"/>
                  <a:ext cx="96" cy="24"/>
                </a:xfrm>
                <a:custGeom>
                  <a:avLst/>
                  <a:gdLst/>
                  <a:ahLst/>
                  <a:cxnLst>
                    <a:cxn ang="0">
                      <a:pos x="96" y="24"/>
                    </a:cxn>
                    <a:cxn ang="0">
                      <a:pos x="96" y="24"/>
                    </a:cxn>
                    <a:cxn ang="0">
                      <a:pos x="94" y="22"/>
                    </a:cxn>
                    <a:cxn ang="0">
                      <a:pos x="88" y="18"/>
                    </a:cxn>
                    <a:cxn ang="0">
                      <a:pos x="76" y="14"/>
                    </a:cxn>
                    <a:cxn ang="0">
                      <a:pos x="54" y="10"/>
                    </a:cxn>
                    <a:cxn ang="0">
                      <a:pos x="54" y="10"/>
                    </a:cxn>
                    <a:cxn ang="0">
                      <a:pos x="30" y="8"/>
                    </a:cxn>
                    <a:cxn ang="0">
                      <a:pos x="12" y="4"/>
                    </a:cxn>
                    <a:cxn ang="0">
                      <a:pos x="0" y="0"/>
                    </a:cxn>
                  </a:cxnLst>
                  <a:rect l="0" t="0" r="r" b="b"/>
                  <a:pathLst>
                    <a:path w="96" h="24">
                      <a:moveTo>
                        <a:pt x="96" y="24"/>
                      </a:moveTo>
                      <a:lnTo>
                        <a:pt x="96" y="24"/>
                      </a:lnTo>
                      <a:lnTo>
                        <a:pt x="94" y="22"/>
                      </a:lnTo>
                      <a:lnTo>
                        <a:pt x="88" y="18"/>
                      </a:lnTo>
                      <a:lnTo>
                        <a:pt x="76" y="14"/>
                      </a:lnTo>
                      <a:lnTo>
                        <a:pt x="54" y="10"/>
                      </a:lnTo>
                      <a:lnTo>
                        <a:pt x="54" y="10"/>
                      </a:lnTo>
                      <a:lnTo>
                        <a:pt x="30" y="8"/>
                      </a:lnTo>
                      <a:lnTo>
                        <a:pt x="12" y="4"/>
                      </a:lnTo>
                      <a:lnTo>
                        <a:pt x="0" y="0"/>
                      </a:lnTo>
                    </a:path>
                  </a:pathLst>
                </a:custGeom>
                <a:noFill/>
                <a:ln w="12700">
                  <a:solidFill>
                    <a:srgbClr val="000000"/>
                  </a:solidFill>
                  <a:prstDash val="solid"/>
                  <a:round/>
                  <a:headEnd/>
                  <a:tailEnd/>
                </a:ln>
              </p:spPr>
              <p:txBody>
                <a:bodyPr/>
                <a:lstStyle/>
                <a:p>
                  <a:endParaRPr lang="en-US" dirty="0"/>
                </a:p>
              </p:txBody>
            </p:sp>
            <p:sp>
              <p:nvSpPr>
                <p:cNvPr id="137" name="Freeform 421"/>
                <p:cNvSpPr>
                  <a:spLocks/>
                </p:cNvSpPr>
                <p:nvPr/>
              </p:nvSpPr>
              <p:spPr bwMode="auto">
                <a:xfrm>
                  <a:off x="5166" y="1136"/>
                  <a:ext cx="96" cy="22"/>
                </a:xfrm>
                <a:custGeom>
                  <a:avLst/>
                  <a:gdLst/>
                  <a:ahLst/>
                  <a:cxnLst>
                    <a:cxn ang="0">
                      <a:pos x="96" y="22"/>
                    </a:cxn>
                    <a:cxn ang="0">
                      <a:pos x="96" y="22"/>
                    </a:cxn>
                    <a:cxn ang="0">
                      <a:pos x="94" y="20"/>
                    </a:cxn>
                    <a:cxn ang="0">
                      <a:pos x="88" y="16"/>
                    </a:cxn>
                    <a:cxn ang="0">
                      <a:pos x="76" y="12"/>
                    </a:cxn>
                    <a:cxn ang="0">
                      <a:pos x="54" y="8"/>
                    </a:cxn>
                    <a:cxn ang="0">
                      <a:pos x="54" y="8"/>
                    </a:cxn>
                    <a:cxn ang="0">
                      <a:pos x="30" y="6"/>
                    </a:cxn>
                    <a:cxn ang="0">
                      <a:pos x="14" y="2"/>
                    </a:cxn>
                    <a:cxn ang="0">
                      <a:pos x="0" y="0"/>
                    </a:cxn>
                    <a:cxn ang="0">
                      <a:pos x="96" y="22"/>
                    </a:cxn>
                  </a:cxnLst>
                  <a:rect l="0" t="0" r="r" b="b"/>
                  <a:pathLst>
                    <a:path w="96" h="22">
                      <a:moveTo>
                        <a:pt x="96" y="22"/>
                      </a:moveTo>
                      <a:lnTo>
                        <a:pt x="96" y="22"/>
                      </a:lnTo>
                      <a:lnTo>
                        <a:pt x="94" y="20"/>
                      </a:lnTo>
                      <a:lnTo>
                        <a:pt x="88" y="16"/>
                      </a:lnTo>
                      <a:lnTo>
                        <a:pt x="76" y="12"/>
                      </a:lnTo>
                      <a:lnTo>
                        <a:pt x="54" y="8"/>
                      </a:lnTo>
                      <a:lnTo>
                        <a:pt x="54" y="8"/>
                      </a:lnTo>
                      <a:lnTo>
                        <a:pt x="30" y="6"/>
                      </a:lnTo>
                      <a:lnTo>
                        <a:pt x="14" y="2"/>
                      </a:lnTo>
                      <a:lnTo>
                        <a:pt x="0" y="0"/>
                      </a:lnTo>
                      <a:lnTo>
                        <a:pt x="96" y="22"/>
                      </a:lnTo>
                      <a:close/>
                    </a:path>
                  </a:pathLst>
                </a:custGeom>
                <a:solidFill>
                  <a:srgbClr val="FFFF00"/>
                </a:solidFill>
                <a:ln w="9525">
                  <a:noFill/>
                  <a:round/>
                  <a:headEnd/>
                  <a:tailEnd/>
                </a:ln>
              </p:spPr>
              <p:txBody>
                <a:bodyPr/>
                <a:lstStyle/>
                <a:p>
                  <a:endParaRPr lang="en-US" dirty="0"/>
                </a:p>
              </p:txBody>
            </p:sp>
            <p:sp>
              <p:nvSpPr>
                <p:cNvPr id="138" name="Freeform 422"/>
                <p:cNvSpPr>
                  <a:spLocks/>
                </p:cNvSpPr>
                <p:nvPr/>
              </p:nvSpPr>
              <p:spPr bwMode="auto">
                <a:xfrm>
                  <a:off x="5166" y="1136"/>
                  <a:ext cx="96" cy="22"/>
                </a:xfrm>
                <a:custGeom>
                  <a:avLst/>
                  <a:gdLst/>
                  <a:ahLst/>
                  <a:cxnLst>
                    <a:cxn ang="0">
                      <a:pos x="96" y="22"/>
                    </a:cxn>
                    <a:cxn ang="0">
                      <a:pos x="96" y="22"/>
                    </a:cxn>
                    <a:cxn ang="0">
                      <a:pos x="94" y="20"/>
                    </a:cxn>
                    <a:cxn ang="0">
                      <a:pos x="88" y="16"/>
                    </a:cxn>
                    <a:cxn ang="0">
                      <a:pos x="76" y="12"/>
                    </a:cxn>
                    <a:cxn ang="0">
                      <a:pos x="54" y="8"/>
                    </a:cxn>
                    <a:cxn ang="0">
                      <a:pos x="54" y="8"/>
                    </a:cxn>
                    <a:cxn ang="0">
                      <a:pos x="30" y="6"/>
                    </a:cxn>
                    <a:cxn ang="0">
                      <a:pos x="14" y="2"/>
                    </a:cxn>
                    <a:cxn ang="0">
                      <a:pos x="0" y="0"/>
                    </a:cxn>
                  </a:cxnLst>
                  <a:rect l="0" t="0" r="r" b="b"/>
                  <a:pathLst>
                    <a:path w="96" h="22">
                      <a:moveTo>
                        <a:pt x="96" y="22"/>
                      </a:moveTo>
                      <a:lnTo>
                        <a:pt x="96" y="22"/>
                      </a:lnTo>
                      <a:lnTo>
                        <a:pt x="94" y="20"/>
                      </a:lnTo>
                      <a:lnTo>
                        <a:pt x="88" y="16"/>
                      </a:lnTo>
                      <a:lnTo>
                        <a:pt x="76" y="12"/>
                      </a:lnTo>
                      <a:lnTo>
                        <a:pt x="54" y="8"/>
                      </a:lnTo>
                      <a:lnTo>
                        <a:pt x="54" y="8"/>
                      </a:lnTo>
                      <a:lnTo>
                        <a:pt x="30" y="6"/>
                      </a:lnTo>
                      <a:lnTo>
                        <a:pt x="14" y="2"/>
                      </a:lnTo>
                      <a:lnTo>
                        <a:pt x="0" y="0"/>
                      </a:lnTo>
                    </a:path>
                  </a:pathLst>
                </a:custGeom>
                <a:noFill/>
                <a:ln w="12700">
                  <a:solidFill>
                    <a:srgbClr val="000000"/>
                  </a:solidFill>
                  <a:prstDash val="solid"/>
                  <a:round/>
                  <a:headEnd/>
                  <a:tailEnd/>
                </a:ln>
              </p:spPr>
              <p:txBody>
                <a:bodyPr/>
                <a:lstStyle/>
                <a:p>
                  <a:endParaRPr lang="en-US" dirty="0"/>
                </a:p>
              </p:txBody>
            </p:sp>
            <p:sp>
              <p:nvSpPr>
                <p:cNvPr id="139" name="Freeform 423"/>
                <p:cNvSpPr>
                  <a:spLocks/>
                </p:cNvSpPr>
                <p:nvPr/>
              </p:nvSpPr>
              <p:spPr bwMode="auto">
                <a:xfrm>
                  <a:off x="3792" y="1070"/>
                  <a:ext cx="1170" cy="128"/>
                </a:xfrm>
                <a:custGeom>
                  <a:avLst/>
                  <a:gdLst/>
                  <a:ahLst/>
                  <a:cxnLst>
                    <a:cxn ang="0">
                      <a:pos x="944" y="8"/>
                    </a:cxn>
                    <a:cxn ang="0">
                      <a:pos x="944" y="8"/>
                    </a:cxn>
                    <a:cxn ang="0">
                      <a:pos x="908" y="6"/>
                    </a:cxn>
                    <a:cxn ang="0">
                      <a:pos x="824" y="0"/>
                    </a:cxn>
                    <a:cxn ang="0">
                      <a:pos x="772" y="0"/>
                    </a:cxn>
                    <a:cxn ang="0">
                      <a:pos x="720" y="0"/>
                    </a:cxn>
                    <a:cxn ang="0">
                      <a:pos x="672" y="2"/>
                    </a:cxn>
                    <a:cxn ang="0">
                      <a:pos x="632" y="6"/>
                    </a:cxn>
                    <a:cxn ang="0">
                      <a:pos x="632" y="6"/>
                    </a:cxn>
                    <a:cxn ang="0">
                      <a:pos x="610" y="8"/>
                    </a:cxn>
                    <a:cxn ang="0">
                      <a:pos x="578" y="12"/>
                    </a:cxn>
                    <a:cxn ang="0">
                      <a:pos x="494" y="14"/>
                    </a:cxn>
                    <a:cxn ang="0">
                      <a:pos x="392" y="16"/>
                    </a:cxn>
                    <a:cxn ang="0">
                      <a:pos x="282" y="16"/>
                    </a:cxn>
                    <a:cxn ang="0">
                      <a:pos x="86" y="14"/>
                    </a:cxn>
                    <a:cxn ang="0">
                      <a:pos x="0" y="14"/>
                    </a:cxn>
                    <a:cxn ang="0">
                      <a:pos x="0" y="32"/>
                    </a:cxn>
                    <a:cxn ang="0">
                      <a:pos x="530" y="38"/>
                    </a:cxn>
                    <a:cxn ang="0">
                      <a:pos x="484" y="50"/>
                    </a:cxn>
                    <a:cxn ang="0">
                      <a:pos x="484" y="50"/>
                    </a:cxn>
                    <a:cxn ang="0">
                      <a:pos x="494" y="54"/>
                    </a:cxn>
                    <a:cxn ang="0">
                      <a:pos x="516" y="68"/>
                    </a:cxn>
                    <a:cxn ang="0">
                      <a:pos x="516" y="68"/>
                    </a:cxn>
                    <a:cxn ang="0">
                      <a:pos x="524" y="70"/>
                    </a:cxn>
                    <a:cxn ang="0">
                      <a:pos x="530" y="74"/>
                    </a:cxn>
                    <a:cxn ang="0">
                      <a:pos x="542" y="76"/>
                    </a:cxn>
                    <a:cxn ang="0">
                      <a:pos x="548" y="76"/>
                    </a:cxn>
                    <a:cxn ang="0">
                      <a:pos x="542" y="78"/>
                    </a:cxn>
                    <a:cxn ang="0">
                      <a:pos x="542" y="78"/>
                    </a:cxn>
                    <a:cxn ang="0">
                      <a:pos x="532" y="80"/>
                    </a:cxn>
                    <a:cxn ang="0">
                      <a:pos x="530" y="80"/>
                    </a:cxn>
                    <a:cxn ang="0">
                      <a:pos x="534" y="82"/>
                    </a:cxn>
                    <a:cxn ang="0">
                      <a:pos x="606" y="98"/>
                    </a:cxn>
                    <a:cxn ang="0">
                      <a:pos x="606" y="98"/>
                    </a:cxn>
                    <a:cxn ang="0">
                      <a:pos x="634" y="106"/>
                    </a:cxn>
                    <a:cxn ang="0">
                      <a:pos x="658" y="112"/>
                    </a:cxn>
                    <a:cxn ang="0">
                      <a:pos x="688" y="124"/>
                    </a:cxn>
                    <a:cxn ang="0">
                      <a:pos x="702" y="126"/>
                    </a:cxn>
                    <a:cxn ang="0">
                      <a:pos x="716" y="128"/>
                    </a:cxn>
                    <a:cxn ang="0">
                      <a:pos x="734" y="126"/>
                    </a:cxn>
                    <a:cxn ang="0">
                      <a:pos x="758" y="122"/>
                    </a:cxn>
                    <a:cxn ang="0">
                      <a:pos x="758" y="122"/>
                    </a:cxn>
                    <a:cxn ang="0">
                      <a:pos x="784" y="116"/>
                    </a:cxn>
                    <a:cxn ang="0">
                      <a:pos x="806" y="108"/>
                    </a:cxn>
                    <a:cxn ang="0">
                      <a:pos x="824" y="100"/>
                    </a:cxn>
                    <a:cxn ang="0">
                      <a:pos x="838" y="92"/>
                    </a:cxn>
                    <a:cxn ang="0">
                      <a:pos x="860" y="78"/>
                    </a:cxn>
                    <a:cxn ang="0">
                      <a:pos x="868" y="72"/>
                    </a:cxn>
                    <a:cxn ang="0">
                      <a:pos x="876" y="70"/>
                    </a:cxn>
                    <a:cxn ang="0">
                      <a:pos x="876" y="70"/>
                    </a:cxn>
                    <a:cxn ang="0">
                      <a:pos x="896" y="68"/>
                    </a:cxn>
                    <a:cxn ang="0">
                      <a:pos x="924" y="64"/>
                    </a:cxn>
                    <a:cxn ang="0">
                      <a:pos x="960" y="62"/>
                    </a:cxn>
                    <a:cxn ang="0">
                      <a:pos x="924" y="46"/>
                    </a:cxn>
                    <a:cxn ang="0">
                      <a:pos x="1016" y="46"/>
                    </a:cxn>
                    <a:cxn ang="0">
                      <a:pos x="950" y="30"/>
                    </a:cxn>
                    <a:cxn ang="0">
                      <a:pos x="1170" y="26"/>
                    </a:cxn>
                    <a:cxn ang="0">
                      <a:pos x="1170" y="10"/>
                    </a:cxn>
                    <a:cxn ang="0">
                      <a:pos x="944" y="8"/>
                    </a:cxn>
                  </a:cxnLst>
                  <a:rect l="0" t="0" r="r" b="b"/>
                  <a:pathLst>
                    <a:path w="1170" h="128">
                      <a:moveTo>
                        <a:pt x="944" y="8"/>
                      </a:moveTo>
                      <a:lnTo>
                        <a:pt x="944" y="8"/>
                      </a:lnTo>
                      <a:lnTo>
                        <a:pt x="908" y="6"/>
                      </a:lnTo>
                      <a:lnTo>
                        <a:pt x="824" y="0"/>
                      </a:lnTo>
                      <a:lnTo>
                        <a:pt x="772" y="0"/>
                      </a:lnTo>
                      <a:lnTo>
                        <a:pt x="720" y="0"/>
                      </a:lnTo>
                      <a:lnTo>
                        <a:pt x="672" y="2"/>
                      </a:lnTo>
                      <a:lnTo>
                        <a:pt x="632" y="6"/>
                      </a:lnTo>
                      <a:lnTo>
                        <a:pt x="632" y="6"/>
                      </a:lnTo>
                      <a:lnTo>
                        <a:pt x="610" y="8"/>
                      </a:lnTo>
                      <a:lnTo>
                        <a:pt x="578" y="12"/>
                      </a:lnTo>
                      <a:lnTo>
                        <a:pt x="494" y="14"/>
                      </a:lnTo>
                      <a:lnTo>
                        <a:pt x="392" y="16"/>
                      </a:lnTo>
                      <a:lnTo>
                        <a:pt x="282" y="16"/>
                      </a:lnTo>
                      <a:lnTo>
                        <a:pt x="86" y="14"/>
                      </a:lnTo>
                      <a:lnTo>
                        <a:pt x="0" y="14"/>
                      </a:lnTo>
                      <a:lnTo>
                        <a:pt x="0" y="32"/>
                      </a:lnTo>
                      <a:lnTo>
                        <a:pt x="530" y="38"/>
                      </a:lnTo>
                      <a:lnTo>
                        <a:pt x="484" y="50"/>
                      </a:lnTo>
                      <a:lnTo>
                        <a:pt x="484" y="50"/>
                      </a:lnTo>
                      <a:lnTo>
                        <a:pt x="494" y="54"/>
                      </a:lnTo>
                      <a:lnTo>
                        <a:pt x="516" y="68"/>
                      </a:lnTo>
                      <a:lnTo>
                        <a:pt x="516" y="68"/>
                      </a:lnTo>
                      <a:lnTo>
                        <a:pt x="524" y="70"/>
                      </a:lnTo>
                      <a:lnTo>
                        <a:pt x="530" y="74"/>
                      </a:lnTo>
                      <a:lnTo>
                        <a:pt x="542" y="76"/>
                      </a:lnTo>
                      <a:lnTo>
                        <a:pt x="548" y="76"/>
                      </a:lnTo>
                      <a:lnTo>
                        <a:pt x="542" y="78"/>
                      </a:lnTo>
                      <a:lnTo>
                        <a:pt x="542" y="78"/>
                      </a:lnTo>
                      <a:lnTo>
                        <a:pt x="532" y="80"/>
                      </a:lnTo>
                      <a:lnTo>
                        <a:pt x="530" y="80"/>
                      </a:lnTo>
                      <a:lnTo>
                        <a:pt x="534" y="82"/>
                      </a:lnTo>
                      <a:lnTo>
                        <a:pt x="606" y="98"/>
                      </a:lnTo>
                      <a:lnTo>
                        <a:pt x="606" y="98"/>
                      </a:lnTo>
                      <a:lnTo>
                        <a:pt x="634" y="106"/>
                      </a:lnTo>
                      <a:lnTo>
                        <a:pt x="658" y="112"/>
                      </a:lnTo>
                      <a:lnTo>
                        <a:pt x="688" y="124"/>
                      </a:lnTo>
                      <a:lnTo>
                        <a:pt x="702" y="126"/>
                      </a:lnTo>
                      <a:lnTo>
                        <a:pt x="716" y="128"/>
                      </a:lnTo>
                      <a:lnTo>
                        <a:pt x="734" y="126"/>
                      </a:lnTo>
                      <a:lnTo>
                        <a:pt x="758" y="122"/>
                      </a:lnTo>
                      <a:lnTo>
                        <a:pt x="758" y="122"/>
                      </a:lnTo>
                      <a:lnTo>
                        <a:pt x="784" y="116"/>
                      </a:lnTo>
                      <a:lnTo>
                        <a:pt x="806" y="108"/>
                      </a:lnTo>
                      <a:lnTo>
                        <a:pt x="824" y="100"/>
                      </a:lnTo>
                      <a:lnTo>
                        <a:pt x="838" y="92"/>
                      </a:lnTo>
                      <a:lnTo>
                        <a:pt x="860" y="78"/>
                      </a:lnTo>
                      <a:lnTo>
                        <a:pt x="868" y="72"/>
                      </a:lnTo>
                      <a:lnTo>
                        <a:pt x="876" y="70"/>
                      </a:lnTo>
                      <a:lnTo>
                        <a:pt x="876" y="70"/>
                      </a:lnTo>
                      <a:lnTo>
                        <a:pt x="896" y="68"/>
                      </a:lnTo>
                      <a:lnTo>
                        <a:pt x="924" y="64"/>
                      </a:lnTo>
                      <a:lnTo>
                        <a:pt x="960" y="62"/>
                      </a:lnTo>
                      <a:lnTo>
                        <a:pt x="924" y="46"/>
                      </a:lnTo>
                      <a:lnTo>
                        <a:pt x="1016" y="46"/>
                      </a:lnTo>
                      <a:lnTo>
                        <a:pt x="950" y="30"/>
                      </a:lnTo>
                      <a:lnTo>
                        <a:pt x="1170" y="26"/>
                      </a:lnTo>
                      <a:lnTo>
                        <a:pt x="1170" y="10"/>
                      </a:lnTo>
                      <a:lnTo>
                        <a:pt x="944" y="8"/>
                      </a:lnTo>
                      <a:close/>
                    </a:path>
                  </a:pathLst>
                </a:custGeom>
                <a:solidFill>
                  <a:srgbClr val="FFFF00"/>
                </a:solidFill>
                <a:ln w="12700">
                  <a:solidFill>
                    <a:srgbClr val="000000"/>
                  </a:solidFill>
                  <a:prstDash val="solid"/>
                  <a:round/>
                  <a:headEnd/>
                  <a:tailEnd/>
                </a:ln>
              </p:spPr>
              <p:txBody>
                <a:bodyPr/>
                <a:lstStyle/>
                <a:p>
                  <a:endParaRPr lang="en-US" dirty="0"/>
                </a:p>
              </p:txBody>
            </p:sp>
            <p:sp>
              <p:nvSpPr>
                <p:cNvPr id="140" name="Freeform 424"/>
                <p:cNvSpPr>
                  <a:spLocks/>
                </p:cNvSpPr>
                <p:nvPr/>
              </p:nvSpPr>
              <p:spPr bwMode="auto">
                <a:xfrm>
                  <a:off x="4578" y="1122"/>
                  <a:ext cx="142" cy="30"/>
                </a:xfrm>
                <a:custGeom>
                  <a:avLst/>
                  <a:gdLst/>
                  <a:ahLst/>
                  <a:cxnLst>
                    <a:cxn ang="0">
                      <a:pos x="142" y="0"/>
                    </a:cxn>
                    <a:cxn ang="0">
                      <a:pos x="142" y="0"/>
                    </a:cxn>
                    <a:cxn ang="0">
                      <a:pos x="98" y="4"/>
                    </a:cxn>
                    <a:cxn ang="0">
                      <a:pos x="62" y="8"/>
                    </a:cxn>
                    <a:cxn ang="0">
                      <a:pos x="44" y="12"/>
                    </a:cxn>
                    <a:cxn ang="0">
                      <a:pos x="32" y="16"/>
                    </a:cxn>
                    <a:cxn ang="0">
                      <a:pos x="32" y="16"/>
                    </a:cxn>
                    <a:cxn ang="0">
                      <a:pos x="0" y="30"/>
                    </a:cxn>
                    <a:cxn ang="0">
                      <a:pos x="142" y="0"/>
                    </a:cxn>
                  </a:cxnLst>
                  <a:rect l="0" t="0" r="r" b="b"/>
                  <a:pathLst>
                    <a:path w="142" h="30">
                      <a:moveTo>
                        <a:pt x="142" y="0"/>
                      </a:moveTo>
                      <a:lnTo>
                        <a:pt x="142" y="0"/>
                      </a:lnTo>
                      <a:lnTo>
                        <a:pt x="98" y="4"/>
                      </a:lnTo>
                      <a:lnTo>
                        <a:pt x="62" y="8"/>
                      </a:lnTo>
                      <a:lnTo>
                        <a:pt x="44" y="12"/>
                      </a:lnTo>
                      <a:lnTo>
                        <a:pt x="32" y="16"/>
                      </a:lnTo>
                      <a:lnTo>
                        <a:pt x="32" y="16"/>
                      </a:lnTo>
                      <a:lnTo>
                        <a:pt x="0" y="30"/>
                      </a:lnTo>
                      <a:lnTo>
                        <a:pt x="142" y="0"/>
                      </a:lnTo>
                      <a:close/>
                    </a:path>
                  </a:pathLst>
                </a:custGeom>
                <a:solidFill>
                  <a:srgbClr val="FFFF00"/>
                </a:solidFill>
                <a:ln w="9525">
                  <a:noFill/>
                  <a:round/>
                  <a:headEnd/>
                  <a:tailEnd/>
                </a:ln>
              </p:spPr>
              <p:txBody>
                <a:bodyPr/>
                <a:lstStyle/>
                <a:p>
                  <a:endParaRPr lang="en-US" dirty="0"/>
                </a:p>
              </p:txBody>
            </p:sp>
            <p:sp>
              <p:nvSpPr>
                <p:cNvPr id="141" name="Freeform 425"/>
                <p:cNvSpPr>
                  <a:spLocks/>
                </p:cNvSpPr>
                <p:nvPr/>
              </p:nvSpPr>
              <p:spPr bwMode="auto">
                <a:xfrm>
                  <a:off x="4578" y="1122"/>
                  <a:ext cx="142" cy="30"/>
                </a:xfrm>
                <a:custGeom>
                  <a:avLst/>
                  <a:gdLst/>
                  <a:ahLst/>
                  <a:cxnLst>
                    <a:cxn ang="0">
                      <a:pos x="142" y="0"/>
                    </a:cxn>
                    <a:cxn ang="0">
                      <a:pos x="142" y="0"/>
                    </a:cxn>
                    <a:cxn ang="0">
                      <a:pos x="98" y="4"/>
                    </a:cxn>
                    <a:cxn ang="0">
                      <a:pos x="62" y="8"/>
                    </a:cxn>
                    <a:cxn ang="0">
                      <a:pos x="44" y="12"/>
                    </a:cxn>
                    <a:cxn ang="0">
                      <a:pos x="32" y="16"/>
                    </a:cxn>
                    <a:cxn ang="0">
                      <a:pos x="32" y="16"/>
                    </a:cxn>
                    <a:cxn ang="0">
                      <a:pos x="0" y="30"/>
                    </a:cxn>
                  </a:cxnLst>
                  <a:rect l="0" t="0" r="r" b="b"/>
                  <a:pathLst>
                    <a:path w="142" h="30">
                      <a:moveTo>
                        <a:pt x="142" y="0"/>
                      </a:moveTo>
                      <a:lnTo>
                        <a:pt x="142" y="0"/>
                      </a:lnTo>
                      <a:lnTo>
                        <a:pt x="98" y="4"/>
                      </a:lnTo>
                      <a:lnTo>
                        <a:pt x="62" y="8"/>
                      </a:lnTo>
                      <a:lnTo>
                        <a:pt x="44" y="12"/>
                      </a:lnTo>
                      <a:lnTo>
                        <a:pt x="32" y="16"/>
                      </a:lnTo>
                      <a:lnTo>
                        <a:pt x="32" y="16"/>
                      </a:lnTo>
                      <a:lnTo>
                        <a:pt x="0" y="30"/>
                      </a:lnTo>
                    </a:path>
                  </a:pathLst>
                </a:custGeom>
                <a:noFill/>
                <a:ln w="12700">
                  <a:solidFill>
                    <a:srgbClr val="000000"/>
                  </a:solidFill>
                  <a:prstDash val="solid"/>
                  <a:round/>
                  <a:headEnd/>
                  <a:tailEnd/>
                </a:ln>
              </p:spPr>
              <p:txBody>
                <a:bodyPr/>
                <a:lstStyle/>
                <a:p>
                  <a:endParaRPr lang="en-US" dirty="0"/>
                </a:p>
              </p:txBody>
            </p:sp>
            <p:sp>
              <p:nvSpPr>
                <p:cNvPr id="142" name="Freeform 426"/>
                <p:cNvSpPr>
                  <a:spLocks/>
                </p:cNvSpPr>
                <p:nvPr/>
              </p:nvSpPr>
              <p:spPr bwMode="auto">
                <a:xfrm>
                  <a:off x="4328" y="1126"/>
                  <a:ext cx="96" cy="22"/>
                </a:xfrm>
                <a:custGeom>
                  <a:avLst/>
                  <a:gdLst/>
                  <a:ahLst/>
                  <a:cxnLst>
                    <a:cxn ang="0">
                      <a:pos x="96" y="22"/>
                    </a:cxn>
                    <a:cxn ang="0">
                      <a:pos x="96" y="22"/>
                    </a:cxn>
                    <a:cxn ang="0">
                      <a:pos x="96" y="20"/>
                    </a:cxn>
                    <a:cxn ang="0">
                      <a:pos x="90" y="16"/>
                    </a:cxn>
                    <a:cxn ang="0">
                      <a:pos x="76" y="12"/>
                    </a:cxn>
                    <a:cxn ang="0">
                      <a:pos x="54" y="10"/>
                    </a:cxn>
                    <a:cxn ang="0">
                      <a:pos x="54" y="10"/>
                    </a:cxn>
                    <a:cxn ang="0">
                      <a:pos x="30" y="6"/>
                    </a:cxn>
                    <a:cxn ang="0">
                      <a:pos x="14" y="2"/>
                    </a:cxn>
                    <a:cxn ang="0">
                      <a:pos x="0" y="0"/>
                    </a:cxn>
                    <a:cxn ang="0">
                      <a:pos x="96" y="22"/>
                    </a:cxn>
                  </a:cxnLst>
                  <a:rect l="0" t="0" r="r" b="b"/>
                  <a:pathLst>
                    <a:path w="96" h="22">
                      <a:moveTo>
                        <a:pt x="96" y="22"/>
                      </a:moveTo>
                      <a:lnTo>
                        <a:pt x="96" y="22"/>
                      </a:lnTo>
                      <a:lnTo>
                        <a:pt x="96" y="20"/>
                      </a:lnTo>
                      <a:lnTo>
                        <a:pt x="90" y="16"/>
                      </a:lnTo>
                      <a:lnTo>
                        <a:pt x="76" y="12"/>
                      </a:lnTo>
                      <a:lnTo>
                        <a:pt x="54" y="10"/>
                      </a:lnTo>
                      <a:lnTo>
                        <a:pt x="54" y="10"/>
                      </a:lnTo>
                      <a:lnTo>
                        <a:pt x="30" y="6"/>
                      </a:lnTo>
                      <a:lnTo>
                        <a:pt x="14" y="2"/>
                      </a:lnTo>
                      <a:lnTo>
                        <a:pt x="0" y="0"/>
                      </a:lnTo>
                      <a:lnTo>
                        <a:pt x="96" y="22"/>
                      </a:lnTo>
                      <a:close/>
                    </a:path>
                  </a:pathLst>
                </a:custGeom>
                <a:solidFill>
                  <a:srgbClr val="FFFF00"/>
                </a:solidFill>
                <a:ln w="9525">
                  <a:noFill/>
                  <a:round/>
                  <a:headEnd/>
                  <a:tailEnd/>
                </a:ln>
              </p:spPr>
              <p:txBody>
                <a:bodyPr/>
                <a:lstStyle/>
                <a:p>
                  <a:endParaRPr lang="en-US" dirty="0"/>
                </a:p>
              </p:txBody>
            </p:sp>
            <p:sp>
              <p:nvSpPr>
                <p:cNvPr id="143" name="Freeform 427"/>
                <p:cNvSpPr>
                  <a:spLocks/>
                </p:cNvSpPr>
                <p:nvPr/>
              </p:nvSpPr>
              <p:spPr bwMode="auto">
                <a:xfrm>
                  <a:off x="4328" y="1126"/>
                  <a:ext cx="96" cy="22"/>
                </a:xfrm>
                <a:custGeom>
                  <a:avLst/>
                  <a:gdLst/>
                  <a:ahLst/>
                  <a:cxnLst>
                    <a:cxn ang="0">
                      <a:pos x="96" y="22"/>
                    </a:cxn>
                    <a:cxn ang="0">
                      <a:pos x="96" y="22"/>
                    </a:cxn>
                    <a:cxn ang="0">
                      <a:pos x="96" y="20"/>
                    </a:cxn>
                    <a:cxn ang="0">
                      <a:pos x="90" y="16"/>
                    </a:cxn>
                    <a:cxn ang="0">
                      <a:pos x="76" y="12"/>
                    </a:cxn>
                    <a:cxn ang="0">
                      <a:pos x="54" y="10"/>
                    </a:cxn>
                    <a:cxn ang="0">
                      <a:pos x="54" y="10"/>
                    </a:cxn>
                    <a:cxn ang="0">
                      <a:pos x="30" y="6"/>
                    </a:cxn>
                    <a:cxn ang="0">
                      <a:pos x="14" y="2"/>
                    </a:cxn>
                    <a:cxn ang="0">
                      <a:pos x="0" y="0"/>
                    </a:cxn>
                  </a:cxnLst>
                  <a:rect l="0" t="0" r="r" b="b"/>
                  <a:pathLst>
                    <a:path w="96" h="22">
                      <a:moveTo>
                        <a:pt x="96" y="22"/>
                      </a:moveTo>
                      <a:lnTo>
                        <a:pt x="96" y="22"/>
                      </a:lnTo>
                      <a:lnTo>
                        <a:pt x="96" y="20"/>
                      </a:lnTo>
                      <a:lnTo>
                        <a:pt x="90" y="16"/>
                      </a:lnTo>
                      <a:lnTo>
                        <a:pt x="76" y="12"/>
                      </a:lnTo>
                      <a:lnTo>
                        <a:pt x="54" y="10"/>
                      </a:lnTo>
                      <a:lnTo>
                        <a:pt x="54" y="10"/>
                      </a:lnTo>
                      <a:lnTo>
                        <a:pt x="30" y="6"/>
                      </a:lnTo>
                      <a:lnTo>
                        <a:pt x="14" y="2"/>
                      </a:lnTo>
                      <a:lnTo>
                        <a:pt x="0" y="0"/>
                      </a:lnTo>
                    </a:path>
                  </a:pathLst>
                </a:custGeom>
                <a:noFill/>
                <a:ln w="12700">
                  <a:solidFill>
                    <a:srgbClr val="000000"/>
                  </a:solidFill>
                  <a:prstDash val="solid"/>
                  <a:round/>
                  <a:headEnd/>
                  <a:tailEnd/>
                </a:ln>
              </p:spPr>
              <p:txBody>
                <a:bodyPr/>
                <a:lstStyle/>
                <a:p>
                  <a:endParaRPr lang="en-US" dirty="0"/>
                </a:p>
              </p:txBody>
            </p:sp>
            <p:sp>
              <p:nvSpPr>
                <p:cNvPr id="144" name="Freeform 428"/>
                <p:cNvSpPr>
                  <a:spLocks/>
                </p:cNvSpPr>
                <p:nvPr/>
              </p:nvSpPr>
              <p:spPr bwMode="auto">
                <a:xfrm>
                  <a:off x="4370" y="1014"/>
                  <a:ext cx="846" cy="142"/>
                </a:xfrm>
                <a:custGeom>
                  <a:avLst/>
                  <a:gdLst/>
                  <a:ahLst/>
                  <a:cxnLst>
                    <a:cxn ang="0">
                      <a:pos x="104" y="8"/>
                    </a:cxn>
                    <a:cxn ang="0">
                      <a:pos x="180" y="14"/>
                    </a:cxn>
                    <a:cxn ang="0">
                      <a:pos x="202" y="20"/>
                    </a:cxn>
                    <a:cxn ang="0">
                      <a:pos x="210" y="22"/>
                    </a:cxn>
                    <a:cxn ang="0">
                      <a:pos x="252" y="26"/>
                    </a:cxn>
                    <a:cxn ang="0">
                      <a:pos x="292" y="34"/>
                    </a:cxn>
                    <a:cxn ang="0">
                      <a:pos x="300" y="38"/>
                    </a:cxn>
                    <a:cxn ang="0">
                      <a:pos x="318" y="50"/>
                    </a:cxn>
                    <a:cxn ang="0">
                      <a:pos x="374" y="82"/>
                    </a:cxn>
                    <a:cxn ang="0">
                      <a:pos x="394" y="98"/>
                    </a:cxn>
                    <a:cxn ang="0">
                      <a:pos x="406" y="112"/>
                    </a:cxn>
                    <a:cxn ang="0">
                      <a:pos x="436" y="130"/>
                    </a:cxn>
                    <a:cxn ang="0">
                      <a:pos x="456" y="136"/>
                    </a:cxn>
                    <a:cxn ang="0">
                      <a:pos x="486" y="138"/>
                    </a:cxn>
                    <a:cxn ang="0">
                      <a:pos x="540" y="140"/>
                    </a:cxn>
                    <a:cxn ang="0">
                      <a:pos x="578" y="142"/>
                    </a:cxn>
                    <a:cxn ang="0">
                      <a:pos x="642" y="140"/>
                    </a:cxn>
                    <a:cxn ang="0">
                      <a:pos x="676" y="132"/>
                    </a:cxn>
                    <a:cxn ang="0">
                      <a:pos x="712" y="118"/>
                    </a:cxn>
                    <a:cxn ang="0">
                      <a:pos x="726" y="106"/>
                    </a:cxn>
                    <a:cxn ang="0">
                      <a:pos x="742" y="90"/>
                    </a:cxn>
                    <a:cxn ang="0">
                      <a:pos x="756" y="74"/>
                    </a:cxn>
                    <a:cxn ang="0">
                      <a:pos x="766" y="54"/>
                    </a:cxn>
                    <a:cxn ang="0">
                      <a:pos x="776" y="46"/>
                    </a:cxn>
                    <a:cxn ang="0">
                      <a:pos x="786" y="42"/>
                    </a:cxn>
                    <a:cxn ang="0">
                      <a:pos x="822" y="28"/>
                    </a:cxn>
                    <a:cxn ang="0">
                      <a:pos x="846" y="8"/>
                    </a:cxn>
                    <a:cxn ang="0">
                      <a:pos x="730" y="4"/>
                    </a:cxn>
                    <a:cxn ang="0">
                      <a:pos x="602" y="0"/>
                    </a:cxn>
                    <a:cxn ang="0">
                      <a:pos x="574" y="2"/>
                    </a:cxn>
                    <a:cxn ang="0">
                      <a:pos x="444" y="12"/>
                    </a:cxn>
                    <a:cxn ang="0">
                      <a:pos x="392" y="8"/>
                    </a:cxn>
                    <a:cxn ang="0">
                      <a:pos x="340" y="4"/>
                    </a:cxn>
                    <a:cxn ang="0">
                      <a:pos x="224" y="4"/>
                    </a:cxn>
                    <a:cxn ang="0">
                      <a:pos x="0" y="2"/>
                    </a:cxn>
                  </a:cxnLst>
                  <a:rect l="0" t="0" r="r" b="b"/>
                  <a:pathLst>
                    <a:path w="846" h="142">
                      <a:moveTo>
                        <a:pt x="104" y="8"/>
                      </a:moveTo>
                      <a:lnTo>
                        <a:pt x="104" y="8"/>
                      </a:lnTo>
                      <a:lnTo>
                        <a:pt x="146" y="12"/>
                      </a:lnTo>
                      <a:lnTo>
                        <a:pt x="180" y="14"/>
                      </a:lnTo>
                      <a:lnTo>
                        <a:pt x="192" y="18"/>
                      </a:lnTo>
                      <a:lnTo>
                        <a:pt x="202" y="20"/>
                      </a:lnTo>
                      <a:lnTo>
                        <a:pt x="202" y="20"/>
                      </a:lnTo>
                      <a:lnTo>
                        <a:pt x="210" y="22"/>
                      </a:lnTo>
                      <a:lnTo>
                        <a:pt x="222" y="24"/>
                      </a:lnTo>
                      <a:lnTo>
                        <a:pt x="252" y="26"/>
                      </a:lnTo>
                      <a:lnTo>
                        <a:pt x="282" y="30"/>
                      </a:lnTo>
                      <a:lnTo>
                        <a:pt x="292" y="34"/>
                      </a:lnTo>
                      <a:lnTo>
                        <a:pt x="300" y="38"/>
                      </a:lnTo>
                      <a:lnTo>
                        <a:pt x="300" y="38"/>
                      </a:lnTo>
                      <a:lnTo>
                        <a:pt x="308" y="44"/>
                      </a:lnTo>
                      <a:lnTo>
                        <a:pt x="318" y="50"/>
                      </a:lnTo>
                      <a:lnTo>
                        <a:pt x="346" y="66"/>
                      </a:lnTo>
                      <a:lnTo>
                        <a:pt x="374" y="82"/>
                      </a:lnTo>
                      <a:lnTo>
                        <a:pt x="386" y="90"/>
                      </a:lnTo>
                      <a:lnTo>
                        <a:pt x="394" y="98"/>
                      </a:lnTo>
                      <a:lnTo>
                        <a:pt x="394" y="98"/>
                      </a:lnTo>
                      <a:lnTo>
                        <a:pt x="406" y="112"/>
                      </a:lnTo>
                      <a:lnTo>
                        <a:pt x="420" y="122"/>
                      </a:lnTo>
                      <a:lnTo>
                        <a:pt x="436" y="130"/>
                      </a:lnTo>
                      <a:lnTo>
                        <a:pt x="456" y="136"/>
                      </a:lnTo>
                      <a:lnTo>
                        <a:pt x="456" y="136"/>
                      </a:lnTo>
                      <a:lnTo>
                        <a:pt x="472" y="138"/>
                      </a:lnTo>
                      <a:lnTo>
                        <a:pt x="486" y="138"/>
                      </a:lnTo>
                      <a:lnTo>
                        <a:pt x="506" y="138"/>
                      </a:lnTo>
                      <a:lnTo>
                        <a:pt x="540" y="140"/>
                      </a:lnTo>
                      <a:lnTo>
                        <a:pt x="540" y="140"/>
                      </a:lnTo>
                      <a:lnTo>
                        <a:pt x="578" y="142"/>
                      </a:lnTo>
                      <a:lnTo>
                        <a:pt x="610" y="142"/>
                      </a:lnTo>
                      <a:lnTo>
                        <a:pt x="642" y="140"/>
                      </a:lnTo>
                      <a:lnTo>
                        <a:pt x="676" y="132"/>
                      </a:lnTo>
                      <a:lnTo>
                        <a:pt x="676" y="132"/>
                      </a:lnTo>
                      <a:lnTo>
                        <a:pt x="704" y="122"/>
                      </a:lnTo>
                      <a:lnTo>
                        <a:pt x="712" y="118"/>
                      </a:lnTo>
                      <a:lnTo>
                        <a:pt x="718" y="116"/>
                      </a:lnTo>
                      <a:lnTo>
                        <a:pt x="726" y="106"/>
                      </a:lnTo>
                      <a:lnTo>
                        <a:pt x="742" y="90"/>
                      </a:lnTo>
                      <a:lnTo>
                        <a:pt x="742" y="90"/>
                      </a:lnTo>
                      <a:lnTo>
                        <a:pt x="752" y="82"/>
                      </a:lnTo>
                      <a:lnTo>
                        <a:pt x="756" y="74"/>
                      </a:lnTo>
                      <a:lnTo>
                        <a:pt x="764" y="60"/>
                      </a:lnTo>
                      <a:lnTo>
                        <a:pt x="766" y="54"/>
                      </a:lnTo>
                      <a:lnTo>
                        <a:pt x="770" y="50"/>
                      </a:lnTo>
                      <a:lnTo>
                        <a:pt x="776" y="46"/>
                      </a:lnTo>
                      <a:lnTo>
                        <a:pt x="786" y="42"/>
                      </a:lnTo>
                      <a:lnTo>
                        <a:pt x="786" y="42"/>
                      </a:lnTo>
                      <a:lnTo>
                        <a:pt x="806" y="36"/>
                      </a:lnTo>
                      <a:lnTo>
                        <a:pt x="822" y="28"/>
                      </a:lnTo>
                      <a:lnTo>
                        <a:pt x="836" y="20"/>
                      </a:lnTo>
                      <a:lnTo>
                        <a:pt x="846" y="8"/>
                      </a:lnTo>
                      <a:lnTo>
                        <a:pt x="846" y="8"/>
                      </a:lnTo>
                      <a:lnTo>
                        <a:pt x="730" y="4"/>
                      </a:lnTo>
                      <a:lnTo>
                        <a:pt x="638" y="0"/>
                      </a:lnTo>
                      <a:lnTo>
                        <a:pt x="602" y="0"/>
                      </a:lnTo>
                      <a:lnTo>
                        <a:pt x="574" y="2"/>
                      </a:lnTo>
                      <a:lnTo>
                        <a:pt x="574" y="2"/>
                      </a:lnTo>
                      <a:lnTo>
                        <a:pt x="490" y="10"/>
                      </a:lnTo>
                      <a:lnTo>
                        <a:pt x="444" y="12"/>
                      </a:lnTo>
                      <a:lnTo>
                        <a:pt x="418" y="10"/>
                      </a:lnTo>
                      <a:lnTo>
                        <a:pt x="392" y="8"/>
                      </a:lnTo>
                      <a:lnTo>
                        <a:pt x="392" y="8"/>
                      </a:lnTo>
                      <a:lnTo>
                        <a:pt x="340" y="4"/>
                      </a:lnTo>
                      <a:lnTo>
                        <a:pt x="296" y="4"/>
                      </a:lnTo>
                      <a:lnTo>
                        <a:pt x="224" y="4"/>
                      </a:lnTo>
                      <a:lnTo>
                        <a:pt x="224" y="4"/>
                      </a:lnTo>
                      <a:lnTo>
                        <a:pt x="0" y="2"/>
                      </a:lnTo>
                      <a:lnTo>
                        <a:pt x="104" y="8"/>
                      </a:lnTo>
                      <a:close/>
                    </a:path>
                  </a:pathLst>
                </a:custGeom>
                <a:solidFill>
                  <a:srgbClr val="FFFF00"/>
                </a:solidFill>
                <a:ln w="12700">
                  <a:solidFill>
                    <a:srgbClr val="000000"/>
                  </a:solidFill>
                  <a:prstDash val="solid"/>
                  <a:round/>
                  <a:headEnd/>
                  <a:tailEnd/>
                </a:ln>
              </p:spPr>
              <p:txBody>
                <a:bodyPr/>
                <a:lstStyle/>
                <a:p>
                  <a:endParaRPr lang="en-US" dirty="0"/>
                </a:p>
              </p:txBody>
            </p:sp>
            <p:sp>
              <p:nvSpPr>
                <p:cNvPr id="145" name="Freeform 429"/>
                <p:cNvSpPr>
                  <a:spLocks/>
                </p:cNvSpPr>
                <p:nvPr/>
              </p:nvSpPr>
              <p:spPr bwMode="auto">
                <a:xfrm>
                  <a:off x="4858" y="1088"/>
                  <a:ext cx="264" cy="1"/>
                </a:xfrm>
                <a:custGeom>
                  <a:avLst/>
                  <a:gdLst/>
                  <a:ahLst/>
                  <a:cxnLst>
                    <a:cxn ang="0">
                      <a:pos x="0" y="0"/>
                    </a:cxn>
                    <a:cxn ang="0">
                      <a:pos x="264" y="0"/>
                    </a:cxn>
                    <a:cxn ang="0">
                      <a:pos x="0" y="0"/>
                    </a:cxn>
                  </a:cxnLst>
                  <a:rect l="0" t="0" r="r" b="b"/>
                  <a:pathLst>
                    <a:path w="264">
                      <a:moveTo>
                        <a:pt x="0" y="0"/>
                      </a:moveTo>
                      <a:lnTo>
                        <a:pt x="264" y="0"/>
                      </a:lnTo>
                      <a:lnTo>
                        <a:pt x="0" y="0"/>
                      </a:lnTo>
                      <a:close/>
                    </a:path>
                  </a:pathLst>
                </a:custGeom>
                <a:solidFill>
                  <a:srgbClr val="FFFF00"/>
                </a:solidFill>
                <a:ln w="9525">
                  <a:noFill/>
                  <a:round/>
                  <a:headEnd/>
                  <a:tailEnd/>
                </a:ln>
              </p:spPr>
              <p:txBody>
                <a:bodyPr/>
                <a:lstStyle/>
                <a:p>
                  <a:endParaRPr lang="en-US" dirty="0"/>
                </a:p>
              </p:txBody>
            </p:sp>
            <p:sp>
              <p:nvSpPr>
                <p:cNvPr id="146" name="Line 430"/>
                <p:cNvSpPr>
                  <a:spLocks noChangeShapeType="1"/>
                </p:cNvSpPr>
                <p:nvPr/>
              </p:nvSpPr>
              <p:spPr bwMode="auto">
                <a:xfrm>
                  <a:off x="4858" y="1088"/>
                  <a:ext cx="264" cy="1"/>
                </a:xfrm>
                <a:prstGeom prst="line">
                  <a:avLst/>
                </a:prstGeom>
                <a:noFill/>
                <a:ln w="12700">
                  <a:solidFill>
                    <a:srgbClr val="000000"/>
                  </a:solidFill>
                  <a:round/>
                  <a:headEnd/>
                  <a:tailEnd/>
                </a:ln>
              </p:spPr>
              <p:txBody>
                <a:bodyPr/>
                <a:lstStyle/>
                <a:p>
                  <a:endParaRPr lang="en-US" dirty="0"/>
                </a:p>
              </p:txBody>
            </p:sp>
            <p:sp>
              <p:nvSpPr>
                <p:cNvPr id="147" name="Freeform 431"/>
                <p:cNvSpPr>
                  <a:spLocks/>
                </p:cNvSpPr>
                <p:nvPr/>
              </p:nvSpPr>
              <p:spPr bwMode="auto">
                <a:xfrm>
                  <a:off x="4698" y="1042"/>
                  <a:ext cx="260" cy="1"/>
                </a:xfrm>
                <a:custGeom>
                  <a:avLst/>
                  <a:gdLst/>
                  <a:ahLst/>
                  <a:cxnLst>
                    <a:cxn ang="0">
                      <a:pos x="0" y="0"/>
                    </a:cxn>
                    <a:cxn ang="0">
                      <a:pos x="260" y="0"/>
                    </a:cxn>
                    <a:cxn ang="0">
                      <a:pos x="0" y="0"/>
                    </a:cxn>
                  </a:cxnLst>
                  <a:rect l="0" t="0" r="r" b="b"/>
                  <a:pathLst>
                    <a:path w="260">
                      <a:moveTo>
                        <a:pt x="0" y="0"/>
                      </a:moveTo>
                      <a:lnTo>
                        <a:pt x="260" y="0"/>
                      </a:lnTo>
                      <a:lnTo>
                        <a:pt x="0" y="0"/>
                      </a:lnTo>
                      <a:close/>
                    </a:path>
                  </a:pathLst>
                </a:custGeom>
                <a:solidFill>
                  <a:srgbClr val="FFFF00"/>
                </a:solidFill>
                <a:ln w="9525">
                  <a:noFill/>
                  <a:round/>
                  <a:headEnd/>
                  <a:tailEnd/>
                </a:ln>
              </p:spPr>
              <p:txBody>
                <a:bodyPr/>
                <a:lstStyle/>
                <a:p>
                  <a:endParaRPr lang="en-US" dirty="0"/>
                </a:p>
              </p:txBody>
            </p:sp>
            <p:sp>
              <p:nvSpPr>
                <p:cNvPr id="148" name="Line 432"/>
                <p:cNvSpPr>
                  <a:spLocks noChangeShapeType="1"/>
                </p:cNvSpPr>
                <p:nvPr/>
              </p:nvSpPr>
              <p:spPr bwMode="auto">
                <a:xfrm>
                  <a:off x="4698" y="1042"/>
                  <a:ext cx="260" cy="1"/>
                </a:xfrm>
                <a:prstGeom prst="line">
                  <a:avLst/>
                </a:prstGeom>
                <a:noFill/>
                <a:ln w="12700">
                  <a:solidFill>
                    <a:srgbClr val="000000"/>
                  </a:solidFill>
                  <a:round/>
                  <a:headEnd/>
                  <a:tailEnd/>
                </a:ln>
              </p:spPr>
              <p:txBody>
                <a:bodyPr/>
                <a:lstStyle/>
                <a:p>
                  <a:endParaRPr lang="en-US" dirty="0"/>
                </a:p>
              </p:txBody>
            </p:sp>
            <p:sp>
              <p:nvSpPr>
                <p:cNvPr id="149" name="Freeform 433"/>
                <p:cNvSpPr>
                  <a:spLocks/>
                </p:cNvSpPr>
                <p:nvPr/>
              </p:nvSpPr>
              <p:spPr bwMode="auto">
                <a:xfrm>
                  <a:off x="5320" y="990"/>
                  <a:ext cx="488" cy="172"/>
                </a:xfrm>
                <a:custGeom>
                  <a:avLst/>
                  <a:gdLst/>
                  <a:ahLst/>
                  <a:cxnLst>
                    <a:cxn ang="0">
                      <a:pos x="488" y="66"/>
                    </a:cxn>
                    <a:cxn ang="0">
                      <a:pos x="488" y="66"/>
                    </a:cxn>
                    <a:cxn ang="0">
                      <a:pos x="452" y="90"/>
                    </a:cxn>
                    <a:cxn ang="0">
                      <a:pos x="436" y="104"/>
                    </a:cxn>
                    <a:cxn ang="0">
                      <a:pos x="430" y="112"/>
                    </a:cxn>
                    <a:cxn ang="0">
                      <a:pos x="424" y="118"/>
                    </a:cxn>
                    <a:cxn ang="0">
                      <a:pos x="424" y="118"/>
                    </a:cxn>
                    <a:cxn ang="0">
                      <a:pos x="412" y="136"/>
                    </a:cxn>
                    <a:cxn ang="0">
                      <a:pos x="400" y="148"/>
                    </a:cxn>
                    <a:cxn ang="0">
                      <a:pos x="384" y="156"/>
                    </a:cxn>
                    <a:cxn ang="0">
                      <a:pos x="366" y="164"/>
                    </a:cxn>
                    <a:cxn ang="0">
                      <a:pos x="366" y="164"/>
                    </a:cxn>
                    <a:cxn ang="0">
                      <a:pos x="352" y="168"/>
                    </a:cxn>
                    <a:cxn ang="0">
                      <a:pos x="338" y="168"/>
                    </a:cxn>
                    <a:cxn ang="0">
                      <a:pos x="318" y="166"/>
                    </a:cxn>
                    <a:cxn ang="0">
                      <a:pos x="286" y="168"/>
                    </a:cxn>
                    <a:cxn ang="0">
                      <a:pos x="286" y="168"/>
                    </a:cxn>
                    <a:cxn ang="0">
                      <a:pos x="250" y="170"/>
                    </a:cxn>
                    <a:cxn ang="0">
                      <a:pos x="220" y="172"/>
                    </a:cxn>
                    <a:cxn ang="0">
                      <a:pos x="206" y="170"/>
                    </a:cxn>
                    <a:cxn ang="0">
                      <a:pos x="192" y="168"/>
                    </a:cxn>
                    <a:cxn ang="0">
                      <a:pos x="176" y="164"/>
                    </a:cxn>
                    <a:cxn ang="0">
                      <a:pos x="158" y="158"/>
                    </a:cxn>
                    <a:cxn ang="0">
                      <a:pos x="158" y="158"/>
                    </a:cxn>
                    <a:cxn ang="0">
                      <a:pos x="132" y="148"/>
                    </a:cxn>
                    <a:cxn ang="0">
                      <a:pos x="126" y="144"/>
                    </a:cxn>
                    <a:cxn ang="0">
                      <a:pos x="120" y="138"/>
                    </a:cxn>
                    <a:cxn ang="0">
                      <a:pos x="112" y="128"/>
                    </a:cxn>
                    <a:cxn ang="0">
                      <a:pos x="96" y="110"/>
                    </a:cxn>
                    <a:cxn ang="0">
                      <a:pos x="96" y="110"/>
                    </a:cxn>
                    <a:cxn ang="0">
                      <a:pos x="88" y="98"/>
                    </a:cxn>
                    <a:cxn ang="0">
                      <a:pos x="82" y="88"/>
                    </a:cxn>
                    <a:cxn ang="0">
                      <a:pos x="76" y="72"/>
                    </a:cxn>
                    <a:cxn ang="0">
                      <a:pos x="74" y="64"/>
                    </a:cxn>
                    <a:cxn ang="0">
                      <a:pos x="70" y="60"/>
                    </a:cxn>
                    <a:cxn ang="0">
                      <a:pos x="64" y="54"/>
                    </a:cxn>
                    <a:cxn ang="0">
                      <a:pos x="56" y="50"/>
                    </a:cxn>
                    <a:cxn ang="0">
                      <a:pos x="56" y="50"/>
                    </a:cxn>
                    <a:cxn ang="0">
                      <a:pos x="38" y="42"/>
                    </a:cxn>
                    <a:cxn ang="0">
                      <a:pos x="22" y="34"/>
                    </a:cxn>
                    <a:cxn ang="0">
                      <a:pos x="8" y="24"/>
                    </a:cxn>
                    <a:cxn ang="0">
                      <a:pos x="0" y="10"/>
                    </a:cxn>
                    <a:cxn ang="0">
                      <a:pos x="0" y="10"/>
                    </a:cxn>
                    <a:cxn ang="0">
                      <a:pos x="108" y="4"/>
                    </a:cxn>
                    <a:cxn ang="0">
                      <a:pos x="194" y="0"/>
                    </a:cxn>
                    <a:cxn ang="0">
                      <a:pos x="230" y="0"/>
                    </a:cxn>
                    <a:cxn ang="0">
                      <a:pos x="254" y="0"/>
                    </a:cxn>
                    <a:cxn ang="0">
                      <a:pos x="254" y="0"/>
                    </a:cxn>
                    <a:cxn ang="0">
                      <a:pos x="334" y="10"/>
                    </a:cxn>
                    <a:cxn ang="0">
                      <a:pos x="378" y="14"/>
                    </a:cxn>
                    <a:cxn ang="0">
                      <a:pos x="402" y="12"/>
                    </a:cxn>
                    <a:cxn ang="0">
                      <a:pos x="426" y="10"/>
                    </a:cxn>
                    <a:cxn ang="0">
                      <a:pos x="426" y="10"/>
                    </a:cxn>
                    <a:cxn ang="0">
                      <a:pos x="458" y="6"/>
                    </a:cxn>
                    <a:cxn ang="0">
                      <a:pos x="488" y="4"/>
                    </a:cxn>
                    <a:cxn ang="0">
                      <a:pos x="488" y="66"/>
                    </a:cxn>
                  </a:cxnLst>
                  <a:rect l="0" t="0" r="r" b="b"/>
                  <a:pathLst>
                    <a:path w="488" h="172">
                      <a:moveTo>
                        <a:pt x="488" y="66"/>
                      </a:moveTo>
                      <a:lnTo>
                        <a:pt x="488" y="66"/>
                      </a:lnTo>
                      <a:lnTo>
                        <a:pt x="452" y="90"/>
                      </a:lnTo>
                      <a:lnTo>
                        <a:pt x="436" y="104"/>
                      </a:lnTo>
                      <a:lnTo>
                        <a:pt x="430" y="112"/>
                      </a:lnTo>
                      <a:lnTo>
                        <a:pt x="424" y="118"/>
                      </a:lnTo>
                      <a:lnTo>
                        <a:pt x="424" y="118"/>
                      </a:lnTo>
                      <a:lnTo>
                        <a:pt x="412" y="136"/>
                      </a:lnTo>
                      <a:lnTo>
                        <a:pt x="400" y="148"/>
                      </a:lnTo>
                      <a:lnTo>
                        <a:pt x="384" y="156"/>
                      </a:lnTo>
                      <a:lnTo>
                        <a:pt x="366" y="164"/>
                      </a:lnTo>
                      <a:lnTo>
                        <a:pt x="366" y="164"/>
                      </a:lnTo>
                      <a:lnTo>
                        <a:pt x="352" y="168"/>
                      </a:lnTo>
                      <a:lnTo>
                        <a:pt x="338" y="168"/>
                      </a:lnTo>
                      <a:lnTo>
                        <a:pt x="318" y="166"/>
                      </a:lnTo>
                      <a:lnTo>
                        <a:pt x="286" y="168"/>
                      </a:lnTo>
                      <a:lnTo>
                        <a:pt x="286" y="168"/>
                      </a:lnTo>
                      <a:lnTo>
                        <a:pt x="250" y="170"/>
                      </a:lnTo>
                      <a:lnTo>
                        <a:pt x="220" y="172"/>
                      </a:lnTo>
                      <a:lnTo>
                        <a:pt x="206" y="170"/>
                      </a:lnTo>
                      <a:lnTo>
                        <a:pt x="192" y="168"/>
                      </a:lnTo>
                      <a:lnTo>
                        <a:pt x="176" y="164"/>
                      </a:lnTo>
                      <a:lnTo>
                        <a:pt x="158" y="158"/>
                      </a:lnTo>
                      <a:lnTo>
                        <a:pt x="158" y="158"/>
                      </a:lnTo>
                      <a:lnTo>
                        <a:pt x="132" y="148"/>
                      </a:lnTo>
                      <a:lnTo>
                        <a:pt x="126" y="144"/>
                      </a:lnTo>
                      <a:lnTo>
                        <a:pt x="120" y="138"/>
                      </a:lnTo>
                      <a:lnTo>
                        <a:pt x="112" y="128"/>
                      </a:lnTo>
                      <a:lnTo>
                        <a:pt x="96" y="110"/>
                      </a:lnTo>
                      <a:lnTo>
                        <a:pt x="96" y="110"/>
                      </a:lnTo>
                      <a:lnTo>
                        <a:pt x="88" y="98"/>
                      </a:lnTo>
                      <a:lnTo>
                        <a:pt x="82" y="88"/>
                      </a:lnTo>
                      <a:lnTo>
                        <a:pt x="76" y="72"/>
                      </a:lnTo>
                      <a:lnTo>
                        <a:pt x="74" y="64"/>
                      </a:lnTo>
                      <a:lnTo>
                        <a:pt x="70" y="60"/>
                      </a:lnTo>
                      <a:lnTo>
                        <a:pt x="64" y="54"/>
                      </a:lnTo>
                      <a:lnTo>
                        <a:pt x="56" y="50"/>
                      </a:lnTo>
                      <a:lnTo>
                        <a:pt x="56" y="50"/>
                      </a:lnTo>
                      <a:lnTo>
                        <a:pt x="38" y="42"/>
                      </a:lnTo>
                      <a:lnTo>
                        <a:pt x="22" y="34"/>
                      </a:lnTo>
                      <a:lnTo>
                        <a:pt x="8" y="24"/>
                      </a:lnTo>
                      <a:lnTo>
                        <a:pt x="0" y="10"/>
                      </a:lnTo>
                      <a:lnTo>
                        <a:pt x="0" y="10"/>
                      </a:lnTo>
                      <a:lnTo>
                        <a:pt x="108" y="4"/>
                      </a:lnTo>
                      <a:lnTo>
                        <a:pt x="194" y="0"/>
                      </a:lnTo>
                      <a:lnTo>
                        <a:pt x="230" y="0"/>
                      </a:lnTo>
                      <a:lnTo>
                        <a:pt x="254" y="0"/>
                      </a:lnTo>
                      <a:lnTo>
                        <a:pt x="254" y="0"/>
                      </a:lnTo>
                      <a:lnTo>
                        <a:pt x="334" y="10"/>
                      </a:lnTo>
                      <a:lnTo>
                        <a:pt x="378" y="14"/>
                      </a:lnTo>
                      <a:lnTo>
                        <a:pt x="402" y="12"/>
                      </a:lnTo>
                      <a:lnTo>
                        <a:pt x="426" y="10"/>
                      </a:lnTo>
                      <a:lnTo>
                        <a:pt x="426" y="10"/>
                      </a:lnTo>
                      <a:lnTo>
                        <a:pt x="458" y="6"/>
                      </a:lnTo>
                      <a:lnTo>
                        <a:pt x="488" y="4"/>
                      </a:lnTo>
                      <a:lnTo>
                        <a:pt x="488" y="66"/>
                      </a:lnTo>
                      <a:close/>
                    </a:path>
                  </a:pathLst>
                </a:custGeom>
                <a:solidFill>
                  <a:srgbClr val="FFFF00"/>
                </a:solidFill>
                <a:ln w="9525">
                  <a:noFill/>
                  <a:round/>
                  <a:headEnd/>
                  <a:tailEnd/>
                </a:ln>
              </p:spPr>
              <p:txBody>
                <a:bodyPr/>
                <a:lstStyle/>
                <a:p>
                  <a:endParaRPr lang="en-US" dirty="0"/>
                </a:p>
              </p:txBody>
            </p:sp>
            <p:sp>
              <p:nvSpPr>
                <p:cNvPr id="150" name="Freeform 434"/>
                <p:cNvSpPr>
                  <a:spLocks/>
                </p:cNvSpPr>
                <p:nvPr/>
              </p:nvSpPr>
              <p:spPr bwMode="auto">
                <a:xfrm>
                  <a:off x="5320" y="990"/>
                  <a:ext cx="488" cy="172"/>
                </a:xfrm>
                <a:custGeom>
                  <a:avLst/>
                  <a:gdLst/>
                  <a:ahLst/>
                  <a:cxnLst>
                    <a:cxn ang="0">
                      <a:pos x="488" y="66"/>
                    </a:cxn>
                    <a:cxn ang="0">
                      <a:pos x="488" y="66"/>
                    </a:cxn>
                    <a:cxn ang="0">
                      <a:pos x="452" y="90"/>
                    </a:cxn>
                    <a:cxn ang="0">
                      <a:pos x="436" y="104"/>
                    </a:cxn>
                    <a:cxn ang="0">
                      <a:pos x="430" y="112"/>
                    </a:cxn>
                    <a:cxn ang="0">
                      <a:pos x="424" y="118"/>
                    </a:cxn>
                    <a:cxn ang="0">
                      <a:pos x="424" y="118"/>
                    </a:cxn>
                    <a:cxn ang="0">
                      <a:pos x="412" y="136"/>
                    </a:cxn>
                    <a:cxn ang="0">
                      <a:pos x="400" y="148"/>
                    </a:cxn>
                    <a:cxn ang="0">
                      <a:pos x="384" y="156"/>
                    </a:cxn>
                    <a:cxn ang="0">
                      <a:pos x="366" y="164"/>
                    </a:cxn>
                    <a:cxn ang="0">
                      <a:pos x="366" y="164"/>
                    </a:cxn>
                    <a:cxn ang="0">
                      <a:pos x="352" y="168"/>
                    </a:cxn>
                    <a:cxn ang="0">
                      <a:pos x="338" y="168"/>
                    </a:cxn>
                    <a:cxn ang="0">
                      <a:pos x="318" y="166"/>
                    </a:cxn>
                    <a:cxn ang="0">
                      <a:pos x="286" y="168"/>
                    </a:cxn>
                    <a:cxn ang="0">
                      <a:pos x="286" y="168"/>
                    </a:cxn>
                    <a:cxn ang="0">
                      <a:pos x="250" y="170"/>
                    </a:cxn>
                    <a:cxn ang="0">
                      <a:pos x="220" y="172"/>
                    </a:cxn>
                    <a:cxn ang="0">
                      <a:pos x="206" y="170"/>
                    </a:cxn>
                    <a:cxn ang="0">
                      <a:pos x="192" y="168"/>
                    </a:cxn>
                    <a:cxn ang="0">
                      <a:pos x="176" y="164"/>
                    </a:cxn>
                    <a:cxn ang="0">
                      <a:pos x="158" y="158"/>
                    </a:cxn>
                    <a:cxn ang="0">
                      <a:pos x="158" y="158"/>
                    </a:cxn>
                    <a:cxn ang="0">
                      <a:pos x="132" y="148"/>
                    </a:cxn>
                    <a:cxn ang="0">
                      <a:pos x="126" y="144"/>
                    </a:cxn>
                    <a:cxn ang="0">
                      <a:pos x="120" y="138"/>
                    </a:cxn>
                    <a:cxn ang="0">
                      <a:pos x="112" y="128"/>
                    </a:cxn>
                    <a:cxn ang="0">
                      <a:pos x="96" y="110"/>
                    </a:cxn>
                    <a:cxn ang="0">
                      <a:pos x="96" y="110"/>
                    </a:cxn>
                    <a:cxn ang="0">
                      <a:pos x="88" y="98"/>
                    </a:cxn>
                    <a:cxn ang="0">
                      <a:pos x="82" y="88"/>
                    </a:cxn>
                    <a:cxn ang="0">
                      <a:pos x="76" y="72"/>
                    </a:cxn>
                    <a:cxn ang="0">
                      <a:pos x="74" y="64"/>
                    </a:cxn>
                    <a:cxn ang="0">
                      <a:pos x="70" y="60"/>
                    </a:cxn>
                    <a:cxn ang="0">
                      <a:pos x="64" y="54"/>
                    </a:cxn>
                    <a:cxn ang="0">
                      <a:pos x="56" y="50"/>
                    </a:cxn>
                    <a:cxn ang="0">
                      <a:pos x="56" y="50"/>
                    </a:cxn>
                    <a:cxn ang="0">
                      <a:pos x="38" y="42"/>
                    </a:cxn>
                    <a:cxn ang="0">
                      <a:pos x="22" y="34"/>
                    </a:cxn>
                    <a:cxn ang="0">
                      <a:pos x="8" y="24"/>
                    </a:cxn>
                    <a:cxn ang="0">
                      <a:pos x="0" y="10"/>
                    </a:cxn>
                    <a:cxn ang="0">
                      <a:pos x="0" y="10"/>
                    </a:cxn>
                    <a:cxn ang="0">
                      <a:pos x="108" y="4"/>
                    </a:cxn>
                    <a:cxn ang="0">
                      <a:pos x="194" y="0"/>
                    </a:cxn>
                    <a:cxn ang="0">
                      <a:pos x="230" y="0"/>
                    </a:cxn>
                    <a:cxn ang="0">
                      <a:pos x="254" y="0"/>
                    </a:cxn>
                    <a:cxn ang="0">
                      <a:pos x="254" y="0"/>
                    </a:cxn>
                    <a:cxn ang="0">
                      <a:pos x="334" y="10"/>
                    </a:cxn>
                    <a:cxn ang="0">
                      <a:pos x="378" y="14"/>
                    </a:cxn>
                    <a:cxn ang="0">
                      <a:pos x="402" y="12"/>
                    </a:cxn>
                    <a:cxn ang="0">
                      <a:pos x="426" y="10"/>
                    </a:cxn>
                    <a:cxn ang="0">
                      <a:pos x="426" y="10"/>
                    </a:cxn>
                    <a:cxn ang="0">
                      <a:pos x="458" y="6"/>
                    </a:cxn>
                    <a:cxn ang="0">
                      <a:pos x="488" y="4"/>
                    </a:cxn>
                  </a:cxnLst>
                  <a:rect l="0" t="0" r="r" b="b"/>
                  <a:pathLst>
                    <a:path w="488" h="172">
                      <a:moveTo>
                        <a:pt x="488" y="66"/>
                      </a:moveTo>
                      <a:lnTo>
                        <a:pt x="488" y="66"/>
                      </a:lnTo>
                      <a:lnTo>
                        <a:pt x="452" y="90"/>
                      </a:lnTo>
                      <a:lnTo>
                        <a:pt x="436" y="104"/>
                      </a:lnTo>
                      <a:lnTo>
                        <a:pt x="430" y="112"/>
                      </a:lnTo>
                      <a:lnTo>
                        <a:pt x="424" y="118"/>
                      </a:lnTo>
                      <a:lnTo>
                        <a:pt x="424" y="118"/>
                      </a:lnTo>
                      <a:lnTo>
                        <a:pt x="412" y="136"/>
                      </a:lnTo>
                      <a:lnTo>
                        <a:pt x="400" y="148"/>
                      </a:lnTo>
                      <a:lnTo>
                        <a:pt x="384" y="156"/>
                      </a:lnTo>
                      <a:lnTo>
                        <a:pt x="366" y="164"/>
                      </a:lnTo>
                      <a:lnTo>
                        <a:pt x="366" y="164"/>
                      </a:lnTo>
                      <a:lnTo>
                        <a:pt x="352" y="168"/>
                      </a:lnTo>
                      <a:lnTo>
                        <a:pt x="338" y="168"/>
                      </a:lnTo>
                      <a:lnTo>
                        <a:pt x="318" y="166"/>
                      </a:lnTo>
                      <a:lnTo>
                        <a:pt x="286" y="168"/>
                      </a:lnTo>
                      <a:lnTo>
                        <a:pt x="286" y="168"/>
                      </a:lnTo>
                      <a:lnTo>
                        <a:pt x="250" y="170"/>
                      </a:lnTo>
                      <a:lnTo>
                        <a:pt x="220" y="172"/>
                      </a:lnTo>
                      <a:lnTo>
                        <a:pt x="206" y="170"/>
                      </a:lnTo>
                      <a:lnTo>
                        <a:pt x="192" y="168"/>
                      </a:lnTo>
                      <a:lnTo>
                        <a:pt x="176" y="164"/>
                      </a:lnTo>
                      <a:lnTo>
                        <a:pt x="158" y="158"/>
                      </a:lnTo>
                      <a:lnTo>
                        <a:pt x="158" y="158"/>
                      </a:lnTo>
                      <a:lnTo>
                        <a:pt x="132" y="148"/>
                      </a:lnTo>
                      <a:lnTo>
                        <a:pt x="126" y="144"/>
                      </a:lnTo>
                      <a:lnTo>
                        <a:pt x="120" y="138"/>
                      </a:lnTo>
                      <a:lnTo>
                        <a:pt x="112" y="128"/>
                      </a:lnTo>
                      <a:lnTo>
                        <a:pt x="96" y="110"/>
                      </a:lnTo>
                      <a:lnTo>
                        <a:pt x="96" y="110"/>
                      </a:lnTo>
                      <a:lnTo>
                        <a:pt x="88" y="98"/>
                      </a:lnTo>
                      <a:lnTo>
                        <a:pt x="82" y="88"/>
                      </a:lnTo>
                      <a:lnTo>
                        <a:pt x="76" y="72"/>
                      </a:lnTo>
                      <a:lnTo>
                        <a:pt x="74" y="64"/>
                      </a:lnTo>
                      <a:lnTo>
                        <a:pt x="70" y="60"/>
                      </a:lnTo>
                      <a:lnTo>
                        <a:pt x="64" y="54"/>
                      </a:lnTo>
                      <a:lnTo>
                        <a:pt x="56" y="50"/>
                      </a:lnTo>
                      <a:lnTo>
                        <a:pt x="56" y="50"/>
                      </a:lnTo>
                      <a:lnTo>
                        <a:pt x="38" y="42"/>
                      </a:lnTo>
                      <a:lnTo>
                        <a:pt x="22" y="34"/>
                      </a:lnTo>
                      <a:lnTo>
                        <a:pt x="8" y="24"/>
                      </a:lnTo>
                      <a:lnTo>
                        <a:pt x="0" y="10"/>
                      </a:lnTo>
                      <a:lnTo>
                        <a:pt x="0" y="10"/>
                      </a:lnTo>
                      <a:lnTo>
                        <a:pt x="108" y="4"/>
                      </a:lnTo>
                      <a:lnTo>
                        <a:pt x="194" y="0"/>
                      </a:lnTo>
                      <a:lnTo>
                        <a:pt x="230" y="0"/>
                      </a:lnTo>
                      <a:lnTo>
                        <a:pt x="254" y="0"/>
                      </a:lnTo>
                      <a:lnTo>
                        <a:pt x="254" y="0"/>
                      </a:lnTo>
                      <a:lnTo>
                        <a:pt x="334" y="10"/>
                      </a:lnTo>
                      <a:lnTo>
                        <a:pt x="378" y="14"/>
                      </a:lnTo>
                      <a:lnTo>
                        <a:pt x="402" y="12"/>
                      </a:lnTo>
                      <a:lnTo>
                        <a:pt x="426" y="10"/>
                      </a:lnTo>
                      <a:lnTo>
                        <a:pt x="426" y="10"/>
                      </a:lnTo>
                      <a:lnTo>
                        <a:pt x="458" y="6"/>
                      </a:lnTo>
                      <a:lnTo>
                        <a:pt x="488" y="4"/>
                      </a:lnTo>
                    </a:path>
                  </a:pathLst>
                </a:custGeom>
                <a:noFill/>
                <a:ln w="12700">
                  <a:solidFill>
                    <a:srgbClr val="000000"/>
                  </a:solidFill>
                  <a:prstDash val="solid"/>
                  <a:round/>
                  <a:headEnd/>
                  <a:tailEnd/>
                </a:ln>
              </p:spPr>
              <p:txBody>
                <a:bodyPr/>
                <a:lstStyle/>
                <a:p>
                  <a:endParaRPr lang="en-US" dirty="0"/>
                </a:p>
              </p:txBody>
            </p:sp>
            <p:sp>
              <p:nvSpPr>
                <p:cNvPr id="151" name="Freeform 435"/>
                <p:cNvSpPr>
                  <a:spLocks/>
                </p:cNvSpPr>
                <p:nvPr/>
              </p:nvSpPr>
              <p:spPr bwMode="auto">
                <a:xfrm>
                  <a:off x="5512" y="1100"/>
                  <a:ext cx="236" cy="6"/>
                </a:xfrm>
                <a:custGeom>
                  <a:avLst/>
                  <a:gdLst/>
                  <a:ahLst/>
                  <a:cxnLst>
                    <a:cxn ang="0">
                      <a:pos x="236" y="0"/>
                    </a:cxn>
                    <a:cxn ang="0">
                      <a:pos x="0" y="6"/>
                    </a:cxn>
                    <a:cxn ang="0">
                      <a:pos x="236" y="0"/>
                    </a:cxn>
                  </a:cxnLst>
                  <a:rect l="0" t="0" r="r" b="b"/>
                  <a:pathLst>
                    <a:path w="236" h="6">
                      <a:moveTo>
                        <a:pt x="236" y="0"/>
                      </a:moveTo>
                      <a:lnTo>
                        <a:pt x="0" y="6"/>
                      </a:lnTo>
                      <a:lnTo>
                        <a:pt x="236" y="0"/>
                      </a:lnTo>
                      <a:close/>
                    </a:path>
                  </a:pathLst>
                </a:custGeom>
                <a:solidFill>
                  <a:srgbClr val="FFFF00"/>
                </a:solidFill>
                <a:ln w="9525">
                  <a:noFill/>
                  <a:round/>
                  <a:headEnd/>
                  <a:tailEnd/>
                </a:ln>
              </p:spPr>
              <p:txBody>
                <a:bodyPr/>
                <a:lstStyle/>
                <a:p>
                  <a:endParaRPr lang="en-US" dirty="0"/>
                </a:p>
              </p:txBody>
            </p:sp>
            <p:sp>
              <p:nvSpPr>
                <p:cNvPr id="152" name="Line 436"/>
                <p:cNvSpPr>
                  <a:spLocks noChangeShapeType="1"/>
                </p:cNvSpPr>
                <p:nvPr/>
              </p:nvSpPr>
              <p:spPr bwMode="auto">
                <a:xfrm flipH="1">
                  <a:off x="5512" y="1100"/>
                  <a:ext cx="236" cy="6"/>
                </a:xfrm>
                <a:prstGeom prst="line">
                  <a:avLst/>
                </a:prstGeom>
                <a:noFill/>
                <a:ln w="12700">
                  <a:solidFill>
                    <a:srgbClr val="000000"/>
                  </a:solidFill>
                  <a:round/>
                  <a:headEnd/>
                  <a:tailEnd/>
                </a:ln>
              </p:spPr>
              <p:txBody>
                <a:bodyPr/>
                <a:lstStyle/>
                <a:p>
                  <a:endParaRPr lang="en-US" dirty="0"/>
                </a:p>
              </p:txBody>
            </p:sp>
            <p:sp>
              <p:nvSpPr>
                <p:cNvPr id="153" name="Freeform 437"/>
                <p:cNvSpPr>
                  <a:spLocks/>
                </p:cNvSpPr>
                <p:nvPr/>
              </p:nvSpPr>
              <p:spPr bwMode="auto">
                <a:xfrm>
                  <a:off x="5400" y="1052"/>
                  <a:ext cx="408" cy="14"/>
                </a:xfrm>
                <a:custGeom>
                  <a:avLst/>
                  <a:gdLst/>
                  <a:ahLst/>
                  <a:cxnLst>
                    <a:cxn ang="0">
                      <a:pos x="0" y="6"/>
                    </a:cxn>
                    <a:cxn ang="0">
                      <a:pos x="0" y="6"/>
                    </a:cxn>
                    <a:cxn ang="0">
                      <a:pos x="106" y="12"/>
                    </a:cxn>
                    <a:cxn ang="0">
                      <a:pos x="200" y="14"/>
                    </a:cxn>
                    <a:cxn ang="0">
                      <a:pos x="244" y="14"/>
                    </a:cxn>
                    <a:cxn ang="0">
                      <a:pos x="284" y="12"/>
                    </a:cxn>
                    <a:cxn ang="0">
                      <a:pos x="284" y="12"/>
                    </a:cxn>
                    <a:cxn ang="0">
                      <a:pos x="344" y="8"/>
                    </a:cxn>
                    <a:cxn ang="0">
                      <a:pos x="382" y="4"/>
                    </a:cxn>
                    <a:cxn ang="0">
                      <a:pos x="408" y="0"/>
                    </a:cxn>
                    <a:cxn ang="0">
                      <a:pos x="0" y="6"/>
                    </a:cxn>
                  </a:cxnLst>
                  <a:rect l="0" t="0" r="r" b="b"/>
                  <a:pathLst>
                    <a:path w="408" h="14">
                      <a:moveTo>
                        <a:pt x="0" y="6"/>
                      </a:moveTo>
                      <a:lnTo>
                        <a:pt x="0" y="6"/>
                      </a:lnTo>
                      <a:lnTo>
                        <a:pt x="106" y="12"/>
                      </a:lnTo>
                      <a:lnTo>
                        <a:pt x="200" y="14"/>
                      </a:lnTo>
                      <a:lnTo>
                        <a:pt x="244" y="14"/>
                      </a:lnTo>
                      <a:lnTo>
                        <a:pt x="284" y="12"/>
                      </a:lnTo>
                      <a:lnTo>
                        <a:pt x="284" y="12"/>
                      </a:lnTo>
                      <a:lnTo>
                        <a:pt x="344" y="8"/>
                      </a:lnTo>
                      <a:lnTo>
                        <a:pt x="382" y="4"/>
                      </a:lnTo>
                      <a:lnTo>
                        <a:pt x="408" y="0"/>
                      </a:lnTo>
                      <a:lnTo>
                        <a:pt x="0" y="6"/>
                      </a:lnTo>
                      <a:close/>
                    </a:path>
                  </a:pathLst>
                </a:custGeom>
                <a:solidFill>
                  <a:srgbClr val="FFFF00"/>
                </a:solidFill>
                <a:ln w="9525">
                  <a:noFill/>
                  <a:round/>
                  <a:headEnd/>
                  <a:tailEnd/>
                </a:ln>
              </p:spPr>
              <p:txBody>
                <a:bodyPr/>
                <a:lstStyle/>
                <a:p>
                  <a:endParaRPr lang="en-US" dirty="0"/>
                </a:p>
              </p:txBody>
            </p:sp>
            <p:sp>
              <p:nvSpPr>
                <p:cNvPr id="154" name="Freeform 438"/>
                <p:cNvSpPr>
                  <a:spLocks/>
                </p:cNvSpPr>
                <p:nvPr/>
              </p:nvSpPr>
              <p:spPr bwMode="auto">
                <a:xfrm>
                  <a:off x="5400" y="1052"/>
                  <a:ext cx="408" cy="14"/>
                </a:xfrm>
                <a:custGeom>
                  <a:avLst/>
                  <a:gdLst/>
                  <a:ahLst/>
                  <a:cxnLst>
                    <a:cxn ang="0">
                      <a:pos x="0" y="6"/>
                    </a:cxn>
                    <a:cxn ang="0">
                      <a:pos x="0" y="6"/>
                    </a:cxn>
                    <a:cxn ang="0">
                      <a:pos x="106" y="12"/>
                    </a:cxn>
                    <a:cxn ang="0">
                      <a:pos x="200" y="14"/>
                    </a:cxn>
                    <a:cxn ang="0">
                      <a:pos x="244" y="14"/>
                    </a:cxn>
                    <a:cxn ang="0">
                      <a:pos x="284" y="12"/>
                    </a:cxn>
                    <a:cxn ang="0">
                      <a:pos x="284" y="12"/>
                    </a:cxn>
                    <a:cxn ang="0">
                      <a:pos x="344" y="8"/>
                    </a:cxn>
                    <a:cxn ang="0">
                      <a:pos x="382" y="4"/>
                    </a:cxn>
                    <a:cxn ang="0">
                      <a:pos x="408" y="0"/>
                    </a:cxn>
                  </a:cxnLst>
                  <a:rect l="0" t="0" r="r" b="b"/>
                  <a:pathLst>
                    <a:path w="408" h="14">
                      <a:moveTo>
                        <a:pt x="0" y="6"/>
                      </a:moveTo>
                      <a:lnTo>
                        <a:pt x="0" y="6"/>
                      </a:lnTo>
                      <a:lnTo>
                        <a:pt x="106" y="12"/>
                      </a:lnTo>
                      <a:lnTo>
                        <a:pt x="200" y="14"/>
                      </a:lnTo>
                      <a:lnTo>
                        <a:pt x="244" y="14"/>
                      </a:lnTo>
                      <a:lnTo>
                        <a:pt x="284" y="12"/>
                      </a:lnTo>
                      <a:lnTo>
                        <a:pt x="284" y="12"/>
                      </a:lnTo>
                      <a:lnTo>
                        <a:pt x="344" y="8"/>
                      </a:lnTo>
                      <a:lnTo>
                        <a:pt x="382" y="4"/>
                      </a:lnTo>
                      <a:lnTo>
                        <a:pt x="408" y="0"/>
                      </a:lnTo>
                    </a:path>
                  </a:pathLst>
                </a:custGeom>
                <a:noFill/>
                <a:ln w="12700">
                  <a:solidFill>
                    <a:srgbClr val="000000"/>
                  </a:solidFill>
                  <a:prstDash val="solid"/>
                  <a:round/>
                  <a:headEnd/>
                  <a:tailEnd/>
                </a:ln>
              </p:spPr>
              <p:txBody>
                <a:bodyPr/>
                <a:lstStyle/>
                <a:p>
                  <a:endParaRPr lang="en-US" dirty="0"/>
                </a:p>
              </p:txBody>
            </p:sp>
            <p:sp>
              <p:nvSpPr>
                <p:cNvPr id="155" name="Rectangle 439"/>
                <p:cNvSpPr>
                  <a:spLocks noChangeArrowheads="1"/>
                </p:cNvSpPr>
                <p:nvPr/>
              </p:nvSpPr>
              <p:spPr bwMode="auto">
                <a:xfrm>
                  <a:off x="3792" y="946"/>
                  <a:ext cx="2016" cy="490"/>
                </a:xfrm>
                <a:prstGeom prst="rect">
                  <a:avLst/>
                </a:prstGeom>
                <a:noFill/>
                <a:ln w="12700">
                  <a:solidFill>
                    <a:srgbClr val="FD1813"/>
                  </a:solidFill>
                  <a:miter lim="800000"/>
                  <a:headEnd/>
                  <a:tailEnd/>
                </a:ln>
              </p:spPr>
              <p:txBody>
                <a:bodyPr/>
                <a:lstStyle/>
                <a:p>
                  <a:endParaRPr lang="en-US" dirty="0"/>
                </a:p>
              </p:txBody>
            </p:sp>
            <p:sp>
              <p:nvSpPr>
                <p:cNvPr id="156" name="Freeform 440"/>
                <p:cNvSpPr>
                  <a:spLocks/>
                </p:cNvSpPr>
                <p:nvPr/>
              </p:nvSpPr>
              <p:spPr bwMode="auto">
                <a:xfrm>
                  <a:off x="3792" y="1034"/>
                  <a:ext cx="520" cy="118"/>
                </a:xfrm>
                <a:custGeom>
                  <a:avLst/>
                  <a:gdLst/>
                  <a:ahLst/>
                  <a:cxnLst>
                    <a:cxn ang="0">
                      <a:pos x="520" y="4"/>
                    </a:cxn>
                    <a:cxn ang="0">
                      <a:pos x="440" y="36"/>
                    </a:cxn>
                    <a:cxn ang="0">
                      <a:pos x="440" y="36"/>
                    </a:cxn>
                    <a:cxn ang="0">
                      <a:pos x="434" y="42"/>
                    </a:cxn>
                    <a:cxn ang="0">
                      <a:pos x="422" y="52"/>
                    </a:cxn>
                    <a:cxn ang="0">
                      <a:pos x="402" y="64"/>
                    </a:cxn>
                    <a:cxn ang="0">
                      <a:pos x="392" y="68"/>
                    </a:cxn>
                    <a:cxn ang="0">
                      <a:pos x="380" y="70"/>
                    </a:cxn>
                    <a:cxn ang="0">
                      <a:pos x="380" y="70"/>
                    </a:cxn>
                    <a:cxn ang="0">
                      <a:pos x="338" y="78"/>
                    </a:cxn>
                    <a:cxn ang="0">
                      <a:pos x="296" y="84"/>
                    </a:cxn>
                    <a:cxn ang="0">
                      <a:pos x="296" y="84"/>
                    </a:cxn>
                    <a:cxn ang="0">
                      <a:pos x="282" y="86"/>
                    </a:cxn>
                    <a:cxn ang="0">
                      <a:pos x="268" y="90"/>
                    </a:cxn>
                    <a:cxn ang="0">
                      <a:pos x="234" y="100"/>
                    </a:cxn>
                    <a:cxn ang="0">
                      <a:pos x="196" y="108"/>
                    </a:cxn>
                    <a:cxn ang="0">
                      <a:pos x="178" y="112"/>
                    </a:cxn>
                    <a:cxn ang="0">
                      <a:pos x="158" y="114"/>
                    </a:cxn>
                    <a:cxn ang="0">
                      <a:pos x="158" y="114"/>
                    </a:cxn>
                    <a:cxn ang="0">
                      <a:pos x="32" y="118"/>
                    </a:cxn>
                    <a:cxn ang="0">
                      <a:pos x="0" y="96"/>
                    </a:cxn>
                    <a:cxn ang="0">
                      <a:pos x="0" y="8"/>
                    </a:cxn>
                    <a:cxn ang="0">
                      <a:pos x="254" y="0"/>
                    </a:cxn>
                    <a:cxn ang="0">
                      <a:pos x="442" y="4"/>
                    </a:cxn>
                    <a:cxn ang="0">
                      <a:pos x="520" y="4"/>
                    </a:cxn>
                  </a:cxnLst>
                  <a:rect l="0" t="0" r="r" b="b"/>
                  <a:pathLst>
                    <a:path w="520" h="118">
                      <a:moveTo>
                        <a:pt x="520" y="4"/>
                      </a:moveTo>
                      <a:lnTo>
                        <a:pt x="440" y="36"/>
                      </a:lnTo>
                      <a:lnTo>
                        <a:pt x="440" y="36"/>
                      </a:lnTo>
                      <a:lnTo>
                        <a:pt x="434" y="42"/>
                      </a:lnTo>
                      <a:lnTo>
                        <a:pt x="422" y="52"/>
                      </a:lnTo>
                      <a:lnTo>
                        <a:pt x="402" y="64"/>
                      </a:lnTo>
                      <a:lnTo>
                        <a:pt x="392" y="68"/>
                      </a:lnTo>
                      <a:lnTo>
                        <a:pt x="380" y="70"/>
                      </a:lnTo>
                      <a:lnTo>
                        <a:pt x="380" y="70"/>
                      </a:lnTo>
                      <a:lnTo>
                        <a:pt x="338" y="78"/>
                      </a:lnTo>
                      <a:lnTo>
                        <a:pt x="296" y="84"/>
                      </a:lnTo>
                      <a:lnTo>
                        <a:pt x="296" y="84"/>
                      </a:lnTo>
                      <a:lnTo>
                        <a:pt x="282" y="86"/>
                      </a:lnTo>
                      <a:lnTo>
                        <a:pt x="268" y="90"/>
                      </a:lnTo>
                      <a:lnTo>
                        <a:pt x="234" y="100"/>
                      </a:lnTo>
                      <a:lnTo>
                        <a:pt x="196" y="108"/>
                      </a:lnTo>
                      <a:lnTo>
                        <a:pt x="178" y="112"/>
                      </a:lnTo>
                      <a:lnTo>
                        <a:pt x="158" y="114"/>
                      </a:lnTo>
                      <a:lnTo>
                        <a:pt x="158" y="114"/>
                      </a:lnTo>
                      <a:lnTo>
                        <a:pt x="32" y="118"/>
                      </a:lnTo>
                      <a:lnTo>
                        <a:pt x="0" y="96"/>
                      </a:lnTo>
                      <a:lnTo>
                        <a:pt x="0" y="8"/>
                      </a:lnTo>
                      <a:lnTo>
                        <a:pt x="254" y="0"/>
                      </a:lnTo>
                      <a:lnTo>
                        <a:pt x="442" y="4"/>
                      </a:lnTo>
                      <a:lnTo>
                        <a:pt x="520" y="4"/>
                      </a:lnTo>
                      <a:close/>
                    </a:path>
                  </a:pathLst>
                </a:custGeom>
                <a:solidFill>
                  <a:srgbClr val="FFFF00"/>
                </a:solidFill>
                <a:ln w="12700">
                  <a:solidFill>
                    <a:srgbClr val="000000"/>
                  </a:solidFill>
                  <a:prstDash val="solid"/>
                  <a:round/>
                  <a:headEnd/>
                  <a:tailEnd/>
                </a:ln>
              </p:spPr>
              <p:txBody>
                <a:bodyPr/>
                <a:lstStyle/>
                <a:p>
                  <a:endParaRPr lang="en-US" dirty="0"/>
                </a:p>
              </p:txBody>
            </p:sp>
            <p:sp>
              <p:nvSpPr>
                <p:cNvPr id="157" name="Freeform 441"/>
                <p:cNvSpPr>
                  <a:spLocks/>
                </p:cNvSpPr>
                <p:nvPr/>
              </p:nvSpPr>
              <p:spPr bwMode="auto">
                <a:xfrm>
                  <a:off x="3792" y="1070"/>
                  <a:ext cx="428" cy="8"/>
                </a:xfrm>
                <a:custGeom>
                  <a:avLst/>
                  <a:gdLst/>
                  <a:ahLst/>
                  <a:cxnLst>
                    <a:cxn ang="0">
                      <a:pos x="0" y="0"/>
                    </a:cxn>
                    <a:cxn ang="0">
                      <a:pos x="0" y="0"/>
                    </a:cxn>
                    <a:cxn ang="0">
                      <a:pos x="312" y="6"/>
                    </a:cxn>
                    <a:cxn ang="0">
                      <a:pos x="312" y="6"/>
                    </a:cxn>
                    <a:cxn ang="0">
                      <a:pos x="428" y="8"/>
                    </a:cxn>
                    <a:cxn ang="0">
                      <a:pos x="0" y="0"/>
                    </a:cxn>
                  </a:cxnLst>
                  <a:rect l="0" t="0" r="r" b="b"/>
                  <a:pathLst>
                    <a:path w="428" h="8">
                      <a:moveTo>
                        <a:pt x="0" y="0"/>
                      </a:moveTo>
                      <a:lnTo>
                        <a:pt x="0" y="0"/>
                      </a:lnTo>
                      <a:lnTo>
                        <a:pt x="312" y="6"/>
                      </a:lnTo>
                      <a:lnTo>
                        <a:pt x="312" y="6"/>
                      </a:lnTo>
                      <a:lnTo>
                        <a:pt x="428" y="8"/>
                      </a:lnTo>
                      <a:lnTo>
                        <a:pt x="0" y="0"/>
                      </a:lnTo>
                      <a:close/>
                    </a:path>
                  </a:pathLst>
                </a:custGeom>
                <a:solidFill>
                  <a:srgbClr val="FFFF00"/>
                </a:solidFill>
                <a:ln w="9525">
                  <a:noFill/>
                  <a:round/>
                  <a:headEnd/>
                  <a:tailEnd/>
                </a:ln>
              </p:spPr>
              <p:txBody>
                <a:bodyPr/>
                <a:lstStyle/>
                <a:p>
                  <a:endParaRPr lang="en-US" dirty="0"/>
                </a:p>
              </p:txBody>
            </p:sp>
            <p:sp>
              <p:nvSpPr>
                <p:cNvPr id="158" name="Freeform 442"/>
                <p:cNvSpPr>
                  <a:spLocks/>
                </p:cNvSpPr>
                <p:nvPr/>
              </p:nvSpPr>
              <p:spPr bwMode="auto">
                <a:xfrm>
                  <a:off x="3792" y="1070"/>
                  <a:ext cx="428" cy="8"/>
                </a:xfrm>
                <a:custGeom>
                  <a:avLst/>
                  <a:gdLst/>
                  <a:ahLst/>
                  <a:cxnLst>
                    <a:cxn ang="0">
                      <a:pos x="0" y="0"/>
                    </a:cxn>
                    <a:cxn ang="0">
                      <a:pos x="0" y="0"/>
                    </a:cxn>
                    <a:cxn ang="0">
                      <a:pos x="312" y="6"/>
                    </a:cxn>
                    <a:cxn ang="0">
                      <a:pos x="312" y="6"/>
                    </a:cxn>
                    <a:cxn ang="0">
                      <a:pos x="428" y="8"/>
                    </a:cxn>
                  </a:cxnLst>
                  <a:rect l="0" t="0" r="r" b="b"/>
                  <a:pathLst>
                    <a:path w="428" h="8">
                      <a:moveTo>
                        <a:pt x="0" y="0"/>
                      </a:moveTo>
                      <a:lnTo>
                        <a:pt x="0" y="0"/>
                      </a:lnTo>
                      <a:lnTo>
                        <a:pt x="312" y="6"/>
                      </a:lnTo>
                      <a:lnTo>
                        <a:pt x="312" y="6"/>
                      </a:lnTo>
                      <a:lnTo>
                        <a:pt x="428" y="8"/>
                      </a:lnTo>
                    </a:path>
                  </a:pathLst>
                </a:custGeom>
                <a:noFill/>
                <a:ln w="12700">
                  <a:solidFill>
                    <a:srgbClr val="000000"/>
                  </a:solidFill>
                  <a:prstDash val="solid"/>
                  <a:round/>
                  <a:headEnd/>
                  <a:tailEnd/>
                </a:ln>
              </p:spPr>
              <p:txBody>
                <a:bodyPr/>
                <a:lstStyle/>
                <a:p>
                  <a:endParaRPr lang="en-US" dirty="0"/>
                </a:p>
              </p:txBody>
            </p:sp>
            <p:sp>
              <p:nvSpPr>
                <p:cNvPr id="159" name="Freeform 443"/>
                <p:cNvSpPr>
                  <a:spLocks/>
                </p:cNvSpPr>
                <p:nvPr/>
              </p:nvSpPr>
              <p:spPr bwMode="auto">
                <a:xfrm>
                  <a:off x="3792" y="1102"/>
                  <a:ext cx="372" cy="4"/>
                </a:xfrm>
                <a:custGeom>
                  <a:avLst/>
                  <a:gdLst/>
                  <a:ahLst/>
                  <a:cxnLst>
                    <a:cxn ang="0">
                      <a:pos x="0" y="0"/>
                    </a:cxn>
                    <a:cxn ang="0">
                      <a:pos x="0" y="0"/>
                    </a:cxn>
                    <a:cxn ang="0">
                      <a:pos x="114" y="2"/>
                    </a:cxn>
                    <a:cxn ang="0">
                      <a:pos x="278" y="4"/>
                    </a:cxn>
                    <a:cxn ang="0">
                      <a:pos x="278" y="4"/>
                    </a:cxn>
                    <a:cxn ang="0">
                      <a:pos x="320" y="4"/>
                    </a:cxn>
                    <a:cxn ang="0">
                      <a:pos x="350" y="2"/>
                    </a:cxn>
                    <a:cxn ang="0">
                      <a:pos x="372" y="2"/>
                    </a:cxn>
                    <a:cxn ang="0">
                      <a:pos x="0" y="0"/>
                    </a:cxn>
                  </a:cxnLst>
                  <a:rect l="0" t="0" r="r" b="b"/>
                  <a:pathLst>
                    <a:path w="372" h="4">
                      <a:moveTo>
                        <a:pt x="0" y="0"/>
                      </a:moveTo>
                      <a:lnTo>
                        <a:pt x="0" y="0"/>
                      </a:lnTo>
                      <a:lnTo>
                        <a:pt x="114" y="2"/>
                      </a:lnTo>
                      <a:lnTo>
                        <a:pt x="278" y="4"/>
                      </a:lnTo>
                      <a:lnTo>
                        <a:pt x="278" y="4"/>
                      </a:lnTo>
                      <a:lnTo>
                        <a:pt x="320" y="4"/>
                      </a:lnTo>
                      <a:lnTo>
                        <a:pt x="350" y="2"/>
                      </a:lnTo>
                      <a:lnTo>
                        <a:pt x="372" y="2"/>
                      </a:lnTo>
                      <a:lnTo>
                        <a:pt x="0" y="0"/>
                      </a:lnTo>
                      <a:close/>
                    </a:path>
                  </a:pathLst>
                </a:custGeom>
                <a:solidFill>
                  <a:srgbClr val="FFFF00"/>
                </a:solidFill>
                <a:ln w="9525">
                  <a:noFill/>
                  <a:round/>
                  <a:headEnd/>
                  <a:tailEnd/>
                </a:ln>
              </p:spPr>
              <p:txBody>
                <a:bodyPr/>
                <a:lstStyle/>
                <a:p>
                  <a:endParaRPr lang="en-US" dirty="0"/>
                </a:p>
              </p:txBody>
            </p:sp>
            <p:sp>
              <p:nvSpPr>
                <p:cNvPr id="160" name="Freeform 444"/>
                <p:cNvSpPr>
                  <a:spLocks/>
                </p:cNvSpPr>
                <p:nvPr/>
              </p:nvSpPr>
              <p:spPr bwMode="auto">
                <a:xfrm>
                  <a:off x="3792" y="1102"/>
                  <a:ext cx="372" cy="4"/>
                </a:xfrm>
                <a:custGeom>
                  <a:avLst/>
                  <a:gdLst/>
                  <a:ahLst/>
                  <a:cxnLst>
                    <a:cxn ang="0">
                      <a:pos x="0" y="0"/>
                    </a:cxn>
                    <a:cxn ang="0">
                      <a:pos x="0" y="0"/>
                    </a:cxn>
                    <a:cxn ang="0">
                      <a:pos x="114" y="2"/>
                    </a:cxn>
                    <a:cxn ang="0">
                      <a:pos x="278" y="4"/>
                    </a:cxn>
                    <a:cxn ang="0">
                      <a:pos x="278" y="4"/>
                    </a:cxn>
                    <a:cxn ang="0">
                      <a:pos x="320" y="4"/>
                    </a:cxn>
                    <a:cxn ang="0">
                      <a:pos x="350" y="2"/>
                    </a:cxn>
                    <a:cxn ang="0">
                      <a:pos x="372" y="2"/>
                    </a:cxn>
                  </a:cxnLst>
                  <a:rect l="0" t="0" r="r" b="b"/>
                  <a:pathLst>
                    <a:path w="372" h="4">
                      <a:moveTo>
                        <a:pt x="0" y="0"/>
                      </a:moveTo>
                      <a:lnTo>
                        <a:pt x="0" y="0"/>
                      </a:lnTo>
                      <a:lnTo>
                        <a:pt x="114" y="2"/>
                      </a:lnTo>
                      <a:lnTo>
                        <a:pt x="278" y="4"/>
                      </a:lnTo>
                      <a:lnTo>
                        <a:pt x="278" y="4"/>
                      </a:lnTo>
                      <a:lnTo>
                        <a:pt x="320" y="4"/>
                      </a:lnTo>
                      <a:lnTo>
                        <a:pt x="350" y="2"/>
                      </a:lnTo>
                      <a:lnTo>
                        <a:pt x="372" y="2"/>
                      </a:lnTo>
                    </a:path>
                  </a:pathLst>
                </a:custGeom>
                <a:noFill/>
                <a:ln w="12700">
                  <a:solidFill>
                    <a:srgbClr val="000000"/>
                  </a:solidFill>
                  <a:prstDash val="solid"/>
                  <a:round/>
                  <a:headEnd/>
                  <a:tailEnd/>
                </a:ln>
              </p:spPr>
              <p:txBody>
                <a:bodyPr/>
                <a:lstStyle/>
                <a:p>
                  <a:endParaRPr lang="en-US" dirty="0"/>
                </a:p>
              </p:txBody>
            </p:sp>
          </p:grpSp>
          <p:grpSp>
            <p:nvGrpSpPr>
              <p:cNvPr id="18" name="Group 445"/>
              <p:cNvGrpSpPr>
                <a:grpSpLocks/>
              </p:cNvGrpSpPr>
              <p:nvPr/>
            </p:nvGrpSpPr>
            <p:grpSpPr bwMode="auto">
              <a:xfrm>
                <a:off x="3829" y="1774"/>
                <a:ext cx="2018" cy="493"/>
                <a:chOff x="3790" y="1774"/>
                <a:chExt cx="2018" cy="493"/>
              </a:xfrm>
            </p:grpSpPr>
            <p:sp>
              <p:nvSpPr>
                <p:cNvPr id="19" name="Rectangle 446"/>
                <p:cNvSpPr>
                  <a:spLocks noChangeArrowheads="1"/>
                </p:cNvSpPr>
                <p:nvPr/>
              </p:nvSpPr>
              <p:spPr bwMode="auto">
                <a:xfrm>
                  <a:off x="3790" y="1774"/>
                  <a:ext cx="2018" cy="493"/>
                </a:xfrm>
                <a:prstGeom prst="rect">
                  <a:avLst/>
                </a:prstGeom>
                <a:solidFill>
                  <a:srgbClr val="E3E3E3"/>
                </a:solidFill>
                <a:ln w="9525">
                  <a:noFill/>
                  <a:miter lim="800000"/>
                  <a:headEnd/>
                  <a:tailEnd/>
                </a:ln>
              </p:spPr>
              <p:txBody>
                <a:bodyPr/>
                <a:lstStyle/>
                <a:p>
                  <a:endParaRPr lang="en-US" dirty="0"/>
                </a:p>
              </p:txBody>
            </p:sp>
            <p:sp>
              <p:nvSpPr>
                <p:cNvPr id="20" name="Freeform 447"/>
                <p:cNvSpPr>
                  <a:spLocks/>
                </p:cNvSpPr>
                <p:nvPr/>
              </p:nvSpPr>
              <p:spPr bwMode="auto">
                <a:xfrm>
                  <a:off x="3790" y="1944"/>
                  <a:ext cx="2018" cy="179"/>
                </a:xfrm>
                <a:custGeom>
                  <a:avLst/>
                  <a:gdLst/>
                  <a:ahLst/>
                  <a:cxnLst>
                    <a:cxn ang="0">
                      <a:pos x="0" y="0"/>
                    </a:cxn>
                    <a:cxn ang="0">
                      <a:pos x="2018" y="10"/>
                    </a:cxn>
                    <a:cxn ang="0">
                      <a:pos x="2018" y="179"/>
                    </a:cxn>
                    <a:cxn ang="0">
                      <a:pos x="0" y="163"/>
                    </a:cxn>
                    <a:cxn ang="0">
                      <a:pos x="0" y="0"/>
                    </a:cxn>
                  </a:cxnLst>
                  <a:rect l="0" t="0" r="r" b="b"/>
                  <a:pathLst>
                    <a:path w="2018" h="179">
                      <a:moveTo>
                        <a:pt x="0" y="0"/>
                      </a:moveTo>
                      <a:lnTo>
                        <a:pt x="2018" y="10"/>
                      </a:lnTo>
                      <a:lnTo>
                        <a:pt x="2018" y="179"/>
                      </a:lnTo>
                      <a:lnTo>
                        <a:pt x="0" y="163"/>
                      </a:lnTo>
                      <a:lnTo>
                        <a:pt x="0" y="0"/>
                      </a:lnTo>
                      <a:close/>
                    </a:path>
                  </a:pathLst>
                </a:custGeom>
                <a:solidFill>
                  <a:srgbClr val="FFFF00"/>
                </a:solidFill>
                <a:ln w="9525">
                  <a:noFill/>
                  <a:round/>
                  <a:headEnd/>
                  <a:tailEnd/>
                </a:ln>
              </p:spPr>
              <p:txBody>
                <a:bodyPr/>
                <a:lstStyle/>
                <a:p>
                  <a:endParaRPr lang="en-US" dirty="0"/>
                </a:p>
              </p:txBody>
            </p:sp>
            <p:sp>
              <p:nvSpPr>
                <p:cNvPr id="21" name="Freeform 448"/>
                <p:cNvSpPr>
                  <a:spLocks/>
                </p:cNvSpPr>
                <p:nvPr/>
              </p:nvSpPr>
              <p:spPr bwMode="auto">
                <a:xfrm>
                  <a:off x="3790" y="1944"/>
                  <a:ext cx="2018" cy="179"/>
                </a:xfrm>
                <a:custGeom>
                  <a:avLst/>
                  <a:gdLst/>
                  <a:ahLst/>
                  <a:cxnLst>
                    <a:cxn ang="0">
                      <a:pos x="0" y="0"/>
                    </a:cxn>
                    <a:cxn ang="0">
                      <a:pos x="2018" y="10"/>
                    </a:cxn>
                    <a:cxn ang="0">
                      <a:pos x="2018" y="179"/>
                    </a:cxn>
                    <a:cxn ang="0">
                      <a:pos x="0" y="163"/>
                    </a:cxn>
                  </a:cxnLst>
                  <a:rect l="0" t="0" r="r" b="b"/>
                  <a:pathLst>
                    <a:path w="2018" h="179">
                      <a:moveTo>
                        <a:pt x="0" y="0"/>
                      </a:moveTo>
                      <a:lnTo>
                        <a:pt x="2018" y="10"/>
                      </a:lnTo>
                      <a:lnTo>
                        <a:pt x="2018" y="179"/>
                      </a:lnTo>
                      <a:lnTo>
                        <a:pt x="0" y="163"/>
                      </a:lnTo>
                    </a:path>
                  </a:pathLst>
                </a:custGeom>
                <a:noFill/>
                <a:ln w="12700">
                  <a:solidFill>
                    <a:srgbClr val="000000"/>
                  </a:solidFill>
                  <a:prstDash val="solid"/>
                  <a:round/>
                  <a:headEnd/>
                  <a:tailEnd/>
                </a:ln>
              </p:spPr>
              <p:txBody>
                <a:bodyPr/>
                <a:lstStyle/>
                <a:p>
                  <a:endParaRPr lang="en-US" dirty="0"/>
                </a:p>
              </p:txBody>
            </p:sp>
            <p:sp>
              <p:nvSpPr>
                <p:cNvPr id="22" name="Freeform 449"/>
                <p:cNvSpPr>
                  <a:spLocks/>
                </p:cNvSpPr>
                <p:nvPr/>
              </p:nvSpPr>
              <p:spPr bwMode="auto">
                <a:xfrm>
                  <a:off x="4756" y="1916"/>
                  <a:ext cx="1052" cy="44"/>
                </a:xfrm>
                <a:custGeom>
                  <a:avLst/>
                  <a:gdLst/>
                  <a:ahLst/>
                  <a:cxnLst>
                    <a:cxn ang="0">
                      <a:pos x="296" y="0"/>
                    </a:cxn>
                    <a:cxn ang="0">
                      <a:pos x="1052" y="0"/>
                    </a:cxn>
                    <a:cxn ang="0">
                      <a:pos x="1052" y="44"/>
                    </a:cxn>
                    <a:cxn ang="0">
                      <a:pos x="0" y="42"/>
                    </a:cxn>
                    <a:cxn ang="0">
                      <a:pos x="296" y="0"/>
                    </a:cxn>
                  </a:cxnLst>
                  <a:rect l="0" t="0" r="r" b="b"/>
                  <a:pathLst>
                    <a:path w="1052" h="44">
                      <a:moveTo>
                        <a:pt x="296" y="0"/>
                      </a:moveTo>
                      <a:lnTo>
                        <a:pt x="1052" y="0"/>
                      </a:lnTo>
                      <a:lnTo>
                        <a:pt x="1052" y="44"/>
                      </a:lnTo>
                      <a:lnTo>
                        <a:pt x="0" y="42"/>
                      </a:lnTo>
                      <a:lnTo>
                        <a:pt x="296" y="0"/>
                      </a:lnTo>
                      <a:close/>
                    </a:path>
                  </a:pathLst>
                </a:custGeom>
                <a:solidFill>
                  <a:srgbClr val="FFFF00"/>
                </a:solidFill>
                <a:ln w="9525">
                  <a:noFill/>
                  <a:round/>
                  <a:headEnd/>
                  <a:tailEnd/>
                </a:ln>
              </p:spPr>
              <p:txBody>
                <a:bodyPr/>
                <a:lstStyle/>
                <a:p>
                  <a:endParaRPr lang="en-US" dirty="0"/>
                </a:p>
              </p:txBody>
            </p:sp>
            <p:sp>
              <p:nvSpPr>
                <p:cNvPr id="23" name="Freeform 450"/>
                <p:cNvSpPr>
                  <a:spLocks/>
                </p:cNvSpPr>
                <p:nvPr/>
              </p:nvSpPr>
              <p:spPr bwMode="auto">
                <a:xfrm>
                  <a:off x="4756" y="1916"/>
                  <a:ext cx="1052" cy="44"/>
                </a:xfrm>
                <a:custGeom>
                  <a:avLst/>
                  <a:gdLst/>
                  <a:ahLst/>
                  <a:cxnLst>
                    <a:cxn ang="0">
                      <a:pos x="296" y="0"/>
                    </a:cxn>
                    <a:cxn ang="0">
                      <a:pos x="1052" y="0"/>
                    </a:cxn>
                    <a:cxn ang="0">
                      <a:pos x="1052" y="44"/>
                    </a:cxn>
                    <a:cxn ang="0">
                      <a:pos x="0" y="42"/>
                    </a:cxn>
                  </a:cxnLst>
                  <a:rect l="0" t="0" r="r" b="b"/>
                  <a:pathLst>
                    <a:path w="1052" h="44">
                      <a:moveTo>
                        <a:pt x="296" y="0"/>
                      </a:moveTo>
                      <a:lnTo>
                        <a:pt x="1052" y="0"/>
                      </a:lnTo>
                      <a:lnTo>
                        <a:pt x="1052" y="44"/>
                      </a:lnTo>
                      <a:lnTo>
                        <a:pt x="0" y="42"/>
                      </a:lnTo>
                    </a:path>
                  </a:pathLst>
                </a:custGeom>
                <a:noFill/>
                <a:ln w="12700">
                  <a:solidFill>
                    <a:srgbClr val="000000"/>
                  </a:solidFill>
                  <a:prstDash val="solid"/>
                  <a:round/>
                  <a:headEnd/>
                  <a:tailEnd/>
                </a:ln>
              </p:spPr>
              <p:txBody>
                <a:bodyPr/>
                <a:lstStyle/>
                <a:p>
                  <a:endParaRPr lang="en-US" dirty="0"/>
                </a:p>
              </p:txBody>
            </p:sp>
            <p:sp>
              <p:nvSpPr>
                <p:cNvPr id="24" name="Freeform 451"/>
                <p:cNvSpPr>
                  <a:spLocks/>
                </p:cNvSpPr>
                <p:nvPr/>
              </p:nvSpPr>
              <p:spPr bwMode="auto">
                <a:xfrm>
                  <a:off x="4942" y="1928"/>
                  <a:ext cx="866" cy="8"/>
                </a:xfrm>
                <a:custGeom>
                  <a:avLst/>
                  <a:gdLst/>
                  <a:ahLst/>
                  <a:cxnLst>
                    <a:cxn ang="0">
                      <a:pos x="0" y="0"/>
                    </a:cxn>
                    <a:cxn ang="0">
                      <a:pos x="866" y="8"/>
                    </a:cxn>
                    <a:cxn ang="0">
                      <a:pos x="0" y="0"/>
                    </a:cxn>
                  </a:cxnLst>
                  <a:rect l="0" t="0" r="r" b="b"/>
                  <a:pathLst>
                    <a:path w="866" h="8">
                      <a:moveTo>
                        <a:pt x="0" y="0"/>
                      </a:moveTo>
                      <a:lnTo>
                        <a:pt x="866" y="8"/>
                      </a:lnTo>
                      <a:lnTo>
                        <a:pt x="0" y="0"/>
                      </a:lnTo>
                      <a:close/>
                    </a:path>
                  </a:pathLst>
                </a:custGeom>
                <a:solidFill>
                  <a:srgbClr val="FFFF00"/>
                </a:solidFill>
                <a:ln w="9525">
                  <a:noFill/>
                  <a:round/>
                  <a:headEnd/>
                  <a:tailEnd/>
                </a:ln>
              </p:spPr>
              <p:txBody>
                <a:bodyPr/>
                <a:lstStyle/>
                <a:p>
                  <a:endParaRPr lang="en-US" dirty="0"/>
                </a:p>
              </p:txBody>
            </p:sp>
            <p:sp>
              <p:nvSpPr>
                <p:cNvPr id="25" name="Line 452"/>
                <p:cNvSpPr>
                  <a:spLocks noChangeShapeType="1"/>
                </p:cNvSpPr>
                <p:nvPr/>
              </p:nvSpPr>
              <p:spPr bwMode="auto">
                <a:xfrm>
                  <a:off x="4942" y="1928"/>
                  <a:ext cx="866" cy="8"/>
                </a:xfrm>
                <a:prstGeom prst="line">
                  <a:avLst/>
                </a:prstGeom>
                <a:noFill/>
                <a:ln w="12700">
                  <a:solidFill>
                    <a:srgbClr val="000000"/>
                  </a:solidFill>
                  <a:round/>
                  <a:headEnd/>
                  <a:tailEnd/>
                </a:ln>
              </p:spPr>
              <p:txBody>
                <a:bodyPr/>
                <a:lstStyle/>
                <a:p>
                  <a:endParaRPr lang="en-US" dirty="0"/>
                </a:p>
              </p:txBody>
            </p:sp>
            <p:sp>
              <p:nvSpPr>
                <p:cNvPr id="26" name="Freeform 453"/>
                <p:cNvSpPr>
                  <a:spLocks/>
                </p:cNvSpPr>
                <p:nvPr/>
              </p:nvSpPr>
              <p:spPr bwMode="auto">
                <a:xfrm>
                  <a:off x="4956" y="1946"/>
                  <a:ext cx="852" cy="1"/>
                </a:xfrm>
                <a:custGeom>
                  <a:avLst/>
                  <a:gdLst/>
                  <a:ahLst/>
                  <a:cxnLst>
                    <a:cxn ang="0">
                      <a:pos x="0" y="0"/>
                    </a:cxn>
                    <a:cxn ang="0">
                      <a:pos x="852" y="0"/>
                    </a:cxn>
                    <a:cxn ang="0">
                      <a:pos x="0" y="0"/>
                    </a:cxn>
                  </a:cxnLst>
                  <a:rect l="0" t="0" r="r" b="b"/>
                  <a:pathLst>
                    <a:path w="852">
                      <a:moveTo>
                        <a:pt x="0" y="0"/>
                      </a:moveTo>
                      <a:lnTo>
                        <a:pt x="852" y="0"/>
                      </a:lnTo>
                      <a:lnTo>
                        <a:pt x="0" y="0"/>
                      </a:lnTo>
                      <a:close/>
                    </a:path>
                  </a:pathLst>
                </a:custGeom>
                <a:solidFill>
                  <a:srgbClr val="FFFF00"/>
                </a:solidFill>
                <a:ln w="9525">
                  <a:noFill/>
                  <a:round/>
                  <a:headEnd/>
                  <a:tailEnd/>
                </a:ln>
              </p:spPr>
              <p:txBody>
                <a:bodyPr/>
                <a:lstStyle/>
                <a:p>
                  <a:endParaRPr lang="en-US" dirty="0"/>
                </a:p>
              </p:txBody>
            </p:sp>
            <p:sp>
              <p:nvSpPr>
                <p:cNvPr id="27" name="Line 454"/>
                <p:cNvSpPr>
                  <a:spLocks noChangeShapeType="1"/>
                </p:cNvSpPr>
                <p:nvPr/>
              </p:nvSpPr>
              <p:spPr bwMode="auto">
                <a:xfrm>
                  <a:off x="4956" y="1946"/>
                  <a:ext cx="852" cy="1"/>
                </a:xfrm>
                <a:prstGeom prst="line">
                  <a:avLst/>
                </a:prstGeom>
                <a:noFill/>
                <a:ln w="12700">
                  <a:solidFill>
                    <a:srgbClr val="000000"/>
                  </a:solidFill>
                  <a:round/>
                  <a:headEnd/>
                  <a:tailEnd/>
                </a:ln>
              </p:spPr>
              <p:txBody>
                <a:bodyPr/>
                <a:lstStyle/>
                <a:p>
                  <a:endParaRPr lang="en-US" dirty="0"/>
                </a:p>
              </p:txBody>
            </p:sp>
            <p:sp>
              <p:nvSpPr>
                <p:cNvPr id="28" name="Freeform 455"/>
                <p:cNvSpPr>
                  <a:spLocks/>
                </p:cNvSpPr>
                <p:nvPr/>
              </p:nvSpPr>
              <p:spPr bwMode="auto">
                <a:xfrm>
                  <a:off x="3790" y="1842"/>
                  <a:ext cx="2018" cy="40"/>
                </a:xfrm>
                <a:custGeom>
                  <a:avLst/>
                  <a:gdLst/>
                  <a:ahLst/>
                  <a:cxnLst>
                    <a:cxn ang="0">
                      <a:pos x="0" y="0"/>
                    </a:cxn>
                    <a:cxn ang="0">
                      <a:pos x="1052" y="4"/>
                    </a:cxn>
                    <a:cxn ang="0">
                      <a:pos x="1600" y="8"/>
                    </a:cxn>
                    <a:cxn ang="0">
                      <a:pos x="2018" y="10"/>
                    </a:cxn>
                    <a:cxn ang="0">
                      <a:pos x="2018" y="22"/>
                    </a:cxn>
                    <a:cxn ang="0">
                      <a:pos x="1312" y="40"/>
                    </a:cxn>
                    <a:cxn ang="0">
                      <a:pos x="1312" y="40"/>
                    </a:cxn>
                    <a:cxn ang="0">
                      <a:pos x="1132" y="30"/>
                    </a:cxn>
                    <a:cxn ang="0">
                      <a:pos x="1002" y="24"/>
                    </a:cxn>
                    <a:cxn ang="0">
                      <a:pos x="954" y="24"/>
                    </a:cxn>
                    <a:cxn ang="0">
                      <a:pos x="930" y="24"/>
                    </a:cxn>
                    <a:cxn ang="0">
                      <a:pos x="930" y="24"/>
                    </a:cxn>
                    <a:cxn ang="0">
                      <a:pos x="846" y="24"/>
                    </a:cxn>
                    <a:cxn ang="0">
                      <a:pos x="692" y="24"/>
                    </a:cxn>
                    <a:cxn ang="0">
                      <a:pos x="478" y="20"/>
                    </a:cxn>
                    <a:cxn ang="0">
                      <a:pos x="228" y="10"/>
                    </a:cxn>
                    <a:cxn ang="0">
                      <a:pos x="6" y="18"/>
                    </a:cxn>
                    <a:cxn ang="0">
                      <a:pos x="0" y="0"/>
                    </a:cxn>
                  </a:cxnLst>
                  <a:rect l="0" t="0" r="r" b="b"/>
                  <a:pathLst>
                    <a:path w="2018" h="40">
                      <a:moveTo>
                        <a:pt x="0" y="0"/>
                      </a:moveTo>
                      <a:lnTo>
                        <a:pt x="1052" y="4"/>
                      </a:lnTo>
                      <a:lnTo>
                        <a:pt x="1600" y="8"/>
                      </a:lnTo>
                      <a:lnTo>
                        <a:pt x="2018" y="10"/>
                      </a:lnTo>
                      <a:lnTo>
                        <a:pt x="2018" y="22"/>
                      </a:lnTo>
                      <a:lnTo>
                        <a:pt x="1312" y="40"/>
                      </a:lnTo>
                      <a:lnTo>
                        <a:pt x="1312" y="40"/>
                      </a:lnTo>
                      <a:lnTo>
                        <a:pt x="1132" y="30"/>
                      </a:lnTo>
                      <a:lnTo>
                        <a:pt x="1002" y="24"/>
                      </a:lnTo>
                      <a:lnTo>
                        <a:pt x="954" y="24"/>
                      </a:lnTo>
                      <a:lnTo>
                        <a:pt x="930" y="24"/>
                      </a:lnTo>
                      <a:lnTo>
                        <a:pt x="930" y="24"/>
                      </a:lnTo>
                      <a:lnTo>
                        <a:pt x="846" y="24"/>
                      </a:lnTo>
                      <a:lnTo>
                        <a:pt x="692" y="24"/>
                      </a:lnTo>
                      <a:lnTo>
                        <a:pt x="478" y="20"/>
                      </a:lnTo>
                      <a:lnTo>
                        <a:pt x="228" y="10"/>
                      </a:lnTo>
                      <a:lnTo>
                        <a:pt x="6" y="18"/>
                      </a:lnTo>
                      <a:lnTo>
                        <a:pt x="0" y="0"/>
                      </a:lnTo>
                      <a:close/>
                    </a:path>
                  </a:pathLst>
                </a:custGeom>
                <a:solidFill>
                  <a:srgbClr val="FFFF00"/>
                </a:solidFill>
                <a:ln w="9525">
                  <a:noFill/>
                  <a:round/>
                  <a:headEnd/>
                  <a:tailEnd/>
                </a:ln>
              </p:spPr>
              <p:txBody>
                <a:bodyPr/>
                <a:lstStyle/>
                <a:p>
                  <a:endParaRPr lang="en-US" dirty="0"/>
                </a:p>
              </p:txBody>
            </p:sp>
            <p:sp>
              <p:nvSpPr>
                <p:cNvPr id="29" name="Freeform 456"/>
                <p:cNvSpPr>
                  <a:spLocks/>
                </p:cNvSpPr>
                <p:nvPr/>
              </p:nvSpPr>
              <p:spPr bwMode="auto">
                <a:xfrm>
                  <a:off x="3790" y="1842"/>
                  <a:ext cx="2018" cy="40"/>
                </a:xfrm>
                <a:custGeom>
                  <a:avLst/>
                  <a:gdLst/>
                  <a:ahLst/>
                  <a:cxnLst>
                    <a:cxn ang="0">
                      <a:pos x="0" y="0"/>
                    </a:cxn>
                    <a:cxn ang="0">
                      <a:pos x="1052" y="4"/>
                    </a:cxn>
                    <a:cxn ang="0">
                      <a:pos x="1600" y="8"/>
                    </a:cxn>
                    <a:cxn ang="0">
                      <a:pos x="2018" y="10"/>
                    </a:cxn>
                    <a:cxn ang="0">
                      <a:pos x="2018" y="22"/>
                    </a:cxn>
                    <a:cxn ang="0">
                      <a:pos x="1312" y="40"/>
                    </a:cxn>
                    <a:cxn ang="0">
                      <a:pos x="1312" y="40"/>
                    </a:cxn>
                    <a:cxn ang="0">
                      <a:pos x="1132" y="30"/>
                    </a:cxn>
                    <a:cxn ang="0">
                      <a:pos x="1002" y="24"/>
                    </a:cxn>
                    <a:cxn ang="0">
                      <a:pos x="954" y="24"/>
                    </a:cxn>
                    <a:cxn ang="0">
                      <a:pos x="930" y="24"/>
                    </a:cxn>
                    <a:cxn ang="0">
                      <a:pos x="930" y="24"/>
                    </a:cxn>
                    <a:cxn ang="0">
                      <a:pos x="846" y="24"/>
                    </a:cxn>
                    <a:cxn ang="0">
                      <a:pos x="692" y="24"/>
                    </a:cxn>
                    <a:cxn ang="0">
                      <a:pos x="478" y="20"/>
                    </a:cxn>
                    <a:cxn ang="0">
                      <a:pos x="228" y="10"/>
                    </a:cxn>
                    <a:cxn ang="0">
                      <a:pos x="6" y="18"/>
                    </a:cxn>
                  </a:cxnLst>
                  <a:rect l="0" t="0" r="r" b="b"/>
                  <a:pathLst>
                    <a:path w="2018" h="40">
                      <a:moveTo>
                        <a:pt x="0" y="0"/>
                      </a:moveTo>
                      <a:lnTo>
                        <a:pt x="1052" y="4"/>
                      </a:lnTo>
                      <a:lnTo>
                        <a:pt x="1600" y="8"/>
                      </a:lnTo>
                      <a:lnTo>
                        <a:pt x="2018" y="10"/>
                      </a:lnTo>
                      <a:lnTo>
                        <a:pt x="2018" y="22"/>
                      </a:lnTo>
                      <a:lnTo>
                        <a:pt x="1312" y="40"/>
                      </a:lnTo>
                      <a:lnTo>
                        <a:pt x="1312" y="40"/>
                      </a:lnTo>
                      <a:lnTo>
                        <a:pt x="1132" y="30"/>
                      </a:lnTo>
                      <a:lnTo>
                        <a:pt x="1002" y="24"/>
                      </a:lnTo>
                      <a:lnTo>
                        <a:pt x="954" y="24"/>
                      </a:lnTo>
                      <a:lnTo>
                        <a:pt x="930" y="24"/>
                      </a:lnTo>
                      <a:lnTo>
                        <a:pt x="930" y="24"/>
                      </a:lnTo>
                      <a:lnTo>
                        <a:pt x="846" y="24"/>
                      </a:lnTo>
                      <a:lnTo>
                        <a:pt x="692" y="24"/>
                      </a:lnTo>
                      <a:lnTo>
                        <a:pt x="478" y="20"/>
                      </a:lnTo>
                      <a:lnTo>
                        <a:pt x="228" y="10"/>
                      </a:lnTo>
                      <a:lnTo>
                        <a:pt x="6" y="18"/>
                      </a:lnTo>
                    </a:path>
                  </a:pathLst>
                </a:custGeom>
                <a:noFill/>
                <a:ln w="12700">
                  <a:solidFill>
                    <a:srgbClr val="000000"/>
                  </a:solidFill>
                  <a:prstDash val="solid"/>
                  <a:round/>
                  <a:headEnd/>
                  <a:tailEnd/>
                </a:ln>
              </p:spPr>
              <p:txBody>
                <a:bodyPr/>
                <a:lstStyle/>
                <a:p>
                  <a:endParaRPr lang="en-US" dirty="0"/>
                </a:p>
              </p:txBody>
            </p:sp>
            <p:sp>
              <p:nvSpPr>
                <p:cNvPr id="30" name="Freeform 457"/>
                <p:cNvSpPr>
                  <a:spLocks/>
                </p:cNvSpPr>
                <p:nvPr/>
              </p:nvSpPr>
              <p:spPr bwMode="auto">
                <a:xfrm>
                  <a:off x="3790" y="1874"/>
                  <a:ext cx="2018" cy="36"/>
                </a:xfrm>
                <a:custGeom>
                  <a:avLst/>
                  <a:gdLst/>
                  <a:ahLst/>
                  <a:cxnLst>
                    <a:cxn ang="0">
                      <a:pos x="0" y="2"/>
                    </a:cxn>
                    <a:cxn ang="0">
                      <a:pos x="0" y="2"/>
                    </a:cxn>
                    <a:cxn ang="0">
                      <a:pos x="314" y="0"/>
                    </a:cxn>
                    <a:cxn ang="0">
                      <a:pos x="552" y="0"/>
                    </a:cxn>
                    <a:cxn ang="0">
                      <a:pos x="706" y="2"/>
                    </a:cxn>
                    <a:cxn ang="0">
                      <a:pos x="706" y="2"/>
                    </a:cxn>
                    <a:cxn ang="0">
                      <a:pos x="1162" y="16"/>
                    </a:cxn>
                    <a:cxn ang="0">
                      <a:pos x="1162" y="16"/>
                    </a:cxn>
                    <a:cxn ang="0">
                      <a:pos x="1870" y="18"/>
                    </a:cxn>
                    <a:cxn ang="0">
                      <a:pos x="1870" y="18"/>
                    </a:cxn>
                    <a:cxn ang="0">
                      <a:pos x="1968" y="16"/>
                    </a:cxn>
                    <a:cxn ang="0">
                      <a:pos x="2018" y="16"/>
                    </a:cxn>
                    <a:cxn ang="0">
                      <a:pos x="2018" y="28"/>
                    </a:cxn>
                    <a:cxn ang="0">
                      <a:pos x="2018" y="28"/>
                    </a:cxn>
                    <a:cxn ang="0">
                      <a:pos x="1910" y="30"/>
                    </a:cxn>
                    <a:cxn ang="0">
                      <a:pos x="1668" y="34"/>
                    </a:cxn>
                    <a:cxn ang="0">
                      <a:pos x="1536" y="36"/>
                    </a:cxn>
                    <a:cxn ang="0">
                      <a:pos x="1418" y="36"/>
                    </a:cxn>
                    <a:cxn ang="0">
                      <a:pos x="1330" y="36"/>
                    </a:cxn>
                    <a:cxn ang="0">
                      <a:pos x="1302" y="34"/>
                    </a:cxn>
                    <a:cxn ang="0">
                      <a:pos x="1288" y="32"/>
                    </a:cxn>
                    <a:cxn ang="0">
                      <a:pos x="1288" y="32"/>
                    </a:cxn>
                    <a:cxn ang="0">
                      <a:pos x="1278" y="30"/>
                    </a:cxn>
                    <a:cxn ang="0">
                      <a:pos x="1260" y="26"/>
                    </a:cxn>
                    <a:cxn ang="0">
                      <a:pos x="1208" y="22"/>
                    </a:cxn>
                    <a:cxn ang="0">
                      <a:pos x="1066" y="16"/>
                    </a:cxn>
                    <a:cxn ang="0">
                      <a:pos x="870" y="12"/>
                    </a:cxn>
                    <a:cxn ang="0">
                      <a:pos x="870" y="12"/>
                    </a:cxn>
                    <a:cxn ang="0">
                      <a:pos x="736" y="10"/>
                    </a:cxn>
                    <a:cxn ang="0">
                      <a:pos x="620" y="8"/>
                    </a:cxn>
                    <a:cxn ang="0">
                      <a:pos x="566" y="10"/>
                    </a:cxn>
                    <a:cxn ang="0">
                      <a:pos x="518" y="12"/>
                    </a:cxn>
                    <a:cxn ang="0">
                      <a:pos x="518" y="12"/>
                    </a:cxn>
                    <a:cxn ang="0">
                      <a:pos x="436" y="16"/>
                    </a:cxn>
                    <a:cxn ang="0">
                      <a:pos x="360" y="18"/>
                    </a:cxn>
                    <a:cxn ang="0">
                      <a:pos x="212" y="18"/>
                    </a:cxn>
                    <a:cxn ang="0">
                      <a:pos x="212" y="18"/>
                    </a:cxn>
                    <a:cxn ang="0">
                      <a:pos x="6" y="18"/>
                    </a:cxn>
                    <a:cxn ang="0">
                      <a:pos x="0" y="2"/>
                    </a:cxn>
                  </a:cxnLst>
                  <a:rect l="0" t="0" r="r" b="b"/>
                  <a:pathLst>
                    <a:path w="2018" h="36">
                      <a:moveTo>
                        <a:pt x="0" y="2"/>
                      </a:moveTo>
                      <a:lnTo>
                        <a:pt x="0" y="2"/>
                      </a:lnTo>
                      <a:lnTo>
                        <a:pt x="314" y="0"/>
                      </a:lnTo>
                      <a:lnTo>
                        <a:pt x="552" y="0"/>
                      </a:lnTo>
                      <a:lnTo>
                        <a:pt x="706" y="2"/>
                      </a:lnTo>
                      <a:lnTo>
                        <a:pt x="706" y="2"/>
                      </a:lnTo>
                      <a:lnTo>
                        <a:pt x="1162" y="16"/>
                      </a:lnTo>
                      <a:lnTo>
                        <a:pt x="1162" y="16"/>
                      </a:lnTo>
                      <a:lnTo>
                        <a:pt x="1870" y="18"/>
                      </a:lnTo>
                      <a:lnTo>
                        <a:pt x="1870" y="18"/>
                      </a:lnTo>
                      <a:lnTo>
                        <a:pt x="1968" y="16"/>
                      </a:lnTo>
                      <a:lnTo>
                        <a:pt x="2018" y="16"/>
                      </a:lnTo>
                      <a:lnTo>
                        <a:pt x="2018" y="28"/>
                      </a:lnTo>
                      <a:lnTo>
                        <a:pt x="2018" y="28"/>
                      </a:lnTo>
                      <a:lnTo>
                        <a:pt x="1910" y="30"/>
                      </a:lnTo>
                      <a:lnTo>
                        <a:pt x="1668" y="34"/>
                      </a:lnTo>
                      <a:lnTo>
                        <a:pt x="1536" y="36"/>
                      </a:lnTo>
                      <a:lnTo>
                        <a:pt x="1418" y="36"/>
                      </a:lnTo>
                      <a:lnTo>
                        <a:pt x="1330" y="36"/>
                      </a:lnTo>
                      <a:lnTo>
                        <a:pt x="1302" y="34"/>
                      </a:lnTo>
                      <a:lnTo>
                        <a:pt x="1288" y="32"/>
                      </a:lnTo>
                      <a:lnTo>
                        <a:pt x="1288" y="32"/>
                      </a:lnTo>
                      <a:lnTo>
                        <a:pt x="1278" y="30"/>
                      </a:lnTo>
                      <a:lnTo>
                        <a:pt x="1260" y="26"/>
                      </a:lnTo>
                      <a:lnTo>
                        <a:pt x="1208" y="22"/>
                      </a:lnTo>
                      <a:lnTo>
                        <a:pt x="1066" y="16"/>
                      </a:lnTo>
                      <a:lnTo>
                        <a:pt x="870" y="12"/>
                      </a:lnTo>
                      <a:lnTo>
                        <a:pt x="870" y="12"/>
                      </a:lnTo>
                      <a:lnTo>
                        <a:pt x="736" y="10"/>
                      </a:lnTo>
                      <a:lnTo>
                        <a:pt x="620" y="8"/>
                      </a:lnTo>
                      <a:lnTo>
                        <a:pt x="566" y="10"/>
                      </a:lnTo>
                      <a:lnTo>
                        <a:pt x="518" y="12"/>
                      </a:lnTo>
                      <a:lnTo>
                        <a:pt x="518" y="12"/>
                      </a:lnTo>
                      <a:lnTo>
                        <a:pt x="436" y="16"/>
                      </a:lnTo>
                      <a:lnTo>
                        <a:pt x="360" y="18"/>
                      </a:lnTo>
                      <a:lnTo>
                        <a:pt x="212" y="18"/>
                      </a:lnTo>
                      <a:lnTo>
                        <a:pt x="212" y="18"/>
                      </a:lnTo>
                      <a:lnTo>
                        <a:pt x="6" y="18"/>
                      </a:lnTo>
                      <a:lnTo>
                        <a:pt x="0" y="2"/>
                      </a:lnTo>
                      <a:close/>
                    </a:path>
                  </a:pathLst>
                </a:custGeom>
                <a:solidFill>
                  <a:srgbClr val="FFFF00"/>
                </a:solidFill>
                <a:ln w="9525">
                  <a:noFill/>
                  <a:round/>
                  <a:headEnd/>
                  <a:tailEnd/>
                </a:ln>
              </p:spPr>
              <p:txBody>
                <a:bodyPr/>
                <a:lstStyle/>
                <a:p>
                  <a:endParaRPr lang="en-US" dirty="0"/>
                </a:p>
              </p:txBody>
            </p:sp>
            <p:sp>
              <p:nvSpPr>
                <p:cNvPr id="31" name="Freeform 458"/>
                <p:cNvSpPr>
                  <a:spLocks/>
                </p:cNvSpPr>
                <p:nvPr/>
              </p:nvSpPr>
              <p:spPr bwMode="auto">
                <a:xfrm>
                  <a:off x="3790" y="1874"/>
                  <a:ext cx="2018" cy="36"/>
                </a:xfrm>
                <a:custGeom>
                  <a:avLst/>
                  <a:gdLst/>
                  <a:ahLst/>
                  <a:cxnLst>
                    <a:cxn ang="0">
                      <a:pos x="0" y="2"/>
                    </a:cxn>
                    <a:cxn ang="0">
                      <a:pos x="0" y="2"/>
                    </a:cxn>
                    <a:cxn ang="0">
                      <a:pos x="314" y="0"/>
                    </a:cxn>
                    <a:cxn ang="0">
                      <a:pos x="552" y="0"/>
                    </a:cxn>
                    <a:cxn ang="0">
                      <a:pos x="706" y="2"/>
                    </a:cxn>
                    <a:cxn ang="0">
                      <a:pos x="706" y="2"/>
                    </a:cxn>
                    <a:cxn ang="0">
                      <a:pos x="1162" y="16"/>
                    </a:cxn>
                    <a:cxn ang="0">
                      <a:pos x="1162" y="16"/>
                    </a:cxn>
                    <a:cxn ang="0">
                      <a:pos x="1870" y="18"/>
                    </a:cxn>
                    <a:cxn ang="0">
                      <a:pos x="1870" y="18"/>
                    </a:cxn>
                    <a:cxn ang="0">
                      <a:pos x="1968" y="16"/>
                    </a:cxn>
                    <a:cxn ang="0">
                      <a:pos x="2018" y="16"/>
                    </a:cxn>
                    <a:cxn ang="0">
                      <a:pos x="2018" y="28"/>
                    </a:cxn>
                    <a:cxn ang="0">
                      <a:pos x="2018" y="28"/>
                    </a:cxn>
                    <a:cxn ang="0">
                      <a:pos x="1910" y="30"/>
                    </a:cxn>
                    <a:cxn ang="0">
                      <a:pos x="1668" y="34"/>
                    </a:cxn>
                    <a:cxn ang="0">
                      <a:pos x="1536" y="36"/>
                    </a:cxn>
                    <a:cxn ang="0">
                      <a:pos x="1418" y="36"/>
                    </a:cxn>
                    <a:cxn ang="0">
                      <a:pos x="1330" y="36"/>
                    </a:cxn>
                    <a:cxn ang="0">
                      <a:pos x="1302" y="34"/>
                    </a:cxn>
                    <a:cxn ang="0">
                      <a:pos x="1288" y="32"/>
                    </a:cxn>
                    <a:cxn ang="0">
                      <a:pos x="1288" y="32"/>
                    </a:cxn>
                    <a:cxn ang="0">
                      <a:pos x="1278" y="30"/>
                    </a:cxn>
                    <a:cxn ang="0">
                      <a:pos x="1260" y="26"/>
                    </a:cxn>
                    <a:cxn ang="0">
                      <a:pos x="1208" y="22"/>
                    </a:cxn>
                    <a:cxn ang="0">
                      <a:pos x="1066" y="16"/>
                    </a:cxn>
                    <a:cxn ang="0">
                      <a:pos x="870" y="12"/>
                    </a:cxn>
                    <a:cxn ang="0">
                      <a:pos x="870" y="12"/>
                    </a:cxn>
                    <a:cxn ang="0">
                      <a:pos x="736" y="10"/>
                    </a:cxn>
                    <a:cxn ang="0">
                      <a:pos x="620" y="8"/>
                    </a:cxn>
                    <a:cxn ang="0">
                      <a:pos x="566" y="10"/>
                    </a:cxn>
                    <a:cxn ang="0">
                      <a:pos x="518" y="12"/>
                    </a:cxn>
                    <a:cxn ang="0">
                      <a:pos x="518" y="12"/>
                    </a:cxn>
                    <a:cxn ang="0">
                      <a:pos x="436" y="16"/>
                    </a:cxn>
                    <a:cxn ang="0">
                      <a:pos x="360" y="18"/>
                    </a:cxn>
                    <a:cxn ang="0">
                      <a:pos x="212" y="18"/>
                    </a:cxn>
                    <a:cxn ang="0">
                      <a:pos x="212" y="18"/>
                    </a:cxn>
                    <a:cxn ang="0">
                      <a:pos x="6" y="18"/>
                    </a:cxn>
                  </a:cxnLst>
                  <a:rect l="0" t="0" r="r" b="b"/>
                  <a:pathLst>
                    <a:path w="2018" h="36">
                      <a:moveTo>
                        <a:pt x="0" y="2"/>
                      </a:moveTo>
                      <a:lnTo>
                        <a:pt x="0" y="2"/>
                      </a:lnTo>
                      <a:lnTo>
                        <a:pt x="314" y="0"/>
                      </a:lnTo>
                      <a:lnTo>
                        <a:pt x="552" y="0"/>
                      </a:lnTo>
                      <a:lnTo>
                        <a:pt x="706" y="2"/>
                      </a:lnTo>
                      <a:lnTo>
                        <a:pt x="706" y="2"/>
                      </a:lnTo>
                      <a:lnTo>
                        <a:pt x="1162" y="16"/>
                      </a:lnTo>
                      <a:lnTo>
                        <a:pt x="1162" y="16"/>
                      </a:lnTo>
                      <a:lnTo>
                        <a:pt x="1870" y="18"/>
                      </a:lnTo>
                      <a:lnTo>
                        <a:pt x="1870" y="18"/>
                      </a:lnTo>
                      <a:lnTo>
                        <a:pt x="1968" y="16"/>
                      </a:lnTo>
                      <a:lnTo>
                        <a:pt x="2018" y="16"/>
                      </a:lnTo>
                      <a:lnTo>
                        <a:pt x="2018" y="28"/>
                      </a:lnTo>
                      <a:lnTo>
                        <a:pt x="2018" y="28"/>
                      </a:lnTo>
                      <a:lnTo>
                        <a:pt x="1910" y="30"/>
                      </a:lnTo>
                      <a:lnTo>
                        <a:pt x="1668" y="34"/>
                      </a:lnTo>
                      <a:lnTo>
                        <a:pt x="1536" y="36"/>
                      </a:lnTo>
                      <a:lnTo>
                        <a:pt x="1418" y="36"/>
                      </a:lnTo>
                      <a:lnTo>
                        <a:pt x="1330" y="36"/>
                      </a:lnTo>
                      <a:lnTo>
                        <a:pt x="1302" y="34"/>
                      </a:lnTo>
                      <a:lnTo>
                        <a:pt x="1288" y="32"/>
                      </a:lnTo>
                      <a:lnTo>
                        <a:pt x="1288" y="32"/>
                      </a:lnTo>
                      <a:lnTo>
                        <a:pt x="1278" y="30"/>
                      </a:lnTo>
                      <a:lnTo>
                        <a:pt x="1260" y="26"/>
                      </a:lnTo>
                      <a:lnTo>
                        <a:pt x="1208" y="22"/>
                      </a:lnTo>
                      <a:lnTo>
                        <a:pt x="1066" y="16"/>
                      </a:lnTo>
                      <a:lnTo>
                        <a:pt x="870" y="12"/>
                      </a:lnTo>
                      <a:lnTo>
                        <a:pt x="870" y="12"/>
                      </a:lnTo>
                      <a:lnTo>
                        <a:pt x="736" y="10"/>
                      </a:lnTo>
                      <a:lnTo>
                        <a:pt x="620" y="8"/>
                      </a:lnTo>
                      <a:lnTo>
                        <a:pt x="566" y="10"/>
                      </a:lnTo>
                      <a:lnTo>
                        <a:pt x="518" y="12"/>
                      </a:lnTo>
                      <a:lnTo>
                        <a:pt x="518" y="12"/>
                      </a:lnTo>
                      <a:lnTo>
                        <a:pt x="436" y="16"/>
                      </a:lnTo>
                      <a:lnTo>
                        <a:pt x="360" y="18"/>
                      </a:lnTo>
                      <a:lnTo>
                        <a:pt x="212" y="18"/>
                      </a:lnTo>
                      <a:lnTo>
                        <a:pt x="212" y="18"/>
                      </a:lnTo>
                      <a:lnTo>
                        <a:pt x="6" y="18"/>
                      </a:lnTo>
                    </a:path>
                  </a:pathLst>
                </a:custGeom>
                <a:noFill/>
                <a:ln w="12700">
                  <a:solidFill>
                    <a:srgbClr val="000000"/>
                  </a:solidFill>
                  <a:prstDash val="solid"/>
                  <a:round/>
                  <a:headEnd/>
                  <a:tailEnd/>
                </a:ln>
              </p:spPr>
              <p:txBody>
                <a:bodyPr/>
                <a:lstStyle/>
                <a:p>
                  <a:endParaRPr lang="en-US" dirty="0"/>
                </a:p>
              </p:txBody>
            </p:sp>
            <p:sp>
              <p:nvSpPr>
                <p:cNvPr id="32" name="Freeform 459"/>
                <p:cNvSpPr>
                  <a:spLocks/>
                </p:cNvSpPr>
                <p:nvPr/>
              </p:nvSpPr>
              <p:spPr bwMode="auto">
                <a:xfrm>
                  <a:off x="3790" y="1974"/>
                  <a:ext cx="1884" cy="14"/>
                </a:xfrm>
                <a:custGeom>
                  <a:avLst/>
                  <a:gdLst/>
                  <a:ahLst/>
                  <a:cxnLst>
                    <a:cxn ang="0">
                      <a:pos x="0" y="0"/>
                    </a:cxn>
                    <a:cxn ang="0">
                      <a:pos x="0" y="0"/>
                    </a:cxn>
                    <a:cxn ang="0">
                      <a:pos x="176" y="4"/>
                    </a:cxn>
                    <a:cxn ang="0">
                      <a:pos x="322" y="6"/>
                    </a:cxn>
                    <a:cxn ang="0">
                      <a:pos x="438" y="8"/>
                    </a:cxn>
                    <a:cxn ang="0">
                      <a:pos x="438" y="8"/>
                    </a:cxn>
                    <a:cxn ang="0">
                      <a:pos x="506" y="10"/>
                    </a:cxn>
                    <a:cxn ang="0">
                      <a:pos x="562" y="12"/>
                    </a:cxn>
                    <a:cxn ang="0">
                      <a:pos x="640" y="14"/>
                    </a:cxn>
                    <a:cxn ang="0">
                      <a:pos x="770" y="14"/>
                    </a:cxn>
                    <a:cxn ang="0">
                      <a:pos x="770" y="14"/>
                    </a:cxn>
                    <a:cxn ang="0">
                      <a:pos x="1156" y="14"/>
                    </a:cxn>
                    <a:cxn ang="0">
                      <a:pos x="1156" y="14"/>
                    </a:cxn>
                    <a:cxn ang="0">
                      <a:pos x="1492" y="14"/>
                    </a:cxn>
                    <a:cxn ang="0">
                      <a:pos x="1492" y="14"/>
                    </a:cxn>
                    <a:cxn ang="0">
                      <a:pos x="1734" y="14"/>
                    </a:cxn>
                    <a:cxn ang="0">
                      <a:pos x="1884" y="12"/>
                    </a:cxn>
                    <a:cxn ang="0">
                      <a:pos x="0" y="0"/>
                    </a:cxn>
                  </a:cxnLst>
                  <a:rect l="0" t="0" r="r" b="b"/>
                  <a:pathLst>
                    <a:path w="1884" h="14">
                      <a:moveTo>
                        <a:pt x="0" y="0"/>
                      </a:moveTo>
                      <a:lnTo>
                        <a:pt x="0" y="0"/>
                      </a:lnTo>
                      <a:lnTo>
                        <a:pt x="176" y="4"/>
                      </a:lnTo>
                      <a:lnTo>
                        <a:pt x="322" y="6"/>
                      </a:lnTo>
                      <a:lnTo>
                        <a:pt x="438" y="8"/>
                      </a:lnTo>
                      <a:lnTo>
                        <a:pt x="438" y="8"/>
                      </a:lnTo>
                      <a:lnTo>
                        <a:pt x="506" y="10"/>
                      </a:lnTo>
                      <a:lnTo>
                        <a:pt x="562" y="12"/>
                      </a:lnTo>
                      <a:lnTo>
                        <a:pt x="640" y="14"/>
                      </a:lnTo>
                      <a:lnTo>
                        <a:pt x="770" y="14"/>
                      </a:lnTo>
                      <a:lnTo>
                        <a:pt x="770" y="14"/>
                      </a:lnTo>
                      <a:lnTo>
                        <a:pt x="1156" y="14"/>
                      </a:lnTo>
                      <a:lnTo>
                        <a:pt x="1156" y="14"/>
                      </a:lnTo>
                      <a:lnTo>
                        <a:pt x="1492" y="14"/>
                      </a:lnTo>
                      <a:lnTo>
                        <a:pt x="1492" y="14"/>
                      </a:lnTo>
                      <a:lnTo>
                        <a:pt x="1734" y="14"/>
                      </a:lnTo>
                      <a:lnTo>
                        <a:pt x="1884" y="12"/>
                      </a:lnTo>
                      <a:lnTo>
                        <a:pt x="0" y="0"/>
                      </a:lnTo>
                      <a:close/>
                    </a:path>
                  </a:pathLst>
                </a:custGeom>
                <a:solidFill>
                  <a:srgbClr val="FFFF00"/>
                </a:solidFill>
                <a:ln w="9525">
                  <a:noFill/>
                  <a:round/>
                  <a:headEnd/>
                  <a:tailEnd/>
                </a:ln>
              </p:spPr>
              <p:txBody>
                <a:bodyPr/>
                <a:lstStyle/>
                <a:p>
                  <a:endParaRPr lang="en-US" dirty="0"/>
                </a:p>
              </p:txBody>
            </p:sp>
            <p:sp>
              <p:nvSpPr>
                <p:cNvPr id="33" name="Freeform 460"/>
                <p:cNvSpPr>
                  <a:spLocks/>
                </p:cNvSpPr>
                <p:nvPr/>
              </p:nvSpPr>
              <p:spPr bwMode="auto">
                <a:xfrm>
                  <a:off x="3790" y="1974"/>
                  <a:ext cx="1884" cy="14"/>
                </a:xfrm>
                <a:custGeom>
                  <a:avLst/>
                  <a:gdLst/>
                  <a:ahLst/>
                  <a:cxnLst>
                    <a:cxn ang="0">
                      <a:pos x="0" y="0"/>
                    </a:cxn>
                    <a:cxn ang="0">
                      <a:pos x="0" y="0"/>
                    </a:cxn>
                    <a:cxn ang="0">
                      <a:pos x="176" y="4"/>
                    </a:cxn>
                    <a:cxn ang="0">
                      <a:pos x="322" y="6"/>
                    </a:cxn>
                    <a:cxn ang="0">
                      <a:pos x="438" y="8"/>
                    </a:cxn>
                    <a:cxn ang="0">
                      <a:pos x="438" y="8"/>
                    </a:cxn>
                    <a:cxn ang="0">
                      <a:pos x="506" y="10"/>
                    </a:cxn>
                    <a:cxn ang="0">
                      <a:pos x="562" y="12"/>
                    </a:cxn>
                    <a:cxn ang="0">
                      <a:pos x="640" y="14"/>
                    </a:cxn>
                    <a:cxn ang="0">
                      <a:pos x="770" y="14"/>
                    </a:cxn>
                    <a:cxn ang="0">
                      <a:pos x="770" y="14"/>
                    </a:cxn>
                    <a:cxn ang="0">
                      <a:pos x="1156" y="14"/>
                    </a:cxn>
                    <a:cxn ang="0">
                      <a:pos x="1156" y="14"/>
                    </a:cxn>
                    <a:cxn ang="0">
                      <a:pos x="1492" y="14"/>
                    </a:cxn>
                    <a:cxn ang="0">
                      <a:pos x="1492" y="14"/>
                    </a:cxn>
                    <a:cxn ang="0">
                      <a:pos x="1734" y="14"/>
                    </a:cxn>
                    <a:cxn ang="0">
                      <a:pos x="1884" y="12"/>
                    </a:cxn>
                  </a:cxnLst>
                  <a:rect l="0" t="0" r="r" b="b"/>
                  <a:pathLst>
                    <a:path w="1884" h="14">
                      <a:moveTo>
                        <a:pt x="0" y="0"/>
                      </a:moveTo>
                      <a:lnTo>
                        <a:pt x="0" y="0"/>
                      </a:lnTo>
                      <a:lnTo>
                        <a:pt x="176" y="4"/>
                      </a:lnTo>
                      <a:lnTo>
                        <a:pt x="322" y="6"/>
                      </a:lnTo>
                      <a:lnTo>
                        <a:pt x="438" y="8"/>
                      </a:lnTo>
                      <a:lnTo>
                        <a:pt x="438" y="8"/>
                      </a:lnTo>
                      <a:lnTo>
                        <a:pt x="506" y="10"/>
                      </a:lnTo>
                      <a:lnTo>
                        <a:pt x="562" y="12"/>
                      </a:lnTo>
                      <a:lnTo>
                        <a:pt x="640" y="14"/>
                      </a:lnTo>
                      <a:lnTo>
                        <a:pt x="770" y="14"/>
                      </a:lnTo>
                      <a:lnTo>
                        <a:pt x="770" y="14"/>
                      </a:lnTo>
                      <a:lnTo>
                        <a:pt x="1156" y="14"/>
                      </a:lnTo>
                      <a:lnTo>
                        <a:pt x="1156" y="14"/>
                      </a:lnTo>
                      <a:lnTo>
                        <a:pt x="1492" y="14"/>
                      </a:lnTo>
                      <a:lnTo>
                        <a:pt x="1492" y="14"/>
                      </a:lnTo>
                      <a:lnTo>
                        <a:pt x="1734" y="14"/>
                      </a:lnTo>
                      <a:lnTo>
                        <a:pt x="1884" y="12"/>
                      </a:lnTo>
                    </a:path>
                  </a:pathLst>
                </a:custGeom>
                <a:noFill/>
                <a:ln w="12700">
                  <a:solidFill>
                    <a:srgbClr val="000000"/>
                  </a:solidFill>
                  <a:prstDash val="solid"/>
                  <a:round/>
                  <a:headEnd/>
                  <a:tailEnd/>
                </a:ln>
              </p:spPr>
              <p:txBody>
                <a:bodyPr/>
                <a:lstStyle/>
                <a:p>
                  <a:endParaRPr lang="en-US" dirty="0"/>
                </a:p>
              </p:txBody>
            </p:sp>
            <p:sp>
              <p:nvSpPr>
                <p:cNvPr id="34" name="Freeform 461"/>
                <p:cNvSpPr>
                  <a:spLocks/>
                </p:cNvSpPr>
                <p:nvPr/>
              </p:nvSpPr>
              <p:spPr bwMode="auto">
                <a:xfrm>
                  <a:off x="4330" y="2012"/>
                  <a:ext cx="1478" cy="27"/>
                </a:xfrm>
                <a:custGeom>
                  <a:avLst/>
                  <a:gdLst/>
                  <a:ahLst/>
                  <a:cxnLst>
                    <a:cxn ang="0">
                      <a:pos x="1478" y="25"/>
                    </a:cxn>
                    <a:cxn ang="0">
                      <a:pos x="1478" y="25"/>
                    </a:cxn>
                    <a:cxn ang="0">
                      <a:pos x="1398" y="23"/>
                    </a:cxn>
                    <a:cxn ang="0">
                      <a:pos x="1288" y="23"/>
                    </a:cxn>
                    <a:cxn ang="0">
                      <a:pos x="1124" y="27"/>
                    </a:cxn>
                    <a:cxn ang="0">
                      <a:pos x="1124" y="27"/>
                    </a:cxn>
                    <a:cxn ang="0">
                      <a:pos x="1070" y="27"/>
                    </a:cxn>
                    <a:cxn ang="0">
                      <a:pos x="990" y="27"/>
                    </a:cxn>
                    <a:cxn ang="0">
                      <a:pos x="886" y="23"/>
                    </a:cxn>
                    <a:cxn ang="0">
                      <a:pos x="766" y="17"/>
                    </a:cxn>
                    <a:cxn ang="0">
                      <a:pos x="766" y="17"/>
                    </a:cxn>
                    <a:cxn ang="0">
                      <a:pos x="626" y="11"/>
                    </a:cxn>
                    <a:cxn ang="0">
                      <a:pos x="484" y="8"/>
                    </a:cxn>
                    <a:cxn ang="0">
                      <a:pos x="274" y="6"/>
                    </a:cxn>
                    <a:cxn ang="0">
                      <a:pos x="274" y="6"/>
                    </a:cxn>
                    <a:cxn ang="0">
                      <a:pos x="108" y="4"/>
                    </a:cxn>
                    <a:cxn ang="0">
                      <a:pos x="0" y="0"/>
                    </a:cxn>
                    <a:cxn ang="0">
                      <a:pos x="1478" y="25"/>
                    </a:cxn>
                  </a:cxnLst>
                  <a:rect l="0" t="0" r="r" b="b"/>
                  <a:pathLst>
                    <a:path w="1478" h="27">
                      <a:moveTo>
                        <a:pt x="1478" y="25"/>
                      </a:moveTo>
                      <a:lnTo>
                        <a:pt x="1478" y="25"/>
                      </a:lnTo>
                      <a:lnTo>
                        <a:pt x="1398" y="23"/>
                      </a:lnTo>
                      <a:lnTo>
                        <a:pt x="1288" y="23"/>
                      </a:lnTo>
                      <a:lnTo>
                        <a:pt x="1124" y="27"/>
                      </a:lnTo>
                      <a:lnTo>
                        <a:pt x="1124" y="27"/>
                      </a:lnTo>
                      <a:lnTo>
                        <a:pt x="1070" y="27"/>
                      </a:lnTo>
                      <a:lnTo>
                        <a:pt x="990" y="27"/>
                      </a:lnTo>
                      <a:lnTo>
                        <a:pt x="886" y="23"/>
                      </a:lnTo>
                      <a:lnTo>
                        <a:pt x="766" y="17"/>
                      </a:lnTo>
                      <a:lnTo>
                        <a:pt x="766" y="17"/>
                      </a:lnTo>
                      <a:lnTo>
                        <a:pt x="626" y="11"/>
                      </a:lnTo>
                      <a:lnTo>
                        <a:pt x="484" y="8"/>
                      </a:lnTo>
                      <a:lnTo>
                        <a:pt x="274" y="6"/>
                      </a:lnTo>
                      <a:lnTo>
                        <a:pt x="274" y="6"/>
                      </a:lnTo>
                      <a:lnTo>
                        <a:pt x="108" y="4"/>
                      </a:lnTo>
                      <a:lnTo>
                        <a:pt x="0" y="0"/>
                      </a:lnTo>
                      <a:lnTo>
                        <a:pt x="1478" y="25"/>
                      </a:lnTo>
                      <a:close/>
                    </a:path>
                  </a:pathLst>
                </a:custGeom>
                <a:solidFill>
                  <a:srgbClr val="FFFF00"/>
                </a:solidFill>
                <a:ln w="9525">
                  <a:noFill/>
                  <a:round/>
                  <a:headEnd/>
                  <a:tailEnd/>
                </a:ln>
              </p:spPr>
              <p:txBody>
                <a:bodyPr/>
                <a:lstStyle/>
                <a:p>
                  <a:endParaRPr lang="en-US" dirty="0"/>
                </a:p>
              </p:txBody>
            </p:sp>
            <p:sp>
              <p:nvSpPr>
                <p:cNvPr id="35" name="Freeform 462"/>
                <p:cNvSpPr>
                  <a:spLocks/>
                </p:cNvSpPr>
                <p:nvPr/>
              </p:nvSpPr>
              <p:spPr bwMode="auto">
                <a:xfrm>
                  <a:off x="4330" y="2012"/>
                  <a:ext cx="1478" cy="27"/>
                </a:xfrm>
                <a:custGeom>
                  <a:avLst/>
                  <a:gdLst/>
                  <a:ahLst/>
                  <a:cxnLst>
                    <a:cxn ang="0">
                      <a:pos x="1478" y="25"/>
                    </a:cxn>
                    <a:cxn ang="0">
                      <a:pos x="1478" y="25"/>
                    </a:cxn>
                    <a:cxn ang="0">
                      <a:pos x="1398" y="23"/>
                    </a:cxn>
                    <a:cxn ang="0">
                      <a:pos x="1288" y="23"/>
                    </a:cxn>
                    <a:cxn ang="0">
                      <a:pos x="1124" y="27"/>
                    </a:cxn>
                    <a:cxn ang="0">
                      <a:pos x="1124" y="27"/>
                    </a:cxn>
                    <a:cxn ang="0">
                      <a:pos x="1070" y="27"/>
                    </a:cxn>
                    <a:cxn ang="0">
                      <a:pos x="990" y="27"/>
                    </a:cxn>
                    <a:cxn ang="0">
                      <a:pos x="886" y="23"/>
                    </a:cxn>
                    <a:cxn ang="0">
                      <a:pos x="766" y="17"/>
                    </a:cxn>
                    <a:cxn ang="0">
                      <a:pos x="766" y="17"/>
                    </a:cxn>
                    <a:cxn ang="0">
                      <a:pos x="626" y="11"/>
                    </a:cxn>
                    <a:cxn ang="0">
                      <a:pos x="484" y="8"/>
                    </a:cxn>
                    <a:cxn ang="0">
                      <a:pos x="274" y="6"/>
                    </a:cxn>
                    <a:cxn ang="0">
                      <a:pos x="274" y="6"/>
                    </a:cxn>
                    <a:cxn ang="0">
                      <a:pos x="108" y="4"/>
                    </a:cxn>
                    <a:cxn ang="0">
                      <a:pos x="0" y="0"/>
                    </a:cxn>
                  </a:cxnLst>
                  <a:rect l="0" t="0" r="r" b="b"/>
                  <a:pathLst>
                    <a:path w="1478" h="27">
                      <a:moveTo>
                        <a:pt x="1478" y="25"/>
                      </a:moveTo>
                      <a:lnTo>
                        <a:pt x="1478" y="25"/>
                      </a:lnTo>
                      <a:lnTo>
                        <a:pt x="1398" y="23"/>
                      </a:lnTo>
                      <a:lnTo>
                        <a:pt x="1288" y="23"/>
                      </a:lnTo>
                      <a:lnTo>
                        <a:pt x="1124" y="27"/>
                      </a:lnTo>
                      <a:lnTo>
                        <a:pt x="1124" y="27"/>
                      </a:lnTo>
                      <a:lnTo>
                        <a:pt x="1070" y="27"/>
                      </a:lnTo>
                      <a:lnTo>
                        <a:pt x="990" y="27"/>
                      </a:lnTo>
                      <a:lnTo>
                        <a:pt x="886" y="23"/>
                      </a:lnTo>
                      <a:lnTo>
                        <a:pt x="766" y="17"/>
                      </a:lnTo>
                      <a:lnTo>
                        <a:pt x="766" y="17"/>
                      </a:lnTo>
                      <a:lnTo>
                        <a:pt x="626" y="11"/>
                      </a:lnTo>
                      <a:lnTo>
                        <a:pt x="484" y="8"/>
                      </a:lnTo>
                      <a:lnTo>
                        <a:pt x="274" y="6"/>
                      </a:lnTo>
                      <a:lnTo>
                        <a:pt x="274" y="6"/>
                      </a:lnTo>
                      <a:lnTo>
                        <a:pt x="108" y="4"/>
                      </a:lnTo>
                      <a:lnTo>
                        <a:pt x="0" y="0"/>
                      </a:lnTo>
                    </a:path>
                  </a:pathLst>
                </a:custGeom>
                <a:noFill/>
                <a:ln w="12700">
                  <a:solidFill>
                    <a:srgbClr val="000000"/>
                  </a:solidFill>
                  <a:prstDash val="solid"/>
                  <a:round/>
                  <a:headEnd/>
                  <a:tailEnd/>
                </a:ln>
              </p:spPr>
              <p:txBody>
                <a:bodyPr/>
                <a:lstStyle/>
                <a:p>
                  <a:endParaRPr lang="en-US" dirty="0"/>
                </a:p>
              </p:txBody>
            </p:sp>
            <p:sp>
              <p:nvSpPr>
                <p:cNvPr id="36" name="Freeform 463"/>
                <p:cNvSpPr>
                  <a:spLocks/>
                </p:cNvSpPr>
                <p:nvPr/>
              </p:nvSpPr>
              <p:spPr bwMode="auto">
                <a:xfrm>
                  <a:off x="5488" y="2000"/>
                  <a:ext cx="314" cy="12"/>
                </a:xfrm>
                <a:custGeom>
                  <a:avLst/>
                  <a:gdLst/>
                  <a:ahLst/>
                  <a:cxnLst>
                    <a:cxn ang="0">
                      <a:pos x="0" y="12"/>
                    </a:cxn>
                    <a:cxn ang="0">
                      <a:pos x="0" y="12"/>
                    </a:cxn>
                    <a:cxn ang="0">
                      <a:pos x="96" y="10"/>
                    </a:cxn>
                    <a:cxn ang="0">
                      <a:pos x="180" y="6"/>
                    </a:cxn>
                    <a:cxn ang="0">
                      <a:pos x="248" y="2"/>
                    </a:cxn>
                    <a:cxn ang="0">
                      <a:pos x="248" y="2"/>
                    </a:cxn>
                    <a:cxn ang="0">
                      <a:pos x="290" y="0"/>
                    </a:cxn>
                    <a:cxn ang="0">
                      <a:pos x="310" y="0"/>
                    </a:cxn>
                    <a:cxn ang="0">
                      <a:pos x="314" y="2"/>
                    </a:cxn>
                    <a:cxn ang="0">
                      <a:pos x="314" y="2"/>
                    </a:cxn>
                    <a:cxn ang="0">
                      <a:pos x="0" y="12"/>
                    </a:cxn>
                  </a:cxnLst>
                  <a:rect l="0" t="0" r="r" b="b"/>
                  <a:pathLst>
                    <a:path w="314" h="12">
                      <a:moveTo>
                        <a:pt x="0" y="12"/>
                      </a:moveTo>
                      <a:lnTo>
                        <a:pt x="0" y="12"/>
                      </a:lnTo>
                      <a:lnTo>
                        <a:pt x="96" y="10"/>
                      </a:lnTo>
                      <a:lnTo>
                        <a:pt x="180" y="6"/>
                      </a:lnTo>
                      <a:lnTo>
                        <a:pt x="248" y="2"/>
                      </a:lnTo>
                      <a:lnTo>
                        <a:pt x="248" y="2"/>
                      </a:lnTo>
                      <a:lnTo>
                        <a:pt x="290" y="0"/>
                      </a:lnTo>
                      <a:lnTo>
                        <a:pt x="310" y="0"/>
                      </a:lnTo>
                      <a:lnTo>
                        <a:pt x="314" y="2"/>
                      </a:lnTo>
                      <a:lnTo>
                        <a:pt x="314" y="2"/>
                      </a:lnTo>
                      <a:lnTo>
                        <a:pt x="0" y="12"/>
                      </a:lnTo>
                      <a:close/>
                    </a:path>
                  </a:pathLst>
                </a:custGeom>
                <a:solidFill>
                  <a:srgbClr val="FFFF00"/>
                </a:solidFill>
                <a:ln w="9525">
                  <a:noFill/>
                  <a:round/>
                  <a:headEnd/>
                  <a:tailEnd/>
                </a:ln>
              </p:spPr>
              <p:txBody>
                <a:bodyPr/>
                <a:lstStyle/>
                <a:p>
                  <a:endParaRPr lang="en-US" dirty="0"/>
                </a:p>
              </p:txBody>
            </p:sp>
            <p:sp>
              <p:nvSpPr>
                <p:cNvPr id="37" name="Freeform 464"/>
                <p:cNvSpPr>
                  <a:spLocks/>
                </p:cNvSpPr>
                <p:nvPr/>
              </p:nvSpPr>
              <p:spPr bwMode="auto">
                <a:xfrm>
                  <a:off x="5488" y="2000"/>
                  <a:ext cx="314" cy="12"/>
                </a:xfrm>
                <a:custGeom>
                  <a:avLst/>
                  <a:gdLst/>
                  <a:ahLst/>
                  <a:cxnLst>
                    <a:cxn ang="0">
                      <a:pos x="0" y="12"/>
                    </a:cxn>
                    <a:cxn ang="0">
                      <a:pos x="0" y="12"/>
                    </a:cxn>
                    <a:cxn ang="0">
                      <a:pos x="96" y="10"/>
                    </a:cxn>
                    <a:cxn ang="0">
                      <a:pos x="180" y="6"/>
                    </a:cxn>
                    <a:cxn ang="0">
                      <a:pos x="248" y="2"/>
                    </a:cxn>
                    <a:cxn ang="0">
                      <a:pos x="248" y="2"/>
                    </a:cxn>
                    <a:cxn ang="0">
                      <a:pos x="290" y="0"/>
                    </a:cxn>
                    <a:cxn ang="0">
                      <a:pos x="310" y="0"/>
                    </a:cxn>
                    <a:cxn ang="0">
                      <a:pos x="314" y="2"/>
                    </a:cxn>
                    <a:cxn ang="0">
                      <a:pos x="314" y="2"/>
                    </a:cxn>
                  </a:cxnLst>
                  <a:rect l="0" t="0" r="r" b="b"/>
                  <a:pathLst>
                    <a:path w="314" h="12">
                      <a:moveTo>
                        <a:pt x="0" y="12"/>
                      </a:moveTo>
                      <a:lnTo>
                        <a:pt x="0" y="12"/>
                      </a:lnTo>
                      <a:lnTo>
                        <a:pt x="96" y="10"/>
                      </a:lnTo>
                      <a:lnTo>
                        <a:pt x="180" y="6"/>
                      </a:lnTo>
                      <a:lnTo>
                        <a:pt x="248" y="2"/>
                      </a:lnTo>
                      <a:lnTo>
                        <a:pt x="248" y="2"/>
                      </a:lnTo>
                      <a:lnTo>
                        <a:pt x="290" y="0"/>
                      </a:lnTo>
                      <a:lnTo>
                        <a:pt x="310" y="0"/>
                      </a:lnTo>
                      <a:lnTo>
                        <a:pt x="314" y="2"/>
                      </a:lnTo>
                      <a:lnTo>
                        <a:pt x="314" y="2"/>
                      </a:lnTo>
                    </a:path>
                  </a:pathLst>
                </a:custGeom>
                <a:noFill/>
                <a:ln w="12700">
                  <a:solidFill>
                    <a:srgbClr val="000000"/>
                  </a:solidFill>
                  <a:prstDash val="solid"/>
                  <a:round/>
                  <a:headEnd/>
                  <a:tailEnd/>
                </a:ln>
              </p:spPr>
              <p:txBody>
                <a:bodyPr/>
                <a:lstStyle/>
                <a:p>
                  <a:endParaRPr lang="en-US" dirty="0"/>
                </a:p>
              </p:txBody>
            </p:sp>
            <p:sp>
              <p:nvSpPr>
                <p:cNvPr id="38" name="Freeform 465"/>
                <p:cNvSpPr>
                  <a:spLocks/>
                </p:cNvSpPr>
                <p:nvPr/>
              </p:nvSpPr>
              <p:spPr bwMode="auto">
                <a:xfrm>
                  <a:off x="5058" y="2103"/>
                  <a:ext cx="176" cy="22"/>
                </a:xfrm>
                <a:custGeom>
                  <a:avLst/>
                  <a:gdLst/>
                  <a:ahLst/>
                  <a:cxnLst>
                    <a:cxn ang="0">
                      <a:pos x="176" y="22"/>
                    </a:cxn>
                    <a:cxn ang="0">
                      <a:pos x="66" y="10"/>
                    </a:cxn>
                    <a:cxn ang="0">
                      <a:pos x="0" y="0"/>
                    </a:cxn>
                    <a:cxn ang="0">
                      <a:pos x="176" y="22"/>
                    </a:cxn>
                  </a:cxnLst>
                  <a:rect l="0" t="0" r="r" b="b"/>
                  <a:pathLst>
                    <a:path w="176" h="22">
                      <a:moveTo>
                        <a:pt x="176" y="22"/>
                      </a:moveTo>
                      <a:lnTo>
                        <a:pt x="66" y="10"/>
                      </a:lnTo>
                      <a:lnTo>
                        <a:pt x="0" y="0"/>
                      </a:lnTo>
                      <a:lnTo>
                        <a:pt x="176" y="22"/>
                      </a:lnTo>
                      <a:close/>
                    </a:path>
                  </a:pathLst>
                </a:custGeom>
                <a:solidFill>
                  <a:srgbClr val="FFFF00"/>
                </a:solidFill>
                <a:ln w="9525">
                  <a:noFill/>
                  <a:round/>
                  <a:headEnd/>
                  <a:tailEnd/>
                </a:ln>
              </p:spPr>
              <p:txBody>
                <a:bodyPr/>
                <a:lstStyle/>
                <a:p>
                  <a:endParaRPr lang="en-US" dirty="0"/>
                </a:p>
              </p:txBody>
            </p:sp>
            <p:sp>
              <p:nvSpPr>
                <p:cNvPr id="39" name="Freeform 466"/>
                <p:cNvSpPr>
                  <a:spLocks/>
                </p:cNvSpPr>
                <p:nvPr/>
              </p:nvSpPr>
              <p:spPr bwMode="auto">
                <a:xfrm>
                  <a:off x="5058" y="2103"/>
                  <a:ext cx="176" cy="22"/>
                </a:xfrm>
                <a:custGeom>
                  <a:avLst/>
                  <a:gdLst/>
                  <a:ahLst/>
                  <a:cxnLst>
                    <a:cxn ang="0">
                      <a:pos x="176" y="22"/>
                    </a:cxn>
                    <a:cxn ang="0">
                      <a:pos x="66" y="10"/>
                    </a:cxn>
                    <a:cxn ang="0">
                      <a:pos x="0" y="0"/>
                    </a:cxn>
                  </a:cxnLst>
                  <a:rect l="0" t="0" r="r" b="b"/>
                  <a:pathLst>
                    <a:path w="176" h="22">
                      <a:moveTo>
                        <a:pt x="176" y="22"/>
                      </a:moveTo>
                      <a:lnTo>
                        <a:pt x="66" y="10"/>
                      </a:lnTo>
                      <a:lnTo>
                        <a:pt x="0" y="0"/>
                      </a:lnTo>
                    </a:path>
                  </a:pathLst>
                </a:custGeom>
                <a:noFill/>
                <a:ln w="12700">
                  <a:solidFill>
                    <a:srgbClr val="000000"/>
                  </a:solidFill>
                  <a:prstDash val="solid"/>
                  <a:round/>
                  <a:headEnd/>
                  <a:tailEnd/>
                </a:ln>
              </p:spPr>
              <p:txBody>
                <a:bodyPr/>
                <a:lstStyle/>
                <a:p>
                  <a:endParaRPr lang="en-US" dirty="0"/>
                </a:p>
              </p:txBody>
            </p:sp>
            <p:sp>
              <p:nvSpPr>
                <p:cNvPr id="40" name="Freeform 467"/>
                <p:cNvSpPr>
                  <a:spLocks/>
                </p:cNvSpPr>
                <p:nvPr/>
              </p:nvSpPr>
              <p:spPr bwMode="auto">
                <a:xfrm>
                  <a:off x="3790" y="1900"/>
                  <a:ext cx="2018" cy="106"/>
                </a:xfrm>
                <a:custGeom>
                  <a:avLst/>
                  <a:gdLst/>
                  <a:ahLst/>
                  <a:cxnLst>
                    <a:cxn ang="0">
                      <a:pos x="396" y="6"/>
                    </a:cxn>
                    <a:cxn ang="0">
                      <a:pos x="396" y="6"/>
                    </a:cxn>
                    <a:cxn ang="0">
                      <a:pos x="456" y="4"/>
                    </a:cxn>
                    <a:cxn ang="0">
                      <a:pos x="604" y="2"/>
                    </a:cxn>
                    <a:cxn ang="0">
                      <a:pos x="694" y="0"/>
                    </a:cxn>
                    <a:cxn ang="0">
                      <a:pos x="784" y="0"/>
                    </a:cxn>
                    <a:cxn ang="0">
                      <a:pos x="866" y="2"/>
                    </a:cxn>
                    <a:cxn ang="0">
                      <a:pos x="936" y="6"/>
                    </a:cxn>
                    <a:cxn ang="0">
                      <a:pos x="936" y="6"/>
                    </a:cxn>
                    <a:cxn ang="0">
                      <a:pos x="1028" y="10"/>
                    </a:cxn>
                    <a:cxn ang="0">
                      <a:pos x="1172" y="12"/>
                    </a:cxn>
                    <a:cxn ang="0">
                      <a:pos x="1538" y="14"/>
                    </a:cxn>
                    <a:cxn ang="0">
                      <a:pos x="1872" y="12"/>
                    </a:cxn>
                    <a:cxn ang="0">
                      <a:pos x="2018" y="12"/>
                    </a:cxn>
                    <a:cxn ang="0">
                      <a:pos x="2018" y="26"/>
                    </a:cxn>
                    <a:cxn ang="0">
                      <a:pos x="1112" y="32"/>
                    </a:cxn>
                    <a:cxn ang="0">
                      <a:pos x="1112" y="32"/>
                    </a:cxn>
                    <a:cxn ang="0">
                      <a:pos x="1076" y="46"/>
                    </a:cxn>
                    <a:cxn ang="0">
                      <a:pos x="1016" y="66"/>
                    </a:cxn>
                    <a:cxn ang="0">
                      <a:pos x="1016" y="66"/>
                    </a:cxn>
                    <a:cxn ang="0">
                      <a:pos x="998" y="72"/>
                    </a:cxn>
                    <a:cxn ang="0">
                      <a:pos x="990" y="74"/>
                    </a:cxn>
                    <a:cxn ang="0">
                      <a:pos x="988" y="76"/>
                    </a:cxn>
                    <a:cxn ang="0">
                      <a:pos x="982" y="78"/>
                    </a:cxn>
                    <a:cxn ang="0">
                      <a:pos x="982" y="78"/>
                    </a:cxn>
                    <a:cxn ang="0">
                      <a:pos x="934" y="84"/>
                    </a:cxn>
                    <a:cxn ang="0">
                      <a:pos x="898" y="92"/>
                    </a:cxn>
                    <a:cxn ang="0">
                      <a:pos x="842" y="102"/>
                    </a:cxn>
                    <a:cxn ang="0">
                      <a:pos x="818" y="106"/>
                    </a:cxn>
                    <a:cxn ang="0">
                      <a:pos x="792" y="106"/>
                    </a:cxn>
                    <a:cxn ang="0">
                      <a:pos x="758" y="106"/>
                    </a:cxn>
                    <a:cxn ang="0">
                      <a:pos x="716" y="102"/>
                    </a:cxn>
                    <a:cxn ang="0">
                      <a:pos x="716" y="102"/>
                    </a:cxn>
                    <a:cxn ang="0">
                      <a:pos x="674" y="96"/>
                    </a:cxn>
                    <a:cxn ang="0">
                      <a:pos x="636" y="90"/>
                    </a:cxn>
                    <a:cxn ang="0">
                      <a:pos x="606" y="84"/>
                    </a:cxn>
                    <a:cxn ang="0">
                      <a:pos x="580" y="76"/>
                    </a:cxn>
                    <a:cxn ang="0">
                      <a:pos x="540" y="66"/>
                    </a:cxn>
                    <a:cxn ang="0">
                      <a:pos x="526" y="62"/>
                    </a:cxn>
                    <a:cxn ang="0">
                      <a:pos x="514" y="58"/>
                    </a:cxn>
                    <a:cxn ang="0">
                      <a:pos x="514" y="58"/>
                    </a:cxn>
                    <a:cxn ang="0">
                      <a:pos x="488" y="54"/>
                    </a:cxn>
                    <a:cxn ang="0">
                      <a:pos x="462" y="48"/>
                    </a:cxn>
                    <a:cxn ang="0">
                      <a:pos x="432" y="38"/>
                    </a:cxn>
                    <a:cxn ang="0">
                      <a:pos x="384" y="26"/>
                    </a:cxn>
                    <a:cxn ang="0">
                      <a:pos x="0" y="22"/>
                    </a:cxn>
                    <a:cxn ang="0">
                      <a:pos x="0" y="8"/>
                    </a:cxn>
                    <a:cxn ang="0">
                      <a:pos x="396" y="6"/>
                    </a:cxn>
                  </a:cxnLst>
                  <a:rect l="0" t="0" r="r" b="b"/>
                  <a:pathLst>
                    <a:path w="2018" h="106">
                      <a:moveTo>
                        <a:pt x="396" y="6"/>
                      </a:moveTo>
                      <a:lnTo>
                        <a:pt x="396" y="6"/>
                      </a:lnTo>
                      <a:lnTo>
                        <a:pt x="456" y="4"/>
                      </a:lnTo>
                      <a:lnTo>
                        <a:pt x="604" y="2"/>
                      </a:lnTo>
                      <a:lnTo>
                        <a:pt x="694" y="0"/>
                      </a:lnTo>
                      <a:lnTo>
                        <a:pt x="784" y="0"/>
                      </a:lnTo>
                      <a:lnTo>
                        <a:pt x="866" y="2"/>
                      </a:lnTo>
                      <a:lnTo>
                        <a:pt x="936" y="6"/>
                      </a:lnTo>
                      <a:lnTo>
                        <a:pt x="936" y="6"/>
                      </a:lnTo>
                      <a:lnTo>
                        <a:pt x="1028" y="10"/>
                      </a:lnTo>
                      <a:lnTo>
                        <a:pt x="1172" y="12"/>
                      </a:lnTo>
                      <a:lnTo>
                        <a:pt x="1538" y="14"/>
                      </a:lnTo>
                      <a:lnTo>
                        <a:pt x="1872" y="12"/>
                      </a:lnTo>
                      <a:lnTo>
                        <a:pt x="2018" y="12"/>
                      </a:lnTo>
                      <a:lnTo>
                        <a:pt x="2018" y="26"/>
                      </a:lnTo>
                      <a:lnTo>
                        <a:pt x="1112" y="32"/>
                      </a:lnTo>
                      <a:lnTo>
                        <a:pt x="1112" y="32"/>
                      </a:lnTo>
                      <a:lnTo>
                        <a:pt x="1076" y="46"/>
                      </a:lnTo>
                      <a:lnTo>
                        <a:pt x="1016" y="66"/>
                      </a:lnTo>
                      <a:lnTo>
                        <a:pt x="1016" y="66"/>
                      </a:lnTo>
                      <a:lnTo>
                        <a:pt x="998" y="72"/>
                      </a:lnTo>
                      <a:lnTo>
                        <a:pt x="990" y="74"/>
                      </a:lnTo>
                      <a:lnTo>
                        <a:pt x="988" y="76"/>
                      </a:lnTo>
                      <a:lnTo>
                        <a:pt x="982" y="78"/>
                      </a:lnTo>
                      <a:lnTo>
                        <a:pt x="982" y="78"/>
                      </a:lnTo>
                      <a:lnTo>
                        <a:pt x="934" y="84"/>
                      </a:lnTo>
                      <a:lnTo>
                        <a:pt x="898" y="92"/>
                      </a:lnTo>
                      <a:lnTo>
                        <a:pt x="842" y="102"/>
                      </a:lnTo>
                      <a:lnTo>
                        <a:pt x="818" y="106"/>
                      </a:lnTo>
                      <a:lnTo>
                        <a:pt x="792" y="106"/>
                      </a:lnTo>
                      <a:lnTo>
                        <a:pt x="758" y="106"/>
                      </a:lnTo>
                      <a:lnTo>
                        <a:pt x="716" y="102"/>
                      </a:lnTo>
                      <a:lnTo>
                        <a:pt x="716" y="102"/>
                      </a:lnTo>
                      <a:lnTo>
                        <a:pt x="674" y="96"/>
                      </a:lnTo>
                      <a:lnTo>
                        <a:pt x="636" y="90"/>
                      </a:lnTo>
                      <a:lnTo>
                        <a:pt x="606" y="84"/>
                      </a:lnTo>
                      <a:lnTo>
                        <a:pt x="580" y="76"/>
                      </a:lnTo>
                      <a:lnTo>
                        <a:pt x="540" y="66"/>
                      </a:lnTo>
                      <a:lnTo>
                        <a:pt x="526" y="62"/>
                      </a:lnTo>
                      <a:lnTo>
                        <a:pt x="514" y="58"/>
                      </a:lnTo>
                      <a:lnTo>
                        <a:pt x="514" y="58"/>
                      </a:lnTo>
                      <a:lnTo>
                        <a:pt x="488" y="54"/>
                      </a:lnTo>
                      <a:lnTo>
                        <a:pt x="462" y="48"/>
                      </a:lnTo>
                      <a:lnTo>
                        <a:pt x="432" y="38"/>
                      </a:lnTo>
                      <a:lnTo>
                        <a:pt x="384" y="26"/>
                      </a:lnTo>
                      <a:lnTo>
                        <a:pt x="0" y="22"/>
                      </a:lnTo>
                      <a:lnTo>
                        <a:pt x="0" y="8"/>
                      </a:lnTo>
                      <a:lnTo>
                        <a:pt x="396" y="6"/>
                      </a:lnTo>
                      <a:close/>
                    </a:path>
                  </a:pathLst>
                </a:custGeom>
                <a:solidFill>
                  <a:srgbClr val="FFFF00"/>
                </a:solidFill>
                <a:ln w="12700">
                  <a:solidFill>
                    <a:srgbClr val="000000"/>
                  </a:solidFill>
                  <a:prstDash val="solid"/>
                  <a:round/>
                  <a:headEnd/>
                  <a:tailEnd/>
                </a:ln>
              </p:spPr>
              <p:txBody>
                <a:bodyPr/>
                <a:lstStyle/>
                <a:p>
                  <a:endParaRPr lang="en-US" dirty="0"/>
                </a:p>
              </p:txBody>
            </p:sp>
            <p:sp>
              <p:nvSpPr>
                <p:cNvPr id="41" name="Freeform 468"/>
                <p:cNvSpPr>
                  <a:spLocks/>
                </p:cNvSpPr>
                <p:nvPr/>
              </p:nvSpPr>
              <p:spPr bwMode="auto">
                <a:xfrm>
                  <a:off x="4510" y="2059"/>
                  <a:ext cx="1298" cy="102"/>
                </a:xfrm>
                <a:custGeom>
                  <a:avLst/>
                  <a:gdLst/>
                  <a:ahLst/>
                  <a:cxnLst>
                    <a:cxn ang="0">
                      <a:pos x="1220" y="32"/>
                    </a:cxn>
                    <a:cxn ang="0">
                      <a:pos x="1220" y="32"/>
                    </a:cxn>
                    <a:cxn ang="0">
                      <a:pos x="1216" y="36"/>
                    </a:cxn>
                    <a:cxn ang="0">
                      <a:pos x="1196" y="46"/>
                    </a:cxn>
                    <a:cxn ang="0">
                      <a:pos x="1158" y="60"/>
                    </a:cxn>
                    <a:cxn ang="0">
                      <a:pos x="1128" y="70"/>
                    </a:cxn>
                    <a:cxn ang="0">
                      <a:pos x="1090" y="82"/>
                    </a:cxn>
                    <a:cxn ang="0">
                      <a:pos x="1090" y="82"/>
                    </a:cxn>
                    <a:cxn ang="0">
                      <a:pos x="1042" y="94"/>
                    </a:cxn>
                    <a:cxn ang="0">
                      <a:pos x="1006" y="102"/>
                    </a:cxn>
                    <a:cxn ang="0">
                      <a:pos x="978" y="102"/>
                    </a:cxn>
                    <a:cxn ang="0">
                      <a:pos x="956" y="100"/>
                    </a:cxn>
                    <a:cxn ang="0">
                      <a:pos x="936" y="96"/>
                    </a:cxn>
                    <a:cxn ang="0">
                      <a:pos x="912" y="90"/>
                    </a:cxn>
                    <a:cxn ang="0">
                      <a:pos x="882" y="82"/>
                    </a:cxn>
                    <a:cxn ang="0">
                      <a:pos x="840" y="76"/>
                    </a:cxn>
                    <a:cxn ang="0">
                      <a:pos x="840" y="76"/>
                    </a:cxn>
                    <a:cxn ang="0">
                      <a:pos x="758" y="68"/>
                    </a:cxn>
                    <a:cxn ang="0">
                      <a:pos x="696" y="64"/>
                    </a:cxn>
                    <a:cxn ang="0">
                      <a:pos x="622" y="58"/>
                    </a:cxn>
                    <a:cxn ang="0">
                      <a:pos x="622" y="58"/>
                    </a:cxn>
                    <a:cxn ang="0">
                      <a:pos x="586" y="56"/>
                    </a:cxn>
                    <a:cxn ang="0">
                      <a:pos x="536" y="54"/>
                    </a:cxn>
                    <a:cxn ang="0">
                      <a:pos x="474" y="52"/>
                    </a:cxn>
                    <a:cxn ang="0">
                      <a:pos x="344" y="22"/>
                    </a:cxn>
                    <a:cxn ang="0">
                      <a:pos x="108" y="22"/>
                    </a:cxn>
                    <a:cxn ang="0">
                      <a:pos x="0" y="8"/>
                    </a:cxn>
                    <a:cxn ang="0">
                      <a:pos x="502" y="6"/>
                    </a:cxn>
                    <a:cxn ang="0">
                      <a:pos x="502" y="6"/>
                    </a:cxn>
                    <a:cxn ang="0">
                      <a:pos x="564" y="4"/>
                    </a:cxn>
                    <a:cxn ang="0">
                      <a:pos x="712" y="2"/>
                    </a:cxn>
                    <a:cxn ang="0">
                      <a:pos x="802" y="0"/>
                    </a:cxn>
                    <a:cxn ang="0">
                      <a:pos x="890" y="0"/>
                    </a:cxn>
                    <a:cxn ang="0">
                      <a:pos x="974" y="2"/>
                    </a:cxn>
                    <a:cxn ang="0">
                      <a:pos x="1044" y="6"/>
                    </a:cxn>
                    <a:cxn ang="0">
                      <a:pos x="1298" y="8"/>
                    </a:cxn>
                    <a:cxn ang="0">
                      <a:pos x="1220" y="32"/>
                    </a:cxn>
                  </a:cxnLst>
                  <a:rect l="0" t="0" r="r" b="b"/>
                  <a:pathLst>
                    <a:path w="1298" h="102">
                      <a:moveTo>
                        <a:pt x="1220" y="32"/>
                      </a:moveTo>
                      <a:lnTo>
                        <a:pt x="1220" y="32"/>
                      </a:lnTo>
                      <a:lnTo>
                        <a:pt x="1216" y="36"/>
                      </a:lnTo>
                      <a:lnTo>
                        <a:pt x="1196" y="46"/>
                      </a:lnTo>
                      <a:lnTo>
                        <a:pt x="1158" y="60"/>
                      </a:lnTo>
                      <a:lnTo>
                        <a:pt x="1128" y="70"/>
                      </a:lnTo>
                      <a:lnTo>
                        <a:pt x="1090" y="82"/>
                      </a:lnTo>
                      <a:lnTo>
                        <a:pt x="1090" y="82"/>
                      </a:lnTo>
                      <a:lnTo>
                        <a:pt x="1042" y="94"/>
                      </a:lnTo>
                      <a:lnTo>
                        <a:pt x="1006" y="102"/>
                      </a:lnTo>
                      <a:lnTo>
                        <a:pt x="978" y="102"/>
                      </a:lnTo>
                      <a:lnTo>
                        <a:pt x="956" y="100"/>
                      </a:lnTo>
                      <a:lnTo>
                        <a:pt x="936" y="96"/>
                      </a:lnTo>
                      <a:lnTo>
                        <a:pt x="912" y="90"/>
                      </a:lnTo>
                      <a:lnTo>
                        <a:pt x="882" y="82"/>
                      </a:lnTo>
                      <a:lnTo>
                        <a:pt x="840" y="76"/>
                      </a:lnTo>
                      <a:lnTo>
                        <a:pt x="840" y="76"/>
                      </a:lnTo>
                      <a:lnTo>
                        <a:pt x="758" y="68"/>
                      </a:lnTo>
                      <a:lnTo>
                        <a:pt x="696" y="64"/>
                      </a:lnTo>
                      <a:lnTo>
                        <a:pt x="622" y="58"/>
                      </a:lnTo>
                      <a:lnTo>
                        <a:pt x="622" y="58"/>
                      </a:lnTo>
                      <a:lnTo>
                        <a:pt x="586" y="56"/>
                      </a:lnTo>
                      <a:lnTo>
                        <a:pt x="536" y="54"/>
                      </a:lnTo>
                      <a:lnTo>
                        <a:pt x="474" y="52"/>
                      </a:lnTo>
                      <a:lnTo>
                        <a:pt x="344" y="22"/>
                      </a:lnTo>
                      <a:lnTo>
                        <a:pt x="108" y="22"/>
                      </a:lnTo>
                      <a:lnTo>
                        <a:pt x="0" y="8"/>
                      </a:lnTo>
                      <a:lnTo>
                        <a:pt x="502" y="6"/>
                      </a:lnTo>
                      <a:lnTo>
                        <a:pt x="502" y="6"/>
                      </a:lnTo>
                      <a:lnTo>
                        <a:pt x="564" y="4"/>
                      </a:lnTo>
                      <a:lnTo>
                        <a:pt x="712" y="2"/>
                      </a:lnTo>
                      <a:lnTo>
                        <a:pt x="802" y="0"/>
                      </a:lnTo>
                      <a:lnTo>
                        <a:pt x="890" y="0"/>
                      </a:lnTo>
                      <a:lnTo>
                        <a:pt x="974" y="2"/>
                      </a:lnTo>
                      <a:lnTo>
                        <a:pt x="1044" y="6"/>
                      </a:lnTo>
                      <a:lnTo>
                        <a:pt x="1298" y="8"/>
                      </a:lnTo>
                      <a:lnTo>
                        <a:pt x="1220" y="32"/>
                      </a:lnTo>
                      <a:close/>
                    </a:path>
                  </a:pathLst>
                </a:custGeom>
                <a:solidFill>
                  <a:srgbClr val="FFFF00"/>
                </a:solidFill>
                <a:ln w="9525">
                  <a:noFill/>
                  <a:round/>
                  <a:headEnd/>
                  <a:tailEnd/>
                </a:ln>
              </p:spPr>
              <p:txBody>
                <a:bodyPr/>
                <a:lstStyle/>
                <a:p>
                  <a:endParaRPr lang="en-US" dirty="0"/>
                </a:p>
              </p:txBody>
            </p:sp>
            <p:sp>
              <p:nvSpPr>
                <p:cNvPr id="42" name="Freeform 469"/>
                <p:cNvSpPr>
                  <a:spLocks/>
                </p:cNvSpPr>
                <p:nvPr/>
              </p:nvSpPr>
              <p:spPr bwMode="auto">
                <a:xfrm>
                  <a:off x="4510" y="2059"/>
                  <a:ext cx="1298" cy="102"/>
                </a:xfrm>
                <a:custGeom>
                  <a:avLst/>
                  <a:gdLst/>
                  <a:ahLst/>
                  <a:cxnLst>
                    <a:cxn ang="0">
                      <a:pos x="1220" y="32"/>
                    </a:cxn>
                    <a:cxn ang="0">
                      <a:pos x="1220" y="32"/>
                    </a:cxn>
                    <a:cxn ang="0">
                      <a:pos x="1216" y="36"/>
                    </a:cxn>
                    <a:cxn ang="0">
                      <a:pos x="1196" y="46"/>
                    </a:cxn>
                    <a:cxn ang="0">
                      <a:pos x="1158" y="60"/>
                    </a:cxn>
                    <a:cxn ang="0">
                      <a:pos x="1128" y="70"/>
                    </a:cxn>
                    <a:cxn ang="0">
                      <a:pos x="1090" y="82"/>
                    </a:cxn>
                    <a:cxn ang="0">
                      <a:pos x="1090" y="82"/>
                    </a:cxn>
                    <a:cxn ang="0">
                      <a:pos x="1042" y="94"/>
                    </a:cxn>
                    <a:cxn ang="0">
                      <a:pos x="1006" y="102"/>
                    </a:cxn>
                    <a:cxn ang="0">
                      <a:pos x="978" y="102"/>
                    </a:cxn>
                    <a:cxn ang="0">
                      <a:pos x="956" y="100"/>
                    </a:cxn>
                    <a:cxn ang="0">
                      <a:pos x="936" y="96"/>
                    </a:cxn>
                    <a:cxn ang="0">
                      <a:pos x="912" y="90"/>
                    </a:cxn>
                    <a:cxn ang="0">
                      <a:pos x="882" y="82"/>
                    </a:cxn>
                    <a:cxn ang="0">
                      <a:pos x="840" y="76"/>
                    </a:cxn>
                    <a:cxn ang="0">
                      <a:pos x="840" y="76"/>
                    </a:cxn>
                    <a:cxn ang="0">
                      <a:pos x="758" y="68"/>
                    </a:cxn>
                    <a:cxn ang="0">
                      <a:pos x="696" y="64"/>
                    </a:cxn>
                    <a:cxn ang="0">
                      <a:pos x="622" y="58"/>
                    </a:cxn>
                    <a:cxn ang="0">
                      <a:pos x="622" y="58"/>
                    </a:cxn>
                    <a:cxn ang="0">
                      <a:pos x="586" y="56"/>
                    </a:cxn>
                    <a:cxn ang="0">
                      <a:pos x="536" y="54"/>
                    </a:cxn>
                    <a:cxn ang="0">
                      <a:pos x="474" y="52"/>
                    </a:cxn>
                    <a:cxn ang="0">
                      <a:pos x="344" y="22"/>
                    </a:cxn>
                    <a:cxn ang="0">
                      <a:pos x="108" y="22"/>
                    </a:cxn>
                    <a:cxn ang="0">
                      <a:pos x="0" y="8"/>
                    </a:cxn>
                    <a:cxn ang="0">
                      <a:pos x="502" y="6"/>
                    </a:cxn>
                    <a:cxn ang="0">
                      <a:pos x="502" y="6"/>
                    </a:cxn>
                    <a:cxn ang="0">
                      <a:pos x="564" y="4"/>
                    </a:cxn>
                    <a:cxn ang="0">
                      <a:pos x="712" y="2"/>
                    </a:cxn>
                    <a:cxn ang="0">
                      <a:pos x="802" y="0"/>
                    </a:cxn>
                    <a:cxn ang="0">
                      <a:pos x="890" y="0"/>
                    </a:cxn>
                    <a:cxn ang="0">
                      <a:pos x="974" y="2"/>
                    </a:cxn>
                    <a:cxn ang="0">
                      <a:pos x="1044" y="6"/>
                    </a:cxn>
                    <a:cxn ang="0">
                      <a:pos x="1298" y="8"/>
                    </a:cxn>
                  </a:cxnLst>
                  <a:rect l="0" t="0" r="r" b="b"/>
                  <a:pathLst>
                    <a:path w="1298" h="102">
                      <a:moveTo>
                        <a:pt x="1220" y="32"/>
                      </a:moveTo>
                      <a:lnTo>
                        <a:pt x="1220" y="32"/>
                      </a:lnTo>
                      <a:lnTo>
                        <a:pt x="1216" y="36"/>
                      </a:lnTo>
                      <a:lnTo>
                        <a:pt x="1196" y="46"/>
                      </a:lnTo>
                      <a:lnTo>
                        <a:pt x="1158" y="60"/>
                      </a:lnTo>
                      <a:lnTo>
                        <a:pt x="1128" y="70"/>
                      </a:lnTo>
                      <a:lnTo>
                        <a:pt x="1090" y="82"/>
                      </a:lnTo>
                      <a:lnTo>
                        <a:pt x="1090" y="82"/>
                      </a:lnTo>
                      <a:lnTo>
                        <a:pt x="1042" y="94"/>
                      </a:lnTo>
                      <a:lnTo>
                        <a:pt x="1006" y="102"/>
                      </a:lnTo>
                      <a:lnTo>
                        <a:pt x="978" y="102"/>
                      </a:lnTo>
                      <a:lnTo>
                        <a:pt x="956" y="100"/>
                      </a:lnTo>
                      <a:lnTo>
                        <a:pt x="936" y="96"/>
                      </a:lnTo>
                      <a:lnTo>
                        <a:pt x="912" y="90"/>
                      </a:lnTo>
                      <a:lnTo>
                        <a:pt x="882" y="82"/>
                      </a:lnTo>
                      <a:lnTo>
                        <a:pt x="840" y="76"/>
                      </a:lnTo>
                      <a:lnTo>
                        <a:pt x="840" y="76"/>
                      </a:lnTo>
                      <a:lnTo>
                        <a:pt x="758" y="68"/>
                      </a:lnTo>
                      <a:lnTo>
                        <a:pt x="696" y="64"/>
                      </a:lnTo>
                      <a:lnTo>
                        <a:pt x="622" y="58"/>
                      </a:lnTo>
                      <a:lnTo>
                        <a:pt x="622" y="58"/>
                      </a:lnTo>
                      <a:lnTo>
                        <a:pt x="586" y="56"/>
                      </a:lnTo>
                      <a:lnTo>
                        <a:pt x="536" y="54"/>
                      </a:lnTo>
                      <a:lnTo>
                        <a:pt x="474" y="52"/>
                      </a:lnTo>
                      <a:lnTo>
                        <a:pt x="344" y="22"/>
                      </a:lnTo>
                      <a:lnTo>
                        <a:pt x="108" y="22"/>
                      </a:lnTo>
                      <a:lnTo>
                        <a:pt x="0" y="8"/>
                      </a:lnTo>
                      <a:lnTo>
                        <a:pt x="502" y="6"/>
                      </a:lnTo>
                      <a:lnTo>
                        <a:pt x="502" y="6"/>
                      </a:lnTo>
                      <a:lnTo>
                        <a:pt x="564" y="4"/>
                      </a:lnTo>
                      <a:lnTo>
                        <a:pt x="712" y="2"/>
                      </a:lnTo>
                      <a:lnTo>
                        <a:pt x="802" y="0"/>
                      </a:lnTo>
                      <a:lnTo>
                        <a:pt x="890" y="0"/>
                      </a:lnTo>
                      <a:lnTo>
                        <a:pt x="974" y="2"/>
                      </a:lnTo>
                      <a:lnTo>
                        <a:pt x="1044" y="6"/>
                      </a:lnTo>
                      <a:lnTo>
                        <a:pt x="1298" y="8"/>
                      </a:lnTo>
                    </a:path>
                  </a:pathLst>
                </a:custGeom>
                <a:noFill/>
                <a:ln w="12700">
                  <a:solidFill>
                    <a:srgbClr val="000000"/>
                  </a:solidFill>
                  <a:prstDash val="solid"/>
                  <a:round/>
                  <a:headEnd/>
                  <a:tailEnd/>
                </a:ln>
              </p:spPr>
              <p:txBody>
                <a:bodyPr/>
                <a:lstStyle/>
                <a:p>
                  <a:endParaRPr lang="en-US" dirty="0"/>
                </a:p>
              </p:txBody>
            </p:sp>
            <p:sp>
              <p:nvSpPr>
                <p:cNvPr id="43" name="Freeform 470"/>
                <p:cNvSpPr>
                  <a:spLocks/>
                </p:cNvSpPr>
                <p:nvPr/>
              </p:nvSpPr>
              <p:spPr bwMode="auto">
                <a:xfrm>
                  <a:off x="4428" y="1874"/>
                  <a:ext cx="1284" cy="96"/>
                </a:xfrm>
                <a:custGeom>
                  <a:avLst/>
                  <a:gdLst/>
                  <a:ahLst/>
                  <a:cxnLst>
                    <a:cxn ang="0">
                      <a:pos x="160" y="6"/>
                    </a:cxn>
                    <a:cxn ang="0">
                      <a:pos x="272" y="10"/>
                    </a:cxn>
                    <a:cxn ang="0">
                      <a:pos x="306" y="14"/>
                    </a:cxn>
                    <a:cxn ang="0">
                      <a:pos x="382" y="18"/>
                    </a:cxn>
                    <a:cxn ang="0">
                      <a:pos x="444" y="22"/>
                    </a:cxn>
                    <a:cxn ang="0">
                      <a:pos x="456" y="26"/>
                    </a:cxn>
                    <a:cxn ang="0">
                      <a:pos x="484" y="34"/>
                    </a:cxn>
                    <a:cxn ang="0">
                      <a:pos x="568" y="54"/>
                    </a:cxn>
                    <a:cxn ang="0">
                      <a:pos x="598" y="66"/>
                    </a:cxn>
                    <a:cxn ang="0">
                      <a:pos x="616" y="76"/>
                    </a:cxn>
                    <a:cxn ang="0">
                      <a:pos x="664" y="88"/>
                    </a:cxn>
                    <a:cxn ang="0">
                      <a:pos x="692" y="92"/>
                    </a:cxn>
                    <a:cxn ang="0">
                      <a:pos x="738" y="94"/>
                    </a:cxn>
                    <a:cxn ang="0">
                      <a:pos x="820" y="94"/>
                    </a:cxn>
                    <a:cxn ang="0">
                      <a:pos x="878" y="96"/>
                    </a:cxn>
                    <a:cxn ang="0">
                      <a:pos x="974" y="94"/>
                    </a:cxn>
                    <a:cxn ang="0">
                      <a:pos x="1026" y="88"/>
                    </a:cxn>
                    <a:cxn ang="0">
                      <a:pos x="1090" y="78"/>
                    </a:cxn>
                    <a:cxn ang="0">
                      <a:pos x="1126" y="60"/>
                    </a:cxn>
                    <a:cxn ang="0">
                      <a:pos x="1140" y="54"/>
                    </a:cxn>
                    <a:cxn ang="0">
                      <a:pos x="1160" y="40"/>
                    </a:cxn>
                    <a:cxn ang="0">
                      <a:pos x="1170" y="34"/>
                    </a:cxn>
                    <a:cxn ang="0">
                      <a:pos x="1192" y="28"/>
                    </a:cxn>
                    <a:cxn ang="0">
                      <a:pos x="1224" y="24"/>
                    </a:cxn>
                    <a:cxn ang="0">
                      <a:pos x="1270" y="14"/>
                    </a:cxn>
                    <a:cxn ang="0">
                      <a:pos x="1284" y="6"/>
                    </a:cxn>
                    <a:cxn ang="0">
                      <a:pos x="970" y="0"/>
                    </a:cxn>
                    <a:cxn ang="0">
                      <a:pos x="872" y="0"/>
                    </a:cxn>
                    <a:cxn ang="0">
                      <a:pos x="674" y="8"/>
                    </a:cxn>
                    <a:cxn ang="0">
                      <a:pos x="594" y="6"/>
                    </a:cxn>
                    <a:cxn ang="0">
                      <a:pos x="452" y="2"/>
                    </a:cxn>
                    <a:cxn ang="0">
                      <a:pos x="340" y="4"/>
                    </a:cxn>
                    <a:cxn ang="0">
                      <a:pos x="160" y="6"/>
                    </a:cxn>
                  </a:cxnLst>
                  <a:rect l="0" t="0" r="r" b="b"/>
                  <a:pathLst>
                    <a:path w="1284" h="96">
                      <a:moveTo>
                        <a:pt x="160" y="6"/>
                      </a:moveTo>
                      <a:lnTo>
                        <a:pt x="160" y="6"/>
                      </a:lnTo>
                      <a:lnTo>
                        <a:pt x="224" y="8"/>
                      </a:lnTo>
                      <a:lnTo>
                        <a:pt x="272" y="10"/>
                      </a:lnTo>
                      <a:lnTo>
                        <a:pt x="306" y="14"/>
                      </a:lnTo>
                      <a:lnTo>
                        <a:pt x="306" y="14"/>
                      </a:lnTo>
                      <a:lnTo>
                        <a:pt x="338" y="16"/>
                      </a:lnTo>
                      <a:lnTo>
                        <a:pt x="382" y="18"/>
                      </a:lnTo>
                      <a:lnTo>
                        <a:pt x="428" y="20"/>
                      </a:lnTo>
                      <a:lnTo>
                        <a:pt x="444" y="22"/>
                      </a:lnTo>
                      <a:lnTo>
                        <a:pt x="456" y="26"/>
                      </a:lnTo>
                      <a:lnTo>
                        <a:pt x="456" y="26"/>
                      </a:lnTo>
                      <a:lnTo>
                        <a:pt x="468" y="30"/>
                      </a:lnTo>
                      <a:lnTo>
                        <a:pt x="484" y="34"/>
                      </a:lnTo>
                      <a:lnTo>
                        <a:pt x="526" y="44"/>
                      </a:lnTo>
                      <a:lnTo>
                        <a:pt x="568" y="54"/>
                      </a:lnTo>
                      <a:lnTo>
                        <a:pt x="586" y="60"/>
                      </a:lnTo>
                      <a:lnTo>
                        <a:pt x="598" y="66"/>
                      </a:lnTo>
                      <a:lnTo>
                        <a:pt x="598" y="66"/>
                      </a:lnTo>
                      <a:lnTo>
                        <a:pt x="616" y="76"/>
                      </a:lnTo>
                      <a:lnTo>
                        <a:pt x="638" y="82"/>
                      </a:lnTo>
                      <a:lnTo>
                        <a:pt x="664" y="88"/>
                      </a:lnTo>
                      <a:lnTo>
                        <a:pt x="692" y="92"/>
                      </a:lnTo>
                      <a:lnTo>
                        <a:pt x="692" y="92"/>
                      </a:lnTo>
                      <a:lnTo>
                        <a:pt x="716" y="94"/>
                      </a:lnTo>
                      <a:lnTo>
                        <a:pt x="738" y="94"/>
                      </a:lnTo>
                      <a:lnTo>
                        <a:pt x="768" y="92"/>
                      </a:lnTo>
                      <a:lnTo>
                        <a:pt x="820" y="94"/>
                      </a:lnTo>
                      <a:lnTo>
                        <a:pt x="820" y="94"/>
                      </a:lnTo>
                      <a:lnTo>
                        <a:pt x="878" y="96"/>
                      </a:lnTo>
                      <a:lnTo>
                        <a:pt x="926" y="96"/>
                      </a:lnTo>
                      <a:lnTo>
                        <a:pt x="974" y="94"/>
                      </a:lnTo>
                      <a:lnTo>
                        <a:pt x="1026" y="88"/>
                      </a:lnTo>
                      <a:lnTo>
                        <a:pt x="1026" y="88"/>
                      </a:lnTo>
                      <a:lnTo>
                        <a:pt x="1068" y="82"/>
                      </a:lnTo>
                      <a:lnTo>
                        <a:pt x="1090" y="78"/>
                      </a:lnTo>
                      <a:lnTo>
                        <a:pt x="1104" y="72"/>
                      </a:lnTo>
                      <a:lnTo>
                        <a:pt x="1126" y="60"/>
                      </a:lnTo>
                      <a:lnTo>
                        <a:pt x="1126" y="60"/>
                      </a:lnTo>
                      <a:lnTo>
                        <a:pt x="1140" y="54"/>
                      </a:lnTo>
                      <a:lnTo>
                        <a:pt x="1150" y="50"/>
                      </a:lnTo>
                      <a:lnTo>
                        <a:pt x="1160" y="40"/>
                      </a:lnTo>
                      <a:lnTo>
                        <a:pt x="1164" y="36"/>
                      </a:lnTo>
                      <a:lnTo>
                        <a:pt x="1170" y="34"/>
                      </a:lnTo>
                      <a:lnTo>
                        <a:pt x="1178" y="30"/>
                      </a:lnTo>
                      <a:lnTo>
                        <a:pt x="1192" y="28"/>
                      </a:lnTo>
                      <a:lnTo>
                        <a:pt x="1192" y="28"/>
                      </a:lnTo>
                      <a:lnTo>
                        <a:pt x="1224" y="24"/>
                      </a:lnTo>
                      <a:lnTo>
                        <a:pt x="1248" y="18"/>
                      </a:lnTo>
                      <a:lnTo>
                        <a:pt x="1270" y="14"/>
                      </a:lnTo>
                      <a:lnTo>
                        <a:pt x="1284" y="6"/>
                      </a:lnTo>
                      <a:lnTo>
                        <a:pt x="1284" y="6"/>
                      </a:lnTo>
                      <a:lnTo>
                        <a:pt x="1108" y="2"/>
                      </a:lnTo>
                      <a:lnTo>
                        <a:pt x="970" y="0"/>
                      </a:lnTo>
                      <a:lnTo>
                        <a:pt x="872" y="0"/>
                      </a:lnTo>
                      <a:lnTo>
                        <a:pt x="872" y="0"/>
                      </a:lnTo>
                      <a:lnTo>
                        <a:pt x="746" y="6"/>
                      </a:lnTo>
                      <a:lnTo>
                        <a:pt x="674" y="8"/>
                      </a:lnTo>
                      <a:lnTo>
                        <a:pt x="594" y="6"/>
                      </a:lnTo>
                      <a:lnTo>
                        <a:pt x="594" y="6"/>
                      </a:lnTo>
                      <a:lnTo>
                        <a:pt x="518" y="4"/>
                      </a:lnTo>
                      <a:lnTo>
                        <a:pt x="452" y="2"/>
                      </a:lnTo>
                      <a:lnTo>
                        <a:pt x="340" y="4"/>
                      </a:lnTo>
                      <a:lnTo>
                        <a:pt x="340" y="4"/>
                      </a:lnTo>
                      <a:lnTo>
                        <a:pt x="0" y="0"/>
                      </a:lnTo>
                      <a:lnTo>
                        <a:pt x="160" y="6"/>
                      </a:lnTo>
                      <a:close/>
                    </a:path>
                  </a:pathLst>
                </a:custGeom>
                <a:solidFill>
                  <a:srgbClr val="FFFF00"/>
                </a:solidFill>
                <a:ln w="12700">
                  <a:solidFill>
                    <a:srgbClr val="000000"/>
                  </a:solidFill>
                  <a:prstDash val="solid"/>
                  <a:round/>
                  <a:headEnd/>
                  <a:tailEnd/>
                </a:ln>
              </p:spPr>
              <p:txBody>
                <a:bodyPr/>
                <a:lstStyle/>
                <a:p>
                  <a:endParaRPr lang="en-US" dirty="0"/>
                </a:p>
              </p:txBody>
            </p:sp>
            <p:sp>
              <p:nvSpPr>
                <p:cNvPr id="44" name="Freeform 471"/>
                <p:cNvSpPr>
                  <a:spLocks/>
                </p:cNvSpPr>
                <p:nvPr/>
              </p:nvSpPr>
              <p:spPr bwMode="auto">
                <a:xfrm>
                  <a:off x="4212" y="1932"/>
                  <a:ext cx="246" cy="30"/>
                </a:xfrm>
                <a:custGeom>
                  <a:avLst/>
                  <a:gdLst/>
                  <a:ahLst/>
                  <a:cxnLst>
                    <a:cxn ang="0">
                      <a:pos x="0" y="0"/>
                    </a:cxn>
                    <a:cxn ang="0">
                      <a:pos x="0" y="0"/>
                    </a:cxn>
                    <a:cxn ang="0">
                      <a:pos x="76" y="4"/>
                    </a:cxn>
                    <a:cxn ang="0">
                      <a:pos x="140" y="8"/>
                    </a:cxn>
                    <a:cxn ang="0">
                      <a:pos x="168" y="12"/>
                    </a:cxn>
                    <a:cxn ang="0">
                      <a:pos x="192" y="16"/>
                    </a:cxn>
                    <a:cxn ang="0">
                      <a:pos x="192" y="16"/>
                    </a:cxn>
                    <a:cxn ang="0">
                      <a:pos x="246" y="30"/>
                    </a:cxn>
                    <a:cxn ang="0">
                      <a:pos x="0" y="0"/>
                    </a:cxn>
                  </a:cxnLst>
                  <a:rect l="0" t="0" r="r" b="b"/>
                  <a:pathLst>
                    <a:path w="246" h="30">
                      <a:moveTo>
                        <a:pt x="0" y="0"/>
                      </a:moveTo>
                      <a:lnTo>
                        <a:pt x="0" y="0"/>
                      </a:lnTo>
                      <a:lnTo>
                        <a:pt x="76" y="4"/>
                      </a:lnTo>
                      <a:lnTo>
                        <a:pt x="140" y="8"/>
                      </a:lnTo>
                      <a:lnTo>
                        <a:pt x="168" y="12"/>
                      </a:lnTo>
                      <a:lnTo>
                        <a:pt x="192" y="16"/>
                      </a:lnTo>
                      <a:lnTo>
                        <a:pt x="192" y="16"/>
                      </a:lnTo>
                      <a:lnTo>
                        <a:pt x="246" y="30"/>
                      </a:lnTo>
                      <a:lnTo>
                        <a:pt x="0" y="0"/>
                      </a:lnTo>
                      <a:close/>
                    </a:path>
                  </a:pathLst>
                </a:custGeom>
                <a:solidFill>
                  <a:srgbClr val="FFFF00"/>
                </a:solidFill>
                <a:ln w="9525">
                  <a:noFill/>
                  <a:round/>
                  <a:headEnd/>
                  <a:tailEnd/>
                </a:ln>
              </p:spPr>
              <p:txBody>
                <a:bodyPr/>
                <a:lstStyle/>
                <a:p>
                  <a:endParaRPr lang="en-US" dirty="0"/>
                </a:p>
              </p:txBody>
            </p:sp>
            <p:sp>
              <p:nvSpPr>
                <p:cNvPr id="45" name="Freeform 472"/>
                <p:cNvSpPr>
                  <a:spLocks/>
                </p:cNvSpPr>
                <p:nvPr/>
              </p:nvSpPr>
              <p:spPr bwMode="auto">
                <a:xfrm>
                  <a:off x="4212" y="1932"/>
                  <a:ext cx="246" cy="30"/>
                </a:xfrm>
                <a:custGeom>
                  <a:avLst/>
                  <a:gdLst/>
                  <a:ahLst/>
                  <a:cxnLst>
                    <a:cxn ang="0">
                      <a:pos x="0" y="0"/>
                    </a:cxn>
                    <a:cxn ang="0">
                      <a:pos x="0" y="0"/>
                    </a:cxn>
                    <a:cxn ang="0">
                      <a:pos x="76" y="4"/>
                    </a:cxn>
                    <a:cxn ang="0">
                      <a:pos x="140" y="8"/>
                    </a:cxn>
                    <a:cxn ang="0">
                      <a:pos x="168" y="12"/>
                    </a:cxn>
                    <a:cxn ang="0">
                      <a:pos x="192" y="16"/>
                    </a:cxn>
                    <a:cxn ang="0">
                      <a:pos x="192" y="16"/>
                    </a:cxn>
                    <a:cxn ang="0">
                      <a:pos x="246" y="30"/>
                    </a:cxn>
                  </a:cxnLst>
                  <a:rect l="0" t="0" r="r" b="b"/>
                  <a:pathLst>
                    <a:path w="246" h="30">
                      <a:moveTo>
                        <a:pt x="0" y="0"/>
                      </a:moveTo>
                      <a:lnTo>
                        <a:pt x="0" y="0"/>
                      </a:lnTo>
                      <a:lnTo>
                        <a:pt x="76" y="4"/>
                      </a:lnTo>
                      <a:lnTo>
                        <a:pt x="140" y="8"/>
                      </a:lnTo>
                      <a:lnTo>
                        <a:pt x="168" y="12"/>
                      </a:lnTo>
                      <a:lnTo>
                        <a:pt x="192" y="16"/>
                      </a:lnTo>
                      <a:lnTo>
                        <a:pt x="192" y="16"/>
                      </a:lnTo>
                      <a:lnTo>
                        <a:pt x="246" y="30"/>
                      </a:lnTo>
                    </a:path>
                  </a:pathLst>
                </a:custGeom>
                <a:noFill/>
                <a:ln w="12700">
                  <a:solidFill>
                    <a:srgbClr val="000000"/>
                  </a:solidFill>
                  <a:prstDash val="solid"/>
                  <a:round/>
                  <a:headEnd/>
                  <a:tailEnd/>
                </a:ln>
              </p:spPr>
              <p:txBody>
                <a:bodyPr/>
                <a:lstStyle/>
                <a:p>
                  <a:endParaRPr lang="en-US" dirty="0"/>
                </a:p>
              </p:txBody>
            </p:sp>
            <p:sp>
              <p:nvSpPr>
                <p:cNvPr id="46" name="Freeform 473"/>
                <p:cNvSpPr>
                  <a:spLocks/>
                </p:cNvSpPr>
                <p:nvPr/>
              </p:nvSpPr>
              <p:spPr bwMode="auto">
                <a:xfrm>
                  <a:off x="4722" y="1936"/>
                  <a:ext cx="168" cy="22"/>
                </a:xfrm>
                <a:custGeom>
                  <a:avLst/>
                  <a:gdLst/>
                  <a:ahLst/>
                  <a:cxnLst>
                    <a:cxn ang="0">
                      <a:pos x="0" y="22"/>
                    </a:cxn>
                    <a:cxn ang="0">
                      <a:pos x="0" y="22"/>
                    </a:cxn>
                    <a:cxn ang="0">
                      <a:pos x="4" y="22"/>
                    </a:cxn>
                    <a:cxn ang="0">
                      <a:pos x="14" y="18"/>
                    </a:cxn>
                    <a:cxn ang="0">
                      <a:pos x="36" y="14"/>
                    </a:cxn>
                    <a:cxn ang="0">
                      <a:pos x="74" y="10"/>
                    </a:cxn>
                    <a:cxn ang="0">
                      <a:pos x="74" y="10"/>
                    </a:cxn>
                    <a:cxn ang="0">
                      <a:pos x="116" y="6"/>
                    </a:cxn>
                    <a:cxn ang="0">
                      <a:pos x="144" y="4"/>
                    </a:cxn>
                    <a:cxn ang="0">
                      <a:pos x="168" y="0"/>
                    </a:cxn>
                    <a:cxn ang="0">
                      <a:pos x="0" y="22"/>
                    </a:cxn>
                  </a:cxnLst>
                  <a:rect l="0" t="0" r="r" b="b"/>
                  <a:pathLst>
                    <a:path w="168" h="22">
                      <a:moveTo>
                        <a:pt x="0" y="22"/>
                      </a:moveTo>
                      <a:lnTo>
                        <a:pt x="0" y="22"/>
                      </a:lnTo>
                      <a:lnTo>
                        <a:pt x="4" y="22"/>
                      </a:lnTo>
                      <a:lnTo>
                        <a:pt x="14" y="18"/>
                      </a:lnTo>
                      <a:lnTo>
                        <a:pt x="36" y="14"/>
                      </a:lnTo>
                      <a:lnTo>
                        <a:pt x="74" y="10"/>
                      </a:lnTo>
                      <a:lnTo>
                        <a:pt x="74" y="10"/>
                      </a:lnTo>
                      <a:lnTo>
                        <a:pt x="116" y="6"/>
                      </a:lnTo>
                      <a:lnTo>
                        <a:pt x="144" y="4"/>
                      </a:lnTo>
                      <a:lnTo>
                        <a:pt x="168" y="0"/>
                      </a:lnTo>
                      <a:lnTo>
                        <a:pt x="0" y="22"/>
                      </a:lnTo>
                      <a:close/>
                    </a:path>
                  </a:pathLst>
                </a:custGeom>
                <a:solidFill>
                  <a:srgbClr val="FFFF00"/>
                </a:solidFill>
                <a:ln w="9525">
                  <a:noFill/>
                  <a:round/>
                  <a:headEnd/>
                  <a:tailEnd/>
                </a:ln>
              </p:spPr>
              <p:txBody>
                <a:bodyPr/>
                <a:lstStyle/>
                <a:p>
                  <a:endParaRPr lang="en-US" dirty="0"/>
                </a:p>
              </p:txBody>
            </p:sp>
            <p:sp>
              <p:nvSpPr>
                <p:cNvPr id="47" name="Freeform 474"/>
                <p:cNvSpPr>
                  <a:spLocks/>
                </p:cNvSpPr>
                <p:nvPr/>
              </p:nvSpPr>
              <p:spPr bwMode="auto">
                <a:xfrm>
                  <a:off x="4722" y="1936"/>
                  <a:ext cx="168" cy="22"/>
                </a:xfrm>
                <a:custGeom>
                  <a:avLst/>
                  <a:gdLst/>
                  <a:ahLst/>
                  <a:cxnLst>
                    <a:cxn ang="0">
                      <a:pos x="0" y="22"/>
                    </a:cxn>
                    <a:cxn ang="0">
                      <a:pos x="0" y="22"/>
                    </a:cxn>
                    <a:cxn ang="0">
                      <a:pos x="4" y="22"/>
                    </a:cxn>
                    <a:cxn ang="0">
                      <a:pos x="14" y="18"/>
                    </a:cxn>
                    <a:cxn ang="0">
                      <a:pos x="36" y="14"/>
                    </a:cxn>
                    <a:cxn ang="0">
                      <a:pos x="74" y="10"/>
                    </a:cxn>
                    <a:cxn ang="0">
                      <a:pos x="74" y="10"/>
                    </a:cxn>
                    <a:cxn ang="0">
                      <a:pos x="116" y="6"/>
                    </a:cxn>
                    <a:cxn ang="0">
                      <a:pos x="144" y="4"/>
                    </a:cxn>
                    <a:cxn ang="0">
                      <a:pos x="168" y="0"/>
                    </a:cxn>
                  </a:cxnLst>
                  <a:rect l="0" t="0" r="r" b="b"/>
                  <a:pathLst>
                    <a:path w="168" h="22">
                      <a:moveTo>
                        <a:pt x="0" y="22"/>
                      </a:moveTo>
                      <a:lnTo>
                        <a:pt x="0" y="22"/>
                      </a:lnTo>
                      <a:lnTo>
                        <a:pt x="4" y="22"/>
                      </a:lnTo>
                      <a:lnTo>
                        <a:pt x="14" y="18"/>
                      </a:lnTo>
                      <a:lnTo>
                        <a:pt x="36" y="14"/>
                      </a:lnTo>
                      <a:lnTo>
                        <a:pt x="74" y="10"/>
                      </a:lnTo>
                      <a:lnTo>
                        <a:pt x="74" y="10"/>
                      </a:lnTo>
                      <a:lnTo>
                        <a:pt x="116" y="6"/>
                      </a:lnTo>
                      <a:lnTo>
                        <a:pt x="144" y="4"/>
                      </a:lnTo>
                      <a:lnTo>
                        <a:pt x="168" y="0"/>
                      </a:lnTo>
                    </a:path>
                  </a:pathLst>
                </a:custGeom>
                <a:noFill/>
                <a:ln w="12700">
                  <a:solidFill>
                    <a:srgbClr val="000000"/>
                  </a:solidFill>
                  <a:prstDash val="solid"/>
                  <a:round/>
                  <a:headEnd/>
                  <a:tailEnd/>
                </a:ln>
              </p:spPr>
              <p:txBody>
                <a:bodyPr/>
                <a:lstStyle/>
                <a:p>
                  <a:endParaRPr lang="en-US" dirty="0"/>
                </a:p>
              </p:txBody>
            </p:sp>
            <p:sp>
              <p:nvSpPr>
                <p:cNvPr id="48" name="Freeform 475"/>
                <p:cNvSpPr>
                  <a:spLocks/>
                </p:cNvSpPr>
                <p:nvPr/>
              </p:nvSpPr>
              <p:spPr bwMode="auto">
                <a:xfrm>
                  <a:off x="5192" y="1936"/>
                  <a:ext cx="422" cy="1"/>
                </a:xfrm>
                <a:custGeom>
                  <a:avLst/>
                  <a:gdLst/>
                  <a:ahLst/>
                  <a:cxnLst>
                    <a:cxn ang="0">
                      <a:pos x="0" y="0"/>
                    </a:cxn>
                    <a:cxn ang="0">
                      <a:pos x="422" y="0"/>
                    </a:cxn>
                    <a:cxn ang="0">
                      <a:pos x="0" y="0"/>
                    </a:cxn>
                  </a:cxnLst>
                  <a:rect l="0" t="0" r="r" b="b"/>
                  <a:pathLst>
                    <a:path w="422">
                      <a:moveTo>
                        <a:pt x="0" y="0"/>
                      </a:moveTo>
                      <a:lnTo>
                        <a:pt x="422" y="0"/>
                      </a:lnTo>
                      <a:lnTo>
                        <a:pt x="0" y="0"/>
                      </a:lnTo>
                      <a:close/>
                    </a:path>
                  </a:pathLst>
                </a:custGeom>
                <a:solidFill>
                  <a:srgbClr val="FFFF00"/>
                </a:solidFill>
                <a:ln w="9525">
                  <a:noFill/>
                  <a:round/>
                  <a:headEnd/>
                  <a:tailEnd/>
                </a:ln>
              </p:spPr>
              <p:txBody>
                <a:bodyPr/>
                <a:lstStyle/>
                <a:p>
                  <a:endParaRPr lang="en-US" dirty="0"/>
                </a:p>
              </p:txBody>
            </p:sp>
            <p:sp>
              <p:nvSpPr>
                <p:cNvPr id="49" name="Line 476"/>
                <p:cNvSpPr>
                  <a:spLocks noChangeShapeType="1"/>
                </p:cNvSpPr>
                <p:nvPr/>
              </p:nvSpPr>
              <p:spPr bwMode="auto">
                <a:xfrm>
                  <a:off x="5192" y="1936"/>
                  <a:ext cx="422" cy="1"/>
                </a:xfrm>
                <a:prstGeom prst="line">
                  <a:avLst/>
                </a:prstGeom>
                <a:noFill/>
                <a:ln w="12700">
                  <a:solidFill>
                    <a:srgbClr val="000000"/>
                  </a:solidFill>
                  <a:round/>
                  <a:headEnd/>
                  <a:tailEnd/>
                </a:ln>
              </p:spPr>
              <p:txBody>
                <a:bodyPr/>
                <a:lstStyle/>
                <a:p>
                  <a:endParaRPr lang="en-US" dirty="0"/>
                </a:p>
              </p:txBody>
            </p:sp>
            <p:sp>
              <p:nvSpPr>
                <p:cNvPr id="50" name="Freeform 477"/>
                <p:cNvSpPr>
                  <a:spLocks/>
                </p:cNvSpPr>
                <p:nvPr/>
              </p:nvSpPr>
              <p:spPr bwMode="auto">
                <a:xfrm>
                  <a:off x="4932" y="1900"/>
                  <a:ext cx="418" cy="1"/>
                </a:xfrm>
                <a:custGeom>
                  <a:avLst/>
                  <a:gdLst/>
                  <a:ahLst/>
                  <a:cxnLst>
                    <a:cxn ang="0">
                      <a:pos x="0" y="0"/>
                    </a:cxn>
                    <a:cxn ang="0">
                      <a:pos x="418" y="0"/>
                    </a:cxn>
                    <a:cxn ang="0">
                      <a:pos x="0" y="0"/>
                    </a:cxn>
                  </a:cxnLst>
                  <a:rect l="0" t="0" r="r" b="b"/>
                  <a:pathLst>
                    <a:path w="418">
                      <a:moveTo>
                        <a:pt x="0" y="0"/>
                      </a:moveTo>
                      <a:lnTo>
                        <a:pt x="418" y="0"/>
                      </a:lnTo>
                      <a:lnTo>
                        <a:pt x="0" y="0"/>
                      </a:lnTo>
                      <a:close/>
                    </a:path>
                  </a:pathLst>
                </a:custGeom>
                <a:solidFill>
                  <a:srgbClr val="FFFF00"/>
                </a:solidFill>
                <a:ln w="9525">
                  <a:noFill/>
                  <a:round/>
                  <a:headEnd/>
                  <a:tailEnd/>
                </a:ln>
              </p:spPr>
              <p:txBody>
                <a:bodyPr/>
                <a:lstStyle/>
                <a:p>
                  <a:endParaRPr lang="en-US" dirty="0"/>
                </a:p>
              </p:txBody>
            </p:sp>
            <p:sp>
              <p:nvSpPr>
                <p:cNvPr id="51" name="Line 478"/>
                <p:cNvSpPr>
                  <a:spLocks noChangeShapeType="1"/>
                </p:cNvSpPr>
                <p:nvPr/>
              </p:nvSpPr>
              <p:spPr bwMode="auto">
                <a:xfrm>
                  <a:off x="4932" y="1900"/>
                  <a:ext cx="418" cy="1"/>
                </a:xfrm>
                <a:prstGeom prst="line">
                  <a:avLst/>
                </a:prstGeom>
                <a:noFill/>
                <a:ln w="12700">
                  <a:solidFill>
                    <a:srgbClr val="000000"/>
                  </a:solidFill>
                  <a:round/>
                  <a:headEnd/>
                  <a:tailEnd/>
                </a:ln>
              </p:spPr>
              <p:txBody>
                <a:bodyPr/>
                <a:lstStyle/>
                <a:p>
                  <a:endParaRPr lang="en-US" dirty="0"/>
                </a:p>
              </p:txBody>
            </p:sp>
            <p:sp>
              <p:nvSpPr>
                <p:cNvPr id="52" name="Freeform 479"/>
                <p:cNvSpPr>
                  <a:spLocks/>
                </p:cNvSpPr>
                <p:nvPr/>
              </p:nvSpPr>
              <p:spPr bwMode="auto">
                <a:xfrm>
                  <a:off x="3790" y="2010"/>
                  <a:ext cx="1102" cy="107"/>
                </a:xfrm>
                <a:custGeom>
                  <a:avLst/>
                  <a:gdLst/>
                  <a:ahLst/>
                  <a:cxnLst>
                    <a:cxn ang="0">
                      <a:pos x="196" y="41"/>
                    </a:cxn>
                    <a:cxn ang="0">
                      <a:pos x="14" y="55"/>
                    </a:cxn>
                    <a:cxn ang="0">
                      <a:pos x="14" y="55"/>
                    </a:cxn>
                    <a:cxn ang="0">
                      <a:pos x="76" y="57"/>
                    </a:cxn>
                    <a:cxn ang="0">
                      <a:pos x="126" y="59"/>
                    </a:cxn>
                    <a:cxn ang="0">
                      <a:pos x="162" y="61"/>
                    </a:cxn>
                    <a:cxn ang="0">
                      <a:pos x="162" y="61"/>
                    </a:cxn>
                    <a:cxn ang="0">
                      <a:pos x="174" y="65"/>
                    </a:cxn>
                    <a:cxn ang="0">
                      <a:pos x="188" y="69"/>
                    </a:cxn>
                    <a:cxn ang="0">
                      <a:pos x="228" y="79"/>
                    </a:cxn>
                    <a:cxn ang="0">
                      <a:pos x="254" y="87"/>
                    </a:cxn>
                    <a:cxn ang="0">
                      <a:pos x="284" y="93"/>
                    </a:cxn>
                    <a:cxn ang="0">
                      <a:pos x="322" y="99"/>
                    </a:cxn>
                    <a:cxn ang="0">
                      <a:pos x="366" y="105"/>
                    </a:cxn>
                    <a:cxn ang="0">
                      <a:pos x="366" y="105"/>
                    </a:cxn>
                    <a:cxn ang="0">
                      <a:pos x="412" y="107"/>
                    </a:cxn>
                    <a:cxn ang="0">
                      <a:pos x="460" y="107"/>
                    </a:cxn>
                    <a:cxn ang="0">
                      <a:pos x="506" y="103"/>
                    </a:cxn>
                    <a:cxn ang="0">
                      <a:pos x="550" y="95"/>
                    </a:cxn>
                    <a:cxn ang="0">
                      <a:pos x="588" y="89"/>
                    </a:cxn>
                    <a:cxn ang="0">
                      <a:pos x="622" y="81"/>
                    </a:cxn>
                    <a:cxn ang="0">
                      <a:pos x="664" y="69"/>
                    </a:cxn>
                    <a:cxn ang="0">
                      <a:pos x="664" y="69"/>
                    </a:cxn>
                    <a:cxn ang="0">
                      <a:pos x="682" y="65"/>
                    </a:cxn>
                    <a:cxn ang="0">
                      <a:pos x="706" y="61"/>
                    </a:cxn>
                    <a:cxn ang="0">
                      <a:pos x="764" y="53"/>
                    </a:cxn>
                    <a:cxn ang="0">
                      <a:pos x="840" y="45"/>
                    </a:cxn>
                    <a:cxn ang="0">
                      <a:pos x="1102" y="19"/>
                    </a:cxn>
                    <a:cxn ang="0">
                      <a:pos x="1102" y="13"/>
                    </a:cxn>
                    <a:cxn ang="0">
                      <a:pos x="1102" y="13"/>
                    </a:cxn>
                    <a:cxn ang="0">
                      <a:pos x="1044" y="15"/>
                    </a:cxn>
                    <a:cxn ang="0">
                      <a:pos x="902" y="17"/>
                    </a:cxn>
                    <a:cxn ang="0">
                      <a:pos x="732" y="15"/>
                    </a:cxn>
                    <a:cxn ang="0">
                      <a:pos x="652" y="13"/>
                    </a:cxn>
                    <a:cxn ang="0">
                      <a:pos x="584" y="8"/>
                    </a:cxn>
                    <a:cxn ang="0">
                      <a:pos x="584" y="8"/>
                    </a:cxn>
                    <a:cxn ang="0">
                      <a:pos x="512" y="4"/>
                    </a:cxn>
                    <a:cxn ang="0">
                      <a:pos x="424" y="2"/>
                    </a:cxn>
                    <a:cxn ang="0">
                      <a:pos x="232" y="0"/>
                    </a:cxn>
                    <a:cxn ang="0">
                      <a:pos x="70" y="2"/>
                    </a:cxn>
                    <a:cxn ang="0">
                      <a:pos x="0" y="4"/>
                    </a:cxn>
                    <a:cxn ang="0">
                      <a:pos x="94" y="13"/>
                    </a:cxn>
                    <a:cxn ang="0">
                      <a:pos x="0" y="27"/>
                    </a:cxn>
                    <a:cxn ang="0">
                      <a:pos x="0" y="27"/>
                    </a:cxn>
                    <a:cxn ang="0">
                      <a:pos x="26" y="27"/>
                    </a:cxn>
                    <a:cxn ang="0">
                      <a:pos x="86" y="29"/>
                    </a:cxn>
                    <a:cxn ang="0">
                      <a:pos x="154" y="37"/>
                    </a:cxn>
                    <a:cxn ang="0">
                      <a:pos x="184" y="41"/>
                    </a:cxn>
                    <a:cxn ang="0">
                      <a:pos x="206" y="47"/>
                    </a:cxn>
                    <a:cxn ang="0">
                      <a:pos x="206" y="47"/>
                    </a:cxn>
                    <a:cxn ang="0">
                      <a:pos x="242" y="51"/>
                    </a:cxn>
                    <a:cxn ang="0">
                      <a:pos x="328" y="57"/>
                    </a:cxn>
                    <a:cxn ang="0">
                      <a:pos x="328" y="57"/>
                    </a:cxn>
                    <a:cxn ang="0">
                      <a:pos x="386" y="61"/>
                    </a:cxn>
                    <a:cxn ang="0">
                      <a:pos x="394" y="61"/>
                    </a:cxn>
                    <a:cxn ang="0">
                      <a:pos x="196" y="41"/>
                    </a:cxn>
                  </a:cxnLst>
                  <a:rect l="0" t="0" r="r" b="b"/>
                  <a:pathLst>
                    <a:path w="1102" h="107">
                      <a:moveTo>
                        <a:pt x="196" y="41"/>
                      </a:moveTo>
                      <a:lnTo>
                        <a:pt x="14" y="55"/>
                      </a:lnTo>
                      <a:lnTo>
                        <a:pt x="14" y="55"/>
                      </a:lnTo>
                      <a:lnTo>
                        <a:pt x="76" y="57"/>
                      </a:lnTo>
                      <a:lnTo>
                        <a:pt x="126" y="59"/>
                      </a:lnTo>
                      <a:lnTo>
                        <a:pt x="162" y="61"/>
                      </a:lnTo>
                      <a:lnTo>
                        <a:pt x="162" y="61"/>
                      </a:lnTo>
                      <a:lnTo>
                        <a:pt x="174" y="65"/>
                      </a:lnTo>
                      <a:lnTo>
                        <a:pt x="188" y="69"/>
                      </a:lnTo>
                      <a:lnTo>
                        <a:pt x="228" y="79"/>
                      </a:lnTo>
                      <a:lnTo>
                        <a:pt x="254" y="87"/>
                      </a:lnTo>
                      <a:lnTo>
                        <a:pt x="284" y="93"/>
                      </a:lnTo>
                      <a:lnTo>
                        <a:pt x="322" y="99"/>
                      </a:lnTo>
                      <a:lnTo>
                        <a:pt x="366" y="105"/>
                      </a:lnTo>
                      <a:lnTo>
                        <a:pt x="366" y="105"/>
                      </a:lnTo>
                      <a:lnTo>
                        <a:pt x="412" y="107"/>
                      </a:lnTo>
                      <a:lnTo>
                        <a:pt x="460" y="107"/>
                      </a:lnTo>
                      <a:lnTo>
                        <a:pt x="506" y="103"/>
                      </a:lnTo>
                      <a:lnTo>
                        <a:pt x="550" y="95"/>
                      </a:lnTo>
                      <a:lnTo>
                        <a:pt x="588" y="89"/>
                      </a:lnTo>
                      <a:lnTo>
                        <a:pt x="622" y="81"/>
                      </a:lnTo>
                      <a:lnTo>
                        <a:pt x="664" y="69"/>
                      </a:lnTo>
                      <a:lnTo>
                        <a:pt x="664" y="69"/>
                      </a:lnTo>
                      <a:lnTo>
                        <a:pt x="682" y="65"/>
                      </a:lnTo>
                      <a:lnTo>
                        <a:pt x="706" y="61"/>
                      </a:lnTo>
                      <a:lnTo>
                        <a:pt x="764" y="53"/>
                      </a:lnTo>
                      <a:lnTo>
                        <a:pt x="840" y="45"/>
                      </a:lnTo>
                      <a:lnTo>
                        <a:pt x="1102" y="19"/>
                      </a:lnTo>
                      <a:lnTo>
                        <a:pt x="1102" y="13"/>
                      </a:lnTo>
                      <a:lnTo>
                        <a:pt x="1102" y="13"/>
                      </a:lnTo>
                      <a:lnTo>
                        <a:pt x="1044" y="15"/>
                      </a:lnTo>
                      <a:lnTo>
                        <a:pt x="902" y="17"/>
                      </a:lnTo>
                      <a:lnTo>
                        <a:pt x="732" y="15"/>
                      </a:lnTo>
                      <a:lnTo>
                        <a:pt x="652" y="13"/>
                      </a:lnTo>
                      <a:lnTo>
                        <a:pt x="584" y="8"/>
                      </a:lnTo>
                      <a:lnTo>
                        <a:pt x="584" y="8"/>
                      </a:lnTo>
                      <a:lnTo>
                        <a:pt x="512" y="4"/>
                      </a:lnTo>
                      <a:lnTo>
                        <a:pt x="424" y="2"/>
                      </a:lnTo>
                      <a:lnTo>
                        <a:pt x="232" y="0"/>
                      </a:lnTo>
                      <a:lnTo>
                        <a:pt x="70" y="2"/>
                      </a:lnTo>
                      <a:lnTo>
                        <a:pt x="0" y="4"/>
                      </a:lnTo>
                      <a:lnTo>
                        <a:pt x="94" y="13"/>
                      </a:lnTo>
                      <a:lnTo>
                        <a:pt x="0" y="27"/>
                      </a:lnTo>
                      <a:lnTo>
                        <a:pt x="0" y="27"/>
                      </a:lnTo>
                      <a:lnTo>
                        <a:pt x="26" y="27"/>
                      </a:lnTo>
                      <a:lnTo>
                        <a:pt x="86" y="29"/>
                      </a:lnTo>
                      <a:lnTo>
                        <a:pt x="154" y="37"/>
                      </a:lnTo>
                      <a:lnTo>
                        <a:pt x="184" y="41"/>
                      </a:lnTo>
                      <a:lnTo>
                        <a:pt x="206" y="47"/>
                      </a:lnTo>
                      <a:lnTo>
                        <a:pt x="206" y="47"/>
                      </a:lnTo>
                      <a:lnTo>
                        <a:pt x="242" y="51"/>
                      </a:lnTo>
                      <a:lnTo>
                        <a:pt x="328" y="57"/>
                      </a:lnTo>
                      <a:lnTo>
                        <a:pt x="328" y="57"/>
                      </a:lnTo>
                      <a:lnTo>
                        <a:pt x="386" y="61"/>
                      </a:lnTo>
                      <a:lnTo>
                        <a:pt x="394" y="61"/>
                      </a:lnTo>
                      <a:lnTo>
                        <a:pt x="196" y="41"/>
                      </a:lnTo>
                      <a:close/>
                    </a:path>
                  </a:pathLst>
                </a:custGeom>
                <a:solidFill>
                  <a:srgbClr val="FFFF00"/>
                </a:solidFill>
                <a:ln w="9525">
                  <a:noFill/>
                  <a:round/>
                  <a:headEnd/>
                  <a:tailEnd/>
                </a:ln>
              </p:spPr>
              <p:txBody>
                <a:bodyPr/>
                <a:lstStyle/>
                <a:p>
                  <a:endParaRPr lang="en-US" dirty="0"/>
                </a:p>
              </p:txBody>
            </p:sp>
            <p:sp>
              <p:nvSpPr>
                <p:cNvPr id="53" name="Freeform 480"/>
                <p:cNvSpPr>
                  <a:spLocks/>
                </p:cNvSpPr>
                <p:nvPr/>
              </p:nvSpPr>
              <p:spPr bwMode="auto">
                <a:xfrm>
                  <a:off x="3790" y="2010"/>
                  <a:ext cx="1102" cy="107"/>
                </a:xfrm>
                <a:custGeom>
                  <a:avLst/>
                  <a:gdLst/>
                  <a:ahLst/>
                  <a:cxnLst>
                    <a:cxn ang="0">
                      <a:pos x="196" y="41"/>
                    </a:cxn>
                    <a:cxn ang="0">
                      <a:pos x="14" y="55"/>
                    </a:cxn>
                    <a:cxn ang="0">
                      <a:pos x="14" y="55"/>
                    </a:cxn>
                    <a:cxn ang="0">
                      <a:pos x="76" y="57"/>
                    </a:cxn>
                    <a:cxn ang="0">
                      <a:pos x="126" y="59"/>
                    </a:cxn>
                    <a:cxn ang="0">
                      <a:pos x="162" y="61"/>
                    </a:cxn>
                    <a:cxn ang="0">
                      <a:pos x="162" y="61"/>
                    </a:cxn>
                    <a:cxn ang="0">
                      <a:pos x="174" y="65"/>
                    </a:cxn>
                    <a:cxn ang="0">
                      <a:pos x="188" y="69"/>
                    </a:cxn>
                    <a:cxn ang="0">
                      <a:pos x="228" y="79"/>
                    </a:cxn>
                    <a:cxn ang="0">
                      <a:pos x="254" y="87"/>
                    </a:cxn>
                    <a:cxn ang="0">
                      <a:pos x="284" y="93"/>
                    </a:cxn>
                    <a:cxn ang="0">
                      <a:pos x="322" y="99"/>
                    </a:cxn>
                    <a:cxn ang="0">
                      <a:pos x="366" y="105"/>
                    </a:cxn>
                    <a:cxn ang="0">
                      <a:pos x="366" y="105"/>
                    </a:cxn>
                    <a:cxn ang="0">
                      <a:pos x="412" y="107"/>
                    </a:cxn>
                    <a:cxn ang="0">
                      <a:pos x="460" y="107"/>
                    </a:cxn>
                    <a:cxn ang="0">
                      <a:pos x="506" y="103"/>
                    </a:cxn>
                    <a:cxn ang="0">
                      <a:pos x="550" y="95"/>
                    </a:cxn>
                    <a:cxn ang="0">
                      <a:pos x="588" y="89"/>
                    </a:cxn>
                    <a:cxn ang="0">
                      <a:pos x="622" y="81"/>
                    </a:cxn>
                    <a:cxn ang="0">
                      <a:pos x="664" y="69"/>
                    </a:cxn>
                    <a:cxn ang="0">
                      <a:pos x="664" y="69"/>
                    </a:cxn>
                    <a:cxn ang="0">
                      <a:pos x="682" y="65"/>
                    </a:cxn>
                    <a:cxn ang="0">
                      <a:pos x="706" y="61"/>
                    </a:cxn>
                    <a:cxn ang="0">
                      <a:pos x="764" y="53"/>
                    </a:cxn>
                    <a:cxn ang="0">
                      <a:pos x="840" y="45"/>
                    </a:cxn>
                    <a:cxn ang="0">
                      <a:pos x="1102" y="19"/>
                    </a:cxn>
                    <a:cxn ang="0">
                      <a:pos x="1102" y="13"/>
                    </a:cxn>
                    <a:cxn ang="0">
                      <a:pos x="1102" y="13"/>
                    </a:cxn>
                    <a:cxn ang="0">
                      <a:pos x="1044" y="15"/>
                    </a:cxn>
                    <a:cxn ang="0">
                      <a:pos x="902" y="17"/>
                    </a:cxn>
                    <a:cxn ang="0">
                      <a:pos x="732" y="15"/>
                    </a:cxn>
                    <a:cxn ang="0">
                      <a:pos x="652" y="13"/>
                    </a:cxn>
                    <a:cxn ang="0">
                      <a:pos x="584" y="8"/>
                    </a:cxn>
                    <a:cxn ang="0">
                      <a:pos x="584" y="8"/>
                    </a:cxn>
                    <a:cxn ang="0">
                      <a:pos x="512" y="4"/>
                    </a:cxn>
                    <a:cxn ang="0">
                      <a:pos x="424" y="2"/>
                    </a:cxn>
                    <a:cxn ang="0">
                      <a:pos x="232" y="0"/>
                    </a:cxn>
                    <a:cxn ang="0">
                      <a:pos x="70" y="2"/>
                    </a:cxn>
                    <a:cxn ang="0">
                      <a:pos x="0" y="4"/>
                    </a:cxn>
                    <a:cxn ang="0">
                      <a:pos x="94" y="13"/>
                    </a:cxn>
                    <a:cxn ang="0">
                      <a:pos x="0" y="27"/>
                    </a:cxn>
                    <a:cxn ang="0">
                      <a:pos x="0" y="27"/>
                    </a:cxn>
                    <a:cxn ang="0">
                      <a:pos x="26" y="27"/>
                    </a:cxn>
                    <a:cxn ang="0">
                      <a:pos x="86" y="29"/>
                    </a:cxn>
                    <a:cxn ang="0">
                      <a:pos x="154" y="37"/>
                    </a:cxn>
                    <a:cxn ang="0">
                      <a:pos x="184" y="41"/>
                    </a:cxn>
                    <a:cxn ang="0">
                      <a:pos x="206" y="47"/>
                    </a:cxn>
                    <a:cxn ang="0">
                      <a:pos x="206" y="47"/>
                    </a:cxn>
                    <a:cxn ang="0">
                      <a:pos x="242" y="51"/>
                    </a:cxn>
                    <a:cxn ang="0">
                      <a:pos x="328" y="57"/>
                    </a:cxn>
                    <a:cxn ang="0">
                      <a:pos x="328" y="57"/>
                    </a:cxn>
                    <a:cxn ang="0">
                      <a:pos x="386" y="61"/>
                    </a:cxn>
                    <a:cxn ang="0">
                      <a:pos x="394" y="61"/>
                    </a:cxn>
                  </a:cxnLst>
                  <a:rect l="0" t="0" r="r" b="b"/>
                  <a:pathLst>
                    <a:path w="1102" h="107">
                      <a:moveTo>
                        <a:pt x="196" y="41"/>
                      </a:moveTo>
                      <a:lnTo>
                        <a:pt x="14" y="55"/>
                      </a:lnTo>
                      <a:lnTo>
                        <a:pt x="14" y="55"/>
                      </a:lnTo>
                      <a:lnTo>
                        <a:pt x="76" y="57"/>
                      </a:lnTo>
                      <a:lnTo>
                        <a:pt x="126" y="59"/>
                      </a:lnTo>
                      <a:lnTo>
                        <a:pt x="162" y="61"/>
                      </a:lnTo>
                      <a:lnTo>
                        <a:pt x="162" y="61"/>
                      </a:lnTo>
                      <a:lnTo>
                        <a:pt x="174" y="65"/>
                      </a:lnTo>
                      <a:lnTo>
                        <a:pt x="188" y="69"/>
                      </a:lnTo>
                      <a:lnTo>
                        <a:pt x="228" y="79"/>
                      </a:lnTo>
                      <a:lnTo>
                        <a:pt x="254" y="87"/>
                      </a:lnTo>
                      <a:lnTo>
                        <a:pt x="284" y="93"/>
                      </a:lnTo>
                      <a:lnTo>
                        <a:pt x="322" y="99"/>
                      </a:lnTo>
                      <a:lnTo>
                        <a:pt x="366" y="105"/>
                      </a:lnTo>
                      <a:lnTo>
                        <a:pt x="366" y="105"/>
                      </a:lnTo>
                      <a:lnTo>
                        <a:pt x="412" y="107"/>
                      </a:lnTo>
                      <a:lnTo>
                        <a:pt x="460" y="107"/>
                      </a:lnTo>
                      <a:lnTo>
                        <a:pt x="506" y="103"/>
                      </a:lnTo>
                      <a:lnTo>
                        <a:pt x="550" y="95"/>
                      </a:lnTo>
                      <a:lnTo>
                        <a:pt x="588" y="89"/>
                      </a:lnTo>
                      <a:lnTo>
                        <a:pt x="622" y="81"/>
                      </a:lnTo>
                      <a:lnTo>
                        <a:pt x="664" y="69"/>
                      </a:lnTo>
                      <a:lnTo>
                        <a:pt x="664" y="69"/>
                      </a:lnTo>
                      <a:lnTo>
                        <a:pt x="682" y="65"/>
                      </a:lnTo>
                      <a:lnTo>
                        <a:pt x="706" y="61"/>
                      </a:lnTo>
                      <a:lnTo>
                        <a:pt x="764" y="53"/>
                      </a:lnTo>
                      <a:lnTo>
                        <a:pt x="840" y="45"/>
                      </a:lnTo>
                      <a:lnTo>
                        <a:pt x="1102" y="19"/>
                      </a:lnTo>
                      <a:lnTo>
                        <a:pt x="1102" y="13"/>
                      </a:lnTo>
                      <a:lnTo>
                        <a:pt x="1102" y="13"/>
                      </a:lnTo>
                      <a:lnTo>
                        <a:pt x="1044" y="15"/>
                      </a:lnTo>
                      <a:lnTo>
                        <a:pt x="902" y="17"/>
                      </a:lnTo>
                      <a:lnTo>
                        <a:pt x="732" y="15"/>
                      </a:lnTo>
                      <a:lnTo>
                        <a:pt x="652" y="13"/>
                      </a:lnTo>
                      <a:lnTo>
                        <a:pt x="584" y="8"/>
                      </a:lnTo>
                      <a:lnTo>
                        <a:pt x="584" y="8"/>
                      </a:lnTo>
                      <a:lnTo>
                        <a:pt x="512" y="4"/>
                      </a:lnTo>
                      <a:lnTo>
                        <a:pt x="424" y="2"/>
                      </a:lnTo>
                      <a:lnTo>
                        <a:pt x="232" y="0"/>
                      </a:lnTo>
                      <a:lnTo>
                        <a:pt x="70" y="2"/>
                      </a:lnTo>
                      <a:lnTo>
                        <a:pt x="0" y="4"/>
                      </a:lnTo>
                      <a:lnTo>
                        <a:pt x="94" y="13"/>
                      </a:lnTo>
                      <a:lnTo>
                        <a:pt x="0" y="27"/>
                      </a:lnTo>
                      <a:lnTo>
                        <a:pt x="0" y="27"/>
                      </a:lnTo>
                      <a:lnTo>
                        <a:pt x="26" y="27"/>
                      </a:lnTo>
                      <a:lnTo>
                        <a:pt x="86" y="29"/>
                      </a:lnTo>
                      <a:lnTo>
                        <a:pt x="154" y="37"/>
                      </a:lnTo>
                      <a:lnTo>
                        <a:pt x="184" y="41"/>
                      </a:lnTo>
                      <a:lnTo>
                        <a:pt x="206" y="47"/>
                      </a:lnTo>
                      <a:lnTo>
                        <a:pt x="206" y="47"/>
                      </a:lnTo>
                      <a:lnTo>
                        <a:pt x="242" y="51"/>
                      </a:lnTo>
                      <a:lnTo>
                        <a:pt x="328" y="57"/>
                      </a:lnTo>
                      <a:lnTo>
                        <a:pt x="328" y="57"/>
                      </a:lnTo>
                      <a:lnTo>
                        <a:pt x="386" y="61"/>
                      </a:lnTo>
                      <a:lnTo>
                        <a:pt x="394" y="61"/>
                      </a:lnTo>
                    </a:path>
                  </a:pathLst>
                </a:custGeom>
                <a:noFill/>
                <a:ln w="12700">
                  <a:solidFill>
                    <a:srgbClr val="000000"/>
                  </a:solidFill>
                  <a:prstDash val="solid"/>
                  <a:round/>
                  <a:headEnd/>
                  <a:tailEnd/>
                </a:ln>
              </p:spPr>
              <p:txBody>
                <a:bodyPr/>
                <a:lstStyle/>
                <a:p>
                  <a:endParaRPr lang="en-US" dirty="0"/>
                </a:p>
              </p:txBody>
            </p:sp>
            <p:sp>
              <p:nvSpPr>
                <p:cNvPr id="54" name="Freeform 481"/>
                <p:cNvSpPr>
                  <a:spLocks/>
                </p:cNvSpPr>
                <p:nvPr/>
              </p:nvSpPr>
              <p:spPr bwMode="auto">
                <a:xfrm>
                  <a:off x="5002" y="2085"/>
                  <a:ext cx="262" cy="12"/>
                </a:xfrm>
                <a:custGeom>
                  <a:avLst/>
                  <a:gdLst/>
                  <a:ahLst/>
                  <a:cxnLst>
                    <a:cxn ang="0">
                      <a:pos x="0" y="0"/>
                    </a:cxn>
                    <a:cxn ang="0">
                      <a:pos x="0" y="0"/>
                    </a:cxn>
                    <a:cxn ang="0">
                      <a:pos x="70" y="0"/>
                    </a:cxn>
                    <a:cxn ang="0">
                      <a:pos x="132" y="2"/>
                    </a:cxn>
                    <a:cxn ang="0">
                      <a:pos x="192" y="6"/>
                    </a:cxn>
                    <a:cxn ang="0">
                      <a:pos x="192" y="6"/>
                    </a:cxn>
                    <a:cxn ang="0">
                      <a:pos x="262" y="12"/>
                    </a:cxn>
                    <a:cxn ang="0">
                      <a:pos x="0" y="0"/>
                    </a:cxn>
                  </a:cxnLst>
                  <a:rect l="0" t="0" r="r" b="b"/>
                  <a:pathLst>
                    <a:path w="262" h="12">
                      <a:moveTo>
                        <a:pt x="0" y="0"/>
                      </a:moveTo>
                      <a:lnTo>
                        <a:pt x="0" y="0"/>
                      </a:lnTo>
                      <a:lnTo>
                        <a:pt x="70" y="0"/>
                      </a:lnTo>
                      <a:lnTo>
                        <a:pt x="132" y="2"/>
                      </a:lnTo>
                      <a:lnTo>
                        <a:pt x="192" y="6"/>
                      </a:lnTo>
                      <a:lnTo>
                        <a:pt x="192" y="6"/>
                      </a:lnTo>
                      <a:lnTo>
                        <a:pt x="262" y="12"/>
                      </a:lnTo>
                      <a:lnTo>
                        <a:pt x="0" y="0"/>
                      </a:lnTo>
                      <a:close/>
                    </a:path>
                  </a:pathLst>
                </a:custGeom>
                <a:solidFill>
                  <a:srgbClr val="FFFF00"/>
                </a:solidFill>
                <a:ln w="9525">
                  <a:noFill/>
                  <a:round/>
                  <a:headEnd/>
                  <a:tailEnd/>
                </a:ln>
              </p:spPr>
              <p:txBody>
                <a:bodyPr/>
                <a:lstStyle/>
                <a:p>
                  <a:endParaRPr lang="en-US" dirty="0"/>
                </a:p>
              </p:txBody>
            </p:sp>
            <p:sp>
              <p:nvSpPr>
                <p:cNvPr id="55" name="Freeform 482"/>
                <p:cNvSpPr>
                  <a:spLocks/>
                </p:cNvSpPr>
                <p:nvPr/>
              </p:nvSpPr>
              <p:spPr bwMode="auto">
                <a:xfrm>
                  <a:off x="5002" y="2085"/>
                  <a:ext cx="262" cy="12"/>
                </a:xfrm>
                <a:custGeom>
                  <a:avLst/>
                  <a:gdLst/>
                  <a:ahLst/>
                  <a:cxnLst>
                    <a:cxn ang="0">
                      <a:pos x="0" y="0"/>
                    </a:cxn>
                    <a:cxn ang="0">
                      <a:pos x="0" y="0"/>
                    </a:cxn>
                    <a:cxn ang="0">
                      <a:pos x="70" y="0"/>
                    </a:cxn>
                    <a:cxn ang="0">
                      <a:pos x="132" y="2"/>
                    </a:cxn>
                    <a:cxn ang="0">
                      <a:pos x="192" y="6"/>
                    </a:cxn>
                    <a:cxn ang="0">
                      <a:pos x="192" y="6"/>
                    </a:cxn>
                    <a:cxn ang="0">
                      <a:pos x="262" y="12"/>
                    </a:cxn>
                  </a:cxnLst>
                  <a:rect l="0" t="0" r="r" b="b"/>
                  <a:pathLst>
                    <a:path w="262" h="12">
                      <a:moveTo>
                        <a:pt x="0" y="0"/>
                      </a:moveTo>
                      <a:lnTo>
                        <a:pt x="0" y="0"/>
                      </a:lnTo>
                      <a:lnTo>
                        <a:pt x="70" y="0"/>
                      </a:lnTo>
                      <a:lnTo>
                        <a:pt x="132" y="2"/>
                      </a:lnTo>
                      <a:lnTo>
                        <a:pt x="192" y="6"/>
                      </a:lnTo>
                      <a:lnTo>
                        <a:pt x="192" y="6"/>
                      </a:lnTo>
                      <a:lnTo>
                        <a:pt x="262" y="12"/>
                      </a:lnTo>
                    </a:path>
                  </a:pathLst>
                </a:custGeom>
                <a:noFill/>
                <a:ln w="12700">
                  <a:solidFill>
                    <a:srgbClr val="000000"/>
                  </a:solidFill>
                  <a:prstDash val="solid"/>
                  <a:round/>
                  <a:headEnd/>
                  <a:tailEnd/>
                </a:ln>
              </p:spPr>
              <p:txBody>
                <a:bodyPr/>
                <a:lstStyle/>
                <a:p>
                  <a:endParaRPr lang="en-US" dirty="0"/>
                </a:p>
              </p:txBody>
            </p:sp>
            <p:sp>
              <p:nvSpPr>
                <p:cNvPr id="56" name="Freeform 483"/>
                <p:cNvSpPr>
                  <a:spLocks/>
                </p:cNvSpPr>
                <p:nvPr/>
              </p:nvSpPr>
              <p:spPr bwMode="auto">
                <a:xfrm>
                  <a:off x="4382" y="2045"/>
                  <a:ext cx="158" cy="6"/>
                </a:xfrm>
                <a:custGeom>
                  <a:avLst/>
                  <a:gdLst/>
                  <a:ahLst/>
                  <a:cxnLst>
                    <a:cxn ang="0">
                      <a:pos x="158" y="0"/>
                    </a:cxn>
                    <a:cxn ang="0">
                      <a:pos x="158" y="0"/>
                    </a:cxn>
                    <a:cxn ang="0">
                      <a:pos x="104" y="2"/>
                    </a:cxn>
                    <a:cxn ang="0">
                      <a:pos x="0" y="6"/>
                    </a:cxn>
                    <a:cxn ang="0">
                      <a:pos x="158" y="0"/>
                    </a:cxn>
                  </a:cxnLst>
                  <a:rect l="0" t="0" r="r" b="b"/>
                  <a:pathLst>
                    <a:path w="158" h="6">
                      <a:moveTo>
                        <a:pt x="158" y="0"/>
                      </a:moveTo>
                      <a:lnTo>
                        <a:pt x="158" y="0"/>
                      </a:lnTo>
                      <a:lnTo>
                        <a:pt x="104" y="2"/>
                      </a:lnTo>
                      <a:lnTo>
                        <a:pt x="0" y="6"/>
                      </a:lnTo>
                      <a:lnTo>
                        <a:pt x="158" y="0"/>
                      </a:lnTo>
                      <a:close/>
                    </a:path>
                  </a:pathLst>
                </a:custGeom>
                <a:solidFill>
                  <a:srgbClr val="FFFF00"/>
                </a:solidFill>
                <a:ln w="9525">
                  <a:noFill/>
                  <a:round/>
                  <a:headEnd/>
                  <a:tailEnd/>
                </a:ln>
              </p:spPr>
              <p:txBody>
                <a:bodyPr/>
                <a:lstStyle/>
                <a:p>
                  <a:endParaRPr lang="en-US" dirty="0"/>
                </a:p>
              </p:txBody>
            </p:sp>
            <p:sp>
              <p:nvSpPr>
                <p:cNvPr id="57" name="Freeform 484"/>
                <p:cNvSpPr>
                  <a:spLocks/>
                </p:cNvSpPr>
                <p:nvPr/>
              </p:nvSpPr>
              <p:spPr bwMode="auto">
                <a:xfrm>
                  <a:off x="4382" y="2045"/>
                  <a:ext cx="158" cy="6"/>
                </a:xfrm>
                <a:custGeom>
                  <a:avLst/>
                  <a:gdLst/>
                  <a:ahLst/>
                  <a:cxnLst>
                    <a:cxn ang="0">
                      <a:pos x="158" y="0"/>
                    </a:cxn>
                    <a:cxn ang="0">
                      <a:pos x="158" y="0"/>
                    </a:cxn>
                    <a:cxn ang="0">
                      <a:pos x="104" y="2"/>
                    </a:cxn>
                    <a:cxn ang="0">
                      <a:pos x="0" y="6"/>
                    </a:cxn>
                  </a:cxnLst>
                  <a:rect l="0" t="0" r="r" b="b"/>
                  <a:pathLst>
                    <a:path w="158" h="6">
                      <a:moveTo>
                        <a:pt x="158" y="0"/>
                      </a:moveTo>
                      <a:lnTo>
                        <a:pt x="158" y="0"/>
                      </a:lnTo>
                      <a:lnTo>
                        <a:pt x="104" y="2"/>
                      </a:lnTo>
                      <a:lnTo>
                        <a:pt x="0" y="6"/>
                      </a:lnTo>
                    </a:path>
                  </a:pathLst>
                </a:custGeom>
                <a:noFill/>
                <a:ln w="12700">
                  <a:solidFill>
                    <a:srgbClr val="000000"/>
                  </a:solidFill>
                  <a:prstDash val="solid"/>
                  <a:round/>
                  <a:headEnd/>
                  <a:tailEnd/>
                </a:ln>
              </p:spPr>
              <p:txBody>
                <a:bodyPr/>
                <a:lstStyle/>
                <a:p>
                  <a:endParaRPr lang="en-US" dirty="0"/>
                </a:p>
              </p:txBody>
            </p:sp>
            <p:sp>
              <p:nvSpPr>
                <p:cNvPr id="58" name="Freeform 485"/>
                <p:cNvSpPr>
                  <a:spLocks/>
                </p:cNvSpPr>
                <p:nvPr/>
              </p:nvSpPr>
              <p:spPr bwMode="auto">
                <a:xfrm>
                  <a:off x="4806" y="1920"/>
                  <a:ext cx="182" cy="8"/>
                </a:xfrm>
                <a:custGeom>
                  <a:avLst/>
                  <a:gdLst/>
                  <a:ahLst/>
                  <a:cxnLst>
                    <a:cxn ang="0">
                      <a:pos x="0" y="8"/>
                    </a:cxn>
                    <a:cxn ang="0">
                      <a:pos x="108" y="4"/>
                    </a:cxn>
                    <a:cxn ang="0">
                      <a:pos x="182" y="0"/>
                    </a:cxn>
                    <a:cxn ang="0">
                      <a:pos x="0" y="8"/>
                    </a:cxn>
                  </a:cxnLst>
                  <a:rect l="0" t="0" r="r" b="b"/>
                  <a:pathLst>
                    <a:path w="182" h="8">
                      <a:moveTo>
                        <a:pt x="0" y="8"/>
                      </a:moveTo>
                      <a:lnTo>
                        <a:pt x="108" y="4"/>
                      </a:lnTo>
                      <a:lnTo>
                        <a:pt x="182" y="0"/>
                      </a:lnTo>
                      <a:lnTo>
                        <a:pt x="0" y="8"/>
                      </a:lnTo>
                      <a:close/>
                    </a:path>
                  </a:pathLst>
                </a:custGeom>
                <a:solidFill>
                  <a:srgbClr val="FFFF00"/>
                </a:solidFill>
                <a:ln w="9525">
                  <a:noFill/>
                  <a:round/>
                  <a:headEnd/>
                  <a:tailEnd/>
                </a:ln>
              </p:spPr>
              <p:txBody>
                <a:bodyPr/>
                <a:lstStyle/>
                <a:p>
                  <a:endParaRPr lang="en-US" dirty="0"/>
                </a:p>
              </p:txBody>
            </p:sp>
            <p:sp>
              <p:nvSpPr>
                <p:cNvPr id="59" name="Freeform 486"/>
                <p:cNvSpPr>
                  <a:spLocks/>
                </p:cNvSpPr>
                <p:nvPr/>
              </p:nvSpPr>
              <p:spPr bwMode="auto">
                <a:xfrm>
                  <a:off x="4806" y="1920"/>
                  <a:ext cx="182" cy="8"/>
                </a:xfrm>
                <a:custGeom>
                  <a:avLst/>
                  <a:gdLst/>
                  <a:ahLst/>
                  <a:cxnLst>
                    <a:cxn ang="0">
                      <a:pos x="0" y="8"/>
                    </a:cxn>
                    <a:cxn ang="0">
                      <a:pos x="108" y="4"/>
                    </a:cxn>
                    <a:cxn ang="0">
                      <a:pos x="182" y="0"/>
                    </a:cxn>
                  </a:cxnLst>
                  <a:rect l="0" t="0" r="r" b="b"/>
                  <a:pathLst>
                    <a:path w="182" h="8">
                      <a:moveTo>
                        <a:pt x="0" y="8"/>
                      </a:moveTo>
                      <a:lnTo>
                        <a:pt x="108" y="4"/>
                      </a:lnTo>
                      <a:lnTo>
                        <a:pt x="182" y="0"/>
                      </a:lnTo>
                    </a:path>
                  </a:pathLst>
                </a:custGeom>
                <a:noFill/>
                <a:ln w="12700">
                  <a:solidFill>
                    <a:srgbClr val="000000"/>
                  </a:solidFill>
                  <a:prstDash val="solid"/>
                  <a:round/>
                  <a:headEnd/>
                  <a:tailEnd/>
                </a:ln>
              </p:spPr>
              <p:txBody>
                <a:bodyPr/>
                <a:lstStyle/>
                <a:p>
                  <a:endParaRPr lang="en-US" dirty="0"/>
                </a:p>
              </p:txBody>
            </p:sp>
            <p:sp>
              <p:nvSpPr>
                <p:cNvPr id="60" name="Freeform 487"/>
                <p:cNvSpPr>
                  <a:spLocks/>
                </p:cNvSpPr>
                <p:nvPr/>
              </p:nvSpPr>
              <p:spPr bwMode="auto">
                <a:xfrm>
                  <a:off x="5538" y="2085"/>
                  <a:ext cx="262" cy="24"/>
                </a:xfrm>
                <a:custGeom>
                  <a:avLst/>
                  <a:gdLst/>
                  <a:ahLst/>
                  <a:cxnLst>
                    <a:cxn ang="0">
                      <a:pos x="0" y="22"/>
                    </a:cxn>
                    <a:cxn ang="0">
                      <a:pos x="0" y="22"/>
                    </a:cxn>
                    <a:cxn ang="0">
                      <a:pos x="0" y="24"/>
                    </a:cxn>
                    <a:cxn ang="0">
                      <a:pos x="6" y="24"/>
                    </a:cxn>
                    <a:cxn ang="0">
                      <a:pos x="36" y="22"/>
                    </a:cxn>
                    <a:cxn ang="0">
                      <a:pos x="100" y="16"/>
                    </a:cxn>
                    <a:cxn ang="0">
                      <a:pos x="100" y="16"/>
                    </a:cxn>
                    <a:cxn ang="0">
                      <a:pos x="224" y="4"/>
                    </a:cxn>
                    <a:cxn ang="0">
                      <a:pos x="262" y="0"/>
                    </a:cxn>
                    <a:cxn ang="0">
                      <a:pos x="0" y="22"/>
                    </a:cxn>
                  </a:cxnLst>
                  <a:rect l="0" t="0" r="r" b="b"/>
                  <a:pathLst>
                    <a:path w="262" h="24">
                      <a:moveTo>
                        <a:pt x="0" y="22"/>
                      </a:moveTo>
                      <a:lnTo>
                        <a:pt x="0" y="22"/>
                      </a:lnTo>
                      <a:lnTo>
                        <a:pt x="0" y="24"/>
                      </a:lnTo>
                      <a:lnTo>
                        <a:pt x="6" y="24"/>
                      </a:lnTo>
                      <a:lnTo>
                        <a:pt x="36" y="22"/>
                      </a:lnTo>
                      <a:lnTo>
                        <a:pt x="100" y="16"/>
                      </a:lnTo>
                      <a:lnTo>
                        <a:pt x="100" y="16"/>
                      </a:lnTo>
                      <a:lnTo>
                        <a:pt x="224" y="4"/>
                      </a:lnTo>
                      <a:lnTo>
                        <a:pt x="262" y="0"/>
                      </a:lnTo>
                      <a:lnTo>
                        <a:pt x="0" y="22"/>
                      </a:lnTo>
                      <a:close/>
                    </a:path>
                  </a:pathLst>
                </a:custGeom>
                <a:solidFill>
                  <a:srgbClr val="FFFF00"/>
                </a:solidFill>
                <a:ln w="9525">
                  <a:noFill/>
                  <a:round/>
                  <a:headEnd/>
                  <a:tailEnd/>
                </a:ln>
              </p:spPr>
              <p:txBody>
                <a:bodyPr/>
                <a:lstStyle/>
                <a:p>
                  <a:endParaRPr lang="en-US" dirty="0"/>
                </a:p>
              </p:txBody>
            </p:sp>
            <p:sp>
              <p:nvSpPr>
                <p:cNvPr id="61" name="Freeform 488"/>
                <p:cNvSpPr>
                  <a:spLocks/>
                </p:cNvSpPr>
                <p:nvPr/>
              </p:nvSpPr>
              <p:spPr bwMode="auto">
                <a:xfrm>
                  <a:off x="5538" y="2085"/>
                  <a:ext cx="262" cy="24"/>
                </a:xfrm>
                <a:custGeom>
                  <a:avLst/>
                  <a:gdLst/>
                  <a:ahLst/>
                  <a:cxnLst>
                    <a:cxn ang="0">
                      <a:pos x="0" y="22"/>
                    </a:cxn>
                    <a:cxn ang="0">
                      <a:pos x="0" y="22"/>
                    </a:cxn>
                    <a:cxn ang="0">
                      <a:pos x="0" y="24"/>
                    </a:cxn>
                    <a:cxn ang="0">
                      <a:pos x="6" y="24"/>
                    </a:cxn>
                    <a:cxn ang="0">
                      <a:pos x="36" y="22"/>
                    </a:cxn>
                    <a:cxn ang="0">
                      <a:pos x="100" y="16"/>
                    </a:cxn>
                    <a:cxn ang="0">
                      <a:pos x="100" y="16"/>
                    </a:cxn>
                    <a:cxn ang="0">
                      <a:pos x="224" y="4"/>
                    </a:cxn>
                    <a:cxn ang="0">
                      <a:pos x="262" y="0"/>
                    </a:cxn>
                  </a:cxnLst>
                  <a:rect l="0" t="0" r="r" b="b"/>
                  <a:pathLst>
                    <a:path w="262" h="24">
                      <a:moveTo>
                        <a:pt x="0" y="22"/>
                      </a:moveTo>
                      <a:lnTo>
                        <a:pt x="0" y="22"/>
                      </a:lnTo>
                      <a:lnTo>
                        <a:pt x="0" y="24"/>
                      </a:lnTo>
                      <a:lnTo>
                        <a:pt x="6" y="24"/>
                      </a:lnTo>
                      <a:lnTo>
                        <a:pt x="36" y="22"/>
                      </a:lnTo>
                      <a:lnTo>
                        <a:pt x="100" y="16"/>
                      </a:lnTo>
                      <a:lnTo>
                        <a:pt x="100" y="16"/>
                      </a:lnTo>
                      <a:lnTo>
                        <a:pt x="224" y="4"/>
                      </a:lnTo>
                      <a:lnTo>
                        <a:pt x="262" y="0"/>
                      </a:lnTo>
                    </a:path>
                  </a:pathLst>
                </a:custGeom>
                <a:noFill/>
                <a:ln w="12700">
                  <a:solidFill>
                    <a:srgbClr val="000000"/>
                  </a:solidFill>
                  <a:prstDash val="solid"/>
                  <a:round/>
                  <a:headEnd/>
                  <a:tailEnd/>
                </a:ln>
              </p:spPr>
              <p:txBody>
                <a:bodyPr/>
                <a:lstStyle/>
                <a:p>
                  <a:endParaRPr lang="en-US" dirty="0"/>
                </a:p>
              </p:txBody>
            </p:sp>
            <p:sp>
              <p:nvSpPr>
                <p:cNvPr id="62" name="Freeform 489"/>
                <p:cNvSpPr>
                  <a:spLocks/>
                </p:cNvSpPr>
                <p:nvPr/>
              </p:nvSpPr>
              <p:spPr bwMode="auto">
                <a:xfrm>
                  <a:off x="4730" y="2045"/>
                  <a:ext cx="488" cy="2"/>
                </a:xfrm>
                <a:custGeom>
                  <a:avLst/>
                  <a:gdLst/>
                  <a:ahLst/>
                  <a:cxnLst>
                    <a:cxn ang="0">
                      <a:pos x="0" y="0"/>
                    </a:cxn>
                    <a:cxn ang="0">
                      <a:pos x="0" y="0"/>
                    </a:cxn>
                    <a:cxn ang="0">
                      <a:pos x="252" y="2"/>
                    </a:cxn>
                    <a:cxn ang="0">
                      <a:pos x="420" y="2"/>
                    </a:cxn>
                    <a:cxn ang="0">
                      <a:pos x="488" y="2"/>
                    </a:cxn>
                  </a:cxnLst>
                  <a:rect l="0" t="0" r="r" b="b"/>
                  <a:pathLst>
                    <a:path w="488" h="2">
                      <a:moveTo>
                        <a:pt x="0" y="0"/>
                      </a:moveTo>
                      <a:lnTo>
                        <a:pt x="0" y="0"/>
                      </a:lnTo>
                      <a:lnTo>
                        <a:pt x="252" y="2"/>
                      </a:lnTo>
                      <a:lnTo>
                        <a:pt x="420" y="2"/>
                      </a:lnTo>
                      <a:lnTo>
                        <a:pt x="488" y="2"/>
                      </a:lnTo>
                    </a:path>
                  </a:pathLst>
                </a:custGeom>
                <a:noFill/>
                <a:ln w="12700">
                  <a:solidFill>
                    <a:srgbClr val="000000"/>
                  </a:solidFill>
                  <a:prstDash val="solid"/>
                  <a:round/>
                  <a:headEnd/>
                  <a:tailEnd/>
                </a:ln>
              </p:spPr>
              <p:txBody>
                <a:bodyPr/>
                <a:lstStyle/>
                <a:p>
                  <a:endParaRPr lang="en-US" dirty="0"/>
                </a:p>
              </p:txBody>
            </p:sp>
            <p:sp>
              <p:nvSpPr>
                <p:cNvPr id="63" name="Freeform 490"/>
                <p:cNvSpPr>
                  <a:spLocks/>
                </p:cNvSpPr>
                <p:nvPr/>
              </p:nvSpPr>
              <p:spPr bwMode="auto">
                <a:xfrm>
                  <a:off x="4078" y="1964"/>
                  <a:ext cx="286" cy="14"/>
                </a:xfrm>
                <a:custGeom>
                  <a:avLst/>
                  <a:gdLst/>
                  <a:ahLst/>
                  <a:cxnLst>
                    <a:cxn ang="0">
                      <a:pos x="0" y="0"/>
                    </a:cxn>
                    <a:cxn ang="0">
                      <a:pos x="0" y="0"/>
                    </a:cxn>
                    <a:cxn ang="0">
                      <a:pos x="64" y="2"/>
                    </a:cxn>
                    <a:cxn ang="0">
                      <a:pos x="126" y="4"/>
                    </a:cxn>
                    <a:cxn ang="0">
                      <a:pos x="194" y="8"/>
                    </a:cxn>
                    <a:cxn ang="0">
                      <a:pos x="194" y="8"/>
                    </a:cxn>
                    <a:cxn ang="0">
                      <a:pos x="246" y="12"/>
                    </a:cxn>
                    <a:cxn ang="0">
                      <a:pos x="272" y="14"/>
                    </a:cxn>
                    <a:cxn ang="0">
                      <a:pos x="286" y="14"/>
                    </a:cxn>
                  </a:cxnLst>
                  <a:rect l="0" t="0" r="r" b="b"/>
                  <a:pathLst>
                    <a:path w="286" h="14">
                      <a:moveTo>
                        <a:pt x="0" y="0"/>
                      </a:moveTo>
                      <a:lnTo>
                        <a:pt x="0" y="0"/>
                      </a:lnTo>
                      <a:lnTo>
                        <a:pt x="64" y="2"/>
                      </a:lnTo>
                      <a:lnTo>
                        <a:pt x="126" y="4"/>
                      </a:lnTo>
                      <a:lnTo>
                        <a:pt x="194" y="8"/>
                      </a:lnTo>
                      <a:lnTo>
                        <a:pt x="194" y="8"/>
                      </a:lnTo>
                      <a:lnTo>
                        <a:pt x="246" y="12"/>
                      </a:lnTo>
                      <a:lnTo>
                        <a:pt x="272" y="14"/>
                      </a:lnTo>
                      <a:lnTo>
                        <a:pt x="286" y="14"/>
                      </a:lnTo>
                    </a:path>
                  </a:pathLst>
                </a:custGeom>
                <a:noFill/>
                <a:ln w="12700">
                  <a:solidFill>
                    <a:srgbClr val="000000"/>
                  </a:solidFill>
                  <a:prstDash val="solid"/>
                  <a:round/>
                  <a:headEnd/>
                  <a:tailEnd/>
                </a:ln>
              </p:spPr>
              <p:txBody>
                <a:bodyPr/>
                <a:lstStyle/>
                <a:p>
                  <a:endParaRPr lang="en-US" dirty="0"/>
                </a:p>
              </p:txBody>
            </p:sp>
            <p:sp>
              <p:nvSpPr>
                <p:cNvPr id="64" name="Rectangle 491"/>
                <p:cNvSpPr>
                  <a:spLocks noChangeArrowheads="1"/>
                </p:cNvSpPr>
                <p:nvPr/>
              </p:nvSpPr>
              <p:spPr bwMode="auto">
                <a:xfrm>
                  <a:off x="3790" y="1774"/>
                  <a:ext cx="2018" cy="493"/>
                </a:xfrm>
                <a:prstGeom prst="rect">
                  <a:avLst/>
                </a:prstGeom>
                <a:noFill/>
                <a:ln w="12700">
                  <a:solidFill>
                    <a:srgbClr val="FD1813"/>
                  </a:solidFill>
                  <a:miter lim="800000"/>
                  <a:headEnd/>
                  <a:tailEnd/>
                </a:ln>
              </p:spPr>
              <p:txBody>
                <a:bodyPr/>
                <a:lstStyle/>
                <a:p>
                  <a:endParaRPr lang="en-US" dirty="0"/>
                </a:p>
              </p:txBody>
            </p:sp>
          </p:grpSp>
        </p:grpSp>
        <p:sp>
          <p:nvSpPr>
            <p:cNvPr id="11" name="Freeform 492"/>
            <p:cNvSpPr>
              <a:spLocks/>
            </p:cNvSpPr>
            <p:nvPr/>
          </p:nvSpPr>
          <p:spPr bwMode="auto">
            <a:xfrm>
              <a:off x="3684588" y="4460875"/>
              <a:ext cx="2503488" cy="654050"/>
            </a:xfrm>
            <a:custGeom>
              <a:avLst/>
              <a:gdLst/>
              <a:ahLst/>
              <a:cxnLst>
                <a:cxn ang="0">
                  <a:pos x="1577" y="0"/>
                </a:cxn>
                <a:cxn ang="0">
                  <a:pos x="0" y="412"/>
                </a:cxn>
                <a:cxn ang="0">
                  <a:pos x="1577" y="118"/>
                </a:cxn>
                <a:cxn ang="0">
                  <a:pos x="1577" y="0"/>
                </a:cxn>
              </a:cxnLst>
              <a:rect l="0" t="0" r="r" b="b"/>
              <a:pathLst>
                <a:path w="1577" h="412">
                  <a:moveTo>
                    <a:pt x="1577" y="0"/>
                  </a:moveTo>
                  <a:lnTo>
                    <a:pt x="0" y="412"/>
                  </a:lnTo>
                  <a:lnTo>
                    <a:pt x="1577" y="118"/>
                  </a:lnTo>
                  <a:lnTo>
                    <a:pt x="1577" y="0"/>
                  </a:lnTo>
                  <a:close/>
                </a:path>
              </a:pathLst>
            </a:custGeom>
            <a:solidFill>
              <a:srgbClr val="FFFFFF"/>
            </a:solidFill>
            <a:ln w="9525">
              <a:solidFill>
                <a:schemeClr val="tx1"/>
              </a:solidFill>
              <a:round/>
              <a:headEnd/>
              <a:tailEnd/>
            </a:ln>
          </p:spPr>
          <p:txBody>
            <a:bodyPr/>
            <a:lstStyle/>
            <a:p>
              <a:endParaRPr lang="en-US" dirty="0"/>
            </a:p>
          </p:txBody>
        </p:sp>
      </p:grpSp>
      <p:sp>
        <p:nvSpPr>
          <p:cNvPr id="12" name="Text Box 493"/>
          <p:cNvSpPr txBox="1">
            <a:spLocks noChangeArrowheads="1"/>
          </p:cNvSpPr>
          <p:nvPr/>
        </p:nvSpPr>
        <p:spPr bwMode="auto">
          <a:xfrm>
            <a:off x="7816851" y="6262687"/>
            <a:ext cx="184150" cy="519112"/>
          </a:xfrm>
          <a:prstGeom prst="rect">
            <a:avLst/>
          </a:prstGeom>
          <a:noFill/>
          <a:ln w="9525">
            <a:noFill/>
            <a:miter lim="800000"/>
            <a:headEnd/>
            <a:tailEnd/>
          </a:ln>
          <a:effectLst/>
        </p:spPr>
        <p:txBody>
          <a:bodyPr wrap="none">
            <a:spAutoFit/>
          </a:bodyPr>
          <a:lstStyle/>
          <a:p>
            <a:endParaRPr lang="en-US" dirty="0">
              <a:effectLst>
                <a:outerShdw blurRad="38100" dist="38100" dir="2700000" algn="tl">
                  <a:srgbClr val="FFFFFF"/>
                </a:outerShdw>
              </a:effectLst>
            </a:endParaRPr>
          </a:p>
        </p:txBody>
      </p:sp>
      <p:sp>
        <p:nvSpPr>
          <p:cNvPr id="496" name="TextBox 495"/>
          <p:cNvSpPr txBox="1"/>
          <p:nvPr/>
        </p:nvSpPr>
        <p:spPr>
          <a:xfrm>
            <a:off x="302279" y="6084018"/>
            <a:ext cx="1720047" cy="277768"/>
          </a:xfrm>
          <a:prstGeom prst="rect">
            <a:avLst/>
          </a:prstGeom>
          <a:noFill/>
        </p:spPr>
        <p:txBody>
          <a:bodyPr wrap="square" rtlCol="0">
            <a:spAutoFit/>
          </a:bodyPr>
          <a:lstStyle/>
          <a:p>
            <a:pPr marL="290513" indent="-290513"/>
            <a:r>
              <a:rPr lang="en-US" sz="1200" dirty="0">
                <a:solidFill>
                  <a:schemeClr val="accent6"/>
                </a:solidFill>
                <a:latin typeface="Arial" panose="020B0604020202020204" pitchFamily="34" charset="0"/>
                <a:cs typeface="Arial" panose="020B0604020202020204" pitchFamily="34" charset="0"/>
              </a:rPr>
              <a:t>Beaubouef et al, 1999</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Types of Reservoirs</a:t>
            </a:r>
            <a:endParaRPr lang="en-US" dirty="0"/>
          </a:p>
        </p:txBody>
      </p:sp>
      <p:sp>
        <p:nvSpPr>
          <p:cNvPr id="19460" name="Rectangle 2"/>
          <p:cNvSpPr txBox="1">
            <a:spLocks noChangeArrowheads="1"/>
          </p:cNvSpPr>
          <p:nvPr/>
        </p:nvSpPr>
        <p:spPr bwMode="auto">
          <a:xfrm>
            <a:off x="1125538" y="366713"/>
            <a:ext cx="6159500" cy="550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US" altLang="en-US" sz="2800" b="1" dirty="0">
              <a:solidFill>
                <a:srgbClr val="FFFF00"/>
              </a:solidFill>
              <a:latin typeface="Tahoma" panose="020B0604030504040204" pitchFamily="34" charset="0"/>
            </a:endParaRPr>
          </a:p>
        </p:txBody>
      </p:sp>
      <p:sp>
        <p:nvSpPr>
          <p:cNvPr id="7" name="TextBox 6"/>
          <p:cNvSpPr txBox="1"/>
          <p:nvPr/>
        </p:nvSpPr>
        <p:spPr>
          <a:xfrm>
            <a:off x="1132355" y="1541463"/>
            <a:ext cx="2306170" cy="830997"/>
          </a:xfrm>
          <a:prstGeom prst="rect">
            <a:avLst/>
          </a:prstGeom>
          <a:solidFill>
            <a:srgbClr val="FFFFCC"/>
          </a:solidFill>
          <a:ln w="28575">
            <a:solidFill>
              <a:schemeClr val="tx1"/>
            </a:solidFill>
          </a:ln>
        </p:spPr>
        <p:txBody>
          <a:bodyPr wrap="square" rtlCol="0">
            <a:spAutoFit/>
          </a:bodyPr>
          <a:lstStyle/>
          <a:p>
            <a:pPr marL="228600" indent="-228600" algn="ctr"/>
            <a:r>
              <a:rPr lang="en-US" altLang="en-US" kern="0" dirty="0" smtClean="0">
                <a:solidFill>
                  <a:srgbClr val="000000"/>
                </a:solidFill>
                <a:latin typeface="Tahoma"/>
              </a:rPr>
              <a:t>Conventional</a:t>
            </a:r>
          </a:p>
          <a:p>
            <a:pPr marL="228600" indent="-228600" algn="ctr"/>
            <a:r>
              <a:rPr lang="en-US" kern="0" dirty="0" smtClean="0">
                <a:solidFill>
                  <a:srgbClr val="000000"/>
                </a:solidFill>
                <a:latin typeface="Tahoma"/>
              </a:rPr>
              <a:t>Reservoirs</a:t>
            </a:r>
            <a:endParaRPr lang="en-US" dirty="0"/>
          </a:p>
        </p:txBody>
      </p:sp>
      <p:sp>
        <p:nvSpPr>
          <p:cNvPr id="32" name="TextBox 31"/>
          <p:cNvSpPr txBox="1"/>
          <p:nvPr/>
        </p:nvSpPr>
        <p:spPr>
          <a:xfrm>
            <a:off x="5656730" y="1541463"/>
            <a:ext cx="2344270" cy="830997"/>
          </a:xfrm>
          <a:prstGeom prst="rect">
            <a:avLst/>
          </a:prstGeom>
          <a:solidFill>
            <a:srgbClr val="CCFF66"/>
          </a:solidFill>
          <a:ln w="28575">
            <a:solidFill>
              <a:schemeClr val="tx1"/>
            </a:solidFill>
          </a:ln>
        </p:spPr>
        <p:txBody>
          <a:bodyPr wrap="square" rtlCol="0">
            <a:spAutoFit/>
          </a:bodyPr>
          <a:lstStyle/>
          <a:p>
            <a:pPr marL="228600" indent="-228600" algn="ctr"/>
            <a:r>
              <a:rPr lang="en-US" altLang="en-US" kern="0" dirty="0" smtClean="0">
                <a:solidFill>
                  <a:srgbClr val="000000"/>
                </a:solidFill>
                <a:latin typeface="Tahoma"/>
              </a:rPr>
              <a:t>Unconventional</a:t>
            </a:r>
          </a:p>
          <a:p>
            <a:pPr marL="228600" indent="-228600" algn="ctr"/>
            <a:r>
              <a:rPr lang="en-US" kern="0" dirty="0" smtClean="0">
                <a:solidFill>
                  <a:srgbClr val="000000"/>
                </a:solidFill>
                <a:latin typeface="Tahoma"/>
              </a:rPr>
              <a:t>Reservoirs</a:t>
            </a:r>
            <a:endParaRPr lang="en-US" dirty="0"/>
          </a:p>
        </p:txBody>
      </p:sp>
      <p:cxnSp>
        <p:nvCxnSpPr>
          <p:cNvPr id="22" name="Straight Connector 21"/>
          <p:cNvCxnSpPr/>
          <p:nvPr/>
        </p:nvCxnSpPr>
        <p:spPr bwMode="auto">
          <a:xfrm>
            <a:off x="1314450" y="2372460"/>
            <a:ext cx="0" cy="1285140"/>
          </a:xfrm>
          <a:prstGeom prst="line">
            <a:avLst/>
          </a:prstGeom>
          <a:solidFill>
            <a:schemeClr val="accent1"/>
          </a:solidFill>
          <a:ln w="2857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36" name="TextBox 35"/>
          <p:cNvSpPr txBox="1"/>
          <p:nvPr/>
        </p:nvSpPr>
        <p:spPr>
          <a:xfrm>
            <a:off x="1515596" y="2715290"/>
            <a:ext cx="2306170" cy="461665"/>
          </a:xfrm>
          <a:prstGeom prst="rect">
            <a:avLst/>
          </a:prstGeom>
          <a:noFill/>
          <a:ln w="28575">
            <a:noFill/>
          </a:ln>
        </p:spPr>
        <p:txBody>
          <a:bodyPr wrap="square" rtlCol="0">
            <a:spAutoFit/>
          </a:bodyPr>
          <a:lstStyle/>
          <a:p>
            <a:pPr marL="228600" indent="-228600"/>
            <a:r>
              <a:rPr lang="en-US" altLang="en-US" kern="0" dirty="0" smtClean="0">
                <a:solidFill>
                  <a:srgbClr val="000000"/>
                </a:solidFill>
                <a:latin typeface="Tahoma"/>
              </a:rPr>
              <a:t>Clastic</a:t>
            </a:r>
            <a:endParaRPr lang="en-US" dirty="0"/>
          </a:p>
        </p:txBody>
      </p:sp>
      <p:sp>
        <p:nvSpPr>
          <p:cNvPr id="38" name="TextBox 37"/>
          <p:cNvSpPr txBox="1"/>
          <p:nvPr/>
        </p:nvSpPr>
        <p:spPr>
          <a:xfrm>
            <a:off x="1515596" y="3420140"/>
            <a:ext cx="2306170" cy="461665"/>
          </a:xfrm>
          <a:prstGeom prst="rect">
            <a:avLst/>
          </a:prstGeom>
          <a:noFill/>
          <a:ln w="28575">
            <a:noFill/>
          </a:ln>
        </p:spPr>
        <p:txBody>
          <a:bodyPr wrap="square" rtlCol="0">
            <a:spAutoFit/>
          </a:bodyPr>
          <a:lstStyle/>
          <a:p>
            <a:pPr marL="228600" indent="-228600"/>
            <a:r>
              <a:rPr lang="en-US" altLang="en-US" kern="0" dirty="0" smtClean="0">
                <a:solidFill>
                  <a:srgbClr val="000000"/>
                </a:solidFill>
                <a:latin typeface="Tahoma"/>
              </a:rPr>
              <a:t>Carbonate</a:t>
            </a:r>
            <a:endParaRPr lang="en-US" dirty="0"/>
          </a:p>
        </p:txBody>
      </p:sp>
      <p:cxnSp>
        <p:nvCxnSpPr>
          <p:cNvPr id="39" name="Straight Connector 38"/>
          <p:cNvCxnSpPr/>
          <p:nvPr/>
        </p:nvCxnSpPr>
        <p:spPr bwMode="auto">
          <a:xfrm flipH="1">
            <a:off x="1314450" y="2946122"/>
            <a:ext cx="201146" cy="0"/>
          </a:xfrm>
          <a:prstGeom prst="line">
            <a:avLst/>
          </a:prstGeom>
          <a:solidFill>
            <a:schemeClr val="accent1"/>
          </a:solidFill>
          <a:ln w="2857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3" name="Straight Connector 42"/>
          <p:cNvCxnSpPr/>
          <p:nvPr/>
        </p:nvCxnSpPr>
        <p:spPr bwMode="auto">
          <a:xfrm flipH="1">
            <a:off x="1314450" y="3650972"/>
            <a:ext cx="201146" cy="0"/>
          </a:xfrm>
          <a:prstGeom prst="line">
            <a:avLst/>
          </a:prstGeom>
          <a:solidFill>
            <a:schemeClr val="accent1"/>
          </a:solidFill>
          <a:ln w="2857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4" name="Straight Connector 43"/>
          <p:cNvCxnSpPr/>
          <p:nvPr/>
        </p:nvCxnSpPr>
        <p:spPr bwMode="auto">
          <a:xfrm>
            <a:off x="5895975" y="2372460"/>
            <a:ext cx="0" cy="1839822"/>
          </a:xfrm>
          <a:prstGeom prst="line">
            <a:avLst/>
          </a:prstGeom>
          <a:solidFill>
            <a:schemeClr val="accent1"/>
          </a:solidFill>
          <a:ln w="2857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45" name="TextBox 44"/>
          <p:cNvSpPr txBox="1"/>
          <p:nvPr/>
        </p:nvSpPr>
        <p:spPr>
          <a:xfrm>
            <a:off x="6097121" y="2715290"/>
            <a:ext cx="2942104" cy="461665"/>
          </a:xfrm>
          <a:prstGeom prst="rect">
            <a:avLst/>
          </a:prstGeom>
          <a:noFill/>
          <a:ln w="28575">
            <a:noFill/>
          </a:ln>
        </p:spPr>
        <p:txBody>
          <a:bodyPr wrap="square" rtlCol="0">
            <a:spAutoFit/>
          </a:bodyPr>
          <a:lstStyle/>
          <a:p>
            <a:pPr marL="228600" indent="-228600"/>
            <a:r>
              <a:rPr lang="en-US" altLang="en-US" kern="0" dirty="0" smtClean="0">
                <a:solidFill>
                  <a:srgbClr val="000000"/>
                </a:solidFill>
                <a:latin typeface="Tahoma"/>
              </a:rPr>
              <a:t>Tight Oil/Gas Sands</a:t>
            </a:r>
            <a:endParaRPr lang="en-US" dirty="0"/>
          </a:p>
        </p:txBody>
      </p:sp>
      <p:sp>
        <p:nvSpPr>
          <p:cNvPr id="46" name="TextBox 45"/>
          <p:cNvSpPr txBox="1"/>
          <p:nvPr/>
        </p:nvSpPr>
        <p:spPr>
          <a:xfrm>
            <a:off x="6097120" y="3420140"/>
            <a:ext cx="2570629" cy="461665"/>
          </a:xfrm>
          <a:prstGeom prst="rect">
            <a:avLst/>
          </a:prstGeom>
          <a:noFill/>
          <a:ln w="28575">
            <a:noFill/>
          </a:ln>
        </p:spPr>
        <p:txBody>
          <a:bodyPr wrap="square" rtlCol="0">
            <a:spAutoFit/>
          </a:bodyPr>
          <a:lstStyle/>
          <a:p>
            <a:pPr marL="228600" indent="-228600"/>
            <a:r>
              <a:rPr lang="en-US" altLang="en-US" kern="0" dirty="0" smtClean="0">
                <a:solidFill>
                  <a:srgbClr val="000000"/>
                </a:solidFill>
                <a:latin typeface="Tahoma"/>
              </a:rPr>
              <a:t>Shale Oil/Gas</a:t>
            </a:r>
            <a:endParaRPr lang="en-US" dirty="0"/>
          </a:p>
        </p:txBody>
      </p:sp>
      <p:cxnSp>
        <p:nvCxnSpPr>
          <p:cNvPr id="47" name="Straight Connector 46"/>
          <p:cNvCxnSpPr/>
          <p:nvPr/>
        </p:nvCxnSpPr>
        <p:spPr bwMode="auto">
          <a:xfrm flipH="1">
            <a:off x="5895975" y="2946122"/>
            <a:ext cx="201146" cy="0"/>
          </a:xfrm>
          <a:prstGeom prst="line">
            <a:avLst/>
          </a:prstGeom>
          <a:solidFill>
            <a:schemeClr val="accent1"/>
          </a:solidFill>
          <a:ln w="2857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8" name="Straight Connector 47"/>
          <p:cNvCxnSpPr/>
          <p:nvPr/>
        </p:nvCxnSpPr>
        <p:spPr bwMode="auto">
          <a:xfrm flipH="1">
            <a:off x="5895975" y="3650972"/>
            <a:ext cx="201146" cy="0"/>
          </a:xfrm>
          <a:prstGeom prst="line">
            <a:avLst/>
          </a:prstGeom>
          <a:solidFill>
            <a:schemeClr val="accent1"/>
          </a:solidFill>
          <a:ln w="2857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50" name="TextBox 49"/>
          <p:cNvSpPr txBox="1"/>
          <p:nvPr/>
        </p:nvSpPr>
        <p:spPr>
          <a:xfrm>
            <a:off x="6097119" y="3981450"/>
            <a:ext cx="2675405" cy="461665"/>
          </a:xfrm>
          <a:prstGeom prst="rect">
            <a:avLst/>
          </a:prstGeom>
          <a:noFill/>
          <a:ln w="28575">
            <a:noFill/>
          </a:ln>
        </p:spPr>
        <p:txBody>
          <a:bodyPr wrap="square" rtlCol="0">
            <a:spAutoFit/>
          </a:bodyPr>
          <a:lstStyle/>
          <a:p>
            <a:pPr marL="228600" indent="-228600"/>
            <a:r>
              <a:rPr lang="en-US" altLang="en-US" kern="0" dirty="0" smtClean="0">
                <a:solidFill>
                  <a:srgbClr val="000000"/>
                </a:solidFill>
                <a:latin typeface="Tahoma"/>
              </a:rPr>
              <a:t>Coal Bed Methane</a:t>
            </a:r>
            <a:endParaRPr lang="en-US" dirty="0"/>
          </a:p>
        </p:txBody>
      </p:sp>
      <p:cxnSp>
        <p:nvCxnSpPr>
          <p:cNvPr id="52" name="Straight Connector 51"/>
          <p:cNvCxnSpPr/>
          <p:nvPr/>
        </p:nvCxnSpPr>
        <p:spPr bwMode="auto">
          <a:xfrm flipH="1">
            <a:off x="5895974" y="4212282"/>
            <a:ext cx="201146" cy="0"/>
          </a:xfrm>
          <a:prstGeom prst="line">
            <a:avLst/>
          </a:prstGeom>
          <a:solidFill>
            <a:schemeClr val="accent1"/>
          </a:solidFill>
          <a:ln w="2857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0" name="Right Arrow 19"/>
          <p:cNvSpPr/>
          <p:nvPr/>
        </p:nvSpPr>
        <p:spPr bwMode="auto">
          <a:xfrm>
            <a:off x="354666" y="3426767"/>
            <a:ext cx="590550" cy="461665"/>
          </a:xfrm>
          <a:prstGeom prst="rightArrow">
            <a:avLst/>
          </a:prstGeom>
          <a:solidFill>
            <a:srgbClr val="FFFF00"/>
          </a:solidFill>
          <a:ln w="28575" cap="flat" cmpd="sng" algn="ctr">
            <a:solidFill>
              <a:srgbClr val="C00000"/>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21" name="TextBox 20"/>
          <p:cNvSpPr txBox="1"/>
          <p:nvPr/>
        </p:nvSpPr>
        <p:spPr>
          <a:xfrm>
            <a:off x="933450" y="4555112"/>
            <a:ext cx="2888316" cy="1200329"/>
          </a:xfrm>
          <a:prstGeom prst="rect">
            <a:avLst/>
          </a:prstGeom>
          <a:noFill/>
        </p:spPr>
        <p:txBody>
          <a:bodyPr wrap="square" rtlCol="0">
            <a:spAutoFit/>
          </a:bodyPr>
          <a:lstStyle/>
          <a:p>
            <a:pPr algn="ctr"/>
            <a:r>
              <a:rPr lang="en-US" sz="1800" dirty="0" smtClean="0">
                <a:solidFill>
                  <a:schemeClr val="accent6"/>
                </a:solidFill>
                <a:latin typeface="Calibri" panose="020F0502020204030204" pitchFamily="34" charset="0"/>
              </a:rPr>
              <a:t>Traditional methods are used to extract HCs from reservoir-quality rocks within some type of trap</a:t>
            </a:r>
            <a:endParaRPr lang="en-US" sz="1800" dirty="0">
              <a:solidFill>
                <a:schemeClr val="accent6"/>
              </a:solidFill>
              <a:latin typeface="Calibri" panose="020F0502020204030204" pitchFamily="34" charset="0"/>
            </a:endParaRPr>
          </a:p>
        </p:txBody>
      </p:sp>
      <p:sp>
        <p:nvSpPr>
          <p:cNvPr id="23" name="TextBox 22"/>
          <p:cNvSpPr txBox="1"/>
          <p:nvPr/>
        </p:nvSpPr>
        <p:spPr>
          <a:xfrm>
            <a:off x="5524500" y="4555112"/>
            <a:ext cx="2888316" cy="1200329"/>
          </a:xfrm>
          <a:prstGeom prst="rect">
            <a:avLst/>
          </a:prstGeom>
          <a:noFill/>
        </p:spPr>
        <p:txBody>
          <a:bodyPr wrap="square" rtlCol="0">
            <a:spAutoFit/>
          </a:bodyPr>
          <a:lstStyle/>
          <a:p>
            <a:pPr algn="ctr"/>
            <a:r>
              <a:rPr lang="en-US" sz="1800" dirty="0" smtClean="0">
                <a:solidFill>
                  <a:schemeClr val="accent6"/>
                </a:solidFill>
                <a:latin typeface="Calibri" panose="020F0502020204030204" pitchFamily="34" charset="0"/>
              </a:rPr>
              <a:t>New methods are used to extract HCs from non-reservoir-quality rocks often within source intervals</a:t>
            </a:r>
            <a:endParaRPr lang="en-US" sz="1800" dirty="0">
              <a:solidFill>
                <a:schemeClr val="accent6"/>
              </a:solidFill>
              <a:latin typeface="Calibri" panose="020F0502020204030204" pitchFamily="34" charset="0"/>
            </a:endParaRPr>
          </a:p>
        </p:txBody>
      </p:sp>
    </p:spTree>
    <p:extLst>
      <p:ext uri="{BB962C8B-B14F-4D97-AF65-F5344CB8AC3E}">
        <p14:creationId xmlns:p14="http://schemas.microsoft.com/office/powerpoint/2010/main" val="121701635"/>
      </p:ext>
    </p:extLst>
  </p:cSld>
  <p:clrMapOvr>
    <a:masterClrMapping/>
  </p:clrMapOvr>
  <p:timing>
    <p:tnLst>
      <p:par>
        <p:cTn xmlns:p14="http://schemas.microsoft.com/office/powerpoint/2010/mai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Carbonate Depositional Environments</a:t>
            </a:r>
            <a:endParaRPr lang="en-US" dirty="0"/>
          </a:p>
        </p:txBody>
      </p:sp>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74914" y="1297271"/>
            <a:ext cx="7794171" cy="3968126"/>
          </a:xfrm>
          <a:prstGeom prst="rect">
            <a:avLst/>
          </a:prstGeom>
        </p:spPr>
      </p:pic>
      <p:sp>
        <p:nvSpPr>
          <p:cNvPr id="13" name="TextBox 12"/>
          <p:cNvSpPr txBox="1"/>
          <p:nvPr/>
        </p:nvSpPr>
        <p:spPr>
          <a:xfrm>
            <a:off x="585308" y="5354675"/>
            <a:ext cx="4139092" cy="276999"/>
          </a:xfrm>
          <a:prstGeom prst="rect">
            <a:avLst/>
          </a:prstGeom>
          <a:noFill/>
        </p:spPr>
        <p:txBody>
          <a:bodyPr wrap="square" rtlCol="0">
            <a:spAutoFit/>
          </a:bodyPr>
          <a:lstStyle/>
          <a:p>
            <a:pPr marL="290513" indent="-290513"/>
            <a:r>
              <a:rPr lang="en-US" sz="1200" dirty="0">
                <a:solidFill>
                  <a:schemeClr val="accent6"/>
                </a:solidFill>
                <a:latin typeface="Arial" panose="020B0604020202020204" pitchFamily="34" charset="0"/>
                <a:cs typeface="Arial" panose="020B0604020202020204" pitchFamily="34" charset="0"/>
              </a:rPr>
              <a:t>http://geologycafe.com/images/carbonate_environs.jpg</a:t>
            </a:r>
          </a:p>
        </p:txBody>
      </p:sp>
    </p:spTree>
  </p:cSld>
  <p:clrMapOvr>
    <a:masterClrMapping/>
  </p:clrMapOvr>
  <p:transition xmlns:p14="http://schemas.microsoft.com/office/powerpoint/2010/mai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A Modern Example</a:t>
            </a:r>
            <a:endParaRPr lang="en-US" dirty="0"/>
          </a:p>
        </p:txBody>
      </p:sp>
      <p:pic>
        <p:nvPicPr>
          <p:cNvPr id="4" name="Picture 3"/>
          <p:cNvPicPr>
            <a:picLocks noChangeAspect="1"/>
          </p:cNvPicPr>
          <p:nvPr/>
        </p:nvPicPr>
        <p:blipFill rotWithShape="1">
          <a:blip r:embed="rId3" cstate="print">
            <a:extLst>
              <a:ext uri="{28A0092B-C50C-407E-A947-70E740481C1C}">
                <a14:useLocalDpi xmlns:a14="http://schemas.microsoft.com/office/drawing/2010/main" val="0"/>
              </a:ext>
            </a:extLst>
          </a:blip>
          <a:srcRect l="9987"/>
          <a:stretch/>
        </p:blipFill>
        <p:spPr>
          <a:xfrm>
            <a:off x="3294484" y="1142999"/>
            <a:ext cx="5562783" cy="4071257"/>
          </a:xfrm>
          <a:prstGeom prst="rect">
            <a:avLst/>
          </a:prstGeom>
        </p:spPr>
      </p:pic>
      <p:sp>
        <p:nvSpPr>
          <p:cNvPr id="14" name="TextBox 13"/>
          <p:cNvSpPr txBox="1"/>
          <p:nvPr/>
        </p:nvSpPr>
        <p:spPr>
          <a:xfrm>
            <a:off x="3294484" y="5214256"/>
            <a:ext cx="4139092" cy="276999"/>
          </a:xfrm>
          <a:prstGeom prst="rect">
            <a:avLst/>
          </a:prstGeom>
          <a:noFill/>
        </p:spPr>
        <p:txBody>
          <a:bodyPr wrap="square" rtlCol="0">
            <a:spAutoFit/>
          </a:bodyPr>
          <a:lstStyle/>
          <a:p>
            <a:pPr marL="290513" indent="-290513"/>
            <a:r>
              <a:rPr lang="en-US" sz="1200" dirty="0">
                <a:solidFill>
                  <a:schemeClr val="accent6"/>
                </a:solidFill>
                <a:latin typeface="Arial" panose="020B0604020202020204" pitchFamily="34" charset="0"/>
                <a:cs typeface="Arial" panose="020B0604020202020204" pitchFamily="34" charset="0"/>
              </a:rPr>
              <a:t>http://geologycafe.com/images/south_florida.jpg</a:t>
            </a:r>
          </a:p>
        </p:txBody>
      </p:sp>
      <p:sp>
        <p:nvSpPr>
          <p:cNvPr id="6" name="Rectangle 5"/>
          <p:cNvSpPr/>
          <p:nvPr/>
        </p:nvSpPr>
        <p:spPr>
          <a:xfrm>
            <a:off x="302279" y="976130"/>
            <a:ext cx="2887235" cy="1323439"/>
          </a:xfrm>
          <a:prstGeom prst="rect">
            <a:avLst/>
          </a:prstGeom>
        </p:spPr>
        <p:txBody>
          <a:bodyPr wrap="square">
            <a:spAutoFit/>
          </a:bodyPr>
          <a:lstStyle/>
          <a:p>
            <a:r>
              <a:rPr lang="en-US" sz="1600" dirty="0">
                <a:latin typeface="Arial" panose="020B0604020202020204" pitchFamily="34" charset="0"/>
                <a:cs typeface="Arial" panose="020B0604020202020204" pitchFamily="34" charset="0"/>
              </a:rPr>
              <a:t>South Florida is part of a growing carbonate platform with the </a:t>
            </a:r>
            <a:r>
              <a:rPr lang="en-US" sz="1600" dirty="0" smtClean="0">
                <a:latin typeface="Arial" panose="020B0604020202020204" pitchFamily="34" charset="0"/>
                <a:cs typeface="Arial" panose="020B0604020202020204" pitchFamily="34" charset="0"/>
              </a:rPr>
              <a:t>Florida Keys </a:t>
            </a:r>
            <a:r>
              <a:rPr lang="en-US" sz="1600" dirty="0">
                <a:latin typeface="Arial" panose="020B0604020202020204" pitchFamily="34" charset="0"/>
                <a:cs typeface="Arial" panose="020B0604020202020204" pitchFamily="34" charset="0"/>
              </a:rPr>
              <a:t>consisting of </a:t>
            </a:r>
            <a:r>
              <a:rPr lang="en-US" sz="1600" dirty="0" smtClean="0">
                <a:latin typeface="Arial" panose="020B0604020202020204" pitchFamily="34" charset="0"/>
                <a:cs typeface="Arial" panose="020B0604020202020204" pitchFamily="34" charset="0"/>
              </a:rPr>
              <a:t>a </a:t>
            </a:r>
            <a:r>
              <a:rPr lang="en-US" sz="1600" dirty="0">
                <a:latin typeface="Arial" panose="020B0604020202020204" pitchFamily="34" charset="0"/>
                <a:cs typeface="Arial" panose="020B0604020202020204" pitchFamily="34" charset="0"/>
              </a:rPr>
              <a:t>modern </a:t>
            </a:r>
            <a:r>
              <a:rPr lang="en-US" sz="1600" dirty="0" smtClean="0">
                <a:latin typeface="Arial" panose="020B0604020202020204" pitchFamily="34" charset="0"/>
                <a:cs typeface="Arial" panose="020B0604020202020204" pitchFamily="34" charset="0"/>
              </a:rPr>
              <a:t> </a:t>
            </a:r>
            <a:r>
              <a:rPr lang="en-US" sz="1600" dirty="0">
                <a:latin typeface="Arial" panose="020B0604020202020204" pitchFamily="34" charset="0"/>
                <a:cs typeface="Arial" panose="020B0604020202020204" pitchFamily="34" charset="0"/>
              </a:rPr>
              <a:t>barrier reef complex.</a:t>
            </a:r>
          </a:p>
        </p:txBody>
      </p:sp>
    </p:spTree>
  </p:cSld>
  <p:clrMapOvr>
    <a:masterClrMapping/>
  </p:clrMapOvr>
  <p:transition xmlns:p14="http://schemas.microsoft.com/office/powerpoint/2010/mai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Carbonate Porosity &amp; Permeability</a:t>
            </a:r>
            <a:endParaRPr lang="en-US" dirty="0"/>
          </a:p>
        </p:txBody>
      </p:sp>
      <p:sp>
        <p:nvSpPr>
          <p:cNvPr id="6" name="Rectangle 3"/>
          <p:cNvSpPr txBox="1">
            <a:spLocks noChangeArrowheads="1"/>
          </p:cNvSpPr>
          <p:nvPr/>
        </p:nvSpPr>
        <p:spPr bwMode="auto">
          <a:xfrm>
            <a:off x="408867" y="1034143"/>
            <a:ext cx="8326266" cy="1584809"/>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228600" indent="-228600" eaLnBrk="1" hangingPunct="1">
              <a:lnSpc>
                <a:spcPct val="90000"/>
              </a:lnSpc>
              <a:spcBef>
                <a:spcPts val="1200"/>
              </a:spcBef>
              <a:buFont typeface="Arial" panose="020B0604020202020204" pitchFamily="34" charset="0"/>
              <a:buChar char="•"/>
              <a:tabLst>
                <a:tab pos="457200" algn="l"/>
              </a:tabLst>
            </a:pPr>
            <a:r>
              <a:rPr lang="en-US" altLang="en-US" kern="0" dirty="0" smtClean="0">
                <a:solidFill>
                  <a:srgbClr val="000000"/>
                </a:solidFill>
                <a:latin typeface="Tahoma"/>
              </a:rPr>
              <a:t>Carbonate reservoirs exist wherever limestones or dolomites have high porosity and permeably </a:t>
            </a:r>
          </a:p>
          <a:p>
            <a:pPr marL="228600" indent="-228600" eaLnBrk="1" hangingPunct="1">
              <a:lnSpc>
                <a:spcPct val="90000"/>
              </a:lnSpc>
              <a:spcBef>
                <a:spcPts val="1200"/>
              </a:spcBef>
              <a:buFont typeface="Arial" panose="020B0604020202020204" pitchFamily="34" charset="0"/>
              <a:buChar char="•"/>
              <a:tabLst>
                <a:tab pos="457200" algn="l"/>
              </a:tabLst>
            </a:pPr>
            <a:r>
              <a:rPr lang="en-US" altLang="en-US" kern="0" dirty="0">
                <a:solidFill>
                  <a:srgbClr val="000000"/>
                </a:solidFill>
                <a:latin typeface="Tahoma"/>
              </a:rPr>
              <a:t>Primary porosity and </a:t>
            </a:r>
            <a:r>
              <a:rPr lang="en-US" altLang="en-US" kern="0" dirty="0" smtClean="0">
                <a:solidFill>
                  <a:srgbClr val="000000"/>
                </a:solidFill>
                <a:latin typeface="Tahoma"/>
              </a:rPr>
              <a:t>permeably is that which is associated with initial deposition, like the pore space between ooids </a:t>
            </a:r>
          </a:p>
          <a:p>
            <a:pPr marL="228600" indent="-228600" eaLnBrk="1" hangingPunct="1">
              <a:lnSpc>
                <a:spcPct val="90000"/>
              </a:lnSpc>
              <a:spcBef>
                <a:spcPts val="1200"/>
              </a:spcBef>
              <a:buFont typeface="Arial" panose="020B0604020202020204" pitchFamily="34" charset="0"/>
              <a:buChar char="•"/>
              <a:tabLst>
                <a:tab pos="457200" algn="l"/>
              </a:tabLst>
            </a:pPr>
            <a:r>
              <a:rPr lang="en-US" altLang="en-US" kern="0" dirty="0" smtClean="0">
                <a:solidFill>
                  <a:srgbClr val="000000"/>
                </a:solidFill>
                <a:latin typeface="Tahoma"/>
              </a:rPr>
              <a:t>Secondary </a:t>
            </a:r>
            <a:r>
              <a:rPr lang="en-US" altLang="en-US" kern="0" dirty="0">
                <a:solidFill>
                  <a:srgbClr val="000000"/>
                </a:solidFill>
                <a:latin typeface="Tahoma"/>
              </a:rPr>
              <a:t>porosity and </a:t>
            </a:r>
            <a:r>
              <a:rPr lang="en-US" altLang="en-US" kern="0" dirty="0" smtClean="0">
                <a:solidFill>
                  <a:srgbClr val="000000"/>
                </a:solidFill>
                <a:latin typeface="Tahoma"/>
              </a:rPr>
              <a:t>permeably is that which is associated with post-depositional diagenetic processes, such as carbonate dissolution</a:t>
            </a:r>
          </a:p>
          <a:p>
            <a:pPr marL="228600" indent="-228600" eaLnBrk="1" hangingPunct="1">
              <a:lnSpc>
                <a:spcPct val="90000"/>
              </a:lnSpc>
              <a:spcBef>
                <a:spcPts val="1200"/>
              </a:spcBef>
              <a:buFont typeface="Arial" panose="020B0604020202020204" pitchFamily="34" charset="0"/>
              <a:buChar char="•"/>
              <a:tabLst>
                <a:tab pos="457200" algn="l"/>
              </a:tabLst>
            </a:pPr>
            <a:r>
              <a:rPr lang="en-US" altLang="en-US" kern="0" dirty="0" smtClean="0">
                <a:solidFill>
                  <a:srgbClr val="000000"/>
                </a:solidFill>
                <a:latin typeface="Tahoma"/>
              </a:rPr>
              <a:t>Carbonate reservoirs are more problematic than clastic reservoirs in that the post-depositional processes are more complex</a:t>
            </a:r>
          </a:p>
          <a:p>
            <a:pPr marL="228600" indent="-228600" eaLnBrk="1" hangingPunct="1">
              <a:lnSpc>
                <a:spcPct val="90000"/>
              </a:lnSpc>
              <a:spcBef>
                <a:spcPts val="1200"/>
              </a:spcBef>
              <a:buFont typeface="Arial" panose="020B0604020202020204" pitchFamily="34" charset="0"/>
              <a:buChar char="•"/>
              <a:tabLst>
                <a:tab pos="457200" algn="l"/>
              </a:tabLst>
            </a:pPr>
            <a:r>
              <a:rPr lang="en-US" altLang="en-US" kern="0" dirty="0" smtClean="0">
                <a:solidFill>
                  <a:srgbClr val="000000"/>
                </a:solidFill>
                <a:latin typeface="Tahoma"/>
              </a:rPr>
              <a:t>Some </a:t>
            </a:r>
            <a:r>
              <a:rPr lang="en-US" altLang="en-US" kern="0" dirty="0">
                <a:solidFill>
                  <a:srgbClr val="000000"/>
                </a:solidFill>
                <a:latin typeface="Tahoma"/>
              </a:rPr>
              <a:t>carbonate diagenetic </a:t>
            </a:r>
            <a:r>
              <a:rPr lang="en-US" altLang="en-US" kern="0" dirty="0" smtClean="0">
                <a:solidFill>
                  <a:srgbClr val="000000"/>
                </a:solidFill>
                <a:latin typeface="Tahoma"/>
              </a:rPr>
              <a:t>processes:</a:t>
            </a:r>
          </a:p>
          <a:p>
            <a:pPr marL="685800" lvl="1" indent="-228600" eaLnBrk="1" hangingPunct="1">
              <a:lnSpc>
                <a:spcPct val="90000"/>
              </a:lnSpc>
              <a:spcBef>
                <a:spcPts val="1200"/>
              </a:spcBef>
              <a:buFont typeface="Arial" panose="020B0604020202020204" pitchFamily="34" charset="0"/>
              <a:buChar char="•"/>
              <a:tabLst>
                <a:tab pos="457200" algn="l"/>
              </a:tabLst>
            </a:pPr>
            <a:r>
              <a:rPr lang="en-US" altLang="en-US" kern="0" dirty="0" smtClean="0">
                <a:solidFill>
                  <a:srgbClr val="000000"/>
                </a:solidFill>
                <a:latin typeface="Tahoma"/>
              </a:rPr>
              <a:t>increase </a:t>
            </a:r>
            <a:r>
              <a:rPr lang="en-US" altLang="en-US" kern="0" dirty="0">
                <a:solidFill>
                  <a:srgbClr val="000000"/>
                </a:solidFill>
                <a:latin typeface="Tahoma"/>
              </a:rPr>
              <a:t>porosity and </a:t>
            </a:r>
            <a:r>
              <a:rPr lang="en-US" altLang="en-US" kern="0" dirty="0" smtClean="0">
                <a:solidFill>
                  <a:srgbClr val="000000"/>
                </a:solidFill>
                <a:latin typeface="Tahoma"/>
              </a:rPr>
              <a:t>permeably,        but </a:t>
            </a:r>
          </a:p>
          <a:p>
            <a:pPr marL="685800" lvl="1" indent="-228600" eaLnBrk="1" hangingPunct="1">
              <a:lnSpc>
                <a:spcPct val="90000"/>
              </a:lnSpc>
              <a:spcBef>
                <a:spcPts val="1200"/>
              </a:spcBef>
              <a:buFont typeface="Arial" panose="020B0604020202020204" pitchFamily="34" charset="0"/>
              <a:buChar char="•"/>
              <a:tabLst>
                <a:tab pos="457200" algn="l"/>
              </a:tabLst>
            </a:pPr>
            <a:r>
              <a:rPr lang="en-US" altLang="en-US" kern="0" dirty="0" smtClean="0">
                <a:solidFill>
                  <a:srgbClr val="000000"/>
                </a:solidFill>
                <a:latin typeface="Tahoma"/>
              </a:rPr>
              <a:t>other processes decrease </a:t>
            </a:r>
            <a:r>
              <a:rPr lang="en-US" altLang="en-US" kern="0" dirty="0">
                <a:solidFill>
                  <a:srgbClr val="000000"/>
                </a:solidFill>
                <a:latin typeface="Tahoma"/>
              </a:rPr>
              <a:t>porosity and </a:t>
            </a:r>
            <a:r>
              <a:rPr lang="en-US" altLang="en-US" kern="0" dirty="0" smtClean="0">
                <a:solidFill>
                  <a:srgbClr val="000000"/>
                </a:solidFill>
                <a:latin typeface="Tahoma"/>
              </a:rPr>
              <a:t>permeably</a:t>
            </a:r>
            <a:endParaRPr lang="en-US" altLang="en-US" kern="0" dirty="0">
              <a:solidFill>
                <a:srgbClr val="000000"/>
              </a:solidFill>
              <a:latin typeface="Tahoma"/>
            </a:endParaRPr>
          </a:p>
        </p:txBody>
      </p:sp>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001000" y="5878285"/>
            <a:ext cx="428376" cy="427037"/>
          </a:xfrm>
          <a:prstGeom prst="rect">
            <a:avLst/>
          </a:prstGeom>
        </p:spPr>
      </p:pic>
      <p:pic>
        <p:nvPicPr>
          <p:cNvPr id="4" name="Picture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759916" y="5366657"/>
            <a:ext cx="440382" cy="427037"/>
          </a:xfrm>
          <a:prstGeom prst="rect">
            <a:avLst/>
          </a:prstGeom>
        </p:spPr>
      </p:pic>
    </p:spTree>
  </p:cSld>
  <p:clrMapOvr>
    <a:masterClrMapping/>
  </p:clrMapOvr>
  <p:transition xmlns:p14="http://schemas.microsoft.com/office/powerpoint/2010/mai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Types of Reservoirs</a:t>
            </a:r>
            <a:endParaRPr lang="en-US" dirty="0"/>
          </a:p>
        </p:txBody>
      </p:sp>
      <p:sp>
        <p:nvSpPr>
          <p:cNvPr id="19460" name="Rectangle 2"/>
          <p:cNvSpPr txBox="1">
            <a:spLocks noChangeArrowheads="1"/>
          </p:cNvSpPr>
          <p:nvPr/>
        </p:nvSpPr>
        <p:spPr bwMode="auto">
          <a:xfrm>
            <a:off x="1125538" y="366713"/>
            <a:ext cx="6159500" cy="550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US" altLang="en-US" sz="2800" b="1" dirty="0">
              <a:solidFill>
                <a:srgbClr val="FFFF00"/>
              </a:solidFill>
              <a:latin typeface="Tahoma" panose="020B0604030504040204" pitchFamily="34" charset="0"/>
            </a:endParaRPr>
          </a:p>
        </p:txBody>
      </p:sp>
      <p:sp>
        <p:nvSpPr>
          <p:cNvPr id="7" name="TextBox 6"/>
          <p:cNvSpPr txBox="1"/>
          <p:nvPr/>
        </p:nvSpPr>
        <p:spPr>
          <a:xfrm>
            <a:off x="1132355" y="1541463"/>
            <a:ext cx="2306170" cy="830997"/>
          </a:xfrm>
          <a:prstGeom prst="rect">
            <a:avLst/>
          </a:prstGeom>
          <a:solidFill>
            <a:srgbClr val="FFFFCC"/>
          </a:solidFill>
          <a:ln w="28575">
            <a:solidFill>
              <a:schemeClr val="tx1"/>
            </a:solidFill>
          </a:ln>
        </p:spPr>
        <p:txBody>
          <a:bodyPr wrap="square" rtlCol="0">
            <a:spAutoFit/>
          </a:bodyPr>
          <a:lstStyle/>
          <a:p>
            <a:pPr marL="228600" indent="-228600" algn="ctr"/>
            <a:r>
              <a:rPr lang="en-US" altLang="en-US" kern="0" dirty="0" smtClean="0">
                <a:solidFill>
                  <a:srgbClr val="000000"/>
                </a:solidFill>
                <a:latin typeface="Tahoma"/>
              </a:rPr>
              <a:t>Conventional</a:t>
            </a:r>
          </a:p>
          <a:p>
            <a:pPr marL="228600" indent="-228600" algn="ctr"/>
            <a:r>
              <a:rPr lang="en-US" kern="0" dirty="0" smtClean="0">
                <a:solidFill>
                  <a:srgbClr val="000000"/>
                </a:solidFill>
                <a:latin typeface="Tahoma"/>
              </a:rPr>
              <a:t>Reservoirs</a:t>
            </a:r>
            <a:endParaRPr lang="en-US" dirty="0"/>
          </a:p>
        </p:txBody>
      </p:sp>
      <p:sp>
        <p:nvSpPr>
          <p:cNvPr id="32" name="TextBox 31"/>
          <p:cNvSpPr txBox="1"/>
          <p:nvPr/>
        </p:nvSpPr>
        <p:spPr>
          <a:xfrm>
            <a:off x="5656730" y="1541463"/>
            <a:ext cx="2344270" cy="830997"/>
          </a:xfrm>
          <a:prstGeom prst="rect">
            <a:avLst/>
          </a:prstGeom>
          <a:solidFill>
            <a:srgbClr val="CCFF66"/>
          </a:solidFill>
          <a:ln w="28575">
            <a:solidFill>
              <a:schemeClr val="tx1"/>
            </a:solidFill>
          </a:ln>
        </p:spPr>
        <p:txBody>
          <a:bodyPr wrap="square" rtlCol="0">
            <a:spAutoFit/>
          </a:bodyPr>
          <a:lstStyle/>
          <a:p>
            <a:pPr marL="228600" indent="-228600" algn="ctr"/>
            <a:r>
              <a:rPr lang="en-US" altLang="en-US" kern="0" dirty="0" smtClean="0">
                <a:solidFill>
                  <a:srgbClr val="000000"/>
                </a:solidFill>
                <a:latin typeface="Tahoma"/>
              </a:rPr>
              <a:t>Unconventional</a:t>
            </a:r>
          </a:p>
          <a:p>
            <a:pPr marL="228600" indent="-228600" algn="ctr"/>
            <a:r>
              <a:rPr lang="en-US" kern="0" dirty="0" smtClean="0">
                <a:solidFill>
                  <a:srgbClr val="000000"/>
                </a:solidFill>
                <a:latin typeface="Tahoma"/>
              </a:rPr>
              <a:t>Reservoirs</a:t>
            </a:r>
            <a:endParaRPr lang="en-US" dirty="0"/>
          </a:p>
        </p:txBody>
      </p:sp>
      <p:cxnSp>
        <p:nvCxnSpPr>
          <p:cNvPr id="22" name="Straight Connector 21"/>
          <p:cNvCxnSpPr/>
          <p:nvPr/>
        </p:nvCxnSpPr>
        <p:spPr bwMode="auto">
          <a:xfrm>
            <a:off x="1314450" y="2372460"/>
            <a:ext cx="0" cy="1285140"/>
          </a:xfrm>
          <a:prstGeom prst="line">
            <a:avLst/>
          </a:prstGeom>
          <a:solidFill>
            <a:schemeClr val="accent1"/>
          </a:solidFill>
          <a:ln w="2857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36" name="TextBox 35"/>
          <p:cNvSpPr txBox="1"/>
          <p:nvPr/>
        </p:nvSpPr>
        <p:spPr>
          <a:xfrm>
            <a:off x="1515596" y="2715290"/>
            <a:ext cx="2306170" cy="461665"/>
          </a:xfrm>
          <a:prstGeom prst="rect">
            <a:avLst/>
          </a:prstGeom>
          <a:noFill/>
          <a:ln w="28575">
            <a:noFill/>
          </a:ln>
        </p:spPr>
        <p:txBody>
          <a:bodyPr wrap="square" rtlCol="0">
            <a:spAutoFit/>
          </a:bodyPr>
          <a:lstStyle/>
          <a:p>
            <a:pPr marL="228600" indent="-228600"/>
            <a:r>
              <a:rPr lang="en-US" altLang="en-US" kern="0" dirty="0" smtClean="0">
                <a:solidFill>
                  <a:srgbClr val="000000"/>
                </a:solidFill>
                <a:latin typeface="Tahoma"/>
              </a:rPr>
              <a:t>Clastic</a:t>
            </a:r>
            <a:endParaRPr lang="en-US" dirty="0"/>
          </a:p>
        </p:txBody>
      </p:sp>
      <p:sp>
        <p:nvSpPr>
          <p:cNvPr id="38" name="TextBox 37"/>
          <p:cNvSpPr txBox="1"/>
          <p:nvPr/>
        </p:nvSpPr>
        <p:spPr>
          <a:xfrm>
            <a:off x="1515596" y="3420140"/>
            <a:ext cx="2306170" cy="461665"/>
          </a:xfrm>
          <a:prstGeom prst="rect">
            <a:avLst/>
          </a:prstGeom>
          <a:noFill/>
          <a:ln w="28575">
            <a:noFill/>
          </a:ln>
        </p:spPr>
        <p:txBody>
          <a:bodyPr wrap="square" rtlCol="0">
            <a:spAutoFit/>
          </a:bodyPr>
          <a:lstStyle/>
          <a:p>
            <a:pPr marL="228600" indent="-228600"/>
            <a:r>
              <a:rPr lang="en-US" altLang="en-US" kern="0" dirty="0" smtClean="0">
                <a:solidFill>
                  <a:srgbClr val="000000"/>
                </a:solidFill>
                <a:latin typeface="Tahoma"/>
              </a:rPr>
              <a:t>Carbonate</a:t>
            </a:r>
            <a:endParaRPr lang="en-US" dirty="0"/>
          </a:p>
        </p:txBody>
      </p:sp>
      <p:cxnSp>
        <p:nvCxnSpPr>
          <p:cNvPr id="39" name="Straight Connector 38"/>
          <p:cNvCxnSpPr/>
          <p:nvPr/>
        </p:nvCxnSpPr>
        <p:spPr bwMode="auto">
          <a:xfrm flipH="1">
            <a:off x="1314450" y="2946122"/>
            <a:ext cx="201146" cy="0"/>
          </a:xfrm>
          <a:prstGeom prst="line">
            <a:avLst/>
          </a:prstGeom>
          <a:solidFill>
            <a:schemeClr val="accent1"/>
          </a:solidFill>
          <a:ln w="2857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3" name="Straight Connector 42"/>
          <p:cNvCxnSpPr/>
          <p:nvPr/>
        </p:nvCxnSpPr>
        <p:spPr bwMode="auto">
          <a:xfrm flipH="1">
            <a:off x="1314450" y="3650972"/>
            <a:ext cx="201146" cy="0"/>
          </a:xfrm>
          <a:prstGeom prst="line">
            <a:avLst/>
          </a:prstGeom>
          <a:solidFill>
            <a:schemeClr val="accent1"/>
          </a:solidFill>
          <a:ln w="2857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4" name="Straight Connector 43"/>
          <p:cNvCxnSpPr/>
          <p:nvPr/>
        </p:nvCxnSpPr>
        <p:spPr bwMode="auto">
          <a:xfrm>
            <a:off x="5895975" y="2372460"/>
            <a:ext cx="0" cy="1839822"/>
          </a:xfrm>
          <a:prstGeom prst="line">
            <a:avLst/>
          </a:prstGeom>
          <a:solidFill>
            <a:schemeClr val="accent1"/>
          </a:solidFill>
          <a:ln w="2857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45" name="TextBox 44"/>
          <p:cNvSpPr txBox="1"/>
          <p:nvPr/>
        </p:nvSpPr>
        <p:spPr>
          <a:xfrm>
            <a:off x="6097121" y="2715290"/>
            <a:ext cx="2942104" cy="461665"/>
          </a:xfrm>
          <a:prstGeom prst="rect">
            <a:avLst/>
          </a:prstGeom>
          <a:noFill/>
          <a:ln w="28575">
            <a:noFill/>
          </a:ln>
        </p:spPr>
        <p:txBody>
          <a:bodyPr wrap="square" rtlCol="0">
            <a:spAutoFit/>
          </a:bodyPr>
          <a:lstStyle/>
          <a:p>
            <a:pPr marL="228600" indent="-228600"/>
            <a:r>
              <a:rPr lang="en-US" altLang="en-US" kern="0" dirty="0" smtClean="0">
                <a:solidFill>
                  <a:srgbClr val="000000"/>
                </a:solidFill>
                <a:latin typeface="Tahoma"/>
              </a:rPr>
              <a:t>Tight Oil/Gas Sands</a:t>
            </a:r>
            <a:endParaRPr lang="en-US" dirty="0"/>
          </a:p>
        </p:txBody>
      </p:sp>
      <p:sp>
        <p:nvSpPr>
          <p:cNvPr id="46" name="TextBox 45"/>
          <p:cNvSpPr txBox="1"/>
          <p:nvPr/>
        </p:nvSpPr>
        <p:spPr>
          <a:xfrm>
            <a:off x="6097120" y="3420140"/>
            <a:ext cx="2570629" cy="461665"/>
          </a:xfrm>
          <a:prstGeom prst="rect">
            <a:avLst/>
          </a:prstGeom>
          <a:noFill/>
          <a:ln w="28575">
            <a:noFill/>
          </a:ln>
        </p:spPr>
        <p:txBody>
          <a:bodyPr wrap="square" rtlCol="0">
            <a:spAutoFit/>
          </a:bodyPr>
          <a:lstStyle/>
          <a:p>
            <a:pPr marL="228600" indent="-228600"/>
            <a:r>
              <a:rPr lang="en-US" altLang="en-US" kern="0" dirty="0" smtClean="0">
                <a:solidFill>
                  <a:srgbClr val="000000"/>
                </a:solidFill>
                <a:latin typeface="Tahoma"/>
              </a:rPr>
              <a:t>Shale Oil/Gas</a:t>
            </a:r>
            <a:endParaRPr lang="en-US" dirty="0"/>
          </a:p>
        </p:txBody>
      </p:sp>
      <p:cxnSp>
        <p:nvCxnSpPr>
          <p:cNvPr id="47" name="Straight Connector 46"/>
          <p:cNvCxnSpPr/>
          <p:nvPr/>
        </p:nvCxnSpPr>
        <p:spPr bwMode="auto">
          <a:xfrm flipH="1">
            <a:off x="5895975" y="2946122"/>
            <a:ext cx="201146" cy="0"/>
          </a:xfrm>
          <a:prstGeom prst="line">
            <a:avLst/>
          </a:prstGeom>
          <a:solidFill>
            <a:schemeClr val="accent1"/>
          </a:solidFill>
          <a:ln w="2857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8" name="Straight Connector 47"/>
          <p:cNvCxnSpPr/>
          <p:nvPr/>
        </p:nvCxnSpPr>
        <p:spPr bwMode="auto">
          <a:xfrm flipH="1">
            <a:off x="5895975" y="3650972"/>
            <a:ext cx="201146" cy="0"/>
          </a:xfrm>
          <a:prstGeom prst="line">
            <a:avLst/>
          </a:prstGeom>
          <a:solidFill>
            <a:schemeClr val="accent1"/>
          </a:solidFill>
          <a:ln w="2857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50" name="TextBox 49"/>
          <p:cNvSpPr txBox="1"/>
          <p:nvPr/>
        </p:nvSpPr>
        <p:spPr>
          <a:xfrm>
            <a:off x="6097119" y="3981450"/>
            <a:ext cx="2675405" cy="461665"/>
          </a:xfrm>
          <a:prstGeom prst="rect">
            <a:avLst/>
          </a:prstGeom>
          <a:noFill/>
          <a:ln w="28575">
            <a:noFill/>
          </a:ln>
        </p:spPr>
        <p:txBody>
          <a:bodyPr wrap="square" rtlCol="0">
            <a:spAutoFit/>
          </a:bodyPr>
          <a:lstStyle/>
          <a:p>
            <a:pPr marL="228600" indent="-228600"/>
            <a:r>
              <a:rPr lang="en-US" altLang="en-US" kern="0" dirty="0" smtClean="0">
                <a:solidFill>
                  <a:srgbClr val="000000"/>
                </a:solidFill>
                <a:latin typeface="Tahoma"/>
              </a:rPr>
              <a:t>Coal Bed Methane</a:t>
            </a:r>
            <a:endParaRPr lang="en-US" dirty="0"/>
          </a:p>
        </p:txBody>
      </p:sp>
      <p:cxnSp>
        <p:nvCxnSpPr>
          <p:cNvPr id="52" name="Straight Connector 51"/>
          <p:cNvCxnSpPr/>
          <p:nvPr/>
        </p:nvCxnSpPr>
        <p:spPr bwMode="auto">
          <a:xfrm flipH="1">
            <a:off x="5895974" y="4212282"/>
            <a:ext cx="201146" cy="0"/>
          </a:xfrm>
          <a:prstGeom prst="line">
            <a:avLst/>
          </a:prstGeom>
          <a:solidFill>
            <a:schemeClr val="accent1"/>
          </a:solidFill>
          <a:ln w="2857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0" name="Right Arrow 19"/>
          <p:cNvSpPr/>
          <p:nvPr/>
        </p:nvSpPr>
        <p:spPr bwMode="auto">
          <a:xfrm>
            <a:off x="4719837" y="1707192"/>
            <a:ext cx="590550" cy="461665"/>
          </a:xfrm>
          <a:prstGeom prst="rightArrow">
            <a:avLst/>
          </a:prstGeom>
          <a:solidFill>
            <a:srgbClr val="FFFF00"/>
          </a:solidFill>
          <a:ln w="28575" cap="flat" cmpd="sng" algn="ctr">
            <a:solidFill>
              <a:srgbClr val="C00000"/>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21" name="TextBox 20"/>
          <p:cNvSpPr txBox="1"/>
          <p:nvPr/>
        </p:nvSpPr>
        <p:spPr>
          <a:xfrm>
            <a:off x="933450" y="4555112"/>
            <a:ext cx="2888316" cy="1200329"/>
          </a:xfrm>
          <a:prstGeom prst="rect">
            <a:avLst/>
          </a:prstGeom>
          <a:noFill/>
        </p:spPr>
        <p:txBody>
          <a:bodyPr wrap="square" rtlCol="0">
            <a:spAutoFit/>
          </a:bodyPr>
          <a:lstStyle/>
          <a:p>
            <a:pPr algn="ctr"/>
            <a:r>
              <a:rPr lang="en-US" sz="1800" dirty="0" smtClean="0">
                <a:solidFill>
                  <a:schemeClr val="accent6"/>
                </a:solidFill>
                <a:latin typeface="Calibri" panose="020F0502020204030204" pitchFamily="34" charset="0"/>
              </a:rPr>
              <a:t>Traditional methods are used to extract HCs from reservoir-quality rocks within some type of trap</a:t>
            </a:r>
            <a:endParaRPr lang="en-US" sz="1800" dirty="0">
              <a:solidFill>
                <a:schemeClr val="accent6"/>
              </a:solidFill>
              <a:latin typeface="Calibri" panose="020F0502020204030204" pitchFamily="34" charset="0"/>
            </a:endParaRPr>
          </a:p>
        </p:txBody>
      </p:sp>
      <p:sp>
        <p:nvSpPr>
          <p:cNvPr id="23" name="TextBox 22"/>
          <p:cNvSpPr txBox="1"/>
          <p:nvPr/>
        </p:nvSpPr>
        <p:spPr>
          <a:xfrm>
            <a:off x="5524500" y="4555112"/>
            <a:ext cx="2888316" cy="1200329"/>
          </a:xfrm>
          <a:prstGeom prst="rect">
            <a:avLst/>
          </a:prstGeom>
          <a:noFill/>
        </p:spPr>
        <p:txBody>
          <a:bodyPr wrap="square" rtlCol="0">
            <a:spAutoFit/>
          </a:bodyPr>
          <a:lstStyle/>
          <a:p>
            <a:pPr algn="ctr"/>
            <a:r>
              <a:rPr lang="en-US" sz="1800" dirty="0" smtClean="0">
                <a:solidFill>
                  <a:schemeClr val="accent6"/>
                </a:solidFill>
                <a:latin typeface="Calibri" panose="020F0502020204030204" pitchFamily="34" charset="0"/>
              </a:rPr>
              <a:t>New methods are used to extract HCs from non-reservoir-quality rocks often within source intervals</a:t>
            </a:r>
            <a:endParaRPr lang="en-US" sz="1800" dirty="0">
              <a:solidFill>
                <a:schemeClr val="accent6"/>
              </a:solidFill>
              <a:latin typeface="Calibri" panose="020F0502020204030204" pitchFamily="34" charset="0"/>
            </a:endParaRPr>
          </a:p>
        </p:txBody>
      </p:sp>
    </p:spTree>
    <p:extLst>
      <p:ext uri="{BB962C8B-B14F-4D97-AF65-F5344CB8AC3E}">
        <p14:creationId xmlns:p14="http://schemas.microsoft.com/office/powerpoint/2010/main" val="4180522673"/>
      </p:ext>
    </p:extLst>
  </p:cSld>
  <p:clrMapOvr>
    <a:masterClrMapping/>
  </p:clrMapOvr>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Reservoir Rocks</a:t>
            </a:r>
            <a:endParaRPr lang="en-US" dirty="0"/>
          </a:p>
        </p:txBody>
      </p:sp>
      <p:sp>
        <p:nvSpPr>
          <p:cNvPr id="22" name="TextBox 21"/>
          <p:cNvSpPr txBox="1"/>
          <p:nvPr/>
        </p:nvSpPr>
        <p:spPr>
          <a:xfrm>
            <a:off x="322730" y="979488"/>
            <a:ext cx="7773520" cy="3416320"/>
          </a:xfrm>
          <a:prstGeom prst="rect">
            <a:avLst/>
          </a:prstGeom>
          <a:noFill/>
        </p:spPr>
        <p:txBody>
          <a:bodyPr wrap="square" rtlCol="0">
            <a:spAutoFit/>
          </a:bodyPr>
          <a:lstStyle/>
          <a:p>
            <a:pPr marL="228600" indent="-228600"/>
            <a:r>
              <a:rPr lang="en-US" altLang="en-US" kern="0" dirty="0" smtClean="0">
                <a:solidFill>
                  <a:srgbClr val="000000"/>
                </a:solidFill>
                <a:latin typeface="Tahoma"/>
              </a:rPr>
              <a:t>A </a:t>
            </a:r>
            <a:r>
              <a:rPr lang="en-US" altLang="en-US" b="1" kern="0" dirty="0" smtClean="0">
                <a:solidFill>
                  <a:srgbClr val="000000"/>
                </a:solidFill>
                <a:latin typeface="Tahoma"/>
              </a:rPr>
              <a:t>Reservoir Rock </a:t>
            </a:r>
            <a:r>
              <a:rPr lang="en-US" altLang="en-US" kern="0" dirty="0" smtClean="0">
                <a:solidFill>
                  <a:srgbClr val="000000"/>
                </a:solidFill>
                <a:latin typeface="Tahoma"/>
              </a:rPr>
              <a:t>is one from which oil &amp; gas can be extracted from wells and brought to the surface</a:t>
            </a:r>
          </a:p>
          <a:p>
            <a:pPr marL="228600" indent="-228600"/>
            <a:endParaRPr lang="en-US" kern="0" dirty="0">
              <a:solidFill>
                <a:srgbClr val="000000"/>
              </a:solidFill>
              <a:latin typeface="Tahoma"/>
            </a:endParaRPr>
          </a:p>
          <a:p>
            <a:pPr marL="228600" indent="-228600"/>
            <a:r>
              <a:rPr lang="en-US" kern="0" dirty="0" smtClean="0">
                <a:solidFill>
                  <a:srgbClr val="000000"/>
                </a:solidFill>
                <a:latin typeface="Tahoma"/>
              </a:rPr>
              <a:t>It must have:</a:t>
            </a:r>
          </a:p>
          <a:p>
            <a:pPr marL="228600" indent="-228600"/>
            <a:r>
              <a:rPr lang="en-US" kern="0" dirty="0">
                <a:solidFill>
                  <a:srgbClr val="000000"/>
                </a:solidFill>
                <a:latin typeface="Tahoma"/>
              </a:rPr>
              <a:t>	</a:t>
            </a:r>
            <a:r>
              <a:rPr lang="en-US" kern="0" dirty="0" smtClean="0">
                <a:solidFill>
                  <a:srgbClr val="000000"/>
                </a:solidFill>
                <a:latin typeface="Tahoma"/>
              </a:rPr>
              <a:t>1.  Void space in the rock for HC molecules to occupy</a:t>
            </a:r>
          </a:p>
          <a:p>
            <a:pPr marL="228600" indent="-228600"/>
            <a:endParaRPr lang="en-US" kern="0" dirty="0" smtClean="0">
              <a:solidFill>
                <a:srgbClr val="000000"/>
              </a:solidFill>
              <a:latin typeface="Tahoma"/>
            </a:endParaRPr>
          </a:p>
          <a:p>
            <a:pPr marL="228600" indent="-228600"/>
            <a:endParaRPr lang="en-US" kern="0" dirty="0">
              <a:solidFill>
                <a:srgbClr val="000000"/>
              </a:solidFill>
              <a:latin typeface="Tahoma"/>
            </a:endParaRPr>
          </a:p>
          <a:p>
            <a:pPr marL="228600" indent="-228600"/>
            <a:r>
              <a:rPr lang="en-US" kern="0" dirty="0" smtClean="0">
                <a:solidFill>
                  <a:srgbClr val="000000"/>
                </a:solidFill>
                <a:latin typeface="Tahoma"/>
              </a:rPr>
              <a:t>	2.  Sufficient “plumbing” so the HC molecules can 	escape from the rock</a:t>
            </a:r>
            <a:endParaRPr lang="en-US" dirty="0"/>
          </a:p>
        </p:txBody>
      </p:sp>
      <p:sp>
        <p:nvSpPr>
          <p:cNvPr id="2" name="Rectangle 1"/>
          <p:cNvSpPr/>
          <p:nvPr/>
        </p:nvSpPr>
        <p:spPr>
          <a:xfrm>
            <a:off x="1584238" y="2871471"/>
            <a:ext cx="1853391" cy="523220"/>
          </a:xfrm>
          <a:prstGeom prst="rect">
            <a:avLst/>
          </a:prstGeom>
          <a:noFill/>
        </p:spPr>
        <p:txBody>
          <a:bodyPr wrap="none" lIns="91440" tIns="45720" rIns="91440" bIns="45720">
            <a:spAutoFit/>
          </a:bodyPr>
          <a:lstStyle/>
          <a:p>
            <a:r>
              <a:rPr lang="en-US" sz="2800" b="1" cap="none" spc="0" dirty="0" smtClean="0">
                <a:ln w="19050">
                  <a:solidFill>
                    <a:srgbClr val="C00000"/>
                  </a:solidFill>
                  <a:prstDash val="solid"/>
                </a:ln>
                <a:solidFill>
                  <a:srgbClr val="FFFF00"/>
                </a:solidFill>
                <a:effectLst>
                  <a:outerShdw dist="38100" dir="2700000" algn="tl" rotWithShape="0">
                    <a:schemeClr val="accent2"/>
                  </a:outerShdw>
                </a:effectLst>
                <a:latin typeface="Verdana" panose="020B0604030504040204" pitchFamily="34" charset="0"/>
                <a:ea typeface="Verdana" panose="020B0604030504040204" pitchFamily="34" charset="0"/>
                <a:cs typeface="Verdana" panose="020B0604030504040204" pitchFamily="34" charset="0"/>
              </a:rPr>
              <a:t>Porosity</a:t>
            </a:r>
            <a:endParaRPr lang="en-US" sz="2800" b="1" cap="none" spc="0" dirty="0">
              <a:ln w="19050">
                <a:solidFill>
                  <a:srgbClr val="C00000"/>
                </a:solidFill>
                <a:prstDash val="solid"/>
              </a:ln>
              <a:solidFill>
                <a:srgbClr val="FFFF00"/>
              </a:solidFill>
              <a:effectLst>
                <a:outerShdw dist="38100" dir="2700000" algn="tl" rotWithShape="0">
                  <a:schemeClr val="accent2"/>
                </a:outerShdw>
              </a:effectLst>
              <a:latin typeface="Verdana" panose="020B0604030504040204" pitchFamily="34" charset="0"/>
              <a:ea typeface="Verdana" panose="020B0604030504040204" pitchFamily="34" charset="0"/>
              <a:cs typeface="Verdana" panose="020B0604030504040204" pitchFamily="34" charset="0"/>
            </a:endParaRPr>
          </a:p>
        </p:txBody>
      </p:sp>
      <p:sp>
        <p:nvSpPr>
          <p:cNvPr id="26" name="Rectangle 25"/>
          <p:cNvSpPr/>
          <p:nvPr/>
        </p:nvSpPr>
        <p:spPr>
          <a:xfrm>
            <a:off x="1584238" y="4306980"/>
            <a:ext cx="2743059" cy="523220"/>
          </a:xfrm>
          <a:prstGeom prst="rect">
            <a:avLst/>
          </a:prstGeom>
          <a:noFill/>
        </p:spPr>
        <p:txBody>
          <a:bodyPr wrap="none" lIns="91440" tIns="45720" rIns="91440" bIns="45720">
            <a:spAutoFit/>
          </a:bodyPr>
          <a:lstStyle/>
          <a:p>
            <a:r>
              <a:rPr lang="en-US" sz="2800" b="1" cap="none" spc="0" dirty="0" smtClean="0">
                <a:ln w="19050">
                  <a:solidFill>
                    <a:srgbClr val="C00000"/>
                  </a:solidFill>
                  <a:prstDash val="solid"/>
                </a:ln>
                <a:solidFill>
                  <a:srgbClr val="FFFF00"/>
                </a:solidFill>
                <a:effectLst>
                  <a:outerShdw dist="38100" dir="2700000" algn="tl" rotWithShape="0">
                    <a:schemeClr val="accent2"/>
                  </a:outerShdw>
                </a:effectLst>
                <a:latin typeface="Verdana" panose="020B0604030504040204" pitchFamily="34" charset="0"/>
                <a:ea typeface="Verdana" panose="020B0604030504040204" pitchFamily="34" charset="0"/>
                <a:cs typeface="Verdana" panose="020B0604030504040204" pitchFamily="34" charset="0"/>
              </a:rPr>
              <a:t>Permeability</a:t>
            </a:r>
            <a:endParaRPr lang="en-US" sz="2800" b="1" cap="none" spc="0" dirty="0">
              <a:ln w="19050">
                <a:solidFill>
                  <a:srgbClr val="C00000"/>
                </a:solidFill>
                <a:prstDash val="solid"/>
              </a:ln>
              <a:solidFill>
                <a:srgbClr val="FFFF00"/>
              </a:solidFill>
              <a:effectLst>
                <a:outerShdw dist="38100" dir="2700000" algn="tl" rotWithShape="0">
                  <a:schemeClr val="accent2"/>
                </a:outerShdw>
              </a:effectLst>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2101759341"/>
      </p:ext>
    </p:extLst>
  </p:cSld>
  <p:clrMapOvr>
    <a:masterClrMapping/>
  </p:clrMapOvr>
  <p:timing>
    <p:tnLst>
      <p:par>
        <p:cTn xmlns:p14="http://schemas.microsoft.com/office/powerpoint/2010/mai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latin typeface="Arial" charset="0"/>
              </a:rPr>
              <a:t>What is an Unconventional Reservoir</a:t>
            </a:r>
            <a:r>
              <a:rPr lang="en-US" dirty="0" smtClean="0">
                <a:latin typeface="Arial" charset="0"/>
              </a:rPr>
              <a:t>?</a:t>
            </a:r>
            <a:endParaRPr lang="en-US" dirty="0"/>
          </a:p>
        </p:txBody>
      </p:sp>
      <p:sp>
        <p:nvSpPr>
          <p:cNvPr id="18" name="TextBox 17"/>
          <p:cNvSpPr txBox="1"/>
          <p:nvPr/>
        </p:nvSpPr>
        <p:spPr>
          <a:xfrm>
            <a:off x="140706" y="1090192"/>
            <a:ext cx="2698176" cy="461665"/>
          </a:xfrm>
          <a:prstGeom prst="rect">
            <a:avLst/>
          </a:prstGeom>
          <a:noFill/>
        </p:spPr>
        <p:txBody>
          <a:bodyPr wrap="none" rtlCol="0">
            <a:spAutoFit/>
          </a:bodyPr>
          <a:lstStyle/>
          <a:p>
            <a:pPr algn="ctr"/>
            <a:r>
              <a:rPr lang="en-US" b="1" dirty="0">
                <a:ln>
                  <a:solidFill>
                    <a:schemeClr val="tx1">
                      <a:lumMod val="95000"/>
                      <a:lumOff val="5000"/>
                    </a:schemeClr>
                  </a:solidFill>
                </a:ln>
                <a:solidFill>
                  <a:srgbClr val="FFC000"/>
                </a:solidFill>
                <a:effectLst>
                  <a:outerShdw blurRad="38100" dist="38100" dir="2700000" algn="tl">
                    <a:srgbClr val="000000">
                      <a:alpha val="43137"/>
                    </a:srgbClr>
                  </a:outerShdw>
                </a:effectLst>
                <a:latin typeface="+mj-lt"/>
              </a:rPr>
              <a:t>CONVENTIONAL</a:t>
            </a:r>
          </a:p>
        </p:txBody>
      </p:sp>
      <p:sp>
        <p:nvSpPr>
          <p:cNvPr id="19" name="TextBox 18"/>
          <p:cNvSpPr txBox="1"/>
          <p:nvPr/>
        </p:nvSpPr>
        <p:spPr>
          <a:xfrm>
            <a:off x="6016903" y="1090192"/>
            <a:ext cx="3163045" cy="461665"/>
          </a:xfrm>
          <a:prstGeom prst="rect">
            <a:avLst/>
          </a:prstGeom>
          <a:noFill/>
        </p:spPr>
        <p:txBody>
          <a:bodyPr wrap="none" rtlCol="0">
            <a:spAutoFit/>
          </a:bodyPr>
          <a:lstStyle/>
          <a:p>
            <a:pPr algn="ctr"/>
            <a:r>
              <a:rPr lang="en-US" b="1" dirty="0">
                <a:ln>
                  <a:solidFill>
                    <a:schemeClr val="tx1">
                      <a:lumMod val="95000"/>
                      <a:lumOff val="5000"/>
                    </a:schemeClr>
                  </a:solidFill>
                </a:ln>
                <a:solidFill>
                  <a:schemeClr val="bg1">
                    <a:lumMod val="65000"/>
                  </a:schemeClr>
                </a:solidFill>
                <a:latin typeface="+mj-lt"/>
              </a:rPr>
              <a:t>UNCONVENTIONAL</a:t>
            </a:r>
          </a:p>
        </p:txBody>
      </p:sp>
      <p:sp>
        <p:nvSpPr>
          <p:cNvPr id="20" name="Right Arrow 19"/>
          <p:cNvSpPr/>
          <p:nvPr/>
        </p:nvSpPr>
        <p:spPr>
          <a:xfrm>
            <a:off x="2896757" y="1064992"/>
            <a:ext cx="3062270" cy="512064"/>
          </a:xfrm>
          <a:prstGeom prst="rightArrow">
            <a:avLst/>
          </a:prstGeom>
          <a:gradFill flip="none" rotWithShape="1">
            <a:gsLst>
              <a:gs pos="0">
                <a:schemeClr val="tx1"/>
              </a:gs>
              <a:gs pos="50000">
                <a:schemeClr val="bg2">
                  <a:lumMod val="75000"/>
                </a:schemeClr>
              </a:gs>
              <a:gs pos="100000">
                <a:srgbClr val="FFFF00"/>
              </a:gs>
            </a:gsLst>
            <a:lin ang="10800000" scaled="1"/>
            <a:tileRect/>
          </a:gra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j-lt"/>
            </a:endParaRPr>
          </a:p>
        </p:txBody>
      </p:sp>
      <p:pic>
        <p:nvPicPr>
          <p:cNvPr id="22"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17327" b="11376"/>
          <a:stretch/>
        </p:blipFill>
        <p:spPr bwMode="auto">
          <a:xfrm>
            <a:off x="355783" y="1752600"/>
            <a:ext cx="2599451" cy="22206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4" name="Picture 2" descr="http://aapgbull.geoscienceworld.org/content/94/12/1811/F9.large.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246506" y="1752600"/>
            <a:ext cx="2947912" cy="2199075"/>
          </a:xfrm>
          <a:prstGeom prst="rect">
            <a:avLst/>
          </a:prstGeom>
          <a:noFill/>
          <a:ln w="22225">
            <a:solidFill>
              <a:schemeClr val="tx1"/>
            </a:solidFill>
          </a:ln>
          <a:extLst>
            <a:ext uri="{909E8E84-426E-40dd-AFC4-6F175D3DCCD1}">
              <a14:hiddenFill xmlns:a14="http://schemas.microsoft.com/office/drawing/2010/main">
                <a:solidFill>
                  <a:srgbClr val="FFFFFF"/>
                </a:solidFill>
              </a14:hiddenFill>
            </a:ext>
          </a:extLst>
        </p:spPr>
      </p:pic>
      <p:grpSp>
        <p:nvGrpSpPr>
          <p:cNvPr id="6" name="Group 5"/>
          <p:cNvGrpSpPr/>
          <p:nvPr/>
        </p:nvGrpSpPr>
        <p:grpSpPr>
          <a:xfrm>
            <a:off x="6572636" y="1752600"/>
            <a:ext cx="2154496" cy="2264228"/>
            <a:chOff x="6499647" y="1752600"/>
            <a:chExt cx="2154496" cy="2264228"/>
          </a:xfrm>
        </p:grpSpPr>
        <p:pic>
          <p:nvPicPr>
            <p:cNvPr id="23" name="Picture 2"/>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t="23392" b="12399"/>
            <a:stretch/>
          </p:blipFill>
          <p:spPr bwMode="auto">
            <a:xfrm>
              <a:off x="6501341" y="1752600"/>
              <a:ext cx="2152802" cy="2264228"/>
            </a:xfrm>
            <a:prstGeom prst="rect">
              <a:avLst/>
            </a:prstGeom>
            <a:noFill/>
            <a:ln w="254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5" name="TextBox 24"/>
            <p:cNvSpPr txBox="1"/>
            <p:nvPr/>
          </p:nvSpPr>
          <p:spPr>
            <a:xfrm>
              <a:off x="6499647" y="2592589"/>
              <a:ext cx="1835759" cy="307777"/>
            </a:xfrm>
            <a:prstGeom prst="rect">
              <a:avLst/>
            </a:prstGeom>
            <a:noFill/>
          </p:spPr>
          <p:txBody>
            <a:bodyPr wrap="none" rtlCol="0">
              <a:spAutoFit/>
            </a:bodyPr>
            <a:lstStyle/>
            <a:p>
              <a:r>
                <a:rPr lang="en-US" sz="1400" b="1" dirty="0">
                  <a:solidFill>
                    <a:schemeClr val="bg1"/>
                  </a:solidFill>
                  <a:latin typeface="Arial" pitchFamily="34" charset="0"/>
                  <a:cs typeface="Arial" pitchFamily="34" charset="0"/>
                </a:rPr>
                <a:t>Marcellus       Shale</a:t>
              </a:r>
            </a:p>
          </p:txBody>
        </p:sp>
      </p:grpSp>
      <p:sp>
        <p:nvSpPr>
          <p:cNvPr id="26" name="TextBox 25"/>
          <p:cNvSpPr txBox="1"/>
          <p:nvPr/>
        </p:nvSpPr>
        <p:spPr>
          <a:xfrm>
            <a:off x="445081" y="4067296"/>
            <a:ext cx="2420855" cy="584775"/>
          </a:xfrm>
          <a:prstGeom prst="rect">
            <a:avLst/>
          </a:prstGeom>
          <a:noFill/>
        </p:spPr>
        <p:txBody>
          <a:bodyPr wrap="none" rtlCol="0">
            <a:spAutoFit/>
          </a:bodyPr>
          <a:lstStyle/>
          <a:p>
            <a:pPr algn="ctr"/>
            <a:r>
              <a:rPr lang="en-US" sz="1600" b="1" dirty="0">
                <a:latin typeface="Arial" panose="020B0604020202020204" pitchFamily="34" charset="0"/>
                <a:cs typeface="Arial" panose="020B0604020202020204" pitchFamily="34" charset="0"/>
              </a:rPr>
              <a:t>High Porosity (20-40%)</a:t>
            </a:r>
          </a:p>
          <a:p>
            <a:pPr algn="ctr"/>
            <a:r>
              <a:rPr lang="en-US" sz="1600" b="1" dirty="0">
                <a:latin typeface="Arial" panose="020B0604020202020204" pitchFamily="34" charset="0"/>
                <a:cs typeface="Arial" panose="020B0604020202020204" pitchFamily="34" charset="0"/>
              </a:rPr>
              <a:t>High </a:t>
            </a:r>
            <a:r>
              <a:rPr lang="en-US" sz="1600" b="1" dirty="0" smtClean="0">
                <a:latin typeface="Arial" panose="020B0604020202020204" pitchFamily="34" charset="0"/>
                <a:cs typeface="Arial" panose="020B0604020202020204" pitchFamily="34" charset="0"/>
              </a:rPr>
              <a:t>Permeability</a:t>
            </a:r>
            <a:endParaRPr lang="en-US" sz="1600" b="1" dirty="0">
              <a:latin typeface="Arial" panose="020B0604020202020204" pitchFamily="34" charset="0"/>
              <a:cs typeface="Arial" panose="020B0604020202020204" pitchFamily="34" charset="0"/>
            </a:endParaRPr>
          </a:p>
        </p:txBody>
      </p:sp>
      <p:sp>
        <p:nvSpPr>
          <p:cNvPr id="27" name="TextBox 26"/>
          <p:cNvSpPr txBox="1"/>
          <p:nvPr/>
        </p:nvSpPr>
        <p:spPr>
          <a:xfrm>
            <a:off x="3281607" y="4067296"/>
            <a:ext cx="2877711" cy="584775"/>
          </a:xfrm>
          <a:prstGeom prst="rect">
            <a:avLst/>
          </a:prstGeom>
          <a:noFill/>
        </p:spPr>
        <p:txBody>
          <a:bodyPr wrap="none" rtlCol="0">
            <a:spAutoFit/>
          </a:bodyPr>
          <a:lstStyle/>
          <a:p>
            <a:pPr algn="ctr"/>
            <a:r>
              <a:rPr lang="en-US" sz="1600" b="1" dirty="0">
                <a:latin typeface="Arial" panose="020B0604020202020204" pitchFamily="34" charset="0"/>
                <a:cs typeface="Arial" panose="020B0604020202020204" pitchFamily="34" charset="0"/>
              </a:rPr>
              <a:t>Moderate Porosity (10-20%)</a:t>
            </a:r>
          </a:p>
          <a:p>
            <a:pPr algn="ctr"/>
            <a:r>
              <a:rPr lang="en-US" sz="1600" b="1" dirty="0">
                <a:latin typeface="Arial" panose="020B0604020202020204" pitchFamily="34" charset="0"/>
                <a:cs typeface="Arial" panose="020B0604020202020204" pitchFamily="34" charset="0"/>
              </a:rPr>
              <a:t>Moderate </a:t>
            </a:r>
            <a:r>
              <a:rPr lang="en-US" sz="1600" b="1" dirty="0" smtClean="0">
                <a:latin typeface="Arial" panose="020B0604020202020204" pitchFamily="34" charset="0"/>
                <a:cs typeface="Arial" panose="020B0604020202020204" pitchFamily="34" charset="0"/>
              </a:rPr>
              <a:t>Permeability</a:t>
            </a:r>
            <a:endParaRPr lang="en-US" sz="1600" b="1" dirty="0">
              <a:latin typeface="Arial" panose="020B0604020202020204" pitchFamily="34" charset="0"/>
              <a:cs typeface="Arial" panose="020B0604020202020204" pitchFamily="34" charset="0"/>
            </a:endParaRPr>
          </a:p>
        </p:txBody>
      </p:sp>
      <p:sp>
        <p:nvSpPr>
          <p:cNvPr id="28" name="TextBox 27"/>
          <p:cNvSpPr txBox="1"/>
          <p:nvPr/>
        </p:nvSpPr>
        <p:spPr>
          <a:xfrm>
            <a:off x="6255913" y="4067296"/>
            <a:ext cx="2787943" cy="584775"/>
          </a:xfrm>
          <a:prstGeom prst="rect">
            <a:avLst/>
          </a:prstGeom>
          <a:noFill/>
        </p:spPr>
        <p:txBody>
          <a:bodyPr wrap="none" rtlCol="0">
            <a:spAutoFit/>
          </a:bodyPr>
          <a:lstStyle/>
          <a:p>
            <a:pPr algn="ctr"/>
            <a:r>
              <a:rPr lang="en-US" sz="1600" b="1" dirty="0">
                <a:latin typeface="Arial" panose="020B0604020202020204" pitchFamily="34" charset="0"/>
                <a:cs typeface="Arial" panose="020B0604020202020204" pitchFamily="34" charset="0"/>
              </a:rPr>
              <a:t>Ultra Low Porosity (2-10%)</a:t>
            </a:r>
          </a:p>
          <a:p>
            <a:pPr algn="ctr"/>
            <a:r>
              <a:rPr lang="en-US" sz="1600" b="1" dirty="0">
                <a:latin typeface="Arial" panose="020B0604020202020204" pitchFamily="34" charset="0"/>
                <a:cs typeface="Arial" panose="020B0604020202020204" pitchFamily="34" charset="0"/>
              </a:rPr>
              <a:t>Ultra Low </a:t>
            </a:r>
            <a:r>
              <a:rPr lang="en-US" sz="1600" b="1" dirty="0" smtClean="0">
                <a:latin typeface="Arial" panose="020B0604020202020204" pitchFamily="34" charset="0"/>
                <a:cs typeface="Arial" panose="020B0604020202020204" pitchFamily="34" charset="0"/>
              </a:rPr>
              <a:t>Permeability</a:t>
            </a:r>
            <a:endParaRPr lang="en-US" sz="1600" b="1" dirty="0">
              <a:latin typeface="Arial" panose="020B0604020202020204" pitchFamily="34" charset="0"/>
              <a:cs typeface="Arial" panose="020B0604020202020204" pitchFamily="34" charset="0"/>
            </a:endParaRPr>
          </a:p>
        </p:txBody>
      </p:sp>
      <p:sp>
        <p:nvSpPr>
          <p:cNvPr id="29" name="TextBox 28"/>
          <p:cNvSpPr txBox="1"/>
          <p:nvPr/>
        </p:nvSpPr>
        <p:spPr>
          <a:xfrm>
            <a:off x="273250" y="4869466"/>
            <a:ext cx="2764517" cy="830997"/>
          </a:xfrm>
          <a:prstGeom prst="rect">
            <a:avLst/>
          </a:prstGeom>
          <a:noFill/>
        </p:spPr>
        <p:txBody>
          <a:bodyPr wrap="square" rtlCol="0">
            <a:spAutoFit/>
          </a:bodyPr>
          <a:lstStyle/>
          <a:p>
            <a:pPr algn="ctr"/>
            <a:r>
              <a:rPr lang="en-US" sz="1600" b="1" dirty="0" smtClean="0">
                <a:solidFill>
                  <a:schemeClr val="accent1">
                    <a:lumMod val="50000"/>
                  </a:schemeClr>
                </a:solidFill>
                <a:latin typeface="Arial" panose="020B0604020202020204" pitchFamily="34" charset="0"/>
                <a:cs typeface="Arial" panose="020B0604020202020204" pitchFamily="34" charset="0"/>
              </a:rPr>
              <a:t>Fluids </a:t>
            </a:r>
            <a:r>
              <a:rPr lang="en-US" sz="1600" b="1" dirty="0">
                <a:solidFill>
                  <a:schemeClr val="accent1">
                    <a:lumMod val="50000"/>
                  </a:schemeClr>
                </a:solidFill>
                <a:latin typeface="Arial" panose="020B0604020202020204" pitchFamily="34" charset="0"/>
                <a:cs typeface="Arial" panose="020B0604020202020204" pitchFamily="34" charset="0"/>
              </a:rPr>
              <a:t>flow easily </a:t>
            </a:r>
            <a:endParaRPr lang="en-US" sz="1600" b="1" dirty="0" smtClean="0">
              <a:solidFill>
                <a:schemeClr val="accent1">
                  <a:lumMod val="50000"/>
                </a:schemeClr>
              </a:solidFill>
              <a:latin typeface="Arial" panose="020B0604020202020204" pitchFamily="34" charset="0"/>
              <a:cs typeface="Arial" panose="020B0604020202020204" pitchFamily="34" charset="0"/>
            </a:endParaRPr>
          </a:p>
          <a:p>
            <a:pPr algn="ctr"/>
            <a:r>
              <a:rPr lang="en-US" sz="1600" b="1" dirty="0" smtClean="0">
                <a:solidFill>
                  <a:schemeClr val="accent1">
                    <a:lumMod val="50000"/>
                  </a:schemeClr>
                </a:solidFill>
                <a:latin typeface="Arial" panose="020B0604020202020204" pitchFamily="34" charset="0"/>
                <a:cs typeface="Arial" panose="020B0604020202020204" pitchFamily="34" charset="0"/>
              </a:rPr>
              <a:t>through </a:t>
            </a:r>
            <a:r>
              <a:rPr lang="en-US" sz="1600" b="1" dirty="0">
                <a:solidFill>
                  <a:schemeClr val="accent1">
                    <a:lumMod val="50000"/>
                  </a:schemeClr>
                </a:solidFill>
                <a:latin typeface="Arial" panose="020B0604020202020204" pitchFamily="34" charset="0"/>
                <a:cs typeface="Arial" panose="020B0604020202020204" pitchFamily="34" charset="0"/>
              </a:rPr>
              <a:t>the rock </a:t>
            </a:r>
          </a:p>
          <a:p>
            <a:pPr algn="ctr"/>
            <a:r>
              <a:rPr lang="en-US" sz="1600" b="1" dirty="0">
                <a:solidFill>
                  <a:schemeClr val="accent1">
                    <a:lumMod val="50000"/>
                  </a:schemeClr>
                </a:solidFill>
                <a:latin typeface="Arial" panose="020B0604020202020204" pitchFamily="34" charset="0"/>
                <a:cs typeface="Arial" panose="020B0604020202020204" pitchFamily="34" charset="0"/>
              </a:rPr>
              <a:t>(100’s – 1000’s bbls/day)</a:t>
            </a:r>
          </a:p>
        </p:txBody>
      </p:sp>
      <p:sp>
        <p:nvSpPr>
          <p:cNvPr id="30" name="TextBox 29"/>
          <p:cNvSpPr txBox="1"/>
          <p:nvPr/>
        </p:nvSpPr>
        <p:spPr>
          <a:xfrm>
            <a:off x="3425533" y="4869466"/>
            <a:ext cx="2589859" cy="830997"/>
          </a:xfrm>
          <a:prstGeom prst="rect">
            <a:avLst/>
          </a:prstGeom>
          <a:noFill/>
        </p:spPr>
        <p:txBody>
          <a:bodyPr wrap="square" rtlCol="0">
            <a:spAutoFit/>
          </a:bodyPr>
          <a:lstStyle/>
          <a:p>
            <a:pPr algn="ctr"/>
            <a:r>
              <a:rPr lang="en-US" sz="1600" b="1" dirty="0" smtClean="0">
                <a:solidFill>
                  <a:schemeClr val="accent1">
                    <a:lumMod val="50000"/>
                  </a:schemeClr>
                </a:solidFill>
                <a:latin typeface="Arial" panose="020B0604020202020204" pitchFamily="34" charset="0"/>
                <a:cs typeface="Arial" panose="020B0604020202020204" pitchFamily="34" charset="0"/>
              </a:rPr>
              <a:t>Fluids </a:t>
            </a:r>
            <a:r>
              <a:rPr lang="en-US" sz="1600" b="1" dirty="0">
                <a:solidFill>
                  <a:schemeClr val="accent1">
                    <a:lumMod val="50000"/>
                  </a:schemeClr>
                </a:solidFill>
                <a:latin typeface="Arial" panose="020B0604020202020204" pitchFamily="34" charset="0"/>
                <a:cs typeface="Arial" panose="020B0604020202020204" pitchFamily="34" charset="0"/>
              </a:rPr>
              <a:t>flow poorly through the rock </a:t>
            </a:r>
          </a:p>
          <a:p>
            <a:pPr algn="ctr"/>
            <a:r>
              <a:rPr lang="en-US" sz="1600" b="1" dirty="0">
                <a:solidFill>
                  <a:schemeClr val="accent1">
                    <a:lumMod val="50000"/>
                  </a:schemeClr>
                </a:solidFill>
                <a:latin typeface="Arial" panose="020B0604020202020204" pitchFamily="34" charset="0"/>
                <a:cs typeface="Arial" panose="020B0604020202020204" pitchFamily="34" charset="0"/>
              </a:rPr>
              <a:t>(10’s – 100’s bbls/day)</a:t>
            </a:r>
          </a:p>
        </p:txBody>
      </p:sp>
      <p:sp>
        <p:nvSpPr>
          <p:cNvPr id="31" name="TextBox 30"/>
          <p:cNvSpPr txBox="1"/>
          <p:nvPr/>
        </p:nvSpPr>
        <p:spPr>
          <a:xfrm>
            <a:off x="6235311" y="4869466"/>
            <a:ext cx="2829147" cy="1569660"/>
          </a:xfrm>
          <a:prstGeom prst="rect">
            <a:avLst/>
          </a:prstGeom>
          <a:noFill/>
        </p:spPr>
        <p:txBody>
          <a:bodyPr wrap="square" rtlCol="0">
            <a:spAutoFit/>
          </a:bodyPr>
          <a:lstStyle/>
          <a:p>
            <a:pPr algn="ctr"/>
            <a:r>
              <a:rPr lang="en-US" sz="1600" b="1" dirty="0" smtClean="0">
                <a:solidFill>
                  <a:schemeClr val="accent1">
                    <a:lumMod val="50000"/>
                  </a:schemeClr>
                </a:solidFill>
                <a:latin typeface="Arial" panose="020B0604020202020204" pitchFamily="34" charset="0"/>
                <a:cs typeface="Arial" panose="020B0604020202020204" pitchFamily="34" charset="0"/>
              </a:rPr>
              <a:t>Fluids </a:t>
            </a:r>
            <a:r>
              <a:rPr lang="en-US" sz="1600" b="1" dirty="0">
                <a:solidFill>
                  <a:schemeClr val="accent1">
                    <a:lumMod val="50000"/>
                  </a:schemeClr>
                </a:solidFill>
                <a:latin typeface="Arial" panose="020B0604020202020204" pitchFamily="34" charset="0"/>
                <a:cs typeface="Arial" panose="020B0604020202020204" pitchFamily="34" charset="0"/>
              </a:rPr>
              <a:t>will NOT </a:t>
            </a:r>
            <a:endParaRPr lang="en-US" sz="1600" b="1" dirty="0" smtClean="0">
              <a:solidFill>
                <a:schemeClr val="accent1">
                  <a:lumMod val="50000"/>
                </a:schemeClr>
              </a:solidFill>
              <a:latin typeface="Arial" panose="020B0604020202020204" pitchFamily="34" charset="0"/>
              <a:cs typeface="Arial" panose="020B0604020202020204" pitchFamily="34" charset="0"/>
            </a:endParaRPr>
          </a:p>
          <a:p>
            <a:pPr algn="ctr"/>
            <a:r>
              <a:rPr lang="en-US" sz="1600" b="1" dirty="0" smtClean="0">
                <a:solidFill>
                  <a:schemeClr val="accent1">
                    <a:lumMod val="50000"/>
                  </a:schemeClr>
                </a:solidFill>
                <a:latin typeface="Arial" panose="020B0604020202020204" pitchFamily="34" charset="0"/>
                <a:cs typeface="Arial" panose="020B0604020202020204" pitchFamily="34" charset="0"/>
              </a:rPr>
              <a:t>flow </a:t>
            </a:r>
            <a:r>
              <a:rPr lang="en-US" sz="1600" b="1" dirty="0">
                <a:solidFill>
                  <a:schemeClr val="accent1">
                    <a:lumMod val="50000"/>
                  </a:schemeClr>
                </a:solidFill>
                <a:latin typeface="Arial" panose="020B0604020202020204" pitchFamily="34" charset="0"/>
                <a:cs typeface="Arial" panose="020B0604020202020204" pitchFamily="34" charset="0"/>
              </a:rPr>
              <a:t>naturally</a:t>
            </a:r>
          </a:p>
          <a:p>
            <a:pPr algn="ctr"/>
            <a:r>
              <a:rPr lang="en-US" sz="1600" b="1" dirty="0" smtClean="0">
                <a:solidFill>
                  <a:srgbClr val="FF0000"/>
                </a:solidFill>
                <a:latin typeface="Arial" panose="020B0604020202020204" pitchFamily="34" charset="0"/>
                <a:cs typeface="Arial" panose="020B0604020202020204" pitchFamily="34" charset="0"/>
              </a:rPr>
              <a:t>Fluids </a:t>
            </a:r>
            <a:r>
              <a:rPr lang="en-US" sz="1600" b="1" dirty="0">
                <a:solidFill>
                  <a:srgbClr val="FF0000"/>
                </a:solidFill>
                <a:latin typeface="Arial" panose="020B0604020202020204" pitchFamily="34" charset="0"/>
                <a:cs typeface="Arial" panose="020B0604020202020204" pitchFamily="34" charset="0"/>
              </a:rPr>
              <a:t>will only flow if fracture stimulated   </a:t>
            </a:r>
          </a:p>
          <a:p>
            <a:pPr algn="ctr"/>
            <a:r>
              <a:rPr lang="en-US" sz="1600" b="1" dirty="0">
                <a:solidFill>
                  <a:srgbClr val="FF0000"/>
                </a:solidFill>
                <a:latin typeface="Arial" panose="020B0604020202020204" pitchFamily="34" charset="0"/>
                <a:cs typeface="Arial" panose="020B0604020202020204" pitchFamily="34" charset="0"/>
              </a:rPr>
              <a:t>(10’s – 100’s bbls/ day when frac’d)</a:t>
            </a:r>
          </a:p>
        </p:txBody>
      </p:sp>
      <p:sp>
        <p:nvSpPr>
          <p:cNvPr id="17" name="TextBox 16"/>
          <p:cNvSpPr txBox="1"/>
          <p:nvPr/>
        </p:nvSpPr>
        <p:spPr>
          <a:xfrm>
            <a:off x="288800" y="6106171"/>
            <a:ext cx="2117121" cy="276999"/>
          </a:xfrm>
          <a:prstGeom prst="rect">
            <a:avLst/>
          </a:prstGeom>
          <a:noFill/>
        </p:spPr>
        <p:txBody>
          <a:bodyPr wrap="square" rtlCol="0">
            <a:spAutoFit/>
          </a:bodyPr>
          <a:lstStyle/>
          <a:p>
            <a:pPr marL="290513" indent="-290513"/>
            <a:r>
              <a:rPr lang="en-US" sz="1200" dirty="0" smtClean="0">
                <a:solidFill>
                  <a:schemeClr val="accent6"/>
                </a:solidFill>
                <a:latin typeface="Arial" panose="020B0604020202020204" pitchFamily="34" charset="0"/>
                <a:cs typeface="Arial" panose="020B0604020202020204" pitchFamily="34" charset="0"/>
              </a:rPr>
              <a:t>Courtesy of Noble Energy</a:t>
            </a:r>
            <a:endParaRPr lang="en-US" sz="1200" dirty="0">
              <a:solidFill>
                <a:schemeClr val="accent6"/>
              </a:solidFill>
              <a:latin typeface="Arial" panose="020B0604020202020204" pitchFamily="34" charset="0"/>
              <a:cs typeface="Arial" panose="020B0604020202020204" pitchFamily="34" charset="0"/>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No Traditional Reservoir, Trap, Seal</a:t>
            </a:r>
            <a:endParaRPr lang="en-US" dirty="0"/>
          </a:p>
        </p:txBody>
      </p:sp>
      <p:pic>
        <p:nvPicPr>
          <p:cNvPr id="15" name="Picture 4"/>
          <p:cNvPicPr>
            <a:picLocks noChangeAspect="1" noChangeArrowheads="1"/>
          </p:cNvPicPr>
          <p:nvPr/>
        </p:nvPicPr>
        <p:blipFill>
          <a:blip r:embed="rId3" cstate="print"/>
          <a:srcRect/>
          <a:stretch>
            <a:fillRect/>
          </a:stretch>
        </p:blipFill>
        <p:spPr bwMode="auto">
          <a:xfrm>
            <a:off x="1645406" y="1143000"/>
            <a:ext cx="6034230" cy="4180114"/>
          </a:xfrm>
          <a:prstGeom prst="rect">
            <a:avLst/>
          </a:prstGeom>
          <a:noFill/>
          <a:ln w="9525" algn="ctr">
            <a:noFill/>
            <a:miter lim="800000"/>
            <a:headEnd/>
            <a:tailEnd/>
          </a:ln>
          <a:effectLst/>
        </p:spPr>
      </p:pic>
      <p:sp>
        <p:nvSpPr>
          <p:cNvPr id="16" name="Text Box 7"/>
          <p:cNvSpPr txBox="1">
            <a:spLocks noChangeArrowheads="1"/>
          </p:cNvSpPr>
          <p:nvPr/>
        </p:nvSpPr>
        <p:spPr bwMode="auto">
          <a:xfrm>
            <a:off x="6681462" y="955319"/>
            <a:ext cx="2208854" cy="830997"/>
          </a:xfrm>
          <a:prstGeom prst="rect">
            <a:avLst/>
          </a:prstGeom>
          <a:solidFill>
            <a:schemeClr val="bg1"/>
          </a:solidFill>
          <a:ln w="19050" algn="ctr">
            <a:solidFill>
              <a:srgbClr val="C00000"/>
            </a:solidFill>
            <a:miter lim="800000"/>
            <a:headEnd/>
            <a:tailEnd/>
          </a:ln>
          <a:effectLst/>
        </p:spPr>
        <p:txBody>
          <a:bodyPr wrap="square">
            <a:spAutoFit/>
          </a:bodyPr>
          <a:lstStyle/>
          <a:p>
            <a:pPr marL="228600" indent="-228600">
              <a:buAutoNum type="arabicParenR"/>
            </a:pPr>
            <a:r>
              <a:rPr lang="en-US" sz="1200" b="1" dirty="0">
                <a:latin typeface="Arial" charset="0"/>
              </a:rPr>
              <a:t>Photosynthesis (millions of years ago</a:t>
            </a:r>
            <a:r>
              <a:rPr lang="en-US" sz="1200" b="1" dirty="0" smtClean="0">
                <a:latin typeface="Arial" charset="0"/>
              </a:rPr>
              <a:t>) creates </a:t>
            </a:r>
            <a:r>
              <a:rPr lang="en-US" sz="1200" b="1" dirty="0">
                <a:latin typeface="Arial" charset="0"/>
              </a:rPr>
              <a:t>food for simple organisms.</a:t>
            </a:r>
          </a:p>
        </p:txBody>
      </p:sp>
      <p:sp>
        <p:nvSpPr>
          <p:cNvPr id="17" name="Text Box 7"/>
          <p:cNvSpPr txBox="1">
            <a:spLocks noChangeArrowheads="1"/>
          </p:cNvSpPr>
          <p:nvPr/>
        </p:nvSpPr>
        <p:spPr bwMode="auto">
          <a:xfrm>
            <a:off x="6996911" y="2750012"/>
            <a:ext cx="2008177" cy="646331"/>
          </a:xfrm>
          <a:prstGeom prst="rect">
            <a:avLst/>
          </a:prstGeom>
          <a:solidFill>
            <a:schemeClr val="bg1"/>
          </a:solidFill>
          <a:ln w="19050" algn="ctr">
            <a:solidFill>
              <a:srgbClr val="C00000"/>
            </a:solidFill>
            <a:miter lim="800000"/>
            <a:headEnd/>
            <a:tailEnd/>
          </a:ln>
          <a:effectLst/>
        </p:spPr>
        <p:txBody>
          <a:bodyPr wrap="square">
            <a:spAutoFit/>
          </a:bodyPr>
          <a:lstStyle/>
          <a:p>
            <a:pPr marL="282575" indent="-282575"/>
            <a:r>
              <a:rPr lang="en-US" sz="1200" b="1" dirty="0" smtClean="0">
                <a:latin typeface="Arial" charset="0"/>
              </a:rPr>
              <a:t>2) Critters </a:t>
            </a:r>
            <a:r>
              <a:rPr lang="en-US" sz="1200" b="1" dirty="0">
                <a:latin typeface="Arial" charset="0"/>
              </a:rPr>
              <a:t>die and </a:t>
            </a:r>
            <a:r>
              <a:rPr lang="en-US" sz="1200" b="1" dirty="0" smtClean="0">
                <a:latin typeface="Arial" charset="0"/>
              </a:rPr>
              <a:t>collect on </a:t>
            </a:r>
            <a:r>
              <a:rPr lang="en-US" sz="1200" b="1" dirty="0">
                <a:latin typeface="Arial" charset="0"/>
              </a:rPr>
              <a:t>seafloor, forming </a:t>
            </a:r>
            <a:r>
              <a:rPr lang="en-US" sz="1200" b="1" dirty="0" smtClean="0">
                <a:latin typeface="Arial" charset="0"/>
              </a:rPr>
              <a:t>a source </a:t>
            </a:r>
            <a:r>
              <a:rPr lang="en-US" sz="1200" b="1" dirty="0">
                <a:latin typeface="Arial" charset="0"/>
              </a:rPr>
              <a:t>rock.</a:t>
            </a:r>
          </a:p>
        </p:txBody>
      </p:sp>
      <p:cxnSp>
        <p:nvCxnSpPr>
          <p:cNvPr id="7" name="Straight Arrow Connector 6"/>
          <p:cNvCxnSpPr/>
          <p:nvPr/>
        </p:nvCxnSpPr>
        <p:spPr bwMode="auto">
          <a:xfrm flipH="1">
            <a:off x="6128658" y="1786316"/>
            <a:ext cx="1550978" cy="1610027"/>
          </a:xfrm>
          <a:prstGeom prst="straightConnector1">
            <a:avLst/>
          </a:prstGeom>
          <a:solidFill>
            <a:schemeClr val="accent1"/>
          </a:solidFill>
          <a:ln w="57150" cap="flat" cmpd="sng" algn="ctr">
            <a:solidFill>
              <a:srgbClr val="C00000"/>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9" name="Straight Arrow Connector 8"/>
          <p:cNvCxnSpPr/>
          <p:nvPr/>
        </p:nvCxnSpPr>
        <p:spPr bwMode="auto">
          <a:xfrm flipH="1">
            <a:off x="6681462" y="3396343"/>
            <a:ext cx="862338" cy="729343"/>
          </a:xfrm>
          <a:prstGeom prst="straightConnector1">
            <a:avLst/>
          </a:prstGeom>
          <a:solidFill>
            <a:schemeClr val="accent1"/>
          </a:solidFill>
          <a:ln w="57150" cap="flat" cmpd="sng" algn="ctr">
            <a:solidFill>
              <a:srgbClr val="C00000"/>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8" name="Straight Arrow Connector 27"/>
          <p:cNvCxnSpPr/>
          <p:nvPr/>
        </p:nvCxnSpPr>
        <p:spPr bwMode="auto">
          <a:xfrm flipH="1" flipV="1">
            <a:off x="5769429" y="5006370"/>
            <a:ext cx="1227483" cy="272184"/>
          </a:xfrm>
          <a:prstGeom prst="straightConnector1">
            <a:avLst/>
          </a:prstGeom>
          <a:solidFill>
            <a:schemeClr val="accent1"/>
          </a:solidFill>
          <a:ln w="57150" cap="flat" cmpd="sng" algn="ctr">
            <a:solidFill>
              <a:srgbClr val="C00000"/>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4" name="Text Box 7"/>
          <p:cNvSpPr txBox="1">
            <a:spLocks noChangeArrowheads="1"/>
          </p:cNvSpPr>
          <p:nvPr/>
        </p:nvSpPr>
        <p:spPr bwMode="auto">
          <a:xfrm>
            <a:off x="6882317" y="5089382"/>
            <a:ext cx="2013857" cy="646331"/>
          </a:xfrm>
          <a:prstGeom prst="rect">
            <a:avLst/>
          </a:prstGeom>
          <a:solidFill>
            <a:schemeClr val="bg1"/>
          </a:solidFill>
          <a:ln w="19050" algn="ctr">
            <a:solidFill>
              <a:srgbClr val="C00000"/>
            </a:solidFill>
            <a:miter lim="800000"/>
            <a:headEnd/>
            <a:tailEnd/>
          </a:ln>
          <a:effectLst/>
        </p:spPr>
        <p:txBody>
          <a:bodyPr wrap="square">
            <a:spAutoFit/>
          </a:bodyPr>
          <a:lstStyle/>
          <a:p>
            <a:pPr marL="282575" indent="-282575"/>
            <a:r>
              <a:rPr lang="en-US" sz="1200" b="1" dirty="0">
                <a:latin typeface="Arial" charset="0"/>
              </a:rPr>
              <a:t>3) </a:t>
            </a:r>
            <a:r>
              <a:rPr lang="en-US" sz="1200" b="1" dirty="0" smtClean="0">
                <a:latin typeface="Arial" charset="0"/>
              </a:rPr>
              <a:t>Organic </a:t>
            </a:r>
            <a:r>
              <a:rPr lang="en-US" sz="1200" b="1" dirty="0">
                <a:latin typeface="Arial" charset="0"/>
              </a:rPr>
              <a:t>goo </a:t>
            </a:r>
            <a:r>
              <a:rPr lang="en-US" sz="1200" b="1" dirty="0" smtClean="0">
                <a:latin typeface="Arial" charset="0"/>
              </a:rPr>
              <a:t>is buried and heated so that HCs are generated.</a:t>
            </a:r>
            <a:endParaRPr lang="en-US" sz="1200" b="1" dirty="0">
              <a:latin typeface="Arial" charset="0"/>
            </a:endParaRPr>
          </a:p>
        </p:txBody>
      </p:sp>
      <p:sp>
        <p:nvSpPr>
          <p:cNvPr id="22" name="Freeform 21"/>
          <p:cNvSpPr/>
          <p:nvPr/>
        </p:nvSpPr>
        <p:spPr bwMode="auto">
          <a:xfrm>
            <a:off x="3155156" y="3457575"/>
            <a:ext cx="695325" cy="192881"/>
          </a:xfrm>
          <a:custGeom>
            <a:avLst/>
            <a:gdLst>
              <a:gd name="connsiteX0" fmla="*/ 0 w 695325"/>
              <a:gd name="connsiteY0" fmla="*/ 19050 h 192881"/>
              <a:gd name="connsiteX1" fmla="*/ 0 w 695325"/>
              <a:gd name="connsiteY1" fmla="*/ 19050 h 192881"/>
              <a:gd name="connsiteX2" fmla="*/ 695325 w 695325"/>
              <a:gd name="connsiteY2" fmla="*/ 192881 h 192881"/>
              <a:gd name="connsiteX3" fmla="*/ 654844 w 695325"/>
              <a:gd name="connsiteY3" fmla="*/ 145256 h 192881"/>
              <a:gd name="connsiteX4" fmla="*/ 504825 w 695325"/>
              <a:gd name="connsiteY4" fmla="*/ 83344 h 192881"/>
              <a:gd name="connsiteX5" fmla="*/ 392907 w 695325"/>
              <a:gd name="connsiteY5" fmla="*/ 59531 h 192881"/>
              <a:gd name="connsiteX6" fmla="*/ 345282 w 695325"/>
              <a:gd name="connsiteY6" fmla="*/ 40481 h 192881"/>
              <a:gd name="connsiteX7" fmla="*/ 302419 w 695325"/>
              <a:gd name="connsiteY7" fmla="*/ 28575 h 192881"/>
              <a:gd name="connsiteX8" fmla="*/ 252413 w 695325"/>
              <a:gd name="connsiteY8" fmla="*/ 16669 h 192881"/>
              <a:gd name="connsiteX9" fmla="*/ 150019 w 695325"/>
              <a:gd name="connsiteY9" fmla="*/ 0 h 192881"/>
              <a:gd name="connsiteX10" fmla="*/ 0 w 695325"/>
              <a:gd name="connsiteY10" fmla="*/ 19050 h 1928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95325" h="192881">
                <a:moveTo>
                  <a:pt x="0" y="19050"/>
                </a:moveTo>
                <a:lnTo>
                  <a:pt x="0" y="19050"/>
                </a:lnTo>
                <a:lnTo>
                  <a:pt x="695325" y="192881"/>
                </a:lnTo>
                <a:lnTo>
                  <a:pt x="654844" y="145256"/>
                </a:lnTo>
                <a:lnTo>
                  <a:pt x="504825" y="83344"/>
                </a:lnTo>
                <a:lnTo>
                  <a:pt x="392907" y="59531"/>
                </a:lnTo>
                <a:lnTo>
                  <a:pt x="345282" y="40481"/>
                </a:lnTo>
                <a:lnTo>
                  <a:pt x="302419" y="28575"/>
                </a:lnTo>
                <a:lnTo>
                  <a:pt x="252413" y="16669"/>
                </a:lnTo>
                <a:lnTo>
                  <a:pt x="150019" y="0"/>
                </a:lnTo>
                <a:lnTo>
                  <a:pt x="0" y="19050"/>
                </a:lnTo>
                <a:close/>
              </a:path>
            </a:pathLst>
          </a:custGeom>
          <a:solidFill>
            <a:srgbClr val="008000"/>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23" name="Freeform 22"/>
          <p:cNvSpPr/>
          <p:nvPr/>
        </p:nvSpPr>
        <p:spPr bwMode="auto">
          <a:xfrm>
            <a:off x="2878931" y="3624263"/>
            <a:ext cx="447675" cy="188118"/>
          </a:xfrm>
          <a:custGeom>
            <a:avLst/>
            <a:gdLst>
              <a:gd name="connsiteX0" fmla="*/ 447675 w 447675"/>
              <a:gd name="connsiteY0" fmla="*/ 0 h 188118"/>
              <a:gd name="connsiteX1" fmla="*/ 350044 w 447675"/>
              <a:gd name="connsiteY1" fmla="*/ 40481 h 188118"/>
              <a:gd name="connsiteX2" fmla="*/ 276225 w 447675"/>
              <a:gd name="connsiteY2" fmla="*/ 97631 h 188118"/>
              <a:gd name="connsiteX3" fmla="*/ 240507 w 447675"/>
              <a:gd name="connsiteY3" fmla="*/ 116681 h 188118"/>
              <a:gd name="connsiteX4" fmla="*/ 166688 w 447675"/>
              <a:gd name="connsiteY4" fmla="*/ 130968 h 188118"/>
              <a:gd name="connsiteX5" fmla="*/ 0 w 447675"/>
              <a:gd name="connsiteY5" fmla="*/ 135731 h 188118"/>
              <a:gd name="connsiteX6" fmla="*/ 130969 w 447675"/>
              <a:gd name="connsiteY6" fmla="*/ 166687 h 188118"/>
              <a:gd name="connsiteX7" fmla="*/ 252413 w 447675"/>
              <a:gd name="connsiteY7" fmla="*/ 188118 h 188118"/>
              <a:gd name="connsiteX8" fmla="*/ 264319 w 447675"/>
              <a:gd name="connsiteY8" fmla="*/ 159543 h 188118"/>
              <a:gd name="connsiteX9" fmla="*/ 280988 w 447675"/>
              <a:gd name="connsiteY9" fmla="*/ 133350 h 188118"/>
              <a:gd name="connsiteX10" fmla="*/ 297657 w 447675"/>
              <a:gd name="connsiteY10" fmla="*/ 111918 h 188118"/>
              <a:gd name="connsiteX11" fmla="*/ 309563 w 447675"/>
              <a:gd name="connsiteY11" fmla="*/ 95250 h 188118"/>
              <a:gd name="connsiteX12" fmla="*/ 330994 w 447675"/>
              <a:gd name="connsiteY12" fmla="*/ 69056 h 188118"/>
              <a:gd name="connsiteX13" fmla="*/ 366713 w 447675"/>
              <a:gd name="connsiteY13" fmla="*/ 40481 h 188118"/>
              <a:gd name="connsiteX14" fmla="*/ 388144 w 447675"/>
              <a:gd name="connsiteY14" fmla="*/ 33337 h 188118"/>
              <a:gd name="connsiteX15" fmla="*/ 388144 w 447675"/>
              <a:gd name="connsiteY15" fmla="*/ 33337 h 188118"/>
              <a:gd name="connsiteX16" fmla="*/ 447675 w 447675"/>
              <a:gd name="connsiteY16" fmla="*/ 0 h 188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47675" h="188118">
                <a:moveTo>
                  <a:pt x="447675" y="0"/>
                </a:moveTo>
                <a:lnTo>
                  <a:pt x="350044" y="40481"/>
                </a:lnTo>
                <a:lnTo>
                  <a:pt x="276225" y="97631"/>
                </a:lnTo>
                <a:lnTo>
                  <a:pt x="240507" y="116681"/>
                </a:lnTo>
                <a:lnTo>
                  <a:pt x="166688" y="130968"/>
                </a:lnTo>
                <a:lnTo>
                  <a:pt x="0" y="135731"/>
                </a:lnTo>
                <a:lnTo>
                  <a:pt x="130969" y="166687"/>
                </a:lnTo>
                <a:lnTo>
                  <a:pt x="252413" y="188118"/>
                </a:lnTo>
                <a:lnTo>
                  <a:pt x="264319" y="159543"/>
                </a:lnTo>
                <a:lnTo>
                  <a:pt x="280988" y="133350"/>
                </a:lnTo>
                <a:lnTo>
                  <a:pt x="297657" y="111918"/>
                </a:lnTo>
                <a:lnTo>
                  <a:pt x="309563" y="95250"/>
                </a:lnTo>
                <a:lnTo>
                  <a:pt x="330994" y="69056"/>
                </a:lnTo>
                <a:lnTo>
                  <a:pt x="366713" y="40481"/>
                </a:lnTo>
                <a:cubicBezTo>
                  <a:pt x="386506" y="33058"/>
                  <a:pt x="378981" y="33337"/>
                  <a:pt x="388144" y="33337"/>
                </a:cubicBezTo>
                <a:lnTo>
                  <a:pt x="388144" y="33337"/>
                </a:lnTo>
                <a:lnTo>
                  <a:pt x="447675" y="0"/>
                </a:lnTo>
                <a:close/>
              </a:path>
            </a:pathLst>
          </a:custGeom>
          <a:solidFill>
            <a:srgbClr val="008000"/>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25" name="Freeform 24"/>
          <p:cNvSpPr/>
          <p:nvPr/>
        </p:nvSpPr>
        <p:spPr bwMode="auto">
          <a:xfrm>
            <a:off x="3800475" y="3993356"/>
            <a:ext cx="311944" cy="261938"/>
          </a:xfrm>
          <a:custGeom>
            <a:avLst/>
            <a:gdLst>
              <a:gd name="connsiteX0" fmla="*/ 38100 w 311944"/>
              <a:gd name="connsiteY0" fmla="*/ 0 h 261938"/>
              <a:gd name="connsiteX1" fmla="*/ 73819 w 311944"/>
              <a:gd name="connsiteY1" fmla="*/ 38100 h 261938"/>
              <a:gd name="connsiteX2" fmla="*/ 80963 w 311944"/>
              <a:gd name="connsiteY2" fmla="*/ 59532 h 261938"/>
              <a:gd name="connsiteX3" fmla="*/ 88106 w 311944"/>
              <a:gd name="connsiteY3" fmla="*/ 64294 h 261938"/>
              <a:gd name="connsiteX4" fmla="*/ 116681 w 311944"/>
              <a:gd name="connsiteY4" fmla="*/ 78582 h 261938"/>
              <a:gd name="connsiteX5" fmla="*/ 138113 w 311944"/>
              <a:gd name="connsiteY5" fmla="*/ 90488 h 261938"/>
              <a:gd name="connsiteX6" fmla="*/ 183356 w 311944"/>
              <a:gd name="connsiteY6" fmla="*/ 119063 h 261938"/>
              <a:gd name="connsiteX7" fmla="*/ 247650 w 311944"/>
              <a:gd name="connsiteY7" fmla="*/ 145257 h 261938"/>
              <a:gd name="connsiteX8" fmla="*/ 283369 w 311944"/>
              <a:gd name="connsiteY8" fmla="*/ 173832 h 261938"/>
              <a:gd name="connsiteX9" fmla="*/ 311944 w 311944"/>
              <a:gd name="connsiteY9" fmla="*/ 261938 h 261938"/>
              <a:gd name="connsiteX10" fmla="*/ 92869 w 311944"/>
              <a:gd name="connsiteY10" fmla="*/ 209550 h 261938"/>
              <a:gd name="connsiteX11" fmla="*/ 40481 w 311944"/>
              <a:gd name="connsiteY11" fmla="*/ 185738 h 261938"/>
              <a:gd name="connsiteX12" fmla="*/ 19050 w 311944"/>
              <a:gd name="connsiteY12" fmla="*/ 138113 h 261938"/>
              <a:gd name="connsiteX13" fmla="*/ 0 w 311944"/>
              <a:gd name="connsiteY13" fmla="*/ 90488 h 261938"/>
              <a:gd name="connsiteX14" fmla="*/ 4763 w 311944"/>
              <a:gd name="connsiteY14" fmla="*/ 47625 h 261938"/>
              <a:gd name="connsiteX15" fmla="*/ 38100 w 311944"/>
              <a:gd name="connsiteY15" fmla="*/ 0 h 2619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11944" h="261938">
                <a:moveTo>
                  <a:pt x="38100" y="0"/>
                </a:moveTo>
                <a:lnTo>
                  <a:pt x="73819" y="38100"/>
                </a:lnTo>
                <a:cubicBezTo>
                  <a:pt x="76200" y="45244"/>
                  <a:pt x="77357" y="52921"/>
                  <a:pt x="80963" y="59532"/>
                </a:cubicBezTo>
                <a:cubicBezTo>
                  <a:pt x="82333" y="62044"/>
                  <a:pt x="88106" y="64294"/>
                  <a:pt x="88106" y="64294"/>
                </a:cubicBezTo>
                <a:lnTo>
                  <a:pt x="116681" y="78582"/>
                </a:lnTo>
                <a:lnTo>
                  <a:pt x="138113" y="90488"/>
                </a:lnTo>
                <a:lnTo>
                  <a:pt x="183356" y="119063"/>
                </a:lnTo>
                <a:lnTo>
                  <a:pt x="247650" y="145257"/>
                </a:lnTo>
                <a:lnTo>
                  <a:pt x="283369" y="173832"/>
                </a:lnTo>
                <a:lnTo>
                  <a:pt x="311944" y="261938"/>
                </a:lnTo>
                <a:lnTo>
                  <a:pt x="92869" y="209550"/>
                </a:lnTo>
                <a:lnTo>
                  <a:pt x="40481" y="185738"/>
                </a:lnTo>
                <a:lnTo>
                  <a:pt x="19050" y="138113"/>
                </a:lnTo>
                <a:lnTo>
                  <a:pt x="0" y="90488"/>
                </a:lnTo>
                <a:lnTo>
                  <a:pt x="4763" y="47625"/>
                </a:lnTo>
                <a:lnTo>
                  <a:pt x="38100" y="0"/>
                </a:lnTo>
                <a:close/>
              </a:path>
            </a:pathLst>
          </a:custGeom>
          <a:solidFill>
            <a:srgbClr val="008000"/>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26" name="Freeform 25"/>
          <p:cNvSpPr/>
          <p:nvPr/>
        </p:nvSpPr>
        <p:spPr bwMode="auto">
          <a:xfrm>
            <a:off x="4398169" y="4274344"/>
            <a:ext cx="507206" cy="321469"/>
          </a:xfrm>
          <a:custGeom>
            <a:avLst/>
            <a:gdLst>
              <a:gd name="connsiteX0" fmla="*/ 50006 w 507206"/>
              <a:gd name="connsiteY0" fmla="*/ 185737 h 321469"/>
              <a:gd name="connsiteX1" fmla="*/ 195262 w 507206"/>
              <a:gd name="connsiteY1" fmla="*/ 238125 h 321469"/>
              <a:gd name="connsiteX2" fmla="*/ 507206 w 507206"/>
              <a:gd name="connsiteY2" fmla="*/ 321469 h 321469"/>
              <a:gd name="connsiteX3" fmla="*/ 402431 w 507206"/>
              <a:gd name="connsiteY3" fmla="*/ 252412 h 321469"/>
              <a:gd name="connsiteX4" fmla="*/ 314325 w 507206"/>
              <a:gd name="connsiteY4" fmla="*/ 209550 h 321469"/>
              <a:gd name="connsiteX5" fmla="*/ 261937 w 507206"/>
              <a:gd name="connsiteY5" fmla="*/ 161925 h 321469"/>
              <a:gd name="connsiteX6" fmla="*/ 235744 w 507206"/>
              <a:gd name="connsiteY6" fmla="*/ 121444 h 321469"/>
              <a:gd name="connsiteX7" fmla="*/ 202406 w 507206"/>
              <a:gd name="connsiteY7" fmla="*/ 90487 h 321469"/>
              <a:gd name="connsiteX8" fmla="*/ 135731 w 507206"/>
              <a:gd name="connsiteY8" fmla="*/ 45244 h 321469"/>
              <a:gd name="connsiteX9" fmla="*/ 78581 w 507206"/>
              <a:gd name="connsiteY9" fmla="*/ 16669 h 321469"/>
              <a:gd name="connsiteX10" fmla="*/ 0 w 507206"/>
              <a:gd name="connsiteY10" fmla="*/ 0 h 321469"/>
              <a:gd name="connsiteX11" fmla="*/ 26194 w 507206"/>
              <a:gd name="connsiteY11" fmla="*/ 102394 h 321469"/>
              <a:gd name="connsiteX12" fmla="*/ 50006 w 507206"/>
              <a:gd name="connsiteY12" fmla="*/ 185737 h 3214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07206" h="321469">
                <a:moveTo>
                  <a:pt x="50006" y="185737"/>
                </a:moveTo>
                <a:lnTo>
                  <a:pt x="195262" y="238125"/>
                </a:lnTo>
                <a:lnTo>
                  <a:pt x="507206" y="321469"/>
                </a:lnTo>
                <a:lnTo>
                  <a:pt x="402431" y="252412"/>
                </a:lnTo>
                <a:lnTo>
                  <a:pt x="314325" y="209550"/>
                </a:lnTo>
                <a:lnTo>
                  <a:pt x="261937" y="161925"/>
                </a:lnTo>
                <a:lnTo>
                  <a:pt x="235744" y="121444"/>
                </a:lnTo>
                <a:lnTo>
                  <a:pt x="202406" y="90487"/>
                </a:lnTo>
                <a:lnTo>
                  <a:pt x="135731" y="45244"/>
                </a:lnTo>
                <a:lnTo>
                  <a:pt x="78581" y="16669"/>
                </a:lnTo>
                <a:lnTo>
                  <a:pt x="0" y="0"/>
                </a:lnTo>
                <a:lnTo>
                  <a:pt x="26194" y="102394"/>
                </a:lnTo>
                <a:lnTo>
                  <a:pt x="50006" y="185737"/>
                </a:lnTo>
                <a:close/>
              </a:path>
            </a:pathLst>
          </a:custGeom>
          <a:solidFill>
            <a:srgbClr val="008000"/>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27" name="Freeform 26"/>
          <p:cNvSpPr/>
          <p:nvPr/>
        </p:nvSpPr>
        <p:spPr bwMode="auto">
          <a:xfrm>
            <a:off x="3969544" y="4343400"/>
            <a:ext cx="307181" cy="250031"/>
          </a:xfrm>
          <a:custGeom>
            <a:avLst/>
            <a:gdLst>
              <a:gd name="connsiteX0" fmla="*/ 0 w 307181"/>
              <a:gd name="connsiteY0" fmla="*/ 0 h 250031"/>
              <a:gd name="connsiteX1" fmla="*/ 61912 w 307181"/>
              <a:gd name="connsiteY1" fmla="*/ 64294 h 250031"/>
              <a:gd name="connsiteX2" fmla="*/ 116681 w 307181"/>
              <a:gd name="connsiteY2" fmla="*/ 126206 h 250031"/>
              <a:gd name="connsiteX3" fmla="*/ 190500 w 307181"/>
              <a:gd name="connsiteY3" fmla="*/ 166688 h 250031"/>
              <a:gd name="connsiteX4" fmla="*/ 230981 w 307181"/>
              <a:gd name="connsiteY4" fmla="*/ 188119 h 250031"/>
              <a:gd name="connsiteX5" fmla="*/ 266700 w 307181"/>
              <a:gd name="connsiteY5" fmla="*/ 207169 h 250031"/>
              <a:gd name="connsiteX6" fmla="*/ 307181 w 307181"/>
              <a:gd name="connsiteY6" fmla="*/ 247650 h 250031"/>
              <a:gd name="connsiteX7" fmla="*/ 295275 w 307181"/>
              <a:gd name="connsiteY7" fmla="*/ 250031 h 250031"/>
              <a:gd name="connsiteX8" fmla="*/ 66675 w 307181"/>
              <a:gd name="connsiteY8" fmla="*/ 200025 h 250031"/>
              <a:gd name="connsiteX9" fmla="*/ 38100 w 307181"/>
              <a:gd name="connsiteY9" fmla="*/ 171450 h 250031"/>
              <a:gd name="connsiteX10" fmla="*/ 16669 w 307181"/>
              <a:gd name="connsiteY10" fmla="*/ 142875 h 250031"/>
              <a:gd name="connsiteX11" fmla="*/ 7144 w 307181"/>
              <a:gd name="connsiteY11" fmla="*/ 114300 h 250031"/>
              <a:gd name="connsiteX12" fmla="*/ 21431 w 307181"/>
              <a:gd name="connsiteY12" fmla="*/ 85725 h 250031"/>
              <a:gd name="connsiteX13" fmla="*/ 21431 w 307181"/>
              <a:gd name="connsiteY13" fmla="*/ 64294 h 250031"/>
              <a:gd name="connsiteX14" fmla="*/ 0 w 307181"/>
              <a:gd name="connsiteY14" fmla="*/ 0 h 2500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07181" h="250031">
                <a:moveTo>
                  <a:pt x="0" y="0"/>
                </a:moveTo>
                <a:lnTo>
                  <a:pt x="61912" y="64294"/>
                </a:lnTo>
                <a:lnTo>
                  <a:pt x="116681" y="126206"/>
                </a:lnTo>
                <a:lnTo>
                  <a:pt x="190500" y="166688"/>
                </a:lnTo>
                <a:lnTo>
                  <a:pt x="230981" y="188119"/>
                </a:lnTo>
                <a:lnTo>
                  <a:pt x="266700" y="207169"/>
                </a:lnTo>
                <a:lnTo>
                  <a:pt x="307181" y="247650"/>
                </a:lnTo>
                <a:lnTo>
                  <a:pt x="295275" y="250031"/>
                </a:lnTo>
                <a:lnTo>
                  <a:pt x="66675" y="200025"/>
                </a:lnTo>
                <a:lnTo>
                  <a:pt x="38100" y="171450"/>
                </a:lnTo>
                <a:lnTo>
                  <a:pt x="16669" y="142875"/>
                </a:lnTo>
                <a:lnTo>
                  <a:pt x="7144" y="114300"/>
                </a:lnTo>
                <a:lnTo>
                  <a:pt x="21431" y="85725"/>
                </a:lnTo>
                <a:lnTo>
                  <a:pt x="21431" y="64294"/>
                </a:lnTo>
                <a:lnTo>
                  <a:pt x="0" y="0"/>
                </a:lnTo>
                <a:close/>
              </a:path>
            </a:pathLst>
          </a:custGeom>
          <a:solidFill>
            <a:srgbClr val="FF0000"/>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29" name="Freeform 28"/>
          <p:cNvSpPr/>
          <p:nvPr/>
        </p:nvSpPr>
        <p:spPr bwMode="auto">
          <a:xfrm>
            <a:off x="4140994" y="4345781"/>
            <a:ext cx="359569" cy="240507"/>
          </a:xfrm>
          <a:custGeom>
            <a:avLst/>
            <a:gdLst>
              <a:gd name="connsiteX0" fmla="*/ 359569 w 359569"/>
              <a:gd name="connsiteY0" fmla="*/ 240507 h 240507"/>
              <a:gd name="connsiteX1" fmla="*/ 73819 w 359569"/>
              <a:gd name="connsiteY1" fmla="*/ 171450 h 240507"/>
              <a:gd name="connsiteX2" fmla="*/ 45244 w 359569"/>
              <a:gd name="connsiteY2" fmla="*/ 102394 h 240507"/>
              <a:gd name="connsiteX3" fmla="*/ 26194 w 359569"/>
              <a:gd name="connsiteY3" fmla="*/ 42863 h 240507"/>
              <a:gd name="connsiteX4" fmla="*/ 0 w 359569"/>
              <a:gd name="connsiteY4" fmla="*/ 0 h 240507"/>
              <a:gd name="connsiteX5" fmla="*/ 76200 w 359569"/>
              <a:gd name="connsiteY5" fmla="*/ 26194 h 240507"/>
              <a:gd name="connsiteX6" fmla="*/ 121444 w 359569"/>
              <a:gd name="connsiteY6" fmla="*/ 47625 h 240507"/>
              <a:gd name="connsiteX7" fmla="*/ 176212 w 359569"/>
              <a:gd name="connsiteY7" fmla="*/ 47625 h 240507"/>
              <a:gd name="connsiteX8" fmla="*/ 214312 w 359569"/>
              <a:gd name="connsiteY8" fmla="*/ 64294 h 240507"/>
              <a:gd name="connsiteX9" fmla="*/ 283369 w 359569"/>
              <a:gd name="connsiteY9" fmla="*/ 102394 h 240507"/>
              <a:gd name="connsiteX10" fmla="*/ 323850 w 359569"/>
              <a:gd name="connsiteY10" fmla="*/ 133350 h 240507"/>
              <a:gd name="connsiteX11" fmla="*/ 352425 w 359569"/>
              <a:gd name="connsiteY11" fmla="*/ 173832 h 2405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59569" h="240507">
                <a:moveTo>
                  <a:pt x="359569" y="240507"/>
                </a:moveTo>
                <a:lnTo>
                  <a:pt x="73819" y="171450"/>
                </a:lnTo>
                <a:lnTo>
                  <a:pt x="45244" y="102394"/>
                </a:lnTo>
                <a:lnTo>
                  <a:pt x="26194" y="42863"/>
                </a:lnTo>
                <a:lnTo>
                  <a:pt x="0" y="0"/>
                </a:lnTo>
                <a:lnTo>
                  <a:pt x="76200" y="26194"/>
                </a:lnTo>
                <a:lnTo>
                  <a:pt x="121444" y="47625"/>
                </a:lnTo>
                <a:lnTo>
                  <a:pt x="176212" y="47625"/>
                </a:lnTo>
                <a:lnTo>
                  <a:pt x="214312" y="64294"/>
                </a:lnTo>
                <a:lnTo>
                  <a:pt x="283369" y="102394"/>
                </a:lnTo>
                <a:lnTo>
                  <a:pt x="323850" y="133350"/>
                </a:lnTo>
                <a:lnTo>
                  <a:pt x="352425" y="173832"/>
                </a:lnTo>
              </a:path>
            </a:pathLst>
          </a:custGeom>
          <a:solidFill>
            <a:srgbClr val="FF0000"/>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30" name="Freeform 29"/>
          <p:cNvSpPr/>
          <p:nvPr/>
        </p:nvSpPr>
        <p:spPr bwMode="auto">
          <a:xfrm>
            <a:off x="2778919" y="3879056"/>
            <a:ext cx="330994" cy="228600"/>
          </a:xfrm>
          <a:custGeom>
            <a:avLst/>
            <a:gdLst>
              <a:gd name="connsiteX0" fmla="*/ 0 w 330994"/>
              <a:gd name="connsiteY0" fmla="*/ 171450 h 228600"/>
              <a:gd name="connsiteX1" fmla="*/ 147637 w 330994"/>
              <a:gd name="connsiteY1" fmla="*/ 228600 h 228600"/>
              <a:gd name="connsiteX2" fmla="*/ 192881 w 330994"/>
              <a:gd name="connsiteY2" fmla="*/ 214313 h 228600"/>
              <a:gd name="connsiteX3" fmla="*/ 254794 w 330994"/>
              <a:gd name="connsiteY3" fmla="*/ 171450 h 228600"/>
              <a:gd name="connsiteX4" fmla="*/ 271462 w 330994"/>
              <a:gd name="connsiteY4" fmla="*/ 157163 h 228600"/>
              <a:gd name="connsiteX5" fmla="*/ 278606 w 330994"/>
              <a:gd name="connsiteY5" fmla="*/ 150019 h 228600"/>
              <a:gd name="connsiteX6" fmla="*/ 285750 w 330994"/>
              <a:gd name="connsiteY6" fmla="*/ 142875 h 228600"/>
              <a:gd name="connsiteX7" fmla="*/ 288131 w 330994"/>
              <a:gd name="connsiteY7" fmla="*/ 138113 h 228600"/>
              <a:gd name="connsiteX8" fmla="*/ 319087 w 330994"/>
              <a:gd name="connsiteY8" fmla="*/ 100013 h 228600"/>
              <a:gd name="connsiteX9" fmla="*/ 323850 w 330994"/>
              <a:gd name="connsiteY9" fmla="*/ 59532 h 228600"/>
              <a:gd name="connsiteX10" fmla="*/ 330994 w 330994"/>
              <a:gd name="connsiteY10" fmla="*/ 0 h 228600"/>
              <a:gd name="connsiteX11" fmla="*/ 290512 w 330994"/>
              <a:gd name="connsiteY11" fmla="*/ 52388 h 228600"/>
              <a:gd name="connsiteX12" fmla="*/ 230981 w 330994"/>
              <a:gd name="connsiteY12" fmla="*/ 76200 h 228600"/>
              <a:gd name="connsiteX13" fmla="*/ 185737 w 330994"/>
              <a:gd name="connsiteY13" fmla="*/ 107157 h 228600"/>
              <a:gd name="connsiteX14" fmla="*/ 145256 w 330994"/>
              <a:gd name="connsiteY14" fmla="*/ 121444 h 228600"/>
              <a:gd name="connsiteX15" fmla="*/ 90487 w 330994"/>
              <a:gd name="connsiteY15" fmla="*/ 126207 h 228600"/>
              <a:gd name="connsiteX16" fmla="*/ 0 w 330994"/>
              <a:gd name="connsiteY16" fmla="*/ 171450 h 228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30994" h="228600">
                <a:moveTo>
                  <a:pt x="0" y="171450"/>
                </a:moveTo>
                <a:lnTo>
                  <a:pt x="147637" y="228600"/>
                </a:lnTo>
                <a:lnTo>
                  <a:pt x="192881" y="214313"/>
                </a:lnTo>
                <a:lnTo>
                  <a:pt x="254794" y="171450"/>
                </a:lnTo>
                <a:cubicBezTo>
                  <a:pt x="260350" y="166688"/>
                  <a:pt x="266023" y="162058"/>
                  <a:pt x="271462" y="157163"/>
                </a:cubicBezTo>
                <a:cubicBezTo>
                  <a:pt x="273965" y="154910"/>
                  <a:pt x="276019" y="152175"/>
                  <a:pt x="278606" y="150019"/>
                </a:cubicBezTo>
                <a:cubicBezTo>
                  <a:pt x="286411" y="143515"/>
                  <a:pt x="285750" y="148480"/>
                  <a:pt x="285750" y="142875"/>
                </a:cubicBezTo>
                <a:lnTo>
                  <a:pt x="288131" y="138113"/>
                </a:lnTo>
                <a:lnTo>
                  <a:pt x="319087" y="100013"/>
                </a:lnTo>
                <a:lnTo>
                  <a:pt x="323850" y="59532"/>
                </a:lnTo>
                <a:lnTo>
                  <a:pt x="330994" y="0"/>
                </a:lnTo>
                <a:lnTo>
                  <a:pt x="290512" y="52388"/>
                </a:lnTo>
                <a:lnTo>
                  <a:pt x="230981" y="76200"/>
                </a:lnTo>
                <a:lnTo>
                  <a:pt x="185737" y="107157"/>
                </a:lnTo>
                <a:lnTo>
                  <a:pt x="145256" y="121444"/>
                </a:lnTo>
                <a:lnTo>
                  <a:pt x="90487" y="126207"/>
                </a:lnTo>
                <a:lnTo>
                  <a:pt x="0" y="171450"/>
                </a:lnTo>
                <a:close/>
              </a:path>
            </a:pathLst>
          </a:custGeom>
          <a:solidFill>
            <a:srgbClr val="FF0000"/>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31" name="Freeform 30"/>
          <p:cNvSpPr/>
          <p:nvPr/>
        </p:nvSpPr>
        <p:spPr bwMode="auto">
          <a:xfrm>
            <a:off x="2595563" y="3598069"/>
            <a:ext cx="1778793" cy="1200150"/>
          </a:xfrm>
          <a:custGeom>
            <a:avLst/>
            <a:gdLst>
              <a:gd name="connsiteX0" fmla="*/ 0 w 1778793"/>
              <a:gd name="connsiteY0" fmla="*/ 726281 h 1200150"/>
              <a:gd name="connsiteX1" fmla="*/ 61912 w 1778793"/>
              <a:gd name="connsiteY1" fmla="*/ 704850 h 1200150"/>
              <a:gd name="connsiteX2" fmla="*/ 114300 w 1778793"/>
              <a:gd name="connsiteY2" fmla="*/ 659606 h 1200150"/>
              <a:gd name="connsiteX3" fmla="*/ 192881 w 1778793"/>
              <a:gd name="connsiteY3" fmla="*/ 642937 h 1200150"/>
              <a:gd name="connsiteX4" fmla="*/ 259556 w 1778793"/>
              <a:gd name="connsiteY4" fmla="*/ 571500 h 1200150"/>
              <a:gd name="connsiteX5" fmla="*/ 316706 w 1778793"/>
              <a:gd name="connsiteY5" fmla="*/ 514350 h 1200150"/>
              <a:gd name="connsiteX6" fmla="*/ 366712 w 1778793"/>
              <a:gd name="connsiteY6" fmla="*/ 481012 h 1200150"/>
              <a:gd name="connsiteX7" fmla="*/ 431006 w 1778793"/>
              <a:gd name="connsiteY7" fmla="*/ 457200 h 1200150"/>
              <a:gd name="connsiteX8" fmla="*/ 478631 w 1778793"/>
              <a:gd name="connsiteY8" fmla="*/ 400050 h 1200150"/>
              <a:gd name="connsiteX9" fmla="*/ 500062 w 1778793"/>
              <a:gd name="connsiteY9" fmla="*/ 383381 h 1200150"/>
              <a:gd name="connsiteX10" fmla="*/ 509587 w 1778793"/>
              <a:gd name="connsiteY10" fmla="*/ 326231 h 1200150"/>
              <a:gd name="connsiteX11" fmla="*/ 511968 w 1778793"/>
              <a:gd name="connsiteY11" fmla="*/ 288131 h 1200150"/>
              <a:gd name="connsiteX12" fmla="*/ 516731 w 1778793"/>
              <a:gd name="connsiteY12" fmla="*/ 252412 h 1200150"/>
              <a:gd name="connsiteX13" fmla="*/ 538162 w 1778793"/>
              <a:gd name="connsiteY13" fmla="*/ 209550 h 1200150"/>
              <a:gd name="connsiteX14" fmla="*/ 573881 w 1778793"/>
              <a:gd name="connsiteY14" fmla="*/ 157162 h 1200150"/>
              <a:gd name="connsiteX15" fmla="*/ 609600 w 1778793"/>
              <a:gd name="connsiteY15" fmla="*/ 114300 h 1200150"/>
              <a:gd name="connsiteX16" fmla="*/ 678656 w 1778793"/>
              <a:gd name="connsiteY16" fmla="*/ 73819 h 1200150"/>
              <a:gd name="connsiteX17" fmla="*/ 709612 w 1778793"/>
              <a:gd name="connsiteY17" fmla="*/ 54769 h 1200150"/>
              <a:gd name="connsiteX18" fmla="*/ 754856 w 1778793"/>
              <a:gd name="connsiteY18" fmla="*/ 21431 h 1200150"/>
              <a:gd name="connsiteX19" fmla="*/ 778668 w 1778793"/>
              <a:gd name="connsiteY19" fmla="*/ 4762 h 1200150"/>
              <a:gd name="connsiteX20" fmla="*/ 873918 w 1778793"/>
              <a:gd name="connsiteY20" fmla="*/ 0 h 1200150"/>
              <a:gd name="connsiteX21" fmla="*/ 950118 w 1778793"/>
              <a:gd name="connsiteY21" fmla="*/ 9525 h 1200150"/>
              <a:gd name="connsiteX22" fmla="*/ 1035843 w 1778793"/>
              <a:gd name="connsiteY22" fmla="*/ 26194 h 1200150"/>
              <a:gd name="connsiteX23" fmla="*/ 1100137 w 1778793"/>
              <a:gd name="connsiteY23" fmla="*/ 71437 h 1200150"/>
              <a:gd name="connsiteX24" fmla="*/ 1152525 w 1778793"/>
              <a:gd name="connsiteY24" fmla="*/ 138112 h 1200150"/>
              <a:gd name="connsiteX25" fmla="*/ 1188243 w 1778793"/>
              <a:gd name="connsiteY25" fmla="*/ 233362 h 1200150"/>
              <a:gd name="connsiteX26" fmla="*/ 1228725 w 1778793"/>
              <a:gd name="connsiteY26" fmla="*/ 309562 h 1200150"/>
              <a:gd name="connsiteX27" fmla="*/ 1233487 w 1778793"/>
              <a:gd name="connsiteY27" fmla="*/ 352425 h 1200150"/>
              <a:gd name="connsiteX28" fmla="*/ 1235868 w 1778793"/>
              <a:gd name="connsiteY28" fmla="*/ 409575 h 1200150"/>
              <a:gd name="connsiteX29" fmla="*/ 1212056 w 1778793"/>
              <a:gd name="connsiteY29" fmla="*/ 454819 h 1200150"/>
              <a:gd name="connsiteX30" fmla="*/ 1228725 w 1778793"/>
              <a:gd name="connsiteY30" fmla="*/ 526256 h 1200150"/>
              <a:gd name="connsiteX31" fmla="*/ 1252537 w 1778793"/>
              <a:gd name="connsiteY31" fmla="*/ 581025 h 1200150"/>
              <a:gd name="connsiteX32" fmla="*/ 1300162 w 1778793"/>
              <a:gd name="connsiteY32" fmla="*/ 619125 h 1200150"/>
              <a:gd name="connsiteX33" fmla="*/ 1326356 w 1778793"/>
              <a:gd name="connsiteY33" fmla="*/ 657225 h 1200150"/>
              <a:gd name="connsiteX34" fmla="*/ 1331118 w 1778793"/>
              <a:gd name="connsiteY34" fmla="*/ 721519 h 1200150"/>
              <a:gd name="connsiteX35" fmla="*/ 1350168 w 1778793"/>
              <a:gd name="connsiteY35" fmla="*/ 759619 h 1200150"/>
              <a:gd name="connsiteX36" fmla="*/ 1383506 w 1778793"/>
              <a:gd name="connsiteY36" fmla="*/ 785812 h 1200150"/>
              <a:gd name="connsiteX37" fmla="*/ 1395412 w 1778793"/>
              <a:gd name="connsiteY37" fmla="*/ 823912 h 1200150"/>
              <a:gd name="connsiteX38" fmla="*/ 1395412 w 1778793"/>
              <a:gd name="connsiteY38" fmla="*/ 864394 h 1200150"/>
              <a:gd name="connsiteX39" fmla="*/ 1395412 w 1778793"/>
              <a:gd name="connsiteY39" fmla="*/ 897731 h 1200150"/>
              <a:gd name="connsiteX40" fmla="*/ 1426368 w 1778793"/>
              <a:gd name="connsiteY40" fmla="*/ 945356 h 1200150"/>
              <a:gd name="connsiteX41" fmla="*/ 1466850 w 1778793"/>
              <a:gd name="connsiteY41" fmla="*/ 976312 h 1200150"/>
              <a:gd name="connsiteX42" fmla="*/ 1490662 w 1778793"/>
              <a:gd name="connsiteY42" fmla="*/ 997744 h 1200150"/>
              <a:gd name="connsiteX43" fmla="*/ 1526381 w 1778793"/>
              <a:gd name="connsiteY43" fmla="*/ 995362 h 1200150"/>
              <a:gd name="connsiteX44" fmla="*/ 1590675 w 1778793"/>
              <a:gd name="connsiteY44" fmla="*/ 1031081 h 1200150"/>
              <a:gd name="connsiteX45" fmla="*/ 1604962 w 1778793"/>
              <a:gd name="connsiteY45" fmla="*/ 1057275 h 1200150"/>
              <a:gd name="connsiteX46" fmla="*/ 1631156 w 1778793"/>
              <a:gd name="connsiteY46" fmla="*/ 1064419 h 1200150"/>
              <a:gd name="connsiteX47" fmla="*/ 1662112 w 1778793"/>
              <a:gd name="connsiteY47" fmla="*/ 1095375 h 1200150"/>
              <a:gd name="connsiteX48" fmla="*/ 1697831 w 1778793"/>
              <a:gd name="connsiteY48" fmla="*/ 1135856 h 1200150"/>
              <a:gd name="connsiteX49" fmla="*/ 1743075 w 1778793"/>
              <a:gd name="connsiteY49" fmla="*/ 1159669 h 1200150"/>
              <a:gd name="connsiteX50" fmla="*/ 1778793 w 1778793"/>
              <a:gd name="connsiteY50" fmla="*/ 1200150 h 1200150"/>
              <a:gd name="connsiteX51" fmla="*/ 0 w 1778793"/>
              <a:gd name="connsiteY51" fmla="*/ 726281 h 1200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1778793" h="1200150">
                <a:moveTo>
                  <a:pt x="0" y="726281"/>
                </a:moveTo>
                <a:lnTo>
                  <a:pt x="61912" y="704850"/>
                </a:lnTo>
                <a:lnTo>
                  <a:pt x="114300" y="659606"/>
                </a:lnTo>
                <a:lnTo>
                  <a:pt x="192881" y="642937"/>
                </a:lnTo>
                <a:lnTo>
                  <a:pt x="259556" y="571500"/>
                </a:lnTo>
                <a:lnTo>
                  <a:pt x="316706" y="514350"/>
                </a:lnTo>
                <a:lnTo>
                  <a:pt x="366712" y="481012"/>
                </a:lnTo>
                <a:lnTo>
                  <a:pt x="431006" y="457200"/>
                </a:lnTo>
                <a:lnTo>
                  <a:pt x="478631" y="400050"/>
                </a:lnTo>
                <a:lnTo>
                  <a:pt x="500062" y="383381"/>
                </a:lnTo>
                <a:lnTo>
                  <a:pt x="509587" y="326231"/>
                </a:lnTo>
                <a:lnTo>
                  <a:pt x="511968" y="288131"/>
                </a:lnTo>
                <a:lnTo>
                  <a:pt x="516731" y="252412"/>
                </a:lnTo>
                <a:lnTo>
                  <a:pt x="538162" y="209550"/>
                </a:lnTo>
                <a:lnTo>
                  <a:pt x="573881" y="157162"/>
                </a:lnTo>
                <a:lnTo>
                  <a:pt x="609600" y="114300"/>
                </a:lnTo>
                <a:lnTo>
                  <a:pt x="678656" y="73819"/>
                </a:lnTo>
                <a:lnTo>
                  <a:pt x="709612" y="54769"/>
                </a:lnTo>
                <a:lnTo>
                  <a:pt x="754856" y="21431"/>
                </a:lnTo>
                <a:lnTo>
                  <a:pt x="778668" y="4762"/>
                </a:lnTo>
                <a:lnTo>
                  <a:pt x="873918" y="0"/>
                </a:lnTo>
                <a:lnTo>
                  <a:pt x="950118" y="9525"/>
                </a:lnTo>
                <a:lnTo>
                  <a:pt x="1035843" y="26194"/>
                </a:lnTo>
                <a:lnTo>
                  <a:pt x="1100137" y="71437"/>
                </a:lnTo>
                <a:lnTo>
                  <a:pt x="1152525" y="138112"/>
                </a:lnTo>
                <a:lnTo>
                  <a:pt x="1188243" y="233362"/>
                </a:lnTo>
                <a:lnTo>
                  <a:pt x="1228725" y="309562"/>
                </a:lnTo>
                <a:lnTo>
                  <a:pt x="1233487" y="352425"/>
                </a:lnTo>
                <a:cubicBezTo>
                  <a:pt x="1234281" y="371475"/>
                  <a:pt x="1235074" y="390525"/>
                  <a:pt x="1235868" y="409575"/>
                </a:cubicBezTo>
                <a:lnTo>
                  <a:pt x="1212056" y="454819"/>
                </a:lnTo>
                <a:lnTo>
                  <a:pt x="1228725" y="526256"/>
                </a:lnTo>
                <a:lnTo>
                  <a:pt x="1252537" y="581025"/>
                </a:lnTo>
                <a:lnTo>
                  <a:pt x="1300162" y="619125"/>
                </a:lnTo>
                <a:lnTo>
                  <a:pt x="1326356" y="657225"/>
                </a:lnTo>
                <a:lnTo>
                  <a:pt x="1331118" y="721519"/>
                </a:lnTo>
                <a:lnTo>
                  <a:pt x="1350168" y="759619"/>
                </a:lnTo>
                <a:lnTo>
                  <a:pt x="1383506" y="785812"/>
                </a:lnTo>
                <a:lnTo>
                  <a:pt x="1395412" y="823912"/>
                </a:lnTo>
                <a:lnTo>
                  <a:pt x="1395412" y="864394"/>
                </a:lnTo>
                <a:lnTo>
                  <a:pt x="1395412" y="897731"/>
                </a:lnTo>
                <a:lnTo>
                  <a:pt x="1426368" y="945356"/>
                </a:lnTo>
                <a:lnTo>
                  <a:pt x="1466850" y="976312"/>
                </a:lnTo>
                <a:lnTo>
                  <a:pt x="1490662" y="997744"/>
                </a:lnTo>
                <a:lnTo>
                  <a:pt x="1526381" y="995362"/>
                </a:lnTo>
                <a:lnTo>
                  <a:pt x="1590675" y="1031081"/>
                </a:lnTo>
                <a:lnTo>
                  <a:pt x="1604962" y="1057275"/>
                </a:lnTo>
                <a:lnTo>
                  <a:pt x="1631156" y="1064419"/>
                </a:lnTo>
                <a:lnTo>
                  <a:pt x="1662112" y="1095375"/>
                </a:lnTo>
                <a:lnTo>
                  <a:pt x="1697831" y="1135856"/>
                </a:lnTo>
                <a:lnTo>
                  <a:pt x="1743075" y="1159669"/>
                </a:lnTo>
                <a:lnTo>
                  <a:pt x="1778793" y="1200150"/>
                </a:lnTo>
                <a:lnTo>
                  <a:pt x="0" y="726281"/>
                </a:lnTo>
                <a:close/>
              </a:path>
            </a:pathLst>
          </a:custGeom>
          <a:solidFill>
            <a:srgbClr val="FF66FF">
              <a:alpha val="40000"/>
            </a:srgbClr>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229376" name="TextBox 229375"/>
          <p:cNvSpPr txBox="1"/>
          <p:nvPr/>
        </p:nvSpPr>
        <p:spPr>
          <a:xfrm>
            <a:off x="3383456" y="4118250"/>
            <a:ext cx="561371" cy="446276"/>
          </a:xfrm>
          <a:prstGeom prst="rect">
            <a:avLst/>
          </a:prstGeom>
          <a:noFill/>
        </p:spPr>
        <p:txBody>
          <a:bodyPr wrap="none" rtlCol="0">
            <a:spAutoFit/>
          </a:bodyPr>
          <a:lstStyle/>
          <a:p>
            <a:pPr algn="ctr"/>
            <a:r>
              <a:rPr lang="en-US" sz="1200" dirty="0" smtClean="0">
                <a:latin typeface="Arial" panose="020B0604020202020204" pitchFamily="34" charset="0"/>
                <a:cs typeface="Arial" panose="020B0604020202020204" pitchFamily="34" charset="0"/>
              </a:rPr>
              <a:t>Salt</a:t>
            </a:r>
          </a:p>
          <a:p>
            <a:pPr algn="ctr"/>
            <a:r>
              <a:rPr lang="en-US" sz="1100" dirty="0" smtClean="0">
                <a:latin typeface="Arial" panose="020B0604020202020204" pitchFamily="34" charset="0"/>
                <a:cs typeface="Arial" panose="020B0604020202020204" pitchFamily="34" charset="0"/>
              </a:rPr>
              <a:t>Dome</a:t>
            </a:r>
            <a:endParaRPr lang="en-US" sz="1100" dirty="0">
              <a:latin typeface="Arial" panose="020B0604020202020204" pitchFamily="34" charset="0"/>
              <a:cs typeface="Arial" panose="020B0604020202020204" pitchFamily="34" charset="0"/>
            </a:endParaRPr>
          </a:p>
        </p:txBody>
      </p:sp>
      <p:sp>
        <p:nvSpPr>
          <p:cNvPr id="41" name="Text Box 7"/>
          <p:cNvSpPr txBox="1">
            <a:spLocks noChangeArrowheads="1"/>
          </p:cNvSpPr>
          <p:nvPr/>
        </p:nvSpPr>
        <p:spPr bwMode="auto">
          <a:xfrm>
            <a:off x="2993212" y="5422114"/>
            <a:ext cx="1952664" cy="646331"/>
          </a:xfrm>
          <a:prstGeom prst="rect">
            <a:avLst/>
          </a:prstGeom>
          <a:solidFill>
            <a:schemeClr val="bg1"/>
          </a:solidFill>
          <a:ln w="19050" algn="ctr">
            <a:solidFill>
              <a:srgbClr val="C00000"/>
            </a:solidFill>
            <a:miter lim="800000"/>
            <a:headEnd/>
            <a:tailEnd/>
          </a:ln>
          <a:effectLst/>
        </p:spPr>
        <p:txBody>
          <a:bodyPr wrap="square">
            <a:spAutoFit/>
          </a:bodyPr>
          <a:lstStyle/>
          <a:p>
            <a:pPr marL="282575" indent="-282575"/>
            <a:r>
              <a:rPr lang="en-US" sz="1200" b="1" dirty="0" smtClean="0">
                <a:latin typeface="Arial" charset="0"/>
              </a:rPr>
              <a:t>Conventional fields with reservoir rocks, traps and seals.</a:t>
            </a:r>
            <a:endParaRPr lang="en-US" sz="1200" b="1" dirty="0">
              <a:latin typeface="Arial" charset="0"/>
            </a:endParaRPr>
          </a:p>
        </p:txBody>
      </p:sp>
      <p:cxnSp>
        <p:nvCxnSpPr>
          <p:cNvPr id="229378" name="Straight Arrow Connector 229377"/>
          <p:cNvCxnSpPr>
            <a:endCxn id="31" idx="42"/>
          </p:cNvCxnSpPr>
          <p:nvPr/>
        </p:nvCxnSpPr>
        <p:spPr bwMode="auto">
          <a:xfrm flipH="1" flipV="1">
            <a:off x="4086225" y="4595813"/>
            <a:ext cx="121881" cy="815407"/>
          </a:xfrm>
          <a:prstGeom prst="straightConnector1">
            <a:avLst/>
          </a:prstGeom>
          <a:solidFill>
            <a:schemeClr val="accent1"/>
          </a:solidFill>
          <a:ln w="57150" cap="flat" cmpd="sng" algn="ctr">
            <a:solidFill>
              <a:srgbClr val="C00000"/>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29387" name="Straight Arrow Connector 229386"/>
          <p:cNvCxnSpPr/>
          <p:nvPr/>
        </p:nvCxnSpPr>
        <p:spPr bwMode="auto">
          <a:xfrm flipH="1" flipV="1">
            <a:off x="3369008" y="3584462"/>
            <a:ext cx="133810" cy="1837652"/>
          </a:xfrm>
          <a:prstGeom prst="straightConnector1">
            <a:avLst/>
          </a:prstGeom>
          <a:solidFill>
            <a:schemeClr val="accent1"/>
          </a:solidFill>
          <a:ln w="57150" cap="flat" cmpd="sng" algn="ctr">
            <a:solidFill>
              <a:srgbClr val="C00000"/>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29390" name="Straight Arrow Connector 229389"/>
          <p:cNvCxnSpPr>
            <a:endCxn id="31" idx="6"/>
          </p:cNvCxnSpPr>
          <p:nvPr/>
        </p:nvCxnSpPr>
        <p:spPr bwMode="auto">
          <a:xfrm flipH="1" flipV="1">
            <a:off x="2962275" y="4079081"/>
            <a:ext cx="276384" cy="1332139"/>
          </a:xfrm>
          <a:prstGeom prst="straightConnector1">
            <a:avLst/>
          </a:prstGeom>
          <a:solidFill>
            <a:schemeClr val="accent1"/>
          </a:solidFill>
          <a:ln w="57150" cap="flat" cmpd="sng" algn="ctr">
            <a:solidFill>
              <a:srgbClr val="C00000"/>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48" name="Text Box 7"/>
          <p:cNvSpPr txBox="1">
            <a:spLocks noChangeArrowheads="1"/>
          </p:cNvSpPr>
          <p:nvPr/>
        </p:nvSpPr>
        <p:spPr bwMode="auto">
          <a:xfrm>
            <a:off x="311248" y="4924601"/>
            <a:ext cx="2082559" cy="830997"/>
          </a:xfrm>
          <a:prstGeom prst="rect">
            <a:avLst/>
          </a:prstGeom>
          <a:solidFill>
            <a:srgbClr val="FFEECD"/>
          </a:solidFill>
          <a:ln w="19050" algn="ctr">
            <a:solidFill>
              <a:srgbClr val="C00000"/>
            </a:solidFill>
            <a:miter lim="800000"/>
            <a:headEnd/>
            <a:tailEnd/>
          </a:ln>
          <a:effectLst/>
        </p:spPr>
        <p:txBody>
          <a:bodyPr wrap="square">
            <a:spAutoFit/>
          </a:bodyPr>
          <a:lstStyle/>
          <a:p>
            <a:pPr marL="233363" indent="-233363"/>
            <a:r>
              <a:rPr lang="en-US" sz="1200" b="1" dirty="0" smtClean="0">
                <a:latin typeface="Arial" charset="0"/>
              </a:rPr>
              <a:t>Unconventional fields in which HCs are produced from porous streaks after fracking</a:t>
            </a:r>
            <a:endParaRPr lang="en-US" sz="1200" b="1" dirty="0">
              <a:latin typeface="Arial" charset="0"/>
            </a:endParaRPr>
          </a:p>
        </p:txBody>
      </p:sp>
      <p:cxnSp>
        <p:nvCxnSpPr>
          <p:cNvPr id="229392" name="Straight Arrow Connector 229391"/>
          <p:cNvCxnSpPr/>
          <p:nvPr/>
        </p:nvCxnSpPr>
        <p:spPr bwMode="auto">
          <a:xfrm flipV="1">
            <a:off x="583890" y="3993356"/>
            <a:ext cx="1357116" cy="958313"/>
          </a:xfrm>
          <a:prstGeom prst="straightConnector1">
            <a:avLst/>
          </a:prstGeom>
          <a:solidFill>
            <a:schemeClr val="accent1"/>
          </a:solidFill>
          <a:ln w="57150" cap="flat" cmpd="sng" algn="ctr">
            <a:solidFill>
              <a:srgbClr val="C00000"/>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29394" name="Straight Arrow Connector 229393"/>
          <p:cNvCxnSpPr/>
          <p:nvPr/>
        </p:nvCxnSpPr>
        <p:spPr bwMode="auto">
          <a:xfrm flipV="1">
            <a:off x="1683642" y="3879056"/>
            <a:ext cx="724579" cy="1045545"/>
          </a:xfrm>
          <a:prstGeom prst="straightConnector1">
            <a:avLst/>
          </a:prstGeom>
          <a:solidFill>
            <a:schemeClr val="accent1"/>
          </a:solidFill>
          <a:ln w="57150" cap="flat" cmpd="sng" algn="ctr">
            <a:solidFill>
              <a:srgbClr val="C00000"/>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32" name="TextBox 31"/>
          <p:cNvSpPr txBox="1"/>
          <p:nvPr/>
        </p:nvSpPr>
        <p:spPr>
          <a:xfrm>
            <a:off x="288800" y="6106171"/>
            <a:ext cx="2117121" cy="276999"/>
          </a:xfrm>
          <a:prstGeom prst="rect">
            <a:avLst/>
          </a:prstGeom>
          <a:noFill/>
        </p:spPr>
        <p:txBody>
          <a:bodyPr wrap="square" rtlCol="0">
            <a:spAutoFit/>
          </a:bodyPr>
          <a:lstStyle/>
          <a:p>
            <a:pPr marL="290513" indent="-290513"/>
            <a:r>
              <a:rPr lang="en-US" sz="1200" dirty="0" smtClean="0">
                <a:solidFill>
                  <a:schemeClr val="accent6"/>
                </a:solidFill>
                <a:latin typeface="Arial" panose="020B0604020202020204" pitchFamily="34" charset="0"/>
                <a:cs typeface="Arial" panose="020B0604020202020204" pitchFamily="34" charset="0"/>
              </a:rPr>
              <a:t>Courtesy of Noble Energy</a:t>
            </a:r>
            <a:endParaRPr lang="en-US" sz="1200" dirty="0">
              <a:solidFill>
                <a:schemeClr val="accent6"/>
              </a:solidFill>
              <a:latin typeface="Arial" panose="020B0604020202020204" pitchFamily="34" charset="0"/>
              <a:cs typeface="Arial" panose="020B0604020202020204" pitchFamily="34" charset="0"/>
            </a:endParaRPr>
          </a:p>
        </p:txBody>
      </p:sp>
    </p:spTree>
  </p:cSld>
  <p:clrMapOvr>
    <a:masterClrMapping/>
  </p:clrMapOvr>
  <p:timing>
    <p:tnLst>
      <p:par>
        <p:cTn xmlns:p14="http://schemas.microsoft.com/office/powerpoint/2010/mai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References - 1</a:t>
            </a:r>
            <a:endParaRPr lang="en-US" dirty="0"/>
          </a:p>
        </p:txBody>
      </p:sp>
      <p:sp>
        <p:nvSpPr>
          <p:cNvPr id="9" name="Rectangle 8"/>
          <p:cNvSpPr/>
          <p:nvPr/>
        </p:nvSpPr>
        <p:spPr>
          <a:xfrm>
            <a:off x="292308" y="1069824"/>
            <a:ext cx="8776741" cy="5109091"/>
          </a:xfrm>
          <a:prstGeom prst="rect">
            <a:avLst/>
          </a:prstGeom>
        </p:spPr>
        <p:txBody>
          <a:bodyPr wrap="square">
            <a:spAutoFit/>
          </a:bodyPr>
          <a:lstStyle/>
          <a:p>
            <a:pPr>
              <a:spcBef>
                <a:spcPts val="1200"/>
              </a:spcBef>
            </a:pPr>
            <a:r>
              <a:rPr lang="en-US" sz="1400" dirty="0">
                <a:latin typeface="Arial" panose="020B0604020202020204" pitchFamily="34" charset="0"/>
                <a:cs typeface="Arial" panose="020B0604020202020204" pitchFamily="34" charset="0"/>
              </a:rPr>
              <a:t>Slide 4:  http://echo2.epfl.ch/VICAIRE/mod_3/chapt_1/main.htm  Figure 1.13</a:t>
            </a:r>
          </a:p>
          <a:p>
            <a:pPr>
              <a:spcBef>
                <a:spcPts val="1200"/>
              </a:spcBef>
            </a:pPr>
            <a:r>
              <a:rPr lang="en-US" sz="1400" dirty="0">
                <a:latin typeface="Arial" panose="020B0604020202020204" pitchFamily="34" charset="0"/>
                <a:cs typeface="Arial" panose="020B0604020202020204" pitchFamily="34" charset="0"/>
              </a:rPr>
              <a:t>Slide 5:  http://petroleum101.com/what-is-a-petroleum-reservoir/  fourth figure</a:t>
            </a:r>
          </a:p>
          <a:p>
            <a:pPr>
              <a:spcBef>
                <a:spcPts val="1200"/>
              </a:spcBef>
            </a:pPr>
            <a:r>
              <a:rPr lang="en-US" sz="1400" dirty="0">
                <a:latin typeface="Arial" panose="020B0604020202020204" pitchFamily="34" charset="0"/>
                <a:cs typeface="Arial" panose="020B0604020202020204" pitchFamily="34" charset="0"/>
              </a:rPr>
              <a:t>Slide 8:  http://imgkid.com/alluvial-fan.shtml  image 8 and image 7</a:t>
            </a:r>
          </a:p>
          <a:p>
            <a:pPr>
              <a:spcBef>
                <a:spcPts val="1200"/>
              </a:spcBef>
            </a:pPr>
            <a:r>
              <a:rPr lang="en-US" sz="1400" dirty="0">
                <a:latin typeface="Arial" panose="020B0604020202020204" pitchFamily="34" charset="0"/>
                <a:cs typeface="Arial" panose="020B0604020202020204" pitchFamily="34" charset="0"/>
              </a:rPr>
              <a:t>Slide 9:  http://geography.howstuffworks.com/terms-and-associations/sand-dune1.htm  		</a:t>
            </a:r>
          </a:p>
          <a:p>
            <a:pPr>
              <a:spcBef>
                <a:spcPts val="1200"/>
              </a:spcBef>
            </a:pPr>
            <a:r>
              <a:rPr lang="en-US" sz="1400" dirty="0">
                <a:latin typeface="Arial" panose="020B0604020202020204" pitchFamily="34" charset="0"/>
                <a:cs typeface="Arial" panose="020B0604020202020204" pitchFamily="34" charset="0"/>
              </a:rPr>
              <a:t>Slide 9:  http://www.summitpost.org/mesquite-flat-dunes-highpoint/276799  image 3 by Noondueler</a:t>
            </a:r>
          </a:p>
          <a:p>
            <a:pPr>
              <a:spcBef>
                <a:spcPts val="1200"/>
              </a:spcBef>
            </a:pPr>
            <a:r>
              <a:rPr lang="en-US" sz="1400" dirty="0">
                <a:latin typeface="Arial" panose="020B0604020202020204" pitchFamily="34" charset="0"/>
                <a:cs typeface="Arial" panose="020B0604020202020204" pitchFamily="34" charset="0"/>
              </a:rPr>
              <a:t>Slide 10: </a:t>
            </a:r>
            <a:r>
              <a:rPr lang="en-US" sz="1400" dirty="0" smtClean="0">
                <a:latin typeface="Arial" panose="020B0604020202020204" pitchFamily="34" charset="0"/>
                <a:cs typeface="Arial" panose="020B0604020202020204" pitchFamily="34" charset="0"/>
              </a:rPr>
              <a:t> http</a:t>
            </a:r>
            <a:r>
              <a:rPr lang="en-US" sz="1400" dirty="0">
                <a:latin typeface="Arial" panose="020B0604020202020204" pitchFamily="34" charset="0"/>
                <a:cs typeface="Arial" panose="020B0604020202020204" pitchFamily="34" charset="0"/>
              </a:rPr>
              <a:t>://en.wikipedia.org/wiki/File:Toklat_River_-_East_Fork_01.jpg  by Dawn Endico</a:t>
            </a:r>
          </a:p>
          <a:p>
            <a:pPr>
              <a:spcBef>
                <a:spcPts val="1200"/>
              </a:spcBef>
            </a:pPr>
            <a:r>
              <a:rPr lang="en-US" sz="1400" dirty="0">
                <a:latin typeface="Arial" panose="020B0604020202020204" pitchFamily="34" charset="0"/>
                <a:cs typeface="Arial" panose="020B0604020202020204" pitchFamily="34" charset="0"/>
              </a:rPr>
              <a:t>Slide 10: </a:t>
            </a:r>
            <a:r>
              <a:rPr lang="en-US" sz="1400" dirty="0" smtClean="0">
                <a:latin typeface="Arial" panose="020B0604020202020204" pitchFamily="34" charset="0"/>
                <a:cs typeface="Arial" panose="020B0604020202020204" pitchFamily="34" charset="0"/>
              </a:rPr>
              <a:t> http</a:t>
            </a:r>
            <a:r>
              <a:rPr lang="en-US" sz="1400" dirty="0">
                <a:latin typeface="Arial" panose="020B0604020202020204" pitchFamily="34" charset="0"/>
                <a:cs typeface="Arial" panose="020B0604020202020204" pitchFamily="34" charset="0"/>
              </a:rPr>
              <a:t>://en.wikipedia.org/wiki/File:Meandering_River_2_Innoko_NWR.jpg  US Fish &amp; Wildlife</a:t>
            </a:r>
          </a:p>
          <a:p>
            <a:pPr>
              <a:spcBef>
                <a:spcPts val="1200"/>
              </a:spcBef>
            </a:pPr>
            <a:r>
              <a:rPr lang="en-US" sz="1400" dirty="0">
                <a:latin typeface="Arial" panose="020B0604020202020204" pitchFamily="34" charset="0"/>
                <a:cs typeface="Arial" panose="020B0604020202020204" pitchFamily="34" charset="0"/>
              </a:rPr>
              <a:t>Slide 11:  http://www.tulane.edu/~sanelson/eens1110/streams.htm   Prof. Stephen A. Nelson</a:t>
            </a:r>
          </a:p>
          <a:p>
            <a:pPr>
              <a:spcBef>
                <a:spcPts val="1200"/>
              </a:spcBef>
            </a:pPr>
            <a:r>
              <a:rPr lang="en-US" sz="1400" dirty="0">
                <a:latin typeface="Arial" panose="020B0604020202020204" pitchFamily="34" charset="0"/>
                <a:cs typeface="Arial" panose="020B0604020202020204" pitchFamily="34" charset="0"/>
              </a:rPr>
              <a:t>Slide 11: </a:t>
            </a:r>
            <a:r>
              <a:rPr lang="en-US" sz="1400" dirty="0" smtClean="0">
                <a:latin typeface="Arial" panose="020B0604020202020204" pitchFamily="34" charset="0"/>
                <a:cs typeface="Arial" panose="020B0604020202020204" pitchFamily="34" charset="0"/>
              </a:rPr>
              <a:t> http</a:t>
            </a:r>
            <a:r>
              <a:rPr lang="en-US" sz="1400" dirty="0">
                <a:latin typeface="Arial" panose="020B0604020202020204" pitchFamily="34" charset="0"/>
                <a:cs typeface="Arial" panose="020B0604020202020204" pitchFamily="34" charset="0"/>
              </a:rPr>
              <a:t>://intheplaygroundofgiants.com/the-geology-of-sedimentary-rocks/  Figure 18  Kenneth A. Bevis</a:t>
            </a:r>
          </a:p>
          <a:p>
            <a:pPr>
              <a:spcBef>
                <a:spcPts val="1200"/>
              </a:spcBef>
            </a:pPr>
            <a:r>
              <a:rPr lang="en-US" sz="1400" dirty="0">
                <a:latin typeface="Arial" panose="020B0604020202020204" pitchFamily="34" charset="0"/>
                <a:cs typeface="Arial" panose="020B0604020202020204" pitchFamily="34" charset="0"/>
              </a:rPr>
              <a:t>Slide 12: </a:t>
            </a:r>
            <a:r>
              <a:rPr lang="en-US" sz="1400" dirty="0" smtClean="0">
                <a:latin typeface="Arial" panose="020B0604020202020204" pitchFamily="34" charset="0"/>
                <a:cs typeface="Arial" panose="020B0604020202020204" pitchFamily="34" charset="0"/>
              </a:rPr>
              <a:t> http</a:t>
            </a:r>
            <a:r>
              <a:rPr lang="en-US" sz="1400" dirty="0">
                <a:latin typeface="Arial" panose="020B0604020202020204" pitchFamily="34" charset="0"/>
                <a:cs typeface="Arial" panose="020B0604020202020204" pitchFamily="34" charset="0"/>
              </a:rPr>
              <a:t>://intheplaygroundofgiants.com/the-geology-of-sedimentary-rocks/  Figure 19  Kenneth A. Bevis</a:t>
            </a:r>
          </a:p>
          <a:p>
            <a:pPr>
              <a:spcBef>
                <a:spcPts val="1200"/>
              </a:spcBef>
            </a:pPr>
            <a:r>
              <a:rPr lang="en-US" sz="1400" dirty="0">
                <a:latin typeface="Arial" panose="020B0604020202020204" pitchFamily="34" charset="0"/>
                <a:cs typeface="Arial" panose="020B0604020202020204" pitchFamily="34" charset="0"/>
              </a:rPr>
              <a:t>Slide 13:  http://en.wikipedia.org/wiki/Beach  second figure</a:t>
            </a:r>
          </a:p>
          <a:p>
            <a:pPr>
              <a:spcBef>
                <a:spcPts val="1200"/>
              </a:spcBef>
            </a:pPr>
            <a:r>
              <a:rPr lang="en-US" sz="1400" dirty="0">
                <a:latin typeface="Arial" panose="020B0604020202020204" pitchFamily="34" charset="0"/>
                <a:cs typeface="Arial" panose="020B0604020202020204" pitchFamily="34" charset="0"/>
              </a:rPr>
              <a:t>Slide 14:  http://3dparks.wr.usgs.gov/nyc/shoreline/beaches.htm  Figure 170  </a:t>
            </a:r>
          </a:p>
          <a:p>
            <a:pPr>
              <a:spcBef>
                <a:spcPts val="1200"/>
              </a:spcBef>
            </a:pPr>
            <a:r>
              <a:rPr lang="en-US" sz="1400" dirty="0">
                <a:latin typeface="Arial" panose="020B0604020202020204" pitchFamily="34" charset="0"/>
                <a:cs typeface="Arial" panose="020B0604020202020204" pitchFamily="34" charset="0"/>
              </a:rPr>
              <a:t>Slide 15:  http://en.wikipedia.org/wiki/File:Mississippi_delta_from_space.jpg  from NASA</a:t>
            </a:r>
          </a:p>
          <a:p>
            <a:pPr>
              <a:spcBef>
                <a:spcPts val="1200"/>
              </a:spcBef>
            </a:pPr>
            <a:r>
              <a:rPr lang="en-US" sz="1400" dirty="0">
                <a:latin typeface="Arial" panose="020B0604020202020204" pitchFamily="34" charset="0"/>
                <a:cs typeface="Arial" panose="020B0604020202020204" pitchFamily="34" charset="0"/>
              </a:rPr>
              <a:t>Slide 15:  http://en.wikipedia.org/wiki/File:Mississippi_Delta_Lobes.jpg </a:t>
            </a:r>
            <a:endParaRPr lang="en-US" dirty="0"/>
          </a:p>
        </p:txBody>
      </p:sp>
    </p:spTree>
    <p:extLst>
      <p:ext uri="{BB962C8B-B14F-4D97-AF65-F5344CB8AC3E}">
        <p14:creationId xmlns:p14="http://schemas.microsoft.com/office/powerpoint/2010/main" val="133882564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References - 2</a:t>
            </a:r>
            <a:endParaRPr lang="en-US" dirty="0"/>
          </a:p>
        </p:txBody>
      </p:sp>
      <p:sp>
        <p:nvSpPr>
          <p:cNvPr id="9" name="Rectangle 8"/>
          <p:cNvSpPr/>
          <p:nvPr/>
        </p:nvSpPr>
        <p:spPr>
          <a:xfrm>
            <a:off x="292308" y="1069824"/>
            <a:ext cx="8776741" cy="3970318"/>
          </a:xfrm>
          <a:prstGeom prst="rect">
            <a:avLst/>
          </a:prstGeom>
        </p:spPr>
        <p:txBody>
          <a:bodyPr wrap="square">
            <a:spAutoFit/>
          </a:bodyPr>
          <a:lstStyle/>
          <a:p>
            <a:pPr>
              <a:spcBef>
                <a:spcPts val="1200"/>
              </a:spcBef>
            </a:pPr>
            <a:r>
              <a:rPr lang="en-US" sz="1400" dirty="0" smtClean="0">
                <a:latin typeface="Arial" panose="020B0604020202020204" pitchFamily="34" charset="0"/>
                <a:cs typeface="Arial" panose="020B0604020202020204" pitchFamily="34" charset="0"/>
              </a:rPr>
              <a:t>Slide </a:t>
            </a:r>
            <a:r>
              <a:rPr lang="en-US" sz="1400" dirty="0">
                <a:latin typeface="Arial" panose="020B0604020202020204" pitchFamily="34" charset="0"/>
                <a:cs typeface="Arial" panose="020B0604020202020204" pitchFamily="34" charset="0"/>
              </a:rPr>
              <a:t>16:  http://echo2.epfl.ch/VICAIRE/mod_3/chapt_3/main.htm  Figure 3.10</a:t>
            </a:r>
          </a:p>
          <a:p>
            <a:pPr>
              <a:spcBef>
                <a:spcPts val="1200"/>
              </a:spcBef>
            </a:pPr>
            <a:r>
              <a:rPr lang="en-US" sz="1400" dirty="0">
                <a:latin typeface="Arial" panose="020B0604020202020204" pitchFamily="34" charset="0"/>
                <a:cs typeface="Arial" panose="020B0604020202020204" pitchFamily="34" charset="0"/>
              </a:rPr>
              <a:t>Slide 17:  http://pixshark.com/nile-delta.htm  image 13</a:t>
            </a:r>
          </a:p>
          <a:p>
            <a:pPr>
              <a:spcBef>
                <a:spcPts val="1200"/>
              </a:spcBef>
            </a:pPr>
            <a:r>
              <a:rPr lang="en-US" sz="1400" dirty="0">
                <a:latin typeface="Arial" panose="020B0604020202020204" pitchFamily="34" charset="0"/>
                <a:cs typeface="Arial" panose="020B0604020202020204" pitchFamily="34" charset="0"/>
              </a:rPr>
              <a:t>Slide 20:  http://geologycafe.com/class/chapter14.html</a:t>
            </a:r>
          </a:p>
          <a:p>
            <a:pPr>
              <a:spcBef>
                <a:spcPts val="1200"/>
              </a:spcBef>
            </a:pPr>
            <a:r>
              <a:rPr lang="en-US" sz="1400" dirty="0">
                <a:latin typeface="Arial" panose="020B0604020202020204" pitchFamily="34" charset="0"/>
                <a:cs typeface="Arial" panose="020B0604020202020204" pitchFamily="34" charset="0"/>
              </a:rPr>
              <a:t>Slide 21:  http://</a:t>
            </a:r>
            <a:r>
              <a:rPr lang="en-US" sz="1400" dirty="0" smtClean="0">
                <a:latin typeface="Arial" panose="020B0604020202020204" pitchFamily="34" charset="0"/>
                <a:cs typeface="Arial" panose="020B0604020202020204" pitchFamily="34" charset="0"/>
              </a:rPr>
              <a:t>www.nature.com/scitable/knowledge/library/submarine-fans-and-canyon-channel-systems-a-	24178428  </a:t>
            </a:r>
            <a:r>
              <a:rPr lang="en-US" sz="1400" dirty="0">
                <a:latin typeface="Arial" panose="020B0604020202020204" pitchFamily="34" charset="0"/>
                <a:cs typeface="Arial" panose="020B0604020202020204" pitchFamily="34" charset="0"/>
              </a:rPr>
              <a:t>Figure 5, which references</a:t>
            </a:r>
            <a:r>
              <a:rPr lang="en-US" sz="1400" dirty="0" smtClean="0">
                <a:latin typeface="Arial" panose="020B0604020202020204" pitchFamily="34" charset="0"/>
                <a:cs typeface="Arial" panose="020B0604020202020204" pitchFamily="34" charset="0"/>
              </a:rPr>
              <a:t>:</a:t>
            </a:r>
          </a:p>
          <a:p>
            <a:pPr>
              <a:spcBef>
                <a:spcPts val="1200"/>
              </a:spcBef>
              <a:tabLst>
                <a:tab pos="1198563" algn="l"/>
                <a:tab pos="1371600" algn="l"/>
              </a:tabLst>
            </a:pPr>
            <a:r>
              <a:rPr lang="en-US" sz="1400" dirty="0">
                <a:latin typeface="Arial" panose="020B0604020202020204" pitchFamily="34" charset="0"/>
                <a:cs typeface="Arial" panose="020B0604020202020204" pitchFamily="34" charset="0"/>
              </a:rPr>
              <a:t>	</a:t>
            </a:r>
            <a:r>
              <a:rPr lang="en-US" sz="1400" dirty="0" smtClean="0">
                <a:latin typeface="Arial" panose="020B0604020202020204" pitchFamily="34" charset="0"/>
                <a:cs typeface="Arial" panose="020B0604020202020204" pitchFamily="34" charset="0"/>
              </a:rPr>
              <a:t>Mutti</a:t>
            </a:r>
            <a:r>
              <a:rPr lang="en-US" sz="1400" dirty="0">
                <a:latin typeface="Arial" panose="020B0604020202020204" pitchFamily="34" charset="0"/>
                <a:cs typeface="Arial" panose="020B0604020202020204" pitchFamily="34" charset="0"/>
              </a:rPr>
              <a:t>, E., and Ricci Lucchi, F., 1972, Le torbiditi dell'Appennino settentrionale: introduzione 	</a:t>
            </a:r>
            <a:r>
              <a:rPr lang="en-US" sz="1400" dirty="0" smtClean="0">
                <a:latin typeface="Arial" panose="020B0604020202020204" pitchFamily="34" charset="0"/>
                <a:cs typeface="Arial" panose="020B0604020202020204" pitchFamily="34" charset="0"/>
              </a:rPr>
              <a:t>	all'ananisi </a:t>
            </a:r>
            <a:r>
              <a:rPr lang="en-US" sz="1400" dirty="0">
                <a:latin typeface="Arial" panose="020B0604020202020204" pitchFamily="34" charset="0"/>
                <a:cs typeface="Arial" panose="020B0604020202020204" pitchFamily="34" charset="0"/>
              </a:rPr>
              <a:t>di facies: Memoirs Soc. Geol. Italiana, v. 11, p. 161-199 </a:t>
            </a:r>
          </a:p>
          <a:p>
            <a:pPr>
              <a:spcBef>
                <a:spcPts val="1200"/>
              </a:spcBef>
              <a:tabLst>
                <a:tab pos="1371600" algn="l"/>
              </a:tabLst>
            </a:pPr>
            <a:r>
              <a:rPr lang="en-US" sz="1400" dirty="0">
                <a:latin typeface="Arial" panose="020B0604020202020204" pitchFamily="34" charset="0"/>
                <a:cs typeface="Arial" panose="020B0604020202020204" pitchFamily="34" charset="0"/>
              </a:rPr>
              <a:t>Slide 22, 23:  Beaubouef, R.T., Rossen, C., Zelt, F.B., Sullivan, M.D., Mohrig, D.C&gt;, &amp; Jennette, D.C. 1999. </a:t>
            </a:r>
            <a:r>
              <a:rPr lang="en-US" sz="1400" dirty="0" smtClean="0">
                <a:latin typeface="Arial" panose="020B0604020202020204" pitchFamily="34" charset="0"/>
                <a:cs typeface="Arial" panose="020B0604020202020204" pitchFamily="34" charset="0"/>
              </a:rPr>
              <a:t>	Deep-water </a:t>
            </a:r>
            <a:r>
              <a:rPr lang="en-US" sz="1400" dirty="0">
                <a:latin typeface="Arial" panose="020B0604020202020204" pitchFamily="34" charset="0"/>
                <a:cs typeface="Arial" panose="020B0604020202020204" pitchFamily="34" charset="0"/>
              </a:rPr>
              <a:t>sandstones, Brushy Canyon Formation, West Texas.  AAPG Continuing </a:t>
            </a:r>
            <a:r>
              <a:rPr lang="en-US" sz="1400" dirty="0" smtClean="0">
                <a:latin typeface="Arial" panose="020B0604020202020204" pitchFamily="34" charset="0"/>
                <a:cs typeface="Arial" panose="020B0604020202020204" pitchFamily="34" charset="0"/>
              </a:rPr>
              <a:t>	Education Course </a:t>
            </a:r>
            <a:r>
              <a:rPr lang="en-US" sz="1400" dirty="0">
                <a:latin typeface="Arial" panose="020B0604020202020204" pitchFamily="34" charset="0"/>
                <a:cs typeface="Arial" panose="020B0604020202020204" pitchFamily="34" charset="0"/>
              </a:rPr>
              <a:t>Note Series #40, The American Association of Petroleum Geologists, </a:t>
            </a:r>
            <a:r>
              <a:rPr lang="en-US" sz="1400" dirty="0" smtClean="0">
                <a:latin typeface="Arial" panose="020B0604020202020204" pitchFamily="34" charset="0"/>
                <a:cs typeface="Arial" panose="020B0604020202020204" pitchFamily="34" charset="0"/>
              </a:rPr>
              <a:t>	Tulsa</a:t>
            </a:r>
            <a:r>
              <a:rPr lang="en-US" sz="1400" dirty="0">
                <a:latin typeface="Arial" panose="020B0604020202020204" pitchFamily="34" charset="0"/>
                <a:cs typeface="Arial" panose="020B0604020202020204" pitchFamily="34" charset="0"/>
              </a:rPr>
              <a:t>.</a:t>
            </a:r>
          </a:p>
          <a:p>
            <a:pPr>
              <a:spcBef>
                <a:spcPts val="1200"/>
              </a:spcBef>
            </a:pPr>
            <a:r>
              <a:rPr lang="en-US" sz="1400" dirty="0">
                <a:latin typeface="Arial" panose="020B0604020202020204" pitchFamily="34" charset="0"/>
                <a:cs typeface="Arial" panose="020B0604020202020204" pitchFamily="34" charset="0"/>
              </a:rPr>
              <a:t>Slide 25:  http://geologycafe.com/images/carbonate_environs.jpg</a:t>
            </a:r>
          </a:p>
          <a:p>
            <a:pPr>
              <a:spcBef>
                <a:spcPts val="1200"/>
              </a:spcBef>
            </a:pPr>
            <a:r>
              <a:rPr lang="en-US" sz="1400" dirty="0">
                <a:latin typeface="Arial" panose="020B0604020202020204" pitchFamily="34" charset="0"/>
                <a:cs typeface="Arial" panose="020B0604020202020204" pitchFamily="34" charset="0"/>
              </a:rPr>
              <a:t>Slide 26:  http://geologycafe.com/images/south_florida.jpg</a:t>
            </a:r>
          </a:p>
        </p:txBody>
      </p:sp>
    </p:spTree>
    <p:extLst>
      <p:ext uri="{BB962C8B-B14F-4D97-AF65-F5344CB8AC3E}">
        <p14:creationId xmlns:p14="http://schemas.microsoft.com/office/powerpoint/2010/main" val="296167834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bwMode="auto">
          <a:xfrm>
            <a:off x="0" y="855663"/>
            <a:ext cx="9144000" cy="5603875"/>
          </a:xfrm>
          <a:prstGeom prst="rect">
            <a:avLst/>
          </a:prstGeom>
          <a:solidFill>
            <a:schemeClr val="accent2"/>
          </a:solidFill>
          <a:ln w="9525" cap="flat" cmpd="sng" algn="ctr">
            <a:solidFill>
              <a:schemeClr val="tx1"/>
            </a:solidFill>
            <a:prstDash val="solid"/>
            <a:round/>
            <a:headEnd type="none" w="med" len="med"/>
            <a:tailEnd type="none" w="med" len="med"/>
          </a:ln>
          <a:effectLst/>
          <a:extLst/>
        </p:spPr>
        <p:txBody>
          <a:bodyPr/>
          <a:lstStyle/>
          <a:p>
            <a:pPr>
              <a:defRPr/>
            </a:pPr>
            <a:endParaRPr lang="en-US" dirty="0"/>
          </a:p>
        </p:txBody>
      </p:sp>
      <p:sp>
        <p:nvSpPr>
          <p:cNvPr id="38916" name="WordArt 2"/>
          <p:cNvSpPr>
            <a:spLocks noChangeArrowheads="1" noChangeShapeType="1" noTextEdit="1"/>
          </p:cNvSpPr>
          <p:nvPr/>
        </p:nvSpPr>
        <p:spPr bwMode="auto">
          <a:xfrm>
            <a:off x="1441450" y="2427288"/>
            <a:ext cx="6888163" cy="2119312"/>
          </a:xfrm>
          <a:prstGeom prst="rect">
            <a:avLst/>
          </a:prstGeom>
        </p:spPr>
        <p:txBody>
          <a:bodyPr wrap="none" fromWordArt="1">
            <a:prstTxWarp prst="textPlain">
              <a:avLst>
                <a:gd name="adj" fmla="val 50000"/>
              </a:avLst>
            </a:prstTxWarp>
          </a:bodyPr>
          <a:lstStyle/>
          <a:p>
            <a:pPr algn="ctr"/>
            <a:r>
              <a:rPr lang="en-US" sz="4400" b="1" kern="10" dirty="0">
                <a:ln w="12700">
                  <a:solidFill>
                    <a:srgbClr val="EAEAEA"/>
                  </a:solidFill>
                  <a:round/>
                  <a:headEnd/>
                  <a:tailEnd/>
                </a:ln>
                <a:gradFill rotWithShape="1">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alpha val="79999"/>
                    </a:srgbClr>
                  </a:outerShdw>
                </a:effectLst>
                <a:latin typeface="Arial Black"/>
              </a:rPr>
              <a:t>Questions?</a:t>
            </a:r>
          </a:p>
        </p:txBody>
      </p:sp>
    </p:spTree>
  </p:cSld>
  <p:clrMapOvr>
    <a:masterClrMapping/>
  </p:clrMapOvr>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Porosity</a:t>
            </a:r>
            <a:endParaRPr lang="en-US" dirty="0"/>
          </a:p>
        </p:txBody>
      </p:sp>
      <p:sp>
        <p:nvSpPr>
          <p:cNvPr id="4" name="Rectangle 3"/>
          <p:cNvSpPr txBox="1">
            <a:spLocks noChangeArrowheads="1"/>
          </p:cNvSpPr>
          <p:nvPr/>
        </p:nvSpPr>
        <p:spPr bwMode="auto">
          <a:xfrm>
            <a:off x="685800" y="1218979"/>
            <a:ext cx="7772400" cy="2005434"/>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342900" lvl="0" indent="-342900" eaLnBrk="1" hangingPunct="1">
              <a:spcBef>
                <a:spcPct val="20000"/>
              </a:spcBef>
              <a:defRPr/>
            </a:pPr>
            <a:r>
              <a:rPr lang="en-US" altLang="en-US" b="1" kern="0" dirty="0">
                <a:latin typeface="+mn-lt"/>
              </a:rPr>
              <a:t>Porosity </a:t>
            </a:r>
            <a:r>
              <a:rPr lang="en-US" altLang="en-US" kern="0" dirty="0">
                <a:latin typeface="+mn-lt"/>
              </a:rPr>
              <a:t>(commonly symbolized as </a:t>
            </a:r>
            <a:r>
              <a:rPr lang="el-GR" altLang="en-US" kern="0" dirty="0" smtClean="0">
                <a:latin typeface="+mn-lt"/>
              </a:rPr>
              <a:t>Φ) </a:t>
            </a:r>
            <a:r>
              <a:rPr lang="en-US" altLang="en-US" kern="0" dirty="0" smtClean="0">
                <a:latin typeface="+mn-lt"/>
              </a:rPr>
              <a:t>is </a:t>
            </a:r>
            <a:r>
              <a:rPr lang="en-US" altLang="en-US" kern="0" dirty="0">
                <a:latin typeface="+mn-lt"/>
              </a:rPr>
              <a:t>a measure of the void (i.e., "empty") spaces in a material, and is a fraction of the volume of voids over the total </a:t>
            </a:r>
            <a:r>
              <a:rPr lang="en-US" altLang="en-US" kern="0" dirty="0" smtClean="0">
                <a:latin typeface="+mn-lt"/>
              </a:rPr>
              <a:t>volume (between 0 </a:t>
            </a:r>
            <a:r>
              <a:rPr lang="en-US" altLang="en-US" kern="0" dirty="0">
                <a:latin typeface="+mn-lt"/>
              </a:rPr>
              <a:t>and 100</a:t>
            </a:r>
            <a:r>
              <a:rPr lang="en-US" altLang="en-US" kern="0" dirty="0" smtClean="0">
                <a:latin typeface="+mn-lt"/>
              </a:rPr>
              <a:t>%). </a:t>
            </a:r>
            <a:endParaRPr kumimoji="0" lang="en-US" altLang="en-US" sz="2400" i="0" u="none" strike="noStrike" kern="0" cap="none" spc="0" normalizeH="0" baseline="0" noProof="0" dirty="0" smtClean="0">
              <a:ln>
                <a:noFill/>
              </a:ln>
              <a:solidFill>
                <a:schemeClr val="tx1"/>
              </a:solidFill>
              <a:effectLst/>
              <a:uLnTx/>
              <a:uFillTx/>
              <a:latin typeface="+mn-lt"/>
            </a:endParaRPr>
          </a:p>
        </p:txBody>
      </p:sp>
      <p:sp>
        <p:nvSpPr>
          <p:cNvPr id="10" name="TextBox 9"/>
          <p:cNvSpPr txBox="1"/>
          <p:nvPr/>
        </p:nvSpPr>
        <p:spPr>
          <a:xfrm>
            <a:off x="7354028" y="2947414"/>
            <a:ext cx="1293944" cy="276999"/>
          </a:xfrm>
          <a:prstGeom prst="rect">
            <a:avLst/>
          </a:prstGeom>
          <a:noFill/>
        </p:spPr>
        <p:txBody>
          <a:bodyPr wrap="none" rtlCol="0">
            <a:spAutoFit/>
          </a:bodyPr>
          <a:lstStyle/>
          <a:p>
            <a:pPr marL="290513" indent="-290513"/>
            <a:r>
              <a:rPr lang="en-US" sz="1200" dirty="0" smtClean="0">
                <a:solidFill>
                  <a:schemeClr val="accent6"/>
                </a:solidFill>
                <a:latin typeface="Arial" panose="020B0604020202020204" pitchFamily="34" charset="0"/>
                <a:cs typeface="Arial" panose="020B0604020202020204" pitchFamily="34" charset="0"/>
              </a:rPr>
              <a:t>From Wikipedia </a:t>
            </a:r>
            <a:endParaRPr lang="en-US" sz="1200" dirty="0">
              <a:solidFill>
                <a:schemeClr val="accent6"/>
              </a:solidFill>
              <a:latin typeface="Arial" panose="020B0604020202020204" pitchFamily="34" charset="0"/>
              <a:cs typeface="Arial" panose="020B0604020202020204" pitchFamily="34" charset="0"/>
            </a:endParaRPr>
          </a:p>
        </p:txBody>
      </p:sp>
      <p:pic>
        <p:nvPicPr>
          <p:cNvPr id="11" name="Picture 10"/>
          <p:cNvPicPr>
            <a:picLocks noChangeAspect="1"/>
          </p:cNvPicPr>
          <p:nvPr/>
        </p:nvPicPr>
        <p:blipFill>
          <a:blip r:embed="rId3" cstate="print"/>
          <a:stretch>
            <a:fillRect/>
          </a:stretch>
        </p:blipFill>
        <p:spPr>
          <a:xfrm>
            <a:off x="655543" y="3210352"/>
            <a:ext cx="3488754" cy="2580025"/>
          </a:xfrm>
          <a:prstGeom prst="rect">
            <a:avLst/>
          </a:prstGeom>
        </p:spPr>
      </p:pic>
      <p:sp>
        <p:nvSpPr>
          <p:cNvPr id="13" name="TextBox 12"/>
          <p:cNvSpPr txBox="1"/>
          <p:nvPr/>
        </p:nvSpPr>
        <p:spPr>
          <a:xfrm>
            <a:off x="4221264" y="3401569"/>
            <a:ext cx="4831707" cy="2677656"/>
          </a:xfrm>
          <a:prstGeom prst="rect">
            <a:avLst/>
          </a:prstGeom>
          <a:noFill/>
        </p:spPr>
        <p:txBody>
          <a:bodyPr wrap="square" rtlCol="0">
            <a:spAutoFit/>
          </a:bodyPr>
          <a:lstStyle/>
          <a:p>
            <a:r>
              <a:rPr lang="en-US" sz="1400" dirty="0" smtClean="0">
                <a:latin typeface="Arial" panose="020B0604020202020204" pitchFamily="34" charset="0"/>
                <a:cs typeface="Arial" panose="020B0604020202020204" pitchFamily="34" charset="0"/>
              </a:rPr>
              <a:t>Influence </a:t>
            </a:r>
            <a:r>
              <a:rPr lang="en-US" sz="1400" dirty="0">
                <a:latin typeface="Arial" panose="020B0604020202020204" pitchFamily="34" charset="0"/>
                <a:cs typeface="Arial" panose="020B0604020202020204" pitchFamily="34" charset="0"/>
              </a:rPr>
              <a:t>of structure and texture of </a:t>
            </a:r>
            <a:r>
              <a:rPr lang="en-US" sz="1400" dirty="0" smtClean="0">
                <a:latin typeface="Arial" panose="020B0604020202020204" pitchFamily="34" charset="0"/>
                <a:cs typeface="Arial" panose="020B0604020202020204" pitchFamily="34" charset="0"/>
              </a:rPr>
              <a:t>a porous </a:t>
            </a:r>
            <a:r>
              <a:rPr lang="en-US" sz="1400" dirty="0">
                <a:latin typeface="Arial" panose="020B0604020202020204" pitchFamily="34" charset="0"/>
                <a:cs typeface="Arial" panose="020B0604020202020204" pitchFamily="34" charset="0"/>
              </a:rPr>
              <a:t>medium on porosity: </a:t>
            </a:r>
            <a:endParaRPr lang="en-US" sz="1400" dirty="0" smtClean="0">
              <a:latin typeface="Arial" panose="020B0604020202020204" pitchFamily="34" charset="0"/>
              <a:cs typeface="Arial" panose="020B0604020202020204" pitchFamily="34" charset="0"/>
            </a:endParaRPr>
          </a:p>
          <a:p>
            <a:pPr>
              <a:tabLst>
                <a:tab pos="169863" algn="l"/>
                <a:tab pos="398463" algn="l"/>
              </a:tabLst>
            </a:pPr>
            <a:r>
              <a:rPr lang="en-US" sz="1400" dirty="0">
                <a:latin typeface="Arial" panose="020B0604020202020204" pitchFamily="34" charset="0"/>
                <a:cs typeface="Arial" panose="020B0604020202020204" pitchFamily="34" charset="0"/>
              </a:rPr>
              <a:t>	</a:t>
            </a:r>
            <a:r>
              <a:rPr lang="en-US" sz="1400" dirty="0" smtClean="0">
                <a:latin typeface="Arial" panose="020B0604020202020204" pitchFamily="34" charset="0"/>
                <a:cs typeface="Arial" panose="020B0604020202020204" pitchFamily="34" charset="0"/>
              </a:rPr>
              <a:t>a</a:t>
            </a:r>
            <a:r>
              <a:rPr lang="en-US" sz="1400" dirty="0">
                <a:latin typeface="Arial" panose="020B0604020202020204" pitchFamily="34" charset="0"/>
                <a:cs typeface="Arial" panose="020B0604020202020204" pitchFamily="34" charset="0"/>
              </a:rPr>
              <a:t>) poorly graded uniform granular material </a:t>
            </a:r>
            <a:r>
              <a:rPr lang="en-US" sz="1400" dirty="0" smtClean="0">
                <a:latin typeface="Arial" panose="020B0604020202020204" pitchFamily="34" charset="0"/>
                <a:cs typeface="Arial" panose="020B0604020202020204" pitchFamily="34" charset="0"/>
              </a:rPr>
              <a:t>in which 			particles </a:t>
            </a:r>
            <a:r>
              <a:rPr lang="en-US" sz="1400" dirty="0">
                <a:latin typeface="Arial" panose="020B0604020202020204" pitchFamily="34" charset="0"/>
                <a:cs typeface="Arial" panose="020B0604020202020204" pitchFamily="34" charset="0"/>
              </a:rPr>
              <a:t>have their own porosity system; </a:t>
            </a:r>
            <a:endParaRPr lang="en-US" sz="1400" dirty="0" smtClean="0">
              <a:latin typeface="Arial" panose="020B0604020202020204" pitchFamily="34" charset="0"/>
              <a:cs typeface="Arial" panose="020B0604020202020204" pitchFamily="34" charset="0"/>
            </a:endParaRPr>
          </a:p>
          <a:p>
            <a:pPr>
              <a:tabLst>
                <a:tab pos="169863" algn="l"/>
                <a:tab pos="398463" algn="l"/>
              </a:tabLst>
            </a:pPr>
            <a:r>
              <a:rPr lang="en-US" sz="1400" dirty="0">
                <a:latin typeface="Arial" panose="020B0604020202020204" pitchFamily="34" charset="0"/>
                <a:cs typeface="Arial" panose="020B0604020202020204" pitchFamily="34" charset="0"/>
              </a:rPr>
              <a:t>	</a:t>
            </a:r>
            <a:r>
              <a:rPr lang="en-US" sz="1400" dirty="0" smtClean="0">
                <a:latin typeface="Arial" panose="020B0604020202020204" pitchFamily="34" charset="0"/>
                <a:cs typeface="Arial" panose="020B0604020202020204" pitchFamily="34" charset="0"/>
              </a:rPr>
              <a:t>b</a:t>
            </a:r>
            <a:r>
              <a:rPr lang="en-US" sz="1400" dirty="0">
                <a:latin typeface="Arial" panose="020B0604020202020204" pitchFamily="34" charset="0"/>
                <a:cs typeface="Arial" panose="020B0604020202020204" pitchFamily="34" charset="0"/>
              </a:rPr>
              <a:t>) well graded granular material with small particles </a:t>
            </a:r>
            <a:r>
              <a:rPr lang="en-US" sz="1400" dirty="0" smtClean="0">
                <a:latin typeface="Arial" panose="020B0604020202020204" pitchFamily="34" charset="0"/>
                <a:cs typeface="Arial" panose="020B0604020202020204" pitchFamily="34" charset="0"/>
              </a:rPr>
              <a:t>			filling </a:t>
            </a:r>
            <a:r>
              <a:rPr lang="en-US" sz="1400" dirty="0">
                <a:latin typeface="Arial" panose="020B0604020202020204" pitchFamily="34" charset="0"/>
                <a:cs typeface="Arial" panose="020B0604020202020204" pitchFamily="34" charset="0"/>
              </a:rPr>
              <a:t>the big pores; </a:t>
            </a:r>
            <a:endParaRPr lang="en-US" sz="1400" dirty="0" smtClean="0">
              <a:latin typeface="Arial" panose="020B0604020202020204" pitchFamily="34" charset="0"/>
              <a:cs typeface="Arial" panose="020B0604020202020204" pitchFamily="34" charset="0"/>
            </a:endParaRPr>
          </a:p>
          <a:p>
            <a:pPr>
              <a:tabLst>
                <a:tab pos="169863" algn="l"/>
                <a:tab pos="398463" algn="l"/>
              </a:tabLst>
            </a:pPr>
            <a:r>
              <a:rPr lang="en-US" sz="1400" dirty="0">
                <a:latin typeface="Arial" panose="020B0604020202020204" pitchFamily="34" charset="0"/>
                <a:cs typeface="Arial" panose="020B0604020202020204" pitchFamily="34" charset="0"/>
              </a:rPr>
              <a:t>	</a:t>
            </a:r>
            <a:r>
              <a:rPr lang="en-US" sz="1400" dirty="0" smtClean="0">
                <a:latin typeface="Arial" panose="020B0604020202020204" pitchFamily="34" charset="0"/>
                <a:cs typeface="Arial" panose="020B0604020202020204" pitchFamily="34" charset="0"/>
              </a:rPr>
              <a:t>c</a:t>
            </a:r>
            <a:r>
              <a:rPr lang="en-US" sz="1400" dirty="0">
                <a:latin typeface="Arial" panose="020B0604020202020204" pitchFamily="34" charset="0"/>
                <a:cs typeface="Arial" panose="020B0604020202020204" pitchFamily="34" charset="0"/>
              </a:rPr>
              <a:t>) partially closed discontinuity systems appeared in an </a:t>
            </a:r>
            <a:r>
              <a:rPr lang="en-US" sz="1400" dirty="0" smtClean="0">
                <a:latin typeface="Arial" panose="020B0604020202020204" pitchFamily="34" charset="0"/>
                <a:cs typeface="Arial" panose="020B0604020202020204" pitchFamily="34" charset="0"/>
              </a:rPr>
              <a:t>			intact </a:t>
            </a:r>
            <a:r>
              <a:rPr lang="en-US" sz="1400" dirty="0">
                <a:latin typeface="Arial" panose="020B0604020202020204" pitchFamily="34" charset="0"/>
                <a:cs typeface="Arial" panose="020B0604020202020204" pitchFamily="34" charset="0"/>
              </a:rPr>
              <a:t>porous rock due to active water; </a:t>
            </a:r>
            <a:endParaRPr lang="en-US" sz="1400" dirty="0" smtClean="0">
              <a:latin typeface="Arial" panose="020B0604020202020204" pitchFamily="34" charset="0"/>
              <a:cs typeface="Arial" panose="020B0604020202020204" pitchFamily="34" charset="0"/>
            </a:endParaRPr>
          </a:p>
          <a:p>
            <a:pPr>
              <a:tabLst>
                <a:tab pos="169863" algn="l"/>
                <a:tab pos="398463" algn="l"/>
              </a:tabLst>
            </a:pPr>
            <a:r>
              <a:rPr lang="en-US" sz="1400" dirty="0">
                <a:latin typeface="Arial" panose="020B0604020202020204" pitchFamily="34" charset="0"/>
                <a:cs typeface="Arial" panose="020B0604020202020204" pitchFamily="34" charset="0"/>
              </a:rPr>
              <a:t>	</a:t>
            </a:r>
            <a:r>
              <a:rPr lang="en-US" sz="1400" dirty="0" smtClean="0">
                <a:latin typeface="Arial" panose="020B0604020202020204" pitchFamily="34" charset="0"/>
                <a:cs typeface="Arial" panose="020B0604020202020204" pitchFamily="34" charset="0"/>
              </a:rPr>
              <a:t>d</a:t>
            </a:r>
            <a:r>
              <a:rPr lang="en-US" sz="1400" dirty="0">
                <a:latin typeface="Arial" panose="020B0604020202020204" pitchFamily="34" charset="0"/>
                <a:cs typeface="Arial" panose="020B0604020202020204" pitchFamily="34" charset="0"/>
              </a:rPr>
              <a:t>) open discontinuity systems appeared in an intact rock </a:t>
            </a:r>
            <a:r>
              <a:rPr lang="en-US" sz="1400" dirty="0" smtClean="0">
                <a:latin typeface="Arial" panose="020B0604020202020204" pitchFamily="34" charset="0"/>
                <a:cs typeface="Arial" panose="020B0604020202020204" pitchFamily="34" charset="0"/>
              </a:rPr>
              <a:t>		due </a:t>
            </a:r>
            <a:r>
              <a:rPr lang="en-US" sz="1400" dirty="0">
                <a:latin typeface="Arial" panose="020B0604020202020204" pitchFamily="34" charset="0"/>
                <a:cs typeface="Arial" panose="020B0604020202020204" pitchFamily="34" charset="0"/>
              </a:rPr>
              <a:t>to mechanic fracturing. </a:t>
            </a:r>
            <a:endParaRPr lang="en-US" sz="1400" dirty="0" smtClean="0">
              <a:latin typeface="Arial" panose="020B0604020202020204" pitchFamily="34" charset="0"/>
              <a:cs typeface="Arial" panose="020B0604020202020204" pitchFamily="34" charset="0"/>
            </a:endParaRPr>
          </a:p>
          <a:p>
            <a:pPr>
              <a:tabLst>
                <a:tab pos="169863" algn="l"/>
                <a:tab pos="398463" algn="l"/>
              </a:tabLst>
            </a:pPr>
            <a:r>
              <a:rPr lang="en-US" sz="1400" dirty="0">
                <a:latin typeface="Arial" panose="020B0604020202020204" pitchFamily="34" charset="0"/>
                <a:cs typeface="Arial" panose="020B0604020202020204" pitchFamily="34" charset="0"/>
              </a:rPr>
              <a:t>	</a:t>
            </a:r>
            <a:r>
              <a:rPr lang="en-US" sz="1400" dirty="0" smtClean="0">
                <a:latin typeface="Arial" panose="020B0604020202020204" pitchFamily="34" charset="0"/>
                <a:cs typeface="Arial" panose="020B0604020202020204" pitchFamily="34" charset="0"/>
              </a:rPr>
              <a:t>	    (</a:t>
            </a:r>
            <a:r>
              <a:rPr lang="en-US" sz="1400" dirty="0">
                <a:latin typeface="Arial" panose="020B0604020202020204" pitchFamily="34" charset="0"/>
                <a:cs typeface="Arial" panose="020B0604020202020204" pitchFamily="34" charset="0"/>
              </a:rPr>
              <a:t>from Freeze and Cherry, 1979 after Meinzer, 1923)</a:t>
            </a:r>
          </a:p>
          <a:p>
            <a:endParaRPr lang="en-US" sz="1400" dirty="0">
              <a:latin typeface="Arial" panose="020B0604020202020204" pitchFamily="34" charset="0"/>
              <a:cs typeface="Arial" panose="020B0604020202020204" pitchFamily="34" charset="0"/>
            </a:endParaRPr>
          </a:p>
        </p:txBody>
      </p:sp>
      <p:sp>
        <p:nvSpPr>
          <p:cNvPr id="14" name="TextBox 13"/>
          <p:cNvSpPr txBox="1"/>
          <p:nvPr/>
        </p:nvSpPr>
        <p:spPr>
          <a:xfrm>
            <a:off x="655543" y="5829033"/>
            <a:ext cx="3916457" cy="276999"/>
          </a:xfrm>
          <a:prstGeom prst="rect">
            <a:avLst/>
          </a:prstGeom>
          <a:noFill/>
        </p:spPr>
        <p:txBody>
          <a:bodyPr wrap="none" rtlCol="0">
            <a:spAutoFit/>
          </a:bodyPr>
          <a:lstStyle/>
          <a:p>
            <a:pPr marL="290513" indent="-290513"/>
            <a:r>
              <a:rPr lang="en-US" sz="1200" dirty="0">
                <a:solidFill>
                  <a:schemeClr val="accent6"/>
                </a:solidFill>
                <a:latin typeface="Arial" panose="020B0604020202020204" pitchFamily="34" charset="0"/>
                <a:cs typeface="Arial" panose="020B0604020202020204" pitchFamily="34" charset="0"/>
              </a:rPr>
              <a:t>http://echo2.epfl.ch/VICAIRE/mod_3/chapt_1/main.htm</a:t>
            </a:r>
          </a:p>
        </p:txBody>
      </p:sp>
    </p:spTree>
    <p:extLst>
      <p:ext uri="{BB962C8B-B14F-4D97-AF65-F5344CB8AC3E}">
        <p14:creationId xmlns:p14="http://schemas.microsoft.com/office/powerpoint/2010/main" val="54996207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Permeability</a:t>
            </a:r>
            <a:endParaRPr lang="en-US" dirty="0"/>
          </a:p>
        </p:txBody>
      </p:sp>
      <p:sp>
        <p:nvSpPr>
          <p:cNvPr id="11" name="Rectangle 3"/>
          <p:cNvSpPr txBox="1">
            <a:spLocks noChangeArrowheads="1"/>
          </p:cNvSpPr>
          <p:nvPr/>
        </p:nvSpPr>
        <p:spPr bwMode="auto">
          <a:xfrm>
            <a:off x="685800" y="1232749"/>
            <a:ext cx="7772400" cy="1659826"/>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342900" lvl="0" indent="-342900" eaLnBrk="1" hangingPunct="1">
              <a:spcBef>
                <a:spcPct val="20000"/>
              </a:spcBef>
              <a:defRPr/>
            </a:pPr>
            <a:r>
              <a:rPr lang="en-US" altLang="en-US" b="1" kern="0" dirty="0" smtClean="0">
                <a:latin typeface="+mn-lt"/>
              </a:rPr>
              <a:t>Permeability</a:t>
            </a:r>
            <a:r>
              <a:rPr lang="en-US" altLang="en-US" kern="0" dirty="0" smtClean="0">
                <a:latin typeface="+mn-lt"/>
              </a:rPr>
              <a:t> (</a:t>
            </a:r>
            <a:r>
              <a:rPr lang="en-US" altLang="en-US" kern="0" dirty="0">
                <a:latin typeface="+mn-lt"/>
              </a:rPr>
              <a:t>commonly symbolized as </a:t>
            </a:r>
            <a:r>
              <a:rPr lang="en-US" altLang="en-US" kern="0" dirty="0" smtClean="0">
                <a:latin typeface="+mn-lt"/>
              </a:rPr>
              <a:t>κ) </a:t>
            </a:r>
            <a:r>
              <a:rPr lang="en-US" altLang="en-US" kern="0" dirty="0">
                <a:latin typeface="+mn-lt"/>
              </a:rPr>
              <a:t>is a measure of the ability of a porous material (often, a rock or an unconsolidated material) to allow fluids to pass through it</a:t>
            </a:r>
            <a:r>
              <a:rPr lang="en-US" altLang="en-US" kern="0" dirty="0" smtClean="0">
                <a:latin typeface="+mn-lt"/>
              </a:rPr>
              <a:t>.</a:t>
            </a:r>
            <a:endParaRPr kumimoji="0" lang="en-US" altLang="en-US" sz="2400" i="0" u="none" strike="noStrike" kern="0" cap="none" spc="0" normalizeH="0" baseline="0" noProof="0" dirty="0" smtClean="0">
              <a:ln>
                <a:noFill/>
              </a:ln>
              <a:solidFill>
                <a:schemeClr val="tx1"/>
              </a:solidFill>
              <a:effectLst/>
              <a:uLnTx/>
              <a:uFillTx/>
              <a:latin typeface="+mn-lt"/>
            </a:endParaRPr>
          </a:p>
        </p:txBody>
      </p:sp>
      <p:sp>
        <p:nvSpPr>
          <p:cNvPr id="12" name="TextBox 11"/>
          <p:cNvSpPr txBox="1"/>
          <p:nvPr/>
        </p:nvSpPr>
        <p:spPr>
          <a:xfrm>
            <a:off x="7354028" y="2586080"/>
            <a:ext cx="1293944" cy="276999"/>
          </a:xfrm>
          <a:prstGeom prst="rect">
            <a:avLst/>
          </a:prstGeom>
          <a:noFill/>
        </p:spPr>
        <p:txBody>
          <a:bodyPr wrap="none" rtlCol="0">
            <a:spAutoFit/>
          </a:bodyPr>
          <a:lstStyle/>
          <a:p>
            <a:pPr marL="290513" indent="-290513"/>
            <a:r>
              <a:rPr lang="en-US" sz="1200" dirty="0" smtClean="0">
                <a:solidFill>
                  <a:schemeClr val="accent6"/>
                </a:solidFill>
                <a:latin typeface="Arial" panose="020B0604020202020204" pitchFamily="34" charset="0"/>
                <a:cs typeface="Arial" panose="020B0604020202020204" pitchFamily="34" charset="0"/>
              </a:rPr>
              <a:t>From Wikipedia </a:t>
            </a:r>
            <a:endParaRPr lang="en-US" sz="1200" dirty="0">
              <a:solidFill>
                <a:schemeClr val="accent6"/>
              </a:solidFill>
              <a:latin typeface="Arial" panose="020B0604020202020204" pitchFamily="34" charset="0"/>
              <a:cs typeface="Arial" panose="020B0604020202020204" pitchFamily="34" charset="0"/>
            </a:endParaRPr>
          </a:p>
        </p:txBody>
      </p:sp>
      <p:sp>
        <p:nvSpPr>
          <p:cNvPr id="14" name="TextBox 13"/>
          <p:cNvSpPr txBox="1"/>
          <p:nvPr/>
        </p:nvSpPr>
        <p:spPr>
          <a:xfrm>
            <a:off x="655543" y="5771730"/>
            <a:ext cx="3916457" cy="276999"/>
          </a:xfrm>
          <a:prstGeom prst="rect">
            <a:avLst/>
          </a:prstGeom>
          <a:noFill/>
        </p:spPr>
        <p:txBody>
          <a:bodyPr wrap="none" rtlCol="0">
            <a:spAutoFit/>
          </a:bodyPr>
          <a:lstStyle/>
          <a:p>
            <a:pPr marL="290513" indent="-290513"/>
            <a:r>
              <a:rPr lang="en-US" sz="1200" dirty="0">
                <a:solidFill>
                  <a:schemeClr val="accent6"/>
                </a:solidFill>
                <a:latin typeface="Arial" panose="020B0604020202020204" pitchFamily="34" charset="0"/>
                <a:cs typeface="Arial" panose="020B0604020202020204" pitchFamily="34" charset="0"/>
              </a:rPr>
              <a:t>http://petroleum101.com/what-is-a-petroleum-reservoir/</a:t>
            </a:r>
          </a:p>
        </p:txBody>
      </p:sp>
      <p:sp>
        <p:nvSpPr>
          <p:cNvPr id="15" name="TextBox 14"/>
          <p:cNvSpPr txBox="1"/>
          <p:nvPr/>
        </p:nvSpPr>
        <p:spPr>
          <a:xfrm>
            <a:off x="4771102" y="3401569"/>
            <a:ext cx="4136923" cy="2462213"/>
          </a:xfrm>
          <a:prstGeom prst="rect">
            <a:avLst/>
          </a:prstGeom>
          <a:noFill/>
        </p:spPr>
        <p:txBody>
          <a:bodyPr wrap="square" rtlCol="0">
            <a:spAutoFit/>
          </a:bodyPr>
          <a:lstStyle/>
          <a:p>
            <a:r>
              <a:rPr lang="en-US" sz="1400" dirty="0" smtClean="0">
                <a:latin typeface="Arial" panose="020B0604020202020204" pitchFamily="34" charset="0"/>
                <a:cs typeface="Arial" panose="020B0604020202020204" pitchFamily="34" charset="0"/>
              </a:rPr>
              <a:t>Without </a:t>
            </a:r>
            <a:r>
              <a:rPr lang="en-US" sz="1400" dirty="0">
                <a:latin typeface="Arial" panose="020B0604020202020204" pitchFamily="34" charset="0"/>
                <a:cs typeface="Arial" panose="020B0604020202020204" pitchFamily="34" charset="0"/>
              </a:rPr>
              <a:t>enough permeability in the rock, the oil and gas would not be able to flow and it would remain trapped in the </a:t>
            </a:r>
            <a:r>
              <a:rPr lang="en-US" sz="1400" dirty="0" smtClean="0">
                <a:latin typeface="Arial" panose="020B0604020202020204" pitchFamily="34" charset="0"/>
                <a:cs typeface="Arial" panose="020B0604020202020204" pitchFamily="34" charset="0"/>
              </a:rPr>
              <a:t>reservoir rock.  Permeability </a:t>
            </a:r>
            <a:r>
              <a:rPr lang="en-US" sz="1400" dirty="0">
                <a:latin typeface="Arial" panose="020B0604020202020204" pitchFamily="34" charset="0"/>
                <a:cs typeface="Arial" panose="020B0604020202020204" pitchFamily="34" charset="0"/>
              </a:rPr>
              <a:t>is really an expression about </a:t>
            </a:r>
            <a:r>
              <a:rPr lang="en-US" sz="1400" dirty="0" smtClean="0">
                <a:latin typeface="Arial" panose="020B0604020202020204" pitchFamily="34" charset="0"/>
                <a:cs typeface="Arial" panose="020B0604020202020204" pitchFamily="34" charset="0"/>
              </a:rPr>
              <a:t>how interconnected the </a:t>
            </a:r>
            <a:r>
              <a:rPr lang="en-US" sz="1400" dirty="0">
                <a:latin typeface="Arial" panose="020B0604020202020204" pitchFamily="34" charset="0"/>
                <a:cs typeface="Arial" panose="020B0604020202020204" pitchFamily="34" charset="0"/>
              </a:rPr>
              <a:t>pores and natural </a:t>
            </a:r>
            <a:r>
              <a:rPr lang="en-US" sz="1400" dirty="0" smtClean="0">
                <a:latin typeface="Arial" panose="020B0604020202020204" pitchFamily="34" charset="0"/>
                <a:cs typeface="Arial" panose="020B0604020202020204" pitchFamily="34" charset="0"/>
              </a:rPr>
              <a:t>fractures in the rock are.  </a:t>
            </a:r>
          </a:p>
          <a:p>
            <a:endParaRPr lang="en-US" sz="1400" dirty="0">
              <a:latin typeface="Arial" panose="020B0604020202020204" pitchFamily="34" charset="0"/>
              <a:cs typeface="Arial" panose="020B0604020202020204" pitchFamily="34" charset="0"/>
            </a:endParaRPr>
          </a:p>
          <a:p>
            <a:r>
              <a:rPr lang="en-US" sz="1400" dirty="0" smtClean="0">
                <a:latin typeface="Arial" panose="020B0604020202020204" pitchFamily="34" charset="0"/>
                <a:cs typeface="Arial" panose="020B0604020202020204" pitchFamily="34" charset="0"/>
              </a:rPr>
              <a:t>Permeability </a:t>
            </a:r>
            <a:r>
              <a:rPr lang="en-US" sz="1400" dirty="0">
                <a:latin typeface="Arial" panose="020B0604020202020204" pitchFamily="34" charset="0"/>
                <a:cs typeface="Arial" panose="020B0604020202020204" pitchFamily="34" charset="0"/>
              </a:rPr>
              <a:t>and porosity are the two most important characteristics of a reservoir, and are studied intensely by asset evaluation teams.</a:t>
            </a:r>
          </a:p>
          <a:p>
            <a:endParaRPr lang="en-US" sz="1400" dirty="0">
              <a:latin typeface="Arial" panose="020B0604020202020204" pitchFamily="34" charset="0"/>
              <a:cs typeface="Arial" panose="020B0604020202020204" pitchFamily="34" charset="0"/>
            </a:endParaRPr>
          </a:p>
          <a:p>
            <a:endParaRPr lang="en-US" sz="1400" dirty="0">
              <a:latin typeface="Arial" panose="020B0604020202020204" pitchFamily="34" charset="0"/>
              <a:cs typeface="Arial" panose="020B0604020202020204" pitchFamily="34" charset="0"/>
            </a:endParaRPr>
          </a:p>
        </p:txBody>
      </p:sp>
      <p:pic>
        <p:nvPicPr>
          <p:cNvPr id="16" name="Picture 15"/>
          <p:cNvPicPr>
            <a:picLocks noChangeAspect="1"/>
          </p:cNvPicPr>
          <p:nvPr/>
        </p:nvPicPr>
        <p:blipFill>
          <a:blip r:embed="rId3" cstate="print"/>
          <a:stretch>
            <a:fillRect/>
          </a:stretch>
        </p:blipFill>
        <p:spPr>
          <a:xfrm>
            <a:off x="655543" y="3298330"/>
            <a:ext cx="3982126" cy="2370161"/>
          </a:xfrm>
          <a:prstGeom prst="rect">
            <a:avLst/>
          </a:prstGeom>
        </p:spPr>
      </p:pic>
    </p:spTree>
    <p:extLst>
      <p:ext uri="{BB962C8B-B14F-4D97-AF65-F5344CB8AC3E}">
        <p14:creationId xmlns:p14="http://schemas.microsoft.com/office/powerpoint/2010/main" val="315576852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Types of Reservoirs</a:t>
            </a:r>
            <a:endParaRPr lang="en-US" dirty="0"/>
          </a:p>
        </p:txBody>
      </p:sp>
      <p:sp>
        <p:nvSpPr>
          <p:cNvPr id="19460" name="Rectangle 2"/>
          <p:cNvSpPr txBox="1">
            <a:spLocks noChangeArrowheads="1"/>
          </p:cNvSpPr>
          <p:nvPr/>
        </p:nvSpPr>
        <p:spPr bwMode="auto">
          <a:xfrm>
            <a:off x="1125538" y="366713"/>
            <a:ext cx="6159500" cy="550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US" altLang="en-US" sz="2800" b="1" dirty="0">
              <a:solidFill>
                <a:srgbClr val="FFFF00"/>
              </a:solidFill>
              <a:latin typeface="Tahoma" panose="020B0604030504040204" pitchFamily="34" charset="0"/>
            </a:endParaRPr>
          </a:p>
        </p:txBody>
      </p:sp>
      <p:sp>
        <p:nvSpPr>
          <p:cNvPr id="7" name="TextBox 6"/>
          <p:cNvSpPr txBox="1"/>
          <p:nvPr/>
        </p:nvSpPr>
        <p:spPr>
          <a:xfrm>
            <a:off x="1132355" y="1541463"/>
            <a:ext cx="2306170" cy="830997"/>
          </a:xfrm>
          <a:prstGeom prst="rect">
            <a:avLst/>
          </a:prstGeom>
          <a:solidFill>
            <a:srgbClr val="FFFFCC"/>
          </a:solidFill>
          <a:ln w="28575">
            <a:solidFill>
              <a:schemeClr val="tx1"/>
            </a:solidFill>
          </a:ln>
        </p:spPr>
        <p:txBody>
          <a:bodyPr wrap="square" rtlCol="0">
            <a:spAutoFit/>
          </a:bodyPr>
          <a:lstStyle/>
          <a:p>
            <a:pPr marL="228600" indent="-228600" algn="ctr"/>
            <a:r>
              <a:rPr lang="en-US" altLang="en-US" kern="0" dirty="0" smtClean="0">
                <a:solidFill>
                  <a:srgbClr val="000000"/>
                </a:solidFill>
                <a:latin typeface="Tahoma"/>
              </a:rPr>
              <a:t>Conventional</a:t>
            </a:r>
          </a:p>
          <a:p>
            <a:pPr marL="228600" indent="-228600" algn="ctr"/>
            <a:r>
              <a:rPr lang="en-US" kern="0" dirty="0" smtClean="0">
                <a:solidFill>
                  <a:srgbClr val="000000"/>
                </a:solidFill>
                <a:latin typeface="Tahoma"/>
              </a:rPr>
              <a:t>Reservoirs</a:t>
            </a:r>
            <a:endParaRPr lang="en-US" dirty="0"/>
          </a:p>
        </p:txBody>
      </p:sp>
      <p:sp>
        <p:nvSpPr>
          <p:cNvPr id="32" name="TextBox 31"/>
          <p:cNvSpPr txBox="1"/>
          <p:nvPr/>
        </p:nvSpPr>
        <p:spPr>
          <a:xfrm>
            <a:off x="5656730" y="1541463"/>
            <a:ext cx="2344270" cy="830997"/>
          </a:xfrm>
          <a:prstGeom prst="rect">
            <a:avLst/>
          </a:prstGeom>
          <a:solidFill>
            <a:srgbClr val="CCFF66"/>
          </a:solidFill>
          <a:ln w="28575">
            <a:solidFill>
              <a:schemeClr val="tx1"/>
            </a:solidFill>
          </a:ln>
        </p:spPr>
        <p:txBody>
          <a:bodyPr wrap="square" rtlCol="0">
            <a:spAutoFit/>
          </a:bodyPr>
          <a:lstStyle/>
          <a:p>
            <a:pPr marL="228600" indent="-228600" algn="ctr"/>
            <a:r>
              <a:rPr lang="en-US" altLang="en-US" kern="0" dirty="0" smtClean="0">
                <a:solidFill>
                  <a:srgbClr val="000000"/>
                </a:solidFill>
                <a:latin typeface="Tahoma"/>
              </a:rPr>
              <a:t>Unconventional</a:t>
            </a:r>
          </a:p>
          <a:p>
            <a:pPr marL="228600" indent="-228600" algn="ctr"/>
            <a:r>
              <a:rPr lang="en-US" kern="0" dirty="0" smtClean="0">
                <a:solidFill>
                  <a:srgbClr val="000000"/>
                </a:solidFill>
                <a:latin typeface="Tahoma"/>
              </a:rPr>
              <a:t>Reservoirs</a:t>
            </a:r>
            <a:endParaRPr lang="en-US" dirty="0"/>
          </a:p>
        </p:txBody>
      </p:sp>
      <p:cxnSp>
        <p:nvCxnSpPr>
          <p:cNvPr id="22" name="Straight Connector 21"/>
          <p:cNvCxnSpPr/>
          <p:nvPr/>
        </p:nvCxnSpPr>
        <p:spPr bwMode="auto">
          <a:xfrm>
            <a:off x="1314450" y="2372460"/>
            <a:ext cx="0" cy="1285140"/>
          </a:xfrm>
          <a:prstGeom prst="line">
            <a:avLst/>
          </a:prstGeom>
          <a:solidFill>
            <a:schemeClr val="accent1"/>
          </a:solidFill>
          <a:ln w="2857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36" name="TextBox 35"/>
          <p:cNvSpPr txBox="1"/>
          <p:nvPr/>
        </p:nvSpPr>
        <p:spPr>
          <a:xfrm>
            <a:off x="1515596" y="2715290"/>
            <a:ext cx="2306170" cy="461665"/>
          </a:xfrm>
          <a:prstGeom prst="rect">
            <a:avLst/>
          </a:prstGeom>
          <a:noFill/>
          <a:ln w="28575">
            <a:noFill/>
          </a:ln>
        </p:spPr>
        <p:txBody>
          <a:bodyPr wrap="square" rtlCol="0">
            <a:spAutoFit/>
          </a:bodyPr>
          <a:lstStyle/>
          <a:p>
            <a:pPr marL="228600" indent="-228600"/>
            <a:r>
              <a:rPr lang="en-US" altLang="en-US" kern="0" dirty="0" smtClean="0">
                <a:solidFill>
                  <a:srgbClr val="000000"/>
                </a:solidFill>
                <a:latin typeface="Tahoma"/>
              </a:rPr>
              <a:t>Clastic</a:t>
            </a:r>
            <a:endParaRPr lang="en-US" dirty="0"/>
          </a:p>
        </p:txBody>
      </p:sp>
      <p:sp>
        <p:nvSpPr>
          <p:cNvPr id="38" name="TextBox 37"/>
          <p:cNvSpPr txBox="1"/>
          <p:nvPr/>
        </p:nvSpPr>
        <p:spPr>
          <a:xfrm>
            <a:off x="1515596" y="3420140"/>
            <a:ext cx="2306170" cy="461665"/>
          </a:xfrm>
          <a:prstGeom prst="rect">
            <a:avLst/>
          </a:prstGeom>
          <a:noFill/>
          <a:ln w="28575">
            <a:noFill/>
          </a:ln>
        </p:spPr>
        <p:txBody>
          <a:bodyPr wrap="square" rtlCol="0">
            <a:spAutoFit/>
          </a:bodyPr>
          <a:lstStyle/>
          <a:p>
            <a:pPr marL="228600" indent="-228600"/>
            <a:r>
              <a:rPr lang="en-US" altLang="en-US" kern="0" dirty="0" smtClean="0">
                <a:solidFill>
                  <a:srgbClr val="000000"/>
                </a:solidFill>
                <a:latin typeface="Tahoma"/>
              </a:rPr>
              <a:t>Carbonate</a:t>
            </a:r>
            <a:endParaRPr lang="en-US" dirty="0"/>
          </a:p>
        </p:txBody>
      </p:sp>
      <p:cxnSp>
        <p:nvCxnSpPr>
          <p:cNvPr id="39" name="Straight Connector 38"/>
          <p:cNvCxnSpPr/>
          <p:nvPr/>
        </p:nvCxnSpPr>
        <p:spPr bwMode="auto">
          <a:xfrm flipH="1">
            <a:off x="1314450" y="2946122"/>
            <a:ext cx="201146" cy="0"/>
          </a:xfrm>
          <a:prstGeom prst="line">
            <a:avLst/>
          </a:prstGeom>
          <a:solidFill>
            <a:schemeClr val="accent1"/>
          </a:solidFill>
          <a:ln w="2857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3" name="Straight Connector 42"/>
          <p:cNvCxnSpPr/>
          <p:nvPr/>
        </p:nvCxnSpPr>
        <p:spPr bwMode="auto">
          <a:xfrm flipH="1">
            <a:off x="1314450" y="3650972"/>
            <a:ext cx="201146" cy="0"/>
          </a:xfrm>
          <a:prstGeom prst="line">
            <a:avLst/>
          </a:prstGeom>
          <a:solidFill>
            <a:schemeClr val="accent1"/>
          </a:solidFill>
          <a:ln w="2857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4" name="Straight Connector 43"/>
          <p:cNvCxnSpPr/>
          <p:nvPr/>
        </p:nvCxnSpPr>
        <p:spPr bwMode="auto">
          <a:xfrm>
            <a:off x="5895975" y="2372460"/>
            <a:ext cx="0" cy="1839822"/>
          </a:xfrm>
          <a:prstGeom prst="line">
            <a:avLst/>
          </a:prstGeom>
          <a:solidFill>
            <a:schemeClr val="accent1"/>
          </a:solidFill>
          <a:ln w="2857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45" name="TextBox 44"/>
          <p:cNvSpPr txBox="1"/>
          <p:nvPr/>
        </p:nvSpPr>
        <p:spPr>
          <a:xfrm>
            <a:off x="6097121" y="2715290"/>
            <a:ext cx="2942104" cy="461665"/>
          </a:xfrm>
          <a:prstGeom prst="rect">
            <a:avLst/>
          </a:prstGeom>
          <a:noFill/>
          <a:ln w="28575">
            <a:noFill/>
          </a:ln>
        </p:spPr>
        <p:txBody>
          <a:bodyPr wrap="square" rtlCol="0">
            <a:spAutoFit/>
          </a:bodyPr>
          <a:lstStyle/>
          <a:p>
            <a:pPr marL="228600" indent="-228600"/>
            <a:r>
              <a:rPr lang="en-US" altLang="en-US" kern="0" dirty="0" smtClean="0">
                <a:solidFill>
                  <a:srgbClr val="000000"/>
                </a:solidFill>
                <a:latin typeface="Tahoma"/>
              </a:rPr>
              <a:t>Tight Oil/Gas Sands</a:t>
            </a:r>
            <a:endParaRPr lang="en-US" dirty="0"/>
          </a:p>
        </p:txBody>
      </p:sp>
      <p:sp>
        <p:nvSpPr>
          <p:cNvPr id="46" name="TextBox 45"/>
          <p:cNvSpPr txBox="1"/>
          <p:nvPr/>
        </p:nvSpPr>
        <p:spPr>
          <a:xfrm>
            <a:off x="6097120" y="3420140"/>
            <a:ext cx="2570629" cy="461665"/>
          </a:xfrm>
          <a:prstGeom prst="rect">
            <a:avLst/>
          </a:prstGeom>
          <a:noFill/>
          <a:ln w="28575">
            <a:noFill/>
          </a:ln>
        </p:spPr>
        <p:txBody>
          <a:bodyPr wrap="square" rtlCol="0">
            <a:spAutoFit/>
          </a:bodyPr>
          <a:lstStyle/>
          <a:p>
            <a:pPr marL="228600" indent="-228600"/>
            <a:r>
              <a:rPr lang="en-US" altLang="en-US" kern="0" dirty="0" smtClean="0">
                <a:solidFill>
                  <a:srgbClr val="000000"/>
                </a:solidFill>
                <a:latin typeface="Tahoma"/>
              </a:rPr>
              <a:t>Shale Oil/Gas</a:t>
            </a:r>
            <a:endParaRPr lang="en-US" dirty="0"/>
          </a:p>
        </p:txBody>
      </p:sp>
      <p:cxnSp>
        <p:nvCxnSpPr>
          <p:cNvPr id="47" name="Straight Connector 46"/>
          <p:cNvCxnSpPr/>
          <p:nvPr/>
        </p:nvCxnSpPr>
        <p:spPr bwMode="auto">
          <a:xfrm flipH="1">
            <a:off x="5895975" y="2946122"/>
            <a:ext cx="201146" cy="0"/>
          </a:xfrm>
          <a:prstGeom prst="line">
            <a:avLst/>
          </a:prstGeom>
          <a:solidFill>
            <a:schemeClr val="accent1"/>
          </a:solidFill>
          <a:ln w="2857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8" name="Straight Connector 47"/>
          <p:cNvCxnSpPr/>
          <p:nvPr/>
        </p:nvCxnSpPr>
        <p:spPr bwMode="auto">
          <a:xfrm flipH="1">
            <a:off x="5895975" y="3650972"/>
            <a:ext cx="201146" cy="0"/>
          </a:xfrm>
          <a:prstGeom prst="line">
            <a:avLst/>
          </a:prstGeom>
          <a:solidFill>
            <a:schemeClr val="accent1"/>
          </a:solidFill>
          <a:ln w="2857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50" name="TextBox 49"/>
          <p:cNvSpPr txBox="1"/>
          <p:nvPr/>
        </p:nvSpPr>
        <p:spPr>
          <a:xfrm>
            <a:off x="6097119" y="3981450"/>
            <a:ext cx="2675405" cy="461665"/>
          </a:xfrm>
          <a:prstGeom prst="rect">
            <a:avLst/>
          </a:prstGeom>
          <a:noFill/>
          <a:ln w="28575">
            <a:noFill/>
          </a:ln>
        </p:spPr>
        <p:txBody>
          <a:bodyPr wrap="square" rtlCol="0">
            <a:spAutoFit/>
          </a:bodyPr>
          <a:lstStyle/>
          <a:p>
            <a:pPr marL="228600" indent="-228600"/>
            <a:r>
              <a:rPr lang="en-US" altLang="en-US" kern="0" dirty="0" smtClean="0">
                <a:solidFill>
                  <a:srgbClr val="000000"/>
                </a:solidFill>
                <a:latin typeface="Tahoma"/>
              </a:rPr>
              <a:t>Coal Bed Methane</a:t>
            </a:r>
            <a:endParaRPr lang="en-US" dirty="0"/>
          </a:p>
        </p:txBody>
      </p:sp>
      <p:cxnSp>
        <p:nvCxnSpPr>
          <p:cNvPr id="52" name="Straight Connector 51"/>
          <p:cNvCxnSpPr/>
          <p:nvPr/>
        </p:nvCxnSpPr>
        <p:spPr bwMode="auto">
          <a:xfrm flipH="1">
            <a:off x="5895974" y="4212282"/>
            <a:ext cx="201146" cy="0"/>
          </a:xfrm>
          <a:prstGeom prst="line">
            <a:avLst/>
          </a:prstGeom>
          <a:solidFill>
            <a:schemeClr val="accent1"/>
          </a:solidFill>
          <a:ln w="2857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31" name="TextBox 30"/>
          <p:cNvSpPr txBox="1"/>
          <p:nvPr/>
        </p:nvSpPr>
        <p:spPr>
          <a:xfrm>
            <a:off x="933450" y="4555112"/>
            <a:ext cx="2888316" cy="1200329"/>
          </a:xfrm>
          <a:prstGeom prst="rect">
            <a:avLst/>
          </a:prstGeom>
          <a:noFill/>
        </p:spPr>
        <p:txBody>
          <a:bodyPr wrap="square" rtlCol="0">
            <a:spAutoFit/>
          </a:bodyPr>
          <a:lstStyle/>
          <a:p>
            <a:pPr algn="ctr"/>
            <a:r>
              <a:rPr lang="en-US" sz="1800" dirty="0" smtClean="0">
                <a:solidFill>
                  <a:schemeClr val="accent6"/>
                </a:solidFill>
                <a:latin typeface="Calibri" panose="020F0502020204030204" pitchFamily="34" charset="0"/>
              </a:rPr>
              <a:t>Traditional methods are used to extract HCs from reservoir-quality rocks within some type of trap</a:t>
            </a:r>
            <a:endParaRPr lang="en-US" sz="1800" dirty="0">
              <a:solidFill>
                <a:schemeClr val="accent6"/>
              </a:solidFill>
              <a:latin typeface="Calibri" panose="020F0502020204030204" pitchFamily="34" charset="0"/>
            </a:endParaRPr>
          </a:p>
        </p:txBody>
      </p:sp>
      <p:sp>
        <p:nvSpPr>
          <p:cNvPr id="54" name="TextBox 53"/>
          <p:cNvSpPr txBox="1"/>
          <p:nvPr/>
        </p:nvSpPr>
        <p:spPr>
          <a:xfrm>
            <a:off x="5524500" y="4555112"/>
            <a:ext cx="2888316" cy="1200329"/>
          </a:xfrm>
          <a:prstGeom prst="rect">
            <a:avLst/>
          </a:prstGeom>
          <a:noFill/>
        </p:spPr>
        <p:txBody>
          <a:bodyPr wrap="square" rtlCol="0">
            <a:spAutoFit/>
          </a:bodyPr>
          <a:lstStyle/>
          <a:p>
            <a:pPr algn="ctr"/>
            <a:r>
              <a:rPr lang="en-US" sz="1800" dirty="0" smtClean="0">
                <a:solidFill>
                  <a:schemeClr val="accent6"/>
                </a:solidFill>
                <a:latin typeface="Calibri" panose="020F0502020204030204" pitchFamily="34" charset="0"/>
              </a:rPr>
              <a:t>New methods are used to extract HCs from non-reservoir-quality rocks often within source intervals</a:t>
            </a:r>
            <a:endParaRPr lang="en-US" sz="1800" dirty="0">
              <a:solidFill>
                <a:schemeClr val="accent6"/>
              </a:solidFill>
              <a:latin typeface="Calibri" panose="020F0502020204030204" pitchFamily="34" charset="0"/>
            </a:endParaRPr>
          </a:p>
        </p:txBody>
      </p:sp>
    </p:spTree>
    <p:extLst>
      <p:ext uri="{BB962C8B-B14F-4D97-AF65-F5344CB8AC3E}">
        <p14:creationId xmlns:p14="http://schemas.microsoft.com/office/powerpoint/2010/main" val="176318882"/>
      </p:ext>
    </p:extLst>
  </p:cSld>
  <p:clrMapOvr>
    <a:masterClrMapping/>
  </p:clrMapOvr>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Clastic Reservoirs</a:t>
            </a:r>
            <a:endParaRPr lang="en-US" dirty="0"/>
          </a:p>
        </p:txBody>
      </p:sp>
      <p:sp>
        <p:nvSpPr>
          <p:cNvPr id="5" name="Rectangle 1"/>
          <p:cNvSpPr>
            <a:spLocks noChangeArrowheads="1"/>
          </p:cNvSpPr>
          <p:nvPr/>
        </p:nvSpPr>
        <p:spPr bwMode="auto">
          <a:xfrm>
            <a:off x="533233" y="4104622"/>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800" b="0" i="0" u="none" strike="noStrike" cap="none" normalizeH="0" baseline="0" dirty="0" smtClean="0">
                <a:ln>
                  <a:noFill/>
                </a:ln>
                <a:solidFill>
                  <a:schemeClr val="tx1"/>
                </a:solidFill>
                <a:effectLst/>
                <a:latin typeface="Arial" panose="020B0604020202020204" pitchFamily="34" charset="0"/>
              </a:rPr>
              <a:t/>
            </a:r>
            <a:br>
              <a:rPr kumimoji="0" lang="en-US" altLang="en-US" sz="1800" b="0" i="0" u="none" strike="noStrike" cap="none" normalizeH="0" baseline="0" dirty="0" smtClean="0">
                <a:ln>
                  <a:noFill/>
                </a:ln>
                <a:solidFill>
                  <a:schemeClr val="tx1"/>
                </a:solidFill>
                <a:effectLst/>
                <a:latin typeface="Arial" panose="020B0604020202020204" pitchFamily="34" charset="0"/>
              </a:rPr>
            </a:br>
            <a:endParaRPr kumimoji="0" lang="en-US" altLang="en-US" sz="1800" b="0" i="0" u="none" strike="noStrike" cap="none" normalizeH="0" baseline="0" dirty="0" smtClean="0">
              <a:ln>
                <a:noFill/>
              </a:ln>
              <a:solidFill>
                <a:schemeClr val="tx1"/>
              </a:solidFill>
              <a:effectLst/>
              <a:latin typeface="Arial" panose="020B0604020202020204" pitchFamily="34" charset="0"/>
            </a:endParaRPr>
          </a:p>
        </p:txBody>
      </p:sp>
      <p:sp>
        <p:nvSpPr>
          <p:cNvPr id="7" name="TextBox 6"/>
          <p:cNvSpPr txBox="1"/>
          <p:nvPr/>
        </p:nvSpPr>
        <p:spPr>
          <a:xfrm>
            <a:off x="932330" y="1143000"/>
            <a:ext cx="2306170" cy="830997"/>
          </a:xfrm>
          <a:prstGeom prst="rect">
            <a:avLst/>
          </a:prstGeom>
          <a:solidFill>
            <a:srgbClr val="FFFFCC"/>
          </a:solidFill>
          <a:ln w="28575">
            <a:solidFill>
              <a:schemeClr val="tx1"/>
            </a:solidFill>
          </a:ln>
        </p:spPr>
        <p:txBody>
          <a:bodyPr wrap="square" rtlCol="0">
            <a:spAutoFit/>
          </a:bodyPr>
          <a:lstStyle/>
          <a:p>
            <a:pPr marL="228600" indent="-228600" algn="ctr"/>
            <a:r>
              <a:rPr lang="en-US" altLang="en-US" kern="0" dirty="0" smtClean="0">
                <a:solidFill>
                  <a:srgbClr val="000000"/>
                </a:solidFill>
                <a:latin typeface="Tahoma"/>
              </a:rPr>
              <a:t>Conventional</a:t>
            </a:r>
          </a:p>
          <a:p>
            <a:pPr marL="228600" indent="-228600" algn="ctr"/>
            <a:r>
              <a:rPr lang="en-US" kern="0" dirty="0" smtClean="0">
                <a:solidFill>
                  <a:srgbClr val="000000"/>
                </a:solidFill>
                <a:latin typeface="Tahoma"/>
              </a:rPr>
              <a:t>Reservoirs</a:t>
            </a:r>
            <a:endParaRPr lang="en-US" dirty="0"/>
          </a:p>
        </p:txBody>
      </p:sp>
      <p:cxnSp>
        <p:nvCxnSpPr>
          <p:cNvPr id="8" name="Straight Connector 7"/>
          <p:cNvCxnSpPr/>
          <p:nvPr/>
        </p:nvCxnSpPr>
        <p:spPr bwMode="auto">
          <a:xfrm>
            <a:off x="1114425" y="1973997"/>
            <a:ext cx="0" cy="3630390"/>
          </a:xfrm>
          <a:prstGeom prst="line">
            <a:avLst/>
          </a:prstGeom>
          <a:solidFill>
            <a:schemeClr val="accent1"/>
          </a:solidFill>
          <a:ln w="2857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9" name="TextBox 8"/>
          <p:cNvSpPr txBox="1"/>
          <p:nvPr/>
        </p:nvSpPr>
        <p:spPr>
          <a:xfrm>
            <a:off x="1315571" y="2316827"/>
            <a:ext cx="2306170" cy="461665"/>
          </a:xfrm>
          <a:prstGeom prst="rect">
            <a:avLst/>
          </a:prstGeom>
          <a:noFill/>
          <a:ln w="28575">
            <a:noFill/>
          </a:ln>
        </p:spPr>
        <p:txBody>
          <a:bodyPr wrap="square" rtlCol="0">
            <a:spAutoFit/>
          </a:bodyPr>
          <a:lstStyle/>
          <a:p>
            <a:pPr marL="228600" indent="-228600"/>
            <a:r>
              <a:rPr lang="en-US" altLang="en-US" kern="0" dirty="0" smtClean="0">
                <a:solidFill>
                  <a:srgbClr val="000000"/>
                </a:solidFill>
                <a:latin typeface="Tahoma"/>
              </a:rPr>
              <a:t>Clastic</a:t>
            </a:r>
            <a:endParaRPr lang="en-US" dirty="0"/>
          </a:p>
        </p:txBody>
      </p:sp>
      <p:sp>
        <p:nvSpPr>
          <p:cNvPr id="10" name="TextBox 9"/>
          <p:cNvSpPr txBox="1"/>
          <p:nvPr/>
        </p:nvSpPr>
        <p:spPr>
          <a:xfrm>
            <a:off x="1315571" y="5388354"/>
            <a:ext cx="2306170" cy="461665"/>
          </a:xfrm>
          <a:prstGeom prst="rect">
            <a:avLst/>
          </a:prstGeom>
          <a:noFill/>
          <a:ln w="28575">
            <a:noFill/>
          </a:ln>
        </p:spPr>
        <p:txBody>
          <a:bodyPr wrap="square" rtlCol="0">
            <a:spAutoFit/>
          </a:bodyPr>
          <a:lstStyle/>
          <a:p>
            <a:pPr marL="228600" indent="-228600"/>
            <a:r>
              <a:rPr lang="en-US" altLang="en-US" kern="0" dirty="0" smtClean="0">
                <a:solidFill>
                  <a:srgbClr val="000000"/>
                </a:solidFill>
                <a:latin typeface="Tahoma"/>
              </a:rPr>
              <a:t>Carbonate</a:t>
            </a:r>
            <a:endParaRPr lang="en-US" dirty="0"/>
          </a:p>
        </p:txBody>
      </p:sp>
      <p:cxnSp>
        <p:nvCxnSpPr>
          <p:cNvPr id="11" name="Straight Connector 10"/>
          <p:cNvCxnSpPr/>
          <p:nvPr/>
        </p:nvCxnSpPr>
        <p:spPr bwMode="auto">
          <a:xfrm flipH="1">
            <a:off x="1114425" y="2547659"/>
            <a:ext cx="201146" cy="0"/>
          </a:xfrm>
          <a:prstGeom prst="line">
            <a:avLst/>
          </a:prstGeom>
          <a:solidFill>
            <a:schemeClr val="accent1"/>
          </a:solidFill>
          <a:ln w="2857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2" name="Straight Connector 11"/>
          <p:cNvCxnSpPr/>
          <p:nvPr/>
        </p:nvCxnSpPr>
        <p:spPr bwMode="auto">
          <a:xfrm flipH="1">
            <a:off x="1114425" y="5619186"/>
            <a:ext cx="201146" cy="0"/>
          </a:xfrm>
          <a:prstGeom prst="line">
            <a:avLst/>
          </a:prstGeom>
          <a:solidFill>
            <a:schemeClr val="accent1"/>
          </a:solidFill>
          <a:ln w="2857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3" name="Right Arrow 12"/>
          <p:cNvSpPr/>
          <p:nvPr/>
        </p:nvSpPr>
        <p:spPr bwMode="auto">
          <a:xfrm>
            <a:off x="354666" y="2316827"/>
            <a:ext cx="590550" cy="461665"/>
          </a:xfrm>
          <a:prstGeom prst="rightArrow">
            <a:avLst/>
          </a:prstGeom>
          <a:solidFill>
            <a:srgbClr val="FFFF00"/>
          </a:solidFill>
          <a:ln w="28575" cap="flat" cmpd="sng" algn="ctr">
            <a:solidFill>
              <a:srgbClr val="C00000"/>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cxnSp>
        <p:nvCxnSpPr>
          <p:cNvPr id="14" name="Straight Connector 13"/>
          <p:cNvCxnSpPr/>
          <p:nvPr/>
        </p:nvCxnSpPr>
        <p:spPr bwMode="auto">
          <a:xfrm>
            <a:off x="3025869" y="2566219"/>
            <a:ext cx="0" cy="2477729"/>
          </a:xfrm>
          <a:prstGeom prst="line">
            <a:avLst/>
          </a:prstGeom>
          <a:solidFill>
            <a:schemeClr val="accent1"/>
          </a:solidFill>
          <a:ln w="2857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5" name="Straight Connector 14"/>
          <p:cNvCxnSpPr/>
          <p:nvPr/>
        </p:nvCxnSpPr>
        <p:spPr bwMode="auto">
          <a:xfrm flipH="1">
            <a:off x="2373406" y="2547659"/>
            <a:ext cx="666190" cy="0"/>
          </a:xfrm>
          <a:prstGeom prst="line">
            <a:avLst/>
          </a:prstGeom>
          <a:solidFill>
            <a:schemeClr val="accent1"/>
          </a:solidFill>
          <a:ln w="2857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6" name="TextBox 15"/>
          <p:cNvSpPr txBox="1"/>
          <p:nvPr/>
        </p:nvSpPr>
        <p:spPr>
          <a:xfrm>
            <a:off x="3363222" y="2584098"/>
            <a:ext cx="2306170" cy="2751522"/>
          </a:xfrm>
          <a:prstGeom prst="rect">
            <a:avLst/>
          </a:prstGeom>
          <a:noFill/>
          <a:ln w="28575">
            <a:noFill/>
          </a:ln>
        </p:spPr>
        <p:txBody>
          <a:bodyPr wrap="square" rtlCol="0">
            <a:spAutoFit/>
          </a:bodyPr>
          <a:lstStyle/>
          <a:p>
            <a:pPr marL="228600" indent="-228600">
              <a:lnSpc>
                <a:spcPct val="120000"/>
              </a:lnSpc>
            </a:pPr>
            <a:r>
              <a:rPr lang="en-US" altLang="en-US" kern="0" dirty="0" smtClean="0">
                <a:solidFill>
                  <a:srgbClr val="000000"/>
                </a:solidFill>
                <a:latin typeface="+mj-lt"/>
              </a:rPr>
              <a:t>Alluvial Fans</a:t>
            </a:r>
          </a:p>
          <a:p>
            <a:pPr marL="228600" indent="-228600">
              <a:lnSpc>
                <a:spcPct val="120000"/>
              </a:lnSpc>
            </a:pPr>
            <a:r>
              <a:rPr lang="en-US" kern="0" dirty="0" smtClean="0">
                <a:solidFill>
                  <a:srgbClr val="000000"/>
                </a:solidFill>
                <a:latin typeface="+mj-lt"/>
              </a:rPr>
              <a:t>Aeolian Dunes</a:t>
            </a:r>
          </a:p>
          <a:p>
            <a:pPr marL="228600" indent="-228600">
              <a:lnSpc>
                <a:spcPct val="120000"/>
              </a:lnSpc>
            </a:pPr>
            <a:r>
              <a:rPr lang="en-US" kern="0" dirty="0" smtClean="0">
                <a:solidFill>
                  <a:srgbClr val="000000"/>
                </a:solidFill>
                <a:latin typeface="+mj-lt"/>
              </a:rPr>
              <a:t>Fluvial</a:t>
            </a:r>
          </a:p>
          <a:p>
            <a:pPr marL="228600" indent="-228600">
              <a:lnSpc>
                <a:spcPct val="120000"/>
              </a:lnSpc>
            </a:pPr>
            <a:r>
              <a:rPr lang="en-US" dirty="0" smtClean="0">
                <a:latin typeface="+mj-lt"/>
              </a:rPr>
              <a:t>Shoreline</a:t>
            </a:r>
          </a:p>
          <a:p>
            <a:pPr marL="228600" indent="-228600">
              <a:lnSpc>
                <a:spcPct val="120000"/>
              </a:lnSpc>
            </a:pPr>
            <a:r>
              <a:rPr lang="en-US" dirty="0" smtClean="0">
                <a:latin typeface="+mj-lt"/>
              </a:rPr>
              <a:t>Delta</a:t>
            </a:r>
          </a:p>
          <a:p>
            <a:pPr marL="228600" indent="-228600">
              <a:lnSpc>
                <a:spcPct val="120000"/>
              </a:lnSpc>
            </a:pPr>
            <a:r>
              <a:rPr lang="en-US" dirty="0" smtClean="0">
                <a:latin typeface="+mj-lt"/>
              </a:rPr>
              <a:t>Deep Wate</a:t>
            </a:r>
            <a:r>
              <a:rPr lang="en-US" dirty="0" smtClean="0"/>
              <a:t>r</a:t>
            </a:r>
            <a:endParaRPr lang="en-US" dirty="0"/>
          </a:p>
        </p:txBody>
      </p:sp>
      <p:cxnSp>
        <p:nvCxnSpPr>
          <p:cNvPr id="17" name="Straight Connector 16"/>
          <p:cNvCxnSpPr/>
          <p:nvPr/>
        </p:nvCxnSpPr>
        <p:spPr bwMode="auto">
          <a:xfrm flipH="1">
            <a:off x="3025869" y="2914004"/>
            <a:ext cx="332254" cy="0"/>
          </a:xfrm>
          <a:prstGeom prst="line">
            <a:avLst/>
          </a:prstGeom>
          <a:solidFill>
            <a:schemeClr val="accent1"/>
          </a:solidFill>
          <a:ln w="2857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1" name="Straight Connector 20"/>
          <p:cNvCxnSpPr/>
          <p:nvPr/>
        </p:nvCxnSpPr>
        <p:spPr bwMode="auto">
          <a:xfrm flipH="1">
            <a:off x="3025869" y="3349934"/>
            <a:ext cx="332254" cy="0"/>
          </a:xfrm>
          <a:prstGeom prst="line">
            <a:avLst/>
          </a:prstGeom>
          <a:solidFill>
            <a:schemeClr val="accent1"/>
          </a:solidFill>
          <a:ln w="2857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2" name="Straight Connector 21"/>
          <p:cNvCxnSpPr/>
          <p:nvPr/>
        </p:nvCxnSpPr>
        <p:spPr bwMode="auto">
          <a:xfrm flipH="1">
            <a:off x="3025869" y="3785864"/>
            <a:ext cx="332254" cy="0"/>
          </a:xfrm>
          <a:prstGeom prst="line">
            <a:avLst/>
          </a:prstGeom>
          <a:solidFill>
            <a:schemeClr val="accent1"/>
          </a:solidFill>
          <a:ln w="2857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3" name="Straight Connector 22"/>
          <p:cNvCxnSpPr/>
          <p:nvPr/>
        </p:nvCxnSpPr>
        <p:spPr bwMode="auto">
          <a:xfrm flipH="1">
            <a:off x="3025869" y="4221794"/>
            <a:ext cx="332254" cy="0"/>
          </a:xfrm>
          <a:prstGeom prst="line">
            <a:avLst/>
          </a:prstGeom>
          <a:solidFill>
            <a:schemeClr val="accent1"/>
          </a:solidFill>
          <a:ln w="2857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4" name="Straight Connector 23"/>
          <p:cNvCxnSpPr/>
          <p:nvPr/>
        </p:nvCxnSpPr>
        <p:spPr bwMode="auto">
          <a:xfrm flipH="1">
            <a:off x="3025869" y="4657725"/>
            <a:ext cx="332254" cy="0"/>
          </a:xfrm>
          <a:prstGeom prst="line">
            <a:avLst/>
          </a:prstGeom>
          <a:solidFill>
            <a:schemeClr val="accent1"/>
          </a:solidFill>
          <a:ln w="2857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9" name="Straight Connector 18"/>
          <p:cNvCxnSpPr/>
          <p:nvPr/>
        </p:nvCxnSpPr>
        <p:spPr bwMode="auto">
          <a:xfrm flipH="1">
            <a:off x="3030785" y="5031351"/>
            <a:ext cx="332254" cy="0"/>
          </a:xfrm>
          <a:prstGeom prst="line">
            <a:avLst/>
          </a:prstGeom>
          <a:solidFill>
            <a:schemeClr val="accent1"/>
          </a:solidFill>
          <a:ln w="2857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Tree>
    <p:extLst>
      <p:ext uri="{BB962C8B-B14F-4D97-AF65-F5344CB8AC3E}">
        <p14:creationId xmlns:p14="http://schemas.microsoft.com/office/powerpoint/2010/main" val="414226962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Alluvial Fans</a:t>
            </a:r>
            <a:endParaRPr lang="en-US" dirty="0"/>
          </a:p>
        </p:txBody>
      </p:sp>
      <p:sp>
        <p:nvSpPr>
          <p:cNvPr id="3" name="Rectangle 3"/>
          <p:cNvSpPr txBox="1">
            <a:spLocks noChangeArrowheads="1"/>
          </p:cNvSpPr>
          <p:nvPr/>
        </p:nvSpPr>
        <p:spPr bwMode="auto">
          <a:xfrm>
            <a:off x="557783" y="1158391"/>
            <a:ext cx="8043291" cy="1584809"/>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342900" indent="-342900" eaLnBrk="1" hangingPunct="1">
              <a:lnSpc>
                <a:spcPct val="110000"/>
              </a:lnSpc>
              <a:spcBef>
                <a:spcPts val="0"/>
              </a:spcBef>
            </a:pPr>
            <a:r>
              <a:rPr lang="en-US" altLang="en-US" sz="2000" kern="0" dirty="0">
                <a:solidFill>
                  <a:srgbClr val="000000"/>
                </a:solidFill>
                <a:latin typeface="Tahoma"/>
              </a:rPr>
              <a:t>An</a:t>
            </a:r>
            <a:r>
              <a:rPr lang="en-US" altLang="en-US" sz="2000" b="1" kern="0" dirty="0">
                <a:solidFill>
                  <a:srgbClr val="000000"/>
                </a:solidFill>
                <a:latin typeface="Tahoma"/>
              </a:rPr>
              <a:t> alluvial fan </a:t>
            </a:r>
            <a:r>
              <a:rPr lang="en-US" altLang="en-US" sz="2000" kern="0" dirty="0">
                <a:solidFill>
                  <a:srgbClr val="000000"/>
                </a:solidFill>
                <a:latin typeface="Tahoma"/>
              </a:rPr>
              <a:t>is a fan- or cone-shaped deposit of sediment crossed and built up by streams. </a:t>
            </a:r>
            <a:r>
              <a:rPr lang="en-US" altLang="en-US" sz="2000" kern="0" dirty="0" smtClean="0">
                <a:solidFill>
                  <a:srgbClr val="000000"/>
                </a:solidFill>
                <a:latin typeface="Tahoma"/>
              </a:rPr>
              <a:t>These </a:t>
            </a:r>
            <a:r>
              <a:rPr lang="en-US" altLang="en-US" sz="2000" kern="0" dirty="0">
                <a:solidFill>
                  <a:srgbClr val="000000"/>
                </a:solidFill>
                <a:latin typeface="Tahoma"/>
              </a:rPr>
              <a:t>flows come from a single point source at the apex of the fan, and over time move to occupy many positions on the fan surface. Fans are typically found where a canyon draining from mountainous terrain emerges out onto a flatter plain, and especially along fault-bounded mountain fronts.</a:t>
            </a:r>
          </a:p>
          <a:p>
            <a:pPr marL="342900" indent="-342900" eaLnBrk="1" hangingPunct="1">
              <a:lnSpc>
                <a:spcPct val="110000"/>
              </a:lnSpc>
              <a:spcBef>
                <a:spcPts val="0"/>
              </a:spcBef>
            </a:pPr>
            <a:endParaRPr lang="en-US" altLang="en-US" sz="2000" b="1" kern="0" dirty="0">
              <a:solidFill>
                <a:srgbClr val="000000"/>
              </a:solidFill>
              <a:latin typeface="Tahoma"/>
            </a:endParaRPr>
          </a:p>
          <a:p>
            <a:pPr marL="800100" lvl="1" indent="-342900" eaLnBrk="1" hangingPunct="1">
              <a:lnSpc>
                <a:spcPct val="110000"/>
              </a:lnSpc>
              <a:spcBef>
                <a:spcPts val="0"/>
              </a:spcBef>
              <a:buFont typeface="Tahoma" pitchFamily="34" charset="0"/>
              <a:buChar char="̶"/>
            </a:pPr>
            <a:endParaRPr kumimoji="0" lang="en-US" altLang="en-US" sz="2000" b="0" i="0" u="none" strike="noStrike" kern="0" cap="none" spc="0" normalizeH="0" baseline="0" noProof="0" dirty="0" smtClean="0">
              <a:ln>
                <a:noFill/>
              </a:ln>
              <a:solidFill>
                <a:schemeClr val="tx1"/>
              </a:solidFill>
              <a:effectLst/>
              <a:uLnTx/>
              <a:uFillTx/>
              <a:latin typeface="+mn-lt"/>
            </a:endParaRPr>
          </a:p>
        </p:txBody>
      </p:sp>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70645" y="3638549"/>
            <a:ext cx="3039355" cy="2447925"/>
          </a:xfrm>
          <a:prstGeom prst="rect">
            <a:avLst/>
          </a:prstGeom>
        </p:spPr>
      </p:pic>
      <p:pic>
        <p:nvPicPr>
          <p:cNvPr id="5" name="Picture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772025" y="3832383"/>
            <a:ext cx="3228975" cy="2137764"/>
          </a:xfrm>
          <a:prstGeom prst="rect">
            <a:avLst/>
          </a:prstGeom>
        </p:spPr>
      </p:pic>
      <p:sp>
        <p:nvSpPr>
          <p:cNvPr id="8" name="Rectangle 7"/>
          <p:cNvSpPr/>
          <p:nvPr/>
        </p:nvSpPr>
        <p:spPr>
          <a:xfrm>
            <a:off x="4772025" y="5970147"/>
            <a:ext cx="4572000" cy="276999"/>
          </a:xfrm>
          <a:prstGeom prst="rect">
            <a:avLst/>
          </a:prstGeom>
        </p:spPr>
        <p:txBody>
          <a:bodyPr>
            <a:spAutoFit/>
          </a:bodyPr>
          <a:lstStyle/>
          <a:p>
            <a:r>
              <a:rPr lang="en-US" sz="1200" dirty="0">
                <a:solidFill>
                  <a:schemeClr val="accent6"/>
                </a:solidFill>
                <a:latin typeface="Arial" panose="020B0604020202020204" pitchFamily="34" charset="0"/>
                <a:cs typeface="Arial" panose="020B0604020202020204" pitchFamily="34" charset="0"/>
              </a:rPr>
              <a:t>http://imgkid.com/alluvial-fan.shtml</a:t>
            </a:r>
          </a:p>
        </p:txBody>
      </p:sp>
      <p:sp>
        <p:nvSpPr>
          <p:cNvPr id="11" name="TextBox 10"/>
          <p:cNvSpPr txBox="1"/>
          <p:nvPr/>
        </p:nvSpPr>
        <p:spPr>
          <a:xfrm>
            <a:off x="7354028" y="3185539"/>
            <a:ext cx="1293944" cy="276999"/>
          </a:xfrm>
          <a:prstGeom prst="rect">
            <a:avLst/>
          </a:prstGeom>
          <a:noFill/>
        </p:spPr>
        <p:txBody>
          <a:bodyPr wrap="none" rtlCol="0">
            <a:spAutoFit/>
          </a:bodyPr>
          <a:lstStyle/>
          <a:p>
            <a:pPr marL="290513" indent="-290513"/>
            <a:r>
              <a:rPr lang="en-US" sz="1200" dirty="0" smtClean="0">
                <a:solidFill>
                  <a:schemeClr val="accent6"/>
                </a:solidFill>
                <a:latin typeface="Arial" panose="020B0604020202020204" pitchFamily="34" charset="0"/>
                <a:cs typeface="Arial" panose="020B0604020202020204" pitchFamily="34" charset="0"/>
              </a:rPr>
              <a:t>From Wikipedia </a:t>
            </a:r>
            <a:endParaRPr lang="en-US" sz="1200" dirty="0">
              <a:solidFill>
                <a:schemeClr val="accent6"/>
              </a:solidFill>
              <a:latin typeface="Arial" panose="020B0604020202020204" pitchFamily="34" charset="0"/>
              <a:cs typeface="Arial" panose="020B0604020202020204" pitchFamily="34" charset="0"/>
            </a:endParaRPr>
          </a:p>
        </p:txBody>
      </p:sp>
      <p:sp>
        <p:nvSpPr>
          <p:cNvPr id="9" name="Rectangle 8"/>
          <p:cNvSpPr/>
          <p:nvPr/>
        </p:nvSpPr>
        <p:spPr>
          <a:xfrm>
            <a:off x="770645" y="6108646"/>
            <a:ext cx="4572000" cy="276999"/>
          </a:xfrm>
          <a:prstGeom prst="rect">
            <a:avLst/>
          </a:prstGeom>
        </p:spPr>
        <p:txBody>
          <a:bodyPr>
            <a:spAutoFit/>
          </a:bodyPr>
          <a:lstStyle/>
          <a:p>
            <a:r>
              <a:rPr lang="en-US" sz="1200" dirty="0">
                <a:solidFill>
                  <a:schemeClr val="accent6"/>
                </a:solidFill>
                <a:latin typeface="Arial" panose="020B0604020202020204" pitchFamily="34" charset="0"/>
                <a:cs typeface="Arial" panose="020B0604020202020204" pitchFamily="34" charset="0"/>
              </a:rPr>
              <a:t>http://imgkid.com/alluvial-fan.shtml</a:t>
            </a:r>
          </a:p>
        </p:txBody>
      </p:sp>
    </p:spTree>
    <p:extLst>
      <p:ext uri="{BB962C8B-B14F-4D97-AF65-F5344CB8AC3E}">
        <p14:creationId xmlns:p14="http://schemas.microsoft.com/office/powerpoint/2010/main" val="162912707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Aeolian Dunes</a:t>
            </a:r>
            <a:endParaRPr lang="en-US" dirty="0"/>
          </a:p>
        </p:txBody>
      </p:sp>
      <p:sp>
        <p:nvSpPr>
          <p:cNvPr id="5" name="Rectangle 3"/>
          <p:cNvSpPr txBox="1">
            <a:spLocks noChangeArrowheads="1"/>
          </p:cNvSpPr>
          <p:nvPr/>
        </p:nvSpPr>
        <p:spPr bwMode="auto">
          <a:xfrm>
            <a:off x="557783" y="1158391"/>
            <a:ext cx="8043291" cy="1584809"/>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342900" indent="-342900" eaLnBrk="1" hangingPunct="1">
              <a:lnSpc>
                <a:spcPct val="110000"/>
              </a:lnSpc>
              <a:spcBef>
                <a:spcPts val="0"/>
              </a:spcBef>
            </a:pPr>
            <a:r>
              <a:rPr lang="en-US" altLang="en-US" sz="2000" kern="0" dirty="0" smtClean="0">
                <a:solidFill>
                  <a:srgbClr val="000000"/>
                </a:solidFill>
                <a:latin typeface="Tahoma"/>
              </a:rPr>
              <a:t>A </a:t>
            </a:r>
            <a:r>
              <a:rPr lang="en-US" altLang="en-US" sz="2000" b="1" kern="0" dirty="0" smtClean="0">
                <a:solidFill>
                  <a:srgbClr val="000000"/>
                </a:solidFill>
                <a:latin typeface="Tahoma"/>
              </a:rPr>
              <a:t>dune </a:t>
            </a:r>
            <a:r>
              <a:rPr lang="en-US" altLang="en-US" sz="2000" kern="0" dirty="0">
                <a:solidFill>
                  <a:srgbClr val="000000"/>
                </a:solidFill>
                <a:latin typeface="Tahoma"/>
              </a:rPr>
              <a:t>is a hill of sand built </a:t>
            </a:r>
            <a:r>
              <a:rPr lang="en-US" altLang="en-US" sz="2000" kern="0" dirty="0" smtClean="0">
                <a:solidFill>
                  <a:srgbClr val="000000"/>
                </a:solidFill>
                <a:latin typeface="Tahoma"/>
              </a:rPr>
              <a:t>when sand grains interact with either wind or water flow. </a:t>
            </a:r>
            <a:r>
              <a:rPr lang="en-US" altLang="en-US" sz="2000" kern="0" dirty="0">
                <a:solidFill>
                  <a:srgbClr val="000000"/>
                </a:solidFill>
                <a:latin typeface="Tahoma"/>
              </a:rPr>
              <a:t>Most kinds of dunes are longer on the windward side where the sand is pushed up the dune and have a shorter "slip face" in the lee of the </a:t>
            </a:r>
            <a:r>
              <a:rPr lang="en-US" altLang="en-US" sz="2000" kern="0" dirty="0" smtClean="0">
                <a:solidFill>
                  <a:srgbClr val="000000"/>
                </a:solidFill>
                <a:latin typeface="Tahoma"/>
              </a:rPr>
              <a:t>wind. </a:t>
            </a:r>
            <a:r>
              <a:rPr lang="en-US" altLang="en-US" sz="2000" kern="0" dirty="0">
                <a:solidFill>
                  <a:srgbClr val="000000"/>
                </a:solidFill>
                <a:latin typeface="Tahoma"/>
              </a:rPr>
              <a:t>A "dune field" is an area covered by extensive sand dunes.</a:t>
            </a:r>
          </a:p>
          <a:p>
            <a:pPr marL="800100" lvl="1" indent="-342900" eaLnBrk="1" hangingPunct="1">
              <a:lnSpc>
                <a:spcPct val="110000"/>
              </a:lnSpc>
              <a:spcBef>
                <a:spcPts val="0"/>
              </a:spcBef>
              <a:buFont typeface="Tahoma" pitchFamily="34" charset="0"/>
              <a:buChar char="̶"/>
            </a:pPr>
            <a:endParaRPr kumimoji="0" lang="en-US" altLang="en-US" sz="2000" i="0" u="none" strike="noStrike" kern="0" cap="none" spc="0" normalizeH="0" baseline="0" noProof="0" dirty="0" smtClean="0">
              <a:ln>
                <a:noFill/>
              </a:ln>
              <a:solidFill>
                <a:schemeClr val="tx1"/>
              </a:solidFill>
              <a:effectLst/>
              <a:uLnTx/>
              <a:uFillTx/>
              <a:latin typeface="+mn-lt"/>
            </a:endParaRPr>
          </a:p>
        </p:txBody>
      </p:sp>
      <p:sp>
        <p:nvSpPr>
          <p:cNvPr id="8" name="Rectangle 7"/>
          <p:cNvSpPr/>
          <p:nvPr/>
        </p:nvSpPr>
        <p:spPr>
          <a:xfrm>
            <a:off x="4429125" y="5701626"/>
            <a:ext cx="4572000" cy="276999"/>
          </a:xfrm>
          <a:prstGeom prst="rect">
            <a:avLst/>
          </a:prstGeom>
        </p:spPr>
        <p:txBody>
          <a:bodyPr>
            <a:spAutoFit/>
          </a:bodyPr>
          <a:lstStyle/>
          <a:p>
            <a:r>
              <a:rPr lang="en-US" sz="1200" dirty="0">
                <a:solidFill>
                  <a:schemeClr val="accent6"/>
                </a:solidFill>
                <a:latin typeface="Arial" panose="020B0604020202020204" pitchFamily="34" charset="0"/>
                <a:cs typeface="Arial" panose="020B0604020202020204" pitchFamily="34" charset="0"/>
              </a:rPr>
              <a:t>http://www.summitpost.org/mesquite-flat-dunes-highpoint/276799</a:t>
            </a:r>
          </a:p>
        </p:txBody>
      </p:sp>
      <p:sp>
        <p:nvSpPr>
          <p:cNvPr id="9" name="TextBox 8"/>
          <p:cNvSpPr txBox="1"/>
          <p:nvPr/>
        </p:nvSpPr>
        <p:spPr>
          <a:xfrm>
            <a:off x="7307130" y="2743200"/>
            <a:ext cx="1293944" cy="276999"/>
          </a:xfrm>
          <a:prstGeom prst="rect">
            <a:avLst/>
          </a:prstGeom>
          <a:noFill/>
        </p:spPr>
        <p:txBody>
          <a:bodyPr wrap="none" rtlCol="0">
            <a:spAutoFit/>
          </a:bodyPr>
          <a:lstStyle/>
          <a:p>
            <a:pPr marL="290513" indent="-290513"/>
            <a:r>
              <a:rPr lang="en-US" sz="1200" dirty="0" smtClean="0">
                <a:solidFill>
                  <a:schemeClr val="accent6"/>
                </a:solidFill>
                <a:latin typeface="Arial" panose="020B0604020202020204" pitchFamily="34" charset="0"/>
                <a:cs typeface="Arial" panose="020B0604020202020204" pitchFamily="34" charset="0"/>
              </a:rPr>
              <a:t>From Wikipedia </a:t>
            </a:r>
            <a:endParaRPr lang="en-US" sz="1200" dirty="0">
              <a:solidFill>
                <a:schemeClr val="accent6"/>
              </a:solidFill>
              <a:latin typeface="Arial" panose="020B0604020202020204" pitchFamily="34" charset="0"/>
              <a:cs typeface="Arial" panose="020B0604020202020204" pitchFamily="34" charset="0"/>
            </a:endParaRPr>
          </a:p>
        </p:txBody>
      </p:sp>
      <p:pic>
        <p:nvPicPr>
          <p:cNvPr id="10" name="Picture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608003" y="3235241"/>
            <a:ext cx="3190875" cy="2393156"/>
          </a:xfrm>
          <a:prstGeom prst="rect">
            <a:avLst/>
          </a:prstGeom>
        </p:spPr>
      </p:pic>
      <p:pic>
        <p:nvPicPr>
          <p:cNvPr id="11" name="Picture 10"/>
          <p:cNvPicPr>
            <a:picLocks noChangeAspect="1"/>
          </p:cNvPicPr>
          <p:nvPr/>
        </p:nvPicPr>
        <p:blipFill rotWithShape="1">
          <a:blip r:embed="rId4" cstate="print">
            <a:extLst>
              <a:ext uri="{28A0092B-C50C-407E-A947-70E740481C1C}">
                <a14:useLocalDpi xmlns:a14="http://schemas.microsoft.com/office/drawing/2010/main" val="0"/>
              </a:ext>
            </a:extLst>
          </a:blip>
          <a:srcRect t="14500" b="13500"/>
          <a:stretch/>
        </p:blipFill>
        <p:spPr>
          <a:xfrm>
            <a:off x="786394" y="3235241"/>
            <a:ext cx="3328406" cy="2396452"/>
          </a:xfrm>
          <a:prstGeom prst="rect">
            <a:avLst/>
          </a:prstGeom>
        </p:spPr>
      </p:pic>
      <p:sp>
        <p:nvSpPr>
          <p:cNvPr id="12" name="Rectangle 11"/>
          <p:cNvSpPr/>
          <p:nvPr/>
        </p:nvSpPr>
        <p:spPr>
          <a:xfrm>
            <a:off x="640514" y="5701626"/>
            <a:ext cx="3518917" cy="461665"/>
          </a:xfrm>
          <a:prstGeom prst="rect">
            <a:avLst/>
          </a:prstGeom>
        </p:spPr>
        <p:txBody>
          <a:bodyPr wrap="square">
            <a:spAutoFit/>
          </a:bodyPr>
          <a:lstStyle/>
          <a:p>
            <a:pPr marL="342900" indent="-342900"/>
            <a:r>
              <a:rPr lang="en-US" sz="1200" dirty="0">
                <a:solidFill>
                  <a:schemeClr val="accent6"/>
                </a:solidFill>
                <a:latin typeface="Arial" panose="020B0604020202020204" pitchFamily="34" charset="0"/>
                <a:cs typeface="Arial" panose="020B0604020202020204" pitchFamily="34" charset="0"/>
              </a:rPr>
              <a:t>http://geography.howstuffworks.com/terms-and-associations/sand-dune1.htm</a:t>
            </a:r>
          </a:p>
        </p:txBody>
      </p:sp>
    </p:spTree>
    <p:extLst>
      <p:ext uri="{BB962C8B-B14F-4D97-AF65-F5344CB8AC3E}">
        <p14:creationId xmlns:p14="http://schemas.microsoft.com/office/powerpoint/2010/main" val="2432822302"/>
      </p:ext>
    </p:extLst>
  </p:cSld>
  <p:clrMapOvr>
    <a:masterClrMapping/>
  </p:clrMapOvr>
</p:sld>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Default Design">
      <a:majorFont>
        <a:latin typeface="Tahoma"/>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efault Design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31439</TotalTime>
  <Words>4205</Words>
  <Application>Microsoft Macintosh PowerPoint</Application>
  <PresentationFormat>On-screen Show (4:3)</PresentationFormat>
  <Paragraphs>433</Paragraphs>
  <Slides>34</Slides>
  <Notes>34</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34</vt:i4>
      </vt:variant>
    </vt:vector>
  </HeadingPairs>
  <TitlesOfParts>
    <vt:vector size="36" baseType="lpstr">
      <vt:lpstr>Default Design</vt:lpstr>
      <vt:lpstr>Clip</vt:lpstr>
      <vt:lpstr>Petroleum Geology &amp; Geophysics</vt:lpstr>
      <vt:lpstr>Elements and Processes</vt:lpstr>
      <vt:lpstr>Reservoir Rocks</vt:lpstr>
      <vt:lpstr>Porosity</vt:lpstr>
      <vt:lpstr>Permeability</vt:lpstr>
      <vt:lpstr>Types of Reservoirs</vt:lpstr>
      <vt:lpstr>Clastic Reservoirs</vt:lpstr>
      <vt:lpstr>Alluvial Fans</vt:lpstr>
      <vt:lpstr>Aeolian Dunes</vt:lpstr>
      <vt:lpstr>Fluvial</vt:lpstr>
      <vt:lpstr>Braided Rivers</vt:lpstr>
      <vt:lpstr>Meandering Rivers</vt:lpstr>
      <vt:lpstr>Shoreline</vt:lpstr>
      <vt:lpstr>Shoreline Environments</vt:lpstr>
      <vt:lpstr>Deltas</vt:lpstr>
      <vt:lpstr>Types of Deltas</vt:lpstr>
      <vt:lpstr>Delta – Environments of Deposition (EODs)</vt:lpstr>
      <vt:lpstr>Seismic Line through a Delta</vt:lpstr>
      <vt:lpstr>Continental Margin Geomorphology</vt:lpstr>
      <vt:lpstr>Submarine Canyon</vt:lpstr>
      <vt:lpstr>Deep Water Sands</vt:lpstr>
      <vt:lpstr>Deep Water Sand Deposition</vt:lpstr>
      <vt:lpstr>Making Predictions</vt:lpstr>
      <vt:lpstr>West Texas Outcrop Example</vt:lpstr>
      <vt:lpstr>Types of Reservoirs</vt:lpstr>
      <vt:lpstr>Carbonate Depositional Environments</vt:lpstr>
      <vt:lpstr>A Modern Example</vt:lpstr>
      <vt:lpstr>Carbonate Porosity &amp; Permeability</vt:lpstr>
      <vt:lpstr>Types of Reservoirs</vt:lpstr>
      <vt:lpstr>What is an Unconventional Reservoir?</vt:lpstr>
      <vt:lpstr>No Traditional Reservoir, Trap, Seal</vt:lpstr>
      <vt:lpstr>References - 1</vt:lpstr>
      <vt:lpstr>References - 2</vt:lpstr>
      <vt:lpstr>PowerPoint Presentation</vt:lpstr>
    </vt:vector>
  </TitlesOfParts>
  <Company>Mobil Corporation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No Slide Title</dc:title>
  <dc:creator>fwschro</dc:creator>
  <cp:lastModifiedBy>Danielle Sumy</cp:lastModifiedBy>
  <cp:revision>376</cp:revision>
  <cp:lastPrinted>2015-01-23T13:57:33Z</cp:lastPrinted>
  <dcterms:created xsi:type="dcterms:W3CDTF">2001-11-20T13:29:42Z</dcterms:created>
  <dcterms:modified xsi:type="dcterms:W3CDTF">2015-08-27T14:22:38Z</dcterms:modified>
</cp:coreProperties>
</file>