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51" r:id="rId2"/>
    <p:sldId id="355" r:id="rId3"/>
    <p:sldId id="356" r:id="rId4"/>
    <p:sldId id="357" r:id="rId5"/>
    <p:sldId id="358" r:id="rId6"/>
    <p:sldId id="359" r:id="rId7"/>
    <p:sldId id="361" r:id="rId8"/>
    <p:sldId id="363" r:id="rId9"/>
    <p:sldId id="364" r:id="rId10"/>
    <p:sldId id="365" r:id="rId11"/>
    <p:sldId id="366" r:id="rId12"/>
    <p:sldId id="362" r:id="rId13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6600"/>
    <a:srgbClr val="FCE0AE"/>
    <a:srgbClr val="FF00FF"/>
    <a:srgbClr val="000000"/>
    <a:srgbClr val="CCECFF"/>
    <a:srgbClr val="0033CC"/>
    <a:srgbClr val="FF7575"/>
    <a:srgbClr val="C5FDE0"/>
    <a:srgbClr val="BDFF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738" autoAdjust="0"/>
  </p:normalViewPr>
  <p:slideViewPr>
    <p:cSldViewPr snapToGrid="0">
      <p:cViewPr varScale="1">
        <p:scale>
          <a:sx n="90" d="100"/>
          <a:sy n="90" d="100"/>
        </p:scale>
        <p:origin x="-1160" y="-96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This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review</a:t>
            </a:r>
            <a:r>
              <a:rPr lang="en-US" altLang="en-US" baseline="0" dirty="0" smtClean="0"/>
              <a:t> should be conducted at the beginning of class, and </a:t>
            </a:r>
            <a:r>
              <a:rPr lang="en-US" altLang="en-US" dirty="0" smtClean="0"/>
              <a:t>is </a:t>
            </a:r>
            <a:r>
              <a:rPr lang="en-US" altLang="en-US" dirty="0" smtClean="0"/>
              <a:t>short.  </a:t>
            </a:r>
            <a:r>
              <a:rPr lang="en-US" altLang="en-US" dirty="0" smtClean="0"/>
              <a:t>Basically, </a:t>
            </a:r>
            <a:r>
              <a:rPr lang="en-US" altLang="en-US" dirty="0" smtClean="0"/>
              <a:t>reveal the answer.</a:t>
            </a:r>
            <a:r>
              <a:rPr lang="en-US" dirty="0" smtClean="0"/>
              <a:t>  </a:t>
            </a:r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1015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2283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42760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Ex-7.6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7:  Source Rocks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30662" y="1490646"/>
            <a:ext cx="39843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Analyzing a potential source rock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451427" y="3724776"/>
            <a:ext cx="3935974" cy="180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460375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Use data provided to determine two cases for hydrocarbon generation in an area of interest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4861169" y="1312083"/>
            <a:ext cx="3806176" cy="4640738"/>
            <a:chOff x="803634" y="1091469"/>
            <a:chExt cx="5752730" cy="7014103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3634" y="1091469"/>
              <a:ext cx="5752730" cy="7014103"/>
            </a:xfrm>
            <a:prstGeom prst="rect">
              <a:avLst/>
            </a:prstGeom>
          </p:spPr>
        </p:pic>
        <p:grpSp>
          <p:nvGrpSpPr>
            <p:cNvPr id="48" name="Group 47"/>
            <p:cNvGrpSpPr/>
            <p:nvPr/>
          </p:nvGrpSpPr>
          <p:grpSpPr>
            <a:xfrm rot="1800000">
              <a:off x="3106957" y="7654441"/>
              <a:ext cx="434168" cy="209330"/>
              <a:chOff x="3919791" y="3504234"/>
              <a:chExt cx="434168" cy="209330"/>
            </a:xfrm>
          </p:grpSpPr>
          <p:sp>
            <p:nvSpPr>
              <p:cNvPr id="164" name="Rectangle 16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2300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49" name="Freeform 48"/>
            <p:cNvSpPr/>
            <p:nvPr/>
          </p:nvSpPr>
          <p:spPr>
            <a:xfrm>
              <a:off x="2170176" y="3343644"/>
              <a:ext cx="2484120" cy="2926092"/>
            </a:xfrm>
            <a:custGeom>
              <a:avLst/>
              <a:gdLst>
                <a:gd name="connsiteX0" fmla="*/ 2039112 w 2484120"/>
                <a:gd name="connsiteY0" fmla="*/ 426732 h 2926092"/>
                <a:gd name="connsiteX1" fmla="*/ 2191512 w 2484120"/>
                <a:gd name="connsiteY1" fmla="*/ 518172 h 2926092"/>
                <a:gd name="connsiteX2" fmla="*/ 2215896 w 2484120"/>
                <a:gd name="connsiteY2" fmla="*/ 533412 h 2926092"/>
                <a:gd name="connsiteX3" fmla="*/ 2328672 w 2484120"/>
                <a:gd name="connsiteY3" fmla="*/ 661428 h 2926092"/>
                <a:gd name="connsiteX4" fmla="*/ 2398776 w 2484120"/>
                <a:gd name="connsiteY4" fmla="*/ 804684 h 2926092"/>
                <a:gd name="connsiteX5" fmla="*/ 2484120 w 2484120"/>
                <a:gd name="connsiteY5" fmla="*/ 996708 h 2926092"/>
                <a:gd name="connsiteX6" fmla="*/ 2478024 w 2484120"/>
                <a:gd name="connsiteY6" fmla="*/ 1118628 h 2926092"/>
                <a:gd name="connsiteX7" fmla="*/ 2374392 w 2484120"/>
                <a:gd name="connsiteY7" fmla="*/ 1286268 h 2926092"/>
                <a:gd name="connsiteX8" fmla="*/ 2261616 w 2484120"/>
                <a:gd name="connsiteY8" fmla="*/ 1435620 h 2926092"/>
                <a:gd name="connsiteX9" fmla="*/ 2148840 w 2484120"/>
                <a:gd name="connsiteY9" fmla="*/ 1560588 h 2926092"/>
                <a:gd name="connsiteX10" fmla="*/ 2063496 w 2484120"/>
                <a:gd name="connsiteY10" fmla="*/ 1682508 h 2926092"/>
                <a:gd name="connsiteX11" fmla="*/ 2048256 w 2484120"/>
                <a:gd name="connsiteY11" fmla="*/ 1712988 h 2926092"/>
                <a:gd name="connsiteX12" fmla="*/ 1990344 w 2484120"/>
                <a:gd name="connsiteY12" fmla="*/ 1831860 h 2926092"/>
                <a:gd name="connsiteX13" fmla="*/ 1953768 w 2484120"/>
                <a:gd name="connsiteY13" fmla="*/ 1926348 h 2926092"/>
                <a:gd name="connsiteX14" fmla="*/ 1920240 w 2484120"/>
                <a:gd name="connsiteY14" fmla="*/ 2069604 h 2926092"/>
                <a:gd name="connsiteX15" fmla="*/ 1886712 w 2484120"/>
                <a:gd name="connsiteY15" fmla="*/ 2194572 h 2926092"/>
                <a:gd name="connsiteX16" fmla="*/ 1880616 w 2484120"/>
                <a:gd name="connsiteY16" fmla="*/ 2222004 h 2926092"/>
                <a:gd name="connsiteX17" fmla="*/ 1868424 w 2484120"/>
                <a:gd name="connsiteY17" fmla="*/ 2383548 h 2926092"/>
                <a:gd name="connsiteX18" fmla="*/ 1865376 w 2484120"/>
                <a:gd name="connsiteY18" fmla="*/ 2420124 h 2926092"/>
                <a:gd name="connsiteX19" fmla="*/ 1874520 w 2484120"/>
                <a:gd name="connsiteY19" fmla="*/ 2596908 h 2926092"/>
                <a:gd name="connsiteX20" fmla="*/ 1865376 w 2484120"/>
                <a:gd name="connsiteY20" fmla="*/ 2624340 h 2926092"/>
                <a:gd name="connsiteX21" fmla="*/ 1840992 w 2484120"/>
                <a:gd name="connsiteY21" fmla="*/ 2785884 h 2926092"/>
                <a:gd name="connsiteX22" fmla="*/ 1813560 w 2484120"/>
                <a:gd name="connsiteY22" fmla="*/ 2852940 h 2926092"/>
                <a:gd name="connsiteX23" fmla="*/ 1749552 w 2484120"/>
                <a:gd name="connsiteY23" fmla="*/ 2907804 h 2926092"/>
                <a:gd name="connsiteX24" fmla="*/ 1600200 w 2484120"/>
                <a:gd name="connsiteY24" fmla="*/ 2926092 h 2926092"/>
                <a:gd name="connsiteX25" fmla="*/ 1383792 w 2484120"/>
                <a:gd name="connsiteY25" fmla="*/ 2895612 h 2926092"/>
                <a:gd name="connsiteX26" fmla="*/ 1228344 w 2484120"/>
                <a:gd name="connsiteY26" fmla="*/ 2871228 h 2926092"/>
                <a:gd name="connsiteX27" fmla="*/ 1082040 w 2484120"/>
                <a:gd name="connsiteY27" fmla="*/ 2801124 h 2926092"/>
                <a:gd name="connsiteX28" fmla="*/ 911352 w 2484120"/>
                <a:gd name="connsiteY28" fmla="*/ 2630436 h 2926092"/>
                <a:gd name="connsiteX29" fmla="*/ 801624 w 2484120"/>
                <a:gd name="connsiteY29" fmla="*/ 2420124 h 2926092"/>
                <a:gd name="connsiteX30" fmla="*/ 725424 w 2484120"/>
                <a:gd name="connsiteY30" fmla="*/ 2255532 h 2926092"/>
                <a:gd name="connsiteX31" fmla="*/ 701040 w 2484120"/>
                <a:gd name="connsiteY31" fmla="*/ 2121420 h 2926092"/>
                <a:gd name="connsiteX32" fmla="*/ 691896 w 2484120"/>
                <a:gd name="connsiteY32" fmla="*/ 2093988 h 2926092"/>
                <a:gd name="connsiteX33" fmla="*/ 688848 w 2484120"/>
                <a:gd name="connsiteY33" fmla="*/ 2072652 h 2926092"/>
                <a:gd name="connsiteX34" fmla="*/ 688848 w 2484120"/>
                <a:gd name="connsiteY34" fmla="*/ 2002548 h 2926092"/>
                <a:gd name="connsiteX35" fmla="*/ 688848 w 2484120"/>
                <a:gd name="connsiteY35" fmla="*/ 1941588 h 2926092"/>
                <a:gd name="connsiteX36" fmla="*/ 688848 w 2484120"/>
                <a:gd name="connsiteY36" fmla="*/ 1776996 h 2926092"/>
                <a:gd name="connsiteX37" fmla="*/ 676656 w 2484120"/>
                <a:gd name="connsiteY37" fmla="*/ 1725180 h 2926092"/>
                <a:gd name="connsiteX38" fmla="*/ 640080 w 2484120"/>
                <a:gd name="connsiteY38" fmla="*/ 1621548 h 2926092"/>
                <a:gd name="connsiteX39" fmla="*/ 624840 w 2484120"/>
                <a:gd name="connsiteY39" fmla="*/ 1581924 h 2926092"/>
                <a:gd name="connsiteX40" fmla="*/ 615696 w 2484120"/>
                <a:gd name="connsiteY40" fmla="*/ 1557540 h 2926092"/>
                <a:gd name="connsiteX41" fmla="*/ 536448 w 2484120"/>
                <a:gd name="connsiteY41" fmla="*/ 1456956 h 2926092"/>
                <a:gd name="connsiteX42" fmla="*/ 518160 w 2484120"/>
                <a:gd name="connsiteY42" fmla="*/ 1426476 h 2926092"/>
                <a:gd name="connsiteX43" fmla="*/ 313944 w 2484120"/>
                <a:gd name="connsiteY43" fmla="*/ 1295412 h 2926092"/>
                <a:gd name="connsiteX44" fmla="*/ 292608 w 2484120"/>
                <a:gd name="connsiteY44" fmla="*/ 1271028 h 2926092"/>
                <a:gd name="connsiteX45" fmla="*/ 192024 w 2484120"/>
                <a:gd name="connsiteY45" fmla="*/ 1173492 h 2926092"/>
                <a:gd name="connsiteX46" fmla="*/ 115824 w 2484120"/>
                <a:gd name="connsiteY46" fmla="*/ 1060716 h 2926092"/>
                <a:gd name="connsiteX47" fmla="*/ 39624 w 2484120"/>
                <a:gd name="connsiteY47" fmla="*/ 911364 h 2926092"/>
                <a:gd name="connsiteX48" fmla="*/ 0 w 2484120"/>
                <a:gd name="connsiteY48" fmla="*/ 704100 h 2926092"/>
                <a:gd name="connsiteX49" fmla="*/ 9144 w 2484120"/>
                <a:gd name="connsiteY49" fmla="*/ 676668 h 2926092"/>
                <a:gd name="connsiteX50" fmla="*/ 12192 w 2484120"/>
                <a:gd name="connsiteY50" fmla="*/ 633996 h 2926092"/>
                <a:gd name="connsiteX51" fmla="*/ 30480 w 2484120"/>
                <a:gd name="connsiteY51" fmla="*/ 499884 h 2926092"/>
                <a:gd name="connsiteX52" fmla="*/ 33528 w 2484120"/>
                <a:gd name="connsiteY52" fmla="*/ 469404 h 2926092"/>
                <a:gd name="connsiteX53" fmla="*/ 85344 w 2484120"/>
                <a:gd name="connsiteY53" fmla="*/ 268236 h 2926092"/>
                <a:gd name="connsiteX54" fmla="*/ 94488 w 2484120"/>
                <a:gd name="connsiteY54" fmla="*/ 240804 h 2926092"/>
                <a:gd name="connsiteX55" fmla="*/ 137160 w 2484120"/>
                <a:gd name="connsiteY55" fmla="*/ 198132 h 2926092"/>
                <a:gd name="connsiteX56" fmla="*/ 176784 w 2484120"/>
                <a:gd name="connsiteY56" fmla="*/ 173748 h 2926092"/>
                <a:gd name="connsiteX57" fmla="*/ 185928 w 2484120"/>
                <a:gd name="connsiteY57" fmla="*/ 167652 h 2926092"/>
                <a:gd name="connsiteX58" fmla="*/ 243840 w 2484120"/>
                <a:gd name="connsiteY58" fmla="*/ 137172 h 2926092"/>
                <a:gd name="connsiteX59" fmla="*/ 280416 w 2484120"/>
                <a:gd name="connsiteY59" fmla="*/ 134124 h 2926092"/>
                <a:gd name="connsiteX60" fmla="*/ 310896 w 2484120"/>
                <a:gd name="connsiteY60" fmla="*/ 131076 h 2926092"/>
                <a:gd name="connsiteX61" fmla="*/ 332232 w 2484120"/>
                <a:gd name="connsiteY61" fmla="*/ 131076 h 2926092"/>
                <a:gd name="connsiteX62" fmla="*/ 454152 w 2484120"/>
                <a:gd name="connsiteY62" fmla="*/ 109740 h 2926092"/>
                <a:gd name="connsiteX63" fmla="*/ 490728 w 2484120"/>
                <a:gd name="connsiteY63" fmla="*/ 97548 h 2926092"/>
                <a:gd name="connsiteX64" fmla="*/ 716280 w 2484120"/>
                <a:gd name="connsiteY64" fmla="*/ 36588 h 2926092"/>
                <a:gd name="connsiteX65" fmla="*/ 749808 w 2484120"/>
                <a:gd name="connsiteY65" fmla="*/ 21348 h 2926092"/>
                <a:gd name="connsiteX66" fmla="*/ 758952 w 2484120"/>
                <a:gd name="connsiteY66" fmla="*/ 18300 h 2926092"/>
                <a:gd name="connsiteX67" fmla="*/ 819912 w 2484120"/>
                <a:gd name="connsiteY67" fmla="*/ 6108 h 2926092"/>
                <a:gd name="connsiteX68" fmla="*/ 856488 w 2484120"/>
                <a:gd name="connsiteY68" fmla="*/ 3060 h 2926092"/>
                <a:gd name="connsiteX69" fmla="*/ 890016 w 2484120"/>
                <a:gd name="connsiteY69" fmla="*/ 12 h 2926092"/>
                <a:gd name="connsiteX70" fmla="*/ 972312 w 2484120"/>
                <a:gd name="connsiteY70" fmla="*/ 12 h 2926092"/>
                <a:gd name="connsiteX71" fmla="*/ 1036320 w 2484120"/>
                <a:gd name="connsiteY71" fmla="*/ 3060 h 2926092"/>
                <a:gd name="connsiteX72" fmla="*/ 1048512 w 2484120"/>
                <a:gd name="connsiteY72" fmla="*/ 6108 h 2926092"/>
                <a:gd name="connsiteX73" fmla="*/ 1066800 w 2484120"/>
                <a:gd name="connsiteY73" fmla="*/ 12204 h 2926092"/>
                <a:gd name="connsiteX74" fmla="*/ 1139952 w 2484120"/>
                <a:gd name="connsiteY74" fmla="*/ 12204 h 2926092"/>
                <a:gd name="connsiteX75" fmla="*/ 1161288 w 2484120"/>
                <a:gd name="connsiteY75" fmla="*/ 12204 h 2926092"/>
                <a:gd name="connsiteX76" fmla="*/ 1197864 w 2484120"/>
                <a:gd name="connsiteY76" fmla="*/ 12204 h 2926092"/>
                <a:gd name="connsiteX77" fmla="*/ 1304544 w 2484120"/>
                <a:gd name="connsiteY77" fmla="*/ 24396 h 2926092"/>
                <a:gd name="connsiteX78" fmla="*/ 1331976 w 2484120"/>
                <a:gd name="connsiteY78" fmla="*/ 33540 h 2926092"/>
                <a:gd name="connsiteX79" fmla="*/ 1444752 w 2484120"/>
                <a:gd name="connsiteY79" fmla="*/ 97548 h 2926092"/>
                <a:gd name="connsiteX80" fmla="*/ 1545336 w 2484120"/>
                <a:gd name="connsiteY80" fmla="*/ 188988 h 2926092"/>
                <a:gd name="connsiteX81" fmla="*/ 1584960 w 2484120"/>
                <a:gd name="connsiteY81" fmla="*/ 201180 h 2926092"/>
                <a:gd name="connsiteX82" fmla="*/ 1597152 w 2484120"/>
                <a:gd name="connsiteY82" fmla="*/ 207276 h 2926092"/>
                <a:gd name="connsiteX83" fmla="*/ 1667256 w 2484120"/>
                <a:gd name="connsiteY83" fmla="*/ 252996 h 2926092"/>
                <a:gd name="connsiteX84" fmla="*/ 1697736 w 2484120"/>
                <a:gd name="connsiteY84" fmla="*/ 262140 h 2926092"/>
                <a:gd name="connsiteX85" fmla="*/ 1804416 w 2484120"/>
                <a:gd name="connsiteY85" fmla="*/ 310908 h 2926092"/>
                <a:gd name="connsiteX86" fmla="*/ 1898904 w 2484120"/>
                <a:gd name="connsiteY86" fmla="*/ 356628 h 29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2484120" h="2926092">
                  <a:moveTo>
                    <a:pt x="2039112" y="426732"/>
                  </a:moveTo>
                  <a:lnTo>
                    <a:pt x="2191512" y="518172"/>
                  </a:lnTo>
                  <a:lnTo>
                    <a:pt x="2215896" y="533412"/>
                  </a:lnTo>
                  <a:lnTo>
                    <a:pt x="2328672" y="661428"/>
                  </a:lnTo>
                  <a:lnTo>
                    <a:pt x="2398776" y="804684"/>
                  </a:lnTo>
                  <a:lnTo>
                    <a:pt x="2484120" y="996708"/>
                  </a:lnTo>
                  <a:lnTo>
                    <a:pt x="2478024" y="1118628"/>
                  </a:lnTo>
                  <a:lnTo>
                    <a:pt x="2374392" y="1286268"/>
                  </a:lnTo>
                  <a:lnTo>
                    <a:pt x="2261616" y="1435620"/>
                  </a:lnTo>
                  <a:lnTo>
                    <a:pt x="2148840" y="1560588"/>
                  </a:lnTo>
                  <a:lnTo>
                    <a:pt x="2063496" y="1682508"/>
                  </a:lnTo>
                  <a:lnTo>
                    <a:pt x="2048256" y="1712988"/>
                  </a:lnTo>
                  <a:lnTo>
                    <a:pt x="1990344" y="1831860"/>
                  </a:lnTo>
                  <a:lnTo>
                    <a:pt x="1953768" y="1926348"/>
                  </a:lnTo>
                  <a:lnTo>
                    <a:pt x="1920240" y="2069604"/>
                  </a:lnTo>
                  <a:lnTo>
                    <a:pt x="1886712" y="2194572"/>
                  </a:lnTo>
                  <a:lnTo>
                    <a:pt x="1880616" y="2222004"/>
                  </a:lnTo>
                  <a:lnTo>
                    <a:pt x="1868424" y="2383548"/>
                  </a:lnTo>
                  <a:cubicBezTo>
                    <a:pt x="1865174" y="2416050"/>
                    <a:pt x="1865376" y="2403817"/>
                    <a:pt x="1865376" y="2420124"/>
                  </a:cubicBezTo>
                  <a:lnTo>
                    <a:pt x="1874520" y="2596908"/>
                  </a:lnTo>
                  <a:lnTo>
                    <a:pt x="1865376" y="2624340"/>
                  </a:lnTo>
                  <a:lnTo>
                    <a:pt x="1840992" y="2785884"/>
                  </a:lnTo>
                  <a:lnTo>
                    <a:pt x="1813560" y="2852940"/>
                  </a:lnTo>
                  <a:lnTo>
                    <a:pt x="1749552" y="2907804"/>
                  </a:lnTo>
                  <a:lnTo>
                    <a:pt x="1600200" y="2926092"/>
                  </a:lnTo>
                  <a:lnTo>
                    <a:pt x="1383792" y="2895612"/>
                  </a:lnTo>
                  <a:lnTo>
                    <a:pt x="1228344" y="2871228"/>
                  </a:lnTo>
                  <a:lnTo>
                    <a:pt x="1082040" y="2801124"/>
                  </a:lnTo>
                  <a:lnTo>
                    <a:pt x="911352" y="2630436"/>
                  </a:lnTo>
                  <a:lnTo>
                    <a:pt x="801624" y="2420124"/>
                  </a:lnTo>
                  <a:lnTo>
                    <a:pt x="725424" y="2255532"/>
                  </a:lnTo>
                  <a:lnTo>
                    <a:pt x="701040" y="2121420"/>
                  </a:lnTo>
                  <a:cubicBezTo>
                    <a:pt x="697992" y="2112276"/>
                    <a:pt x="694234" y="2103339"/>
                    <a:pt x="691896" y="2093988"/>
                  </a:cubicBezTo>
                  <a:cubicBezTo>
                    <a:pt x="690154" y="2087018"/>
                    <a:pt x="688848" y="2072652"/>
                    <a:pt x="688848" y="2072652"/>
                  </a:cubicBezTo>
                  <a:lnTo>
                    <a:pt x="688848" y="2002548"/>
                  </a:lnTo>
                  <a:lnTo>
                    <a:pt x="688848" y="1941588"/>
                  </a:lnTo>
                  <a:lnTo>
                    <a:pt x="688848" y="1776996"/>
                  </a:lnTo>
                  <a:lnTo>
                    <a:pt x="676656" y="1725180"/>
                  </a:lnTo>
                  <a:lnTo>
                    <a:pt x="640080" y="1621548"/>
                  </a:lnTo>
                  <a:cubicBezTo>
                    <a:pt x="625622" y="1556488"/>
                    <a:pt x="643541" y="1619327"/>
                    <a:pt x="624840" y="1581924"/>
                  </a:cubicBezTo>
                  <a:cubicBezTo>
                    <a:pt x="620958" y="1574160"/>
                    <a:pt x="615696" y="1557540"/>
                    <a:pt x="615696" y="1557540"/>
                  </a:cubicBezTo>
                  <a:lnTo>
                    <a:pt x="536448" y="1456956"/>
                  </a:lnTo>
                  <a:lnTo>
                    <a:pt x="518160" y="1426476"/>
                  </a:lnTo>
                  <a:lnTo>
                    <a:pt x="313944" y="1295412"/>
                  </a:lnTo>
                  <a:lnTo>
                    <a:pt x="292608" y="1271028"/>
                  </a:lnTo>
                  <a:lnTo>
                    <a:pt x="192024" y="1173492"/>
                  </a:lnTo>
                  <a:lnTo>
                    <a:pt x="115824" y="1060716"/>
                  </a:lnTo>
                  <a:lnTo>
                    <a:pt x="39624" y="911364"/>
                  </a:lnTo>
                  <a:lnTo>
                    <a:pt x="0" y="704100"/>
                  </a:lnTo>
                  <a:cubicBezTo>
                    <a:pt x="3048" y="694956"/>
                    <a:pt x="6806" y="686019"/>
                    <a:pt x="9144" y="676668"/>
                  </a:cubicBezTo>
                  <a:cubicBezTo>
                    <a:pt x="13198" y="660453"/>
                    <a:pt x="12192" y="650477"/>
                    <a:pt x="12192" y="633996"/>
                  </a:cubicBezTo>
                  <a:lnTo>
                    <a:pt x="30480" y="499884"/>
                  </a:lnTo>
                  <a:lnTo>
                    <a:pt x="33528" y="469404"/>
                  </a:lnTo>
                  <a:lnTo>
                    <a:pt x="85344" y="268236"/>
                  </a:lnTo>
                  <a:lnTo>
                    <a:pt x="94488" y="240804"/>
                  </a:lnTo>
                  <a:lnTo>
                    <a:pt x="137160" y="198132"/>
                  </a:lnTo>
                  <a:cubicBezTo>
                    <a:pt x="175759" y="170561"/>
                    <a:pt x="141542" y="193327"/>
                    <a:pt x="176784" y="173748"/>
                  </a:cubicBezTo>
                  <a:cubicBezTo>
                    <a:pt x="179986" y="171969"/>
                    <a:pt x="185928" y="167652"/>
                    <a:pt x="185928" y="167652"/>
                  </a:cubicBezTo>
                  <a:lnTo>
                    <a:pt x="243840" y="137172"/>
                  </a:lnTo>
                  <a:lnTo>
                    <a:pt x="280416" y="134124"/>
                  </a:lnTo>
                  <a:cubicBezTo>
                    <a:pt x="290585" y="133200"/>
                    <a:pt x="300703" y="131676"/>
                    <a:pt x="310896" y="131076"/>
                  </a:cubicBezTo>
                  <a:cubicBezTo>
                    <a:pt x="317996" y="130658"/>
                    <a:pt x="325120" y="131076"/>
                    <a:pt x="332232" y="131076"/>
                  </a:cubicBezTo>
                  <a:lnTo>
                    <a:pt x="454152" y="109740"/>
                  </a:lnTo>
                  <a:cubicBezTo>
                    <a:pt x="486808" y="99943"/>
                    <a:pt x="475144" y="105340"/>
                    <a:pt x="490728" y="97548"/>
                  </a:cubicBezTo>
                  <a:lnTo>
                    <a:pt x="716280" y="36588"/>
                  </a:lnTo>
                  <a:cubicBezTo>
                    <a:pt x="727456" y="31508"/>
                    <a:pt x="738524" y="26184"/>
                    <a:pt x="749808" y="21348"/>
                  </a:cubicBezTo>
                  <a:cubicBezTo>
                    <a:pt x="752761" y="20082"/>
                    <a:pt x="758952" y="18300"/>
                    <a:pt x="758952" y="18300"/>
                  </a:cubicBezTo>
                  <a:lnTo>
                    <a:pt x="819912" y="6108"/>
                  </a:lnTo>
                  <a:lnTo>
                    <a:pt x="856488" y="3060"/>
                  </a:lnTo>
                  <a:cubicBezTo>
                    <a:pt x="890749" y="-366"/>
                    <a:pt x="870131" y="12"/>
                    <a:pt x="890016" y="12"/>
                  </a:cubicBezTo>
                  <a:lnTo>
                    <a:pt x="972312" y="12"/>
                  </a:lnTo>
                  <a:cubicBezTo>
                    <a:pt x="993648" y="1028"/>
                    <a:pt x="1015028" y="1357"/>
                    <a:pt x="1036320" y="3060"/>
                  </a:cubicBezTo>
                  <a:cubicBezTo>
                    <a:pt x="1040496" y="3394"/>
                    <a:pt x="1044500" y="4904"/>
                    <a:pt x="1048512" y="6108"/>
                  </a:cubicBezTo>
                  <a:cubicBezTo>
                    <a:pt x="1054667" y="7954"/>
                    <a:pt x="1060388" y="11777"/>
                    <a:pt x="1066800" y="12204"/>
                  </a:cubicBezTo>
                  <a:cubicBezTo>
                    <a:pt x="1091130" y="13826"/>
                    <a:pt x="1115568" y="12204"/>
                    <a:pt x="1139952" y="12204"/>
                  </a:cubicBezTo>
                  <a:lnTo>
                    <a:pt x="1161288" y="12204"/>
                  </a:lnTo>
                  <a:lnTo>
                    <a:pt x="1197864" y="12204"/>
                  </a:lnTo>
                  <a:lnTo>
                    <a:pt x="1304544" y="24396"/>
                  </a:lnTo>
                  <a:lnTo>
                    <a:pt x="1331976" y="33540"/>
                  </a:lnTo>
                  <a:lnTo>
                    <a:pt x="1444752" y="97548"/>
                  </a:lnTo>
                  <a:lnTo>
                    <a:pt x="1545336" y="188988"/>
                  </a:lnTo>
                  <a:cubicBezTo>
                    <a:pt x="1558544" y="193052"/>
                    <a:pt x="1571929" y="196581"/>
                    <a:pt x="1584960" y="201180"/>
                  </a:cubicBezTo>
                  <a:cubicBezTo>
                    <a:pt x="1589245" y="202692"/>
                    <a:pt x="1597152" y="207276"/>
                    <a:pt x="1597152" y="207276"/>
                  </a:cubicBezTo>
                  <a:lnTo>
                    <a:pt x="1667256" y="252996"/>
                  </a:lnTo>
                  <a:lnTo>
                    <a:pt x="1697736" y="262140"/>
                  </a:lnTo>
                  <a:lnTo>
                    <a:pt x="1804416" y="310908"/>
                  </a:lnTo>
                  <a:lnTo>
                    <a:pt x="1898904" y="356628"/>
                  </a:lnTo>
                </a:path>
              </a:pathLst>
            </a:custGeom>
            <a:solidFill>
              <a:srgbClr val="FFF2CC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07770" y="1253490"/>
              <a:ext cx="4503420" cy="1409700"/>
            </a:xfrm>
            <a:custGeom>
              <a:avLst/>
              <a:gdLst>
                <a:gd name="connsiteX0" fmla="*/ 0 w 4503420"/>
                <a:gd name="connsiteY0" fmla="*/ 1211580 h 1409700"/>
                <a:gd name="connsiteX1" fmla="*/ 377190 w 4503420"/>
                <a:gd name="connsiteY1" fmla="*/ 1230630 h 1409700"/>
                <a:gd name="connsiteX2" fmla="*/ 419100 w 4503420"/>
                <a:gd name="connsiteY2" fmla="*/ 1238250 h 1409700"/>
                <a:gd name="connsiteX3" fmla="*/ 815340 w 4503420"/>
                <a:gd name="connsiteY3" fmla="*/ 1249680 h 1409700"/>
                <a:gd name="connsiteX4" fmla="*/ 1040130 w 4503420"/>
                <a:gd name="connsiteY4" fmla="*/ 1261110 h 1409700"/>
                <a:gd name="connsiteX5" fmla="*/ 1097280 w 4503420"/>
                <a:gd name="connsiteY5" fmla="*/ 1261110 h 1409700"/>
                <a:gd name="connsiteX6" fmla="*/ 1348740 w 4503420"/>
                <a:gd name="connsiteY6" fmla="*/ 1303020 h 1409700"/>
                <a:gd name="connsiteX7" fmla="*/ 1531620 w 4503420"/>
                <a:gd name="connsiteY7" fmla="*/ 1337310 h 1409700"/>
                <a:gd name="connsiteX8" fmla="*/ 1737360 w 4503420"/>
                <a:gd name="connsiteY8" fmla="*/ 1360170 h 1409700"/>
                <a:gd name="connsiteX9" fmla="*/ 1794510 w 4503420"/>
                <a:gd name="connsiteY9" fmla="*/ 1367790 h 1409700"/>
                <a:gd name="connsiteX10" fmla="*/ 2061210 w 4503420"/>
                <a:gd name="connsiteY10" fmla="*/ 1402080 h 1409700"/>
                <a:gd name="connsiteX11" fmla="*/ 2167890 w 4503420"/>
                <a:gd name="connsiteY11" fmla="*/ 1402080 h 1409700"/>
                <a:gd name="connsiteX12" fmla="*/ 2377440 w 4503420"/>
                <a:gd name="connsiteY12" fmla="*/ 1409700 h 1409700"/>
                <a:gd name="connsiteX13" fmla="*/ 2426970 w 4503420"/>
                <a:gd name="connsiteY13" fmla="*/ 1409700 h 1409700"/>
                <a:gd name="connsiteX14" fmla="*/ 2606040 w 4503420"/>
                <a:gd name="connsiteY14" fmla="*/ 1386840 h 1409700"/>
                <a:gd name="connsiteX15" fmla="*/ 2971800 w 4503420"/>
                <a:gd name="connsiteY15" fmla="*/ 1280160 h 1409700"/>
                <a:gd name="connsiteX16" fmla="*/ 3268980 w 4503420"/>
                <a:gd name="connsiteY16" fmla="*/ 1211580 h 1409700"/>
                <a:gd name="connsiteX17" fmla="*/ 3558540 w 4503420"/>
                <a:gd name="connsiteY17" fmla="*/ 1135380 h 1409700"/>
                <a:gd name="connsiteX18" fmla="*/ 3596640 w 4503420"/>
                <a:gd name="connsiteY18" fmla="*/ 1112520 h 1409700"/>
                <a:gd name="connsiteX19" fmla="*/ 3832860 w 4503420"/>
                <a:gd name="connsiteY19" fmla="*/ 1070610 h 1409700"/>
                <a:gd name="connsiteX20" fmla="*/ 4130040 w 4503420"/>
                <a:gd name="connsiteY20" fmla="*/ 1024890 h 1409700"/>
                <a:gd name="connsiteX21" fmla="*/ 4168140 w 4503420"/>
                <a:gd name="connsiteY21" fmla="*/ 998220 h 1409700"/>
                <a:gd name="connsiteX22" fmla="*/ 4503420 w 4503420"/>
                <a:gd name="connsiteY22" fmla="*/ 929640 h 1409700"/>
                <a:gd name="connsiteX23" fmla="*/ 4480560 w 4503420"/>
                <a:gd name="connsiteY23" fmla="*/ 769620 h 1409700"/>
                <a:gd name="connsiteX24" fmla="*/ 4290060 w 4503420"/>
                <a:gd name="connsiteY24" fmla="*/ 758190 h 1409700"/>
                <a:gd name="connsiteX25" fmla="*/ 4175760 w 4503420"/>
                <a:gd name="connsiteY25" fmla="*/ 636270 h 1409700"/>
                <a:gd name="connsiteX26" fmla="*/ 3977640 w 4503420"/>
                <a:gd name="connsiteY26" fmla="*/ 640080 h 1409700"/>
                <a:gd name="connsiteX27" fmla="*/ 3806190 w 4503420"/>
                <a:gd name="connsiteY27" fmla="*/ 506730 h 1409700"/>
                <a:gd name="connsiteX28" fmla="*/ 3467100 w 4503420"/>
                <a:gd name="connsiteY28" fmla="*/ 525780 h 1409700"/>
                <a:gd name="connsiteX29" fmla="*/ 3322320 w 4503420"/>
                <a:gd name="connsiteY29" fmla="*/ 388620 h 1409700"/>
                <a:gd name="connsiteX30" fmla="*/ 2987040 w 4503420"/>
                <a:gd name="connsiteY30" fmla="*/ 434340 h 1409700"/>
                <a:gd name="connsiteX31" fmla="*/ 2827020 w 4503420"/>
                <a:gd name="connsiteY31" fmla="*/ 266700 h 1409700"/>
                <a:gd name="connsiteX32" fmla="*/ 2541270 w 4503420"/>
                <a:gd name="connsiteY32" fmla="*/ 323850 h 1409700"/>
                <a:gd name="connsiteX33" fmla="*/ 2343150 w 4503420"/>
                <a:gd name="connsiteY33" fmla="*/ 148590 h 1409700"/>
                <a:gd name="connsiteX34" fmla="*/ 2213610 w 4503420"/>
                <a:gd name="connsiteY34" fmla="*/ 251460 h 1409700"/>
                <a:gd name="connsiteX35" fmla="*/ 1988820 w 4503420"/>
                <a:gd name="connsiteY35" fmla="*/ 57150 h 1409700"/>
                <a:gd name="connsiteX36" fmla="*/ 1836420 w 4503420"/>
                <a:gd name="connsiteY36" fmla="*/ 137160 h 1409700"/>
                <a:gd name="connsiteX37" fmla="*/ 1760220 w 4503420"/>
                <a:gd name="connsiteY37" fmla="*/ 0 h 1409700"/>
                <a:gd name="connsiteX38" fmla="*/ 1733550 w 4503420"/>
                <a:gd name="connsiteY38" fmla="*/ 22860 h 1409700"/>
                <a:gd name="connsiteX39" fmla="*/ 1554480 w 4503420"/>
                <a:gd name="connsiteY39" fmla="*/ 64770 h 1409700"/>
                <a:gd name="connsiteX40" fmla="*/ 1440180 w 4503420"/>
                <a:gd name="connsiteY40" fmla="*/ 205740 h 1409700"/>
                <a:gd name="connsiteX41" fmla="*/ 1116330 w 4503420"/>
                <a:gd name="connsiteY41" fmla="*/ 217170 h 1409700"/>
                <a:gd name="connsiteX42" fmla="*/ 1051560 w 4503420"/>
                <a:gd name="connsiteY42" fmla="*/ 369570 h 1409700"/>
                <a:gd name="connsiteX43" fmla="*/ 704850 w 4503420"/>
                <a:gd name="connsiteY43" fmla="*/ 403860 h 1409700"/>
                <a:gd name="connsiteX44" fmla="*/ 586740 w 4503420"/>
                <a:gd name="connsiteY44" fmla="*/ 571500 h 1409700"/>
                <a:gd name="connsiteX45" fmla="*/ 300990 w 4503420"/>
                <a:gd name="connsiteY45" fmla="*/ 579120 h 1409700"/>
                <a:gd name="connsiteX46" fmla="*/ 194310 w 4503420"/>
                <a:gd name="connsiteY46" fmla="*/ 720090 h 1409700"/>
                <a:gd name="connsiteX47" fmla="*/ 34290 w 4503420"/>
                <a:gd name="connsiteY47" fmla="*/ 704850 h 1409700"/>
                <a:gd name="connsiteX48" fmla="*/ 11430 w 4503420"/>
                <a:gd name="connsiteY48" fmla="*/ 115062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503420" h="1409700">
                  <a:moveTo>
                    <a:pt x="0" y="1211580"/>
                  </a:moveTo>
                  <a:lnTo>
                    <a:pt x="377190" y="1230630"/>
                  </a:lnTo>
                  <a:lnTo>
                    <a:pt x="419100" y="1238250"/>
                  </a:lnTo>
                  <a:lnTo>
                    <a:pt x="815340" y="1249680"/>
                  </a:lnTo>
                  <a:lnTo>
                    <a:pt x="1040130" y="1261110"/>
                  </a:lnTo>
                  <a:lnTo>
                    <a:pt x="1097280" y="1261110"/>
                  </a:lnTo>
                  <a:lnTo>
                    <a:pt x="1348740" y="1303020"/>
                  </a:lnTo>
                  <a:lnTo>
                    <a:pt x="1531620" y="1337310"/>
                  </a:lnTo>
                  <a:lnTo>
                    <a:pt x="1737360" y="1360170"/>
                  </a:lnTo>
                  <a:lnTo>
                    <a:pt x="1794510" y="1367790"/>
                  </a:lnTo>
                  <a:lnTo>
                    <a:pt x="2061210" y="1402080"/>
                  </a:lnTo>
                  <a:lnTo>
                    <a:pt x="2167890" y="1402080"/>
                  </a:lnTo>
                  <a:lnTo>
                    <a:pt x="2377440" y="1409700"/>
                  </a:lnTo>
                  <a:lnTo>
                    <a:pt x="2426970" y="1409700"/>
                  </a:lnTo>
                  <a:lnTo>
                    <a:pt x="2606040" y="1386840"/>
                  </a:lnTo>
                  <a:lnTo>
                    <a:pt x="2971800" y="1280160"/>
                  </a:lnTo>
                  <a:lnTo>
                    <a:pt x="3268980" y="1211580"/>
                  </a:lnTo>
                  <a:lnTo>
                    <a:pt x="3558540" y="1135380"/>
                  </a:lnTo>
                  <a:cubicBezTo>
                    <a:pt x="3591428" y="1114825"/>
                    <a:pt x="3578304" y="1121688"/>
                    <a:pt x="3596640" y="1112520"/>
                  </a:cubicBezTo>
                  <a:lnTo>
                    <a:pt x="3832860" y="1070610"/>
                  </a:lnTo>
                  <a:lnTo>
                    <a:pt x="4130040" y="1024890"/>
                  </a:lnTo>
                  <a:cubicBezTo>
                    <a:pt x="4162792" y="1000326"/>
                    <a:pt x="4149161" y="1007710"/>
                    <a:pt x="4168140" y="998220"/>
                  </a:cubicBezTo>
                  <a:lnTo>
                    <a:pt x="4503420" y="929640"/>
                  </a:lnTo>
                  <a:lnTo>
                    <a:pt x="4480560" y="769620"/>
                  </a:lnTo>
                  <a:lnTo>
                    <a:pt x="4290060" y="758190"/>
                  </a:lnTo>
                  <a:lnTo>
                    <a:pt x="4175760" y="636270"/>
                  </a:lnTo>
                  <a:lnTo>
                    <a:pt x="3977640" y="640080"/>
                  </a:lnTo>
                  <a:lnTo>
                    <a:pt x="3806190" y="506730"/>
                  </a:lnTo>
                  <a:lnTo>
                    <a:pt x="3467100" y="525780"/>
                  </a:lnTo>
                  <a:lnTo>
                    <a:pt x="3322320" y="388620"/>
                  </a:lnTo>
                  <a:lnTo>
                    <a:pt x="2987040" y="434340"/>
                  </a:lnTo>
                  <a:lnTo>
                    <a:pt x="2827020" y="266700"/>
                  </a:lnTo>
                  <a:lnTo>
                    <a:pt x="2541270" y="323850"/>
                  </a:lnTo>
                  <a:lnTo>
                    <a:pt x="2343150" y="148590"/>
                  </a:lnTo>
                  <a:lnTo>
                    <a:pt x="2213610" y="251460"/>
                  </a:lnTo>
                  <a:lnTo>
                    <a:pt x="1988820" y="57150"/>
                  </a:lnTo>
                  <a:lnTo>
                    <a:pt x="1836420" y="137160"/>
                  </a:lnTo>
                  <a:lnTo>
                    <a:pt x="1760220" y="0"/>
                  </a:lnTo>
                  <a:lnTo>
                    <a:pt x="1733550" y="22860"/>
                  </a:lnTo>
                  <a:lnTo>
                    <a:pt x="1554480" y="64770"/>
                  </a:lnTo>
                  <a:lnTo>
                    <a:pt x="1440180" y="205740"/>
                  </a:lnTo>
                  <a:lnTo>
                    <a:pt x="1116330" y="217170"/>
                  </a:lnTo>
                  <a:lnTo>
                    <a:pt x="1051560" y="369570"/>
                  </a:lnTo>
                  <a:lnTo>
                    <a:pt x="704850" y="403860"/>
                  </a:lnTo>
                  <a:lnTo>
                    <a:pt x="586740" y="571500"/>
                  </a:lnTo>
                  <a:lnTo>
                    <a:pt x="300990" y="579120"/>
                  </a:lnTo>
                  <a:lnTo>
                    <a:pt x="194310" y="720090"/>
                  </a:lnTo>
                  <a:lnTo>
                    <a:pt x="34290" y="704850"/>
                  </a:lnTo>
                  <a:lnTo>
                    <a:pt x="11430" y="1150620"/>
                  </a:lnTo>
                </a:path>
              </a:pathLst>
            </a:custGeom>
            <a:solidFill>
              <a:srgbClr val="FFF2CC">
                <a:alpha val="50196"/>
              </a:srgbClr>
            </a:solidFill>
            <a:ln>
              <a:solidFill>
                <a:srgbClr val="00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310767" y="3977230"/>
              <a:ext cx="434167" cy="209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" dirty="0" smtClean="0">
                  <a:latin typeface="Arial Black" panose="020B0A04020102020204" pitchFamily="34" charset="0"/>
                  <a:cs typeface="Aharoni" panose="02010803020104030203" pitchFamily="2" charset="-79"/>
                </a:rPr>
                <a:t>2080</a:t>
              </a:r>
              <a:endParaRPr lang="en-US" sz="300" dirty="0">
                <a:latin typeface="Arial Black" panose="020B0A0402010202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310767" y="4796380"/>
              <a:ext cx="434167" cy="209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" dirty="0" smtClean="0">
                  <a:latin typeface="Arial Black" panose="020B0A04020102020204" pitchFamily="34" charset="0"/>
                  <a:cs typeface="Aharoni" panose="02010803020104030203" pitchFamily="2" charset="-79"/>
                </a:rPr>
                <a:t>2120</a:t>
              </a:r>
              <a:endParaRPr lang="en-US" sz="300" dirty="0">
                <a:latin typeface="Arial Black" panose="020B0A04020102020204" pitchFamily="34" charset="0"/>
                <a:cs typeface="Aharoni" panose="02010803020104030203" pitchFamily="2" charset="-79"/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 rot="1560000">
              <a:off x="3915981" y="3620380"/>
              <a:ext cx="434168" cy="209330"/>
              <a:chOff x="3919791" y="3504234"/>
              <a:chExt cx="434168" cy="209330"/>
            </a:xfrm>
          </p:grpSpPr>
          <p:sp>
            <p:nvSpPr>
              <p:cNvPr id="162" name="Rectangle 16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 rot="1560000">
              <a:off x="5018870" y="2992794"/>
              <a:ext cx="434168" cy="209330"/>
              <a:chOff x="3919791" y="3504234"/>
              <a:chExt cx="434168" cy="209330"/>
            </a:xfrm>
          </p:grpSpPr>
          <p:sp>
            <p:nvSpPr>
              <p:cNvPr id="160" name="Rectangle 15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61" name="TextBox 160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 rot="1680000">
              <a:off x="4940871" y="3138462"/>
              <a:ext cx="434168" cy="209330"/>
              <a:chOff x="3919791" y="3504234"/>
              <a:chExt cx="434168" cy="209330"/>
            </a:xfrm>
          </p:grpSpPr>
          <p:sp>
            <p:nvSpPr>
              <p:cNvPr id="158" name="Rectangle 15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59" name="TextBox 158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 rot="1380000">
              <a:off x="4832286" y="3253924"/>
              <a:ext cx="434168" cy="209330"/>
              <a:chOff x="3919791" y="3504234"/>
              <a:chExt cx="434168" cy="209330"/>
            </a:xfrm>
          </p:grpSpPr>
          <p:sp>
            <p:nvSpPr>
              <p:cNvPr id="156" name="Rectangle 15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 rot="1560000">
              <a:off x="4723701" y="3377514"/>
              <a:ext cx="434168" cy="209330"/>
              <a:chOff x="3919791" y="3504234"/>
              <a:chExt cx="434168" cy="209330"/>
            </a:xfrm>
          </p:grpSpPr>
          <p:sp>
            <p:nvSpPr>
              <p:cNvPr id="154" name="Rectangle 15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55" name="TextBox 154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 rot="1380000">
              <a:off x="4548117" y="3484847"/>
              <a:ext cx="434168" cy="209330"/>
              <a:chOff x="3919791" y="3504234"/>
              <a:chExt cx="434168" cy="209330"/>
            </a:xfrm>
          </p:grpSpPr>
          <p:sp>
            <p:nvSpPr>
              <p:cNvPr id="152" name="Rectangle 15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53" name="TextBox 152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 rot="1560000">
              <a:off x="4153639" y="3531402"/>
              <a:ext cx="434168" cy="209330"/>
              <a:chOff x="3919791" y="3504234"/>
              <a:chExt cx="434168" cy="209330"/>
            </a:xfrm>
          </p:grpSpPr>
          <p:sp>
            <p:nvSpPr>
              <p:cNvPr id="150" name="Rectangle 14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 rot="1020000">
              <a:off x="2143369" y="1586303"/>
              <a:ext cx="434168" cy="209330"/>
              <a:chOff x="3919791" y="3504234"/>
              <a:chExt cx="434168" cy="209330"/>
            </a:xfrm>
          </p:grpSpPr>
          <p:sp>
            <p:nvSpPr>
              <p:cNvPr id="148" name="Rectangle 14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49" name="TextBox 148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 rot="1740000">
              <a:off x="3462915" y="3232813"/>
              <a:ext cx="434168" cy="209330"/>
              <a:chOff x="3919791" y="3504234"/>
              <a:chExt cx="434168" cy="209330"/>
            </a:xfrm>
          </p:grpSpPr>
          <p:sp>
            <p:nvSpPr>
              <p:cNvPr id="146" name="Rectangle 14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 rot="1560000">
              <a:off x="5180832" y="2689227"/>
              <a:ext cx="434168" cy="209330"/>
              <a:chOff x="3919791" y="3504234"/>
              <a:chExt cx="434168" cy="209330"/>
            </a:xfrm>
          </p:grpSpPr>
          <p:sp>
            <p:nvSpPr>
              <p:cNvPr id="144" name="Rectangle 14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 rot="1560000">
              <a:off x="5096869" y="2838906"/>
              <a:ext cx="434168" cy="209330"/>
              <a:chOff x="3919791" y="3504234"/>
              <a:chExt cx="434168" cy="209330"/>
            </a:xfrm>
          </p:grpSpPr>
          <p:sp>
            <p:nvSpPr>
              <p:cNvPr id="142" name="Rectangle 14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43" name="TextBox 142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 rot="1560000">
              <a:off x="5474202" y="2440508"/>
              <a:ext cx="434168" cy="209330"/>
              <a:chOff x="3919791" y="3504234"/>
              <a:chExt cx="434168" cy="209330"/>
            </a:xfrm>
          </p:grpSpPr>
          <p:sp>
            <p:nvSpPr>
              <p:cNvPr id="140" name="Rectangle 13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 rot="1560000">
              <a:off x="5411231" y="2606714"/>
              <a:ext cx="434168" cy="209330"/>
              <a:chOff x="3919791" y="3504234"/>
              <a:chExt cx="434168" cy="209330"/>
            </a:xfrm>
          </p:grpSpPr>
          <p:sp>
            <p:nvSpPr>
              <p:cNvPr id="138" name="Rectangle 13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 rot="1500000">
              <a:off x="1824051" y="1666313"/>
              <a:ext cx="434168" cy="209330"/>
              <a:chOff x="3919791" y="3504234"/>
              <a:chExt cx="434168" cy="209330"/>
            </a:xfrm>
          </p:grpSpPr>
          <p:sp>
            <p:nvSpPr>
              <p:cNvPr id="136" name="Rectangle 13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 rot="1320000">
              <a:off x="3336394" y="2286540"/>
              <a:ext cx="434168" cy="209330"/>
              <a:chOff x="3919791" y="3504234"/>
              <a:chExt cx="434168" cy="209330"/>
            </a:xfrm>
          </p:grpSpPr>
          <p:sp>
            <p:nvSpPr>
              <p:cNvPr id="134" name="Rectangle 13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 rot="1380000">
              <a:off x="2863925" y="2267764"/>
              <a:ext cx="395403" cy="209330"/>
              <a:chOff x="3939173" y="3504234"/>
              <a:chExt cx="395403" cy="209330"/>
            </a:xfrm>
          </p:grpSpPr>
          <p:sp>
            <p:nvSpPr>
              <p:cNvPr id="132" name="Rectangle 13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3939173" y="3504234"/>
                <a:ext cx="395403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 rot="1380000">
              <a:off x="2717793" y="2380016"/>
              <a:ext cx="395403" cy="209330"/>
              <a:chOff x="3939173" y="3504234"/>
              <a:chExt cx="395403" cy="209330"/>
            </a:xfrm>
          </p:grpSpPr>
          <p:sp>
            <p:nvSpPr>
              <p:cNvPr id="130" name="Rectangle 12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3939173" y="3504234"/>
                <a:ext cx="395403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>
              <a:off x="2073540" y="2421491"/>
              <a:ext cx="395403" cy="209330"/>
              <a:chOff x="2073540" y="2421491"/>
              <a:chExt cx="395403" cy="209330"/>
            </a:xfrm>
          </p:grpSpPr>
          <p:sp>
            <p:nvSpPr>
              <p:cNvPr id="128" name="Rectangle 127"/>
              <p:cNvSpPr/>
              <p:nvPr/>
            </p:nvSpPr>
            <p:spPr>
              <a:xfrm>
                <a:off x="2199187" y="2468229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 sz="2000" dirty="0"/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2073540" y="2421491"/>
                <a:ext cx="395403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71" name="Group 70"/>
            <p:cNvGrpSpPr/>
            <p:nvPr/>
          </p:nvGrpSpPr>
          <p:grpSpPr>
            <a:xfrm rot="840000">
              <a:off x="3656646" y="1628220"/>
              <a:ext cx="434168" cy="209330"/>
              <a:chOff x="3919791" y="3504234"/>
              <a:chExt cx="434168" cy="209330"/>
            </a:xfrm>
          </p:grpSpPr>
          <p:sp>
            <p:nvSpPr>
              <p:cNvPr id="126" name="Rectangle 12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 rot="1020000">
              <a:off x="3966192" y="1529299"/>
              <a:ext cx="434168" cy="209330"/>
              <a:chOff x="3919791" y="3504234"/>
              <a:chExt cx="434168" cy="209330"/>
            </a:xfrm>
          </p:grpSpPr>
          <p:sp>
            <p:nvSpPr>
              <p:cNvPr id="124" name="Rectangle 12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 rot="900000">
              <a:off x="3351556" y="1720792"/>
              <a:ext cx="434168" cy="209330"/>
              <a:chOff x="3919791" y="3504234"/>
              <a:chExt cx="434168" cy="209330"/>
            </a:xfrm>
          </p:grpSpPr>
          <p:sp>
            <p:nvSpPr>
              <p:cNvPr id="122" name="Rectangle 12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 rot="1260000">
              <a:off x="3205560" y="2794040"/>
              <a:ext cx="434168" cy="209330"/>
              <a:chOff x="3919791" y="3504234"/>
              <a:chExt cx="434168" cy="209330"/>
            </a:xfrm>
          </p:grpSpPr>
          <p:sp>
            <p:nvSpPr>
              <p:cNvPr id="120" name="Rectangle 11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 rot="1260000">
              <a:off x="3196509" y="3530644"/>
              <a:ext cx="434168" cy="209330"/>
              <a:chOff x="3919791" y="3504234"/>
              <a:chExt cx="434168" cy="209330"/>
            </a:xfrm>
          </p:grpSpPr>
          <p:sp>
            <p:nvSpPr>
              <p:cNvPr id="118" name="Rectangle 11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 rot="1260000">
              <a:off x="3353342" y="2969530"/>
              <a:ext cx="434168" cy="209330"/>
              <a:chOff x="3919791" y="3504234"/>
              <a:chExt cx="434168" cy="209330"/>
            </a:xfrm>
          </p:grpSpPr>
          <p:sp>
            <p:nvSpPr>
              <p:cNvPr id="116" name="Rectangle 11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 rot="-1260000">
              <a:off x="1259183" y="2699324"/>
              <a:ext cx="434168" cy="209330"/>
              <a:chOff x="3919791" y="3504234"/>
              <a:chExt cx="434168" cy="209330"/>
            </a:xfrm>
          </p:grpSpPr>
          <p:sp>
            <p:nvSpPr>
              <p:cNvPr id="114" name="Rectangle 11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5" name="TextBox 114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 rot="1380000">
              <a:off x="3360240" y="3082954"/>
              <a:ext cx="434168" cy="209330"/>
              <a:chOff x="3919791" y="3504234"/>
              <a:chExt cx="434168" cy="209330"/>
            </a:xfrm>
          </p:grpSpPr>
          <p:sp>
            <p:nvSpPr>
              <p:cNvPr id="112" name="Rectangle 11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 rot="-480000">
              <a:off x="1113050" y="2492615"/>
              <a:ext cx="434168" cy="209330"/>
              <a:chOff x="3919791" y="3504234"/>
              <a:chExt cx="434168" cy="209330"/>
            </a:xfrm>
          </p:grpSpPr>
          <p:sp>
            <p:nvSpPr>
              <p:cNvPr id="110" name="Rectangle 10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 rot="1260000">
              <a:off x="2466259" y="4232319"/>
              <a:ext cx="434168" cy="209330"/>
              <a:chOff x="3919791" y="3504234"/>
              <a:chExt cx="434168" cy="209330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 rot="1800000">
              <a:off x="3125090" y="6087183"/>
              <a:ext cx="434168" cy="209330"/>
              <a:chOff x="3919791" y="3504234"/>
              <a:chExt cx="434168" cy="209330"/>
            </a:xfrm>
          </p:grpSpPr>
          <p:sp>
            <p:nvSpPr>
              <p:cNvPr id="106" name="Rectangle 10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 rot="1800000">
              <a:off x="3104884" y="6756007"/>
              <a:ext cx="434168" cy="209330"/>
              <a:chOff x="3919791" y="3504234"/>
              <a:chExt cx="434168" cy="209330"/>
            </a:xfrm>
          </p:grpSpPr>
          <p:sp>
            <p:nvSpPr>
              <p:cNvPr id="104" name="Rectangle 10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 rot="1800000">
              <a:off x="3047573" y="7205224"/>
              <a:ext cx="434168" cy="209330"/>
              <a:chOff x="3919791" y="3504234"/>
              <a:chExt cx="434168" cy="209330"/>
            </a:xfrm>
          </p:grpSpPr>
          <p:sp>
            <p:nvSpPr>
              <p:cNvPr id="102" name="Rectangle 10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 rot="1800000">
              <a:off x="3106957" y="7654441"/>
              <a:ext cx="434168" cy="209330"/>
              <a:chOff x="3919791" y="3504234"/>
              <a:chExt cx="434168" cy="209330"/>
            </a:xfrm>
          </p:grpSpPr>
          <p:sp>
            <p:nvSpPr>
              <p:cNvPr id="100" name="Rectangle 9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 rot="2580000">
              <a:off x="1765880" y="6950875"/>
              <a:ext cx="434168" cy="209330"/>
              <a:chOff x="3919791" y="3504234"/>
              <a:chExt cx="434168" cy="209330"/>
            </a:xfrm>
          </p:grpSpPr>
          <p:sp>
            <p:nvSpPr>
              <p:cNvPr id="98" name="Rectangle 9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86" name="Oval 85"/>
            <p:cNvSpPr/>
            <p:nvPr/>
          </p:nvSpPr>
          <p:spPr>
            <a:xfrm>
              <a:off x="5555727" y="2816431"/>
              <a:ext cx="92626" cy="92626"/>
            </a:xfrm>
            <a:prstGeom prst="ellipse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5374633" y="2829014"/>
              <a:ext cx="446283" cy="418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A</a:t>
              </a:r>
              <a:endParaRPr lang="en-US" sz="1200" b="1" dirty="0"/>
            </a:p>
          </p:txBody>
        </p:sp>
        <p:grpSp>
          <p:nvGrpSpPr>
            <p:cNvPr id="88" name="Group 87"/>
            <p:cNvGrpSpPr/>
            <p:nvPr/>
          </p:nvGrpSpPr>
          <p:grpSpPr>
            <a:xfrm rot="2580000">
              <a:off x="2237109" y="7444491"/>
              <a:ext cx="434168" cy="209330"/>
              <a:chOff x="3919791" y="3504234"/>
              <a:chExt cx="434168" cy="209330"/>
            </a:xfrm>
          </p:grpSpPr>
          <p:sp>
            <p:nvSpPr>
              <p:cNvPr id="96" name="Rectangle 9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 rot="2580000">
              <a:off x="1452724" y="7145866"/>
              <a:ext cx="434168" cy="209330"/>
              <a:chOff x="3919791" y="3504234"/>
              <a:chExt cx="434168" cy="209330"/>
            </a:xfrm>
          </p:grpSpPr>
          <p:sp>
            <p:nvSpPr>
              <p:cNvPr id="94" name="Rectangle 9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 rot="2580000">
              <a:off x="1119831" y="7349265"/>
              <a:ext cx="434168" cy="209330"/>
              <a:chOff x="3919791" y="3504234"/>
              <a:chExt cx="434168" cy="209330"/>
            </a:xfrm>
          </p:grpSpPr>
          <p:sp>
            <p:nvSpPr>
              <p:cNvPr id="92" name="Rectangle 9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3919791" y="3504234"/>
                <a:ext cx="434168" cy="209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91" name="Right Arrow 90"/>
            <p:cNvSpPr/>
            <p:nvPr/>
          </p:nvSpPr>
          <p:spPr>
            <a:xfrm flipH="1">
              <a:off x="5704232" y="2724922"/>
              <a:ext cx="395261" cy="235259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8185" t="8673" r="13901" b="9288"/>
          <a:stretch/>
        </p:blipFill>
        <p:spPr bwMode="auto">
          <a:xfrm>
            <a:off x="1611824" y="1069114"/>
            <a:ext cx="5515807" cy="413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 bwMode="auto">
          <a:xfrm>
            <a:off x="2146390" y="1553704"/>
            <a:ext cx="4879250" cy="3295539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Late K Source History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-93433" y="3107158"/>
            <a:ext cx="2892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Vitrinite Reflectance (%)</a:t>
            </a:r>
            <a:endParaRPr lang="en-US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51042" y="5218506"/>
            <a:ext cx="2561956" cy="3926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Geologic Time (MY)</a:t>
            </a:r>
            <a:endParaRPr lang="en-US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1" name="Picture 20"/>
          <p:cNvPicPr>
            <a:picLocks noChangeAspect="1" noChangeArrowheads="1"/>
          </p:cNvPicPr>
          <p:nvPr/>
        </p:nvPicPr>
        <p:blipFill rotWithShape="1">
          <a:blip r:embed="rId2" cstate="print"/>
          <a:srcRect l="86155" t="8673" r="6763" b="14394"/>
          <a:stretch/>
        </p:blipFill>
        <p:spPr bwMode="auto">
          <a:xfrm>
            <a:off x="1623921" y="1069114"/>
            <a:ext cx="501378" cy="3880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Freeform 23"/>
          <p:cNvSpPr/>
          <p:nvPr/>
        </p:nvSpPr>
        <p:spPr bwMode="auto">
          <a:xfrm>
            <a:off x="3088106" y="2334129"/>
            <a:ext cx="3882189" cy="1957136"/>
          </a:xfrm>
          <a:custGeom>
            <a:avLst/>
            <a:gdLst>
              <a:gd name="connsiteX0" fmla="*/ 4491789 w 4491789"/>
              <a:gd name="connsiteY0" fmla="*/ 1957136 h 1957136"/>
              <a:gd name="connsiteX1" fmla="*/ 4170947 w 4491789"/>
              <a:gd name="connsiteY1" fmla="*/ 1844842 h 1957136"/>
              <a:gd name="connsiteX2" fmla="*/ 3513221 w 4491789"/>
              <a:gd name="connsiteY2" fmla="*/ 1700463 h 1957136"/>
              <a:gd name="connsiteX3" fmla="*/ 3256547 w 4491789"/>
              <a:gd name="connsiteY3" fmla="*/ 1524000 h 1957136"/>
              <a:gd name="connsiteX4" fmla="*/ 3048000 w 4491789"/>
              <a:gd name="connsiteY4" fmla="*/ 1395663 h 1957136"/>
              <a:gd name="connsiteX5" fmla="*/ 2823410 w 4491789"/>
              <a:gd name="connsiteY5" fmla="*/ 1299410 h 1957136"/>
              <a:gd name="connsiteX6" fmla="*/ 2374231 w 4491789"/>
              <a:gd name="connsiteY6" fmla="*/ 1090863 h 1957136"/>
              <a:gd name="connsiteX7" fmla="*/ 2117557 w 4491789"/>
              <a:gd name="connsiteY7" fmla="*/ 1010652 h 1957136"/>
              <a:gd name="connsiteX8" fmla="*/ 1620252 w 4491789"/>
              <a:gd name="connsiteY8" fmla="*/ 914400 h 1957136"/>
              <a:gd name="connsiteX9" fmla="*/ 1379621 w 4491789"/>
              <a:gd name="connsiteY9" fmla="*/ 882315 h 1957136"/>
              <a:gd name="connsiteX10" fmla="*/ 1155031 w 4491789"/>
              <a:gd name="connsiteY10" fmla="*/ 770021 h 1957136"/>
              <a:gd name="connsiteX11" fmla="*/ 850231 w 4491789"/>
              <a:gd name="connsiteY11" fmla="*/ 689810 h 1957136"/>
              <a:gd name="connsiteX12" fmla="*/ 465221 w 4491789"/>
              <a:gd name="connsiteY12" fmla="*/ 609600 h 1957136"/>
              <a:gd name="connsiteX13" fmla="*/ 256673 w 4491789"/>
              <a:gd name="connsiteY13" fmla="*/ 497305 h 1957136"/>
              <a:gd name="connsiteX14" fmla="*/ 0 w 4491789"/>
              <a:gd name="connsiteY14" fmla="*/ 0 h 19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491789" h="1957136">
                <a:moveTo>
                  <a:pt x="4491789" y="1957136"/>
                </a:moveTo>
                <a:cubicBezTo>
                  <a:pt x="4412915" y="1922378"/>
                  <a:pt x="4334042" y="1887621"/>
                  <a:pt x="4170947" y="1844842"/>
                </a:cubicBezTo>
                <a:cubicBezTo>
                  <a:pt x="4007852" y="1802063"/>
                  <a:pt x="3665621" y="1753937"/>
                  <a:pt x="3513221" y="1700463"/>
                </a:cubicBezTo>
                <a:cubicBezTo>
                  <a:pt x="3360821" y="1646989"/>
                  <a:pt x="3334084" y="1574800"/>
                  <a:pt x="3256547" y="1524000"/>
                </a:cubicBezTo>
                <a:cubicBezTo>
                  <a:pt x="3179010" y="1473200"/>
                  <a:pt x="3120189" y="1433095"/>
                  <a:pt x="3048000" y="1395663"/>
                </a:cubicBezTo>
                <a:cubicBezTo>
                  <a:pt x="2975811" y="1358231"/>
                  <a:pt x="2935705" y="1350210"/>
                  <a:pt x="2823410" y="1299410"/>
                </a:cubicBezTo>
                <a:cubicBezTo>
                  <a:pt x="2711115" y="1248610"/>
                  <a:pt x="2491873" y="1138989"/>
                  <a:pt x="2374231" y="1090863"/>
                </a:cubicBezTo>
                <a:cubicBezTo>
                  <a:pt x="2256589" y="1042737"/>
                  <a:pt x="2243220" y="1040062"/>
                  <a:pt x="2117557" y="1010652"/>
                </a:cubicBezTo>
                <a:cubicBezTo>
                  <a:pt x="1991894" y="981242"/>
                  <a:pt x="1743241" y="935790"/>
                  <a:pt x="1620252" y="914400"/>
                </a:cubicBezTo>
                <a:cubicBezTo>
                  <a:pt x="1497263" y="893011"/>
                  <a:pt x="1457158" y="906378"/>
                  <a:pt x="1379621" y="882315"/>
                </a:cubicBezTo>
                <a:cubicBezTo>
                  <a:pt x="1302084" y="858252"/>
                  <a:pt x="1243263" y="802105"/>
                  <a:pt x="1155031" y="770021"/>
                </a:cubicBezTo>
                <a:cubicBezTo>
                  <a:pt x="1066799" y="737937"/>
                  <a:pt x="965199" y="716547"/>
                  <a:pt x="850231" y="689810"/>
                </a:cubicBezTo>
                <a:cubicBezTo>
                  <a:pt x="735263" y="663073"/>
                  <a:pt x="564147" y="641684"/>
                  <a:pt x="465221" y="609600"/>
                </a:cubicBezTo>
                <a:cubicBezTo>
                  <a:pt x="366295" y="577516"/>
                  <a:pt x="334210" y="598905"/>
                  <a:pt x="256673" y="497305"/>
                </a:cubicBezTo>
                <a:cubicBezTo>
                  <a:pt x="179136" y="395705"/>
                  <a:pt x="89568" y="197852"/>
                  <a:pt x="0" y="0"/>
                </a:cubicBezTo>
              </a:path>
            </a:pathLst>
          </a:cu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149642" y="3834066"/>
            <a:ext cx="4892842" cy="1010653"/>
          </a:xfrm>
          <a:prstGeom prst="rect">
            <a:avLst/>
          </a:prstGeom>
          <a:solidFill>
            <a:srgbClr val="006600">
              <a:alpha val="3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45895" y="5582653"/>
            <a:ext cx="4910319" cy="757130"/>
          </a:xfrm>
          <a:prstGeom prst="rect">
            <a:avLst/>
          </a:prstGeom>
          <a:solidFill>
            <a:srgbClr val="FCE0AE"/>
          </a:solidFill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Generation at base of interval started ~ 35 MY</a:t>
            </a:r>
          </a:p>
          <a:p>
            <a:pPr>
              <a:lnSpc>
                <a:spcPct val="120000"/>
              </a:lnSpc>
            </a:pPr>
            <a:r>
              <a:rPr lang="en-US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Generation at tip of interval started ~ 18 MY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541202" y="1667924"/>
            <a:ext cx="4469198" cy="2358647"/>
            <a:chOff x="2541202" y="1667924"/>
            <a:chExt cx="4469198" cy="2358647"/>
          </a:xfrm>
        </p:grpSpPr>
        <p:sp>
          <p:nvSpPr>
            <p:cNvPr id="7" name="Freeform 6"/>
            <p:cNvSpPr/>
            <p:nvPr/>
          </p:nvSpPr>
          <p:spPr>
            <a:xfrm>
              <a:off x="3048078" y="2853928"/>
              <a:ext cx="317370" cy="325225"/>
            </a:xfrm>
            <a:custGeom>
              <a:avLst/>
              <a:gdLst>
                <a:gd name="connsiteX0" fmla="*/ 237242 w 317370"/>
                <a:gd name="connsiteY0" fmla="*/ 0 h 325225"/>
                <a:gd name="connsiteX1" fmla="*/ 10998 w 317370"/>
                <a:gd name="connsiteY1" fmla="*/ 103695 h 325225"/>
                <a:gd name="connsiteX2" fmla="*/ 303229 w 317370"/>
                <a:gd name="connsiteY2" fmla="*/ 325225 h 325225"/>
                <a:gd name="connsiteX3" fmla="*/ 303229 w 317370"/>
                <a:gd name="connsiteY3" fmla="*/ 325225 h 325225"/>
                <a:gd name="connsiteX4" fmla="*/ 317370 w 317370"/>
                <a:gd name="connsiteY4" fmla="*/ 325225 h 32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370" h="325225">
                  <a:moveTo>
                    <a:pt x="237242" y="0"/>
                  </a:moveTo>
                  <a:cubicBezTo>
                    <a:pt x="118621" y="24745"/>
                    <a:pt x="0" y="49491"/>
                    <a:pt x="10998" y="103695"/>
                  </a:cubicBezTo>
                  <a:cubicBezTo>
                    <a:pt x="21996" y="157899"/>
                    <a:pt x="303229" y="325225"/>
                    <a:pt x="303229" y="325225"/>
                  </a:cubicBezTo>
                  <a:lnTo>
                    <a:pt x="303229" y="325225"/>
                  </a:lnTo>
                  <a:lnTo>
                    <a:pt x="317370" y="325225"/>
                  </a:lnTo>
                </a:path>
              </a:pathLst>
            </a:custGeom>
            <a:ln w="38100">
              <a:solidFill>
                <a:srgbClr val="FF00FF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68181" y="2417400"/>
              <a:ext cx="353504" cy="152400"/>
            </a:xfrm>
            <a:custGeom>
              <a:avLst/>
              <a:gdLst>
                <a:gd name="connsiteX0" fmla="*/ 0 w 353504"/>
                <a:gd name="connsiteY0" fmla="*/ 150829 h 152400"/>
                <a:gd name="connsiteX1" fmla="*/ 301657 w 353504"/>
                <a:gd name="connsiteY1" fmla="*/ 127262 h 152400"/>
                <a:gd name="connsiteX2" fmla="*/ 311084 w 353504"/>
                <a:gd name="connsiteY2" fmla="*/ 0 h 152400"/>
                <a:gd name="connsiteX3" fmla="*/ 311084 w 353504"/>
                <a:gd name="connsiteY3" fmla="*/ 0 h 152400"/>
                <a:gd name="connsiteX4" fmla="*/ 311084 w 353504"/>
                <a:gd name="connsiteY4" fmla="*/ 471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504" h="152400">
                  <a:moveTo>
                    <a:pt x="0" y="150829"/>
                  </a:moveTo>
                  <a:cubicBezTo>
                    <a:pt x="124905" y="151614"/>
                    <a:pt x="249810" y="152400"/>
                    <a:pt x="301657" y="127262"/>
                  </a:cubicBezTo>
                  <a:cubicBezTo>
                    <a:pt x="353504" y="102124"/>
                    <a:pt x="311084" y="0"/>
                    <a:pt x="311084" y="0"/>
                  </a:cubicBezTo>
                  <a:lnTo>
                    <a:pt x="311084" y="0"/>
                  </a:lnTo>
                  <a:lnTo>
                    <a:pt x="311084" y="4714"/>
                  </a:lnTo>
                </a:path>
              </a:pathLst>
            </a:custGeom>
            <a:ln w="38100">
              <a:solidFill>
                <a:srgbClr val="FF00FF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3128211" y="2069435"/>
              <a:ext cx="3882189" cy="1957136"/>
            </a:xfrm>
            <a:custGeom>
              <a:avLst/>
              <a:gdLst>
                <a:gd name="connsiteX0" fmla="*/ 4491789 w 4491789"/>
                <a:gd name="connsiteY0" fmla="*/ 1957136 h 1957136"/>
                <a:gd name="connsiteX1" fmla="*/ 4170947 w 4491789"/>
                <a:gd name="connsiteY1" fmla="*/ 1844842 h 1957136"/>
                <a:gd name="connsiteX2" fmla="*/ 3513221 w 4491789"/>
                <a:gd name="connsiteY2" fmla="*/ 1700463 h 1957136"/>
                <a:gd name="connsiteX3" fmla="*/ 3256547 w 4491789"/>
                <a:gd name="connsiteY3" fmla="*/ 1524000 h 1957136"/>
                <a:gd name="connsiteX4" fmla="*/ 3048000 w 4491789"/>
                <a:gd name="connsiteY4" fmla="*/ 1395663 h 1957136"/>
                <a:gd name="connsiteX5" fmla="*/ 2823410 w 4491789"/>
                <a:gd name="connsiteY5" fmla="*/ 1299410 h 1957136"/>
                <a:gd name="connsiteX6" fmla="*/ 2374231 w 4491789"/>
                <a:gd name="connsiteY6" fmla="*/ 1090863 h 1957136"/>
                <a:gd name="connsiteX7" fmla="*/ 2117557 w 4491789"/>
                <a:gd name="connsiteY7" fmla="*/ 1010652 h 1957136"/>
                <a:gd name="connsiteX8" fmla="*/ 1620252 w 4491789"/>
                <a:gd name="connsiteY8" fmla="*/ 914400 h 1957136"/>
                <a:gd name="connsiteX9" fmla="*/ 1379621 w 4491789"/>
                <a:gd name="connsiteY9" fmla="*/ 882315 h 1957136"/>
                <a:gd name="connsiteX10" fmla="*/ 1155031 w 4491789"/>
                <a:gd name="connsiteY10" fmla="*/ 770021 h 1957136"/>
                <a:gd name="connsiteX11" fmla="*/ 850231 w 4491789"/>
                <a:gd name="connsiteY11" fmla="*/ 689810 h 1957136"/>
                <a:gd name="connsiteX12" fmla="*/ 465221 w 4491789"/>
                <a:gd name="connsiteY12" fmla="*/ 609600 h 1957136"/>
                <a:gd name="connsiteX13" fmla="*/ 256673 w 4491789"/>
                <a:gd name="connsiteY13" fmla="*/ 497305 h 1957136"/>
                <a:gd name="connsiteX14" fmla="*/ 0 w 4491789"/>
                <a:gd name="connsiteY14" fmla="*/ 0 h 195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91789" h="1957136">
                  <a:moveTo>
                    <a:pt x="4491789" y="1957136"/>
                  </a:moveTo>
                  <a:cubicBezTo>
                    <a:pt x="4412915" y="1922378"/>
                    <a:pt x="4334042" y="1887621"/>
                    <a:pt x="4170947" y="1844842"/>
                  </a:cubicBezTo>
                  <a:cubicBezTo>
                    <a:pt x="4007852" y="1802063"/>
                    <a:pt x="3665621" y="1753937"/>
                    <a:pt x="3513221" y="1700463"/>
                  </a:cubicBezTo>
                  <a:cubicBezTo>
                    <a:pt x="3360821" y="1646989"/>
                    <a:pt x="3334084" y="1574800"/>
                    <a:pt x="3256547" y="1524000"/>
                  </a:cubicBezTo>
                  <a:cubicBezTo>
                    <a:pt x="3179010" y="1473200"/>
                    <a:pt x="3120189" y="1433095"/>
                    <a:pt x="3048000" y="1395663"/>
                  </a:cubicBezTo>
                  <a:cubicBezTo>
                    <a:pt x="2975811" y="1358231"/>
                    <a:pt x="2935705" y="1350210"/>
                    <a:pt x="2823410" y="1299410"/>
                  </a:cubicBezTo>
                  <a:cubicBezTo>
                    <a:pt x="2711115" y="1248610"/>
                    <a:pt x="2491873" y="1138989"/>
                    <a:pt x="2374231" y="1090863"/>
                  </a:cubicBezTo>
                  <a:cubicBezTo>
                    <a:pt x="2256589" y="1042737"/>
                    <a:pt x="2243220" y="1040062"/>
                    <a:pt x="2117557" y="1010652"/>
                  </a:cubicBezTo>
                  <a:cubicBezTo>
                    <a:pt x="1991894" y="981242"/>
                    <a:pt x="1743241" y="935790"/>
                    <a:pt x="1620252" y="914400"/>
                  </a:cubicBezTo>
                  <a:cubicBezTo>
                    <a:pt x="1497263" y="893011"/>
                    <a:pt x="1457158" y="906378"/>
                    <a:pt x="1379621" y="882315"/>
                  </a:cubicBezTo>
                  <a:cubicBezTo>
                    <a:pt x="1302084" y="858252"/>
                    <a:pt x="1243263" y="802105"/>
                    <a:pt x="1155031" y="770021"/>
                  </a:cubicBezTo>
                  <a:cubicBezTo>
                    <a:pt x="1066799" y="737937"/>
                    <a:pt x="965199" y="716547"/>
                    <a:pt x="850231" y="689810"/>
                  </a:cubicBezTo>
                  <a:cubicBezTo>
                    <a:pt x="735263" y="663073"/>
                    <a:pt x="564147" y="641684"/>
                    <a:pt x="465221" y="609600"/>
                  </a:cubicBezTo>
                  <a:cubicBezTo>
                    <a:pt x="366295" y="577516"/>
                    <a:pt x="334210" y="598905"/>
                    <a:pt x="256673" y="497305"/>
                  </a:cubicBezTo>
                  <a:cubicBezTo>
                    <a:pt x="179136" y="395705"/>
                    <a:pt x="89568" y="197852"/>
                    <a:pt x="0" y="0"/>
                  </a:cubicBezTo>
                </a:path>
              </a:pathLst>
            </a:custGeom>
            <a:noFill/>
            <a:ln w="57150" cap="flat" cmpd="sng" algn="ctr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227156" y="1667924"/>
              <a:ext cx="2710999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b="1" cap="none" spc="0" dirty="0" smtClean="0">
                  <a:ln w="17780" cmpd="sng">
                    <a:solidFill>
                      <a:srgbClr val="006600"/>
                    </a:solidFill>
                    <a:prstDash val="solid"/>
                    <a:miter lim="800000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latin typeface="Comic Sans MS" pitchFamily="66" charset="0"/>
                </a:rPr>
                <a:t>Most Likely Case</a:t>
              </a:r>
              <a:endParaRPr lang="en-US" b="1" cap="none" spc="0" dirty="0">
                <a:ln w="17780" cmpd="sng">
                  <a:solidFill>
                    <a:srgbClr val="006600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451039" y="2155269"/>
              <a:ext cx="1204176" cy="246221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FF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solidFill>
                    <a:schemeClr val="bg1"/>
                  </a:solidFill>
                  <a:latin typeface="Arial Black" pitchFamily="34" charset="0"/>
                </a:rPr>
                <a:t>Top of interval</a:t>
              </a:r>
              <a:endParaRPr lang="en-US" sz="1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541202" y="3136630"/>
              <a:ext cx="1289135" cy="246221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FF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solidFill>
                    <a:schemeClr val="bg1"/>
                  </a:solidFill>
                  <a:latin typeface="Arial Black" pitchFamily="34" charset="0"/>
                </a:rPr>
                <a:t>Base of interval</a:t>
              </a:r>
              <a:endParaRPr lang="en-US" sz="1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176618" y="1984744"/>
            <a:ext cx="4823905" cy="2466753"/>
            <a:chOff x="2146390" y="1984744"/>
            <a:chExt cx="4823905" cy="2466753"/>
          </a:xfrm>
        </p:grpSpPr>
        <p:cxnSp>
          <p:nvCxnSpPr>
            <p:cNvPr id="31" name="Straight Connector 30"/>
            <p:cNvCxnSpPr/>
            <p:nvPr/>
          </p:nvCxnSpPr>
          <p:spPr bwMode="auto">
            <a:xfrm>
              <a:off x="2146390" y="1984744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2146390" y="2395870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Straight Connector 32"/>
            <p:cNvCxnSpPr/>
            <p:nvPr/>
          </p:nvCxnSpPr>
          <p:spPr bwMode="auto">
            <a:xfrm>
              <a:off x="2146390" y="2806996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2146390" y="3218122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2146390" y="3629248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2146390" y="4040373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Straight Connector 36"/>
            <p:cNvCxnSpPr/>
            <p:nvPr/>
          </p:nvCxnSpPr>
          <p:spPr bwMode="auto">
            <a:xfrm>
              <a:off x="2146390" y="4451497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8" name="Group 37"/>
          <p:cNvGrpSpPr/>
          <p:nvPr/>
        </p:nvGrpSpPr>
        <p:grpSpPr>
          <a:xfrm rot="5400000">
            <a:off x="1889207" y="2138935"/>
            <a:ext cx="3287736" cy="2080437"/>
            <a:chOff x="2298790" y="2137144"/>
            <a:chExt cx="4823905" cy="2466753"/>
          </a:xfrm>
        </p:grpSpPr>
        <p:cxnSp>
          <p:nvCxnSpPr>
            <p:cNvPr id="39" name="Straight Connector 38"/>
            <p:cNvCxnSpPr/>
            <p:nvPr/>
          </p:nvCxnSpPr>
          <p:spPr bwMode="auto">
            <a:xfrm>
              <a:off x="2298790" y="2137144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0" name="Straight Connector 39"/>
            <p:cNvCxnSpPr/>
            <p:nvPr/>
          </p:nvCxnSpPr>
          <p:spPr bwMode="auto">
            <a:xfrm>
              <a:off x="2298790" y="2548270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Straight Connector 40"/>
            <p:cNvCxnSpPr/>
            <p:nvPr/>
          </p:nvCxnSpPr>
          <p:spPr bwMode="auto">
            <a:xfrm>
              <a:off x="2298790" y="2959396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" name="Straight Connector 41"/>
            <p:cNvCxnSpPr/>
            <p:nvPr/>
          </p:nvCxnSpPr>
          <p:spPr bwMode="auto">
            <a:xfrm>
              <a:off x="2298790" y="3370522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Straight Connector 42"/>
            <p:cNvCxnSpPr/>
            <p:nvPr/>
          </p:nvCxnSpPr>
          <p:spPr bwMode="auto">
            <a:xfrm>
              <a:off x="2298790" y="3781648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Straight Connector 43"/>
            <p:cNvCxnSpPr/>
            <p:nvPr/>
          </p:nvCxnSpPr>
          <p:spPr bwMode="auto">
            <a:xfrm>
              <a:off x="2298790" y="4192773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5" name="Straight Connector 44"/>
            <p:cNvCxnSpPr/>
            <p:nvPr/>
          </p:nvCxnSpPr>
          <p:spPr bwMode="auto">
            <a:xfrm>
              <a:off x="2298790" y="4603897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46" name="Group 45"/>
          <p:cNvGrpSpPr/>
          <p:nvPr/>
        </p:nvGrpSpPr>
        <p:grpSpPr>
          <a:xfrm rot="5400000">
            <a:off x="4337203" y="2138935"/>
            <a:ext cx="3287736" cy="2080437"/>
            <a:chOff x="2298790" y="2137144"/>
            <a:chExt cx="4823905" cy="2466753"/>
          </a:xfrm>
        </p:grpSpPr>
        <p:cxnSp>
          <p:nvCxnSpPr>
            <p:cNvPr id="47" name="Straight Connector 46"/>
            <p:cNvCxnSpPr/>
            <p:nvPr/>
          </p:nvCxnSpPr>
          <p:spPr bwMode="auto">
            <a:xfrm>
              <a:off x="2298790" y="2137144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" name="Straight Connector 47"/>
            <p:cNvCxnSpPr/>
            <p:nvPr/>
          </p:nvCxnSpPr>
          <p:spPr bwMode="auto">
            <a:xfrm>
              <a:off x="2298790" y="2548270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Straight Connector 48"/>
            <p:cNvCxnSpPr/>
            <p:nvPr/>
          </p:nvCxnSpPr>
          <p:spPr bwMode="auto">
            <a:xfrm>
              <a:off x="2298790" y="2959396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0" name="Straight Connector 49"/>
            <p:cNvCxnSpPr/>
            <p:nvPr/>
          </p:nvCxnSpPr>
          <p:spPr bwMode="auto">
            <a:xfrm>
              <a:off x="2298790" y="3370522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" name="Straight Connector 50"/>
            <p:cNvCxnSpPr/>
            <p:nvPr/>
          </p:nvCxnSpPr>
          <p:spPr bwMode="auto">
            <a:xfrm>
              <a:off x="2298790" y="3781648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" name="Straight Connector 51"/>
            <p:cNvCxnSpPr/>
            <p:nvPr/>
          </p:nvCxnSpPr>
          <p:spPr bwMode="auto">
            <a:xfrm>
              <a:off x="2298790" y="4192773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Straight Connector 52"/>
            <p:cNvCxnSpPr/>
            <p:nvPr/>
          </p:nvCxnSpPr>
          <p:spPr bwMode="auto">
            <a:xfrm>
              <a:off x="2298790" y="4603897"/>
              <a:ext cx="482390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0" name="TextBox 19"/>
          <p:cNvSpPr txBox="1"/>
          <p:nvPr/>
        </p:nvSpPr>
        <p:spPr>
          <a:xfrm>
            <a:off x="2408603" y="4134356"/>
            <a:ext cx="2287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Oil Generation</a:t>
            </a:r>
            <a:endParaRPr lang="en-US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5855368" y="3866150"/>
            <a:ext cx="0" cy="89835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F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Arrow Connector 27"/>
          <p:cNvCxnSpPr/>
          <p:nvPr/>
        </p:nvCxnSpPr>
        <p:spPr bwMode="auto">
          <a:xfrm>
            <a:off x="6472989" y="3874171"/>
            <a:ext cx="0" cy="89835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F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347328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Cretaceous Source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742415" y="1189986"/>
            <a:ext cx="2253704" cy="495786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7864" y="1454065"/>
            <a:ext cx="94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 Day</a:t>
            </a:r>
          </a:p>
          <a:p>
            <a:pPr algn="ct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Stratigraphy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17595" y="1871297"/>
            <a:ext cx="1384867" cy="4009925"/>
            <a:chOff x="6975203" y="1871297"/>
            <a:chExt cx="1384867" cy="4009925"/>
          </a:xfrm>
        </p:grpSpPr>
        <p:sp>
          <p:nvSpPr>
            <p:cNvPr id="8" name="TextBox 7"/>
            <p:cNvSpPr txBox="1"/>
            <p:nvPr/>
          </p:nvSpPr>
          <p:spPr>
            <a:xfrm>
              <a:off x="7949635" y="4371858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111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949635" y="5430818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120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949635" y="5002550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116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949635" y="5636476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131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949635" y="2133418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0/22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949635" y="3910695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108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949635" y="2766584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72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949635" y="3567344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96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949635" y="3219931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86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ectangle 46"/>
            <p:cNvSpPr/>
            <p:nvPr/>
          </p:nvSpPr>
          <p:spPr bwMode="auto">
            <a:xfrm>
              <a:off x="7643335" y="5537373"/>
              <a:ext cx="338573" cy="193864"/>
            </a:xfrm>
            <a:prstGeom prst="rect">
              <a:avLst/>
            </a:prstGeom>
            <a:solidFill>
              <a:srgbClr val="7030A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7643335" y="5103324"/>
              <a:ext cx="338573" cy="430173"/>
            </a:xfrm>
            <a:prstGeom prst="rect">
              <a:avLst/>
            </a:prstGeom>
            <a:solidFill>
              <a:srgbClr val="009900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" name="Rectangle 48"/>
            <p:cNvSpPr/>
            <p:nvPr/>
          </p:nvSpPr>
          <p:spPr bwMode="auto">
            <a:xfrm>
              <a:off x="7643335" y="4480393"/>
              <a:ext cx="338573" cy="615172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7643335" y="3671746"/>
              <a:ext cx="338573" cy="347774"/>
            </a:xfrm>
            <a:prstGeom prst="rect">
              <a:avLst/>
            </a:prstGeom>
            <a:solidFill>
              <a:srgbClr val="CEAB8E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7643335" y="4016694"/>
              <a:ext cx="338573" cy="45804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7643335" y="3321144"/>
              <a:ext cx="338573" cy="347774"/>
            </a:xfrm>
            <a:prstGeom prst="rect">
              <a:avLst/>
            </a:prstGeom>
            <a:solidFill>
              <a:srgbClr val="99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7643335" y="2863101"/>
              <a:ext cx="338573" cy="458043"/>
            </a:xfrm>
            <a:prstGeom prst="rect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7643335" y="2376780"/>
              <a:ext cx="338573" cy="491974"/>
            </a:xfrm>
            <a:prstGeom prst="rect">
              <a:avLst/>
            </a:prstGeom>
            <a:solidFill>
              <a:srgbClr val="FFC08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7643643" y="2169131"/>
              <a:ext cx="338573" cy="67962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319295" y="2083941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319295" y="2787051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319295" y="3490165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319295" y="4199555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319295" y="4910030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319295" y="5613143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6657514" y="3769683"/>
              <a:ext cx="88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Depth (km)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708110" y="1871297"/>
              <a:ext cx="651960" cy="304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Geologic Ages (MY)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7645652" y="2234918"/>
              <a:ext cx="338573" cy="291781"/>
            </a:xfrm>
            <a:prstGeom prst="rect">
              <a:avLst/>
            </a:prstGeom>
            <a:solidFill>
              <a:srgbClr val="E8D0B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944059" y="2271321"/>
              <a:ext cx="393733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7645652" y="2233668"/>
              <a:ext cx="338573" cy="127884"/>
            </a:xfrm>
            <a:prstGeom prst="rect">
              <a:avLst/>
            </a:prstGeom>
            <a:solidFill>
              <a:srgbClr val="BDBD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940105" y="2425288"/>
              <a:ext cx="393733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65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8" name="Group 9"/>
            <p:cNvGrpSpPr/>
            <p:nvPr/>
          </p:nvGrpSpPr>
          <p:grpSpPr>
            <a:xfrm>
              <a:off x="7290675" y="2083941"/>
              <a:ext cx="67881" cy="3755243"/>
              <a:chOff x="7319985" y="2083941"/>
              <a:chExt cx="67881" cy="3755243"/>
            </a:xfrm>
          </p:grpSpPr>
          <p:cxnSp>
            <p:nvCxnSpPr>
              <p:cNvPr id="39" name="Straight Connector 38"/>
              <p:cNvCxnSpPr/>
              <p:nvPr/>
            </p:nvCxnSpPr>
            <p:spPr bwMode="auto">
              <a:xfrm rot="5400000">
                <a:off x="7353926" y="2838885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" name="Straight Connector 39"/>
              <p:cNvCxnSpPr/>
              <p:nvPr/>
            </p:nvCxnSpPr>
            <p:spPr bwMode="auto">
              <a:xfrm rot="5400000">
                <a:off x="7353926" y="3547316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1" name="Straight Connector 40"/>
              <p:cNvCxnSpPr/>
              <p:nvPr/>
            </p:nvCxnSpPr>
            <p:spPr bwMode="auto">
              <a:xfrm rot="5400000">
                <a:off x="7338579" y="3208448"/>
                <a:ext cx="0" cy="3718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 rot="5400000">
                <a:off x="7353926" y="4255745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3" name="Straight Connector 42"/>
              <p:cNvCxnSpPr/>
              <p:nvPr/>
            </p:nvCxnSpPr>
            <p:spPr bwMode="auto">
              <a:xfrm rot="5400000">
                <a:off x="7353926" y="4964177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4" name="Straight Connector 43"/>
              <p:cNvCxnSpPr/>
              <p:nvPr/>
            </p:nvCxnSpPr>
            <p:spPr bwMode="auto">
              <a:xfrm rot="5400000">
                <a:off x="7353926" y="5672607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5" name="Straight Connector 44"/>
              <p:cNvCxnSpPr/>
              <p:nvPr/>
            </p:nvCxnSpPr>
            <p:spPr bwMode="auto">
              <a:xfrm rot="5400000">
                <a:off x="7338579" y="5333740"/>
                <a:ext cx="0" cy="3718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6" name="Straight Connector 45"/>
              <p:cNvCxnSpPr/>
              <p:nvPr/>
            </p:nvCxnSpPr>
            <p:spPr bwMode="auto">
              <a:xfrm rot="5400000">
                <a:off x="7338579" y="4625305"/>
                <a:ext cx="0" cy="3718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 rot="5400000">
                <a:off x="7338579" y="3916878"/>
                <a:ext cx="0" cy="3718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8" name="Straight Connector 47"/>
              <p:cNvCxnSpPr/>
              <p:nvPr/>
            </p:nvCxnSpPr>
            <p:spPr bwMode="auto">
              <a:xfrm rot="5400000">
                <a:off x="7353926" y="2130454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9" name="Straight Connector 48"/>
              <p:cNvCxnSpPr/>
              <p:nvPr/>
            </p:nvCxnSpPr>
            <p:spPr bwMode="auto">
              <a:xfrm>
                <a:off x="7319985" y="2083941"/>
                <a:ext cx="1665" cy="3755243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50" name="Right Arrow 49"/>
          <p:cNvSpPr/>
          <p:nvPr/>
        </p:nvSpPr>
        <p:spPr bwMode="auto">
          <a:xfrm flipH="1">
            <a:off x="1924720" y="3406500"/>
            <a:ext cx="272374" cy="176264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" name="Right Arrow 50"/>
          <p:cNvSpPr/>
          <p:nvPr/>
        </p:nvSpPr>
        <p:spPr bwMode="auto">
          <a:xfrm flipH="1">
            <a:off x="1882025" y="5231276"/>
            <a:ext cx="272374" cy="176264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39969" y="3309073"/>
            <a:ext cx="94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Early K</a:t>
            </a:r>
          </a:p>
          <a:p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39969" y="5122152"/>
            <a:ext cx="94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Late K</a:t>
            </a:r>
          </a:p>
          <a:p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5-Point Star 53"/>
          <p:cNvSpPr/>
          <p:nvPr/>
        </p:nvSpPr>
        <p:spPr bwMode="auto">
          <a:xfrm>
            <a:off x="1567296" y="3386387"/>
            <a:ext cx="190578" cy="190578"/>
          </a:xfrm>
          <a:prstGeom prst="star5">
            <a:avLst/>
          </a:prstGeom>
          <a:solidFill>
            <a:srgbClr val="FFFF00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5" name="5-Point Star 54"/>
          <p:cNvSpPr/>
          <p:nvPr/>
        </p:nvSpPr>
        <p:spPr bwMode="auto">
          <a:xfrm>
            <a:off x="1567296" y="5196810"/>
            <a:ext cx="190578" cy="190578"/>
          </a:xfrm>
          <a:prstGeom prst="star5">
            <a:avLst/>
          </a:prstGeom>
          <a:solidFill>
            <a:srgbClr val="FFFF00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416968" y="1283369"/>
            <a:ext cx="4102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Present Depth about 2000 m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4502" y="1862138"/>
            <a:ext cx="5081886" cy="450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46449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7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Depth: Early Cretaceous Source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463165" y="977737"/>
            <a:ext cx="4391965" cy="5354969"/>
            <a:chOff x="803634" y="1091469"/>
            <a:chExt cx="5752730" cy="701410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3634" y="1091469"/>
              <a:ext cx="5752730" cy="7014103"/>
            </a:xfrm>
            <a:prstGeom prst="rect">
              <a:avLst/>
            </a:prstGeom>
          </p:spPr>
        </p:pic>
        <p:grpSp>
          <p:nvGrpSpPr>
            <p:cNvPr id="5" name="Group 4"/>
            <p:cNvGrpSpPr/>
            <p:nvPr/>
          </p:nvGrpSpPr>
          <p:grpSpPr>
            <a:xfrm rot="1800000">
              <a:off x="3135912" y="7668401"/>
              <a:ext cx="376259" cy="181410"/>
              <a:chOff x="3948746" y="3518194"/>
              <a:chExt cx="376259" cy="181410"/>
            </a:xfrm>
          </p:grpSpPr>
          <p:sp>
            <p:nvSpPr>
              <p:cNvPr id="121" name="Rectangle 120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2300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6" name="Freeform 5"/>
            <p:cNvSpPr/>
            <p:nvPr/>
          </p:nvSpPr>
          <p:spPr>
            <a:xfrm>
              <a:off x="2170176" y="3343644"/>
              <a:ext cx="2484120" cy="2926092"/>
            </a:xfrm>
            <a:custGeom>
              <a:avLst/>
              <a:gdLst>
                <a:gd name="connsiteX0" fmla="*/ 2039112 w 2484120"/>
                <a:gd name="connsiteY0" fmla="*/ 426732 h 2926092"/>
                <a:gd name="connsiteX1" fmla="*/ 2191512 w 2484120"/>
                <a:gd name="connsiteY1" fmla="*/ 518172 h 2926092"/>
                <a:gd name="connsiteX2" fmla="*/ 2215896 w 2484120"/>
                <a:gd name="connsiteY2" fmla="*/ 533412 h 2926092"/>
                <a:gd name="connsiteX3" fmla="*/ 2328672 w 2484120"/>
                <a:gd name="connsiteY3" fmla="*/ 661428 h 2926092"/>
                <a:gd name="connsiteX4" fmla="*/ 2398776 w 2484120"/>
                <a:gd name="connsiteY4" fmla="*/ 804684 h 2926092"/>
                <a:gd name="connsiteX5" fmla="*/ 2484120 w 2484120"/>
                <a:gd name="connsiteY5" fmla="*/ 996708 h 2926092"/>
                <a:gd name="connsiteX6" fmla="*/ 2478024 w 2484120"/>
                <a:gd name="connsiteY6" fmla="*/ 1118628 h 2926092"/>
                <a:gd name="connsiteX7" fmla="*/ 2374392 w 2484120"/>
                <a:gd name="connsiteY7" fmla="*/ 1286268 h 2926092"/>
                <a:gd name="connsiteX8" fmla="*/ 2261616 w 2484120"/>
                <a:gd name="connsiteY8" fmla="*/ 1435620 h 2926092"/>
                <a:gd name="connsiteX9" fmla="*/ 2148840 w 2484120"/>
                <a:gd name="connsiteY9" fmla="*/ 1560588 h 2926092"/>
                <a:gd name="connsiteX10" fmla="*/ 2063496 w 2484120"/>
                <a:gd name="connsiteY10" fmla="*/ 1682508 h 2926092"/>
                <a:gd name="connsiteX11" fmla="*/ 2048256 w 2484120"/>
                <a:gd name="connsiteY11" fmla="*/ 1712988 h 2926092"/>
                <a:gd name="connsiteX12" fmla="*/ 1990344 w 2484120"/>
                <a:gd name="connsiteY12" fmla="*/ 1831860 h 2926092"/>
                <a:gd name="connsiteX13" fmla="*/ 1953768 w 2484120"/>
                <a:gd name="connsiteY13" fmla="*/ 1926348 h 2926092"/>
                <a:gd name="connsiteX14" fmla="*/ 1920240 w 2484120"/>
                <a:gd name="connsiteY14" fmla="*/ 2069604 h 2926092"/>
                <a:gd name="connsiteX15" fmla="*/ 1886712 w 2484120"/>
                <a:gd name="connsiteY15" fmla="*/ 2194572 h 2926092"/>
                <a:gd name="connsiteX16" fmla="*/ 1880616 w 2484120"/>
                <a:gd name="connsiteY16" fmla="*/ 2222004 h 2926092"/>
                <a:gd name="connsiteX17" fmla="*/ 1868424 w 2484120"/>
                <a:gd name="connsiteY17" fmla="*/ 2383548 h 2926092"/>
                <a:gd name="connsiteX18" fmla="*/ 1865376 w 2484120"/>
                <a:gd name="connsiteY18" fmla="*/ 2420124 h 2926092"/>
                <a:gd name="connsiteX19" fmla="*/ 1874520 w 2484120"/>
                <a:gd name="connsiteY19" fmla="*/ 2596908 h 2926092"/>
                <a:gd name="connsiteX20" fmla="*/ 1865376 w 2484120"/>
                <a:gd name="connsiteY20" fmla="*/ 2624340 h 2926092"/>
                <a:gd name="connsiteX21" fmla="*/ 1840992 w 2484120"/>
                <a:gd name="connsiteY21" fmla="*/ 2785884 h 2926092"/>
                <a:gd name="connsiteX22" fmla="*/ 1813560 w 2484120"/>
                <a:gd name="connsiteY22" fmla="*/ 2852940 h 2926092"/>
                <a:gd name="connsiteX23" fmla="*/ 1749552 w 2484120"/>
                <a:gd name="connsiteY23" fmla="*/ 2907804 h 2926092"/>
                <a:gd name="connsiteX24" fmla="*/ 1600200 w 2484120"/>
                <a:gd name="connsiteY24" fmla="*/ 2926092 h 2926092"/>
                <a:gd name="connsiteX25" fmla="*/ 1383792 w 2484120"/>
                <a:gd name="connsiteY25" fmla="*/ 2895612 h 2926092"/>
                <a:gd name="connsiteX26" fmla="*/ 1228344 w 2484120"/>
                <a:gd name="connsiteY26" fmla="*/ 2871228 h 2926092"/>
                <a:gd name="connsiteX27" fmla="*/ 1082040 w 2484120"/>
                <a:gd name="connsiteY27" fmla="*/ 2801124 h 2926092"/>
                <a:gd name="connsiteX28" fmla="*/ 911352 w 2484120"/>
                <a:gd name="connsiteY28" fmla="*/ 2630436 h 2926092"/>
                <a:gd name="connsiteX29" fmla="*/ 801624 w 2484120"/>
                <a:gd name="connsiteY29" fmla="*/ 2420124 h 2926092"/>
                <a:gd name="connsiteX30" fmla="*/ 725424 w 2484120"/>
                <a:gd name="connsiteY30" fmla="*/ 2255532 h 2926092"/>
                <a:gd name="connsiteX31" fmla="*/ 701040 w 2484120"/>
                <a:gd name="connsiteY31" fmla="*/ 2121420 h 2926092"/>
                <a:gd name="connsiteX32" fmla="*/ 691896 w 2484120"/>
                <a:gd name="connsiteY32" fmla="*/ 2093988 h 2926092"/>
                <a:gd name="connsiteX33" fmla="*/ 688848 w 2484120"/>
                <a:gd name="connsiteY33" fmla="*/ 2072652 h 2926092"/>
                <a:gd name="connsiteX34" fmla="*/ 688848 w 2484120"/>
                <a:gd name="connsiteY34" fmla="*/ 2002548 h 2926092"/>
                <a:gd name="connsiteX35" fmla="*/ 688848 w 2484120"/>
                <a:gd name="connsiteY35" fmla="*/ 1941588 h 2926092"/>
                <a:gd name="connsiteX36" fmla="*/ 688848 w 2484120"/>
                <a:gd name="connsiteY36" fmla="*/ 1776996 h 2926092"/>
                <a:gd name="connsiteX37" fmla="*/ 676656 w 2484120"/>
                <a:gd name="connsiteY37" fmla="*/ 1725180 h 2926092"/>
                <a:gd name="connsiteX38" fmla="*/ 640080 w 2484120"/>
                <a:gd name="connsiteY38" fmla="*/ 1621548 h 2926092"/>
                <a:gd name="connsiteX39" fmla="*/ 624840 w 2484120"/>
                <a:gd name="connsiteY39" fmla="*/ 1581924 h 2926092"/>
                <a:gd name="connsiteX40" fmla="*/ 615696 w 2484120"/>
                <a:gd name="connsiteY40" fmla="*/ 1557540 h 2926092"/>
                <a:gd name="connsiteX41" fmla="*/ 536448 w 2484120"/>
                <a:gd name="connsiteY41" fmla="*/ 1456956 h 2926092"/>
                <a:gd name="connsiteX42" fmla="*/ 518160 w 2484120"/>
                <a:gd name="connsiteY42" fmla="*/ 1426476 h 2926092"/>
                <a:gd name="connsiteX43" fmla="*/ 313944 w 2484120"/>
                <a:gd name="connsiteY43" fmla="*/ 1295412 h 2926092"/>
                <a:gd name="connsiteX44" fmla="*/ 292608 w 2484120"/>
                <a:gd name="connsiteY44" fmla="*/ 1271028 h 2926092"/>
                <a:gd name="connsiteX45" fmla="*/ 192024 w 2484120"/>
                <a:gd name="connsiteY45" fmla="*/ 1173492 h 2926092"/>
                <a:gd name="connsiteX46" fmla="*/ 115824 w 2484120"/>
                <a:gd name="connsiteY46" fmla="*/ 1060716 h 2926092"/>
                <a:gd name="connsiteX47" fmla="*/ 39624 w 2484120"/>
                <a:gd name="connsiteY47" fmla="*/ 911364 h 2926092"/>
                <a:gd name="connsiteX48" fmla="*/ 0 w 2484120"/>
                <a:gd name="connsiteY48" fmla="*/ 704100 h 2926092"/>
                <a:gd name="connsiteX49" fmla="*/ 9144 w 2484120"/>
                <a:gd name="connsiteY49" fmla="*/ 676668 h 2926092"/>
                <a:gd name="connsiteX50" fmla="*/ 12192 w 2484120"/>
                <a:gd name="connsiteY50" fmla="*/ 633996 h 2926092"/>
                <a:gd name="connsiteX51" fmla="*/ 30480 w 2484120"/>
                <a:gd name="connsiteY51" fmla="*/ 499884 h 2926092"/>
                <a:gd name="connsiteX52" fmla="*/ 33528 w 2484120"/>
                <a:gd name="connsiteY52" fmla="*/ 469404 h 2926092"/>
                <a:gd name="connsiteX53" fmla="*/ 85344 w 2484120"/>
                <a:gd name="connsiteY53" fmla="*/ 268236 h 2926092"/>
                <a:gd name="connsiteX54" fmla="*/ 94488 w 2484120"/>
                <a:gd name="connsiteY54" fmla="*/ 240804 h 2926092"/>
                <a:gd name="connsiteX55" fmla="*/ 137160 w 2484120"/>
                <a:gd name="connsiteY55" fmla="*/ 198132 h 2926092"/>
                <a:gd name="connsiteX56" fmla="*/ 176784 w 2484120"/>
                <a:gd name="connsiteY56" fmla="*/ 173748 h 2926092"/>
                <a:gd name="connsiteX57" fmla="*/ 185928 w 2484120"/>
                <a:gd name="connsiteY57" fmla="*/ 167652 h 2926092"/>
                <a:gd name="connsiteX58" fmla="*/ 243840 w 2484120"/>
                <a:gd name="connsiteY58" fmla="*/ 137172 h 2926092"/>
                <a:gd name="connsiteX59" fmla="*/ 280416 w 2484120"/>
                <a:gd name="connsiteY59" fmla="*/ 134124 h 2926092"/>
                <a:gd name="connsiteX60" fmla="*/ 310896 w 2484120"/>
                <a:gd name="connsiteY60" fmla="*/ 131076 h 2926092"/>
                <a:gd name="connsiteX61" fmla="*/ 332232 w 2484120"/>
                <a:gd name="connsiteY61" fmla="*/ 131076 h 2926092"/>
                <a:gd name="connsiteX62" fmla="*/ 454152 w 2484120"/>
                <a:gd name="connsiteY62" fmla="*/ 109740 h 2926092"/>
                <a:gd name="connsiteX63" fmla="*/ 490728 w 2484120"/>
                <a:gd name="connsiteY63" fmla="*/ 97548 h 2926092"/>
                <a:gd name="connsiteX64" fmla="*/ 716280 w 2484120"/>
                <a:gd name="connsiteY64" fmla="*/ 36588 h 2926092"/>
                <a:gd name="connsiteX65" fmla="*/ 749808 w 2484120"/>
                <a:gd name="connsiteY65" fmla="*/ 21348 h 2926092"/>
                <a:gd name="connsiteX66" fmla="*/ 758952 w 2484120"/>
                <a:gd name="connsiteY66" fmla="*/ 18300 h 2926092"/>
                <a:gd name="connsiteX67" fmla="*/ 819912 w 2484120"/>
                <a:gd name="connsiteY67" fmla="*/ 6108 h 2926092"/>
                <a:gd name="connsiteX68" fmla="*/ 856488 w 2484120"/>
                <a:gd name="connsiteY68" fmla="*/ 3060 h 2926092"/>
                <a:gd name="connsiteX69" fmla="*/ 890016 w 2484120"/>
                <a:gd name="connsiteY69" fmla="*/ 12 h 2926092"/>
                <a:gd name="connsiteX70" fmla="*/ 972312 w 2484120"/>
                <a:gd name="connsiteY70" fmla="*/ 12 h 2926092"/>
                <a:gd name="connsiteX71" fmla="*/ 1036320 w 2484120"/>
                <a:gd name="connsiteY71" fmla="*/ 3060 h 2926092"/>
                <a:gd name="connsiteX72" fmla="*/ 1048512 w 2484120"/>
                <a:gd name="connsiteY72" fmla="*/ 6108 h 2926092"/>
                <a:gd name="connsiteX73" fmla="*/ 1066800 w 2484120"/>
                <a:gd name="connsiteY73" fmla="*/ 12204 h 2926092"/>
                <a:gd name="connsiteX74" fmla="*/ 1139952 w 2484120"/>
                <a:gd name="connsiteY74" fmla="*/ 12204 h 2926092"/>
                <a:gd name="connsiteX75" fmla="*/ 1161288 w 2484120"/>
                <a:gd name="connsiteY75" fmla="*/ 12204 h 2926092"/>
                <a:gd name="connsiteX76" fmla="*/ 1197864 w 2484120"/>
                <a:gd name="connsiteY76" fmla="*/ 12204 h 2926092"/>
                <a:gd name="connsiteX77" fmla="*/ 1304544 w 2484120"/>
                <a:gd name="connsiteY77" fmla="*/ 24396 h 2926092"/>
                <a:gd name="connsiteX78" fmla="*/ 1331976 w 2484120"/>
                <a:gd name="connsiteY78" fmla="*/ 33540 h 2926092"/>
                <a:gd name="connsiteX79" fmla="*/ 1444752 w 2484120"/>
                <a:gd name="connsiteY79" fmla="*/ 97548 h 2926092"/>
                <a:gd name="connsiteX80" fmla="*/ 1545336 w 2484120"/>
                <a:gd name="connsiteY80" fmla="*/ 188988 h 2926092"/>
                <a:gd name="connsiteX81" fmla="*/ 1584960 w 2484120"/>
                <a:gd name="connsiteY81" fmla="*/ 201180 h 2926092"/>
                <a:gd name="connsiteX82" fmla="*/ 1597152 w 2484120"/>
                <a:gd name="connsiteY82" fmla="*/ 207276 h 2926092"/>
                <a:gd name="connsiteX83" fmla="*/ 1667256 w 2484120"/>
                <a:gd name="connsiteY83" fmla="*/ 252996 h 2926092"/>
                <a:gd name="connsiteX84" fmla="*/ 1697736 w 2484120"/>
                <a:gd name="connsiteY84" fmla="*/ 262140 h 2926092"/>
                <a:gd name="connsiteX85" fmla="*/ 1804416 w 2484120"/>
                <a:gd name="connsiteY85" fmla="*/ 310908 h 2926092"/>
                <a:gd name="connsiteX86" fmla="*/ 1898904 w 2484120"/>
                <a:gd name="connsiteY86" fmla="*/ 356628 h 29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2484120" h="2926092">
                  <a:moveTo>
                    <a:pt x="2039112" y="426732"/>
                  </a:moveTo>
                  <a:lnTo>
                    <a:pt x="2191512" y="518172"/>
                  </a:lnTo>
                  <a:lnTo>
                    <a:pt x="2215896" y="533412"/>
                  </a:lnTo>
                  <a:lnTo>
                    <a:pt x="2328672" y="661428"/>
                  </a:lnTo>
                  <a:lnTo>
                    <a:pt x="2398776" y="804684"/>
                  </a:lnTo>
                  <a:lnTo>
                    <a:pt x="2484120" y="996708"/>
                  </a:lnTo>
                  <a:lnTo>
                    <a:pt x="2478024" y="1118628"/>
                  </a:lnTo>
                  <a:lnTo>
                    <a:pt x="2374392" y="1286268"/>
                  </a:lnTo>
                  <a:lnTo>
                    <a:pt x="2261616" y="1435620"/>
                  </a:lnTo>
                  <a:lnTo>
                    <a:pt x="2148840" y="1560588"/>
                  </a:lnTo>
                  <a:lnTo>
                    <a:pt x="2063496" y="1682508"/>
                  </a:lnTo>
                  <a:lnTo>
                    <a:pt x="2048256" y="1712988"/>
                  </a:lnTo>
                  <a:lnTo>
                    <a:pt x="1990344" y="1831860"/>
                  </a:lnTo>
                  <a:lnTo>
                    <a:pt x="1953768" y="1926348"/>
                  </a:lnTo>
                  <a:lnTo>
                    <a:pt x="1920240" y="2069604"/>
                  </a:lnTo>
                  <a:lnTo>
                    <a:pt x="1886712" y="2194572"/>
                  </a:lnTo>
                  <a:lnTo>
                    <a:pt x="1880616" y="2222004"/>
                  </a:lnTo>
                  <a:lnTo>
                    <a:pt x="1868424" y="2383548"/>
                  </a:lnTo>
                  <a:cubicBezTo>
                    <a:pt x="1865174" y="2416050"/>
                    <a:pt x="1865376" y="2403817"/>
                    <a:pt x="1865376" y="2420124"/>
                  </a:cubicBezTo>
                  <a:lnTo>
                    <a:pt x="1874520" y="2596908"/>
                  </a:lnTo>
                  <a:lnTo>
                    <a:pt x="1865376" y="2624340"/>
                  </a:lnTo>
                  <a:lnTo>
                    <a:pt x="1840992" y="2785884"/>
                  </a:lnTo>
                  <a:lnTo>
                    <a:pt x="1813560" y="2852940"/>
                  </a:lnTo>
                  <a:lnTo>
                    <a:pt x="1749552" y="2907804"/>
                  </a:lnTo>
                  <a:lnTo>
                    <a:pt x="1600200" y="2926092"/>
                  </a:lnTo>
                  <a:lnTo>
                    <a:pt x="1383792" y="2895612"/>
                  </a:lnTo>
                  <a:lnTo>
                    <a:pt x="1228344" y="2871228"/>
                  </a:lnTo>
                  <a:lnTo>
                    <a:pt x="1082040" y="2801124"/>
                  </a:lnTo>
                  <a:lnTo>
                    <a:pt x="911352" y="2630436"/>
                  </a:lnTo>
                  <a:lnTo>
                    <a:pt x="801624" y="2420124"/>
                  </a:lnTo>
                  <a:lnTo>
                    <a:pt x="725424" y="2255532"/>
                  </a:lnTo>
                  <a:lnTo>
                    <a:pt x="701040" y="2121420"/>
                  </a:lnTo>
                  <a:cubicBezTo>
                    <a:pt x="697992" y="2112276"/>
                    <a:pt x="694234" y="2103339"/>
                    <a:pt x="691896" y="2093988"/>
                  </a:cubicBezTo>
                  <a:cubicBezTo>
                    <a:pt x="690154" y="2087018"/>
                    <a:pt x="688848" y="2072652"/>
                    <a:pt x="688848" y="2072652"/>
                  </a:cubicBezTo>
                  <a:lnTo>
                    <a:pt x="688848" y="2002548"/>
                  </a:lnTo>
                  <a:lnTo>
                    <a:pt x="688848" y="1941588"/>
                  </a:lnTo>
                  <a:lnTo>
                    <a:pt x="688848" y="1776996"/>
                  </a:lnTo>
                  <a:lnTo>
                    <a:pt x="676656" y="1725180"/>
                  </a:lnTo>
                  <a:lnTo>
                    <a:pt x="640080" y="1621548"/>
                  </a:lnTo>
                  <a:cubicBezTo>
                    <a:pt x="625622" y="1556488"/>
                    <a:pt x="643541" y="1619327"/>
                    <a:pt x="624840" y="1581924"/>
                  </a:cubicBezTo>
                  <a:cubicBezTo>
                    <a:pt x="620958" y="1574160"/>
                    <a:pt x="615696" y="1557540"/>
                    <a:pt x="615696" y="1557540"/>
                  </a:cubicBezTo>
                  <a:lnTo>
                    <a:pt x="536448" y="1456956"/>
                  </a:lnTo>
                  <a:lnTo>
                    <a:pt x="518160" y="1426476"/>
                  </a:lnTo>
                  <a:lnTo>
                    <a:pt x="313944" y="1295412"/>
                  </a:lnTo>
                  <a:lnTo>
                    <a:pt x="292608" y="1271028"/>
                  </a:lnTo>
                  <a:lnTo>
                    <a:pt x="192024" y="1173492"/>
                  </a:lnTo>
                  <a:lnTo>
                    <a:pt x="115824" y="1060716"/>
                  </a:lnTo>
                  <a:lnTo>
                    <a:pt x="39624" y="911364"/>
                  </a:lnTo>
                  <a:lnTo>
                    <a:pt x="0" y="704100"/>
                  </a:lnTo>
                  <a:cubicBezTo>
                    <a:pt x="3048" y="694956"/>
                    <a:pt x="6806" y="686019"/>
                    <a:pt x="9144" y="676668"/>
                  </a:cubicBezTo>
                  <a:cubicBezTo>
                    <a:pt x="13198" y="660453"/>
                    <a:pt x="12192" y="650477"/>
                    <a:pt x="12192" y="633996"/>
                  </a:cubicBezTo>
                  <a:lnTo>
                    <a:pt x="30480" y="499884"/>
                  </a:lnTo>
                  <a:lnTo>
                    <a:pt x="33528" y="469404"/>
                  </a:lnTo>
                  <a:lnTo>
                    <a:pt x="85344" y="268236"/>
                  </a:lnTo>
                  <a:lnTo>
                    <a:pt x="94488" y="240804"/>
                  </a:lnTo>
                  <a:lnTo>
                    <a:pt x="137160" y="198132"/>
                  </a:lnTo>
                  <a:cubicBezTo>
                    <a:pt x="175759" y="170561"/>
                    <a:pt x="141542" y="193327"/>
                    <a:pt x="176784" y="173748"/>
                  </a:cubicBezTo>
                  <a:cubicBezTo>
                    <a:pt x="179986" y="171969"/>
                    <a:pt x="185928" y="167652"/>
                    <a:pt x="185928" y="167652"/>
                  </a:cubicBezTo>
                  <a:lnTo>
                    <a:pt x="243840" y="137172"/>
                  </a:lnTo>
                  <a:lnTo>
                    <a:pt x="280416" y="134124"/>
                  </a:lnTo>
                  <a:cubicBezTo>
                    <a:pt x="290585" y="133200"/>
                    <a:pt x="300703" y="131676"/>
                    <a:pt x="310896" y="131076"/>
                  </a:cubicBezTo>
                  <a:cubicBezTo>
                    <a:pt x="317996" y="130658"/>
                    <a:pt x="325120" y="131076"/>
                    <a:pt x="332232" y="131076"/>
                  </a:cubicBezTo>
                  <a:lnTo>
                    <a:pt x="454152" y="109740"/>
                  </a:lnTo>
                  <a:cubicBezTo>
                    <a:pt x="486808" y="99943"/>
                    <a:pt x="475144" y="105340"/>
                    <a:pt x="490728" y="97548"/>
                  </a:cubicBezTo>
                  <a:lnTo>
                    <a:pt x="716280" y="36588"/>
                  </a:lnTo>
                  <a:cubicBezTo>
                    <a:pt x="727456" y="31508"/>
                    <a:pt x="738524" y="26184"/>
                    <a:pt x="749808" y="21348"/>
                  </a:cubicBezTo>
                  <a:cubicBezTo>
                    <a:pt x="752761" y="20082"/>
                    <a:pt x="758952" y="18300"/>
                    <a:pt x="758952" y="18300"/>
                  </a:cubicBezTo>
                  <a:lnTo>
                    <a:pt x="819912" y="6108"/>
                  </a:lnTo>
                  <a:lnTo>
                    <a:pt x="856488" y="3060"/>
                  </a:lnTo>
                  <a:cubicBezTo>
                    <a:pt x="890749" y="-366"/>
                    <a:pt x="870131" y="12"/>
                    <a:pt x="890016" y="12"/>
                  </a:cubicBezTo>
                  <a:lnTo>
                    <a:pt x="972312" y="12"/>
                  </a:lnTo>
                  <a:cubicBezTo>
                    <a:pt x="993648" y="1028"/>
                    <a:pt x="1015028" y="1357"/>
                    <a:pt x="1036320" y="3060"/>
                  </a:cubicBezTo>
                  <a:cubicBezTo>
                    <a:pt x="1040496" y="3394"/>
                    <a:pt x="1044500" y="4904"/>
                    <a:pt x="1048512" y="6108"/>
                  </a:cubicBezTo>
                  <a:cubicBezTo>
                    <a:pt x="1054667" y="7954"/>
                    <a:pt x="1060388" y="11777"/>
                    <a:pt x="1066800" y="12204"/>
                  </a:cubicBezTo>
                  <a:cubicBezTo>
                    <a:pt x="1091130" y="13826"/>
                    <a:pt x="1115568" y="12204"/>
                    <a:pt x="1139952" y="12204"/>
                  </a:cubicBezTo>
                  <a:lnTo>
                    <a:pt x="1161288" y="12204"/>
                  </a:lnTo>
                  <a:lnTo>
                    <a:pt x="1197864" y="12204"/>
                  </a:lnTo>
                  <a:lnTo>
                    <a:pt x="1304544" y="24396"/>
                  </a:lnTo>
                  <a:lnTo>
                    <a:pt x="1331976" y="33540"/>
                  </a:lnTo>
                  <a:lnTo>
                    <a:pt x="1444752" y="97548"/>
                  </a:lnTo>
                  <a:lnTo>
                    <a:pt x="1545336" y="188988"/>
                  </a:lnTo>
                  <a:cubicBezTo>
                    <a:pt x="1558544" y="193052"/>
                    <a:pt x="1571929" y="196581"/>
                    <a:pt x="1584960" y="201180"/>
                  </a:cubicBezTo>
                  <a:cubicBezTo>
                    <a:pt x="1589245" y="202692"/>
                    <a:pt x="1597152" y="207276"/>
                    <a:pt x="1597152" y="207276"/>
                  </a:cubicBezTo>
                  <a:lnTo>
                    <a:pt x="1667256" y="252996"/>
                  </a:lnTo>
                  <a:lnTo>
                    <a:pt x="1697736" y="262140"/>
                  </a:lnTo>
                  <a:lnTo>
                    <a:pt x="1804416" y="310908"/>
                  </a:lnTo>
                  <a:lnTo>
                    <a:pt x="1898904" y="356628"/>
                  </a:lnTo>
                </a:path>
              </a:pathLst>
            </a:custGeom>
            <a:solidFill>
              <a:srgbClr val="FFF2CC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7770" y="1253490"/>
              <a:ext cx="4503420" cy="1409700"/>
            </a:xfrm>
            <a:custGeom>
              <a:avLst/>
              <a:gdLst>
                <a:gd name="connsiteX0" fmla="*/ 0 w 4503420"/>
                <a:gd name="connsiteY0" fmla="*/ 1211580 h 1409700"/>
                <a:gd name="connsiteX1" fmla="*/ 377190 w 4503420"/>
                <a:gd name="connsiteY1" fmla="*/ 1230630 h 1409700"/>
                <a:gd name="connsiteX2" fmla="*/ 419100 w 4503420"/>
                <a:gd name="connsiteY2" fmla="*/ 1238250 h 1409700"/>
                <a:gd name="connsiteX3" fmla="*/ 815340 w 4503420"/>
                <a:gd name="connsiteY3" fmla="*/ 1249680 h 1409700"/>
                <a:gd name="connsiteX4" fmla="*/ 1040130 w 4503420"/>
                <a:gd name="connsiteY4" fmla="*/ 1261110 h 1409700"/>
                <a:gd name="connsiteX5" fmla="*/ 1097280 w 4503420"/>
                <a:gd name="connsiteY5" fmla="*/ 1261110 h 1409700"/>
                <a:gd name="connsiteX6" fmla="*/ 1348740 w 4503420"/>
                <a:gd name="connsiteY6" fmla="*/ 1303020 h 1409700"/>
                <a:gd name="connsiteX7" fmla="*/ 1531620 w 4503420"/>
                <a:gd name="connsiteY7" fmla="*/ 1337310 h 1409700"/>
                <a:gd name="connsiteX8" fmla="*/ 1737360 w 4503420"/>
                <a:gd name="connsiteY8" fmla="*/ 1360170 h 1409700"/>
                <a:gd name="connsiteX9" fmla="*/ 1794510 w 4503420"/>
                <a:gd name="connsiteY9" fmla="*/ 1367790 h 1409700"/>
                <a:gd name="connsiteX10" fmla="*/ 2061210 w 4503420"/>
                <a:gd name="connsiteY10" fmla="*/ 1402080 h 1409700"/>
                <a:gd name="connsiteX11" fmla="*/ 2167890 w 4503420"/>
                <a:gd name="connsiteY11" fmla="*/ 1402080 h 1409700"/>
                <a:gd name="connsiteX12" fmla="*/ 2377440 w 4503420"/>
                <a:gd name="connsiteY12" fmla="*/ 1409700 h 1409700"/>
                <a:gd name="connsiteX13" fmla="*/ 2426970 w 4503420"/>
                <a:gd name="connsiteY13" fmla="*/ 1409700 h 1409700"/>
                <a:gd name="connsiteX14" fmla="*/ 2606040 w 4503420"/>
                <a:gd name="connsiteY14" fmla="*/ 1386840 h 1409700"/>
                <a:gd name="connsiteX15" fmla="*/ 2971800 w 4503420"/>
                <a:gd name="connsiteY15" fmla="*/ 1280160 h 1409700"/>
                <a:gd name="connsiteX16" fmla="*/ 3268980 w 4503420"/>
                <a:gd name="connsiteY16" fmla="*/ 1211580 h 1409700"/>
                <a:gd name="connsiteX17" fmla="*/ 3558540 w 4503420"/>
                <a:gd name="connsiteY17" fmla="*/ 1135380 h 1409700"/>
                <a:gd name="connsiteX18" fmla="*/ 3596640 w 4503420"/>
                <a:gd name="connsiteY18" fmla="*/ 1112520 h 1409700"/>
                <a:gd name="connsiteX19" fmla="*/ 3832860 w 4503420"/>
                <a:gd name="connsiteY19" fmla="*/ 1070610 h 1409700"/>
                <a:gd name="connsiteX20" fmla="*/ 4130040 w 4503420"/>
                <a:gd name="connsiteY20" fmla="*/ 1024890 h 1409700"/>
                <a:gd name="connsiteX21" fmla="*/ 4168140 w 4503420"/>
                <a:gd name="connsiteY21" fmla="*/ 998220 h 1409700"/>
                <a:gd name="connsiteX22" fmla="*/ 4503420 w 4503420"/>
                <a:gd name="connsiteY22" fmla="*/ 929640 h 1409700"/>
                <a:gd name="connsiteX23" fmla="*/ 4480560 w 4503420"/>
                <a:gd name="connsiteY23" fmla="*/ 769620 h 1409700"/>
                <a:gd name="connsiteX24" fmla="*/ 4290060 w 4503420"/>
                <a:gd name="connsiteY24" fmla="*/ 758190 h 1409700"/>
                <a:gd name="connsiteX25" fmla="*/ 4175760 w 4503420"/>
                <a:gd name="connsiteY25" fmla="*/ 636270 h 1409700"/>
                <a:gd name="connsiteX26" fmla="*/ 3977640 w 4503420"/>
                <a:gd name="connsiteY26" fmla="*/ 640080 h 1409700"/>
                <a:gd name="connsiteX27" fmla="*/ 3806190 w 4503420"/>
                <a:gd name="connsiteY27" fmla="*/ 506730 h 1409700"/>
                <a:gd name="connsiteX28" fmla="*/ 3467100 w 4503420"/>
                <a:gd name="connsiteY28" fmla="*/ 525780 h 1409700"/>
                <a:gd name="connsiteX29" fmla="*/ 3322320 w 4503420"/>
                <a:gd name="connsiteY29" fmla="*/ 388620 h 1409700"/>
                <a:gd name="connsiteX30" fmla="*/ 2987040 w 4503420"/>
                <a:gd name="connsiteY30" fmla="*/ 434340 h 1409700"/>
                <a:gd name="connsiteX31" fmla="*/ 2827020 w 4503420"/>
                <a:gd name="connsiteY31" fmla="*/ 266700 h 1409700"/>
                <a:gd name="connsiteX32" fmla="*/ 2541270 w 4503420"/>
                <a:gd name="connsiteY32" fmla="*/ 323850 h 1409700"/>
                <a:gd name="connsiteX33" fmla="*/ 2343150 w 4503420"/>
                <a:gd name="connsiteY33" fmla="*/ 148590 h 1409700"/>
                <a:gd name="connsiteX34" fmla="*/ 2213610 w 4503420"/>
                <a:gd name="connsiteY34" fmla="*/ 251460 h 1409700"/>
                <a:gd name="connsiteX35" fmla="*/ 1988820 w 4503420"/>
                <a:gd name="connsiteY35" fmla="*/ 57150 h 1409700"/>
                <a:gd name="connsiteX36" fmla="*/ 1836420 w 4503420"/>
                <a:gd name="connsiteY36" fmla="*/ 137160 h 1409700"/>
                <a:gd name="connsiteX37" fmla="*/ 1760220 w 4503420"/>
                <a:gd name="connsiteY37" fmla="*/ 0 h 1409700"/>
                <a:gd name="connsiteX38" fmla="*/ 1733550 w 4503420"/>
                <a:gd name="connsiteY38" fmla="*/ 22860 h 1409700"/>
                <a:gd name="connsiteX39" fmla="*/ 1554480 w 4503420"/>
                <a:gd name="connsiteY39" fmla="*/ 64770 h 1409700"/>
                <a:gd name="connsiteX40" fmla="*/ 1440180 w 4503420"/>
                <a:gd name="connsiteY40" fmla="*/ 205740 h 1409700"/>
                <a:gd name="connsiteX41" fmla="*/ 1116330 w 4503420"/>
                <a:gd name="connsiteY41" fmla="*/ 217170 h 1409700"/>
                <a:gd name="connsiteX42" fmla="*/ 1051560 w 4503420"/>
                <a:gd name="connsiteY42" fmla="*/ 369570 h 1409700"/>
                <a:gd name="connsiteX43" fmla="*/ 704850 w 4503420"/>
                <a:gd name="connsiteY43" fmla="*/ 403860 h 1409700"/>
                <a:gd name="connsiteX44" fmla="*/ 586740 w 4503420"/>
                <a:gd name="connsiteY44" fmla="*/ 571500 h 1409700"/>
                <a:gd name="connsiteX45" fmla="*/ 300990 w 4503420"/>
                <a:gd name="connsiteY45" fmla="*/ 579120 h 1409700"/>
                <a:gd name="connsiteX46" fmla="*/ 194310 w 4503420"/>
                <a:gd name="connsiteY46" fmla="*/ 720090 h 1409700"/>
                <a:gd name="connsiteX47" fmla="*/ 34290 w 4503420"/>
                <a:gd name="connsiteY47" fmla="*/ 704850 h 1409700"/>
                <a:gd name="connsiteX48" fmla="*/ 11430 w 4503420"/>
                <a:gd name="connsiteY48" fmla="*/ 115062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503420" h="1409700">
                  <a:moveTo>
                    <a:pt x="0" y="1211580"/>
                  </a:moveTo>
                  <a:lnTo>
                    <a:pt x="377190" y="1230630"/>
                  </a:lnTo>
                  <a:lnTo>
                    <a:pt x="419100" y="1238250"/>
                  </a:lnTo>
                  <a:lnTo>
                    <a:pt x="815340" y="1249680"/>
                  </a:lnTo>
                  <a:lnTo>
                    <a:pt x="1040130" y="1261110"/>
                  </a:lnTo>
                  <a:lnTo>
                    <a:pt x="1097280" y="1261110"/>
                  </a:lnTo>
                  <a:lnTo>
                    <a:pt x="1348740" y="1303020"/>
                  </a:lnTo>
                  <a:lnTo>
                    <a:pt x="1531620" y="1337310"/>
                  </a:lnTo>
                  <a:lnTo>
                    <a:pt x="1737360" y="1360170"/>
                  </a:lnTo>
                  <a:lnTo>
                    <a:pt x="1794510" y="1367790"/>
                  </a:lnTo>
                  <a:lnTo>
                    <a:pt x="2061210" y="1402080"/>
                  </a:lnTo>
                  <a:lnTo>
                    <a:pt x="2167890" y="1402080"/>
                  </a:lnTo>
                  <a:lnTo>
                    <a:pt x="2377440" y="1409700"/>
                  </a:lnTo>
                  <a:lnTo>
                    <a:pt x="2426970" y="1409700"/>
                  </a:lnTo>
                  <a:lnTo>
                    <a:pt x="2606040" y="1386840"/>
                  </a:lnTo>
                  <a:lnTo>
                    <a:pt x="2971800" y="1280160"/>
                  </a:lnTo>
                  <a:lnTo>
                    <a:pt x="3268980" y="1211580"/>
                  </a:lnTo>
                  <a:lnTo>
                    <a:pt x="3558540" y="1135380"/>
                  </a:lnTo>
                  <a:cubicBezTo>
                    <a:pt x="3591428" y="1114825"/>
                    <a:pt x="3578304" y="1121688"/>
                    <a:pt x="3596640" y="1112520"/>
                  </a:cubicBezTo>
                  <a:lnTo>
                    <a:pt x="3832860" y="1070610"/>
                  </a:lnTo>
                  <a:lnTo>
                    <a:pt x="4130040" y="1024890"/>
                  </a:lnTo>
                  <a:cubicBezTo>
                    <a:pt x="4162792" y="1000326"/>
                    <a:pt x="4149161" y="1007710"/>
                    <a:pt x="4168140" y="998220"/>
                  </a:cubicBezTo>
                  <a:lnTo>
                    <a:pt x="4503420" y="929640"/>
                  </a:lnTo>
                  <a:lnTo>
                    <a:pt x="4480560" y="769620"/>
                  </a:lnTo>
                  <a:lnTo>
                    <a:pt x="4290060" y="758190"/>
                  </a:lnTo>
                  <a:lnTo>
                    <a:pt x="4175760" y="636270"/>
                  </a:lnTo>
                  <a:lnTo>
                    <a:pt x="3977640" y="640080"/>
                  </a:lnTo>
                  <a:lnTo>
                    <a:pt x="3806190" y="506730"/>
                  </a:lnTo>
                  <a:lnTo>
                    <a:pt x="3467100" y="525780"/>
                  </a:lnTo>
                  <a:lnTo>
                    <a:pt x="3322320" y="388620"/>
                  </a:lnTo>
                  <a:lnTo>
                    <a:pt x="2987040" y="434340"/>
                  </a:lnTo>
                  <a:lnTo>
                    <a:pt x="2827020" y="266700"/>
                  </a:lnTo>
                  <a:lnTo>
                    <a:pt x="2541270" y="323850"/>
                  </a:lnTo>
                  <a:lnTo>
                    <a:pt x="2343150" y="148590"/>
                  </a:lnTo>
                  <a:lnTo>
                    <a:pt x="2213610" y="251460"/>
                  </a:lnTo>
                  <a:lnTo>
                    <a:pt x="1988820" y="57150"/>
                  </a:lnTo>
                  <a:lnTo>
                    <a:pt x="1836420" y="137160"/>
                  </a:lnTo>
                  <a:lnTo>
                    <a:pt x="1760220" y="0"/>
                  </a:lnTo>
                  <a:lnTo>
                    <a:pt x="1733550" y="22860"/>
                  </a:lnTo>
                  <a:lnTo>
                    <a:pt x="1554480" y="64770"/>
                  </a:lnTo>
                  <a:lnTo>
                    <a:pt x="1440180" y="205740"/>
                  </a:lnTo>
                  <a:lnTo>
                    <a:pt x="1116330" y="217170"/>
                  </a:lnTo>
                  <a:lnTo>
                    <a:pt x="1051560" y="369570"/>
                  </a:lnTo>
                  <a:lnTo>
                    <a:pt x="704850" y="403860"/>
                  </a:lnTo>
                  <a:lnTo>
                    <a:pt x="586740" y="571500"/>
                  </a:lnTo>
                  <a:lnTo>
                    <a:pt x="300990" y="579120"/>
                  </a:lnTo>
                  <a:lnTo>
                    <a:pt x="194310" y="720090"/>
                  </a:lnTo>
                  <a:lnTo>
                    <a:pt x="34290" y="704850"/>
                  </a:lnTo>
                  <a:lnTo>
                    <a:pt x="11430" y="1150620"/>
                  </a:lnTo>
                </a:path>
              </a:pathLst>
            </a:custGeom>
            <a:solidFill>
              <a:srgbClr val="FFF2CC">
                <a:alpha val="50196"/>
              </a:srgbClr>
            </a:solidFill>
            <a:ln>
              <a:solidFill>
                <a:srgbClr val="00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310766" y="3977230"/>
              <a:ext cx="376259" cy="181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" dirty="0" smtClean="0">
                  <a:latin typeface="Arial Black" panose="020B0A04020102020204" pitchFamily="34" charset="0"/>
                  <a:cs typeface="Aharoni" panose="02010803020104030203" pitchFamily="2" charset="-79"/>
                </a:rPr>
                <a:t>2080</a:t>
              </a:r>
              <a:endParaRPr lang="en-US" sz="300" dirty="0">
                <a:latin typeface="Arial Black" panose="020B0A0402010202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310766" y="4796380"/>
              <a:ext cx="376259" cy="181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" dirty="0" smtClean="0">
                  <a:latin typeface="Arial Black" panose="020B0A04020102020204" pitchFamily="34" charset="0"/>
                  <a:cs typeface="Aharoni" panose="02010803020104030203" pitchFamily="2" charset="-79"/>
                </a:rPr>
                <a:t>2120</a:t>
              </a:r>
              <a:endParaRPr lang="en-US" sz="300" dirty="0">
                <a:latin typeface="Arial Black" panose="020B0A04020102020204" pitchFamily="34" charset="0"/>
                <a:cs typeface="Aharoni" panose="02010803020104030203" pitchFamily="2" charset="-79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 rot="1560000">
              <a:off x="3944936" y="3634340"/>
              <a:ext cx="376259" cy="181410"/>
              <a:chOff x="3948746" y="3518194"/>
              <a:chExt cx="376259" cy="181410"/>
            </a:xfrm>
          </p:grpSpPr>
          <p:sp>
            <p:nvSpPr>
              <p:cNvPr id="119" name="Rectangle 118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 rot="1560000">
              <a:off x="5047825" y="3006754"/>
              <a:ext cx="376259" cy="181410"/>
              <a:chOff x="3948746" y="3518194"/>
              <a:chExt cx="376259" cy="181410"/>
            </a:xfrm>
          </p:grpSpPr>
          <p:sp>
            <p:nvSpPr>
              <p:cNvPr id="117" name="Rectangle 116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 rot="1680000">
              <a:off x="4969826" y="3152422"/>
              <a:ext cx="376259" cy="181410"/>
              <a:chOff x="3948746" y="3518194"/>
              <a:chExt cx="376259" cy="181410"/>
            </a:xfrm>
          </p:grpSpPr>
          <p:sp>
            <p:nvSpPr>
              <p:cNvPr id="115" name="Rectangle 114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 rot="1380000">
              <a:off x="4861241" y="3267884"/>
              <a:ext cx="376259" cy="181410"/>
              <a:chOff x="3948746" y="3518194"/>
              <a:chExt cx="376259" cy="181410"/>
            </a:xfrm>
          </p:grpSpPr>
          <p:sp>
            <p:nvSpPr>
              <p:cNvPr id="113" name="Rectangle 112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 rot="1560000">
              <a:off x="4752656" y="3391474"/>
              <a:ext cx="376259" cy="181410"/>
              <a:chOff x="3948746" y="3518194"/>
              <a:chExt cx="376259" cy="181410"/>
            </a:xfrm>
          </p:grpSpPr>
          <p:sp>
            <p:nvSpPr>
              <p:cNvPr id="111" name="Rectangle 110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 rot="1380000">
              <a:off x="4577072" y="3498807"/>
              <a:ext cx="376259" cy="181410"/>
              <a:chOff x="3948746" y="3518194"/>
              <a:chExt cx="376259" cy="181410"/>
            </a:xfrm>
          </p:grpSpPr>
          <p:sp>
            <p:nvSpPr>
              <p:cNvPr id="109" name="Rectangle 108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 rot="1560000">
              <a:off x="4182594" y="3545362"/>
              <a:ext cx="376259" cy="181410"/>
              <a:chOff x="3948746" y="3518194"/>
              <a:chExt cx="376259" cy="181410"/>
            </a:xfrm>
          </p:grpSpPr>
          <p:sp>
            <p:nvSpPr>
              <p:cNvPr id="107" name="Rectangle 106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 rot="1020000">
              <a:off x="2172324" y="1600263"/>
              <a:ext cx="376259" cy="181410"/>
              <a:chOff x="3948746" y="3518194"/>
              <a:chExt cx="376259" cy="181410"/>
            </a:xfrm>
          </p:grpSpPr>
          <p:sp>
            <p:nvSpPr>
              <p:cNvPr id="105" name="Rectangle 104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6" name="TextBox 105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 rot="1740000">
              <a:off x="3491870" y="3246773"/>
              <a:ext cx="376259" cy="181410"/>
              <a:chOff x="3948746" y="3518194"/>
              <a:chExt cx="376259" cy="181410"/>
            </a:xfrm>
          </p:grpSpPr>
          <p:sp>
            <p:nvSpPr>
              <p:cNvPr id="103" name="Rectangle 102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 rot="1560000">
              <a:off x="5209787" y="2703187"/>
              <a:ext cx="376259" cy="181410"/>
              <a:chOff x="3948746" y="3518194"/>
              <a:chExt cx="376259" cy="181410"/>
            </a:xfrm>
          </p:grpSpPr>
          <p:sp>
            <p:nvSpPr>
              <p:cNvPr id="101" name="Rectangle 100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 rot="1560000">
              <a:off x="5125824" y="2852866"/>
              <a:ext cx="376259" cy="181410"/>
              <a:chOff x="3948746" y="3518194"/>
              <a:chExt cx="376259" cy="181410"/>
            </a:xfrm>
          </p:grpSpPr>
          <p:sp>
            <p:nvSpPr>
              <p:cNvPr id="99" name="Rectangle 98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 rot="1560000">
              <a:off x="5503157" y="2454468"/>
              <a:ext cx="376259" cy="181410"/>
              <a:chOff x="3948746" y="3518194"/>
              <a:chExt cx="376259" cy="181410"/>
            </a:xfrm>
          </p:grpSpPr>
          <p:sp>
            <p:nvSpPr>
              <p:cNvPr id="97" name="Rectangle 96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 rot="1560000">
              <a:off x="5440186" y="2620674"/>
              <a:ext cx="376259" cy="181410"/>
              <a:chOff x="3948746" y="3518194"/>
              <a:chExt cx="376259" cy="181410"/>
            </a:xfrm>
          </p:grpSpPr>
          <p:sp>
            <p:nvSpPr>
              <p:cNvPr id="95" name="Rectangle 94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 rot="1500000">
              <a:off x="1853006" y="1680273"/>
              <a:ext cx="376259" cy="181410"/>
              <a:chOff x="3948746" y="3518194"/>
              <a:chExt cx="376259" cy="181410"/>
            </a:xfrm>
          </p:grpSpPr>
          <p:sp>
            <p:nvSpPr>
              <p:cNvPr id="93" name="Rectangle 92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 rot="1320000">
              <a:off x="3365349" y="2300500"/>
              <a:ext cx="376259" cy="181410"/>
              <a:chOff x="3948746" y="3518194"/>
              <a:chExt cx="376259" cy="181410"/>
            </a:xfrm>
          </p:grpSpPr>
          <p:sp>
            <p:nvSpPr>
              <p:cNvPr id="91" name="Rectangle 90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 rot="1380000">
              <a:off x="2890294" y="2281724"/>
              <a:ext cx="342665" cy="181410"/>
              <a:chOff x="3965542" y="3518194"/>
              <a:chExt cx="342665" cy="181410"/>
            </a:xfrm>
          </p:grpSpPr>
          <p:sp>
            <p:nvSpPr>
              <p:cNvPr id="89" name="Rectangle 88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3965542" y="3518194"/>
                <a:ext cx="342665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 rot="1380000">
              <a:off x="2744162" y="2393976"/>
              <a:ext cx="342665" cy="181410"/>
              <a:chOff x="3965542" y="3518194"/>
              <a:chExt cx="342665" cy="181410"/>
            </a:xfrm>
          </p:grpSpPr>
          <p:sp>
            <p:nvSpPr>
              <p:cNvPr id="87" name="Rectangle 86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3965542" y="3518194"/>
                <a:ext cx="342665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2099909" y="2421491"/>
              <a:ext cx="342666" cy="181410"/>
              <a:chOff x="2099909" y="2421491"/>
              <a:chExt cx="342666" cy="181410"/>
            </a:xfrm>
          </p:grpSpPr>
          <p:sp>
            <p:nvSpPr>
              <p:cNvPr id="85" name="Rectangle 84"/>
              <p:cNvSpPr/>
              <p:nvPr/>
            </p:nvSpPr>
            <p:spPr>
              <a:xfrm>
                <a:off x="2199187" y="2468229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 sz="2000" dirty="0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2099909" y="2421491"/>
                <a:ext cx="342666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 rot="840000">
              <a:off x="3685601" y="1642180"/>
              <a:ext cx="376259" cy="181410"/>
              <a:chOff x="3948746" y="3518194"/>
              <a:chExt cx="376259" cy="181410"/>
            </a:xfrm>
          </p:grpSpPr>
          <p:sp>
            <p:nvSpPr>
              <p:cNvPr id="83" name="Rectangle 82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 rot="1020000">
              <a:off x="3995147" y="1543259"/>
              <a:ext cx="376259" cy="181410"/>
              <a:chOff x="3948746" y="3518194"/>
              <a:chExt cx="376259" cy="181410"/>
            </a:xfrm>
          </p:grpSpPr>
          <p:sp>
            <p:nvSpPr>
              <p:cNvPr id="81" name="Rectangle 80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 rot="900000">
              <a:off x="3380511" y="1734752"/>
              <a:ext cx="376259" cy="181410"/>
              <a:chOff x="3948746" y="3518194"/>
              <a:chExt cx="376259" cy="181410"/>
            </a:xfrm>
          </p:grpSpPr>
          <p:sp>
            <p:nvSpPr>
              <p:cNvPr id="79" name="Rectangle 78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 rot="1260000">
              <a:off x="3234515" y="2808000"/>
              <a:ext cx="376259" cy="181410"/>
              <a:chOff x="3948746" y="3518194"/>
              <a:chExt cx="376259" cy="181410"/>
            </a:xfrm>
          </p:grpSpPr>
          <p:sp>
            <p:nvSpPr>
              <p:cNvPr id="77" name="Rectangle 76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 rot="1260000">
              <a:off x="3225464" y="3544604"/>
              <a:ext cx="376259" cy="181410"/>
              <a:chOff x="3948746" y="3518194"/>
              <a:chExt cx="376259" cy="181410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 rot="1260000">
              <a:off x="3382297" y="2983490"/>
              <a:ext cx="376259" cy="181410"/>
              <a:chOff x="3948746" y="3518194"/>
              <a:chExt cx="376259" cy="181410"/>
            </a:xfrm>
          </p:grpSpPr>
          <p:sp>
            <p:nvSpPr>
              <p:cNvPr id="73" name="Rectangle 72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 rot="-1260000">
              <a:off x="1288138" y="2713284"/>
              <a:ext cx="376259" cy="181410"/>
              <a:chOff x="3948746" y="3518194"/>
              <a:chExt cx="376259" cy="181410"/>
            </a:xfrm>
          </p:grpSpPr>
          <p:sp>
            <p:nvSpPr>
              <p:cNvPr id="71" name="Rectangle 70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 rot="1380000">
              <a:off x="3389195" y="3096914"/>
              <a:ext cx="376259" cy="181410"/>
              <a:chOff x="3948746" y="3518194"/>
              <a:chExt cx="376259" cy="181410"/>
            </a:xfrm>
          </p:grpSpPr>
          <p:sp>
            <p:nvSpPr>
              <p:cNvPr id="69" name="Rectangle 68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 rot="-480000">
              <a:off x="1142005" y="2506575"/>
              <a:ext cx="376259" cy="181410"/>
              <a:chOff x="3948746" y="3518194"/>
              <a:chExt cx="376259" cy="181410"/>
            </a:xfrm>
          </p:grpSpPr>
          <p:sp>
            <p:nvSpPr>
              <p:cNvPr id="67" name="Rectangle 66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 rot="1260000">
              <a:off x="2495214" y="4246279"/>
              <a:ext cx="376259" cy="181410"/>
              <a:chOff x="3948746" y="3518194"/>
              <a:chExt cx="376259" cy="181410"/>
            </a:xfrm>
          </p:grpSpPr>
          <p:sp>
            <p:nvSpPr>
              <p:cNvPr id="65" name="Rectangle 64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 rot="1800000">
              <a:off x="3154045" y="6101143"/>
              <a:ext cx="376259" cy="181410"/>
              <a:chOff x="3948746" y="3518194"/>
              <a:chExt cx="376259" cy="181410"/>
            </a:xfrm>
          </p:grpSpPr>
          <p:sp>
            <p:nvSpPr>
              <p:cNvPr id="63" name="Rectangle 62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 rot="1800000">
              <a:off x="3133839" y="6769967"/>
              <a:ext cx="376259" cy="181410"/>
              <a:chOff x="3948746" y="3518194"/>
              <a:chExt cx="376259" cy="181410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 rot="1800000">
              <a:off x="3076528" y="7219184"/>
              <a:ext cx="376259" cy="181410"/>
              <a:chOff x="3948746" y="3518194"/>
              <a:chExt cx="376259" cy="181410"/>
            </a:xfrm>
          </p:grpSpPr>
          <p:sp>
            <p:nvSpPr>
              <p:cNvPr id="59" name="Rectangle 58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 rot="1800000">
              <a:off x="3135912" y="7668401"/>
              <a:ext cx="376259" cy="181410"/>
              <a:chOff x="3948746" y="3518194"/>
              <a:chExt cx="376259" cy="181410"/>
            </a:xfrm>
          </p:grpSpPr>
          <p:sp>
            <p:nvSpPr>
              <p:cNvPr id="57" name="Rectangle 56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 rot="2580000">
              <a:off x="1794835" y="6964835"/>
              <a:ext cx="376259" cy="181410"/>
              <a:chOff x="3948746" y="3518194"/>
              <a:chExt cx="376259" cy="181410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43" name="Oval 42"/>
            <p:cNvSpPr/>
            <p:nvPr/>
          </p:nvSpPr>
          <p:spPr>
            <a:xfrm>
              <a:off x="5555727" y="2816431"/>
              <a:ext cx="92626" cy="92626"/>
            </a:xfrm>
            <a:prstGeom prst="ellipse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374634" y="2829014"/>
              <a:ext cx="386759" cy="362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A</a:t>
              </a:r>
              <a:endParaRPr lang="en-US" sz="1200" b="1" dirty="0"/>
            </a:p>
          </p:txBody>
        </p:sp>
        <p:grpSp>
          <p:nvGrpSpPr>
            <p:cNvPr id="45" name="Group 44"/>
            <p:cNvGrpSpPr/>
            <p:nvPr/>
          </p:nvGrpSpPr>
          <p:grpSpPr>
            <a:xfrm rot="2580000">
              <a:off x="2266064" y="7458451"/>
              <a:ext cx="376259" cy="181410"/>
              <a:chOff x="3948746" y="3518194"/>
              <a:chExt cx="376259" cy="181410"/>
            </a:xfrm>
          </p:grpSpPr>
          <p:sp>
            <p:nvSpPr>
              <p:cNvPr id="53" name="Rectangle 52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 rot="2580000">
              <a:off x="1481679" y="7159826"/>
              <a:ext cx="376259" cy="181410"/>
              <a:chOff x="3948746" y="3518194"/>
              <a:chExt cx="376259" cy="181410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 rot="2580000">
              <a:off x="1148786" y="7363225"/>
              <a:ext cx="376259" cy="181410"/>
              <a:chOff x="3948746" y="3518194"/>
              <a:chExt cx="376259" cy="181410"/>
            </a:xfrm>
          </p:grpSpPr>
          <p:sp>
            <p:nvSpPr>
              <p:cNvPr id="49" name="Rectangle 48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3948746" y="3518194"/>
                <a:ext cx="376259" cy="181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48" name="Right Arrow 47"/>
            <p:cNvSpPr/>
            <p:nvPr/>
          </p:nvSpPr>
          <p:spPr>
            <a:xfrm flipH="1">
              <a:off x="5704232" y="2724922"/>
              <a:ext cx="395261" cy="235259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4972285" y="1263249"/>
            <a:ext cx="3996617" cy="4270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tabLst>
                <a:tab pos="398463" algn="l"/>
              </a:tabLst>
            </a:pPr>
            <a:r>
              <a:rPr lang="en-US" sz="2000" dirty="0" smtClean="0">
                <a:latin typeface="+mj-lt"/>
              </a:rPr>
              <a:t>Location A was chosen in a 	relatively deep position to test 	the “kitchen”</a:t>
            </a:r>
          </a:p>
          <a:p>
            <a:pPr marL="233363" indent="-233363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tabLst>
                <a:tab pos="398463" algn="l"/>
              </a:tabLst>
            </a:pPr>
            <a:r>
              <a:rPr lang="en-US" sz="2000" dirty="0" smtClean="0">
                <a:latin typeface="+mj-lt"/>
              </a:rPr>
              <a:t>Typically multiple pseudo-wells 	would be used within and 	some distance outside the 	area of interest</a:t>
            </a:r>
          </a:p>
          <a:p>
            <a:pPr marL="233363" indent="-233363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tabLst>
                <a:tab pos="398463" algn="l"/>
              </a:tabLst>
            </a:pPr>
            <a:r>
              <a:rPr lang="en-US" sz="2000" dirty="0" smtClean="0">
                <a:latin typeface="+mj-lt"/>
              </a:rPr>
              <a:t>When doing several 1-D 	models, it is important to 	maintain areal consistency</a:t>
            </a:r>
          </a:p>
          <a:p>
            <a:pPr marL="233363" indent="-233363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tabLst>
                <a:tab pos="398463" algn="l"/>
              </a:tabLst>
            </a:pPr>
            <a:r>
              <a:rPr lang="en-US" sz="2000" dirty="0" smtClean="0">
                <a:latin typeface="+mj-lt"/>
              </a:rPr>
              <a:t>Software exists to construct   	3-D models using grids for 	each input variable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6163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Rectangle 341"/>
          <p:cNvSpPr/>
          <p:nvPr/>
        </p:nvSpPr>
        <p:spPr bwMode="auto">
          <a:xfrm>
            <a:off x="742415" y="1189986"/>
            <a:ext cx="2253704" cy="495786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41" name="TextBox 640"/>
          <p:cNvSpPr txBox="1"/>
          <p:nvPr/>
        </p:nvSpPr>
        <p:spPr>
          <a:xfrm>
            <a:off x="1097864" y="1454065"/>
            <a:ext cx="94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 Day</a:t>
            </a:r>
          </a:p>
          <a:p>
            <a:pPr algn="ct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Stratigraphy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Pseudo-Well A:  Present Day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817595" y="1871297"/>
            <a:ext cx="1384867" cy="4009925"/>
            <a:chOff x="6975203" y="1871297"/>
            <a:chExt cx="1384867" cy="4009925"/>
          </a:xfrm>
        </p:grpSpPr>
        <p:sp>
          <p:nvSpPr>
            <p:cNvPr id="347" name="TextBox 346"/>
            <p:cNvSpPr txBox="1"/>
            <p:nvPr/>
          </p:nvSpPr>
          <p:spPr>
            <a:xfrm>
              <a:off x="7949635" y="4371858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111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" name="TextBox 347"/>
            <p:cNvSpPr txBox="1"/>
            <p:nvPr/>
          </p:nvSpPr>
          <p:spPr>
            <a:xfrm>
              <a:off x="7949635" y="5430818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120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" name="TextBox 348"/>
            <p:cNvSpPr txBox="1"/>
            <p:nvPr/>
          </p:nvSpPr>
          <p:spPr>
            <a:xfrm>
              <a:off x="7949635" y="5002550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116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" name="TextBox 349"/>
            <p:cNvSpPr txBox="1"/>
            <p:nvPr/>
          </p:nvSpPr>
          <p:spPr>
            <a:xfrm>
              <a:off x="7949635" y="5636476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131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" name="TextBox 350"/>
            <p:cNvSpPr txBox="1"/>
            <p:nvPr/>
          </p:nvSpPr>
          <p:spPr>
            <a:xfrm>
              <a:off x="7949635" y="2133418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0/22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" name="TextBox 351"/>
            <p:cNvSpPr txBox="1"/>
            <p:nvPr/>
          </p:nvSpPr>
          <p:spPr>
            <a:xfrm>
              <a:off x="7949635" y="3910695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108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" name="TextBox 352"/>
            <p:cNvSpPr txBox="1"/>
            <p:nvPr/>
          </p:nvSpPr>
          <p:spPr>
            <a:xfrm>
              <a:off x="7949635" y="2766584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72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" name="TextBox 353"/>
            <p:cNvSpPr txBox="1"/>
            <p:nvPr/>
          </p:nvSpPr>
          <p:spPr>
            <a:xfrm>
              <a:off x="7949635" y="3567344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96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" name="TextBox 354"/>
            <p:cNvSpPr txBox="1"/>
            <p:nvPr/>
          </p:nvSpPr>
          <p:spPr>
            <a:xfrm>
              <a:off x="7949635" y="3219931"/>
              <a:ext cx="393733" cy="20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86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" name="Rectangle 46"/>
            <p:cNvSpPr/>
            <p:nvPr/>
          </p:nvSpPr>
          <p:spPr bwMode="auto">
            <a:xfrm>
              <a:off x="7643335" y="5537373"/>
              <a:ext cx="338573" cy="193864"/>
            </a:xfrm>
            <a:prstGeom prst="rect">
              <a:avLst/>
            </a:prstGeom>
            <a:solidFill>
              <a:srgbClr val="7030A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30" name="Rectangle 429"/>
            <p:cNvSpPr/>
            <p:nvPr/>
          </p:nvSpPr>
          <p:spPr bwMode="auto">
            <a:xfrm>
              <a:off x="7643335" y="5103324"/>
              <a:ext cx="338573" cy="430173"/>
            </a:xfrm>
            <a:prstGeom prst="rect">
              <a:avLst/>
            </a:prstGeom>
            <a:solidFill>
              <a:srgbClr val="009900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31" name="Rectangle 48"/>
            <p:cNvSpPr/>
            <p:nvPr/>
          </p:nvSpPr>
          <p:spPr bwMode="auto">
            <a:xfrm>
              <a:off x="7643335" y="4480393"/>
              <a:ext cx="338573" cy="615172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32" name="Rectangle 431"/>
            <p:cNvSpPr/>
            <p:nvPr/>
          </p:nvSpPr>
          <p:spPr bwMode="auto">
            <a:xfrm>
              <a:off x="7643335" y="3671746"/>
              <a:ext cx="338573" cy="347774"/>
            </a:xfrm>
            <a:prstGeom prst="rect">
              <a:avLst/>
            </a:prstGeom>
            <a:solidFill>
              <a:srgbClr val="CEAB8E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33" name="Rectangle 432"/>
            <p:cNvSpPr/>
            <p:nvPr/>
          </p:nvSpPr>
          <p:spPr bwMode="auto">
            <a:xfrm>
              <a:off x="7643335" y="4016694"/>
              <a:ext cx="338573" cy="45804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34" name="Rectangle 433"/>
            <p:cNvSpPr/>
            <p:nvPr/>
          </p:nvSpPr>
          <p:spPr bwMode="auto">
            <a:xfrm>
              <a:off x="7643335" y="3321144"/>
              <a:ext cx="338573" cy="347774"/>
            </a:xfrm>
            <a:prstGeom prst="rect">
              <a:avLst/>
            </a:prstGeom>
            <a:solidFill>
              <a:srgbClr val="99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35" name="Rectangle 434"/>
            <p:cNvSpPr/>
            <p:nvPr/>
          </p:nvSpPr>
          <p:spPr bwMode="auto">
            <a:xfrm>
              <a:off x="7643335" y="2863101"/>
              <a:ext cx="338573" cy="458043"/>
            </a:xfrm>
            <a:prstGeom prst="rect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36" name="Rectangle 435"/>
            <p:cNvSpPr/>
            <p:nvPr/>
          </p:nvSpPr>
          <p:spPr bwMode="auto">
            <a:xfrm>
              <a:off x="7643335" y="2376780"/>
              <a:ext cx="338573" cy="491974"/>
            </a:xfrm>
            <a:prstGeom prst="rect">
              <a:avLst/>
            </a:prstGeom>
            <a:solidFill>
              <a:srgbClr val="FFC08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37" name="Rectangle 436"/>
            <p:cNvSpPr/>
            <p:nvPr/>
          </p:nvSpPr>
          <p:spPr bwMode="auto">
            <a:xfrm>
              <a:off x="7643643" y="2169131"/>
              <a:ext cx="338573" cy="67962"/>
            </a:xfrm>
            <a:prstGeom prst="rect">
              <a:avLst/>
            </a:prstGeom>
            <a:blipFill>
              <a:blip r:embed="rId3" cstate="print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31" name="TextBox 630"/>
            <p:cNvSpPr txBox="1"/>
            <p:nvPr/>
          </p:nvSpPr>
          <p:spPr>
            <a:xfrm>
              <a:off x="7319295" y="2083941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" name="TextBox 631"/>
            <p:cNvSpPr txBox="1"/>
            <p:nvPr/>
          </p:nvSpPr>
          <p:spPr>
            <a:xfrm>
              <a:off x="7319295" y="2787051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" name="TextBox 632"/>
            <p:cNvSpPr txBox="1"/>
            <p:nvPr/>
          </p:nvSpPr>
          <p:spPr>
            <a:xfrm>
              <a:off x="7319295" y="3490165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" name="TextBox 633"/>
            <p:cNvSpPr txBox="1"/>
            <p:nvPr/>
          </p:nvSpPr>
          <p:spPr>
            <a:xfrm>
              <a:off x="7319295" y="4199555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" name="TextBox 634"/>
            <p:cNvSpPr txBox="1"/>
            <p:nvPr/>
          </p:nvSpPr>
          <p:spPr>
            <a:xfrm>
              <a:off x="7319295" y="4910030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6" name="TextBox 635"/>
            <p:cNvSpPr txBox="1"/>
            <p:nvPr/>
          </p:nvSpPr>
          <p:spPr>
            <a:xfrm>
              <a:off x="7319295" y="5613143"/>
              <a:ext cx="393733" cy="26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7" name="TextBox 636"/>
            <p:cNvSpPr txBox="1"/>
            <p:nvPr/>
          </p:nvSpPr>
          <p:spPr>
            <a:xfrm rot="16200000">
              <a:off x="6657514" y="3769683"/>
              <a:ext cx="88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Depth (km)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2" name="TextBox 641"/>
            <p:cNvSpPr txBox="1"/>
            <p:nvPr/>
          </p:nvSpPr>
          <p:spPr>
            <a:xfrm>
              <a:off x="7708110" y="1871297"/>
              <a:ext cx="651960" cy="304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Geologic Ages (MY)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3" name="Rectangle 642"/>
            <p:cNvSpPr/>
            <p:nvPr/>
          </p:nvSpPr>
          <p:spPr bwMode="auto">
            <a:xfrm>
              <a:off x="7645652" y="2234918"/>
              <a:ext cx="338573" cy="291781"/>
            </a:xfrm>
            <a:prstGeom prst="rect">
              <a:avLst/>
            </a:prstGeom>
            <a:solidFill>
              <a:srgbClr val="E8D0B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44" name="TextBox 643"/>
            <p:cNvSpPr txBox="1"/>
            <p:nvPr/>
          </p:nvSpPr>
          <p:spPr>
            <a:xfrm>
              <a:off x="7944059" y="2271321"/>
              <a:ext cx="393733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5" name="Rectangle 644"/>
            <p:cNvSpPr/>
            <p:nvPr/>
          </p:nvSpPr>
          <p:spPr bwMode="auto">
            <a:xfrm>
              <a:off x="7645652" y="2233668"/>
              <a:ext cx="338573" cy="127884"/>
            </a:xfrm>
            <a:prstGeom prst="rect">
              <a:avLst/>
            </a:prstGeom>
            <a:solidFill>
              <a:srgbClr val="BDBD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50" name="TextBox 649"/>
            <p:cNvSpPr txBox="1"/>
            <p:nvPr/>
          </p:nvSpPr>
          <p:spPr>
            <a:xfrm>
              <a:off x="7940105" y="2425288"/>
              <a:ext cx="393733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65</a:t>
              </a:r>
              <a:endParaRPr lang="en-US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7290675" y="2083941"/>
              <a:ext cx="67881" cy="3755243"/>
              <a:chOff x="7319985" y="2083941"/>
              <a:chExt cx="67881" cy="3755243"/>
            </a:xfrm>
          </p:grpSpPr>
          <p:cxnSp>
            <p:nvCxnSpPr>
              <p:cNvPr id="622" name="Straight Connector 621"/>
              <p:cNvCxnSpPr/>
              <p:nvPr/>
            </p:nvCxnSpPr>
            <p:spPr bwMode="auto">
              <a:xfrm rot="5400000">
                <a:off x="7353926" y="2838885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3" name="Straight Connector 622"/>
              <p:cNvCxnSpPr/>
              <p:nvPr/>
            </p:nvCxnSpPr>
            <p:spPr bwMode="auto">
              <a:xfrm rot="5400000">
                <a:off x="7353926" y="3547316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4" name="Straight Connector 623"/>
              <p:cNvCxnSpPr/>
              <p:nvPr/>
            </p:nvCxnSpPr>
            <p:spPr bwMode="auto">
              <a:xfrm rot="5400000">
                <a:off x="7338579" y="3208448"/>
                <a:ext cx="0" cy="3718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5" name="Straight Connector 624"/>
              <p:cNvCxnSpPr/>
              <p:nvPr/>
            </p:nvCxnSpPr>
            <p:spPr bwMode="auto">
              <a:xfrm rot="5400000">
                <a:off x="7353926" y="4255745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6" name="Straight Connector 625"/>
              <p:cNvCxnSpPr/>
              <p:nvPr/>
            </p:nvCxnSpPr>
            <p:spPr bwMode="auto">
              <a:xfrm rot="5400000">
                <a:off x="7353926" y="4964177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7" name="Straight Connector 626"/>
              <p:cNvCxnSpPr/>
              <p:nvPr/>
            </p:nvCxnSpPr>
            <p:spPr bwMode="auto">
              <a:xfrm rot="5400000">
                <a:off x="7353926" y="5672607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8" name="Straight Connector 627"/>
              <p:cNvCxnSpPr/>
              <p:nvPr/>
            </p:nvCxnSpPr>
            <p:spPr bwMode="auto">
              <a:xfrm rot="5400000">
                <a:off x="7338579" y="5333740"/>
                <a:ext cx="0" cy="3718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9" name="Straight Connector 628"/>
              <p:cNvCxnSpPr/>
              <p:nvPr/>
            </p:nvCxnSpPr>
            <p:spPr bwMode="auto">
              <a:xfrm rot="5400000">
                <a:off x="7338579" y="4625305"/>
                <a:ext cx="0" cy="3718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30" name="Straight Connector 629"/>
              <p:cNvCxnSpPr/>
              <p:nvPr/>
            </p:nvCxnSpPr>
            <p:spPr bwMode="auto">
              <a:xfrm rot="5400000">
                <a:off x="7338579" y="3916878"/>
                <a:ext cx="0" cy="3718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63" name="Straight Connector 662"/>
              <p:cNvCxnSpPr/>
              <p:nvPr/>
            </p:nvCxnSpPr>
            <p:spPr bwMode="auto">
              <a:xfrm rot="5400000">
                <a:off x="7353926" y="2130454"/>
                <a:ext cx="0" cy="6788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" name="Straight Connector 4"/>
              <p:cNvCxnSpPr/>
              <p:nvPr/>
            </p:nvCxnSpPr>
            <p:spPr bwMode="auto">
              <a:xfrm>
                <a:off x="7319985" y="2083941"/>
                <a:ext cx="1665" cy="3755243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159" name="TextBox 158"/>
          <p:cNvSpPr txBox="1"/>
          <p:nvPr/>
        </p:nvSpPr>
        <p:spPr>
          <a:xfrm>
            <a:off x="3527591" y="2667119"/>
            <a:ext cx="5816450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500"/>
              </a:spcBef>
            </a:pPr>
            <a:r>
              <a:rPr lang="en-US" sz="2000" dirty="0" smtClean="0">
                <a:latin typeface="+mj-lt"/>
              </a:rPr>
              <a:t>Our assumed source rock intervals:</a:t>
            </a:r>
          </a:p>
          <a:p>
            <a:pPr marL="800100" lvl="1" indent="-342900">
              <a:lnSpc>
                <a:spcPct val="90000"/>
              </a:lnSpc>
              <a:spcBef>
                <a:spcPts val="1500"/>
              </a:spcBef>
              <a:buFont typeface="Tahoma" panose="020B0604030504040204" pitchFamily="34" charset="0"/>
              <a:buChar char="–"/>
            </a:pPr>
            <a:r>
              <a:rPr lang="en-US" sz="2000" dirty="0" smtClean="0">
                <a:latin typeface="+mj-lt"/>
              </a:rPr>
              <a:t>A Late K unit (light green)</a:t>
            </a:r>
          </a:p>
          <a:p>
            <a:pPr marL="800100" lvl="1" indent="-342900">
              <a:lnSpc>
                <a:spcPct val="90000"/>
              </a:lnSpc>
              <a:spcBef>
                <a:spcPts val="1500"/>
              </a:spcBef>
              <a:buFont typeface="Tahoma" panose="020B0604030504040204" pitchFamily="34" charset="0"/>
              <a:buChar char="–"/>
            </a:pPr>
            <a:r>
              <a:rPr lang="en-US" sz="2000" dirty="0">
                <a:latin typeface="+mj-lt"/>
              </a:rPr>
              <a:t>An </a:t>
            </a:r>
            <a:r>
              <a:rPr lang="en-US" sz="2000" dirty="0" smtClean="0">
                <a:latin typeface="+mj-lt"/>
              </a:rPr>
              <a:t>Early </a:t>
            </a:r>
            <a:r>
              <a:rPr lang="en-US" sz="2000" dirty="0">
                <a:latin typeface="+mj-lt"/>
              </a:rPr>
              <a:t>K unit </a:t>
            </a:r>
            <a:r>
              <a:rPr lang="en-US" sz="2000" dirty="0" smtClean="0">
                <a:latin typeface="+mj-lt"/>
              </a:rPr>
              <a:t>(darker green)</a:t>
            </a:r>
            <a:endParaRPr lang="en-US" sz="2000" dirty="0">
              <a:latin typeface="+mj-lt"/>
            </a:endParaRPr>
          </a:p>
        </p:txBody>
      </p:sp>
      <p:sp>
        <p:nvSpPr>
          <p:cNvPr id="12" name="Right Arrow 11"/>
          <p:cNvSpPr/>
          <p:nvPr/>
        </p:nvSpPr>
        <p:spPr bwMode="auto">
          <a:xfrm flipH="1">
            <a:off x="1924720" y="3406500"/>
            <a:ext cx="272374" cy="176264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1" name="Right Arrow 160"/>
          <p:cNvSpPr/>
          <p:nvPr/>
        </p:nvSpPr>
        <p:spPr bwMode="auto">
          <a:xfrm flipH="1">
            <a:off x="1882025" y="5231276"/>
            <a:ext cx="272374" cy="176264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2239969" y="3309073"/>
            <a:ext cx="94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Early K</a:t>
            </a:r>
          </a:p>
          <a:p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2239969" y="5122152"/>
            <a:ext cx="94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Late K</a:t>
            </a:r>
          </a:p>
          <a:p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5-Point Star 52"/>
          <p:cNvSpPr/>
          <p:nvPr/>
        </p:nvSpPr>
        <p:spPr bwMode="auto">
          <a:xfrm>
            <a:off x="1567296" y="3386387"/>
            <a:ext cx="190578" cy="190578"/>
          </a:xfrm>
          <a:prstGeom prst="star5">
            <a:avLst/>
          </a:prstGeom>
          <a:solidFill>
            <a:srgbClr val="FFFF00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4" name="5-Point Star 53"/>
          <p:cNvSpPr/>
          <p:nvPr/>
        </p:nvSpPr>
        <p:spPr bwMode="auto">
          <a:xfrm>
            <a:off x="1567296" y="5196810"/>
            <a:ext cx="190578" cy="190578"/>
          </a:xfrm>
          <a:prstGeom prst="star5">
            <a:avLst/>
          </a:prstGeom>
          <a:solidFill>
            <a:srgbClr val="FFFF00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434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Burial History Diagram</a:t>
            </a:r>
            <a:endParaRPr lang="en-US" dirty="0"/>
          </a:p>
        </p:txBody>
      </p:sp>
      <p:sp>
        <p:nvSpPr>
          <p:cNvPr id="658" name="Rectangle 657"/>
          <p:cNvSpPr/>
          <p:nvPr/>
        </p:nvSpPr>
        <p:spPr bwMode="auto">
          <a:xfrm>
            <a:off x="683821" y="1150938"/>
            <a:ext cx="7676249" cy="495786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6" name="Freeform 665"/>
          <p:cNvSpPr/>
          <p:nvPr/>
        </p:nvSpPr>
        <p:spPr bwMode="auto">
          <a:xfrm>
            <a:off x="3216473" y="2159492"/>
            <a:ext cx="570471" cy="133590"/>
          </a:xfrm>
          <a:custGeom>
            <a:avLst/>
            <a:gdLst>
              <a:gd name="connsiteX0" fmla="*/ 519695 w 519695"/>
              <a:gd name="connsiteY0" fmla="*/ 0 h 121700"/>
              <a:gd name="connsiteX1" fmla="*/ 0 w 519695"/>
              <a:gd name="connsiteY1" fmla="*/ 6578 h 121700"/>
              <a:gd name="connsiteX2" fmla="*/ 19735 w 519695"/>
              <a:gd name="connsiteY2" fmla="*/ 42759 h 121700"/>
              <a:gd name="connsiteX3" fmla="*/ 92098 w 519695"/>
              <a:gd name="connsiteY3" fmla="*/ 69073 h 121700"/>
              <a:gd name="connsiteX4" fmla="*/ 118411 w 519695"/>
              <a:gd name="connsiteY4" fmla="*/ 92097 h 121700"/>
              <a:gd name="connsiteX5" fmla="*/ 141436 w 519695"/>
              <a:gd name="connsiteY5" fmla="*/ 121700 h 121700"/>
              <a:gd name="connsiteX6" fmla="*/ 236823 w 519695"/>
              <a:gd name="connsiteY6" fmla="*/ 121700 h 121700"/>
              <a:gd name="connsiteX7" fmla="*/ 358524 w 519695"/>
              <a:gd name="connsiteY7" fmla="*/ 98676 h 121700"/>
              <a:gd name="connsiteX8" fmla="*/ 407862 w 519695"/>
              <a:gd name="connsiteY8" fmla="*/ 69073 h 121700"/>
              <a:gd name="connsiteX9" fmla="*/ 519695 w 519695"/>
              <a:gd name="connsiteY9" fmla="*/ 0 h 12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9695" h="121700">
                <a:moveTo>
                  <a:pt x="519695" y="0"/>
                </a:moveTo>
                <a:lnTo>
                  <a:pt x="0" y="6578"/>
                </a:lnTo>
                <a:lnTo>
                  <a:pt x="19735" y="42759"/>
                </a:lnTo>
                <a:lnTo>
                  <a:pt x="92098" y="69073"/>
                </a:lnTo>
                <a:lnTo>
                  <a:pt x="118411" y="92097"/>
                </a:lnTo>
                <a:lnTo>
                  <a:pt x="141436" y="121700"/>
                </a:lnTo>
                <a:lnTo>
                  <a:pt x="236823" y="121700"/>
                </a:lnTo>
                <a:lnTo>
                  <a:pt x="358524" y="98676"/>
                </a:lnTo>
                <a:lnTo>
                  <a:pt x="407862" y="69073"/>
                </a:lnTo>
                <a:lnTo>
                  <a:pt x="519695" y="0"/>
                </a:lnTo>
                <a:close/>
              </a:path>
            </a:pathLst>
          </a:custGeom>
          <a:solidFill>
            <a:srgbClr val="66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665" name="Group 664"/>
          <p:cNvGrpSpPr/>
          <p:nvPr/>
        </p:nvGrpSpPr>
        <p:grpSpPr>
          <a:xfrm>
            <a:off x="1631431" y="2159492"/>
            <a:ext cx="1209542" cy="180528"/>
            <a:chOff x="1943922" y="2137986"/>
            <a:chExt cx="1101885" cy="164460"/>
          </a:xfrm>
        </p:grpSpPr>
        <p:sp>
          <p:nvSpPr>
            <p:cNvPr id="663" name="Freeform 662"/>
            <p:cNvSpPr/>
            <p:nvPr/>
          </p:nvSpPr>
          <p:spPr bwMode="auto">
            <a:xfrm>
              <a:off x="1950501" y="2141275"/>
              <a:ext cx="1095306" cy="161171"/>
            </a:xfrm>
            <a:custGeom>
              <a:avLst/>
              <a:gdLst>
                <a:gd name="connsiteX0" fmla="*/ 0 w 1095306"/>
                <a:gd name="connsiteY0" fmla="*/ 16446 h 161171"/>
                <a:gd name="connsiteX1" fmla="*/ 0 w 1095306"/>
                <a:gd name="connsiteY1" fmla="*/ 16446 h 161171"/>
                <a:gd name="connsiteX2" fmla="*/ 32892 w 1095306"/>
                <a:gd name="connsiteY2" fmla="*/ 95387 h 161171"/>
                <a:gd name="connsiteX3" fmla="*/ 108544 w 1095306"/>
                <a:gd name="connsiteY3" fmla="*/ 161171 h 161171"/>
                <a:gd name="connsiteX4" fmla="*/ 141436 w 1095306"/>
                <a:gd name="connsiteY4" fmla="*/ 161171 h 161171"/>
                <a:gd name="connsiteX5" fmla="*/ 217087 w 1095306"/>
                <a:gd name="connsiteY5" fmla="*/ 157882 h 161171"/>
                <a:gd name="connsiteX6" fmla="*/ 292739 w 1095306"/>
                <a:gd name="connsiteY6" fmla="*/ 144725 h 161171"/>
                <a:gd name="connsiteX7" fmla="*/ 358523 w 1095306"/>
                <a:gd name="connsiteY7" fmla="*/ 134857 h 161171"/>
                <a:gd name="connsiteX8" fmla="*/ 437464 w 1095306"/>
                <a:gd name="connsiteY8" fmla="*/ 124990 h 161171"/>
                <a:gd name="connsiteX9" fmla="*/ 506538 w 1095306"/>
                <a:gd name="connsiteY9" fmla="*/ 124990 h 161171"/>
                <a:gd name="connsiteX10" fmla="*/ 562454 w 1095306"/>
                <a:gd name="connsiteY10" fmla="*/ 105254 h 161171"/>
                <a:gd name="connsiteX11" fmla="*/ 611793 w 1095306"/>
                <a:gd name="connsiteY11" fmla="*/ 78941 h 161171"/>
                <a:gd name="connsiteX12" fmla="*/ 670998 w 1095306"/>
                <a:gd name="connsiteY12" fmla="*/ 65784 h 161171"/>
                <a:gd name="connsiteX13" fmla="*/ 710469 w 1095306"/>
                <a:gd name="connsiteY13" fmla="*/ 82230 h 161171"/>
                <a:gd name="connsiteX14" fmla="*/ 713758 w 1095306"/>
                <a:gd name="connsiteY14" fmla="*/ 82230 h 161171"/>
                <a:gd name="connsiteX15" fmla="*/ 730204 w 1095306"/>
                <a:gd name="connsiteY15" fmla="*/ 82230 h 161171"/>
                <a:gd name="connsiteX16" fmla="*/ 842037 w 1095306"/>
                <a:gd name="connsiteY16" fmla="*/ 59206 h 161171"/>
                <a:gd name="connsiteX17" fmla="*/ 868351 w 1095306"/>
                <a:gd name="connsiteY17" fmla="*/ 42760 h 161171"/>
                <a:gd name="connsiteX18" fmla="*/ 881508 w 1095306"/>
                <a:gd name="connsiteY18" fmla="*/ 36181 h 161171"/>
                <a:gd name="connsiteX19" fmla="*/ 907821 w 1095306"/>
                <a:gd name="connsiteY19" fmla="*/ 19735 h 161171"/>
                <a:gd name="connsiteX20" fmla="*/ 990052 w 1095306"/>
                <a:gd name="connsiteY20" fmla="*/ 3289 h 161171"/>
                <a:gd name="connsiteX21" fmla="*/ 1095306 w 1095306"/>
                <a:gd name="connsiteY21" fmla="*/ 0 h 16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5306" h="161171">
                  <a:moveTo>
                    <a:pt x="0" y="16446"/>
                  </a:moveTo>
                  <a:lnTo>
                    <a:pt x="0" y="16446"/>
                  </a:lnTo>
                  <a:lnTo>
                    <a:pt x="32892" y="95387"/>
                  </a:lnTo>
                  <a:lnTo>
                    <a:pt x="108544" y="161171"/>
                  </a:lnTo>
                  <a:lnTo>
                    <a:pt x="141436" y="161171"/>
                  </a:lnTo>
                  <a:lnTo>
                    <a:pt x="217087" y="157882"/>
                  </a:lnTo>
                  <a:lnTo>
                    <a:pt x="292739" y="144725"/>
                  </a:lnTo>
                  <a:lnTo>
                    <a:pt x="358523" y="134857"/>
                  </a:lnTo>
                  <a:lnTo>
                    <a:pt x="437464" y="124990"/>
                  </a:lnTo>
                  <a:lnTo>
                    <a:pt x="506538" y="124990"/>
                  </a:lnTo>
                  <a:lnTo>
                    <a:pt x="562454" y="105254"/>
                  </a:lnTo>
                  <a:lnTo>
                    <a:pt x="611793" y="78941"/>
                  </a:lnTo>
                  <a:lnTo>
                    <a:pt x="670998" y="65784"/>
                  </a:lnTo>
                  <a:cubicBezTo>
                    <a:pt x="676932" y="68422"/>
                    <a:pt x="698974" y="79356"/>
                    <a:pt x="710469" y="82230"/>
                  </a:cubicBezTo>
                  <a:cubicBezTo>
                    <a:pt x="711533" y="82496"/>
                    <a:pt x="712662" y="82230"/>
                    <a:pt x="713758" y="82230"/>
                  </a:cubicBezTo>
                  <a:lnTo>
                    <a:pt x="730204" y="82230"/>
                  </a:lnTo>
                  <a:lnTo>
                    <a:pt x="842037" y="59206"/>
                  </a:lnTo>
                  <a:cubicBezTo>
                    <a:pt x="850808" y="53724"/>
                    <a:pt x="859271" y="47713"/>
                    <a:pt x="868351" y="42760"/>
                  </a:cubicBezTo>
                  <a:cubicBezTo>
                    <a:pt x="884982" y="33688"/>
                    <a:pt x="873399" y="44288"/>
                    <a:pt x="881508" y="36181"/>
                  </a:cubicBezTo>
                  <a:lnTo>
                    <a:pt x="907821" y="19735"/>
                  </a:lnTo>
                  <a:lnTo>
                    <a:pt x="990052" y="3289"/>
                  </a:lnTo>
                  <a:lnTo>
                    <a:pt x="1095306" y="0"/>
                  </a:lnTo>
                </a:path>
              </a:pathLst>
            </a:custGeom>
            <a:solidFill>
              <a:srgbClr val="66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64" name="Freeform 663"/>
            <p:cNvSpPr/>
            <p:nvPr/>
          </p:nvSpPr>
          <p:spPr bwMode="auto">
            <a:xfrm>
              <a:off x="1943922" y="2137986"/>
              <a:ext cx="891376" cy="55916"/>
            </a:xfrm>
            <a:custGeom>
              <a:avLst/>
              <a:gdLst>
                <a:gd name="connsiteX0" fmla="*/ 891376 w 891376"/>
                <a:gd name="connsiteY0" fmla="*/ 6578 h 55916"/>
                <a:gd name="connsiteX1" fmla="*/ 0 w 891376"/>
                <a:gd name="connsiteY1" fmla="*/ 0 h 55916"/>
                <a:gd name="connsiteX2" fmla="*/ 26314 w 891376"/>
                <a:gd name="connsiteY2" fmla="*/ 55916 h 5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376" h="55916">
                  <a:moveTo>
                    <a:pt x="891376" y="6578"/>
                  </a:moveTo>
                  <a:lnTo>
                    <a:pt x="0" y="0"/>
                  </a:lnTo>
                  <a:lnTo>
                    <a:pt x="26314" y="55916"/>
                  </a:lnTo>
                </a:path>
              </a:pathLst>
            </a:custGeom>
            <a:solidFill>
              <a:srgbClr val="66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437" name="TextBox 436"/>
          <p:cNvSpPr txBox="1"/>
          <p:nvPr/>
        </p:nvSpPr>
        <p:spPr>
          <a:xfrm>
            <a:off x="7949635" y="4371858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111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8" name="TextBox 437"/>
          <p:cNvSpPr txBox="1"/>
          <p:nvPr/>
        </p:nvSpPr>
        <p:spPr>
          <a:xfrm>
            <a:off x="7949635" y="5430818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9" name="TextBox 438"/>
          <p:cNvSpPr txBox="1"/>
          <p:nvPr/>
        </p:nvSpPr>
        <p:spPr>
          <a:xfrm>
            <a:off x="7949635" y="5002550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" name="TextBox 439"/>
          <p:cNvSpPr txBox="1"/>
          <p:nvPr/>
        </p:nvSpPr>
        <p:spPr>
          <a:xfrm>
            <a:off x="7949635" y="5636476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131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2" name="TextBox 441"/>
          <p:cNvSpPr txBox="1"/>
          <p:nvPr/>
        </p:nvSpPr>
        <p:spPr>
          <a:xfrm>
            <a:off x="7949635" y="2133418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0/22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3" name="TextBox 442"/>
          <p:cNvSpPr txBox="1"/>
          <p:nvPr/>
        </p:nvSpPr>
        <p:spPr>
          <a:xfrm>
            <a:off x="7949635" y="3910695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108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4" name="TextBox 443"/>
          <p:cNvSpPr txBox="1"/>
          <p:nvPr/>
        </p:nvSpPr>
        <p:spPr>
          <a:xfrm>
            <a:off x="7949635" y="2766584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72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5" name="TextBox 444"/>
          <p:cNvSpPr txBox="1"/>
          <p:nvPr/>
        </p:nvSpPr>
        <p:spPr>
          <a:xfrm>
            <a:off x="7949635" y="3567344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96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6" name="TextBox 445"/>
          <p:cNvSpPr txBox="1"/>
          <p:nvPr/>
        </p:nvSpPr>
        <p:spPr>
          <a:xfrm>
            <a:off x="7949635" y="3219931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8" name="Rectangle 46"/>
          <p:cNvSpPr/>
          <p:nvPr/>
        </p:nvSpPr>
        <p:spPr bwMode="auto">
          <a:xfrm>
            <a:off x="6307772" y="5482000"/>
            <a:ext cx="106709" cy="193864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9" name="Rectangle 488"/>
          <p:cNvSpPr/>
          <p:nvPr/>
        </p:nvSpPr>
        <p:spPr bwMode="auto">
          <a:xfrm>
            <a:off x="6307772" y="5052133"/>
            <a:ext cx="106709" cy="430173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0" name="Rectangle 48"/>
          <p:cNvSpPr/>
          <p:nvPr/>
        </p:nvSpPr>
        <p:spPr bwMode="auto">
          <a:xfrm>
            <a:off x="6307772" y="4441748"/>
            <a:ext cx="106709" cy="61517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1" name="Rectangle 490"/>
          <p:cNvSpPr/>
          <p:nvPr/>
        </p:nvSpPr>
        <p:spPr bwMode="auto">
          <a:xfrm>
            <a:off x="6307772" y="3649831"/>
            <a:ext cx="106709" cy="347774"/>
          </a:xfrm>
          <a:prstGeom prst="rect">
            <a:avLst/>
          </a:prstGeom>
          <a:solidFill>
            <a:srgbClr val="CEAB8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2" name="Rectangle 491"/>
          <p:cNvSpPr/>
          <p:nvPr/>
        </p:nvSpPr>
        <p:spPr bwMode="auto">
          <a:xfrm>
            <a:off x="6307772" y="3994778"/>
            <a:ext cx="106709" cy="4580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3" name="Rectangle 492"/>
          <p:cNvSpPr/>
          <p:nvPr/>
        </p:nvSpPr>
        <p:spPr bwMode="auto">
          <a:xfrm>
            <a:off x="6307772" y="3320140"/>
            <a:ext cx="106709" cy="347774"/>
          </a:xfrm>
          <a:prstGeom prst="rect">
            <a:avLst/>
          </a:prstGeom>
          <a:solidFill>
            <a:srgbClr val="99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4" name="Rectangle 493"/>
          <p:cNvSpPr/>
          <p:nvPr/>
        </p:nvSpPr>
        <p:spPr bwMode="auto">
          <a:xfrm>
            <a:off x="6307772" y="2862096"/>
            <a:ext cx="106709" cy="458043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7" name="Rectangle 46"/>
          <p:cNvSpPr/>
          <p:nvPr/>
        </p:nvSpPr>
        <p:spPr bwMode="auto">
          <a:xfrm>
            <a:off x="5015077" y="5362461"/>
            <a:ext cx="106709" cy="273832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8" name="Rectangle 497"/>
          <p:cNvSpPr/>
          <p:nvPr/>
        </p:nvSpPr>
        <p:spPr bwMode="auto">
          <a:xfrm>
            <a:off x="5015077" y="5029290"/>
            <a:ext cx="106709" cy="430173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9" name="Rectangle 48"/>
          <p:cNvSpPr/>
          <p:nvPr/>
        </p:nvSpPr>
        <p:spPr bwMode="auto">
          <a:xfrm>
            <a:off x="5015077" y="4410542"/>
            <a:ext cx="106709" cy="61517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0" name="Rectangle 499"/>
          <p:cNvSpPr/>
          <p:nvPr/>
        </p:nvSpPr>
        <p:spPr bwMode="auto">
          <a:xfrm>
            <a:off x="5015077" y="3597713"/>
            <a:ext cx="106709" cy="347774"/>
          </a:xfrm>
          <a:prstGeom prst="rect">
            <a:avLst/>
          </a:prstGeom>
          <a:solidFill>
            <a:srgbClr val="CEAB8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1" name="Rectangle 500"/>
          <p:cNvSpPr/>
          <p:nvPr/>
        </p:nvSpPr>
        <p:spPr bwMode="auto">
          <a:xfrm>
            <a:off x="5015077" y="3946843"/>
            <a:ext cx="106709" cy="4580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2" name="Rectangle 501"/>
          <p:cNvSpPr/>
          <p:nvPr/>
        </p:nvSpPr>
        <p:spPr bwMode="auto">
          <a:xfrm>
            <a:off x="5015077" y="3247111"/>
            <a:ext cx="106709" cy="347774"/>
          </a:xfrm>
          <a:prstGeom prst="rect">
            <a:avLst/>
          </a:prstGeom>
          <a:solidFill>
            <a:srgbClr val="99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3" name="Rectangle 502"/>
          <p:cNvSpPr/>
          <p:nvPr/>
        </p:nvSpPr>
        <p:spPr bwMode="auto">
          <a:xfrm>
            <a:off x="5015077" y="2789067"/>
            <a:ext cx="106709" cy="458043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6" name="Rectangle 46"/>
          <p:cNvSpPr/>
          <p:nvPr/>
        </p:nvSpPr>
        <p:spPr bwMode="auto">
          <a:xfrm>
            <a:off x="3752798" y="4901025"/>
            <a:ext cx="106709" cy="223048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7" name="Rectangle 506"/>
          <p:cNvSpPr/>
          <p:nvPr/>
        </p:nvSpPr>
        <p:spPr bwMode="auto">
          <a:xfrm>
            <a:off x="3752798" y="4321082"/>
            <a:ext cx="106709" cy="571886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8" name="Rectangle 48"/>
          <p:cNvSpPr/>
          <p:nvPr/>
        </p:nvSpPr>
        <p:spPr bwMode="auto">
          <a:xfrm>
            <a:off x="3752798" y="3781571"/>
            <a:ext cx="106709" cy="660917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9" name="Rectangle 508"/>
          <p:cNvSpPr/>
          <p:nvPr/>
        </p:nvSpPr>
        <p:spPr bwMode="auto">
          <a:xfrm>
            <a:off x="3752798" y="3035398"/>
            <a:ext cx="106709" cy="347774"/>
          </a:xfrm>
          <a:prstGeom prst="rect">
            <a:avLst/>
          </a:prstGeom>
          <a:solidFill>
            <a:srgbClr val="CEAB8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0" name="Rectangle 509"/>
          <p:cNvSpPr/>
          <p:nvPr/>
        </p:nvSpPr>
        <p:spPr bwMode="auto">
          <a:xfrm>
            <a:off x="3752798" y="3388440"/>
            <a:ext cx="106709" cy="4248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1" name="Rectangle 510"/>
          <p:cNvSpPr/>
          <p:nvPr/>
        </p:nvSpPr>
        <p:spPr bwMode="auto">
          <a:xfrm>
            <a:off x="3752798" y="2648182"/>
            <a:ext cx="106709" cy="384388"/>
          </a:xfrm>
          <a:prstGeom prst="rect">
            <a:avLst/>
          </a:prstGeom>
          <a:solidFill>
            <a:srgbClr val="99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2" name="Rectangle 511"/>
          <p:cNvSpPr/>
          <p:nvPr/>
        </p:nvSpPr>
        <p:spPr bwMode="auto">
          <a:xfrm>
            <a:off x="3752798" y="2171406"/>
            <a:ext cx="106709" cy="47677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3" name="Rectangle 46"/>
          <p:cNvSpPr/>
          <p:nvPr/>
        </p:nvSpPr>
        <p:spPr bwMode="auto">
          <a:xfrm>
            <a:off x="3105691" y="4473667"/>
            <a:ext cx="106709" cy="193864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4" name="Rectangle 513"/>
          <p:cNvSpPr/>
          <p:nvPr/>
        </p:nvSpPr>
        <p:spPr bwMode="auto">
          <a:xfrm>
            <a:off x="3105691" y="4027072"/>
            <a:ext cx="106709" cy="430173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5" name="Rectangle 48"/>
          <p:cNvSpPr/>
          <p:nvPr/>
        </p:nvSpPr>
        <p:spPr bwMode="auto">
          <a:xfrm>
            <a:off x="3105691" y="3405169"/>
            <a:ext cx="106709" cy="639237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6" name="Rectangle 515"/>
          <p:cNvSpPr/>
          <p:nvPr/>
        </p:nvSpPr>
        <p:spPr bwMode="auto">
          <a:xfrm>
            <a:off x="3105691" y="2543626"/>
            <a:ext cx="106709" cy="391277"/>
          </a:xfrm>
          <a:prstGeom prst="rect">
            <a:avLst/>
          </a:prstGeom>
          <a:solidFill>
            <a:srgbClr val="CEAB8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7" name="Rectangle 516"/>
          <p:cNvSpPr/>
          <p:nvPr/>
        </p:nvSpPr>
        <p:spPr bwMode="auto">
          <a:xfrm>
            <a:off x="3105691" y="2936757"/>
            <a:ext cx="106709" cy="4826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8" name="Rectangle 517"/>
          <p:cNvSpPr/>
          <p:nvPr/>
        </p:nvSpPr>
        <p:spPr bwMode="auto">
          <a:xfrm>
            <a:off x="3105691" y="2167224"/>
            <a:ext cx="106709" cy="375255"/>
          </a:xfrm>
          <a:prstGeom prst="rect">
            <a:avLst/>
          </a:prstGeom>
          <a:solidFill>
            <a:srgbClr val="99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9" name="Rectangle 46"/>
          <p:cNvSpPr/>
          <p:nvPr/>
        </p:nvSpPr>
        <p:spPr bwMode="auto">
          <a:xfrm>
            <a:off x="2624733" y="4137062"/>
            <a:ext cx="106709" cy="221364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0" name="Rectangle 519"/>
          <p:cNvSpPr/>
          <p:nvPr/>
        </p:nvSpPr>
        <p:spPr bwMode="auto">
          <a:xfrm>
            <a:off x="2624733" y="3672833"/>
            <a:ext cx="106709" cy="471124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1" name="Rectangle 48"/>
          <p:cNvSpPr/>
          <p:nvPr/>
        </p:nvSpPr>
        <p:spPr bwMode="auto">
          <a:xfrm>
            <a:off x="2624733" y="3037131"/>
            <a:ext cx="106709" cy="639618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2" name="Rectangle 521"/>
          <p:cNvSpPr/>
          <p:nvPr/>
        </p:nvSpPr>
        <p:spPr bwMode="auto">
          <a:xfrm>
            <a:off x="2624733" y="2179771"/>
            <a:ext cx="106709" cy="374929"/>
          </a:xfrm>
          <a:prstGeom prst="rect">
            <a:avLst/>
          </a:prstGeom>
          <a:solidFill>
            <a:srgbClr val="CEAB8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3" name="Rectangle 522"/>
          <p:cNvSpPr/>
          <p:nvPr/>
        </p:nvSpPr>
        <p:spPr bwMode="auto">
          <a:xfrm>
            <a:off x="2624733" y="2556173"/>
            <a:ext cx="106709" cy="4788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4" name="Rectangle 46"/>
          <p:cNvSpPr/>
          <p:nvPr/>
        </p:nvSpPr>
        <p:spPr bwMode="auto">
          <a:xfrm>
            <a:off x="2292814" y="3760661"/>
            <a:ext cx="106709" cy="255203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5" name="Rectangle 524"/>
          <p:cNvSpPr/>
          <p:nvPr/>
        </p:nvSpPr>
        <p:spPr bwMode="auto">
          <a:xfrm>
            <a:off x="2292814" y="3325708"/>
            <a:ext cx="106709" cy="438047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6" name="Rectangle 48"/>
          <p:cNvSpPr/>
          <p:nvPr/>
        </p:nvSpPr>
        <p:spPr bwMode="auto">
          <a:xfrm>
            <a:off x="2292814" y="2690005"/>
            <a:ext cx="106709" cy="62745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7" name="Rectangle 526"/>
          <p:cNvSpPr/>
          <p:nvPr/>
        </p:nvSpPr>
        <p:spPr bwMode="auto">
          <a:xfrm>
            <a:off x="2292814" y="2242504"/>
            <a:ext cx="106709" cy="46004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8" name="Rectangle 46"/>
          <p:cNvSpPr/>
          <p:nvPr/>
        </p:nvSpPr>
        <p:spPr bwMode="auto">
          <a:xfrm>
            <a:off x="1988650" y="3396806"/>
            <a:ext cx="106709" cy="247218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9" name="Rectangle 528"/>
          <p:cNvSpPr/>
          <p:nvPr/>
        </p:nvSpPr>
        <p:spPr bwMode="auto">
          <a:xfrm>
            <a:off x="1988650" y="2970217"/>
            <a:ext cx="106709" cy="422406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0" name="Rectangle 48"/>
          <p:cNvSpPr/>
          <p:nvPr/>
        </p:nvSpPr>
        <p:spPr bwMode="auto">
          <a:xfrm>
            <a:off x="1988650" y="2326261"/>
            <a:ext cx="106709" cy="652317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2" name="Rectangle 46"/>
          <p:cNvSpPr/>
          <p:nvPr/>
        </p:nvSpPr>
        <p:spPr bwMode="auto">
          <a:xfrm>
            <a:off x="7643335" y="5537373"/>
            <a:ext cx="338573" cy="193864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3" name="Rectangle 532"/>
          <p:cNvSpPr/>
          <p:nvPr/>
        </p:nvSpPr>
        <p:spPr bwMode="auto">
          <a:xfrm>
            <a:off x="7643335" y="5103324"/>
            <a:ext cx="338573" cy="430173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4" name="Rectangle 48"/>
          <p:cNvSpPr/>
          <p:nvPr/>
        </p:nvSpPr>
        <p:spPr bwMode="auto">
          <a:xfrm>
            <a:off x="7643335" y="4480393"/>
            <a:ext cx="338573" cy="61517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5" name="Rectangle 534"/>
          <p:cNvSpPr/>
          <p:nvPr/>
        </p:nvSpPr>
        <p:spPr bwMode="auto">
          <a:xfrm>
            <a:off x="7643335" y="3671746"/>
            <a:ext cx="338573" cy="347774"/>
          </a:xfrm>
          <a:prstGeom prst="rect">
            <a:avLst/>
          </a:prstGeom>
          <a:solidFill>
            <a:srgbClr val="CEAB8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6" name="Rectangle 535"/>
          <p:cNvSpPr/>
          <p:nvPr/>
        </p:nvSpPr>
        <p:spPr bwMode="auto">
          <a:xfrm>
            <a:off x="7643335" y="4016694"/>
            <a:ext cx="338573" cy="4580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7" name="Rectangle 536"/>
          <p:cNvSpPr/>
          <p:nvPr/>
        </p:nvSpPr>
        <p:spPr bwMode="auto">
          <a:xfrm>
            <a:off x="7643335" y="3321144"/>
            <a:ext cx="338573" cy="347774"/>
          </a:xfrm>
          <a:prstGeom prst="rect">
            <a:avLst/>
          </a:prstGeom>
          <a:solidFill>
            <a:srgbClr val="99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8" name="Rectangle 537"/>
          <p:cNvSpPr/>
          <p:nvPr/>
        </p:nvSpPr>
        <p:spPr bwMode="auto">
          <a:xfrm>
            <a:off x="7643335" y="2863101"/>
            <a:ext cx="338573" cy="458043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9" name="Rectangle 538"/>
          <p:cNvSpPr/>
          <p:nvPr/>
        </p:nvSpPr>
        <p:spPr bwMode="auto">
          <a:xfrm>
            <a:off x="7643335" y="2376780"/>
            <a:ext cx="338573" cy="491974"/>
          </a:xfrm>
          <a:prstGeom prst="rect">
            <a:avLst/>
          </a:prstGeom>
          <a:solidFill>
            <a:srgbClr val="FFC08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1" name="Rectangle 540"/>
          <p:cNvSpPr/>
          <p:nvPr/>
        </p:nvSpPr>
        <p:spPr bwMode="auto">
          <a:xfrm>
            <a:off x="7643473" y="2169131"/>
            <a:ext cx="338573" cy="8696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3" name="Rectangle 46"/>
          <p:cNvSpPr/>
          <p:nvPr/>
        </p:nvSpPr>
        <p:spPr bwMode="auto">
          <a:xfrm>
            <a:off x="7220261" y="5540521"/>
            <a:ext cx="106709" cy="193864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4" name="Rectangle 543"/>
          <p:cNvSpPr/>
          <p:nvPr/>
        </p:nvSpPr>
        <p:spPr bwMode="auto">
          <a:xfrm>
            <a:off x="7220261" y="5106472"/>
            <a:ext cx="106709" cy="430173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5" name="Rectangle 48"/>
          <p:cNvSpPr/>
          <p:nvPr/>
        </p:nvSpPr>
        <p:spPr bwMode="auto">
          <a:xfrm>
            <a:off x="7220261" y="4483541"/>
            <a:ext cx="106709" cy="61517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6" name="Rectangle 545"/>
          <p:cNvSpPr/>
          <p:nvPr/>
        </p:nvSpPr>
        <p:spPr bwMode="auto">
          <a:xfrm>
            <a:off x="7220261" y="3674894"/>
            <a:ext cx="106709" cy="347774"/>
          </a:xfrm>
          <a:prstGeom prst="rect">
            <a:avLst/>
          </a:prstGeom>
          <a:solidFill>
            <a:srgbClr val="CEAB8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7" name="Rectangle 546"/>
          <p:cNvSpPr/>
          <p:nvPr/>
        </p:nvSpPr>
        <p:spPr bwMode="auto">
          <a:xfrm>
            <a:off x="7220261" y="4019842"/>
            <a:ext cx="106709" cy="4580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8" name="Rectangle 547"/>
          <p:cNvSpPr/>
          <p:nvPr/>
        </p:nvSpPr>
        <p:spPr bwMode="auto">
          <a:xfrm>
            <a:off x="7220261" y="3324293"/>
            <a:ext cx="106709" cy="347774"/>
          </a:xfrm>
          <a:prstGeom prst="rect">
            <a:avLst/>
          </a:prstGeom>
          <a:solidFill>
            <a:srgbClr val="99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9" name="Rectangle 548"/>
          <p:cNvSpPr/>
          <p:nvPr/>
        </p:nvSpPr>
        <p:spPr bwMode="auto">
          <a:xfrm>
            <a:off x="7220261" y="2866249"/>
            <a:ext cx="106709" cy="458043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53" name="Freeform 552"/>
          <p:cNvSpPr/>
          <p:nvPr/>
        </p:nvSpPr>
        <p:spPr bwMode="auto">
          <a:xfrm>
            <a:off x="990645" y="2171406"/>
            <a:ext cx="786262" cy="932641"/>
          </a:xfrm>
          <a:custGeom>
            <a:avLst/>
            <a:gdLst>
              <a:gd name="connsiteX0" fmla="*/ 0 w 716280"/>
              <a:gd name="connsiteY0" fmla="*/ 0 h 849630"/>
              <a:gd name="connsiteX1" fmla="*/ 182880 w 716280"/>
              <a:gd name="connsiteY1" fmla="*/ 60960 h 849630"/>
              <a:gd name="connsiteX2" fmla="*/ 331470 w 716280"/>
              <a:gd name="connsiteY2" fmla="*/ 83820 h 849630"/>
              <a:gd name="connsiteX3" fmla="*/ 407670 w 716280"/>
              <a:gd name="connsiteY3" fmla="*/ 99060 h 849630"/>
              <a:gd name="connsiteX4" fmla="*/ 480060 w 716280"/>
              <a:gd name="connsiteY4" fmla="*/ 106680 h 849630"/>
              <a:gd name="connsiteX5" fmla="*/ 533400 w 716280"/>
              <a:gd name="connsiteY5" fmla="*/ 129540 h 849630"/>
              <a:gd name="connsiteX6" fmla="*/ 598170 w 716280"/>
              <a:gd name="connsiteY6" fmla="*/ 179070 h 849630"/>
              <a:gd name="connsiteX7" fmla="*/ 640080 w 716280"/>
              <a:gd name="connsiteY7" fmla="*/ 278130 h 849630"/>
              <a:gd name="connsiteX8" fmla="*/ 674370 w 716280"/>
              <a:gd name="connsiteY8" fmla="*/ 510540 h 849630"/>
              <a:gd name="connsiteX9" fmla="*/ 697230 w 716280"/>
              <a:gd name="connsiteY9" fmla="*/ 735330 h 849630"/>
              <a:gd name="connsiteX10" fmla="*/ 716280 w 716280"/>
              <a:gd name="connsiteY10" fmla="*/ 849630 h 849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6280" h="849630">
                <a:moveTo>
                  <a:pt x="0" y="0"/>
                </a:moveTo>
                <a:cubicBezTo>
                  <a:pt x="63817" y="23495"/>
                  <a:pt x="127635" y="46990"/>
                  <a:pt x="182880" y="60960"/>
                </a:cubicBezTo>
                <a:cubicBezTo>
                  <a:pt x="238125" y="74930"/>
                  <a:pt x="294005" y="77470"/>
                  <a:pt x="331470" y="83820"/>
                </a:cubicBezTo>
                <a:cubicBezTo>
                  <a:pt x="368935" y="90170"/>
                  <a:pt x="382905" y="95250"/>
                  <a:pt x="407670" y="99060"/>
                </a:cubicBezTo>
                <a:cubicBezTo>
                  <a:pt x="432435" y="102870"/>
                  <a:pt x="459105" y="101600"/>
                  <a:pt x="480060" y="106680"/>
                </a:cubicBezTo>
                <a:cubicBezTo>
                  <a:pt x="501015" y="111760"/>
                  <a:pt x="513715" y="117475"/>
                  <a:pt x="533400" y="129540"/>
                </a:cubicBezTo>
                <a:cubicBezTo>
                  <a:pt x="553085" y="141605"/>
                  <a:pt x="580390" y="154305"/>
                  <a:pt x="598170" y="179070"/>
                </a:cubicBezTo>
                <a:cubicBezTo>
                  <a:pt x="615950" y="203835"/>
                  <a:pt x="627380" y="222885"/>
                  <a:pt x="640080" y="278130"/>
                </a:cubicBezTo>
                <a:cubicBezTo>
                  <a:pt x="652780" y="333375"/>
                  <a:pt x="664845" y="434340"/>
                  <a:pt x="674370" y="510540"/>
                </a:cubicBezTo>
                <a:cubicBezTo>
                  <a:pt x="683895" y="586740"/>
                  <a:pt x="690245" y="678815"/>
                  <a:pt x="697230" y="735330"/>
                </a:cubicBezTo>
                <a:cubicBezTo>
                  <a:pt x="704215" y="791845"/>
                  <a:pt x="710247" y="820737"/>
                  <a:pt x="716280" y="849630"/>
                </a:cubicBezTo>
              </a:path>
            </a:pathLst>
          </a:cu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54" name="Rectangle 553"/>
          <p:cNvSpPr/>
          <p:nvPr/>
        </p:nvSpPr>
        <p:spPr bwMode="auto">
          <a:xfrm>
            <a:off x="1762049" y="2330982"/>
            <a:ext cx="106709" cy="555589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55" name="Freeform 554"/>
          <p:cNvSpPr/>
          <p:nvPr/>
        </p:nvSpPr>
        <p:spPr bwMode="auto">
          <a:xfrm>
            <a:off x="999010" y="2154677"/>
            <a:ext cx="815538" cy="1020468"/>
          </a:xfrm>
          <a:custGeom>
            <a:avLst/>
            <a:gdLst>
              <a:gd name="connsiteX0" fmla="*/ 0 w 742950"/>
              <a:gd name="connsiteY0" fmla="*/ 0 h 929640"/>
              <a:gd name="connsiteX1" fmla="*/ 270510 w 742950"/>
              <a:gd name="connsiteY1" fmla="*/ 91440 h 929640"/>
              <a:gd name="connsiteX2" fmla="*/ 480060 w 742950"/>
              <a:gd name="connsiteY2" fmla="*/ 167640 h 929640"/>
              <a:gd name="connsiteX3" fmla="*/ 537210 w 742950"/>
              <a:gd name="connsiteY3" fmla="*/ 182880 h 929640"/>
              <a:gd name="connsiteX4" fmla="*/ 571500 w 742950"/>
              <a:gd name="connsiteY4" fmla="*/ 259080 h 929640"/>
              <a:gd name="connsiteX5" fmla="*/ 632460 w 742950"/>
              <a:gd name="connsiteY5" fmla="*/ 529590 h 929640"/>
              <a:gd name="connsiteX6" fmla="*/ 742950 w 742950"/>
              <a:gd name="connsiteY6" fmla="*/ 929640 h 92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" h="929640">
                <a:moveTo>
                  <a:pt x="0" y="0"/>
                </a:moveTo>
                <a:lnTo>
                  <a:pt x="270510" y="91440"/>
                </a:lnTo>
                <a:cubicBezTo>
                  <a:pt x="350520" y="119380"/>
                  <a:pt x="435610" y="152400"/>
                  <a:pt x="480060" y="167640"/>
                </a:cubicBezTo>
                <a:cubicBezTo>
                  <a:pt x="524510" y="182880"/>
                  <a:pt x="521970" y="167640"/>
                  <a:pt x="537210" y="182880"/>
                </a:cubicBezTo>
                <a:cubicBezTo>
                  <a:pt x="552450" y="198120"/>
                  <a:pt x="555625" y="201295"/>
                  <a:pt x="571500" y="259080"/>
                </a:cubicBezTo>
                <a:cubicBezTo>
                  <a:pt x="587375" y="316865"/>
                  <a:pt x="603885" y="417830"/>
                  <a:pt x="632460" y="529590"/>
                </a:cubicBezTo>
                <a:cubicBezTo>
                  <a:pt x="661035" y="641350"/>
                  <a:pt x="701992" y="785495"/>
                  <a:pt x="742950" y="929640"/>
                </a:cubicBez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56" name="Rectangle 46"/>
          <p:cNvSpPr/>
          <p:nvPr/>
        </p:nvSpPr>
        <p:spPr bwMode="auto">
          <a:xfrm>
            <a:off x="1532405" y="2162406"/>
            <a:ext cx="106709" cy="193864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57" name="Rectangle 46"/>
          <p:cNvSpPr/>
          <p:nvPr/>
        </p:nvSpPr>
        <p:spPr bwMode="auto">
          <a:xfrm>
            <a:off x="1762049" y="2877951"/>
            <a:ext cx="106709" cy="263736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8" name="TextBox 447"/>
          <p:cNvSpPr txBox="1"/>
          <p:nvPr/>
        </p:nvSpPr>
        <p:spPr>
          <a:xfrm>
            <a:off x="1802316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9" name="TextBox 448"/>
          <p:cNvSpPr txBox="1"/>
          <p:nvPr/>
        </p:nvSpPr>
        <p:spPr>
          <a:xfrm>
            <a:off x="2277999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" name="TextBox 449"/>
          <p:cNvSpPr txBox="1"/>
          <p:nvPr/>
        </p:nvSpPr>
        <p:spPr>
          <a:xfrm>
            <a:off x="2741889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1" name="TextBox 450"/>
          <p:cNvSpPr txBox="1"/>
          <p:nvPr/>
        </p:nvSpPr>
        <p:spPr>
          <a:xfrm>
            <a:off x="3212169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2" name="TextBox 451"/>
          <p:cNvSpPr txBox="1"/>
          <p:nvPr/>
        </p:nvSpPr>
        <p:spPr>
          <a:xfrm>
            <a:off x="3703577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3" name="TextBox 452"/>
          <p:cNvSpPr txBox="1"/>
          <p:nvPr/>
        </p:nvSpPr>
        <p:spPr>
          <a:xfrm>
            <a:off x="4151741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" name="TextBox 459"/>
          <p:cNvSpPr txBox="1"/>
          <p:nvPr/>
        </p:nvSpPr>
        <p:spPr>
          <a:xfrm>
            <a:off x="872077" y="1651026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1" name="TextBox 460"/>
          <p:cNvSpPr txBox="1"/>
          <p:nvPr/>
        </p:nvSpPr>
        <p:spPr>
          <a:xfrm>
            <a:off x="1343830" y="1651026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3" name="TextBox 462"/>
          <p:cNvSpPr txBox="1"/>
          <p:nvPr/>
        </p:nvSpPr>
        <p:spPr>
          <a:xfrm>
            <a:off x="4607768" y="1653391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4" name="TextBox 463"/>
          <p:cNvSpPr txBox="1"/>
          <p:nvPr/>
        </p:nvSpPr>
        <p:spPr>
          <a:xfrm>
            <a:off x="5079522" y="1650693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5" name="TextBox 464"/>
          <p:cNvSpPr txBox="1"/>
          <p:nvPr/>
        </p:nvSpPr>
        <p:spPr>
          <a:xfrm>
            <a:off x="5543412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6" name="TextBox 465"/>
          <p:cNvSpPr txBox="1"/>
          <p:nvPr/>
        </p:nvSpPr>
        <p:spPr>
          <a:xfrm>
            <a:off x="6011234" y="1661486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7" name="TextBox 466"/>
          <p:cNvSpPr txBox="1"/>
          <p:nvPr/>
        </p:nvSpPr>
        <p:spPr>
          <a:xfrm>
            <a:off x="6479055" y="1656090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8" name="TextBox 467"/>
          <p:cNvSpPr txBox="1"/>
          <p:nvPr/>
        </p:nvSpPr>
        <p:spPr>
          <a:xfrm>
            <a:off x="6942945" y="1661486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9" name="Picture 558"/>
          <p:cNvPicPr>
            <a:picLocks noChangeAspect="1"/>
          </p:cNvPicPr>
          <p:nvPr/>
        </p:nvPicPr>
        <p:blipFill rotWithShape="1">
          <a:blip r:embed="rId4" cstate="print"/>
          <a:srcRect l="12705" t="59220" b="10795"/>
          <a:stretch/>
        </p:blipFill>
        <p:spPr>
          <a:xfrm>
            <a:off x="858796" y="1396978"/>
            <a:ext cx="6366867" cy="23306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919547" y="1387184"/>
            <a:ext cx="6364417" cy="477862"/>
            <a:chOff x="-1094174" y="1434419"/>
            <a:chExt cx="8196958" cy="435329"/>
          </a:xfrm>
        </p:grpSpPr>
        <p:cxnSp>
          <p:nvCxnSpPr>
            <p:cNvPr id="561" name="Straight Connector 560"/>
            <p:cNvCxnSpPr/>
            <p:nvPr/>
          </p:nvCxnSpPr>
          <p:spPr bwMode="auto">
            <a:xfrm>
              <a:off x="-1090274" y="1659076"/>
              <a:ext cx="815473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2" name="Straight Connector 561"/>
            <p:cNvCxnSpPr/>
            <p:nvPr/>
          </p:nvCxnSpPr>
          <p:spPr bwMode="auto">
            <a:xfrm>
              <a:off x="-1090274" y="1434419"/>
              <a:ext cx="815473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2" name="Straight Connector 571"/>
            <p:cNvCxnSpPr/>
            <p:nvPr/>
          </p:nvCxnSpPr>
          <p:spPr bwMode="auto">
            <a:xfrm>
              <a:off x="-1094174" y="1869748"/>
              <a:ext cx="8196958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584" name="Straight Connector 583"/>
          <p:cNvCxnSpPr/>
          <p:nvPr/>
        </p:nvCxnSpPr>
        <p:spPr bwMode="auto">
          <a:xfrm>
            <a:off x="1847690" y="1830752"/>
            <a:ext cx="0" cy="376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6" name="Straight Connector 585"/>
          <p:cNvCxnSpPr/>
          <p:nvPr/>
        </p:nvCxnSpPr>
        <p:spPr bwMode="auto">
          <a:xfrm>
            <a:off x="1147977" y="1799684"/>
            <a:ext cx="0" cy="6870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7" name="Straight Connector 586"/>
          <p:cNvCxnSpPr/>
          <p:nvPr/>
        </p:nvCxnSpPr>
        <p:spPr bwMode="auto">
          <a:xfrm>
            <a:off x="1614452" y="1799684"/>
            <a:ext cx="0" cy="6870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8" name="Straight Connector 587"/>
          <p:cNvCxnSpPr/>
          <p:nvPr/>
        </p:nvCxnSpPr>
        <p:spPr bwMode="auto">
          <a:xfrm>
            <a:off x="2080927" y="1799684"/>
            <a:ext cx="0" cy="6870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9" name="Straight Connector 588"/>
          <p:cNvCxnSpPr/>
          <p:nvPr/>
        </p:nvCxnSpPr>
        <p:spPr bwMode="auto">
          <a:xfrm>
            <a:off x="2547403" y="1799684"/>
            <a:ext cx="0" cy="6870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0" name="Straight Connector 589"/>
          <p:cNvCxnSpPr/>
          <p:nvPr/>
        </p:nvCxnSpPr>
        <p:spPr bwMode="auto">
          <a:xfrm>
            <a:off x="2314166" y="1830752"/>
            <a:ext cx="0" cy="376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1" name="Straight Connector 590"/>
          <p:cNvCxnSpPr/>
          <p:nvPr/>
        </p:nvCxnSpPr>
        <p:spPr bwMode="auto">
          <a:xfrm>
            <a:off x="1381215" y="1830752"/>
            <a:ext cx="0" cy="376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2" name="Straight Connector 591"/>
          <p:cNvCxnSpPr/>
          <p:nvPr/>
        </p:nvCxnSpPr>
        <p:spPr bwMode="auto">
          <a:xfrm>
            <a:off x="914738" y="1830752"/>
            <a:ext cx="0" cy="376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4" name="Straight Connector 593"/>
          <p:cNvCxnSpPr/>
          <p:nvPr/>
        </p:nvCxnSpPr>
        <p:spPr bwMode="auto">
          <a:xfrm>
            <a:off x="4180070" y="1831308"/>
            <a:ext cx="0" cy="370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5" name="Straight Connector 594"/>
          <p:cNvCxnSpPr/>
          <p:nvPr/>
        </p:nvCxnSpPr>
        <p:spPr bwMode="auto">
          <a:xfrm>
            <a:off x="3013880" y="1800700"/>
            <a:ext cx="0" cy="6769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6" name="Straight Connector 595"/>
          <p:cNvCxnSpPr/>
          <p:nvPr/>
        </p:nvCxnSpPr>
        <p:spPr bwMode="auto">
          <a:xfrm>
            <a:off x="3480356" y="1800700"/>
            <a:ext cx="0" cy="6769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7" name="Straight Connector 596"/>
          <p:cNvCxnSpPr/>
          <p:nvPr/>
        </p:nvCxnSpPr>
        <p:spPr bwMode="auto">
          <a:xfrm>
            <a:off x="3946831" y="1800700"/>
            <a:ext cx="0" cy="6769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8" name="Straight Connector 597"/>
          <p:cNvCxnSpPr/>
          <p:nvPr/>
        </p:nvCxnSpPr>
        <p:spPr bwMode="auto">
          <a:xfrm>
            <a:off x="4413307" y="1800700"/>
            <a:ext cx="0" cy="6769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0" name="Straight Connector 599"/>
          <p:cNvCxnSpPr/>
          <p:nvPr/>
        </p:nvCxnSpPr>
        <p:spPr bwMode="auto">
          <a:xfrm>
            <a:off x="4646546" y="1831308"/>
            <a:ext cx="0" cy="370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1" name="Straight Connector 600"/>
          <p:cNvCxnSpPr/>
          <p:nvPr/>
        </p:nvCxnSpPr>
        <p:spPr bwMode="auto">
          <a:xfrm>
            <a:off x="3713593" y="1831308"/>
            <a:ext cx="0" cy="370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2" name="Straight Connector 601"/>
          <p:cNvCxnSpPr/>
          <p:nvPr/>
        </p:nvCxnSpPr>
        <p:spPr bwMode="auto">
          <a:xfrm>
            <a:off x="3247118" y="1831308"/>
            <a:ext cx="0" cy="370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3" name="Straight Connector 602"/>
          <p:cNvCxnSpPr/>
          <p:nvPr/>
        </p:nvCxnSpPr>
        <p:spPr bwMode="auto">
          <a:xfrm>
            <a:off x="2780643" y="1831308"/>
            <a:ext cx="0" cy="370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4" name="Straight Connector 603"/>
          <p:cNvCxnSpPr/>
          <p:nvPr/>
        </p:nvCxnSpPr>
        <p:spPr bwMode="auto">
          <a:xfrm>
            <a:off x="6512450" y="1815252"/>
            <a:ext cx="0" cy="531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6" name="Straight Connector 605"/>
          <p:cNvCxnSpPr/>
          <p:nvPr/>
        </p:nvCxnSpPr>
        <p:spPr bwMode="auto">
          <a:xfrm>
            <a:off x="5812734" y="1771391"/>
            <a:ext cx="0" cy="970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8" name="Straight Connector 607"/>
          <p:cNvCxnSpPr/>
          <p:nvPr/>
        </p:nvCxnSpPr>
        <p:spPr bwMode="auto">
          <a:xfrm>
            <a:off x="6745687" y="1771391"/>
            <a:ext cx="0" cy="970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0" name="Straight Connector 609"/>
          <p:cNvCxnSpPr/>
          <p:nvPr/>
        </p:nvCxnSpPr>
        <p:spPr bwMode="auto">
          <a:xfrm>
            <a:off x="6978925" y="1815252"/>
            <a:ext cx="0" cy="531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1" name="Straight Connector 610"/>
          <p:cNvCxnSpPr/>
          <p:nvPr/>
        </p:nvCxnSpPr>
        <p:spPr bwMode="auto">
          <a:xfrm>
            <a:off x="6045974" y="1815252"/>
            <a:ext cx="0" cy="531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2" name="Straight Connector 611"/>
          <p:cNvCxnSpPr/>
          <p:nvPr/>
        </p:nvCxnSpPr>
        <p:spPr bwMode="auto">
          <a:xfrm>
            <a:off x="5579497" y="1815252"/>
            <a:ext cx="0" cy="531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4" name="Straight Connector 613"/>
          <p:cNvCxnSpPr/>
          <p:nvPr/>
        </p:nvCxnSpPr>
        <p:spPr bwMode="auto">
          <a:xfrm>
            <a:off x="919547" y="2161648"/>
            <a:ext cx="64058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5" name="TextBox 614"/>
          <p:cNvSpPr txBox="1"/>
          <p:nvPr/>
        </p:nvSpPr>
        <p:spPr>
          <a:xfrm>
            <a:off x="3854090" y="1980417"/>
            <a:ext cx="1256721" cy="2364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latin typeface="Candara" pitchFamily="34" charset="0"/>
              </a:rPr>
              <a:t>Present Day Sea Level</a:t>
            </a:r>
            <a:endParaRPr lang="en-US" sz="800" b="1" dirty="0">
              <a:latin typeface="Candara" pitchFamily="34" charset="0"/>
            </a:endParaRPr>
          </a:p>
        </p:txBody>
      </p:sp>
      <p:sp>
        <p:nvSpPr>
          <p:cNvPr id="629" name="Rectangle 628"/>
          <p:cNvSpPr/>
          <p:nvPr/>
        </p:nvSpPr>
        <p:spPr bwMode="auto">
          <a:xfrm>
            <a:off x="904546" y="1869627"/>
            <a:ext cx="6413476" cy="404070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40" name="Straight Connector 639"/>
          <p:cNvCxnSpPr/>
          <p:nvPr/>
        </p:nvCxnSpPr>
        <p:spPr bwMode="auto">
          <a:xfrm>
            <a:off x="7323293" y="1898761"/>
            <a:ext cx="0" cy="401157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1" name="Straight Connector 640"/>
          <p:cNvCxnSpPr/>
          <p:nvPr/>
        </p:nvCxnSpPr>
        <p:spPr bwMode="auto">
          <a:xfrm rot="5400000">
            <a:off x="7338579" y="2577843"/>
            <a:ext cx="0" cy="371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3" name="Straight Connector 642"/>
          <p:cNvCxnSpPr/>
          <p:nvPr/>
        </p:nvCxnSpPr>
        <p:spPr bwMode="auto">
          <a:xfrm rot="5400000">
            <a:off x="7353927" y="2916709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4" name="Straight Connector 643"/>
          <p:cNvCxnSpPr/>
          <p:nvPr/>
        </p:nvCxnSpPr>
        <p:spPr bwMode="auto">
          <a:xfrm rot="5400000">
            <a:off x="7353927" y="3625140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5" name="Straight Connector 644"/>
          <p:cNvCxnSpPr/>
          <p:nvPr/>
        </p:nvCxnSpPr>
        <p:spPr bwMode="auto">
          <a:xfrm rot="5400000">
            <a:off x="7338579" y="3286272"/>
            <a:ext cx="0" cy="371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8" name="Straight Connector 647"/>
          <p:cNvCxnSpPr/>
          <p:nvPr/>
        </p:nvCxnSpPr>
        <p:spPr bwMode="auto">
          <a:xfrm rot="5400000">
            <a:off x="7353927" y="4333569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9" name="Straight Connector 648"/>
          <p:cNvCxnSpPr/>
          <p:nvPr/>
        </p:nvCxnSpPr>
        <p:spPr bwMode="auto">
          <a:xfrm rot="5400000">
            <a:off x="7353927" y="5042001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0" name="Straight Connector 649"/>
          <p:cNvCxnSpPr/>
          <p:nvPr/>
        </p:nvCxnSpPr>
        <p:spPr bwMode="auto">
          <a:xfrm rot="5400000">
            <a:off x="7353927" y="5750431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4" name="Straight Connector 653"/>
          <p:cNvCxnSpPr/>
          <p:nvPr/>
        </p:nvCxnSpPr>
        <p:spPr bwMode="auto">
          <a:xfrm rot="5400000">
            <a:off x="7338579" y="5411564"/>
            <a:ext cx="0" cy="371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5" name="Straight Connector 654"/>
          <p:cNvCxnSpPr/>
          <p:nvPr/>
        </p:nvCxnSpPr>
        <p:spPr bwMode="auto">
          <a:xfrm rot="5400000">
            <a:off x="7338579" y="4703129"/>
            <a:ext cx="0" cy="371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6" name="Straight Connector 655"/>
          <p:cNvCxnSpPr/>
          <p:nvPr/>
        </p:nvCxnSpPr>
        <p:spPr bwMode="auto">
          <a:xfrm rot="5400000">
            <a:off x="7338579" y="3994702"/>
            <a:ext cx="0" cy="371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32" name="TextBox 631"/>
          <p:cNvSpPr txBox="1"/>
          <p:nvPr/>
        </p:nvSpPr>
        <p:spPr>
          <a:xfrm>
            <a:off x="7319295" y="2114421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3" name="TextBox 632"/>
          <p:cNvSpPr txBox="1"/>
          <p:nvPr/>
        </p:nvSpPr>
        <p:spPr>
          <a:xfrm>
            <a:off x="7319295" y="2817531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4" name="TextBox 633"/>
          <p:cNvSpPr txBox="1"/>
          <p:nvPr/>
        </p:nvSpPr>
        <p:spPr>
          <a:xfrm>
            <a:off x="7319295" y="3520645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5" name="TextBox 634"/>
          <p:cNvSpPr txBox="1"/>
          <p:nvPr/>
        </p:nvSpPr>
        <p:spPr>
          <a:xfrm>
            <a:off x="7319295" y="4230035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6" name="TextBox 635"/>
          <p:cNvSpPr txBox="1"/>
          <p:nvPr/>
        </p:nvSpPr>
        <p:spPr>
          <a:xfrm>
            <a:off x="7319295" y="4940510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7" name="TextBox 636"/>
          <p:cNvSpPr txBox="1"/>
          <p:nvPr/>
        </p:nvSpPr>
        <p:spPr>
          <a:xfrm>
            <a:off x="7319295" y="5643623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7" name="TextBox 656"/>
          <p:cNvSpPr txBox="1"/>
          <p:nvPr/>
        </p:nvSpPr>
        <p:spPr>
          <a:xfrm rot="16200000">
            <a:off x="7082524" y="3545345"/>
            <a:ext cx="881600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Depth (km)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0" name="Rectangle 659"/>
          <p:cNvSpPr/>
          <p:nvPr/>
        </p:nvSpPr>
        <p:spPr bwMode="auto">
          <a:xfrm>
            <a:off x="2293877" y="2161202"/>
            <a:ext cx="106709" cy="8133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1" name="Rectangle 660"/>
          <p:cNvSpPr/>
          <p:nvPr/>
        </p:nvSpPr>
        <p:spPr bwMode="auto">
          <a:xfrm>
            <a:off x="1988183" y="2163103"/>
            <a:ext cx="106709" cy="16729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2" name="Rectangle 661"/>
          <p:cNvSpPr/>
          <p:nvPr/>
        </p:nvSpPr>
        <p:spPr bwMode="auto">
          <a:xfrm>
            <a:off x="1763124" y="2166713"/>
            <a:ext cx="106709" cy="1588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7163549" y="1454065"/>
            <a:ext cx="1296630" cy="405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 Day</a:t>
            </a:r>
          </a:p>
          <a:p>
            <a:pPr algn="ct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Stratigraphy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7708110" y="1871297"/>
            <a:ext cx="651960" cy="304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Geologic Ages (MY)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4" name="Rectangle 233"/>
          <p:cNvSpPr/>
          <p:nvPr/>
        </p:nvSpPr>
        <p:spPr bwMode="auto">
          <a:xfrm>
            <a:off x="7645652" y="2234918"/>
            <a:ext cx="338573" cy="291781"/>
          </a:xfrm>
          <a:prstGeom prst="rect">
            <a:avLst/>
          </a:prstGeom>
          <a:solidFill>
            <a:srgbClr val="E8D0B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7944059" y="2271321"/>
            <a:ext cx="39373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7" name="Rectangle 236"/>
          <p:cNvSpPr/>
          <p:nvPr/>
        </p:nvSpPr>
        <p:spPr bwMode="auto">
          <a:xfrm>
            <a:off x="7645652" y="2234918"/>
            <a:ext cx="338573" cy="126634"/>
          </a:xfrm>
          <a:prstGeom prst="rect">
            <a:avLst/>
          </a:prstGeom>
          <a:solidFill>
            <a:srgbClr val="BDBD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220261" y="2247238"/>
            <a:ext cx="106709" cy="624664"/>
            <a:chOff x="7220261" y="2247238"/>
            <a:chExt cx="106709" cy="624664"/>
          </a:xfrm>
        </p:grpSpPr>
        <p:sp>
          <p:nvSpPr>
            <p:cNvPr id="550" name="Rectangle 549"/>
            <p:cNvSpPr/>
            <p:nvPr/>
          </p:nvSpPr>
          <p:spPr bwMode="auto">
            <a:xfrm>
              <a:off x="7220261" y="2548366"/>
              <a:ext cx="106709" cy="323536"/>
            </a:xfrm>
            <a:prstGeom prst="rect">
              <a:avLst/>
            </a:prstGeom>
            <a:solidFill>
              <a:srgbClr val="FFC08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5" name="Rectangle 234"/>
            <p:cNvSpPr/>
            <p:nvPr/>
          </p:nvSpPr>
          <p:spPr bwMode="auto">
            <a:xfrm>
              <a:off x="7220261" y="2371593"/>
              <a:ext cx="106709" cy="174773"/>
            </a:xfrm>
            <a:prstGeom prst="rect">
              <a:avLst/>
            </a:prstGeom>
            <a:solidFill>
              <a:srgbClr val="E8D0B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8" name="Rectangle 237"/>
            <p:cNvSpPr/>
            <p:nvPr/>
          </p:nvSpPr>
          <p:spPr bwMode="auto">
            <a:xfrm>
              <a:off x="7220261" y="2247238"/>
              <a:ext cx="104392" cy="122019"/>
            </a:xfrm>
            <a:prstGeom prst="rect">
              <a:avLst/>
            </a:prstGeom>
            <a:solidFill>
              <a:srgbClr val="BDBD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39" name="TextBox 238"/>
          <p:cNvSpPr txBox="1"/>
          <p:nvPr/>
        </p:nvSpPr>
        <p:spPr>
          <a:xfrm>
            <a:off x="7940105" y="2425288"/>
            <a:ext cx="39373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65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0" name="Rectangle 249"/>
          <p:cNvSpPr/>
          <p:nvPr/>
        </p:nvSpPr>
        <p:spPr bwMode="auto">
          <a:xfrm>
            <a:off x="6305120" y="2539565"/>
            <a:ext cx="106709" cy="323536"/>
          </a:xfrm>
          <a:prstGeom prst="rect">
            <a:avLst/>
          </a:prstGeom>
          <a:solidFill>
            <a:srgbClr val="FFC08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3917576" y="2160494"/>
            <a:ext cx="3402106" cy="358588"/>
          </a:xfrm>
          <a:custGeom>
            <a:avLst/>
            <a:gdLst>
              <a:gd name="connsiteX0" fmla="*/ 0 w 3402106"/>
              <a:gd name="connsiteY0" fmla="*/ 0 h 358588"/>
              <a:gd name="connsiteX1" fmla="*/ 138953 w 3402106"/>
              <a:gd name="connsiteY1" fmla="*/ 35859 h 358588"/>
              <a:gd name="connsiteX2" fmla="*/ 183777 w 3402106"/>
              <a:gd name="connsiteY2" fmla="*/ 35859 h 358588"/>
              <a:gd name="connsiteX3" fmla="*/ 398930 w 3402106"/>
              <a:gd name="connsiteY3" fmla="*/ 71717 h 358588"/>
              <a:gd name="connsiteX4" fmla="*/ 551330 w 3402106"/>
              <a:gd name="connsiteY4" fmla="*/ 107576 h 358588"/>
              <a:gd name="connsiteX5" fmla="*/ 748553 w 3402106"/>
              <a:gd name="connsiteY5" fmla="*/ 201706 h 358588"/>
              <a:gd name="connsiteX6" fmla="*/ 797859 w 3402106"/>
              <a:gd name="connsiteY6" fmla="*/ 224117 h 358588"/>
              <a:gd name="connsiteX7" fmla="*/ 900953 w 3402106"/>
              <a:gd name="connsiteY7" fmla="*/ 277906 h 358588"/>
              <a:gd name="connsiteX8" fmla="*/ 1129553 w 3402106"/>
              <a:gd name="connsiteY8" fmla="*/ 358588 h 358588"/>
              <a:gd name="connsiteX9" fmla="*/ 1429871 w 3402106"/>
              <a:gd name="connsiteY9" fmla="*/ 340659 h 358588"/>
              <a:gd name="connsiteX10" fmla="*/ 1797424 w 3402106"/>
              <a:gd name="connsiteY10" fmla="*/ 318247 h 358588"/>
              <a:gd name="connsiteX11" fmla="*/ 2003612 w 3402106"/>
              <a:gd name="connsiteY11" fmla="*/ 255494 h 358588"/>
              <a:gd name="connsiteX12" fmla="*/ 2066365 w 3402106"/>
              <a:gd name="connsiteY12" fmla="*/ 251012 h 358588"/>
              <a:gd name="connsiteX13" fmla="*/ 2272553 w 3402106"/>
              <a:gd name="connsiteY13" fmla="*/ 206188 h 358588"/>
              <a:gd name="connsiteX14" fmla="*/ 2460812 w 3402106"/>
              <a:gd name="connsiteY14" fmla="*/ 201706 h 358588"/>
              <a:gd name="connsiteX15" fmla="*/ 2644589 w 3402106"/>
              <a:gd name="connsiteY15" fmla="*/ 183776 h 358588"/>
              <a:gd name="connsiteX16" fmla="*/ 2926977 w 3402106"/>
              <a:gd name="connsiteY16" fmla="*/ 129988 h 358588"/>
              <a:gd name="connsiteX17" fmla="*/ 3043518 w 3402106"/>
              <a:gd name="connsiteY17" fmla="*/ 89647 h 358588"/>
              <a:gd name="connsiteX18" fmla="*/ 3146612 w 3402106"/>
              <a:gd name="connsiteY18" fmla="*/ 67235 h 358588"/>
              <a:gd name="connsiteX19" fmla="*/ 3240742 w 3402106"/>
              <a:gd name="connsiteY19" fmla="*/ 85164 h 358588"/>
              <a:gd name="connsiteX20" fmla="*/ 3307977 w 3402106"/>
              <a:gd name="connsiteY20" fmla="*/ 89647 h 358588"/>
              <a:gd name="connsiteX21" fmla="*/ 3402106 w 3402106"/>
              <a:gd name="connsiteY21" fmla="*/ 89647 h 358588"/>
              <a:gd name="connsiteX22" fmla="*/ 3402106 w 3402106"/>
              <a:gd name="connsiteY22" fmla="*/ 4482 h 358588"/>
              <a:gd name="connsiteX23" fmla="*/ 255495 w 3402106"/>
              <a:gd name="connsiteY23" fmla="*/ 4482 h 35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02106" h="358588">
                <a:moveTo>
                  <a:pt x="0" y="0"/>
                </a:moveTo>
                <a:lnTo>
                  <a:pt x="138953" y="35859"/>
                </a:lnTo>
                <a:lnTo>
                  <a:pt x="183777" y="35859"/>
                </a:lnTo>
                <a:lnTo>
                  <a:pt x="398930" y="71717"/>
                </a:lnTo>
                <a:lnTo>
                  <a:pt x="551330" y="107576"/>
                </a:lnTo>
                <a:lnTo>
                  <a:pt x="748553" y="201706"/>
                </a:lnTo>
                <a:cubicBezTo>
                  <a:pt x="791948" y="220992"/>
                  <a:pt x="775733" y="213054"/>
                  <a:pt x="797859" y="224117"/>
                </a:cubicBezTo>
                <a:lnTo>
                  <a:pt x="900953" y="277906"/>
                </a:lnTo>
                <a:lnTo>
                  <a:pt x="1129553" y="358588"/>
                </a:lnTo>
                <a:lnTo>
                  <a:pt x="1429871" y="340659"/>
                </a:lnTo>
                <a:lnTo>
                  <a:pt x="1797424" y="318247"/>
                </a:lnTo>
                <a:lnTo>
                  <a:pt x="2003612" y="255494"/>
                </a:lnTo>
                <a:cubicBezTo>
                  <a:pt x="2054383" y="250417"/>
                  <a:pt x="2033420" y="251012"/>
                  <a:pt x="2066365" y="251012"/>
                </a:cubicBezTo>
                <a:lnTo>
                  <a:pt x="2272553" y="206188"/>
                </a:lnTo>
                <a:lnTo>
                  <a:pt x="2460812" y="201706"/>
                </a:lnTo>
                <a:lnTo>
                  <a:pt x="2644589" y="183776"/>
                </a:lnTo>
                <a:lnTo>
                  <a:pt x="2926977" y="129988"/>
                </a:lnTo>
                <a:lnTo>
                  <a:pt x="3043518" y="89647"/>
                </a:lnTo>
                <a:lnTo>
                  <a:pt x="3146612" y="67235"/>
                </a:lnTo>
                <a:lnTo>
                  <a:pt x="3240742" y="85164"/>
                </a:lnTo>
                <a:lnTo>
                  <a:pt x="3307977" y="89647"/>
                </a:lnTo>
                <a:lnTo>
                  <a:pt x="3402106" y="89647"/>
                </a:lnTo>
                <a:lnTo>
                  <a:pt x="3402106" y="4482"/>
                </a:lnTo>
                <a:lnTo>
                  <a:pt x="255495" y="4482"/>
                </a:lnTo>
              </a:path>
            </a:pathLst>
          </a:custGeom>
          <a:solidFill>
            <a:srgbClr val="66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5" name="Rectangle 504"/>
          <p:cNvSpPr/>
          <p:nvPr/>
        </p:nvSpPr>
        <p:spPr bwMode="auto">
          <a:xfrm>
            <a:off x="5011298" y="2166195"/>
            <a:ext cx="106709" cy="32650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99" name="Straight Connector 598"/>
          <p:cNvCxnSpPr/>
          <p:nvPr/>
        </p:nvCxnSpPr>
        <p:spPr bwMode="auto">
          <a:xfrm>
            <a:off x="4879784" y="1800700"/>
            <a:ext cx="0" cy="6769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5" name="Straight Connector 604"/>
          <p:cNvCxnSpPr/>
          <p:nvPr/>
        </p:nvCxnSpPr>
        <p:spPr bwMode="auto">
          <a:xfrm>
            <a:off x="5346259" y="1771391"/>
            <a:ext cx="0" cy="970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3" name="Straight Connector 612"/>
          <p:cNvCxnSpPr/>
          <p:nvPr/>
        </p:nvCxnSpPr>
        <p:spPr bwMode="auto">
          <a:xfrm>
            <a:off x="5113021" y="1815252"/>
            <a:ext cx="0" cy="531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6" name="Rectangle 245"/>
          <p:cNvSpPr/>
          <p:nvPr/>
        </p:nvSpPr>
        <p:spPr bwMode="auto">
          <a:xfrm>
            <a:off x="5011995" y="2496279"/>
            <a:ext cx="106709" cy="323536"/>
          </a:xfrm>
          <a:prstGeom prst="rect">
            <a:avLst/>
          </a:prstGeom>
          <a:solidFill>
            <a:srgbClr val="FFC08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7" name="Rectangle 446"/>
          <p:cNvSpPr/>
          <p:nvPr/>
        </p:nvSpPr>
        <p:spPr bwMode="auto">
          <a:xfrm>
            <a:off x="6305631" y="2165754"/>
            <a:ext cx="106709" cy="19427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07" name="Straight Connector 606"/>
          <p:cNvCxnSpPr/>
          <p:nvPr/>
        </p:nvCxnSpPr>
        <p:spPr bwMode="auto">
          <a:xfrm>
            <a:off x="6279211" y="1771391"/>
            <a:ext cx="0" cy="970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1" name="Rectangle 250"/>
          <p:cNvSpPr/>
          <p:nvPr/>
        </p:nvSpPr>
        <p:spPr bwMode="auto">
          <a:xfrm>
            <a:off x="6305120" y="2362792"/>
            <a:ext cx="106709" cy="174773"/>
          </a:xfrm>
          <a:prstGeom prst="rect">
            <a:avLst/>
          </a:prstGeom>
          <a:solidFill>
            <a:srgbClr val="E8D0B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52" name="Rectangle 551"/>
          <p:cNvSpPr/>
          <p:nvPr/>
        </p:nvSpPr>
        <p:spPr bwMode="auto">
          <a:xfrm>
            <a:off x="7219530" y="2165185"/>
            <a:ext cx="106709" cy="7505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09" name="Straight Connector 608"/>
          <p:cNvCxnSpPr/>
          <p:nvPr/>
        </p:nvCxnSpPr>
        <p:spPr bwMode="auto">
          <a:xfrm>
            <a:off x="7212177" y="1771391"/>
            <a:ext cx="0" cy="970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2" name="Straight Connector 641"/>
          <p:cNvCxnSpPr/>
          <p:nvPr/>
        </p:nvCxnSpPr>
        <p:spPr bwMode="auto">
          <a:xfrm rot="5400000">
            <a:off x="7353927" y="2208278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6" name="Straight Connector 645"/>
          <p:cNvCxnSpPr/>
          <p:nvPr/>
        </p:nvCxnSpPr>
        <p:spPr bwMode="auto">
          <a:xfrm rot="5400000">
            <a:off x="7338579" y="1869409"/>
            <a:ext cx="0" cy="371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Freeform 17"/>
          <p:cNvSpPr/>
          <p:nvPr/>
        </p:nvSpPr>
        <p:spPr bwMode="auto">
          <a:xfrm>
            <a:off x="6355976" y="2357718"/>
            <a:ext cx="954742" cy="27046"/>
          </a:xfrm>
          <a:custGeom>
            <a:avLst/>
            <a:gdLst>
              <a:gd name="connsiteX0" fmla="*/ 954742 w 954742"/>
              <a:gd name="connsiteY0" fmla="*/ 8964 h 27046"/>
              <a:gd name="connsiteX1" fmla="*/ 372036 w 954742"/>
              <a:gd name="connsiteY1" fmla="*/ 26894 h 27046"/>
              <a:gd name="connsiteX2" fmla="*/ 0 w 954742"/>
              <a:gd name="connsiteY2" fmla="*/ 0 h 2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4742" h="27046">
                <a:moveTo>
                  <a:pt x="954742" y="8964"/>
                </a:moveTo>
                <a:cubicBezTo>
                  <a:pt x="742951" y="18676"/>
                  <a:pt x="531160" y="28388"/>
                  <a:pt x="372036" y="26894"/>
                </a:cubicBezTo>
                <a:cubicBezTo>
                  <a:pt x="212912" y="25400"/>
                  <a:pt x="106456" y="12700"/>
                  <a:pt x="0" y="0"/>
                </a:cubicBez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8" name="Freeform 477"/>
          <p:cNvSpPr/>
          <p:nvPr/>
        </p:nvSpPr>
        <p:spPr bwMode="auto">
          <a:xfrm>
            <a:off x="980720" y="2172155"/>
            <a:ext cx="6277116" cy="3543050"/>
          </a:xfrm>
          <a:custGeom>
            <a:avLst/>
            <a:gdLst>
              <a:gd name="connsiteX0" fmla="*/ 0 w 5718412"/>
              <a:gd name="connsiteY0" fmla="*/ 0 h 3227696"/>
              <a:gd name="connsiteX1" fmla="*/ 218365 w 5718412"/>
              <a:gd name="connsiteY1" fmla="*/ 61415 h 3227696"/>
              <a:gd name="connsiteX2" fmla="*/ 573206 w 5718412"/>
              <a:gd name="connsiteY2" fmla="*/ 143302 h 3227696"/>
              <a:gd name="connsiteX3" fmla="*/ 668741 w 5718412"/>
              <a:gd name="connsiteY3" fmla="*/ 388962 h 3227696"/>
              <a:gd name="connsiteX4" fmla="*/ 716508 w 5718412"/>
              <a:gd name="connsiteY4" fmla="*/ 805218 h 3227696"/>
              <a:gd name="connsiteX5" fmla="*/ 791571 w 5718412"/>
              <a:gd name="connsiteY5" fmla="*/ 1009935 h 3227696"/>
              <a:gd name="connsiteX6" fmla="*/ 873457 w 5718412"/>
              <a:gd name="connsiteY6" fmla="*/ 1221475 h 3227696"/>
              <a:gd name="connsiteX7" fmla="*/ 1064526 w 5718412"/>
              <a:gd name="connsiteY7" fmla="*/ 1473959 h 3227696"/>
              <a:gd name="connsiteX8" fmla="*/ 1153236 w 5718412"/>
              <a:gd name="connsiteY8" fmla="*/ 1549021 h 3227696"/>
              <a:gd name="connsiteX9" fmla="*/ 1262418 w 5718412"/>
              <a:gd name="connsiteY9" fmla="*/ 1692323 h 3227696"/>
              <a:gd name="connsiteX10" fmla="*/ 1426191 w 5718412"/>
              <a:gd name="connsiteY10" fmla="*/ 1821977 h 3227696"/>
              <a:gd name="connsiteX11" fmla="*/ 1528550 w 5718412"/>
              <a:gd name="connsiteY11" fmla="*/ 1972102 h 3227696"/>
              <a:gd name="connsiteX12" fmla="*/ 1699147 w 5718412"/>
              <a:gd name="connsiteY12" fmla="*/ 2149523 h 3227696"/>
              <a:gd name="connsiteX13" fmla="*/ 1815153 w 5718412"/>
              <a:gd name="connsiteY13" fmla="*/ 2224585 h 3227696"/>
              <a:gd name="connsiteX14" fmla="*/ 2040341 w 5718412"/>
              <a:gd name="connsiteY14" fmla="*/ 2292824 h 3227696"/>
              <a:gd name="connsiteX15" fmla="*/ 2320120 w 5718412"/>
              <a:gd name="connsiteY15" fmla="*/ 2429302 h 3227696"/>
              <a:gd name="connsiteX16" fmla="*/ 2565779 w 5718412"/>
              <a:gd name="connsiteY16" fmla="*/ 2688609 h 3227696"/>
              <a:gd name="connsiteX17" fmla="*/ 2845559 w 5718412"/>
              <a:gd name="connsiteY17" fmla="*/ 2831911 h 3227696"/>
              <a:gd name="connsiteX18" fmla="*/ 3152633 w 5718412"/>
              <a:gd name="connsiteY18" fmla="*/ 2988860 h 3227696"/>
              <a:gd name="connsiteX19" fmla="*/ 3384645 w 5718412"/>
              <a:gd name="connsiteY19" fmla="*/ 3077571 h 3227696"/>
              <a:gd name="connsiteX20" fmla="*/ 3698544 w 5718412"/>
              <a:gd name="connsiteY20" fmla="*/ 3145809 h 3227696"/>
              <a:gd name="connsiteX21" fmla="*/ 4032914 w 5718412"/>
              <a:gd name="connsiteY21" fmla="*/ 3200400 h 3227696"/>
              <a:gd name="connsiteX22" fmla="*/ 4660711 w 5718412"/>
              <a:gd name="connsiteY22" fmla="*/ 3179929 h 3227696"/>
              <a:gd name="connsiteX23" fmla="*/ 5220269 w 5718412"/>
              <a:gd name="connsiteY23" fmla="*/ 3200400 h 3227696"/>
              <a:gd name="connsiteX24" fmla="*/ 5718412 w 5718412"/>
              <a:gd name="connsiteY24" fmla="*/ 3227696 h 322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718412" h="3227696">
                <a:moveTo>
                  <a:pt x="0" y="0"/>
                </a:moveTo>
                <a:cubicBezTo>
                  <a:pt x="61415" y="18765"/>
                  <a:pt x="122831" y="37531"/>
                  <a:pt x="218365" y="61415"/>
                </a:cubicBezTo>
                <a:cubicBezTo>
                  <a:pt x="313899" y="85299"/>
                  <a:pt x="498143" y="88711"/>
                  <a:pt x="573206" y="143302"/>
                </a:cubicBezTo>
                <a:cubicBezTo>
                  <a:pt x="648269" y="197893"/>
                  <a:pt x="644857" y="278643"/>
                  <a:pt x="668741" y="388962"/>
                </a:cubicBezTo>
                <a:cubicBezTo>
                  <a:pt x="692625" y="499281"/>
                  <a:pt x="696036" y="701723"/>
                  <a:pt x="716508" y="805218"/>
                </a:cubicBezTo>
                <a:cubicBezTo>
                  <a:pt x="736980" y="908713"/>
                  <a:pt x="765413" y="940559"/>
                  <a:pt x="791571" y="1009935"/>
                </a:cubicBezTo>
                <a:cubicBezTo>
                  <a:pt x="817729" y="1079311"/>
                  <a:pt x="827965" y="1144138"/>
                  <a:pt x="873457" y="1221475"/>
                </a:cubicBezTo>
                <a:cubicBezTo>
                  <a:pt x="918950" y="1298812"/>
                  <a:pt x="1017896" y="1419368"/>
                  <a:pt x="1064526" y="1473959"/>
                </a:cubicBezTo>
                <a:cubicBezTo>
                  <a:pt x="1111156" y="1528550"/>
                  <a:pt x="1120254" y="1512627"/>
                  <a:pt x="1153236" y="1549021"/>
                </a:cubicBezTo>
                <a:cubicBezTo>
                  <a:pt x="1186218" y="1585415"/>
                  <a:pt x="1216926" y="1646830"/>
                  <a:pt x="1262418" y="1692323"/>
                </a:cubicBezTo>
                <a:cubicBezTo>
                  <a:pt x="1307910" y="1737816"/>
                  <a:pt x="1381836" y="1775347"/>
                  <a:pt x="1426191" y="1821977"/>
                </a:cubicBezTo>
                <a:cubicBezTo>
                  <a:pt x="1470546" y="1868607"/>
                  <a:pt x="1483057" y="1917511"/>
                  <a:pt x="1528550" y="1972102"/>
                </a:cubicBezTo>
                <a:cubicBezTo>
                  <a:pt x="1574043" y="2026693"/>
                  <a:pt x="1651380" y="2107443"/>
                  <a:pt x="1699147" y="2149523"/>
                </a:cubicBezTo>
                <a:cubicBezTo>
                  <a:pt x="1746914" y="2191604"/>
                  <a:pt x="1758287" y="2200702"/>
                  <a:pt x="1815153" y="2224585"/>
                </a:cubicBezTo>
                <a:cubicBezTo>
                  <a:pt x="1872019" y="2248468"/>
                  <a:pt x="1956180" y="2258705"/>
                  <a:pt x="2040341" y="2292824"/>
                </a:cubicBezTo>
                <a:cubicBezTo>
                  <a:pt x="2124502" y="2326943"/>
                  <a:pt x="2232547" y="2363338"/>
                  <a:pt x="2320120" y="2429302"/>
                </a:cubicBezTo>
                <a:cubicBezTo>
                  <a:pt x="2407693" y="2495266"/>
                  <a:pt x="2478206" y="2621508"/>
                  <a:pt x="2565779" y="2688609"/>
                </a:cubicBezTo>
                <a:cubicBezTo>
                  <a:pt x="2653352" y="2755711"/>
                  <a:pt x="2845559" y="2831911"/>
                  <a:pt x="2845559" y="2831911"/>
                </a:cubicBezTo>
                <a:cubicBezTo>
                  <a:pt x="2943368" y="2881953"/>
                  <a:pt x="3062785" y="2947917"/>
                  <a:pt x="3152633" y="2988860"/>
                </a:cubicBezTo>
                <a:cubicBezTo>
                  <a:pt x="3242481" y="3029803"/>
                  <a:pt x="3293660" y="3051413"/>
                  <a:pt x="3384645" y="3077571"/>
                </a:cubicBezTo>
                <a:cubicBezTo>
                  <a:pt x="3475630" y="3103729"/>
                  <a:pt x="3590499" y="3125338"/>
                  <a:pt x="3698544" y="3145809"/>
                </a:cubicBezTo>
                <a:cubicBezTo>
                  <a:pt x="3806589" y="3166280"/>
                  <a:pt x="3872553" y="3194713"/>
                  <a:pt x="4032914" y="3200400"/>
                </a:cubicBezTo>
                <a:cubicBezTo>
                  <a:pt x="4193275" y="3206087"/>
                  <a:pt x="4462819" y="3179929"/>
                  <a:pt x="4660711" y="3179929"/>
                </a:cubicBezTo>
                <a:cubicBezTo>
                  <a:pt x="4858603" y="3179929"/>
                  <a:pt x="5220269" y="3200400"/>
                  <a:pt x="5220269" y="3200400"/>
                </a:cubicBezTo>
                <a:lnTo>
                  <a:pt x="5718412" y="3227696"/>
                </a:ln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9" name="Freeform 478"/>
          <p:cNvSpPr/>
          <p:nvPr/>
        </p:nvSpPr>
        <p:spPr bwMode="auto">
          <a:xfrm>
            <a:off x="1632402" y="2172155"/>
            <a:ext cx="5632925" cy="3370767"/>
          </a:xfrm>
          <a:custGeom>
            <a:avLst/>
            <a:gdLst>
              <a:gd name="connsiteX0" fmla="*/ 0 w 5131558"/>
              <a:gd name="connsiteY0" fmla="*/ 0 h 3070747"/>
              <a:gd name="connsiteX1" fmla="*/ 27295 w 5131558"/>
              <a:gd name="connsiteY1" fmla="*/ 75063 h 3070747"/>
              <a:gd name="connsiteX2" fmla="*/ 88710 w 5131558"/>
              <a:gd name="connsiteY2" fmla="*/ 300251 h 3070747"/>
              <a:gd name="connsiteX3" fmla="*/ 150125 w 5131558"/>
              <a:gd name="connsiteY3" fmla="*/ 668741 h 3070747"/>
              <a:gd name="connsiteX4" fmla="*/ 218364 w 5131558"/>
              <a:gd name="connsiteY4" fmla="*/ 805218 h 3070747"/>
              <a:gd name="connsiteX5" fmla="*/ 279779 w 5131558"/>
              <a:gd name="connsiteY5" fmla="*/ 1023582 h 3070747"/>
              <a:gd name="connsiteX6" fmla="*/ 402609 w 5131558"/>
              <a:gd name="connsiteY6" fmla="*/ 1173708 h 3070747"/>
              <a:gd name="connsiteX7" fmla="*/ 491319 w 5131558"/>
              <a:gd name="connsiteY7" fmla="*/ 1303362 h 3070747"/>
              <a:gd name="connsiteX8" fmla="*/ 600501 w 5131558"/>
              <a:gd name="connsiteY8" fmla="*/ 1398896 h 3070747"/>
              <a:gd name="connsiteX9" fmla="*/ 696036 w 5131558"/>
              <a:gd name="connsiteY9" fmla="*/ 1508078 h 3070747"/>
              <a:gd name="connsiteX10" fmla="*/ 764275 w 5131558"/>
              <a:gd name="connsiteY10" fmla="*/ 1576317 h 3070747"/>
              <a:gd name="connsiteX11" fmla="*/ 825690 w 5131558"/>
              <a:gd name="connsiteY11" fmla="*/ 1637732 h 3070747"/>
              <a:gd name="connsiteX12" fmla="*/ 921224 w 5131558"/>
              <a:gd name="connsiteY12" fmla="*/ 1726442 h 3070747"/>
              <a:gd name="connsiteX13" fmla="*/ 996287 w 5131558"/>
              <a:gd name="connsiteY13" fmla="*/ 1842448 h 3070747"/>
              <a:gd name="connsiteX14" fmla="*/ 1214651 w 5131558"/>
              <a:gd name="connsiteY14" fmla="*/ 2026693 h 3070747"/>
              <a:gd name="connsiteX15" fmla="*/ 1235122 w 5131558"/>
              <a:gd name="connsiteY15" fmla="*/ 2060812 h 3070747"/>
              <a:gd name="connsiteX16" fmla="*/ 1494430 w 5131558"/>
              <a:gd name="connsiteY16" fmla="*/ 2122227 h 3070747"/>
              <a:gd name="connsiteX17" fmla="*/ 1685498 w 5131558"/>
              <a:gd name="connsiteY17" fmla="*/ 2224585 h 3070747"/>
              <a:gd name="connsiteX18" fmla="*/ 1815152 w 5131558"/>
              <a:gd name="connsiteY18" fmla="*/ 2333768 h 3070747"/>
              <a:gd name="connsiteX19" fmla="*/ 1972101 w 5131558"/>
              <a:gd name="connsiteY19" fmla="*/ 2456597 h 3070747"/>
              <a:gd name="connsiteX20" fmla="*/ 2129051 w 5131558"/>
              <a:gd name="connsiteY20" fmla="*/ 2572603 h 3070747"/>
              <a:gd name="connsiteX21" fmla="*/ 2477069 w 5131558"/>
              <a:gd name="connsiteY21" fmla="*/ 2736377 h 3070747"/>
              <a:gd name="connsiteX22" fmla="*/ 2715904 w 5131558"/>
              <a:gd name="connsiteY22" fmla="*/ 2886502 h 3070747"/>
              <a:gd name="connsiteX23" fmla="*/ 2913797 w 5131558"/>
              <a:gd name="connsiteY23" fmla="*/ 2954741 h 3070747"/>
              <a:gd name="connsiteX24" fmla="*/ 3214048 w 5131558"/>
              <a:gd name="connsiteY24" fmla="*/ 3009332 h 3070747"/>
              <a:gd name="connsiteX25" fmla="*/ 3500651 w 5131558"/>
              <a:gd name="connsiteY25" fmla="*/ 3043451 h 3070747"/>
              <a:gd name="connsiteX26" fmla="*/ 3835021 w 5131558"/>
              <a:gd name="connsiteY26" fmla="*/ 3043451 h 3070747"/>
              <a:gd name="connsiteX27" fmla="*/ 4189863 w 5131558"/>
              <a:gd name="connsiteY27" fmla="*/ 3022979 h 3070747"/>
              <a:gd name="connsiteX28" fmla="*/ 4469642 w 5131558"/>
              <a:gd name="connsiteY28" fmla="*/ 3022979 h 3070747"/>
              <a:gd name="connsiteX29" fmla="*/ 5131558 w 5131558"/>
              <a:gd name="connsiteY29" fmla="*/ 3070747 h 3070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131558" h="3070747">
                <a:moveTo>
                  <a:pt x="0" y="0"/>
                </a:moveTo>
                <a:cubicBezTo>
                  <a:pt x="6255" y="12510"/>
                  <a:pt x="12510" y="25021"/>
                  <a:pt x="27295" y="75063"/>
                </a:cubicBezTo>
                <a:cubicBezTo>
                  <a:pt x="42080" y="125105"/>
                  <a:pt x="68238" y="201305"/>
                  <a:pt x="88710" y="300251"/>
                </a:cubicBezTo>
                <a:cubicBezTo>
                  <a:pt x="109182" y="399197"/>
                  <a:pt x="128516" y="584580"/>
                  <a:pt x="150125" y="668741"/>
                </a:cubicBezTo>
                <a:cubicBezTo>
                  <a:pt x="171734" y="752902"/>
                  <a:pt x="196755" y="746078"/>
                  <a:pt x="218364" y="805218"/>
                </a:cubicBezTo>
                <a:cubicBezTo>
                  <a:pt x="239973" y="864358"/>
                  <a:pt x="249072" y="962167"/>
                  <a:pt x="279779" y="1023582"/>
                </a:cubicBezTo>
                <a:cubicBezTo>
                  <a:pt x="310486" y="1084997"/>
                  <a:pt x="367352" y="1127078"/>
                  <a:pt x="402609" y="1173708"/>
                </a:cubicBezTo>
                <a:cubicBezTo>
                  <a:pt x="437866" y="1220338"/>
                  <a:pt x="458337" y="1265831"/>
                  <a:pt x="491319" y="1303362"/>
                </a:cubicBezTo>
                <a:cubicBezTo>
                  <a:pt x="524301" y="1340893"/>
                  <a:pt x="566382" y="1364777"/>
                  <a:pt x="600501" y="1398896"/>
                </a:cubicBezTo>
                <a:cubicBezTo>
                  <a:pt x="634620" y="1433015"/>
                  <a:pt x="668740" y="1478508"/>
                  <a:pt x="696036" y="1508078"/>
                </a:cubicBezTo>
                <a:cubicBezTo>
                  <a:pt x="723332" y="1537648"/>
                  <a:pt x="764275" y="1576317"/>
                  <a:pt x="764275" y="1576317"/>
                </a:cubicBezTo>
                <a:cubicBezTo>
                  <a:pt x="785884" y="1597926"/>
                  <a:pt x="799532" y="1612711"/>
                  <a:pt x="825690" y="1637732"/>
                </a:cubicBezTo>
                <a:cubicBezTo>
                  <a:pt x="851848" y="1662753"/>
                  <a:pt x="892791" y="1692323"/>
                  <a:pt x="921224" y="1726442"/>
                </a:cubicBezTo>
                <a:cubicBezTo>
                  <a:pt x="949657" y="1760561"/>
                  <a:pt x="947383" y="1792406"/>
                  <a:pt x="996287" y="1842448"/>
                </a:cubicBezTo>
                <a:cubicBezTo>
                  <a:pt x="1045192" y="1892490"/>
                  <a:pt x="1174845" y="1990299"/>
                  <a:pt x="1214651" y="2026693"/>
                </a:cubicBezTo>
                <a:cubicBezTo>
                  <a:pt x="1254457" y="2063087"/>
                  <a:pt x="1188492" y="2044890"/>
                  <a:pt x="1235122" y="2060812"/>
                </a:cubicBezTo>
                <a:cubicBezTo>
                  <a:pt x="1281752" y="2076734"/>
                  <a:pt x="1419367" y="2094932"/>
                  <a:pt x="1494430" y="2122227"/>
                </a:cubicBezTo>
                <a:cubicBezTo>
                  <a:pt x="1569493" y="2149523"/>
                  <a:pt x="1632044" y="2189328"/>
                  <a:pt x="1685498" y="2224585"/>
                </a:cubicBezTo>
                <a:cubicBezTo>
                  <a:pt x="1738952" y="2259842"/>
                  <a:pt x="1767385" y="2295099"/>
                  <a:pt x="1815152" y="2333768"/>
                </a:cubicBezTo>
                <a:cubicBezTo>
                  <a:pt x="1862919" y="2372437"/>
                  <a:pt x="1919785" y="2416791"/>
                  <a:pt x="1972101" y="2456597"/>
                </a:cubicBezTo>
                <a:cubicBezTo>
                  <a:pt x="2024418" y="2496403"/>
                  <a:pt x="2044890" y="2525973"/>
                  <a:pt x="2129051" y="2572603"/>
                </a:cubicBezTo>
                <a:cubicBezTo>
                  <a:pt x="2213212" y="2619233"/>
                  <a:pt x="2379260" y="2684060"/>
                  <a:pt x="2477069" y="2736377"/>
                </a:cubicBezTo>
                <a:cubicBezTo>
                  <a:pt x="2574878" y="2788694"/>
                  <a:pt x="2643116" y="2850108"/>
                  <a:pt x="2715904" y="2886502"/>
                </a:cubicBezTo>
                <a:cubicBezTo>
                  <a:pt x="2788692" y="2922896"/>
                  <a:pt x="2830773" y="2934269"/>
                  <a:pt x="2913797" y="2954741"/>
                </a:cubicBezTo>
                <a:cubicBezTo>
                  <a:pt x="2996821" y="2975213"/>
                  <a:pt x="3116239" y="2994547"/>
                  <a:pt x="3214048" y="3009332"/>
                </a:cubicBezTo>
                <a:cubicBezTo>
                  <a:pt x="3311857" y="3024117"/>
                  <a:pt x="3397156" y="3037765"/>
                  <a:pt x="3500651" y="3043451"/>
                </a:cubicBezTo>
                <a:cubicBezTo>
                  <a:pt x="3604146" y="3049137"/>
                  <a:pt x="3720152" y="3046863"/>
                  <a:pt x="3835021" y="3043451"/>
                </a:cubicBezTo>
                <a:cubicBezTo>
                  <a:pt x="3949890" y="3040039"/>
                  <a:pt x="4084093" y="3026391"/>
                  <a:pt x="4189863" y="3022979"/>
                </a:cubicBezTo>
                <a:cubicBezTo>
                  <a:pt x="4295633" y="3019567"/>
                  <a:pt x="4312693" y="3015018"/>
                  <a:pt x="4469642" y="3022979"/>
                </a:cubicBezTo>
                <a:cubicBezTo>
                  <a:pt x="4626591" y="3030940"/>
                  <a:pt x="4879074" y="3050843"/>
                  <a:pt x="5131558" y="3070747"/>
                </a:cubicBez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0" name="Freeform 479"/>
          <p:cNvSpPr/>
          <p:nvPr/>
        </p:nvSpPr>
        <p:spPr bwMode="auto">
          <a:xfrm>
            <a:off x="1827157" y="2344439"/>
            <a:ext cx="5423188" cy="2756538"/>
          </a:xfrm>
          <a:custGeom>
            <a:avLst/>
            <a:gdLst>
              <a:gd name="connsiteX0" fmla="*/ 0 w 4940489"/>
              <a:gd name="connsiteY0" fmla="*/ 0 h 2511188"/>
              <a:gd name="connsiteX1" fmla="*/ 109182 w 4940489"/>
              <a:gd name="connsiteY1" fmla="*/ 436728 h 2511188"/>
              <a:gd name="connsiteX2" fmla="*/ 197892 w 4940489"/>
              <a:gd name="connsiteY2" fmla="*/ 580029 h 2511188"/>
              <a:gd name="connsiteX3" fmla="*/ 341194 w 4940489"/>
              <a:gd name="connsiteY3" fmla="*/ 771098 h 2511188"/>
              <a:gd name="connsiteX4" fmla="*/ 511791 w 4940489"/>
              <a:gd name="connsiteY4" fmla="*/ 941695 h 2511188"/>
              <a:gd name="connsiteX5" fmla="*/ 743803 w 4940489"/>
              <a:gd name="connsiteY5" fmla="*/ 1166883 h 2511188"/>
              <a:gd name="connsiteX6" fmla="*/ 982639 w 4940489"/>
              <a:gd name="connsiteY6" fmla="*/ 1453486 h 2511188"/>
              <a:gd name="connsiteX7" fmla="*/ 1207827 w 4940489"/>
              <a:gd name="connsiteY7" fmla="*/ 1555844 h 2511188"/>
              <a:gd name="connsiteX8" fmla="*/ 1542197 w 4940489"/>
              <a:gd name="connsiteY8" fmla="*/ 1740089 h 2511188"/>
              <a:gd name="connsiteX9" fmla="*/ 1801504 w 4940489"/>
              <a:gd name="connsiteY9" fmla="*/ 1924334 h 2511188"/>
              <a:gd name="connsiteX10" fmla="*/ 2060812 w 4940489"/>
              <a:gd name="connsiteY10" fmla="*/ 2074459 h 2511188"/>
              <a:gd name="connsiteX11" fmla="*/ 2320119 w 4940489"/>
              <a:gd name="connsiteY11" fmla="*/ 2190465 h 2511188"/>
              <a:gd name="connsiteX12" fmla="*/ 2497540 w 4940489"/>
              <a:gd name="connsiteY12" fmla="*/ 2306471 h 2511188"/>
              <a:gd name="connsiteX13" fmla="*/ 2681785 w 4940489"/>
              <a:gd name="connsiteY13" fmla="*/ 2381534 h 2511188"/>
              <a:gd name="connsiteX14" fmla="*/ 3063922 w 4940489"/>
              <a:gd name="connsiteY14" fmla="*/ 2456597 h 2511188"/>
              <a:gd name="connsiteX15" fmla="*/ 3405116 w 4940489"/>
              <a:gd name="connsiteY15" fmla="*/ 2497540 h 2511188"/>
              <a:gd name="connsiteX16" fmla="*/ 4019266 w 4940489"/>
              <a:gd name="connsiteY16" fmla="*/ 2477068 h 2511188"/>
              <a:gd name="connsiteX17" fmla="*/ 4387755 w 4940489"/>
              <a:gd name="connsiteY17" fmla="*/ 2477068 h 2511188"/>
              <a:gd name="connsiteX18" fmla="*/ 4940489 w 4940489"/>
              <a:gd name="connsiteY18" fmla="*/ 2511188 h 251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940489" h="2511188">
                <a:moveTo>
                  <a:pt x="0" y="0"/>
                </a:moveTo>
                <a:cubicBezTo>
                  <a:pt x="38100" y="170028"/>
                  <a:pt x="76200" y="340057"/>
                  <a:pt x="109182" y="436728"/>
                </a:cubicBezTo>
                <a:cubicBezTo>
                  <a:pt x="142164" y="533400"/>
                  <a:pt x="159223" y="524301"/>
                  <a:pt x="197892" y="580029"/>
                </a:cubicBezTo>
                <a:cubicBezTo>
                  <a:pt x="236561" y="635757"/>
                  <a:pt x="288878" y="710820"/>
                  <a:pt x="341194" y="771098"/>
                </a:cubicBezTo>
                <a:cubicBezTo>
                  <a:pt x="393511" y="831376"/>
                  <a:pt x="444689" y="875731"/>
                  <a:pt x="511791" y="941695"/>
                </a:cubicBezTo>
                <a:cubicBezTo>
                  <a:pt x="578893" y="1007659"/>
                  <a:pt x="665328" y="1081585"/>
                  <a:pt x="743803" y="1166883"/>
                </a:cubicBezTo>
                <a:cubicBezTo>
                  <a:pt x="822278" y="1252181"/>
                  <a:pt x="905302" y="1388659"/>
                  <a:pt x="982639" y="1453486"/>
                </a:cubicBezTo>
                <a:cubicBezTo>
                  <a:pt x="1059976" y="1518313"/>
                  <a:pt x="1114567" y="1508077"/>
                  <a:pt x="1207827" y="1555844"/>
                </a:cubicBezTo>
                <a:cubicBezTo>
                  <a:pt x="1301087" y="1603611"/>
                  <a:pt x="1443251" y="1678674"/>
                  <a:pt x="1542197" y="1740089"/>
                </a:cubicBezTo>
                <a:cubicBezTo>
                  <a:pt x="1641143" y="1801504"/>
                  <a:pt x="1715068" y="1868606"/>
                  <a:pt x="1801504" y="1924334"/>
                </a:cubicBezTo>
                <a:cubicBezTo>
                  <a:pt x="1887940" y="1980062"/>
                  <a:pt x="1974376" y="2030104"/>
                  <a:pt x="2060812" y="2074459"/>
                </a:cubicBezTo>
                <a:cubicBezTo>
                  <a:pt x="2147248" y="2118814"/>
                  <a:pt x="2247331" y="2151796"/>
                  <a:pt x="2320119" y="2190465"/>
                </a:cubicBezTo>
                <a:cubicBezTo>
                  <a:pt x="2392907" y="2229134"/>
                  <a:pt x="2437262" y="2274626"/>
                  <a:pt x="2497540" y="2306471"/>
                </a:cubicBezTo>
                <a:cubicBezTo>
                  <a:pt x="2557818" y="2338316"/>
                  <a:pt x="2587388" y="2356513"/>
                  <a:pt x="2681785" y="2381534"/>
                </a:cubicBezTo>
                <a:cubicBezTo>
                  <a:pt x="2776182" y="2406555"/>
                  <a:pt x="2943367" y="2437263"/>
                  <a:pt x="3063922" y="2456597"/>
                </a:cubicBezTo>
                <a:cubicBezTo>
                  <a:pt x="3184477" y="2475931"/>
                  <a:pt x="3245892" y="2494128"/>
                  <a:pt x="3405116" y="2497540"/>
                </a:cubicBezTo>
                <a:cubicBezTo>
                  <a:pt x="3564340" y="2500952"/>
                  <a:pt x="3855493" y="2480480"/>
                  <a:pt x="4019266" y="2477068"/>
                </a:cubicBezTo>
                <a:cubicBezTo>
                  <a:pt x="4183039" y="2473656"/>
                  <a:pt x="4234218" y="2471381"/>
                  <a:pt x="4387755" y="2477068"/>
                </a:cubicBezTo>
                <a:cubicBezTo>
                  <a:pt x="4541292" y="2482755"/>
                  <a:pt x="4740890" y="2496971"/>
                  <a:pt x="4940489" y="2511188"/>
                </a:cubicBez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1" name="Freeform 480"/>
          <p:cNvSpPr/>
          <p:nvPr/>
        </p:nvSpPr>
        <p:spPr bwMode="auto">
          <a:xfrm>
            <a:off x="2059365" y="2321967"/>
            <a:ext cx="5198470" cy="2166029"/>
          </a:xfrm>
          <a:custGeom>
            <a:avLst/>
            <a:gdLst>
              <a:gd name="connsiteX0" fmla="*/ 0 w 4735773"/>
              <a:gd name="connsiteY0" fmla="*/ 0 h 1973238"/>
              <a:gd name="connsiteX1" fmla="*/ 81887 w 4735773"/>
              <a:gd name="connsiteY1" fmla="*/ 143301 h 1973238"/>
              <a:gd name="connsiteX2" fmla="*/ 313899 w 4735773"/>
              <a:gd name="connsiteY2" fmla="*/ 395785 h 1973238"/>
              <a:gd name="connsiteX3" fmla="*/ 436729 w 4735773"/>
              <a:gd name="connsiteY3" fmla="*/ 504967 h 1973238"/>
              <a:gd name="connsiteX4" fmla="*/ 545911 w 4735773"/>
              <a:gd name="connsiteY4" fmla="*/ 641445 h 1973238"/>
              <a:gd name="connsiteX5" fmla="*/ 709684 w 4735773"/>
              <a:gd name="connsiteY5" fmla="*/ 818866 h 1973238"/>
              <a:gd name="connsiteX6" fmla="*/ 812042 w 4735773"/>
              <a:gd name="connsiteY6" fmla="*/ 921224 h 1973238"/>
              <a:gd name="connsiteX7" fmla="*/ 941696 w 4735773"/>
              <a:gd name="connsiteY7" fmla="*/ 975815 h 1973238"/>
              <a:gd name="connsiteX8" fmla="*/ 1221475 w 4735773"/>
              <a:gd name="connsiteY8" fmla="*/ 1105469 h 1973238"/>
              <a:gd name="connsiteX9" fmla="*/ 1494430 w 4735773"/>
              <a:gd name="connsiteY9" fmla="*/ 1296537 h 1973238"/>
              <a:gd name="connsiteX10" fmla="*/ 1733266 w 4735773"/>
              <a:gd name="connsiteY10" fmla="*/ 1460310 h 1973238"/>
              <a:gd name="connsiteX11" fmla="*/ 2006221 w 4735773"/>
              <a:gd name="connsiteY11" fmla="*/ 1596788 h 1973238"/>
              <a:gd name="connsiteX12" fmla="*/ 2156346 w 4735773"/>
              <a:gd name="connsiteY12" fmla="*/ 1651379 h 1973238"/>
              <a:gd name="connsiteX13" fmla="*/ 2265529 w 4735773"/>
              <a:gd name="connsiteY13" fmla="*/ 1740090 h 1973238"/>
              <a:gd name="connsiteX14" fmla="*/ 2402006 w 4735773"/>
              <a:gd name="connsiteY14" fmla="*/ 1808328 h 1973238"/>
              <a:gd name="connsiteX15" fmla="*/ 2572603 w 4735773"/>
              <a:gd name="connsiteY15" fmla="*/ 1849272 h 1973238"/>
              <a:gd name="connsiteX16" fmla="*/ 2934269 w 4735773"/>
              <a:gd name="connsiteY16" fmla="*/ 1931158 h 1973238"/>
              <a:gd name="connsiteX17" fmla="*/ 3452884 w 4735773"/>
              <a:gd name="connsiteY17" fmla="*/ 1972101 h 1973238"/>
              <a:gd name="connsiteX18" fmla="*/ 3951027 w 4735773"/>
              <a:gd name="connsiteY18" fmla="*/ 1937982 h 1973238"/>
              <a:gd name="connsiteX19" fmla="*/ 4326340 w 4735773"/>
              <a:gd name="connsiteY19" fmla="*/ 1951630 h 1973238"/>
              <a:gd name="connsiteX20" fmla="*/ 4735773 w 4735773"/>
              <a:gd name="connsiteY20" fmla="*/ 1965278 h 197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35773" h="1973238">
                <a:moveTo>
                  <a:pt x="0" y="0"/>
                </a:moveTo>
                <a:cubicBezTo>
                  <a:pt x="14785" y="38668"/>
                  <a:pt x="29571" y="77337"/>
                  <a:pt x="81887" y="143301"/>
                </a:cubicBezTo>
                <a:cubicBezTo>
                  <a:pt x="134203" y="209265"/>
                  <a:pt x="254759" y="335507"/>
                  <a:pt x="313899" y="395785"/>
                </a:cubicBezTo>
                <a:cubicBezTo>
                  <a:pt x="373039" y="456063"/>
                  <a:pt x="398060" y="464024"/>
                  <a:pt x="436729" y="504967"/>
                </a:cubicBezTo>
                <a:cubicBezTo>
                  <a:pt x="475398" y="545910"/>
                  <a:pt x="500419" y="589129"/>
                  <a:pt x="545911" y="641445"/>
                </a:cubicBezTo>
                <a:cubicBezTo>
                  <a:pt x="591403" y="693761"/>
                  <a:pt x="665329" y="772236"/>
                  <a:pt x="709684" y="818866"/>
                </a:cubicBezTo>
                <a:cubicBezTo>
                  <a:pt x="754039" y="865496"/>
                  <a:pt x="773373" y="895066"/>
                  <a:pt x="812042" y="921224"/>
                </a:cubicBezTo>
                <a:cubicBezTo>
                  <a:pt x="850711" y="947382"/>
                  <a:pt x="873457" y="945108"/>
                  <a:pt x="941696" y="975815"/>
                </a:cubicBezTo>
                <a:cubicBezTo>
                  <a:pt x="1009935" y="1006523"/>
                  <a:pt x="1129353" y="1052015"/>
                  <a:pt x="1221475" y="1105469"/>
                </a:cubicBezTo>
                <a:cubicBezTo>
                  <a:pt x="1313597" y="1158923"/>
                  <a:pt x="1494430" y="1296537"/>
                  <a:pt x="1494430" y="1296537"/>
                </a:cubicBezTo>
                <a:cubicBezTo>
                  <a:pt x="1579728" y="1355677"/>
                  <a:pt x="1647968" y="1410268"/>
                  <a:pt x="1733266" y="1460310"/>
                </a:cubicBezTo>
                <a:cubicBezTo>
                  <a:pt x="1818564" y="1510352"/>
                  <a:pt x="1935708" y="1564943"/>
                  <a:pt x="2006221" y="1596788"/>
                </a:cubicBezTo>
                <a:cubicBezTo>
                  <a:pt x="2076734" y="1628633"/>
                  <a:pt x="2113128" y="1627495"/>
                  <a:pt x="2156346" y="1651379"/>
                </a:cubicBezTo>
                <a:cubicBezTo>
                  <a:pt x="2199564" y="1675263"/>
                  <a:pt x="2224586" y="1713932"/>
                  <a:pt x="2265529" y="1740090"/>
                </a:cubicBezTo>
                <a:cubicBezTo>
                  <a:pt x="2306472" y="1766248"/>
                  <a:pt x="2350827" y="1790131"/>
                  <a:pt x="2402006" y="1808328"/>
                </a:cubicBezTo>
                <a:cubicBezTo>
                  <a:pt x="2453185" y="1826525"/>
                  <a:pt x="2572603" y="1849272"/>
                  <a:pt x="2572603" y="1849272"/>
                </a:cubicBezTo>
                <a:cubicBezTo>
                  <a:pt x="2661314" y="1869744"/>
                  <a:pt x="2787555" y="1910686"/>
                  <a:pt x="2934269" y="1931158"/>
                </a:cubicBezTo>
                <a:cubicBezTo>
                  <a:pt x="3080983" y="1951630"/>
                  <a:pt x="3283424" y="1970964"/>
                  <a:pt x="3452884" y="1972101"/>
                </a:cubicBezTo>
                <a:cubicBezTo>
                  <a:pt x="3622344" y="1973238"/>
                  <a:pt x="3805451" y="1941394"/>
                  <a:pt x="3951027" y="1937982"/>
                </a:cubicBezTo>
                <a:cubicBezTo>
                  <a:pt x="4096603" y="1934570"/>
                  <a:pt x="4326340" y="1951630"/>
                  <a:pt x="4326340" y="1951630"/>
                </a:cubicBezTo>
                <a:lnTo>
                  <a:pt x="4735773" y="1965278"/>
                </a:ln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2" name="Freeform 481"/>
          <p:cNvSpPr/>
          <p:nvPr/>
        </p:nvSpPr>
        <p:spPr bwMode="auto">
          <a:xfrm>
            <a:off x="2325510" y="2239050"/>
            <a:ext cx="4922686" cy="1812550"/>
          </a:xfrm>
          <a:custGeom>
            <a:avLst/>
            <a:gdLst>
              <a:gd name="connsiteX0" fmla="*/ 0 w 4484535"/>
              <a:gd name="connsiteY0" fmla="*/ 0 h 1651221"/>
              <a:gd name="connsiteX1" fmla="*/ 127220 w 4484535"/>
              <a:gd name="connsiteY1" fmla="*/ 127220 h 1651221"/>
              <a:gd name="connsiteX2" fmla="*/ 238539 w 4484535"/>
              <a:gd name="connsiteY2" fmla="*/ 214685 h 1651221"/>
              <a:gd name="connsiteX3" fmla="*/ 381662 w 4484535"/>
              <a:gd name="connsiteY3" fmla="*/ 389614 h 1651221"/>
              <a:gd name="connsiteX4" fmla="*/ 516834 w 4484535"/>
              <a:gd name="connsiteY4" fmla="*/ 500932 h 1651221"/>
              <a:gd name="connsiteX5" fmla="*/ 723568 w 4484535"/>
              <a:gd name="connsiteY5" fmla="*/ 620201 h 1651221"/>
              <a:gd name="connsiteX6" fmla="*/ 811033 w 4484535"/>
              <a:gd name="connsiteY6" fmla="*/ 683812 h 1651221"/>
              <a:gd name="connsiteX7" fmla="*/ 1009815 w 4484535"/>
              <a:gd name="connsiteY7" fmla="*/ 779227 h 1651221"/>
              <a:gd name="connsiteX8" fmla="*/ 1192695 w 4484535"/>
              <a:gd name="connsiteY8" fmla="*/ 914400 h 1651221"/>
              <a:gd name="connsiteX9" fmla="*/ 1335819 w 4484535"/>
              <a:gd name="connsiteY9" fmla="*/ 1041620 h 1651221"/>
              <a:gd name="connsiteX10" fmla="*/ 1566407 w 4484535"/>
              <a:gd name="connsiteY10" fmla="*/ 1176793 h 1651221"/>
              <a:gd name="connsiteX11" fmla="*/ 1844702 w 4484535"/>
              <a:gd name="connsiteY11" fmla="*/ 1280160 h 1651221"/>
              <a:gd name="connsiteX12" fmla="*/ 1940118 w 4484535"/>
              <a:gd name="connsiteY12" fmla="*/ 1335819 h 1651221"/>
              <a:gd name="connsiteX13" fmla="*/ 2043485 w 4484535"/>
              <a:gd name="connsiteY13" fmla="*/ 1415332 h 1651221"/>
              <a:gd name="connsiteX14" fmla="*/ 2242267 w 4484535"/>
              <a:gd name="connsiteY14" fmla="*/ 1486894 h 1651221"/>
              <a:gd name="connsiteX15" fmla="*/ 2639833 w 4484535"/>
              <a:gd name="connsiteY15" fmla="*/ 1590260 h 1651221"/>
              <a:gd name="connsiteX16" fmla="*/ 3045349 w 4484535"/>
              <a:gd name="connsiteY16" fmla="*/ 1645920 h 1651221"/>
              <a:gd name="connsiteX17" fmla="*/ 3395207 w 4484535"/>
              <a:gd name="connsiteY17" fmla="*/ 1622066 h 1651221"/>
              <a:gd name="connsiteX18" fmla="*/ 3609892 w 4484535"/>
              <a:gd name="connsiteY18" fmla="*/ 1598212 h 1651221"/>
              <a:gd name="connsiteX19" fmla="*/ 3896139 w 4484535"/>
              <a:gd name="connsiteY19" fmla="*/ 1614114 h 1651221"/>
              <a:gd name="connsiteX20" fmla="*/ 4484535 w 4484535"/>
              <a:gd name="connsiteY20" fmla="*/ 1622066 h 165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84535" h="1651221">
                <a:moveTo>
                  <a:pt x="0" y="0"/>
                </a:moveTo>
                <a:cubicBezTo>
                  <a:pt x="43732" y="45719"/>
                  <a:pt x="87464" y="91439"/>
                  <a:pt x="127220" y="127220"/>
                </a:cubicBezTo>
                <a:cubicBezTo>
                  <a:pt x="166976" y="163001"/>
                  <a:pt x="196132" y="170953"/>
                  <a:pt x="238539" y="214685"/>
                </a:cubicBezTo>
                <a:cubicBezTo>
                  <a:pt x="280946" y="258417"/>
                  <a:pt x="335279" y="341906"/>
                  <a:pt x="381662" y="389614"/>
                </a:cubicBezTo>
                <a:cubicBezTo>
                  <a:pt x="428045" y="437322"/>
                  <a:pt x="459850" y="462501"/>
                  <a:pt x="516834" y="500932"/>
                </a:cubicBezTo>
                <a:cubicBezTo>
                  <a:pt x="573818" y="539363"/>
                  <a:pt x="674535" y="589721"/>
                  <a:pt x="723568" y="620201"/>
                </a:cubicBezTo>
                <a:cubicBezTo>
                  <a:pt x="772601" y="650681"/>
                  <a:pt x="763325" y="657308"/>
                  <a:pt x="811033" y="683812"/>
                </a:cubicBezTo>
                <a:cubicBezTo>
                  <a:pt x="858741" y="710316"/>
                  <a:pt x="946205" y="740796"/>
                  <a:pt x="1009815" y="779227"/>
                </a:cubicBezTo>
                <a:cubicBezTo>
                  <a:pt x="1073425" y="817658"/>
                  <a:pt x="1138361" y="870668"/>
                  <a:pt x="1192695" y="914400"/>
                </a:cubicBezTo>
                <a:cubicBezTo>
                  <a:pt x="1247029" y="958132"/>
                  <a:pt x="1273534" y="997888"/>
                  <a:pt x="1335819" y="1041620"/>
                </a:cubicBezTo>
                <a:cubicBezTo>
                  <a:pt x="1398104" y="1085352"/>
                  <a:pt x="1481593" y="1137036"/>
                  <a:pt x="1566407" y="1176793"/>
                </a:cubicBezTo>
                <a:cubicBezTo>
                  <a:pt x="1651221" y="1216550"/>
                  <a:pt x="1782417" y="1253656"/>
                  <a:pt x="1844702" y="1280160"/>
                </a:cubicBezTo>
                <a:cubicBezTo>
                  <a:pt x="1906987" y="1306664"/>
                  <a:pt x="1906988" y="1313290"/>
                  <a:pt x="1940118" y="1335819"/>
                </a:cubicBezTo>
                <a:cubicBezTo>
                  <a:pt x="1973249" y="1358348"/>
                  <a:pt x="1993127" y="1390153"/>
                  <a:pt x="2043485" y="1415332"/>
                </a:cubicBezTo>
                <a:cubicBezTo>
                  <a:pt x="2093843" y="1440511"/>
                  <a:pt x="2142876" y="1457739"/>
                  <a:pt x="2242267" y="1486894"/>
                </a:cubicBezTo>
                <a:cubicBezTo>
                  <a:pt x="2341658" y="1516049"/>
                  <a:pt x="2505986" y="1563756"/>
                  <a:pt x="2639833" y="1590260"/>
                </a:cubicBezTo>
                <a:cubicBezTo>
                  <a:pt x="2773680" y="1616764"/>
                  <a:pt x="2919453" y="1640619"/>
                  <a:pt x="3045349" y="1645920"/>
                </a:cubicBezTo>
                <a:cubicBezTo>
                  <a:pt x="3171245" y="1651221"/>
                  <a:pt x="3301117" y="1630017"/>
                  <a:pt x="3395207" y="1622066"/>
                </a:cubicBezTo>
                <a:cubicBezTo>
                  <a:pt x="3489297" y="1614115"/>
                  <a:pt x="3526403" y="1599537"/>
                  <a:pt x="3609892" y="1598212"/>
                </a:cubicBezTo>
                <a:cubicBezTo>
                  <a:pt x="3693381" y="1596887"/>
                  <a:pt x="3750365" y="1610138"/>
                  <a:pt x="3896139" y="1614114"/>
                </a:cubicBezTo>
                <a:cubicBezTo>
                  <a:pt x="4041913" y="1618090"/>
                  <a:pt x="4263224" y="1620078"/>
                  <a:pt x="4484535" y="1622066"/>
                </a:cubicBez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3" name="Freeform 482"/>
          <p:cNvSpPr/>
          <p:nvPr/>
        </p:nvSpPr>
        <p:spPr bwMode="auto">
          <a:xfrm>
            <a:off x="2665907" y="2186681"/>
            <a:ext cx="4573560" cy="1501244"/>
          </a:xfrm>
          <a:custGeom>
            <a:avLst/>
            <a:gdLst>
              <a:gd name="connsiteX0" fmla="*/ 0 w 4166484"/>
              <a:gd name="connsiteY0" fmla="*/ 0 h 1367624"/>
              <a:gd name="connsiteX1" fmla="*/ 119270 w 4166484"/>
              <a:gd name="connsiteY1" fmla="*/ 143123 h 1367624"/>
              <a:gd name="connsiteX2" fmla="*/ 357809 w 4166484"/>
              <a:gd name="connsiteY2" fmla="*/ 270344 h 1367624"/>
              <a:gd name="connsiteX3" fmla="*/ 540689 w 4166484"/>
              <a:gd name="connsiteY3" fmla="*/ 413468 h 1367624"/>
              <a:gd name="connsiteX4" fmla="*/ 683813 w 4166484"/>
              <a:gd name="connsiteY4" fmla="*/ 524786 h 1367624"/>
              <a:gd name="connsiteX5" fmla="*/ 890547 w 4166484"/>
              <a:gd name="connsiteY5" fmla="*/ 675861 h 1367624"/>
              <a:gd name="connsiteX6" fmla="*/ 1041621 w 4166484"/>
              <a:gd name="connsiteY6" fmla="*/ 779228 h 1367624"/>
              <a:gd name="connsiteX7" fmla="*/ 1327868 w 4166484"/>
              <a:gd name="connsiteY7" fmla="*/ 930302 h 1367624"/>
              <a:gd name="connsiteX8" fmla="*/ 1550505 w 4166484"/>
              <a:gd name="connsiteY8" fmla="*/ 1009815 h 1367624"/>
              <a:gd name="connsiteX9" fmla="*/ 1733385 w 4166484"/>
              <a:gd name="connsiteY9" fmla="*/ 1105231 h 1367624"/>
              <a:gd name="connsiteX10" fmla="*/ 1868557 w 4166484"/>
              <a:gd name="connsiteY10" fmla="*/ 1176793 h 1367624"/>
              <a:gd name="connsiteX11" fmla="*/ 2083242 w 4166484"/>
              <a:gd name="connsiteY11" fmla="*/ 1248355 h 1367624"/>
              <a:gd name="connsiteX12" fmla="*/ 2377440 w 4166484"/>
              <a:gd name="connsiteY12" fmla="*/ 1311965 h 1367624"/>
              <a:gd name="connsiteX13" fmla="*/ 2623931 w 4166484"/>
              <a:gd name="connsiteY13" fmla="*/ 1367624 h 1367624"/>
              <a:gd name="connsiteX14" fmla="*/ 3299792 w 4166484"/>
              <a:gd name="connsiteY14" fmla="*/ 1343770 h 1367624"/>
              <a:gd name="connsiteX15" fmla="*/ 3753016 w 4166484"/>
              <a:gd name="connsiteY15" fmla="*/ 1351722 h 1367624"/>
              <a:gd name="connsiteX16" fmla="*/ 4166484 w 4166484"/>
              <a:gd name="connsiteY16" fmla="*/ 1351722 h 136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66484" h="1367624">
                <a:moveTo>
                  <a:pt x="0" y="0"/>
                </a:moveTo>
                <a:cubicBezTo>
                  <a:pt x="29817" y="49033"/>
                  <a:pt x="59635" y="98066"/>
                  <a:pt x="119270" y="143123"/>
                </a:cubicBezTo>
                <a:cubicBezTo>
                  <a:pt x="178905" y="188180"/>
                  <a:pt x="287572" y="225286"/>
                  <a:pt x="357809" y="270344"/>
                </a:cubicBezTo>
                <a:cubicBezTo>
                  <a:pt x="428046" y="315402"/>
                  <a:pt x="540689" y="413468"/>
                  <a:pt x="540689" y="413468"/>
                </a:cubicBezTo>
                <a:cubicBezTo>
                  <a:pt x="595023" y="455875"/>
                  <a:pt x="625503" y="481054"/>
                  <a:pt x="683813" y="524786"/>
                </a:cubicBezTo>
                <a:cubicBezTo>
                  <a:pt x="742123" y="568518"/>
                  <a:pt x="830912" y="633454"/>
                  <a:pt x="890547" y="675861"/>
                </a:cubicBezTo>
                <a:cubicBezTo>
                  <a:pt x="950182" y="718268"/>
                  <a:pt x="968734" y="736821"/>
                  <a:pt x="1041621" y="779228"/>
                </a:cubicBezTo>
                <a:cubicBezTo>
                  <a:pt x="1114508" y="821635"/>
                  <a:pt x="1243054" y="891871"/>
                  <a:pt x="1327868" y="930302"/>
                </a:cubicBezTo>
                <a:cubicBezTo>
                  <a:pt x="1412682" y="968733"/>
                  <a:pt x="1482919" y="980660"/>
                  <a:pt x="1550505" y="1009815"/>
                </a:cubicBezTo>
                <a:cubicBezTo>
                  <a:pt x="1618091" y="1038970"/>
                  <a:pt x="1733385" y="1105231"/>
                  <a:pt x="1733385" y="1105231"/>
                </a:cubicBezTo>
                <a:cubicBezTo>
                  <a:pt x="1786394" y="1133061"/>
                  <a:pt x="1810248" y="1152939"/>
                  <a:pt x="1868557" y="1176793"/>
                </a:cubicBezTo>
                <a:cubicBezTo>
                  <a:pt x="1926866" y="1200647"/>
                  <a:pt x="1998428" y="1225826"/>
                  <a:pt x="2083242" y="1248355"/>
                </a:cubicBezTo>
                <a:cubicBezTo>
                  <a:pt x="2168056" y="1270884"/>
                  <a:pt x="2377440" y="1311965"/>
                  <a:pt x="2377440" y="1311965"/>
                </a:cubicBezTo>
                <a:cubicBezTo>
                  <a:pt x="2467555" y="1331843"/>
                  <a:pt x="2470206" y="1362323"/>
                  <a:pt x="2623931" y="1367624"/>
                </a:cubicBezTo>
                <a:lnTo>
                  <a:pt x="3299792" y="1343770"/>
                </a:lnTo>
                <a:lnTo>
                  <a:pt x="3753016" y="1351722"/>
                </a:lnTo>
                <a:lnTo>
                  <a:pt x="4166484" y="1351722"/>
                </a:ln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4" name="Freeform 483"/>
          <p:cNvSpPr/>
          <p:nvPr/>
        </p:nvSpPr>
        <p:spPr bwMode="auto">
          <a:xfrm>
            <a:off x="3163414" y="2169224"/>
            <a:ext cx="4067326" cy="1163756"/>
          </a:xfrm>
          <a:custGeom>
            <a:avLst/>
            <a:gdLst>
              <a:gd name="connsiteX0" fmla="*/ 0 w 3705308"/>
              <a:gd name="connsiteY0" fmla="*/ 0 h 1060174"/>
              <a:gd name="connsiteX1" fmla="*/ 254442 w 3705308"/>
              <a:gd name="connsiteY1" fmla="*/ 214685 h 1060174"/>
              <a:gd name="connsiteX2" fmla="*/ 779228 w 3705308"/>
              <a:gd name="connsiteY2" fmla="*/ 572494 h 1060174"/>
              <a:gd name="connsiteX3" fmla="*/ 914400 w 3705308"/>
              <a:gd name="connsiteY3" fmla="*/ 628153 h 1060174"/>
              <a:gd name="connsiteX4" fmla="*/ 1192695 w 3705308"/>
              <a:gd name="connsiteY4" fmla="*/ 779228 h 1060174"/>
              <a:gd name="connsiteX5" fmla="*/ 1502796 w 3705308"/>
              <a:gd name="connsiteY5" fmla="*/ 914400 h 1060174"/>
              <a:gd name="connsiteX6" fmla="*/ 1781092 w 3705308"/>
              <a:gd name="connsiteY6" fmla="*/ 993913 h 1060174"/>
              <a:gd name="connsiteX7" fmla="*/ 2059388 w 3705308"/>
              <a:gd name="connsiteY7" fmla="*/ 1049572 h 1060174"/>
              <a:gd name="connsiteX8" fmla="*/ 2282024 w 3705308"/>
              <a:gd name="connsiteY8" fmla="*/ 1057524 h 1060174"/>
              <a:gd name="connsiteX9" fmla="*/ 2822713 w 3705308"/>
              <a:gd name="connsiteY9" fmla="*/ 1049572 h 1060174"/>
              <a:gd name="connsiteX10" fmla="*/ 3705308 w 3705308"/>
              <a:gd name="connsiteY10" fmla="*/ 1049572 h 106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05308" h="1060174">
                <a:moveTo>
                  <a:pt x="0" y="0"/>
                </a:moveTo>
                <a:cubicBezTo>
                  <a:pt x="62285" y="59634"/>
                  <a:pt x="124571" y="119269"/>
                  <a:pt x="254442" y="214685"/>
                </a:cubicBezTo>
                <a:cubicBezTo>
                  <a:pt x="384313" y="310101"/>
                  <a:pt x="669235" y="503583"/>
                  <a:pt x="779228" y="572494"/>
                </a:cubicBezTo>
                <a:cubicBezTo>
                  <a:pt x="889221" y="641405"/>
                  <a:pt x="845489" y="593697"/>
                  <a:pt x="914400" y="628153"/>
                </a:cubicBezTo>
                <a:cubicBezTo>
                  <a:pt x="983311" y="662609"/>
                  <a:pt x="1094629" y="731520"/>
                  <a:pt x="1192695" y="779228"/>
                </a:cubicBezTo>
                <a:cubicBezTo>
                  <a:pt x="1290761" y="826936"/>
                  <a:pt x="1404730" y="878619"/>
                  <a:pt x="1502796" y="914400"/>
                </a:cubicBezTo>
                <a:cubicBezTo>
                  <a:pt x="1600862" y="950181"/>
                  <a:pt x="1688327" y="971384"/>
                  <a:pt x="1781092" y="993913"/>
                </a:cubicBezTo>
                <a:cubicBezTo>
                  <a:pt x="1873857" y="1016442"/>
                  <a:pt x="1975900" y="1038970"/>
                  <a:pt x="2059388" y="1049572"/>
                </a:cubicBezTo>
                <a:cubicBezTo>
                  <a:pt x="2142876" y="1060174"/>
                  <a:pt x="2154803" y="1057524"/>
                  <a:pt x="2282024" y="1057524"/>
                </a:cubicBezTo>
                <a:cubicBezTo>
                  <a:pt x="2409245" y="1057524"/>
                  <a:pt x="2822713" y="1049572"/>
                  <a:pt x="2822713" y="1049572"/>
                </a:cubicBezTo>
                <a:lnTo>
                  <a:pt x="3705308" y="1049572"/>
                </a:ln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5" name="Freeform 484"/>
          <p:cNvSpPr/>
          <p:nvPr/>
        </p:nvSpPr>
        <p:spPr bwMode="auto">
          <a:xfrm>
            <a:off x="3791842" y="2160496"/>
            <a:ext cx="3456354" cy="724438"/>
          </a:xfrm>
          <a:custGeom>
            <a:avLst/>
            <a:gdLst>
              <a:gd name="connsiteX0" fmla="*/ 0 w 3148716"/>
              <a:gd name="connsiteY0" fmla="*/ 0 h 659958"/>
              <a:gd name="connsiteX1" fmla="*/ 190831 w 3148716"/>
              <a:gd name="connsiteY1" fmla="*/ 151075 h 659958"/>
              <a:gd name="connsiteX2" fmla="*/ 683812 w 3148716"/>
              <a:gd name="connsiteY2" fmla="*/ 405516 h 659958"/>
              <a:gd name="connsiteX3" fmla="*/ 1184744 w 3148716"/>
              <a:gd name="connsiteY3" fmla="*/ 596348 h 659958"/>
              <a:gd name="connsiteX4" fmla="*/ 1502796 w 3148716"/>
              <a:gd name="connsiteY4" fmla="*/ 652007 h 659958"/>
              <a:gd name="connsiteX5" fmla="*/ 2178657 w 3148716"/>
              <a:gd name="connsiteY5" fmla="*/ 644056 h 659958"/>
              <a:gd name="connsiteX6" fmla="*/ 3148716 w 3148716"/>
              <a:gd name="connsiteY6" fmla="*/ 644056 h 659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8716" h="659958">
                <a:moveTo>
                  <a:pt x="0" y="0"/>
                </a:moveTo>
                <a:cubicBezTo>
                  <a:pt x="38431" y="41744"/>
                  <a:pt x="76862" y="83489"/>
                  <a:pt x="190831" y="151075"/>
                </a:cubicBezTo>
                <a:cubicBezTo>
                  <a:pt x="304800" y="218661"/>
                  <a:pt x="518160" y="331304"/>
                  <a:pt x="683812" y="405516"/>
                </a:cubicBezTo>
                <a:cubicBezTo>
                  <a:pt x="849464" y="479728"/>
                  <a:pt x="1048247" y="555266"/>
                  <a:pt x="1184744" y="596348"/>
                </a:cubicBezTo>
                <a:cubicBezTo>
                  <a:pt x="1321241" y="637430"/>
                  <a:pt x="1337144" y="644056"/>
                  <a:pt x="1502796" y="652007"/>
                </a:cubicBezTo>
                <a:cubicBezTo>
                  <a:pt x="1668448" y="659958"/>
                  <a:pt x="2178657" y="644056"/>
                  <a:pt x="2178657" y="644056"/>
                </a:cubicBezTo>
                <a:lnTo>
                  <a:pt x="3148716" y="644056"/>
                </a:ln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5074024" y="2501153"/>
            <a:ext cx="2214282" cy="44823"/>
          </a:xfrm>
          <a:custGeom>
            <a:avLst/>
            <a:gdLst>
              <a:gd name="connsiteX0" fmla="*/ 2214282 w 2214282"/>
              <a:gd name="connsiteY0" fmla="*/ 44823 h 44823"/>
              <a:gd name="connsiteX1" fmla="*/ 1344705 w 2214282"/>
              <a:gd name="connsiteY1" fmla="*/ 35859 h 44823"/>
              <a:gd name="connsiteX2" fmla="*/ 1210235 w 2214282"/>
              <a:gd name="connsiteY2" fmla="*/ 35859 h 44823"/>
              <a:gd name="connsiteX3" fmla="*/ 779929 w 2214282"/>
              <a:gd name="connsiteY3" fmla="*/ 40341 h 44823"/>
              <a:gd name="connsiteX4" fmla="*/ 0 w 2214282"/>
              <a:gd name="connsiteY4" fmla="*/ 0 h 44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4282" h="44823">
                <a:moveTo>
                  <a:pt x="2214282" y="44823"/>
                </a:moveTo>
                <a:lnTo>
                  <a:pt x="1344705" y="35859"/>
                </a:lnTo>
                <a:lnTo>
                  <a:pt x="1210235" y="35859"/>
                </a:lnTo>
                <a:cubicBezTo>
                  <a:pt x="1116106" y="36606"/>
                  <a:pt x="981635" y="46317"/>
                  <a:pt x="779929" y="40341"/>
                </a:cubicBezTo>
                <a:cubicBezTo>
                  <a:pt x="578223" y="34365"/>
                  <a:pt x="289111" y="17182"/>
                  <a:pt x="0" y="0"/>
                </a:cubicBez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5-Point Star 3"/>
          <p:cNvSpPr/>
          <p:nvPr/>
        </p:nvSpPr>
        <p:spPr bwMode="auto">
          <a:xfrm>
            <a:off x="7712025" y="3412698"/>
            <a:ext cx="190578" cy="190578"/>
          </a:xfrm>
          <a:prstGeom prst="star5">
            <a:avLst/>
          </a:prstGeom>
          <a:solidFill>
            <a:srgbClr val="FFFF00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179" name="5-Point Star 178"/>
          <p:cNvSpPr/>
          <p:nvPr/>
        </p:nvSpPr>
        <p:spPr bwMode="auto">
          <a:xfrm>
            <a:off x="7712025" y="5223121"/>
            <a:ext cx="190578" cy="190578"/>
          </a:xfrm>
          <a:prstGeom prst="star5">
            <a:avLst/>
          </a:prstGeom>
          <a:solidFill>
            <a:srgbClr val="FFFF00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35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Rectangle 341"/>
          <p:cNvSpPr/>
          <p:nvPr/>
        </p:nvSpPr>
        <p:spPr bwMode="auto">
          <a:xfrm>
            <a:off x="698712" y="1150938"/>
            <a:ext cx="7676249" cy="495786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3" name="Freeform 342"/>
          <p:cNvSpPr/>
          <p:nvPr/>
        </p:nvSpPr>
        <p:spPr bwMode="auto">
          <a:xfrm>
            <a:off x="3216473" y="2159492"/>
            <a:ext cx="570471" cy="133590"/>
          </a:xfrm>
          <a:custGeom>
            <a:avLst/>
            <a:gdLst>
              <a:gd name="connsiteX0" fmla="*/ 519695 w 519695"/>
              <a:gd name="connsiteY0" fmla="*/ 0 h 121700"/>
              <a:gd name="connsiteX1" fmla="*/ 0 w 519695"/>
              <a:gd name="connsiteY1" fmla="*/ 6578 h 121700"/>
              <a:gd name="connsiteX2" fmla="*/ 19735 w 519695"/>
              <a:gd name="connsiteY2" fmla="*/ 42759 h 121700"/>
              <a:gd name="connsiteX3" fmla="*/ 92098 w 519695"/>
              <a:gd name="connsiteY3" fmla="*/ 69073 h 121700"/>
              <a:gd name="connsiteX4" fmla="*/ 118411 w 519695"/>
              <a:gd name="connsiteY4" fmla="*/ 92097 h 121700"/>
              <a:gd name="connsiteX5" fmla="*/ 141436 w 519695"/>
              <a:gd name="connsiteY5" fmla="*/ 121700 h 121700"/>
              <a:gd name="connsiteX6" fmla="*/ 236823 w 519695"/>
              <a:gd name="connsiteY6" fmla="*/ 121700 h 121700"/>
              <a:gd name="connsiteX7" fmla="*/ 358524 w 519695"/>
              <a:gd name="connsiteY7" fmla="*/ 98676 h 121700"/>
              <a:gd name="connsiteX8" fmla="*/ 407862 w 519695"/>
              <a:gd name="connsiteY8" fmla="*/ 69073 h 121700"/>
              <a:gd name="connsiteX9" fmla="*/ 519695 w 519695"/>
              <a:gd name="connsiteY9" fmla="*/ 0 h 12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9695" h="121700">
                <a:moveTo>
                  <a:pt x="519695" y="0"/>
                </a:moveTo>
                <a:lnTo>
                  <a:pt x="0" y="6578"/>
                </a:lnTo>
                <a:lnTo>
                  <a:pt x="19735" y="42759"/>
                </a:lnTo>
                <a:lnTo>
                  <a:pt x="92098" y="69073"/>
                </a:lnTo>
                <a:lnTo>
                  <a:pt x="118411" y="92097"/>
                </a:lnTo>
                <a:lnTo>
                  <a:pt x="141436" y="121700"/>
                </a:lnTo>
                <a:lnTo>
                  <a:pt x="236823" y="121700"/>
                </a:lnTo>
                <a:lnTo>
                  <a:pt x="358524" y="98676"/>
                </a:lnTo>
                <a:lnTo>
                  <a:pt x="407862" y="69073"/>
                </a:lnTo>
                <a:lnTo>
                  <a:pt x="519695" y="0"/>
                </a:lnTo>
                <a:close/>
              </a:path>
            </a:pathLst>
          </a:custGeom>
          <a:solidFill>
            <a:srgbClr val="66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44" name="Group 343"/>
          <p:cNvGrpSpPr/>
          <p:nvPr/>
        </p:nvGrpSpPr>
        <p:grpSpPr>
          <a:xfrm>
            <a:off x="1631431" y="2159492"/>
            <a:ext cx="1209542" cy="180528"/>
            <a:chOff x="1943922" y="2137986"/>
            <a:chExt cx="1101885" cy="164460"/>
          </a:xfrm>
        </p:grpSpPr>
        <p:sp>
          <p:nvSpPr>
            <p:cNvPr id="345" name="Freeform 344"/>
            <p:cNvSpPr/>
            <p:nvPr/>
          </p:nvSpPr>
          <p:spPr bwMode="auto">
            <a:xfrm>
              <a:off x="1950501" y="2141275"/>
              <a:ext cx="1095306" cy="161171"/>
            </a:xfrm>
            <a:custGeom>
              <a:avLst/>
              <a:gdLst>
                <a:gd name="connsiteX0" fmla="*/ 0 w 1095306"/>
                <a:gd name="connsiteY0" fmla="*/ 16446 h 161171"/>
                <a:gd name="connsiteX1" fmla="*/ 0 w 1095306"/>
                <a:gd name="connsiteY1" fmla="*/ 16446 h 161171"/>
                <a:gd name="connsiteX2" fmla="*/ 32892 w 1095306"/>
                <a:gd name="connsiteY2" fmla="*/ 95387 h 161171"/>
                <a:gd name="connsiteX3" fmla="*/ 108544 w 1095306"/>
                <a:gd name="connsiteY3" fmla="*/ 161171 h 161171"/>
                <a:gd name="connsiteX4" fmla="*/ 141436 w 1095306"/>
                <a:gd name="connsiteY4" fmla="*/ 161171 h 161171"/>
                <a:gd name="connsiteX5" fmla="*/ 217087 w 1095306"/>
                <a:gd name="connsiteY5" fmla="*/ 157882 h 161171"/>
                <a:gd name="connsiteX6" fmla="*/ 292739 w 1095306"/>
                <a:gd name="connsiteY6" fmla="*/ 144725 h 161171"/>
                <a:gd name="connsiteX7" fmla="*/ 358523 w 1095306"/>
                <a:gd name="connsiteY7" fmla="*/ 134857 h 161171"/>
                <a:gd name="connsiteX8" fmla="*/ 437464 w 1095306"/>
                <a:gd name="connsiteY8" fmla="*/ 124990 h 161171"/>
                <a:gd name="connsiteX9" fmla="*/ 506538 w 1095306"/>
                <a:gd name="connsiteY9" fmla="*/ 124990 h 161171"/>
                <a:gd name="connsiteX10" fmla="*/ 562454 w 1095306"/>
                <a:gd name="connsiteY10" fmla="*/ 105254 h 161171"/>
                <a:gd name="connsiteX11" fmla="*/ 611793 w 1095306"/>
                <a:gd name="connsiteY11" fmla="*/ 78941 h 161171"/>
                <a:gd name="connsiteX12" fmla="*/ 670998 w 1095306"/>
                <a:gd name="connsiteY12" fmla="*/ 65784 h 161171"/>
                <a:gd name="connsiteX13" fmla="*/ 710469 w 1095306"/>
                <a:gd name="connsiteY13" fmla="*/ 82230 h 161171"/>
                <a:gd name="connsiteX14" fmla="*/ 713758 w 1095306"/>
                <a:gd name="connsiteY14" fmla="*/ 82230 h 161171"/>
                <a:gd name="connsiteX15" fmla="*/ 730204 w 1095306"/>
                <a:gd name="connsiteY15" fmla="*/ 82230 h 161171"/>
                <a:gd name="connsiteX16" fmla="*/ 842037 w 1095306"/>
                <a:gd name="connsiteY16" fmla="*/ 59206 h 161171"/>
                <a:gd name="connsiteX17" fmla="*/ 868351 w 1095306"/>
                <a:gd name="connsiteY17" fmla="*/ 42760 h 161171"/>
                <a:gd name="connsiteX18" fmla="*/ 881508 w 1095306"/>
                <a:gd name="connsiteY18" fmla="*/ 36181 h 161171"/>
                <a:gd name="connsiteX19" fmla="*/ 907821 w 1095306"/>
                <a:gd name="connsiteY19" fmla="*/ 19735 h 161171"/>
                <a:gd name="connsiteX20" fmla="*/ 990052 w 1095306"/>
                <a:gd name="connsiteY20" fmla="*/ 3289 h 161171"/>
                <a:gd name="connsiteX21" fmla="*/ 1095306 w 1095306"/>
                <a:gd name="connsiteY21" fmla="*/ 0 h 16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5306" h="161171">
                  <a:moveTo>
                    <a:pt x="0" y="16446"/>
                  </a:moveTo>
                  <a:lnTo>
                    <a:pt x="0" y="16446"/>
                  </a:lnTo>
                  <a:lnTo>
                    <a:pt x="32892" y="95387"/>
                  </a:lnTo>
                  <a:lnTo>
                    <a:pt x="108544" y="161171"/>
                  </a:lnTo>
                  <a:lnTo>
                    <a:pt x="141436" y="161171"/>
                  </a:lnTo>
                  <a:lnTo>
                    <a:pt x="217087" y="157882"/>
                  </a:lnTo>
                  <a:lnTo>
                    <a:pt x="292739" y="144725"/>
                  </a:lnTo>
                  <a:lnTo>
                    <a:pt x="358523" y="134857"/>
                  </a:lnTo>
                  <a:lnTo>
                    <a:pt x="437464" y="124990"/>
                  </a:lnTo>
                  <a:lnTo>
                    <a:pt x="506538" y="124990"/>
                  </a:lnTo>
                  <a:lnTo>
                    <a:pt x="562454" y="105254"/>
                  </a:lnTo>
                  <a:lnTo>
                    <a:pt x="611793" y="78941"/>
                  </a:lnTo>
                  <a:lnTo>
                    <a:pt x="670998" y="65784"/>
                  </a:lnTo>
                  <a:cubicBezTo>
                    <a:pt x="676932" y="68422"/>
                    <a:pt x="698974" y="79356"/>
                    <a:pt x="710469" y="82230"/>
                  </a:cubicBezTo>
                  <a:cubicBezTo>
                    <a:pt x="711533" y="82496"/>
                    <a:pt x="712662" y="82230"/>
                    <a:pt x="713758" y="82230"/>
                  </a:cubicBezTo>
                  <a:lnTo>
                    <a:pt x="730204" y="82230"/>
                  </a:lnTo>
                  <a:lnTo>
                    <a:pt x="842037" y="59206"/>
                  </a:lnTo>
                  <a:cubicBezTo>
                    <a:pt x="850808" y="53724"/>
                    <a:pt x="859271" y="47713"/>
                    <a:pt x="868351" y="42760"/>
                  </a:cubicBezTo>
                  <a:cubicBezTo>
                    <a:pt x="884982" y="33688"/>
                    <a:pt x="873399" y="44288"/>
                    <a:pt x="881508" y="36181"/>
                  </a:cubicBezTo>
                  <a:lnTo>
                    <a:pt x="907821" y="19735"/>
                  </a:lnTo>
                  <a:lnTo>
                    <a:pt x="990052" y="3289"/>
                  </a:lnTo>
                  <a:lnTo>
                    <a:pt x="1095306" y="0"/>
                  </a:lnTo>
                </a:path>
              </a:pathLst>
            </a:custGeom>
            <a:solidFill>
              <a:srgbClr val="66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46" name="Freeform 345"/>
            <p:cNvSpPr/>
            <p:nvPr/>
          </p:nvSpPr>
          <p:spPr bwMode="auto">
            <a:xfrm>
              <a:off x="1943922" y="2137986"/>
              <a:ext cx="891376" cy="55916"/>
            </a:xfrm>
            <a:custGeom>
              <a:avLst/>
              <a:gdLst>
                <a:gd name="connsiteX0" fmla="*/ 891376 w 891376"/>
                <a:gd name="connsiteY0" fmla="*/ 6578 h 55916"/>
                <a:gd name="connsiteX1" fmla="*/ 0 w 891376"/>
                <a:gd name="connsiteY1" fmla="*/ 0 h 55916"/>
                <a:gd name="connsiteX2" fmla="*/ 26314 w 891376"/>
                <a:gd name="connsiteY2" fmla="*/ 55916 h 5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376" h="55916">
                  <a:moveTo>
                    <a:pt x="891376" y="6578"/>
                  </a:moveTo>
                  <a:lnTo>
                    <a:pt x="0" y="0"/>
                  </a:lnTo>
                  <a:lnTo>
                    <a:pt x="26314" y="55916"/>
                  </a:lnTo>
                </a:path>
              </a:pathLst>
            </a:custGeom>
            <a:solidFill>
              <a:srgbClr val="66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347" name="TextBox 346"/>
          <p:cNvSpPr txBox="1"/>
          <p:nvPr/>
        </p:nvSpPr>
        <p:spPr>
          <a:xfrm>
            <a:off x="7949635" y="4371858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111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" name="TextBox 347"/>
          <p:cNvSpPr txBox="1"/>
          <p:nvPr/>
        </p:nvSpPr>
        <p:spPr>
          <a:xfrm>
            <a:off x="7949635" y="5430818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9" name="TextBox 348"/>
          <p:cNvSpPr txBox="1"/>
          <p:nvPr/>
        </p:nvSpPr>
        <p:spPr>
          <a:xfrm>
            <a:off x="7949635" y="5002550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0" name="TextBox 349"/>
          <p:cNvSpPr txBox="1"/>
          <p:nvPr/>
        </p:nvSpPr>
        <p:spPr>
          <a:xfrm>
            <a:off x="7949635" y="5636476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131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1" name="TextBox 350"/>
          <p:cNvSpPr txBox="1"/>
          <p:nvPr/>
        </p:nvSpPr>
        <p:spPr>
          <a:xfrm>
            <a:off x="7949635" y="2133418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0/22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2" name="TextBox 351"/>
          <p:cNvSpPr txBox="1"/>
          <p:nvPr/>
        </p:nvSpPr>
        <p:spPr>
          <a:xfrm>
            <a:off x="7949635" y="3910695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108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3" name="TextBox 352"/>
          <p:cNvSpPr txBox="1"/>
          <p:nvPr/>
        </p:nvSpPr>
        <p:spPr>
          <a:xfrm>
            <a:off x="7949635" y="2766584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72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4" name="TextBox 353"/>
          <p:cNvSpPr txBox="1"/>
          <p:nvPr/>
        </p:nvSpPr>
        <p:spPr>
          <a:xfrm>
            <a:off x="7949635" y="3567344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96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5" name="TextBox 354"/>
          <p:cNvSpPr txBox="1"/>
          <p:nvPr/>
        </p:nvSpPr>
        <p:spPr>
          <a:xfrm>
            <a:off x="7949635" y="3219931"/>
            <a:ext cx="393733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86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9" name="Rectangle 46"/>
          <p:cNvSpPr/>
          <p:nvPr/>
        </p:nvSpPr>
        <p:spPr bwMode="auto">
          <a:xfrm>
            <a:off x="7643335" y="5537373"/>
            <a:ext cx="338573" cy="193864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0" name="Rectangle 429"/>
          <p:cNvSpPr/>
          <p:nvPr/>
        </p:nvSpPr>
        <p:spPr bwMode="auto">
          <a:xfrm>
            <a:off x="7643335" y="5103324"/>
            <a:ext cx="338573" cy="430173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1" name="Rectangle 48"/>
          <p:cNvSpPr/>
          <p:nvPr/>
        </p:nvSpPr>
        <p:spPr bwMode="auto">
          <a:xfrm>
            <a:off x="7643335" y="4480393"/>
            <a:ext cx="338573" cy="61517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2" name="Rectangle 431"/>
          <p:cNvSpPr/>
          <p:nvPr/>
        </p:nvSpPr>
        <p:spPr bwMode="auto">
          <a:xfrm>
            <a:off x="7643335" y="3671746"/>
            <a:ext cx="338573" cy="347774"/>
          </a:xfrm>
          <a:prstGeom prst="rect">
            <a:avLst/>
          </a:prstGeom>
          <a:solidFill>
            <a:srgbClr val="CEAB8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3" name="Rectangle 432"/>
          <p:cNvSpPr/>
          <p:nvPr/>
        </p:nvSpPr>
        <p:spPr bwMode="auto">
          <a:xfrm>
            <a:off x="7643335" y="4016694"/>
            <a:ext cx="338573" cy="4580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4" name="Rectangle 433"/>
          <p:cNvSpPr/>
          <p:nvPr/>
        </p:nvSpPr>
        <p:spPr bwMode="auto">
          <a:xfrm>
            <a:off x="7643335" y="3321144"/>
            <a:ext cx="338573" cy="347774"/>
          </a:xfrm>
          <a:prstGeom prst="rect">
            <a:avLst/>
          </a:prstGeom>
          <a:solidFill>
            <a:srgbClr val="99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5" name="Rectangle 434"/>
          <p:cNvSpPr/>
          <p:nvPr/>
        </p:nvSpPr>
        <p:spPr bwMode="auto">
          <a:xfrm>
            <a:off x="7643335" y="2863101"/>
            <a:ext cx="338573" cy="458043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6" name="Rectangle 435"/>
          <p:cNvSpPr/>
          <p:nvPr/>
        </p:nvSpPr>
        <p:spPr bwMode="auto">
          <a:xfrm>
            <a:off x="7643335" y="2376780"/>
            <a:ext cx="338573" cy="491974"/>
          </a:xfrm>
          <a:prstGeom prst="rect">
            <a:avLst/>
          </a:prstGeom>
          <a:solidFill>
            <a:srgbClr val="FFC08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7" name="Rectangle 436"/>
          <p:cNvSpPr/>
          <p:nvPr/>
        </p:nvSpPr>
        <p:spPr bwMode="auto">
          <a:xfrm>
            <a:off x="7648181" y="2169130"/>
            <a:ext cx="338573" cy="7515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5" name="Freeform 444"/>
          <p:cNvSpPr/>
          <p:nvPr/>
        </p:nvSpPr>
        <p:spPr bwMode="auto">
          <a:xfrm>
            <a:off x="990645" y="2171406"/>
            <a:ext cx="786262" cy="932641"/>
          </a:xfrm>
          <a:custGeom>
            <a:avLst/>
            <a:gdLst>
              <a:gd name="connsiteX0" fmla="*/ 0 w 716280"/>
              <a:gd name="connsiteY0" fmla="*/ 0 h 849630"/>
              <a:gd name="connsiteX1" fmla="*/ 182880 w 716280"/>
              <a:gd name="connsiteY1" fmla="*/ 60960 h 849630"/>
              <a:gd name="connsiteX2" fmla="*/ 331470 w 716280"/>
              <a:gd name="connsiteY2" fmla="*/ 83820 h 849630"/>
              <a:gd name="connsiteX3" fmla="*/ 407670 w 716280"/>
              <a:gd name="connsiteY3" fmla="*/ 99060 h 849630"/>
              <a:gd name="connsiteX4" fmla="*/ 480060 w 716280"/>
              <a:gd name="connsiteY4" fmla="*/ 106680 h 849630"/>
              <a:gd name="connsiteX5" fmla="*/ 533400 w 716280"/>
              <a:gd name="connsiteY5" fmla="*/ 129540 h 849630"/>
              <a:gd name="connsiteX6" fmla="*/ 598170 w 716280"/>
              <a:gd name="connsiteY6" fmla="*/ 179070 h 849630"/>
              <a:gd name="connsiteX7" fmla="*/ 640080 w 716280"/>
              <a:gd name="connsiteY7" fmla="*/ 278130 h 849630"/>
              <a:gd name="connsiteX8" fmla="*/ 674370 w 716280"/>
              <a:gd name="connsiteY8" fmla="*/ 510540 h 849630"/>
              <a:gd name="connsiteX9" fmla="*/ 697230 w 716280"/>
              <a:gd name="connsiteY9" fmla="*/ 735330 h 849630"/>
              <a:gd name="connsiteX10" fmla="*/ 716280 w 716280"/>
              <a:gd name="connsiteY10" fmla="*/ 849630 h 849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6280" h="849630">
                <a:moveTo>
                  <a:pt x="0" y="0"/>
                </a:moveTo>
                <a:cubicBezTo>
                  <a:pt x="63817" y="23495"/>
                  <a:pt x="127635" y="46990"/>
                  <a:pt x="182880" y="60960"/>
                </a:cubicBezTo>
                <a:cubicBezTo>
                  <a:pt x="238125" y="74930"/>
                  <a:pt x="294005" y="77470"/>
                  <a:pt x="331470" y="83820"/>
                </a:cubicBezTo>
                <a:cubicBezTo>
                  <a:pt x="368935" y="90170"/>
                  <a:pt x="382905" y="95250"/>
                  <a:pt x="407670" y="99060"/>
                </a:cubicBezTo>
                <a:cubicBezTo>
                  <a:pt x="432435" y="102870"/>
                  <a:pt x="459105" y="101600"/>
                  <a:pt x="480060" y="106680"/>
                </a:cubicBezTo>
                <a:cubicBezTo>
                  <a:pt x="501015" y="111760"/>
                  <a:pt x="513715" y="117475"/>
                  <a:pt x="533400" y="129540"/>
                </a:cubicBezTo>
                <a:cubicBezTo>
                  <a:pt x="553085" y="141605"/>
                  <a:pt x="580390" y="154305"/>
                  <a:pt x="598170" y="179070"/>
                </a:cubicBezTo>
                <a:cubicBezTo>
                  <a:pt x="615950" y="203835"/>
                  <a:pt x="627380" y="222885"/>
                  <a:pt x="640080" y="278130"/>
                </a:cubicBezTo>
                <a:cubicBezTo>
                  <a:pt x="652780" y="333375"/>
                  <a:pt x="664845" y="434340"/>
                  <a:pt x="674370" y="510540"/>
                </a:cubicBezTo>
                <a:cubicBezTo>
                  <a:pt x="683895" y="586740"/>
                  <a:pt x="690245" y="678815"/>
                  <a:pt x="697230" y="735330"/>
                </a:cubicBezTo>
                <a:cubicBezTo>
                  <a:pt x="704215" y="791845"/>
                  <a:pt x="710247" y="820737"/>
                  <a:pt x="716280" y="849630"/>
                </a:cubicBezTo>
              </a:path>
            </a:pathLst>
          </a:cu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50" name="TextBox 449"/>
          <p:cNvSpPr txBox="1"/>
          <p:nvPr/>
        </p:nvSpPr>
        <p:spPr>
          <a:xfrm>
            <a:off x="1802316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1" name="TextBox 450"/>
          <p:cNvSpPr txBox="1"/>
          <p:nvPr/>
        </p:nvSpPr>
        <p:spPr>
          <a:xfrm>
            <a:off x="2277999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2" name="TextBox 451"/>
          <p:cNvSpPr txBox="1"/>
          <p:nvPr/>
        </p:nvSpPr>
        <p:spPr>
          <a:xfrm>
            <a:off x="2741889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6" name="TextBox 475"/>
          <p:cNvSpPr txBox="1"/>
          <p:nvPr/>
        </p:nvSpPr>
        <p:spPr>
          <a:xfrm>
            <a:off x="3212169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8" name="TextBox 477"/>
          <p:cNvSpPr txBox="1"/>
          <p:nvPr/>
        </p:nvSpPr>
        <p:spPr>
          <a:xfrm>
            <a:off x="3703577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9" name="TextBox 478"/>
          <p:cNvSpPr txBox="1"/>
          <p:nvPr/>
        </p:nvSpPr>
        <p:spPr>
          <a:xfrm>
            <a:off x="4151741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8" name="TextBox 577"/>
          <p:cNvSpPr txBox="1"/>
          <p:nvPr/>
        </p:nvSpPr>
        <p:spPr>
          <a:xfrm>
            <a:off x="872077" y="1651026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9" name="TextBox 578"/>
          <p:cNvSpPr txBox="1"/>
          <p:nvPr/>
        </p:nvSpPr>
        <p:spPr>
          <a:xfrm>
            <a:off x="1343830" y="1651026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1" name="TextBox 580"/>
          <p:cNvSpPr txBox="1"/>
          <p:nvPr/>
        </p:nvSpPr>
        <p:spPr>
          <a:xfrm>
            <a:off x="4607768" y="1653391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4" name="TextBox 583"/>
          <p:cNvSpPr txBox="1"/>
          <p:nvPr/>
        </p:nvSpPr>
        <p:spPr>
          <a:xfrm>
            <a:off x="5079522" y="1650693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5" name="TextBox 584"/>
          <p:cNvSpPr txBox="1"/>
          <p:nvPr/>
        </p:nvSpPr>
        <p:spPr>
          <a:xfrm>
            <a:off x="5543412" y="1650692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6" name="TextBox 585"/>
          <p:cNvSpPr txBox="1"/>
          <p:nvPr/>
        </p:nvSpPr>
        <p:spPr>
          <a:xfrm>
            <a:off x="6011234" y="1661486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7" name="TextBox 586"/>
          <p:cNvSpPr txBox="1"/>
          <p:nvPr/>
        </p:nvSpPr>
        <p:spPr>
          <a:xfrm>
            <a:off x="6479055" y="1656090"/>
            <a:ext cx="57366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en-US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8" name="TextBox 587"/>
          <p:cNvSpPr txBox="1"/>
          <p:nvPr/>
        </p:nvSpPr>
        <p:spPr>
          <a:xfrm>
            <a:off x="6942945" y="1661486"/>
            <a:ext cx="573664" cy="1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5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89" name="Picture 588"/>
          <p:cNvPicPr>
            <a:picLocks noChangeAspect="1"/>
          </p:cNvPicPr>
          <p:nvPr/>
        </p:nvPicPr>
        <p:blipFill rotWithShape="1">
          <a:blip r:embed="rId4" cstate="print"/>
          <a:srcRect l="12705" t="59220" b="10795"/>
          <a:stretch/>
        </p:blipFill>
        <p:spPr>
          <a:xfrm>
            <a:off x="858796" y="1396978"/>
            <a:ext cx="6366867" cy="233069"/>
          </a:xfrm>
          <a:prstGeom prst="rect">
            <a:avLst/>
          </a:prstGeom>
        </p:spPr>
      </p:pic>
      <p:cxnSp>
        <p:nvCxnSpPr>
          <p:cNvPr id="591" name="Straight Connector 590"/>
          <p:cNvCxnSpPr/>
          <p:nvPr/>
        </p:nvCxnSpPr>
        <p:spPr bwMode="auto">
          <a:xfrm>
            <a:off x="922575" y="1633791"/>
            <a:ext cx="6331631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2" name="Straight Connector 591"/>
          <p:cNvCxnSpPr/>
          <p:nvPr/>
        </p:nvCxnSpPr>
        <p:spPr bwMode="auto">
          <a:xfrm>
            <a:off x="922575" y="1387184"/>
            <a:ext cx="6331631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3" name="Straight Connector 592"/>
          <p:cNvCxnSpPr/>
          <p:nvPr/>
        </p:nvCxnSpPr>
        <p:spPr bwMode="auto">
          <a:xfrm>
            <a:off x="919547" y="1865046"/>
            <a:ext cx="629263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4" name="Straight Connector 593"/>
          <p:cNvCxnSpPr/>
          <p:nvPr/>
        </p:nvCxnSpPr>
        <p:spPr bwMode="auto">
          <a:xfrm>
            <a:off x="1847690" y="1830752"/>
            <a:ext cx="0" cy="376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5" name="Straight Connector 594"/>
          <p:cNvCxnSpPr/>
          <p:nvPr/>
        </p:nvCxnSpPr>
        <p:spPr bwMode="auto">
          <a:xfrm>
            <a:off x="1147977" y="1799684"/>
            <a:ext cx="0" cy="6870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6" name="Straight Connector 595"/>
          <p:cNvCxnSpPr/>
          <p:nvPr/>
        </p:nvCxnSpPr>
        <p:spPr bwMode="auto">
          <a:xfrm>
            <a:off x="1614452" y="1799684"/>
            <a:ext cx="0" cy="6870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7" name="Straight Connector 596"/>
          <p:cNvCxnSpPr/>
          <p:nvPr/>
        </p:nvCxnSpPr>
        <p:spPr bwMode="auto">
          <a:xfrm>
            <a:off x="2080927" y="1799684"/>
            <a:ext cx="0" cy="6870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8" name="Straight Connector 597"/>
          <p:cNvCxnSpPr/>
          <p:nvPr/>
        </p:nvCxnSpPr>
        <p:spPr bwMode="auto">
          <a:xfrm>
            <a:off x="2547403" y="1799684"/>
            <a:ext cx="0" cy="6870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9" name="Straight Connector 598"/>
          <p:cNvCxnSpPr/>
          <p:nvPr/>
        </p:nvCxnSpPr>
        <p:spPr bwMode="auto">
          <a:xfrm>
            <a:off x="2314166" y="1830752"/>
            <a:ext cx="0" cy="376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0" name="Straight Connector 599"/>
          <p:cNvCxnSpPr/>
          <p:nvPr/>
        </p:nvCxnSpPr>
        <p:spPr bwMode="auto">
          <a:xfrm>
            <a:off x="1381215" y="1830752"/>
            <a:ext cx="0" cy="376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1" name="Straight Connector 600"/>
          <p:cNvCxnSpPr/>
          <p:nvPr/>
        </p:nvCxnSpPr>
        <p:spPr bwMode="auto">
          <a:xfrm>
            <a:off x="914738" y="1830752"/>
            <a:ext cx="0" cy="376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2" name="Straight Connector 601"/>
          <p:cNvCxnSpPr/>
          <p:nvPr/>
        </p:nvCxnSpPr>
        <p:spPr bwMode="auto">
          <a:xfrm>
            <a:off x="4180070" y="1831308"/>
            <a:ext cx="0" cy="370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3" name="Straight Connector 602"/>
          <p:cNvCxnSpPr/>
          <p:nvPr/>
        </p:nvCxnSpPr>
        <p:spPr bwMode="auto">
          <a:xfrm>
            <a:off x="3013880" y="1800700"/>
            <a:ext cx="0" cy="6769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4" name="Straight Connector 603"/>
          <p:cNvCxnSpPr/>
          <p:nvPr/>
        </p:nvCxnSpPr>
        <p:spPr bwMode="auto">
          <a:xfrm>
            <a:off x="3480356" y="1800700"/>
            <a:ext cx="0" cy="6769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5" name="Straight Connector 604"/>
          <p:cNvCxnSpPr/>
          <p:nvPr/>
        </p:nvCxnSpPr>
        <p:spPr bwMode="auto">
          <a:xfrm>
            <a:off x="3946831" y="1800700"/>
            <a:ext cx="0" cy="6769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6" name="Straight Connector 605"/>
          <p:cNvCxnSpPr/>
          <p:nvPr/>
        </p:nvCxnSpPr>
        <p:spPr bwMode="auto">
          <a:xfrm>
            <a:off x="4413307" y="1800700"/>
            <a:ext cx="0" cy="6769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7" name="Straight Connector 606"/>
          <p:cNvCxnSpPr/>
          <p:nvPr/>
        </p:nvCxnSpPr>
        <p:spPr bwMode="auto">
          <a:xfrm>
            <a:off x="4646546" y="1831308"/>
            <a:ext cx="0" cy="370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8" name="Straight Connector 607"/>
          <p:cNvCxnSpPr/>
          <p:nvPr/>
        </p:nvCxnSpPr>
        <p:spPr bwMode="auto">
          <a:xfrm>
            <a:off x="3713593" y="1831308"/>
            <a:ext cx="0" cy="370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9" name="Straight Connector 608"/>
          <p:cNvCxnSpPr/>
          <p:nvPr/>
        </p:nvCxnSpPr>
        <p:spPr bwMode="auto">
          <a:xfrm>
            <a:off x="3247118" y="1831308"/>
            <a:ext cx="0" cy="370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0" name="Straight Connector 609"/>
          <p:cNvCxnSpPr/>
          <p:nvPr/>
        </p:nvCxnSpPr>
        <p:spPr bwMode="auto">
          <a:xfrm>
            <a:off x="2780643" y="1831308"/>
            <a:ext cx="0" cy="370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1" name="Straight Connector 610"/>
          <p:cNvCxnSpPr/>
          <p:nvPr/>
        </p:nvCxnSpPr>
        <p:spPr bwMode="auto">
          <a:xfrm>
            <a:off x="6512450" y="1815252"/>
            <a:ext cx="0" cy="531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2" name="Straight Connector 611"/>
          <p:cNvCxnSpPr/>
          <p:nvPr/>
        </p:nvCxnSpPr>
        <p:spPr bwMode="auto">
          <a:xfrm>
            <a:off x="5812734" y="1771391"/>
            <a:ext cx="0" cy="970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3" name="Straight Connector 612"/>
          <p:cNvCxnSpPr/>
          <p:nvPr/>
        </p:nvCxnSpPr>
        <p:spPr bwMode="auto">
          <a:xfrm>
            <a:off x="6745687" y="1771391"/>
            <a:ext cx="0" cy="970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4" name="Straight Connector 613"/>
          <p:cNvCxnSpPr/>
          <p:nvPr/>
        </p:nvCxnSpPr>
        <p:spPr bwMode="auto">
          <a:xfrm>
            <a:off x="6978925" y="1815252"/>
            <a:ext cx="0" cy="531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5" name="Straight Connector 614"/>
          <p:cNvCxnSpPr/>
          <p:nvPr/>
        </p:nvCxnSpPr>
        <p:spPr bwMode="auto">
          <a:xfrm>
            <a:off x="6045974" y="1815252"/>
            <a:ext cx="0" cy="531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6" name="Straight Connector 615"/>
          <p:cNvCxnSpPr/>
          <p:nvPr/>
        </p:nvCxnSpPr>
        <p:spPr bwMode="auto">
          <a:xfrm>
            <a:off x="5579497" y="1815252"/>
            <a:ext cx="0" cy="531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7" name="Straight Connector 616"/>
          <p:cNvCxnSpPr/>
          <p:nvPr/>
        </p:nvCxnSpPr>
        <p:spPr bwMode="auto">
          <a:xfrm>
            <a:off x="919547" y="2161648"/>
            <a:ext cx="64058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8" name="TextBox 617"/>
          <p:cNvSpPr txBox="1"/>
          <p:nvPr/>
        </p:nvSpPr>
        <p:spPr>
          <a:xfrm>
            <a:off x="3854090" y="1980417"/>
            <a:ext cx="1256721" cy="2364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latin typeface="Candara" pitchFamily="34" charset="0"/>
              </a:rPr>
              <a:t>Present Day Sea Level</a:t>
            </a:r>
            <a:endParaRPr lang="en-US" sz="800" b="1" dirty="0">
              <a:latin typeface="Candara" pitchFamily="34" charset="0"/>
            </a:endParaRPr>
          </a:p>
        </p:txBody>
      </p:sp>
      <p:sp>
        <p:nvSpPr>
          <p:cNvPr id="631" name="TextBox 630"/>
          <p:cNvSpPr txBox="1"/>
          <p:nvPr/>
        </p:nvSpPr>
        <p:spPr>
          <a:xfrm>
            <a:off x="7319295" y="2083941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2" name="TextBox 631"/>
          <p:cNvSpPr txBox="1"/>
          <p:nvPr/>
        </p:nvSpPr>
        <p:spPr>
          <a:xfrm>
            <a:off x="7319295" y="2787051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3" name="TextBox 632"/>
          <p:cNvSpPr txBox="1"/>
          <p:nvPr/>
        </p:nvSpPr>
        <p:spPr>
          <a:xfrm>
            <a:off x="7319295" y="3490165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4" name="TextBox 633"/>
          <p:cNvSpPr txBox="1"/>
          <p:nvPr/>
        </p:nvSpPr>
        <p:spPr>
          <a:xfrm>
            <a:off x="7319295" y="4199555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5" name="TextBox 634"/>
          <p:cNvSpPr txBox="1"/>
          <p:nvPr/>
        </p:nvSpPr>
        <p:spPr>
          <a:xfrm>
            <a:off x="7319295" y="4910030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6" name="TextBox 635"/>
          <p:cNvSpPr txBox="1"/>
          <p:nvPr/>
        </p:nvSpPr>
        <p:spPr>
          <a:xfrm>
            <a:off x="7319295" y="5613143"/>
            <a:ext cx="393733" cy="26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7" name="TextBox 636"/>
          <p:cNvSpPr txBox="1"/>
          <p:nvPr/>
        </p:nvSpPr>
        <p:spPr>
          <a:xfrm rot="16200000">
            <a:off x="7082524" y="3467521"/>
            <a:ext cx="881600" cy="20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Depth (km)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8" name="Rectangle 637"/>
          <p:cNvSpPr/>
          <p:nvPr/>
        </p:nvSpPr>
        <p:spPr bwMode="auto">
          <a:xfrm>
            <a:off x="2293877" y="2161202"/>
            <a:ext cx="106709" cy="8133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39" name="Rectangle 638"/>
          <p:cNvSpPr/>
          <p:nvPr/>
        </p:nvSpPr>
        <p:spPr bwMode="auto">
          <a:xfrm>
            <a:off x="1988183" y="2163103"/>
            <a:ext cx="106709" cy="14686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40" name="Rectangle 639"/>
          <p:cNvSpPr/>
          <p:nvPr/>
        </p:nvSpPr>
        <p:spPr bwMode="auto">
          <a:xfrm>
            <a:off x="1763124" y="2166713"/>
            <a:ext cx="106709" cy="17330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41" name="TextBox 640"/>
          <p:cNvSpPr txBox="1"/>
          <p:nvPr/>
        </p:nvSpPr>
        <p:spPr>
          <a:xfrm>
            <a:off x="7163549" y="1454065"/>
            <a:ext cx="1296630" cy="405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 Day</a:t>
            </a:r>
          </a:p>
          <a:p>
            <a:pPr algn="ct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Stratigraphy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2" name="TextBox 641"/>
          <p:cNvSpPr txBox="1"/>
          <p:nvPr/>
        </p:nvSpPr>
        <p:spPr>
          <a:xfrm>
            <a:off x="7708110" y="1871297"/>
            <a:ext cx="651960" cy="304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Geologic Ages (MY)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3" name="Rectangle 642"/>
          <p:cNvSpPr/>
          <p:nvPr/>
        </p:nvSpPr>
        <p:spPr bwMode="auto">
          <a:xfrm>
            <a:off x="7645652" y="2234918"/>
            <a:ext cx="338573" cy="291781"/>
          </a:xfrm>
          <a:prstGeom prst="rect">
            <a:avLst/>
          </a:prstGeom>
          <a:solidFill>
            <a:srgbClr val="E8D0B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44" name="TextBox 643"/>
          <p:cNvSpPr txBox="1"/>
          <p:nvPr/>
        </p:nvSpPr>
        <p:spPr>
          <a:xfrm>
            <a:off x="7944059" y="2271321"/>
            <a:ext cx="39373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" name="Rectangle 644"/>
          <p:cNvSpPr/>
          <p:nvPr/>
        </p:nvSpPr>
        <p:spPr bwMode="auto">
          <a:xfrm>
            <a:off x="7645652" y="2234918"/>
            <a:ext cx="338573" cy="126634"/>
          </a:xfrm>
          <a:prstGeom prst="rect">
            <a:avLst/>
          </a:prstGeom>
          <a:solidFill>
            <a:srgbClr val="BDBD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50" name="TextBox 649"/>
          <p:cNvSpPr txBox="1"/>
          <p:nvPr/>
        </p:nvSpPr>
        <p:spPr>
          <a:xfrm>
            <a:off x="7940105" y="2425288"/>
            <a:ext cx="39373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65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2" name="Freeform 651"/>
          <p:cNvSpPr/>
          <p:nvPr/>
        </p:nvSpPr>
        <p:spPr bwMode="auto">
          <a:xfrm>
            <a:off x="3917576" y="2160494"/>
            <a:ext cx="3402106" cy="358588"/>
          </a:xfrm>
          <a:custGeom>
            <a:avLst/>
            <a:gdLst>
              <a:gd name="connsiteX0" fmla="*/ 0 w 3402106"/>
              <a:gd name="connsiteY0" fmla="*/ 0 h 358588"/>
              <a:gd name="connsiteX1" fmla="*/ 138953 w 3402106"/>
              <a:gd name="connsiteY1" fmla="*/ 35859 h 358588"/>
              <a:gd name="connsiteX2" fmla="*/ 183777 w 3402106"/>
              <a:gd name="connsiteY2" fmla="*/ 35859 h 358588"/>
              <a:gd name="connsiteX3" fmla="*/ 398930 w 3402106"/>
              <a:gd name="connsiteY3" fmla="*/ 71717 h 358588"/>
              <a:gd name="connsiteX4" fmla="*/ 551330 w 3402106"/>
              <a:gd name="connsiteY4" fmla="*/ 107576 h 358588"/>
              <a:gd name="connsiteX5" fmla="*/ 748553 w 3402106"/>
              <a:gd name="connsiteY5" fmla="*/ 201706 h 358588"/>
              <a:gd name="connsiteX6" fmla="*/ 797859 w 3402106"/>
              <a:gd name="connsiteY6" fmla="*/ 224117 h 358588"/>
              <a:gd name="connsiteX7" fmla="*/ 900953 w 3402106"/>
              <a:gd name="connsiteY7" fmla="*/ 277906 h 358588"/>
              <a:gd name="connsiteX8" fmla="*/ 1129553 w 3402106"/>
              <a:gd name="connsiteY8" fmla="*/ 358588 h 358588"/>
              <a:gd name="connsiteX9" fmla="*/ 1429871 w 3402106"/>
              <a:gd name="connsiteY9" fmla="*/ 340659 h 358588"/>
              <a:gd name="connsiteX10" fmla="*/ 1797424 w 3402106"/>
              <a:gd name="connsiteY10" fmla="*/ 318247 h 358588"/>
              <a:gd name="connsiteX11" fmla="*/ 2003612 w 3402106"/>
              <a:gd name="connsiteY11" fmla="*/ 255494 h 358588"/>
              <a:gd name="connsiteX12" fmla="*/ 2066365 w 3402106"/>
              <a:gd name="connsiteY12" fmla="*/ 251012 h 358588"/>
              <a:gd name="connsiteX13" fmla="*/ 2272553 w 3402106"/>
              <a:gd name="connsiteY13" fmla="*/ 206188 h 358588"/>
              <a:gd name="connsiteX14" fmla="*/ 2460812 w 3402106"/>
              <a:gd name="connsiteY14" fmla="*/ 201706 h 358588"/>
              <a:gd name="connsiteX15" fmla="*/ 2644589 w 3402106"/>
              <a:gd name="connsiteY15" fmla="*/ 183776 h 358588"/>
              <a:gd name="connsiteX16" fmla="*/ 2926977 w 3402106"/>
              <a:gd name="connsiteY16" fmla="*/ 129988 h 358588"/>
              <a:gd name="connsiteX17" fmla="*/ 3043518 w 3402106"/>
              <a:gd name="connsiteY17" fmla="*/ 89647 h 358588"/>
              <a:gd name="connsiteX18" fmla="*/ 3146612 w 3402106"/>
              <a:gd name="connsiteY18" fmla="*/ 67235 h 358588"/>
              <a:gd name="connsiteX19" fmla="*/ 3240742 w 3402106"/>
              <a:gd name="connsiteY19" fmla="*/ 85164 h 358588"/>
              <a:gd name="connsiteX20" fmla="*/ 3307977 w 3402106"/>
              <a:gd name="connsiteY20" fmla="*/ 89647 h 358588"/>
              <a:gd name="connsiteX21" fmla="*/ 3402106 w 3402106"/>
              <a:gd name="connsiteY21" fmla="*/ 89647 h 358588"/>
              <a:gd name="connsiteX22" fmla="*/ 3402106 w 3402106"/>
              <a:gd name="connsiteY22" fmla="*/ 4482 h 358588"/>
              <a:gd name="connsiteX23" fmla="*/ 255495 w 3402106"/>
              <a:gd name="connsiteY23" fmla="*/ 4482 h 35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02106" h="358588">
                <a:moveTo>
                  <a:pt x="0" y="0"/>
                </a:moveTo>
                <a:lnTo>
                  <a:pt x="138953" y="35859"/>
                </a:lnTo>
                <a:lnTo>
                  <a:pt x="183777" y="35859"/>
                </a:lnTo>
                <a:lnTo>
                  <a:pt x="398930" y="71717"/>
                </a:lnTo>
                <a:lnTo>
                  <a:pt x="551330" y="107576"/>
                </a:lnTo>
                <a:lnTo>
                  <a:pt x="748553" y="201706"/>
                </a:lnTo>
                <a:cubicBezTo>
                  <a:pt x="791948" y="220992"/>
                  <a:pt x="775733" y="213054"/>
                  <a:pt x="797859" y="224117"/>
                </a:cubicBezTo>
                <a:lnTo>
                  <a:pt x="900953" y="277906"/>
                </a:lnTo>
                <a:lnTo>
                  <a:pt x="1129553" y="358588"/>
                </a:lnTo>
                <a:lnTo>
                  <a:pt x="1429871" y="340659"/>
                </a:lnTo>
                <a:lnTo>
                  <a:pt x="1797424" y="318247"/>
                </a:lnTo>
                <a:lnTo>
                  <a:pt x="2003612" y="255494"/>
                </a:lnTo>
                <a:cubicBezTo>
                  <a:pt x="2054383" y="250417"/>
                  <a:pt x="2033420" y="251012"/>
                  <a:pt x="2066365" y="251012"/>
                </a:cubicBezTo>
                <a:lnTo>
                  <a:pt x="2272553" y="206188"/>
                </a:lnTo>
                <a:lnTo>
                  <a:pt x="2460812" y="201706"/>
                </a:lnTo>
                <a:lnTo>
                  <a:pt x="2644589" y="183776"/>
                </a:lnTo>
                <a:lnTo>
                  <a:pt x="2926977" y="129988"/>
                </a:lnTo>
                <a:lnTo>
                  <a:pt x="3043518" y="89647"/>
                </a:lnTo>
                <a:lnTo>
                  <a:pt x="3146612" y="67235"/>
                </a:lnTo>
                <a:lnTo>
                  <a:pt x="3240742" y="85164"/>
                </a:lnTo>
                <a:lnTo>
                  <a:pt x="3307977" y="89647"/>
                </a:lnTo>
                <a:lnTo>
                  <a:pt x="3402106" y="89647"/>
                </a:lnTo>
                <a:lnTo>
                  <a:pt x="3402106" y="4482"/>
                </a:lnTo>
                <a:lnTo>
                  <a:pt x="255495" y="4482"/>
                </a:lnTo>
              </a:path>
            </a:pathLst>
          </a:custGeom>
          <a:solidFill>
            <a:srgbClr val="66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53" name="Rectangle 652"/>
          <p:cNvSpPr/>
          <p:nvPr/>
        </p:nvSpPr>
        <p:spPr bwMode="auto">
          <a:xfrm>
            <a:off x="5011298" y="2166194"/>
            <a:ext cx="106709" cy="35172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54" name="Straight Connector 653"/>
          <p:cNvCxnSpPr/>
          <p:nvPr/>
        </p:nvCxnSpPr>
        <p:spPr bwMode="auto">
          <a:xfrm>
            <a:off x="4879784" y="1800700"/>
            <a:ext cx="0" cy="6769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5" name="Straight Connector 654"/>
          <p:cNvCxnSpPr/>
          <p:nvPr/>
        </p:nvCxnSpPr>
        <p:spPr bwMode="auto">
          <a:xfrm>
            <a:off x="5346259" y="1771391"/>
            <a:ext cx="0" cy="970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6" name="Straight Connector 655"/>
          <p:cNvCxnSpPr/>
          <p:nvPr/>
        </p:nvCxnSpPr>
        <p:spPr bwMode="auto">
          <a:xfrm>
            <a:off x="5113021" y="1815252"/>
            <a:ext cx="0" cy="5314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8" name="Rectangle 657"/>
          <p:cNvSpPr/>
          <p:nvPr/>
        </p:nvSpPr>
        <p:spPr bwMode="auto">
          <a:xfrm>
            <a:off x="6305631" y="2165754"/>
            <a:ext cx="106709" cy="19579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59" name="Straight Connector 658"/>
          <p:cNvCxnSpPr/>
          <p:nvPr/>
        </p:nvCxnSpPr>
        <p:spPr bwMode="auto">
          <a:xfrm>
            <a:off x="6279211" y="1771391"/>
            <a:ext cx="0" cy="970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2" name="Straight Connector 661"/>
          <p:cNvCxnSpPr/>
          <p:nvPr/>
        </p:nvCxnSpPr>
        <p:spPr bwMode="auto">
          <a:xfrm>
            <a:off x="7212177" y="1771391"/>
            <a:ext cx="0" cy="970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66" name="Freeform 665"/>
          <p:cNvSpPr/>
          <p:nvPr/>
        </p:nvSpPr>
        <p:spPr bwMode="auto">
          <a:xfrm>
            <a:off x="949944" y="2166195"/>
            <a:ext cx="6277116" cy="3543050"/>
          </a:xfrm>
          <a:custGeom>
            <a:avLst/>
            <a:gdLst>
              <a:gd name="connsiteX0" fmla="*/ 0 w 5718412"/>
              <a:gd name="connsiteY0" fmla="*/ 0 h 3227696"/>
              <a:gd name="connsiteX1" fmla="*/ 218365 w 5718412"/>
              <a:gd name="connsiteY1" fmla="*/ 61415 h 3227696"/>
              <a:gd name="connsiteX2" fmla="*/ 573206 w 5718412"/>
              <a:gd name="connsiteY2" fmla="*/ 143302 h 3227696"/>
              <a:gd name="connsiteX3" fmla="*/ 668741 w 5718412"/>
              <a:gd name="connsiteY3" fmla="*/ 388962 h 3227696"/>
              <a:gd name="connsiteX4" fmla="*/ 716508 w 5718412"/>
              <a:gd name="connsiteY4" fmla="*/ 805218 h 3227696"/>
              <a:gd name="connsiteX5" fmla="*/ 791571 w 5718412"/>
              <a:gd name="connsiteY5" fmla="*/ 1009935 h 3227696"/>
              <a:gd name="connsiteX6" fmla="*/ 873457 w 5718412"/>
              <a:gd name="connsiteY6" fmla="*/ 1221475 h 3227696"/>
              <a:gd name="connsiteX7" fmla="*/ 1064526 w 5718412"/>
              <a:gd name="connsiteY7" fmla="*/ 1473959 h 3227696"/>
              <a:gd name="connsiteX8" fmla="*/ 1153236 w 5718412"/>
              <a:gd name="connsiteY8" fmla="*/ 1549021 h 3227696"/>
              <a:gd name="connsiteX9" fmla="*/ 1262418 w 5718412"/>
              <a:gd name="connsiteY9" fmla="*/ 1692323 h 3227696"/>
              <a:gd name="connsiteX10" fmla="*/ 1426191 w 5718412"/>
              <a:gd name="connsiteY10" fmla="*/ 1821977 h 3227696"/>
              <a:gd name="connsiteX11" fmla="*/ 1528550 w 5718412"/>
              <a:gd name="connsiteY11" fmla="*/ 1972102 h 3227696"/>
              <a:gd name="connsiteX12" fmla="*/ 1699147 w 5718412"/>
              <a:gd name="connsiteY12" fmla="*/ 2149523 h 3227696"/>
              <a:gd name="connsiteX13" fmla="*/ 1815153 w 5718412"/>
              <a:gd name="connsiteY13" fmla="*/ 2224585 h 3227696"/>
              <a:gd name="connsiteX14" fmla="*/ 2040341 w 5718412"/>
              <a:gd name="connsiteY14" fmla="*/ 2292824 h 3227696"/>
              <a:gd name="connsiteX15" fmla="*/ 2320120 w 5718412"/>
              <a:gd name="connsiteY15" fmla="*/ 2429302 h 3227696"/>
              <a:gd name="connsiteX16" fmla="*/ 2565779 w 5718412"/>
              <a:gd name="connsiteY16" fmla="*/ 2688609 h 3227696"/>
              <a:gd name="connsiteX17" fmla="*/ 2845559 w 5718412"/>
              <a:gd name="connsiteY17" fmla="*/ 2831911 h 3227696"/>
              <a:gd name="connsiteX18" fmla="*/ 3152633 w 5718412"/>
              <a:gd name="connsiteY18" fmla="*/ 2988860 h 3227696"/>
              <a:gd name="connsiteX19" fmla="*/ 3384645 w 5718412"/>
              <a:gd name="connsiteY19" fmla="*/ 3077571 h 3227696"/>
              <a:gd name="connsiteX20" fmla="*/ 3698544 w 5718412"/>
              <a:gd name="connsiteY20" fmla="*/ 3145809 h 3227696"/>
              <a:gd name="connsiteX21" fmla="*/ 4032914 w 5718412"/>
              <a:gd name="connsiteY21" fmla="*/ 3200400 h 3227696"/>
              <a:gd name="connsiteX22" fmla="*/ 4660711 w 5718412"/>
              <a:gd name="connsiteY22" fmla="*/ 3179929 h 3227696"/>
              <a:gd name="connsiteX23" fmla="*/ 5220269 w 5718412"/>
              <a:gd name="connsiteY23" fmla="*/ 3200400 h 3227696"/>
              <a:gd name="connsiteX24" fmla="*/ 5718412 w 5718412"/>
              <a:gd name="connsiteY24" fmla="*/ 3227696 h 322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718412" h="3227696">
                <a:moveTo>
                  <a:pt x="0" y="0"/>
                </a:moveTo>
                <a:cubicBezTo>
                  <a:pt x="61415" y="18765"/>
                  <a:pt x="122831" y="37531"/>
                  <a:pt x="218365" y="61415"/>
                </a:cubicBezTo>
                <a:cubicBezTo>
                  <a:pt x="313899" y="85299"/>
                  <a:pt x="498143" y="88711"/>
                  <a:pt x="573206" y="143302"/>
                </a:cubicBezTo>
                <a:cubicBezTo>
                  <a:pt x="648269" y="197893"/>
                  <a:pt x="644857" y="278643"/>
                  <a:pt x="668741" y="388962"/>
                </a:cubicBezTo>
                <a:cubicBezTo>
                  <a:pt x="692625" y="499281"/>
                  <a:pt x="696036" y="701723"/>
                  <a:pt x="716508" y="805218"/>
                </a:cubicBezTo>
                <a:cubicBezTo>
                  <a:pt x="736980" y="908713"/>
                  <a:pt x="765413" y="940559"/>
                  <a:pt x="791571" y="1009935"/>
                </a:cubicBezTo>
                <a:cubicBezTo>
                  <a:pt x="817729" y="1079311"/>
                  <a:pt x="827965" y="1144138"/>
                  <a:pt x="873457" y="1221475"/>
                </a:cubicBezTo>
                <a:cubicBezTo>
                  <a:pt x="918950" y="1298812"/>
                  <a:pt x="1017896" y="1419368"/>
                  <a:pt x="1064526" y="1473959"/>
                </a:cubicBezTo>
                <a:cubicBezTo>
                  <a:pt x="1111156" y="1528550"/>
                  <a:pt x="1120254" y="1512627"/>
                  <a:pt x="1153236" y="1549021"/>
                </a:cubicBezTo>
                <a:cubicBezTo>
                  <a:pt x="1186218" y="1585415"/>
                  <a:pt x="1216926" y="1646830"/>
                  <a:pt x="1262418" y="1692323"/>
                </a:cubicBezTo>
                <a:cubicBezTo>
                  <a:pt x="1307910" y="1737816"/>
                  <a:pt x="1381836" y="1775347"/>
                  <a:pt x="1426191" y="1821977"/>
                </a:cubicBezTo>
                <a:cubicBezTo>
                  <a:pt x="1470546" y="1868607"/>
                  <a:pt x="1483057" y="1917511"/>
                  <a:pt x="1528550" y="1972102"/>
                </a:cubicBezTo>
                <a:cubicBezTo>
                  <a:pt x="1574043" y="2026693"/>
                  <a:pt x="1651380" y="2107443"/>
                  <a:pt x="1699147" y="2149523"/>
                </a:cubicBezTo>
                <a:cubicBezTo>
                  <a:pt x="1746914" y="2191604"/>
                  <a:pt x="1758287" y="2200702"/>
                  <a:pt x="1815153" y="2224585"/>
                </a:cubicBezTo>
                <a:cubicBezTo>
                  <a:pt x="1872019" y="2248468"/>
                  <a:pt x="1956180" y="2258705"/>
                  <a:pt x="2040341" y="2292824"/>
                </a:cubicBezTo>
                <a:cubicBezTo>
                  <a:pt x="2124502" y="2326943"/>
                  <a:pt x="2232547" y="2363338"/>
                  <a:pt x="2320120" y="2429302"/>
                </a:cubicBezTo>
                <a:cubicBezTo>
                  <a:pt x="2407693" y="2495266"/>
                  <a:pt x="2478206" y="2621508"/>
                  <a:pt x="2565779" y="2688609"/>
                </a:cubicBezTo>
                <a:cubicBezTo>
                  <a:pt x="2653352" y="2755711"/>
                  <a:pt x="2845559" y="2831911"/>
                  <a:pt x="2845559" y="2831911"/>
                </a:cubicBezTo>
                <a:cubicBezTo>
                  <a:pt x="2943368" y="2881953"/>
                  <a:pt x="3062785" y="2947917"/>
                  <a:pt x="3152633" y="2988860"/>
                </a:cubicBezTo>
                <a:cubicBezTo>
                  <a:pt x="3242481" y="3029803"/>
                  <a:pt x="3293660" y="3051413"/>
                  <a:pt x="3384645" y="3077571"/>
                </a:cubicBezTo>
                <a:cubicBezTo>
                  <a:pt x="3475630" y="3103729"/>
                  <a:pt x="3590499" y="3125338"/>
                  <a:pt x="3698544" y="3145809"/>
                </a:cubicBezTo>
                <a:cubicBezTo>
                  <a:pt x="3806589" y="3166280"/>
                  <a:pt x="3872553" y="3194713"/>
                  <a:pt x="4032914" y="3200400"/>
                </a:cubicBezTo>
                <a:cubicBezTo>
                  <a:pt x="4193275" y="3206087"/>
                  <a:pt x="4462819" y="3179929"/>
                  <a:pt x="4660711" y="3179929"/>
                </a:cubicBezTo>
                <a:cubicBezTo>
                  <a:pt x="4858603" y="3179929"/>
                  <a:pt x="5220269" y="3200400"/>
                  <a:pt x="5220269" y="3200400"/>
                </a:cubicBezTo>
                <a:lnTo>
                  <a:pt x="5718412" y="3227696"/>
                </a:ln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Fit a Thermal Subsidence Curve</a:t>
            </a:r>
            <a:endParaRPr lang="en-US" dirty="0"/>
          </a:p>
        </p:txBody>
      </p:sp>
      <p:sp>
        <p:nvSpPr>
          <p:cNvPr id="438" name="Rectangle 46"/>
          <p:cNvSpPr/>
          <p:nvPr/>
        </p:nvSpPr>
        <p:spPr bwMode="auto">
          <a:xfrm>
            <a:off x="7220261" y="5540521"/>
            <a:ext cx="106709" cy="193864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9" name="Rectangle 438"/>
          <p:cNvSpPr/>
          <p:nvPr/>
        </p:nvSpPr>
        <p:spPr bwMode="auto">
          <a:xfrm>
            <a:off x="7220261" y="5106472"/>
            <a:ext cx="106709" cy="430173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0" name="Rectangle 48"/>
          <p:cNvSpPr/>
          <p:nvPr/>
        </p:nvSpPr>
        <p:spPr bwMode="auto">
          <a:xfrm>
            <a:off x="7220261" y="4483541"/>
            <a:ext cx="106709" cy="61517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1" name="Rectangle 440"/>
          <p:cNvSpPr/>
          <p:nvPr/>
        </p:nvSpPr>
        <p:spPr bwMode="auto">
          <a:xfrm>
            <a:off x="7220261" y="3674894"/>
            <a:ext cx="106709" cy="347774"/>
          </a:xfrm>
          <a:prstGeom prst="rect">
            <a:avLst/>
          </a:prstGeom>
          <a:solidFill>
            <a:srgbClr val="CEAB8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2" name="Rectangle 441"/>
          <p:cNvSpPr/>
          <p:nvPr/>
        </p:nvSpPr>
        <p:spPr bwMode="auto">
          <a:xfrm>
            <a:off x="7220261" y="4019842"/>
            <a:ext cx="106709" cy="4580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3" name="Rectangle 442"/>
          <p:cNvSpPr/>
          <p:nvPr/>
        </p:nvSpPr>
        <p:spPr bwMode="auto">
          <a:xfrm>
            <a:off x="7220261" y="3324293"/>
            <a:ext cx="106709" cy="347774"/>
          </a:xfrm>
          <a:prstGeom prst="rect">
            <a:avLst/>
          </a:prstGeom>
          <a:solidFill>
            <a:srgbClr val="99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4" name="Rectangle 443"/>
          <p:cNvSpPr/>
          <p:nvPr/>
        </p:nvSpPr>
        <p:spPr bwMode="auto">
          <a:xfrm>
            <a:off x="7220261" y="2866249"/>
            <a:ext cx="106709" cy="458043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21" name="Straight Connector 620"/>
          <p:cNvCxnSpPr/>
          <p:nvPr/>
        </p:nvCxnSpPr>
        <p:spPr bwMode="auto">
          <a:xfrm rot="5400000">
            <a:off x="7338579" y="2500019"/>
            <a:ext cx="0" cy="371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2" name="Straight Connector 621"/>
          <p:cNvCxnSpPr/>
          <p:nvPr/>
        </p:nvCxnSpPr>
        <p:spPr bwMode="auto">
          <a:xfrm rot="5400000">
            <a:off x="7353927" y="2838885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3" name="Straight Connector 622"/>
          <p:cNvCxnSpPr/>
          <p:nvPr/>
        </p:nvCxnSpPr>
        <p:spPr bwMode="auto">
          <a:xfrm rot="5400000">
            <a:off x="7353927" y="3547316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4" name="Straight Connector 623"/>
          <p:cNvCxnSpPr/>
          <p:nvPr/>
        </p:nvCxnSpPr>
        <p:spPr bwMode="auto">
          <a:xfrm rot="5400000">
            <a:off x="7338579" y="3208448"/>
            <a:ext cx="0" cy="371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5" name="Straight Connector 624"/>
          <p:cNvCxnSpPr/>
          <p:nvPr/>
        </p:nvCxnSpPr>
        <p:spPr bwMode="auto">
          <a:xfrm rot="5400000">
            <a:off x="7353927" y="4255745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6" name="Straight Connector 625"/>
          <p:cNvCxnSpPr/>
          <p:nvPr/>
        </p:nvCxnSpPr>
        <p:spPr bwMode="auto">
          <a:xfrm rot="5400000">
            <a:off x="7353927" y="4964177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7" name="Straight Connector 626"/>
          <p:cNvCxnSpPr/>
          <p:nvPr/>
        </p:nvCxnSpPr>
        <p:spPr bwMode="auto">
          <a:xfrm rot="5400000">
            <a:off x="7353927" y="5672607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8" name="Straight Connector 627"/>
          <p:cNvCxnSpPr/>
          <p:nvPr/>
        </p:nvCxnSpPr>
        <p:spPr bwMode="auto">
          <a:xfrm rot="5400000">
            <a:off x="7338579" y="5333740"/>
            <a:ext cx="0" cy="371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9" name="Straight Connector 628"/>
          <p:cNvCxnSpPr/>
          <p:nvPr/>
        </p:nvCxnSpPr>
        <p:spPr bwMode="auto">
          <a:xfrm rot="5400000">
            <a:off x="7338579" y="4625305"/>
            <a:ext cx="0" cy="371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0" name="Straight Connector 629"/>
          <p:cNvCxnSpPr/>
          <p:nvPr/>
        </p:nvCxnSpPr>
        <p:spPr bwMode="auto">
          <a:xfrm rot="5400000">
            <a:off x="7338579" y="3916878"/>
            <a:ext cx="0" cy="371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46" name="Group 645"/>
          <p:cNvGrpSpPr/>
          <p:nvPr/>
        </p:nvGrpSpPr>
        <p:grpSpPr>
          <a:xfrm>
            <a:off x="7220261" y="2247238"/>
            <a:ext cx="106709" cy="624664"/>
            <a:chOff x="7220261" y="2247238"/>
            <a:chExt cx="106709" cy="624664"/>
          </a:xfrm>
        </p:grpSpPr>
        <p:sp>
          <p:nvSpPr>
            <p:cNvPr id="647" name="Rectangle 646"/>
            <p:cNvSpPr/>
            <p:nvPr/>
          </p:nvSpPr>
          <p:spPr bwMode="auto">
            <a:xfrm>
              <a:off x="7220261" y="2548366"/>
              <a:ext cx="106709" cy="323536"/>
            </a:xfrm>
            <a:prstGeom prst="rect">
              <a:avLst/>
            </a:prstGeom>
            <a:solidFill>
              <a:srgbClr val="FFC08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48" name="Rectangle 647"/>
            <p:cNvSpPr/>
            <p:nvPr/>
          </p:nvSpPr>
          <p:spPr bwMode="auto">
            <a:xfrm>
              <a:off x="7220261" y="2371593"/>
              <a:ext cx="106709" cy="174773"/>
            </a:xfrm>
            <a:prstGeom prst="rect">
              <a:avLst/>
            </a:prstGeom>
            <a:solidFill>
              <a:srgbClr val="E8D0B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49" name="Rectangle 648"/>
            <p:cNvSpPr/>
            <p:nvPr/>
          </p:nvSpPr>
          <p:spPr bwMode="auto">
            <a:xfrm>
              <a:off x="7220261" y="2247238"/>
              <a:ext cx="104392" cy="122019"/>
            </a:xfrm>
            <a:prstGeom prst="rect">
              <a:avLst/>
            </a:prstGeom>
            <a:solidFill>
              <a:srgbClr val="BDBD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661" name="Rectangle 660"/>
          <p:cNvSpPr/>
          <p:nvPr/>
        </p:nvSpPr>
        <p:spPr bwMode="auto">
          <a:xfrm>
            <a:off x="7219530" y="2165185"/>
            <a:ext cx="106709" cy="8612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63" name="Straight Connector 662"/>
          <p:cNvCxnSpPr/>
          <p:nvPr/>
        </p:nvCxnSpPr>
        <p:spPr bwMode="auto">
          <a:xfrm rot="5400000">
            <a:off x="7353927" y="2130454"/>
            <a:ext cx="0" cy="6788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" name="Group 3"/>
          <p:cNvGrpSpPr/>
          <p:nvPr/>
        </p:nvGrpSpPr>
        <p:grpSpPr>
          <a:xfrm>
            <a:off x="1648205" y="2398360"/>
            <a:ext cx="5587432" cy="2099821"/>
            <a:chOff x="2257577" y="3346870"/>
            <a:chExt cx="4651844" cy="835212"/>
          </a:xfrm>
        </p:grpSpPr>
        <p:sp>
          <p:nvSpPr>
            <p:cNvPr id="676" name="Freeform 675"/>
            <p:cNvSpPr/>
            <p:nvPr/>
          </p:nvSpPr>
          <p:spPr bwMode="auto">
            <a:xfrm>
              <a:off x="2270587" y="3346870"/>
              <a:ext cx="4638828" cy="835212"/>
            </a:xfrm>
            <a:custGeom>
              <a:avLst/>
              <a:gdLst>
                <a:gd name="connsiteX0" fmla="*/ 0 w 4195011"/>
                <a:gd name="connsiteY0" fmla="*/ 0 h 1231232"/>
                <a:gd name="connsiteX1" fmla="*/ 80211 w 4195011"/>
                <a:gd name="connsiteY1" fmla="*/ 168442 h 1231232"/>
                <a:gd name="connsiteX2" fmla="*/ 280737 w 4195011"/>
                <a:gd name="connsiteY2" fmla="*/ 372979 h 1231232"/>
                <a:gd name="connsiteX3" fmla="*/ 661737 w 4195011"/>
                <a:gd name="connsiteY3" fmla="*/ 609600 h 1231232"/>
                <a:gd name="connsiteX4" fmla="*/ 1114927 w 4195011"/>
                <a:gd name="connsiteY4" fmla="*/ 814137 h 1231232"/>
                <a:gd name="connsiteX5" fmla="*/ 1796716 w 4195011"/>
                <a:gd name="connsiteY5" fmla="*/ 1006642 h 1231232"/>
                <a:gd name="connsiteX6" fmla="*/ 2438400 w 4195011"/>
                <a:gd name="connsiteY6" fmla="*/ 1110916 h 1231232"/>
                <a:gd name="connsiteX7" fmla="*/ 3252537 w 4195011"/>
                <a:gd name="connsiteY7" fmla="*/ 1199148 h 1231232"/>
                <a:gd name="connsiteX8" fmla="*/ 4195011 w 4195011"/>
                <a:gd name="connsiteY8" fmla="*/ 1231232 h 123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5011" h="1231232">
                  <a:moveTo>
                    <a:pt x="0" y="0"/>
                  </a:moveTo>
                  <a:cubicBezTo>
                    <a:pt x="16710" y="53139"/>
                    <a:pt x="33421" y="106279"/>
                    <a:pt x="80211" y="168442"/>
                  </a:cubicBezTo>
                  <a:cubicBezTo>
                    <a:pt x="127001" y="230605"/>
                    <a:pt x="183816" y="299453"/>
                    <a:pt x="280737" y="372979"/>
                  </a:cubicBezTo>
                  <a:cubicBezTo>
                    <a:pt x="377658" y="446505"/>
                    <a:pt x="522705" y="536074"/>
                    <a:pt x="661737" y="609600"/>
                  </a:cubicBezTo>
                  <a:cubicBezTo>
                    <a:pt x="800769" y="683126"/>
                    <a:pt x="925764" y="747963"/>
                    <a:pt x="1114927" y="814137"/>
                  </a:cubicBezTo>
                  <a:cubicBezTo>
                    <a:pt x="1304090" y="880311"/>
                    <a:pt x="1576137" y="957179"/>
                    <a:pt x="1796716" y="1006642"/>
                  </a:cubicBezTo>
                  <a:cubicBezTo>
                    <a:pt x="2017295" y="1056105"/>
                    <a:pt x="2195763" y="1078832"/>
                    <a:pt x="2438400" y="1110916"/>
                  </a:cubicBezTo>
                  <a:cubicBezTo>
                    <a:pt x="2681037" y="1143000"/>
                    <a:pt x="2959768" y="1179095"/>
                    <a:pt x="3252537" y="1199148"/>
                  </a:cubicBezTo>
                  <a:cubicBezTo>
                    <a:pt x="3545306" y="1219201"/>
                    <a:pt x="3870158" y="1225216"/>
                    <a:pt x="4195011" y="1231232"/>
                  </a:cubicBezTo>
                </a:path>
              </a:pathLst>
            </a:cu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77" name="Freeform 676"/>
            <p:cNvSpPr/>
            <p:nvPr/>
          </p:nvSpPr>
          <p:spPr bwMode="auto">
            <a:xfrm>
              <a:off x="2257577" y="3346870"/>
              <a:ext cx="4638828" cy="704697"/>
            </a:xfrm>
            <a:custGeom>
              <a:avLst/>
              <a:gdLst>
                <a:gd name="connsiteX0" fmla="*/ 0 w 4195011"/>
                <a:gd name="connsiteY0" fmla="*/ 0 h 1231232"/>
                <a:gd name="connsiteX1" fmla="*/ 80211 w 4195011"/>
                <a:gd name="connsiteY1" fmla="*/ 168442 h 1231232"/>
                <a:gd name="connsiteX2" fmla="*/ 280737 w 4195011"/>
                <a:gd name="connsiteY2" fmla="*/ 372979 h 1231232"/>
                <a:gd name="connsiteX3" fmla="*/ 661737 w 4195011"/>
                <a:gd name="connsiteY3" fmla="*/ 609600 h 1231232"/>
                <a:gd name="connsiteX4" fmla="*/ 1114927 w 4195011"/>
                <a:gd name="connsiteY4" fmla="*/ 814137 h 1231232"/>
                <a:gd name="connsiteX5" fmla="*/ 1796716 w 4195011"/>
                <a:gd name="connsiteY5" fmla="*/ 1006642 h 1231232"/>
                <a:gd name="connsiteX6" fmla="*/ 2438400 w 4195011"/>
                <a:gd name="connsiteY6" fmla="*/ 1110916 h 1231232"/>
                <a:gd name="connsiteX7" fmla="*/ 3252537 w 4195011"/>
                <a:gd name="connsiteY7" fmla="*/ 1199148 h 1231232"/>
                <a:gd name="connsiteX8" fmla="*/ 4195011 w 4195011"/>
                <a:gd name="connsiteY8" fmla="*/ 1231232 h 123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5011" h="1231232">
                  <a:moveTo>
                    <a:pt x="0" y="0"/>
                  </a:moveTo>
                  <a:cubicBezTo>
                    <a:pt x="16710" y="53139"/>
                    <a:pt x="33421" y="106279"/>
                    <a:pt x="80211" y="168442"/>
                  </a:cubicBezTo>
                  <a:cubicBezTo>
                    <a:pt x="127001" y="230605"/>
                    <a:pt x="183816" y="299453"/>
                    <a:pt x="280737" y="372979"/>
                  </a:cubicBezTo>
                  <a:cubicBezTo>
                    <a:pt x="377658" y="446505"/>
                    <a:pt x="522705" y="536074"/>
                    <a:pt x="661737" y="609600"/>
                  </a:cubicBezTo>
                  <a:cubicBezTo>
                    <a:pt x="800769" y="683126"/>
                    <a:pt x="925764" y="747963"/>
                    <a:pt x="1114927" y="814137"/>
                  </a:cubicBezTo>
                  <a:cubicBezTo>
                    <a:pt x="1304090" y="880311"/>
                    <a:pt x="1576137" y="957179"/>
                    <a:pt x="1796716" y="1006642"/>
                  </a:cubicBezTo>
                  <a:cubicBezTo>
                    <a:pt x="2017295" y="1056105"/>
                    <a:pt x="2195763" y="1078832"/>
                    <a:pt x="2438400" y="1110916"/>
                  </a:cubicBezTo>
                  <a:cubicBezTo>
                    <a:pt x="2681037" y="1143000"/>
                    <a:pt x="2959768" y="1179095"/>
                    <a:pt x="3252537" y="1199148"/>
                  </a:cubicBezTo>
                  <a:cubicBezTo>
                    <a:pt x="3545306" y="1219201"/>
                    <a:pt x="3870158" y="1225216"/>
                    <a:pt x="4195011" y="1231232"/>
                  </a:cubicBezTo>
                </a:path>
              </a:pathLst>
            </a:cu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78" name="Freeform 677"/>
            <p:cNvSpPr/>
            <p:nvPr/>
          </p:nvSpPr>
          <p:spPr bwMode="auto">
            <a:xfrm>
              <a:off x="2270593" y="3346870"/>
              <a:ext cx="4638828" cy="564789"/>
            </a:xfrm>
            <a:custGeom>
              <a:avLst/>
              <a:gdLst>
                <a:gd name="connsiteX0" fmla="*/ 0 w 4195011"/>
                <a:gd name="connsiteY0" fmla="*/ 0 h 1231232"/>
                <a:gd name="connsiteX1" fmla="*/ 80211 w 4195011"/>
                <a:gd name="connsiteY1" fmla="*/ 168442 h 1231232"/>
                <a:gd name="connsiteX2" fmla="*/ 280737 w 4195011"/>
                <a:gd name="connsiteY2" fmla="*/ 372979 h 1231232"/>
                <a:gd name="connsiteX3" fmla="*/ 661737 w 4195011"/>
                <a:gd name="connsiteY3" fmla="*/ 609600 h 1231232"/>
                <a:gd name="connsiteX4" fmla="*/ 1114927 w 4195011"/>
                <a:gd name="connsiteY4" fmla="*/ 814137 h 1231232"/>
                <a:gd name="connsiteX5" fmla="*/ 1796716 w 4195011"/>
                <a:gd name="connsiteY5" fmla="*/ 1006642 h 1231232"/>
                <a:gd name="connsiteX6" fmla="*/ 2438400 w 4195011"/>
                <a:gd name="connsiteY6" fmla="*/ 1110916 h 1231232"/>
                <a:gd name="connsiteX7" fmla="*/ 3252537 w 4195011"/>
                <a:gd name="connsiteY7" fmla="*/ 1199148 h 1231232"/>
                <a:gd name="connsiteX8" fmla="*/ 4195011 w 4195011"/>
                <a:gd name="connsiteY8" fmla="*/ 1231232 h 123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5011" h="1231232">
                  <a:moveTo>
                    <a:pt x="0" y="0"/>
                  </a:moveTo>
                  <a:cubicBezTo>
                    <a:pt x="16710" y="53139"/>
                    <a:pt x="33421" y="106279"/>
                    <a:pt x="80211" y="168442"/>
                  </a:cubicBezTo>
                  <a:cubicBezTo>
                    <a:pt x="127001" y="230605"/>
                    <a:pt x="183816" y="299453"/>
                    <a:pt x="280737" y="372979"/>
                  </a:cubicBezTo>
                  <a:cubicBezTo>
                    <a:pt x="377658" y="446505"/>
                    <a:pt x="522705" y="536074"/>
                    <a:pt x="661737" y="609600"/>
                  </a:cubicBezTo>
                  <a:cubicBezTo>
                    <a:pt x="800769" y="683126"/>
                    <a:pt x="925764" y="747963"/>
                    <a:pt x="1114927" y="814137"/>
                  </a:cubicBezTo>
                  <a:cubicBezTo>
                    <a:pt x="1304090" y="880311"/>
                    <a:pt x="1576137" y="957179"/>
                    <a:pt x="1796716" y="1006642"/>
                  </a:cubicBezTo>
                  <a:cubicBezTo>
                    <a:pt x="2017295" y="1056105"/>
                    <a:pt x="2195763" y="1078832"/>
                    <a:pt x="2438400" y="1110916"/>
                  </a:cubicBezTo>
                  <a:cubicBezTo>
                    <a:pt x="2681037" y="1143000"/>
                    <a:pt x="2959768" y="1179095"/>
                    <a:pt x="3252537" y="1199148"/>
                  </a:cubicBezTo>
                  <a:cubicBezTo>
                    <a:pt x="3545306" y="1219201"/>
                    <a:pt x="3870158" y="1225216"/>
                    <a:pt x="4195011" y="1231232"/>
                  </a:cubicBezTo>
                </a:path>
              </a:pathLst>
            </a:cu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7" name="Oval 6"/>
          <p:cNvSpPr>
            <a:spLocks noChangeAspect="1"/>
          </p:cNvSpPr>
          <p:nvPr/>
        </p:nvSpPr>
        <p:spPr bwMode="auto">
          <a:xfrm>
            <a:off x="1617306" y="2367443"/>
            <a:ext cx="80239" cy="80239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88" name="Oval 687"/>
          <p:cNvSpPr/>
          <p:nvPr/>
        </p:nvSpPr>
        <p:spPr bwMode="auto">
          <a:xfrm>
            <a:off x="7238350" y="4284432"/>
            <a:ext cx="68580" cy="6858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89" name="Oval 688"/>
          <p:cNvSpPr/>
          <p:nvPr/>
        </p:nvSpPr>
        <p:spPr bwMode="auto">
          <a:xfrm>
            <a:off x="2642432" y="3405480"/>
            <a:ext cx="68580" cy="6858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90" name="Oval 689"/>
          <p:cNvSpPr/>
          <p:nvPr/>
        </p:nvSpPr>
        <p:spPr bwMode="auto">
          <a:xfrm>
            <a:off x="3126822" y="3620394"/>
            <a:ext cx="68580" cy="6858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91" name="Oval 690"/>
          <p:cNvSpPr/>
          <p:nvPr/>
        </p:nvSpPr>
        <p:spPr bwMode="auto">
          <a:xfrm>
            <a:off x="3771863" y="3722106"/>
            <a:ext cx="68580" cy="6858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92" name="Oval 691"/>
          <p:cNvSpPr/>
          <p:nvPr/>
        </p:nvSpPr>
        <p:spPr bwMode="auto">
          <a:xfrm>
            <a:off x="5038421" y="4211549"/>
            <a:ext cx="68580" cy="6858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93" name="Oval 692"/>
          <p:cNvSpPr/>
          <p:nvPr/>
        </p:nvSpPr>
        <p:spPr bwMode="auto">
          <a:xfrm>
            <a:off x="6323821" y="4198769"/>
            <a:ext cx="68580" cy="6858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94" name="Oval 693"/>
          <p:cNvSpPr/>
          <p:nvPr/>
        </p:nvSpPr>
        <p:spPr bwMode="auto">
          <a:xfrm>
            <a:off x="1774948" y="2676264"/>
            <a:ext cx="68580" cy="6858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95" name="Oval 694"/>
          <p:cNvSpPr/>
          <p:nvPr/>
        </p:nvSpPr>
        <p:spPr bwMode="auto">
          <a:xfrm>
            <a:off x="2313007" y="3227238"/>
            <a:ext cx="68580" cy="6858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96" name="Oval 695"/>
          <p:cNvSpPr/>
          <p:nvPr/>
        </p:nvSpPr>
        <p:spPr bwMode="auto">
          <a:xfrm>
            <a:off x="2008541" y="2916359"/>
            <a:ext cx="68580" cy="6858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98" name="Straight Connector 697"/>
          <p:cNvCxnSpPr/>
          <p:nvPr/>
        </p:nvCxnSpPr>
        <p:spPr bwMode="auto">
          <a:xfrm>
            <a:off x="5068432" y="4106570"/>
            <a:ext cx="0" cy="2825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9" name="Straight Connector 698"/>
          <p:cNvCxnSpPr/>
          <p:nvPr/>
        </p:nvCxnSpPr>
        <p:spPr bwMode="auto">
          <a:xfrm flipH="1">
            <a:off x="5012665" y="4243978"/>
            <a:ext cx="120091" cy="372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0" name="Straight Connector 699"/>
          <p:cNvCxnSpPr/>
          <p:nvPr/>
        </p:nvCxnSpPr>
        <p:spPr bwMode="auto">
          <a:xfrm>
            <a:off x="3802529" y="3698170"/>
            <a:ext cx="1" cy="12913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1" name="Straight Connector 700"/>
          <p:cNvCxnSpPr/>
          <p:nvPr/>
        </p:nvCxnSpPr>
        <p:spPr bwMode="auto">
          <a:xfrm flipH="1">
            <a:off x="3726983" y="3754591"/>
            <a:ext cx="151092" cy="399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2" name="Straight Connector 701"/>
          <p:cNvCxnSpPr/>
          <p:nvPr/>
        </p:nvCxnSpPr>
        <p:spPr bwMode="auto">
          <a:xfrm>
            <a:off x="3161816" y="3601847"/>
            <a:ext cx="1" cy="12913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3" name="Straight Connector 702"/>
          <p:cNvCxnSpPr/>
          <p:nvPr/>
        </p:nvCxnSpPr>
        <p:spPr bwMode="auto">
          <a:xfrm flipH="1">
            <a:off x="3083500" y="3652615"/>
            <a:ext cx="151092" cy="399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4" name="Straight Connector 703"/>
          <p:cNvCxnSpPr/>
          <p:nvPr/>
        </p:nvCxnSpPr>
        <p:spPr bwMode="auto">
          <a:xfrm>
            <a:off x="2676857" y="3379408"/>
            <a:ext cx="0" cy="11436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5" name="Straight Connector 704"/>
          <p:cNvCxnSpPr/>
          <p:nvPr/>
        </p:nvCxnSpPr>
        <p:spPr bwMode="auto">
          <a:xfrm flipH="1">
            <a:off x="2601311" y="3435829"/>
            <a:ext cx="151092" cy="399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6" name="Straight Connector 705"/>
          <p:cNvCxnSpPr/>
          <p:nvPr/>
        </p:nvCxnSpPr>
        <p:spPr bwMode="auto">
          <a:xfrm>
            <a:off x="2346229" y="3179228"/>
            <a:ext cx="0" cy="15833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7" name="Straight Connector 706"/>
          <p:cNvCxnSpPr/>
          <p:nvPr/>
        </p:nvCxnSpPr>
        <p:spPr bwMode="auto">
          <a:xfrm flipH="1">
            <a:off x="2255188" y="3260618"/>
            <a:ext cx="181962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8" name="Straight Connector 707"/>
          <p:cNvCxnSpPr/>
          <p:nvPr/>
        </p:nvCxnSpPr>
        <p:spPr bwMode="auto">
          <a:xfrm>
            <a:off x="2039397" y="2894228"/>
            <a:ext cx="0" cy="19066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9" name="Straight Connector 708"/>
          <p:cNvCxnSpPr/>
          <p:nvPr/>
        </p:nvCxnSpPr>
        <p:spPr bwMode="auto">
          <a:xfrm flipH="1">
            <a:off x="1941195" y="2954644"/>
            <a:ext cx="201696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0" name="Straight Connector 709"/>
          <p:cNvCxnSpPr/>
          <p:nvPr/>
        </p:nvCxnSpPr>
        <p:spPr bwMode="auto">
          <a:xfrm>
            <a:off x="1809194" y="2650045"/>
            <a:ext cx="1" cy="12913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1" name="Straight Connector 710"/>
          <p:cNvCxnSpPr/>
          <p:nvPr/>
        </p:nvCxnSpPr>
        <p:spPr bwMode="auto">
          <a:xfrm flipH="1">
            <a:off x="1733648" y="2706466"/>
            <a:ext cx="151092" cy="399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2" name="Straight Connector 711"/>
          <p:cNvCxnSpPr/>
          <p:nvPr/>
        </p:nvCxnSpPr>
        <p:spPr bwMode="auto">
          <a:xfrm>
            <a:off x="1656967" y="2388117"/>
            <a:ext cx="1614" cy="8294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3" name="Straight Connector 712"/>
          <p:cNvCxnSpPr/>
          <p:nvPr/>
        </p:nvCxnSpPr>
        <p:spPr bwMode="auto">
          <a:xfrm flipH="1">
            <a:off x="1516807" y="2406597"/>
            <a:ext cx="218238" cy="199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0" name="Straight Connector 619"/>
          <p:cNvCxnSpPr/>
          <p:nvPr/>
        </p:nvCxnSpPr>
        <p:spPr bwMode="auto">
          <a:xfrm>
            <a:off x="7212177" y="1859482"/>
            <a:ext cx="0" cy="397302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9" name="Rectangle 618"/>
          <p:cNvSpPr/>
          <p:nvPr/>
        </p:nvSpPr>
        <p:spPr bwMode="auto">
          <a:xfrm>
            <a:off x="904545" y="1869627"/>
            <a:ext cx="6420107" cy="404070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2540" y="3422639"/>
            <a:ext cx="7665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+mn-lt"/>
                <a:ea typeface="Batang" panose="02030600000101010101" pitchFamily="18" charset="-127"/>
              </a:rPr>
              <a:t>Ɣ = 40%</a:t>
            </a:r>
            <a:endParaRPr lang="en-US" sz="1000" b="1" dirty="0">
              <a:latin typeface="+mn-lt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459267" y="3857243"/>
            <a:ext cx="7665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+mn-lt"/>
                <a:ea typeface="Batang" panose="02030600000101010101" pitchFamily="18" charset="-127"/>
              </a:rPr>
              <a:t>Ɣ = 50%</a:t>
            </a:r>
            <a:endParaRPr lang="en-US" sz="1000" b="1" dirty="0">
              <a:latin typeface="+mn-lt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5179839" y="4399912"/>
            <a:ext cx="7665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+mn-lt"/>
                <a:ea typeface="Batang" panose="02030600000101010101" pitchFamily="18" charset="-127"/>
              </a:rPr>
              <a:t>Ɣ = 60%</a:t>
            </a:r>
            <a:endParaRPr lang="en-US" sz="1000" b="1" dirty="0">
              <a:latin typeface="+mn-lt"/>
            </a:endParaRPr>
          </a:p>
        </p:txBody>
      </p:sp>
      <p:sp>
        <p:nvSpPr>
          <p:cNvPr id="155" name="5-Point Star 154"/>
          <p:cNvSpPr/>
          <p:nvPr/>
        </p:nvSpPr>
        <p:spPr bwMode="auto">
          <a:xfrm>
            <a:off x="7712025" y="3412698"/>
            <a:ext cx="190578" cy="190578"/>
          </a:xfrm>
          <a:prstGeom prst="star5">
            <a:avLst/>
          </a:prstGeom>
          <a:solidFill>
            <a:srgbClr val="FFFF00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156" name="5-Point Star 155"/>
          <p:cNvSpPr/>
          <p:nvPr/>
        </p:nvSpPr>
        <p:spPr bwMode="auto">
          <a:xfrm>
            <a:off x="7712025" y="5223121"/>
            <a:ext cx="190578" cy="190578"/>
          </a:xfrm>
          <a:prstGeom prst="star5">
            <a:avLst/>
          </a:prstGeom>
          <a:solidFill>
            <a:srgbClr val="FFFF00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1664678" y="2415250"/>
            <a:ext cx="5517662" cy="1922541"/>
          </a:xfrm>
          <a:custGeom>
            <a:avLst/>
            <a:gdLst>
              <a:gd name="connsiteX0" fmla="*/ 0 w 5517662"/>
              <a:gd name="connsiteY0" fmla="*/ 0 h 1993173"/>
              <a:gd name="connsiteX1" fmla="*/ 218831 w 5517662"/>
              <a:gd name="connsiteY1" fmla="*/ 390769 h 1993173"/>
              <a:gd name="connsiteX2" fmla="*/ 836247 w 5517662"/>
              <a:gd name="connsiteY2" fmla="*/ 914400 h 1993173"/>
              <a:gd name="connsiteX3" fmla="*/ 1836616 w 5517662"/>
              <a:gd name="connsiteY3" fmla="*/ 1406769 h 1993173"/>
              <a:gd name="connsiteX4" fmla="*/ 2782277 w 5517662"/>
              <a:gd name="connsiteY4" fmla="*/ 1688123 h 1993173"/>
              <a:gd name="connsiteX5" fmla="*/ 3743570 w 5517662"/>
              <a:gd name="connsiteY5" fmla="*/ 1891323 h 1993173"/>
              <a:gd name="connsiteX6" fmla="*/ 5111262 w 5517662"/>
              <a:gd name="connsiteY6" fmla="*/ 1977292 h 1993173"/>
              <a:gd name="connsiteX7" fmla="*/ 5517662 w 5517662"/>
              <a:gd name="connsiteY7" fmla="*/ 1992923 h 1993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7662" h="1993173">
                <a:moveTo>
                  <a:pt x="0" y="0"/>
                </a:moveTo>
                <a:cubicBezTo>
                  <a:pt x="39728" y="119184"/>
                  <a:pt x="79457" y="238369"/>
                  <a:pt x="218831" y="390769"/>
                </a:cubicBezTo>
                <a:cubicBezTo>
                  <a:pt x="358205" y="543169"/>
                  <a:pt x="566616" y="745067"/>
                  <a:pt x="836247" y="914400"/>
                </a:cubicBezTo>
                <a:cubicBezTo>
                  <a:pt x="1105878" y="1083733"/>
                  <a:pt x="1512278" y="1277815"/>
                  <a:pt x="1836616" y="1406769"/>
                </a:cubicBezTo>
                <a:cubicBezTo>
                  <a:pt x="2160954" y="1535723"/>
                  <a:pt x="2464451" y="1607364"/>
                  <a:pt x="2782277" y="1688123"/>
                </a:cubicBezTo>
                <a:cubicBezTo>
                  <a:pt x="3100103" y="1768882"/>
                  <a:pt x="3355406" y="1843128"/>
                  <a:pt x="3743570" y="1891323"/>
                </a:cubicBezTo>
                <a:cubicBezTo>
                  <a:pt x="4131734" y="1939518"/>
                  <a:pt x="4815580" y="1960359"/>
                  <a:pt x="5111262" y="1977292"/>
                </a:cubicBezTo>
                <a:cubicBezTo>
                  <a:pt x="5406944" y="1994225"/>
                  <a:pt x="5462303" y="1993574"/>
                  <a:pt x="5517662" y="1992923"/>
                </a:cubicBezTo>
              </a:path>
            </a:pathLst>
          </a:custGeom>
          <a:noFill/>
          <a:ln w="57150" cap="flat" cmpd="sng" algn="ctr">
            <a:solidFill>
              <a:srgbClr val="7030A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3899" y="4456078"/>
            <a:ext cx="9797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Warmer Model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367495" y="3959585"/>
            <a:ext cx="9156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Cooler Model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1" name="Straight Connector 160"/>
          <p:cNvCxnSpPr/>
          <p:nvPr/>
        </p:nvCxnSpPr>
        <p:spPr bwMode="auto">
          <a:xfrm flipH="1">
            <a:off x="6355003" y="4106570"/>
            <a:ext cx="1" cy="2825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2" name="Straight Connector 161"/>
          <p:cNvCxnSpPr/>
          <p:nvPr/>
        </p:nvCxnSpPr>
        <p:spPr bwMode="auto">
          <a:xfrm flipH="1">
            <a:off x="6298066" y="4233353"/>
            <a:ext cx="120091" cy="372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76636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Cases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25212" y="3813918"/>
            <a:ext cx="31822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Warmer Model</a:t>
            </a:r>
            <a:endParaRPr lang="en-US" sz="2800" b="1" cap="none" spc="0" dirty="0">
              <a:ln w="19050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5212" y="949613"/>
            <a:ext cx="289213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Cooler Model</a:t>
            </a:r>
            <a:endParaRPr lang="en-US" sz="2800" b="1" cap="none" spc="0" dirty="0">
              <a:ln w="19050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228600" y="4308148"/>
            <a:ext cx="3792496" cy="1999504"/>
            <a:chOff x="4559024" y="1779344"/>
            <a:chExt cx="3792496" cy="1999504"/>
          </a:xfrm>
        </p:grpSpPr>
        <p:sp>
          <p:nvSpPr>
            <p:cNvPr id="18" name="Rounded Rectangle 17"/>
            <p:cNvSpPr/>
            <p:nvPr/>
          </p:nvSpPr>
          <p:spPr bwMode="auto">
            <a:xfrm>
              <a:off x="4559024" y="1779344"/>
              <a:ext cx="3792496" cy="1620296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95" t="20525" r="31370" b="10554"/>
            <a:stretch/>
          </p:blipFill>
          <p:spPr bwMode="auto">
            <a:xfrm>
              <a:off x="5369668" y="1932642"/>
              <a:ext cx="2833387" cy="14396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95" t="14313" r="85435" b="24683"/>
            <a:stretch/>
          </p:blipFill>
          <p:spPr bwMode="auto">
            <a:xfrm>
              <a:off x="4844174" y="1807670"/>
              <a:ext cx="525292" cy="1274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Rectangle 18"/>
            <p:cNvSpPr/>
            <p:nvPr/>
          </p:nvSpPr>
          <p:spPr bwMode="auto">
            <a:xfrm>
              <a:off x="5332226" y="1940263"/>
              <a:ext cx="2752593" cy="1156970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Right Arrow 10"/>
            <p:cNvSpPr/>
            <p:nvPr/>
          </p:nvSpPr>
          <p:spPr>
            <a:xfrm rot="16200000">
              <a:off x="5759310" y="3534756"/>
              <a:ext cx="350520" cy="137664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934570" y="3473828"/>
              <a:ext cx="100189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Rifting Event</a:t>
              </a:r>
              <a:endParaRPr 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3953794" y="2388368"/>
              <a:ext cx="14720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Heat Flow Units</a:t>
              </a:r>
              <a:endParaRPr 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5725254" y="2030990"/>
              <a:ext cx="2368547" cy="801479"/>
            </a:xfrm>
            <a:custGeom>
              <a:avLst/>
              <a:gdLst>
                <a:gd name="connsiteX0" fmla="*/ 0 w 2368547"/>
                <a:gd name="connsiteY0" fmla="*/ 801479 h 801479"/>
                <a:gd name="connsiteX1" fmla="*/ 67554 w 2368547"/>
                <a:gd name="connsiteY1" fmla="*/ 697734 h 801479"/>
                <a:gd name="connsiteX2" fmla="*/ 135109 w 2368547"/>
                <a:gd name="connsiteY2" fmla="*/ 432341 h 801479"/>
                <a:gd name="connsiteX3" fmla="*/ 183362 w 2368547"/>
                <a:gd name="connsiteY3" fmla="*/ 60790 h 801479"/>
                <a:gd name="connsiteX4" fmla="*/ 207489 w 2368547"/>
                <a:gd name="connsiteY4" fmla="*/ 17363 h 801479"/>
                <a:gd name="connsiteX5" fmla="*/ 275044 w 2368547"/>
                <a:gd name="connsiteY5" fmla="*/ 474 h 801479"/>
                <a:gd name="connsiteX6" fmla="*/ 376376 w 2368547"/>
                <a:gd name="connsiteY6" fmla="*/ 10125 h 801479"/>
                <a:gd name="connsiteX7" fmla="*/ 455993 w 2368547"/>
                <a:gd name="connsiteY7" fmla="*/ 63203 h 801479"/>
                <a:gd name="connsiteX8" fmla="*/ 576627 w 2368547"/>
                <a:gd name="connsiteY8" fmla="*/ 140408 h 801479"/>
                <a:gd name="connsiteX9" fmla="*/ 743101 w 2368547"/>
                <a:gd name="connsiteY9" fmla="*/ 215201 h 801479"/>
                <a:gd name="connsiteX10" fmla="*/ 921638 w 2368547"/>
                <a:gd name="connsiteY10" fmla="*/ 321358 h 801479"/>
                <a:gd name="connsiteX11" fmla="*/ 1162904 w 2368547"/>
                <a:gd name="connsiteY11" fmla="*/ 413040 h 801479"/>
                <a:gd name="connsiteX12" fmla="*/ 1425885 w 2368547"/>
                <a:gd name="connsiteY12" fmla="*/ 526435 h 801479"/>
                <a:gd name="connsiteX13" fmla="*/ 1770896 w 2368547"/>
                <a:gd name="connsiteY13" fmla="*/ 627767 h 801479"/>
                <a:gd name="connsiteX14" fmla="*/ 2296857 w 2368547"/>
                <a:gd name="connsiteY14" fmla="*/ 692909 h 801479"/>
                <a:gd name="connsiteX15" fmla="*/ 2349935 w 2368547"/>
                <a:gd name="connsiteY15" fmla="*/ 692909 h 801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68547" h="801479">
                  <a:moveTo>
                    <a:pt x="0" y="801479"/>
                  </a:moveTo>
                  <a:cubicBezTo>
                    <a:pt x="22518" y="780368"/>
                    <a:pt x="45036" y="759257"/>
                    <a:pt x="67554" y="697734"/>
                  </a:cubicBezTo>
                  <a:cubicBezTo>
                    <a:pt x="90072" y="636211"/>
                    <a:pt x="115808" y="538498"/>
                    <a:pt x="135109" y="432341"/>
                  </a:cubicBezTo>
                  <a:cubicBezTo>
                    <a:pt x="154410" y="326184"/>
                    <a:pt x="171299" y="129953"/>
                    <a:pt x="183362" y="60790"/>
                  </a:cubicBezTo>
                  <a:cubicBezTo>
                    <a:pt x="195425" y="-8373"/>
                    <a:pt x="192209" y="27416"/>
                    <a:pt x="207489" y="17363"/>
                  </a:cubicBezTo>
                  <a:cubicBezTo>
                    <a:pt x="222769" y="7310"/>
                    <a:pt x="246896" y="1680"/>
                    <a:pt x="275044" y="474"/>
                  </a:cubicBezTo>
                  <a:cubicBezTo>
                    <a:pt x="303192" y="-732"/>
                    <a:pt x="346218" y="-330"/>
                    <a:pt x="376376" y="10125"/>
                  </a:cubicBezTo>
                  <a:cubicBezTo>
                    <a:pt x="406534" y="20580"/>
                    <a:pt x="422618" y="41489"/>
                    <a:pt x="455993" y="63203"/>
                  </a:cubicBezTo>
                  <a:cubicBezTo>
                    <a:pt x="489368" y="84917"/>
                    <a:pt x="528776" y="115075"/>
                    <a:pt x="576627" y="140408"/>
                  </a:cubicBezTo>
                  <a:cubicBezTo>
                    <a:pt x="624478" y="165741"/>
                    <a:pt x="685599" y="185043"/>
                    <a:pt x="743101" y="215201"/>
                  </a:cubicBezTo>
                  <a:cubicBezTo>
                    <a:pt x="800603" y="245359"/>
                    <a:pt x="851671" y="288385"/>
                    <a:pt x="921638" y="321358"/>
                  </a:cubicBezTo>
                  <a:cubicBezTo>
                    <a:pt x="991605" y="354331"/>
                    <a:pt x="1078863" y="378861"/>
                    <a:pt x="1162904" y="413040"/>
                  </a:cubicBezTo>
                  <a:cubicBezTo>
                    <a:pt x="1246945" y="447219"/>
                    <a:pt x="1324553" y="490647"/>
                    <a:pt x="1425885" y="526435"/>
                  </a:cubicBezTo>
                  <a:cubicBezTo>
                    <a:pt x="1527217" y="562223"/>
                    <a:pt x="1625734" y="600021"/>
                    <a:pt x="1770896" y="627767"/>
                  </a:cubicBezTo>
                  <a:cubicBezTo>
                    <a:pt x="1916058" y="655513"/>
                    <a:pt x="2200351" y="682052"/>
                    <a:pt x="2296857" y="692909"/>
                  </a:cubicBezTo>
                  <a:cubicBezTo>
                    <a:pt x="2393363" y="703766"/>
                    <a:pt x="2371649" y="698337"/>
                    <a:pt x="2349935" y="692909"/>
                  </a:cubicBezTo>
                </a:path>
              </a:pathLst>
            </a:custGeom>
            <a:solidFill>
              <a:srgbClr val="FF00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5790396" y="2707010"/>
              <a:ext cx="2296857" cy="207489"/>
            </a:xfrm>
            <a:custGeom>
              <a:avLst/>
              <a:gdLst>
                <a:gd name="connsiteX0" fmla="*/ 2296857 w 2296857"/>
                <a:gd name="connsiteY0" fmla="*/ 26539 h 207489"/>
                <a:gd name="connsiteX1" fmla="*/ 2062828 w 2296857"/>
                <a:gd name="connsiteY1" fmla="*/ 0 h 207489"/>
                <a:gd name="connsiteX2" fmla="*/ 53078 w 2296857"/>
                <a:gd name="connsiteY2" fmla="*/ 36190 h 207489"/>
                <a:gd name="connsiteX3" fmla="*/ 0 w 2296857"/>
                <a:gd name="connsiteY3" fmla="*/ 207489 h 207489"/>
                <a:gd name="connsiteX4" fmla="*/ 2292031 w 2296857"/>
                <a:gd name="connsiteY4" fmla="*/ 190601 h 20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6857" h="207489">
                  <a:moveTo>
                    <a:pt x="2296857" y="26539"/>
                  </a:moveTo>
                  <a:lnTo>
                    <a:pt x="2062828" y="0"/>
                  </a:lnTo>
                  <a:lnTo>
                    <a:pt x="53078" y="36190"/>
                  </a:lnTo>
                  <a:lnTo>
                    <a:pt x="0" y="207489"/>
                  </a:lnTo>
                  <a:lnTo>
                    <a:pt x="2292031" y="190601"/>
                  </a:lnTo>
                </a:path>
              </a:pathLst>
            </a:custGeom>
            <a:solidFill>
              <a:srgbClr val="FF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332226" y="2757676"/>
              <a:ext cx="2752593" cy="340031"/>
            </a:xfrm>
            <a:prstGeom prst="rect">
              <a:avLst/>
            </a:pr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28600" y="1479592"/>
            <a:ext cx="3792496" cy="2023217"/>
            <a:chOff x="4590438" y="4203864"/>
            <a:chExt cx="3792496" cy="2023217"/>
          </a:xfrm>
        </p:grpSpPr>
        <p:sp>
          <p:nvSpPr>
            <p:cNvPr id="30" name="Rounded Rectangle 29"/>
            <p:cNvSpPr/>
            <p:nvPr/>
          </p:nvSpPr>
          <p:spPr bwMode="auto">
            <a:xfrm>
              <a:off x="4590438" y="4203864"/>
              <a:ext cx="3792496" cy="1644010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95" t="20525" r="31370" b="10554"/>
            <a:stretch/>
          </p:blipFill>
          <p:spPr bwMode="auto">
            <a:xfrm>
              <a:off x="5401082" y="4380875"/>
              <a:ext cx="2833387" cy="14396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95" t="14313" r="85435" b="24683"/>
            <a:stretch/>
          </p:blipFill>
          <p:spPr bwMode="auto">
            <a:xfrm>
              <a:off x="4875588" y="4255903"/>
              <a:ext cx="525292" cy="1274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Rectangle 32"/>
            <p:cNvSpPr/>
            <p:nvPr/>
          </p:nvSpPr>
          <p:spPr bwMode="auto">
            <a:xfrm>
              <a:off x="5363640" y="4388496"/>
              <a:ext cx="2752593" cy="1156970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4" name="Right Arrow 33"/>
            <p:cNvSpPr/>
            <p:nvPr/>
          </p:nvSpPr>
          <p:spPr>
            <a:xfrm rot="16200000">
              <a:off x="5790724" y="5982989"/>
              <a:ext cx="350520" cy="137664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965984" y="5922061"/>
              <a:ext cx="100189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Rifting Event</a:t>
              </a:r>
              <a:endParaRPr 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3985208" y="4836601"/>
              <a:ext cx="14720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Heat Flow Units</a:t>
              </a:r>
              <a:endParaRPr 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5594350" y="5257800"/>
              <a:ext cx="2517775" cy="165100"/>
            </a:xfrm>
            <a:custGeom>
              <a:avLst/>
              <a:gdLst>
                <a:gd name="connsiteX0" fmla="*/ 190500 w 2517775"/>
                <a:gd name="connsiteY0" fmla="*/ 73025 h 165100"/>
                <a:gd name="connsiteX1" fmla="*/ 2317750 w 2517775"/>
                <a:gd name="connsiteY1" fmla="*/ 0 h 165100"/>
                <a:gd name="connsiteX2" fmla="*/ 2413000 w 2517775"/>
                <a:gd name="connsiteY2" fmla="*/ 19050 h 165100"/>
                <a:gd name="connsiteX3" fmla="*/ 2517775 w 2517775"/>
                <a:gd name="connsiteY3" fmla="*/ 22225 h 165100"/>
                <a:gd name="connsiteX4" fmla="*/ 2517775 w 2517775"/>
                <a:gd name="connsiteY4" fmla="*/ 165100 h 165100"/>
                <a:gd name="connsiteX5" fmla="*/ 0 w 2517775"/>
                <a:gd name="connsiteY5" fmla="*/ 165100 h 165100"/>
                <a:gd name="connsiteX6" fmla="*/ 190500 w 2517775"/>
                <a:gd name="connsiteY6" fmla="*/ 73025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7775" h="165100">
                  <a:moveTo>
                    <a:pt x="190500" y="73025"/>
                  </a:moveTo>
                  <a:lnTo>
                    <a:pt x="2317750" y="0"/>
                  </a:lnTo>
                  <a:lnTo>
                    <a:pt x="2413000" y="19050"/>
                  </a:lnTo>
                  <a:lnTo>
                    <a:pt x="2517775" y="22225"/>
                  </a:lnTo>
                  <a:lnTo>
                    <a:pt x="2517775" y="165100"/>
                  </a:lnTo>
                  <a:lnTo>
                    <a:pt x="0" y="165100"/>
                  </a:lnTo>
                  <a:lnTo>
                    <a:pt x="190500" y="73025"/>
                  </a:lnTo>
                  <a:close/>
                </a:path>
              </a:pathLst>
            </a:custGeom>
            <a:solidFill>
              <a:srgbClr val="FF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5756668" y="4697406"/>
              <a:ext cx="2368547" cy="659496"/>
            </a:xfrm>
            <a:custGeom>
              <a:avLst/>
              <a:gdLst>
                <a:gd name="connsiteX0" fmla="*/ 0 w 2368547"/>
                <a:gd name="connsiteY0" fmla="*/ 801479 h 801479"/>
                <a:gd name="connsiteX1" fmla="*/ 67554 w 2368547"/>
                <a:gd name="connsiteY1" fmla="*/ 697734 h 801479"/>
                <a:gd name="connsiteX2" fmla="*/ 135109 w 2368547"/>
                <a:gd name="connsiteY2" fmla="*/ 432341 h 801479"/>
                <a:gd name="connsiteX3" fmla="*/ 183362 w 2368547"/>
                <a:gd name="connsiteY3" fmla="*/ 60790 h 801479"/>
                <a:gd name="connsiteX4" fmla="*/ 207489 w 2368547"/>
                <a:gd name="connsiteY4" fmla="*/ 17363 h 801479"/>
                <a:gd name="connsiteX5" fmla="*/ 275044 w 2368547"/>
                <a:gd name="connsiteY5" fmla="*/ 474 h 801479"/>
                <a:gd name="connsiteX6" fmla="*/ 376376 w 2368547"/>
                <a:gd name="connsiteY6" fmla="*/ 10125 h 801479"/>
                <a:gd name="connsiteX7" fmla="*/ 455993 w 2368547"/>
                <a:gd name="connsiteY7" fmla="*/ 63203 h 801479"/>
                <a:gd name="connsiteX8" fmla="*/ 576627 w 2368547"/>
                <a:gd name="connsiteY8" fmla="*/ 140408 h 801479"/>
                <a:gd name="connsiteX9" fmla="*/ 743101 w 2368547"/>
                <a:gd name="connsiteY9" fmla="*/ 215201 h 801479"/>
                <a:gd name="connsiteX10" fmla="*/ 921638 w 2368547"/>
                <a:gd name="connsiteY10" fmla="*/ 321358 h 801479"/>
                <a:gd name="connsiteX11" fmla="*/ 1162904 w 2368547"/>
                <a:gd name="connsiteY11" fmla="*/ 413040 h 801479"/>
                <a:gd name="connsiteX12" fmla="*/ 1425885 w 2368547"/>
                <a:gd name="connsiteY12" fmla="*/ 526435 h 801479"/>
                <a:gd name="connsiteX13" fmla="*/ 1770896 w 2368547"/>
                <a:gd name="connsiteY13" fmla="*/ 627767 h 801479"/>
                <a:gd name="connsiteX14" fmla="*/ 2296857 w 2368547"/>
                <a:gd name="connsiteY14" fmla="*/ 692909 h 801479"/>
                <a:gd name="connsiteX15" fmla="*/ 2349935 w 2368547"/>
                <a:gd name="connsiteY15" fmla="*/ 692909 h 801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68547" h="801479">
                  <a:moveTo>
                    <a:pt x="0" y="801479"/>
                  </a:moveTo>
                  <a:cubicBezTo>
                    <a:pt x="22518" y="780368"/>
                    <a:pt x="45036" y="759257"/>
                    <a:pt x="67554" y="697734"/>
                  </a:cubicBezTo>
                  <a:cubicBezTo>
                    <a:pt x="90072" y="636211"/>
                    <a:pt x="115808" y="538498"/>
                    <a:pt x="135109" y="432341"/>
                  </a:cubicBezTo>
                  <a:cubicBezTo>
                    <a:pt x="154410" y="326184"/>
                    <a:pt x="171299" y="129953"/>
                    <a:pt x="183362" y="60790"/>
                  </a:cubicBezTo>
                  <a:cubicBezTo>
                    <a:pt x="195425" y="-8373"/>
                    <a:pt x="192209" y="27416"/>
                    <a:pt x="207489" y="17363"/>
                  </a:cubicBezTo>
                  <a:cubicBezTo>
                    <a:pt x="222769" y="7310"/>
                    <a:pt x="246896" y="1680"/>
                    <a:pt x="275044" y="474"/>
                  </a:cubicBezTo>
                  <a:cubicBezTo>
                    <a:pt x="303192" y="-732"/>
                    <a:pt x="346218" y="-330"/>
                    <a:pt x="376376" y="10125"/>
                  </a:cubicBezTo>
                  <a:cubicBezTo>
                    <a:pt x="406534" y="20580"/>
                    <a:pt x="422618" y="41489"/>
                    <a:pt x="455993" y="63203"/>
                  </a:cubicBezTo>
                  <a:cubicBezTo>
                    <a:pt x="489368" y="84917"/>
                    <a:pt x="528776" y="115075"/>
                    <a:pt x="576627" y="140408"/>
                  </a:cubicBezTo>
                  <a:cubicBezTo>
                    <a:pt x="624478" y="165741"/>
                    <a:pt x="685599" y="185043"/>
                    <a:pt x="743101" y="215201"/>
                  </a:cubicBezTo>
                  <a:cubicBezTo>
                    <a:pt x="800603" y="245359"/>
                    <a:pt x="851671" y="288385"/>
                    <a:pt x="921638" y="321358"/>
                  </a:cubicBezTo>
                  <a:cubicBezTo>
                    <a:pt x="991605" y="354331"/>
                    <a:pt x="1078863" y="378861"/>
                    <a:pt x="1162904" y="413040"/>
                  </a:cubicBezTo>
                  <a:cubicBezTo>
                    <a:pt x="1246945" y="447219"/>
                    <a:pt x="1324553" y="490647"/>
                    <a:pt x="1425885" y="526435"/>
                  </a:cubicBezTo>
                  <a:cubicBezTo>
                    <a:pt x="1527217" y="562223"/>
                    <a:pt x="1625734" y="600021"/>
                    <a:pt x="1770896" y="627767"/>
                  </a:cubicBezTo>
                  <a:cubicBezTo>
                    <a:pt x="1916058" y="655513"/>
                    <a:pt x="2200351" y="682052"/>
                    <a:pt x="2296857" y="692909"/>
                  </a:cubicBezTo>
                  <a:cubicBezTo>
                    <a:pt x="2393363" y="703766"/>
                    <a:pt x="2371649" y="698337"/>
                    <a:pt x="2349935" y="692909"/>
                  </a:cubicBezTo>
                </a:path>
              </a:pathLst>
            </a:custGeom>
            <a:solidFill>
              <a:srgbClr val="FF00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363640" y="5371429"/>
              <a:ext cx="2752593" cy="174511"/>
            </a:xfrm>
            <a:prstGeom prst="rect">
              <a:avLst/>
            </a:pr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16872" y="3525001"/>
            <a:ext cx="1590675" cy="284797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1359" y="964281"/>
            <a:ext cx="15430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616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Plot of Vitrinite Reflectance vs. Depth</a:t>
            </a:r>
            <a:endParaRPr lang="en-US" dirty="0"/>
          </a:p>
        </p:txBody>
      </p:sp>
      <p:sp>
        <p:nvSpPr>
          <p:cNvPr id="169" name="TextBox 168"/>
          <p:cNvSpPr txBox="1"/>
          <p:nvPr/>
        </p:nvSpPr>
        <p:spPr>
          <a:xfrm>
            <a:off x="1730400" y="1570832"/>
            <a:ext cx="4534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1730400" y="2380521"/>
            <a:ext cx="4534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730400" y="4007135"/>
            <a:ext cx="4534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730400" y="4825306"/>
            <a:ext cx="4534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1730400" y="5634998"/>
            <a:ext cx="4534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 rot="16200000">
            <a:off x="478321" y="3413894"/>
            <a:ext cx="2297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Depth (km)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4" name="Straight Connector 183"/>
          <p:cNvCxnSpPr/>
          <p:nvPr/>
        </p:nvCxnSpPr>
        <p:spPr bwMode="auto">
          <a:xfrm rot="5400000">
            <a:off x="2177067" y="2049980"/>
            <a:ext cx="0" cy="4282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5" name="Straight Connector 184"/>
          <p:cNvCxnSpPr/>
          <p:nvPr/>
        </p:nvCxnSpPr>
        <p:spPr bwMode="auto">
          <a:xfrm rot="5400000">
            <a:off x="2159394" y="2440212"/>
            <a:ext cx="0" cy="7817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7" name="Straight Connector 186"/>
          <p:cNvCxnSpPr/>
          <p:nvPr/>
        </p:nvCxnSpPr>
        <p:spPr bwMode="auto">
          <a:xfrm rot="5400000">
            <a:off x="2177067" y="2865794"/>
            <a:ext cx="0" cy="4282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8" name="Straight Connector 187"/>
          <p:cNvCxnSpPr/>
          <p:nvPr/>
        </p:nvCxnSpPr>
        <p:spPr bwMode="auto">
          <a:xfrm rot="5400000">
            <a:off x="2159394" y="4071843"/>
            <a:ext cx="0" cy="7817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9" name="Straight Connector 188"/>
          <p:cNvCxnSpPr/>
          <p:nvPr/>
        </p:nvCxnSpPr>
        <p:spPr bwMode="auto">
          <a:xfrm rot="5400000">
            <a:off x="2159394" y="4887660"/>
            <a:ext cx="0" cy="7817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0" name="Straight Connector 189"/>
          <p:cNvCxnSpPr/>
          <p:nvPr/>
        </p:nvCxnSpPr>
        <p:spPr bwMode="auto">
          <a:xfrm rot="5400000">
            <a:off x="2159394" y="5703476"/>
            <a:ext cx="0" cy="7817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1" name="Straight Connector 190"/>
          <p:cNvCxnSpPr/>
          <p:nvPr/>
        </p:nvCxnSpPr>
        <p:spPr bwMode="auto">
          <a:xfrm rot="5400000">
            <a:off x="2177067" y="5313243"/>
            <a:ext cx="0" cy="4282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2" name="Straight Connector 191"/>
          <p:cNvCxnSpPr/>
          <p:nvPr/>
        </p:nvCxnSpPr>
        <p:spPr bwMode="auto">
          <a:xfrm rot="5400000">
            <a:off x="2177067" y="4497422"/>
            <a:ext cx="0" cy="4282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9" name="Straight Connector 198"/>
          <p:cNvCxnSpPr/>
          <p:nvPr/>
        </p:nvCxnSpPr>
        <p:spPr bwMode="auto">
          <a:xfrm rot="5400000">
            <a:off x="2159394" y="1624396"/>
            <a:ext cx="0" cy="7817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2" name="Rectangle 201"/>
          <p:cNvSpPr/>
          <p:nvPr/>
        </p:nvSpPr>
        <p:spPr bwMode="auto">
          <a:xfrm>
            <a:off x="2198479" y="1663479"/>
            <a:ext cx="5026975" cy="447059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862022" y="1380198"/>
            <a:ext cx="5959017" cy="278324"/>
            <a:chOff x="862245" y="1650692"/>
            <a:chExt cx="2908840" cy="217701"/>
          </a:xfrm>
        </p:grpSpPr>
        <p:sp>
          <p:nvSpPr>
            <p:cNvPr id="203" name="TextBox 202"/>
            <p:cNvSpPr txBox="1"/>
            <p:nvPr/>
          </p:nvSpPr>
          <p:spPr>
            <a:xfrm>
              <a:off x="1796315" y="1650692"/>
              <a:ext cx="573664" cy="168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0.5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2263350" y="1650692"/>
              <a:ext cx="573664" cy="168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0.7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2730385" y="1650692"/>
              <a:ext cx="573664" cy="168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0.9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3197421" y="1650692"/>
              <a:ext cx="573664" cy="168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1.1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862245" y="1651026"/>
              <a:ext cx="573664" cy="168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0.1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1329280" y="1651026"/>
              <a:ext cx="573664" cy="168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0.3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8" name="Straight Connector 217"/>
            <p:cNvCxnSpPr/>
            <p:nvPr/>
          </p:nvCxnSpPr>
          <p:spPr bwMode="auto">
            <a:xfrm>
              <a:off x="1847690" y="1830752"/>
              <a:ext cx="0" cy="3764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9" name="Straight Connector 218"/>
            <p:cNvCxnSpPr/>
            <p:nvPr/>
          </p:nvCxnSpPr>
          <p:spPr bwMode="auto">
            <a:xfrm>
              <a:off x="1147977" y="1799684"/>
              <a:ext cx="0" cy="6870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0" name="Straight Connector 219"/>
            <p:cNvCxnSpPr/>
            <p:nvPr/>
          </p:nvCxnSpPr>
          <p:spPr bwMode="auto">
            <a:xfrm>
              <a:off x="1614452" y="1799684"/>
              <a:ext cx="0" cy="6870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1" name="Straight Connector 220"/>
            <p:cNvCxnSpPr/>
            <p:nvPr/>
          </p:nvCxnSpPr>
          <p:spPr bwMode="auto">
            <a:xfrm>
              <a:off x="2080927" y="1799684"/>
              <a:ext cx="0" cy="6870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2" name="Straight Connector 221"/>
            <p:cNvCxnSpPr/>
            <p:nvPr/>
          </p:nvCxnSpPr>
          <p:spPr bwMode="auto">
            <a:xfrm>
              <a:off x="2547403" y="1799684"/>
              <a:ext cx="0" cy="6870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3" name="Straight Connector 222"/>
            <p:cNvCxnSpPr/>
            <p:nvPr/>
          </p:nvCxnSpPr>
          <p:spPr bwMode="auto">
            <a:xfrm>
              <a:off x="2314166" y="1830752"/>
              <a:ext cx="0" cy="3764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4" name="Straight Connector 223"/>
            <p:cNvCxnSpPr/>
            <p:nvPr/>
          </p:nvCxnSpPr>
          <p:spPr bwMode="auto">
            <a:xfrm>
              <a:off x="1381215" y="1830752"/>
              <a:ext cx="0" cy="3764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7" name="Straight Connector 226"/>
            <p:cNvCxnSpPr/>
            <p:nvPr/>
          </p:nvCxnSpPr>
          <p:spPr bwMode="auto">
            <a:xfrm>
              <a:off x="3013880" y="1800700"/>
              <a:ext cx="0" cy="6769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8" name="Straight Connector 227"/>
            <p:cNvCxnSpPr/>
            <p:nvPr/>
          </p:nvCxnSpPr>
          <p:spPr bwMode="auto">
            <a:xfrm>
              <a:off x="3480356" y="1800700"/>
              <a:ext cx="0" cy="6769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3" name="Straight Connector 232"/>
            <p:cNvCxnSpPr/>
            <p:nvPr/>
          </p:nvCxnSpPr>
          <p:spPr bwMode="auto">
            <a:xfrm>
              <a:off x="3247118" y="1831308"/>
              <a:ext cx="0" cy="3708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4" name="Straight Connector 233"/>
            <p:cNvCxnSpPr/>
            <p:nvPr/>
          </p:nvCxnSpPr>
          <p:spPr bwMode="auto">
            <a:xfrm>
              <a:off x="2780643" y="1831308"/>
              <a:ext cx="0" cy="3708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8" name="Group 17"/>
          <p:cNvGrpSpPr/>
          <p:nvPr/>
        </p:nvGrpSpPr>
        <p:grpSpPr>
          <a:xfrm>
            <a:off x="2178096" y="2071391"/>
            <a:ext cx="5069328" cy="3671169"/>
            <a:chOff x="2214509" y="2382424"/>
            <a:chExt cx="4402055" cy="3187935"/>
          </a:xfrm>
        </p:grpSpPr>
        <p:cxnSp>
          <p:nvCxnSpPr>
            <p:cNvPr id="17" name="Straight Connector 16"/>
            <p:cNvCxnSpPr/>
            <p:nvPr/>
          </p:nvCxnSpPr>
          <p:spPr bwMode="auto">
            <a:xfrm>
              <a:off x="2214509" y="2382424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9" name="Straight Connector 248"/>
            <p:cNvCxnSpPr/>
            <p:nvPr/>
          </p:nvCxnSpPr>
          <p:spPr bwMode="auto">
            <a:xfrm>
              <a:off x="2214509" y="2736639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0" name="Straight Connector 249"/>
            <p:cNvCxnSpPr/>
            <p:nvPr/>
          </p:nvCxnSpPr>
          <p:spPr bwMode="auto">
            <a:xfrm>
              <a:off x="2214509" y="3090854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1" name="Straight Connector 250"/>
            <p:cNvCxnSpPr/>
            <p:nvPr/>
          </p:nvCxnSpPr>
          <p:spPr bwMode="auto">
            <a:xfrm>
              <a:off x="2214509" y="3445069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2" name="Straight Connector 251"/>
            <p:cNvCxnSpPr/>
            <p:nvPr/>
          </p:nvCxnSpPr>
          <p:spPr bwMode="auto">
            <a:xfrm>
              <a:off x="2214509" y="3799284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3" name="Straight Connector 252"/>
            <p:cNvCxnSpPr/>
            <p:nvPr/>
          </p:nvCxnSpPr>
          <p:spPr bwMode="auto">
            <a:xfrm>
              <a:off x="2214509" y="4153499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4" name="Straight Connector 253"/>
            <p:cNvCxnSpPr/>
            <p:nvPr/>
          </p:nvCxnSpPr>
          <p:spPr bwMode="auto">
            <a:xfrm>
              <a:off x="2214509" y="4507714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5" name="Straight Connector 254"/>
            <p:cNvCxnSpPr/>
            <p:nvPr/>
          </p:nvCxnSpPr>
          <p:spPr bwMode="auto">
            <a:xfrm>
              <a:off x="2214509" y="4861929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" name="Straight Connector 255"/>
            <p:cNvCxnSpPr/>
            <p:nvPr/>
          </p:nvCxnSpPr>
          <p:spPr bwMode="auto">
            <a:xfrm>
              <a:off x="2214509" y="5216144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7" name="Straight Connector 256"/>
            <p:cNvCxnSpPr/>
            <p:nvPr/>
          </p:nvCxnSpPr>
          <p:spPr bwMode="auto">
            <a:xfrm>
              <a:off x="2214509" y="5570359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9" name="Oval 18"/>
          <p:cNvSpPr/>
          <p:nvPr/>
        </p:nvSpPr>
        <p:spPr bwMode="auto">
          <a:xfrm>
            <a:off x="5395128" y="4869198"/>
            <a:ext cx="98776" cy="98776"/>
          </a:xfrm>
          <a:prstGeom prst="ellipse">
            <a:avLst/>
          </a:prstGeom>
          <a:solidFill>
            <a:srgbClr val="CCEC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1" name="Oval 270"/>
          <p:cNvSpPr/>
          <p:nvPr/>
        </p:nvSpPr>
        <p:spPr bwMode="auto">
          <a:xfrm>
            <a:off x="4751136" y="4466510"/>
            <a:ext cx="98776" cy="98776"/>
          </a:xfrm>
          <a:prstGeom prst="ellipse">
            <a:avLst/>
          </a:prstGeom>
          <a:solidFill>
            <a:srgbClr val="CCEC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2" name="Oval 271"/>
          <p:cNvSpPr/>
          <p:nvPr/>
        </p:nvSpPr>
        <p:spPr bwMode="auto">
          <a:xfrm>
            <a:off x="4136597" y="4061540"/>
            <a:ext cx="98776" cy="98776"/>
          </a:xfrm>
          <a:prstGeom prst="ellipse">
            <a:avLst/>
          </a:prstGeom>
          <a:solidFill>
            <a:srgbClr val="CCEC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3" name="Oval 272"/>
          <p:cNvSpPr/>
          <p:nvPr/>
        </p:nvSpPr>
        <p:spPr bwMode="auto">
          <a:xfrm>
            <a:off x="3773645" y="3653637"/>
            <a:ext cx="98776" cy="98776"/>
          </a:xfrm>
          <a:prstGeom prst="ellipse">
            <a:avLst/>
          </a:prstGeom>
          <a:solidFill>
            <a:srgbClr val="CCEC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5" name="Oval 274"/>
          <p:cNvSpPr/>
          <p:nvPr/>
        </p:nvSpPr>
        <p:spPr bwMode="auto">
          <a:xfrm>
            <a:off x="3158517" y="2837818"/>
            <a:ext cx="98776" cy="98776"/>
          </a:xfrm>
          <a:prstGeom prst="ellipse">
            <a:avLst/>
          </a:prstGeom>
          <a:solidFill>
            <a:srgbClr val="CCEC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6" name="Oval 275"/>
          <p:cNvSpPr/>
          <p:nvPr/>
        </p:nvSpPr>
        <p:spPr bwMode="auto">
          <a:xfrm>
            <a:off x="2938448" y="2429909"/>
            <a:ext cx="98776" cy="98776"/>
          </a:xfrm>
          <a:prstGeom prst="ellipse">
            <a:avLst/>
          </a:prstGeom>
          <a:solidFill>
            <a:srgbClr val="CCEC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8" name="Oval 277"/>
          <p:cNvSpPr/>
          <p:nvPr/>
        </p:nvSpPr>
        <p:spPr bwMode="auto">
          <a:xfrm>
            <a:off x="6068861" y="5285264"/>
            <a:ext cx="98776" cy="98776"/>
          </a:xfrm>
          <a:prstGeom prst="ellipse">
            <a:avLst/>
          </a:prstGeom>
          <a:solidFill>
            <a:srgbClr val="CCEC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0" name="Oval 279"/>
          <p:cNvSpPr/>
          <p:nvPr/>
        </p:nvSpPr>
        <p:spPr bwMode="auto">
          <a:xfrm>
            <a:off x="3301543" y="2429909"/>
            <a:ext cx="98776" cy="98776"/>
          </a:xfrm>
          <a:prstGeom prst="ellipse">
            <a:avLst/>
          </a:prstGeom>
          <a:solidFill>
            <a:srgbClr val="FF757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1" name="Oval 280"/>
          <p:cNvSpPr/>
          <p:nvPr/>
        </p:nvSpPr>
        <p:spPr bwMode="auto">
          <a:xfrm>
            <a:off x="3748572" y="2837813"/>
            <a:ext cx="98776" cy="98776"/>
          </a:xfrm>
          <a:prstGeom prst="ellipse">
            <a:avLst/>
          </a:prstGeom>
          <a:solidFill>
            <a:srgbClr val="FF757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3" name="Oval 282"/>
          <p:cNvSpPr/>
          <p:nvPr/>
        </p:nvSpPr>
        <p:spPr bwMode="auto">
          <a:xfrm>
            <a:off x="4667718" y="3650694"/>
            <a:ext cx="98776" cy="98776"/>
          </a:xfrm>
          <a:prstGeom prst="ellipse">
            <a:avLst/>
          </a:prstGeom>
          <a:solidFill>
            <a:srgbClr val="FF757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4" name="Oval 283"/>
          <p:cNvSpPr/>
          <p:nvPr/>
        </p:nvSpPr>
        <p:spPr bwMode="auto">
          <a:xfrm>
            <a:off x="6199935" y="4466510"/>
            <a:ext cx="98776" cy="98776"/>
          </a:xfrm>
          <a:prstGeom prst="ellipse">
            <a:avLst/>
          </a:prstGeom>
          <a:solidFill>
            <a:srgbClr val="FF757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5" name="Oval 284"/>
          <p:cNvSpPr/>
          <p:nvPr/>
        </p:nvSpPr>
        <p:spPr bwMode="auto">
          <a:xfrm>
            <a:off x="5340176" y="4061540"/>
            <a:ext cx="98776" cy="98776"/>
          </a:xfrm>
          <a:prstGeom prst="ellipse">
            <a:avLst/>
          </a:prstGeom>
          <a:solidFill>
            <a:srgbClr val="FF757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 flipH="1">
            <a:off x="4602689" y="1653903"/>
            <a:ext cx="4414" cy="269596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9" name="Straight Arrow Connector 288"/>
          <p:cNvCxnSpPr/>
          <p:nvPr/>
        </p:nvCxnSpPr>
        <p:spPr bwMode="auto">
          <a:xfrm flipH="1">
            <a:off x="6537366" y="1653903"/>
            <a:ext cx="1" cy="389207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1" name="Straight Arrow Connector 290"/>
          <p:cNvCxnSpPr/>
          <p:nvPr/>
        </p:nvCxnSpPr>
        <p:spPr bwMode="auto">
          <a:xfrm flipH="1">
            <a:off x="2198478" y="4637769"/>
            <a:ext cx="433155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2" name="Straight Arrow Connector 291"/>
          <p:cNvCxnSpPr/>
          <p:nvPr/>
        </p:nvCxnSpPr>
        <p:spPr bwMode="auto">
          <a:xfrm flipH="1">
            <a:off x="2198478" y="5545983"/>
            <a:ext cx="4338982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6" name="Straight Arrow Connector 295"/>
          <p:cNvCxnSpPr/>
          <p:nvPr/>
        </p:nvCxnSpPr>
        <p:spPr bwMode="auto">
          <a:xfrm flipH="1">
            <a:off x="2198479" y="4349867"/>
            <a:ext cx="240421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5" name="TextBox 84"/>
          <p:cNvSpPr txBox="1"/>
          <p:nvPr/>
        </p:nvSpPr>
        <p:spPr>
          <a:xfrm>
            <a:off x="2368704" y="959694"/>
            <a:ext cx="4596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Vitrinite Reflectance (%)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5947623" y="2181098"/>
            <a:ext cx="14183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Top Gas Window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 rot="16200000">
            <a:off x="4015943" y="2181098"/>
            <a:ext cx="14183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Top Oil Window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1730400" y="3190215"/>
            <a:ext cx="4534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6" name="Straight Connector 185"/>
          <p:cNvCxnSpPr/>
          <p:nvPr/>
        </p:nvCxnSpPr>
        <p:spPr bwMode="auto">
          <a:xfrm rot="5400000">
            <a:off x="2159394" y="3256029"/>
            <a:ext cx="0" cy="7817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3" name="Straight Connector 192"/>
          <p:cNvCxnSpPr/>
          <p:nvPr/>
        </p:nvCxnSpPr>
        <p:spPr bwMode="auto">
          <a:xfrm rot="5400000">
            <a:off x="2177067" y="3681610"/>
            <a:ext cx="0" cy="4282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4" name="Oval 273"/>
          <p:cNvSpPr/>
          <p:nvPr/>
        </p:nvSpPr>
        <p:spPr bwMode="auto">
          <a:xfrm>
            <a:off x="3468821" y="3245725"/>
            <a:ext cx="98776" cy="98776"/>
          </a:xfrm>
          <a:prstGeom prst="ellipse">
            <a:avLst/>
          </a:prstGeom>
          <a:solidFill>
            <a:srgbClr val="CCEC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2" name="Oval 281"/>
          <p:cNvSpPr/>
          <p:nvPr/>
        </p:nvSpPr>
        <p:spPr bwMode="auto">
          <a:xfrm>
            <a:off x="4219233" y="3225036"/>
            <a:ext cx="98776" cy="98776"/>
          </a:xfrm>
          <a:prstGeom prst="ellipse">
            <a:avLst/>
          </a:prstGeom>
          <a:solidFill>
            <a:srgbClr val="FF757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99" name="Straight Arrow Connector 298"/>
          <p:cNvCxnSpPr/>
          <p:nvPr/>
        </p:nvCxnSpPr>
        <p:spPr bwMode="auto">
          <a:xfrm flipH="1">
            <a:off x="2177067" y="3599941"/>
            <a:ext cx="240421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59" name="Group 258"/>
          <p:cNvGrpSpPr/>
          <p:nvPr/>
        </p:nvGrpSpPr>
        <p:grpSpPr>
          <a:xfrm rot="5400000">
            <a:off x="2360497" y="1743805"/>
            <a:ext cx="4480169" cy="4300365"/>
            <a:chOff x="2214509" y="2382424"/>
            <a:chExt cx="4402055" cy="3187935"/>
          </a:xfrm>
        </p:grpSpPr>
        <p:cxnSp>
          <p:nvCxnSpPr>
            <p:cNvPr id="260" name="Straight Connector 259"/>
            <p:cNvCxnSpPr/>
            <p:nvPr/>
          </p:nvCxnSpPr>
          <p:spPr bwMode="auto">
            <a:xfrm>
              <a:off x="2214509" y="2382424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1" name="Straight Connector 260"/>
            <p:cNvCxnSpPr/>
            <p:nvPr/>
          </p:nvCxnSpPr>
          <p:spPr bwMode="auto">
            <a:xfrm>
              <a:off x="2214509" y="2736639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2" name="Straight Connector 261"/>
            <p:cNvCxnSpPr/>
            <p:nvPr/>
          </p:nvCxnSpPr>
          <p:spPr bwMode="auto">
            <a:xfrm>
              <a:off x="2214509" y="3090854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3" name="Straight Connector 262"/>
            <p:cNvCxnSpPr/>
            <p:nvPr/>
          </p:nvCxnSpPr>
          <p:spPr bwMode="auto">
            <a:xfrm>
              <a:off x="2214509" y="3445069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4" name="Straight Connector 263"/>
            <p:cNvCxnSpPr/>
            <p:nvPr/>
          </p:nvCxnSpPr>
          <p:spPr bwMode="auto">
            <a:xfrm>
              <a:off x="2214509" y="3799284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5" name="Straight Connector 264"/>
            <p:cNvCxnSpPr/>
            <p:nvPr/>
          </p:nvCxnSpPr>
          <p:spPr bwMode="auto">
            <a:xfrm>
              <a:off x="2214509" y="4153499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6" name="Straight Connector 265"/>
            <p:cNvCxnSpPr/>
            <p:nvPr/>
          </p:nvCxnSpPr>
          <p:spPr bwMode="auto">
            <a:xfrm>
              <a:off x="2214509" y="4507714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7" name="Straight Connector 266"/>
            <p:cNvCxnSpPr/>
            <p:nvPr/>
          </p:nvCxnSpPr>
          <p:spPr bwMode="auto">
            <a:xfrm>
              <a:off x="2214509" y="4861929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8" name="Straight Connector 267"/>
            <p:cNvCxnSpPr/>
            <p:nvPr/>
          </p:nvCxnSpPr>
          <p:spPr bwMode="auto">
            <a:xfrm>
              <a:off x="2214509" y="5216144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9" name="Straight Connector 268"/>
            <p:cNvCxnSpPr/>
            <p:nvPr/>
          </p:nvCxnSpPr>
          <p:spPr bwMode="auto">
            <a:xfrm>
              <a:off x="2214509" y="5570359"/>
              <a:ext cx="440205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5" name="Freeform 14"/>
          <p:cNvSpPr/>
          <p:nvPr/>
        </p:nvSpPr>
        <p:spPr bwMode="auto">
          <a:xfrm>
            <a:off x="2473266" y="1825925"/>
            <a:ext cx="4752188" cy="2989603"/>
          </a:xfrm>
          <a:custGeom>
            <a:avLst/>
            <a:gdLst>
              <a:gd name="connsiteX0" fmla="*/ 0 w 3501957"/>
              <a:gd name="connsiteY0" fmla="*/ 0 h 2665379"/>
              <a:gd name="connsiteX1" fmla="*/ 301557 w 3501957"/>
              <a:gd name="connsiteY1" fmla="*/ 223736 h 2665379"/>
              <a:gd name="connsiteX2" fmla="*/ 719846 w 3501957"/>
              <a:gd name="connsiteY2" fmla="*/ 661481 h 2665379"/>
              <a:gd name="connsiteX3" fmla="*/ 1070042 w 3501957"/>
              <a:gd name="connsiteY3" fmla="*/ 1031132 h 2665379"/>
              <a:gd name="connsiteX4" fmla="*/ 1468876 w 3501957"/>
              <a:gd name="connsiteY4" fmla="*/ 1449421 h 2665379"/>
              <a:gd name="connsiteX5" fmla="*/ 1770434 w 3501957"/>
              <a:gd name="connsiteY5" fmla="*/ 1789889 h 2665379"/>
              <a:gd name="connsiteX6" fmla="*/ 2402731 w 3501957"/>
              <a:gd name="connsiteY6" fmla="*/ 2188723 h 2665379"/>
              <a:gd name="connsiteX7" fmla="*/ 2996119 w 3501957"/>
              <a:gd name="connsiteY7" fmla="*/ 2500009 h 2665379"/>
              <a:gd name="connsiteX8" fmla="*/ 3501957 w 3501957"/>
              <a:gd name="connsiteY8" fmla="*/ 2665379 h 266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01957" h="2665379">
                <a:moveTo>
                  <a:pt x="0" y="0"/>
                </a:moveTo>
                <a:cubicBezTo>
                  <a:pt x="90791" y="56744"/>
                  <a:pt x="181583" y="113489"/>
                  <a:pt x="301557" y="223736"/>
                </a:cubicBezTo>
                <a:cubicBezTo>
                  <a:pt x="421531" y="333983"/>
                  <a:pt x="719846" y="661481"/>
                  <a:pt x="719846" y="661481"/>
                </a:cubicBezTo>
                <a:lnTo>
                  <a:pt x="1070042" y="1031132"/>
                </a:lnTo>
                <a:cubicBezTo>
                  <a:pt x="1194880" y="1162455"/>
                  <a:pt x="1352144" y="1322962"/>
                  <a:pt x="1468876" y="1449421"/>
                </a:cubicBezTo>
                <a:cubicBezTo>
                  <a:pt x="1585608" y="1575880"/>
                  <a:pt x="1614792" y="1666672"/>
                  <a:pt x="1770434" y="1789889"/>
                </a:cubicBezTo>
                <a:cubicBezTo>
                  <a:pt x="1926077" y="1913106"/>
                  <a:pt x="2198450" y="2070370"/>
                  <a:pt x="2402731" y="2188723"/>
                </a:cubicBezTo>
                <a:cubicBezTo>
                  <a:pt x="2607012" y="2307076"/>
                  <a:pt x="2812915" y="2420566"/>
                  <a:pt x="2996119" y="2500009"/>
                </a:cubicBezTo>
                <a:cubicBezTo>
                  <a:pt x="3179323" y="2579452"/>
                  <a:pt x="3340640" y="2622415"/>
                  <a:pt x="3501957" y="2665379"/>
                </a:cubicBez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Freeform 13"/>
          <p:cNvSpPr/>
          <p:nvPr/>
        </p:nvSpPr>
        <p:spPr bwMode="auto">
          <a:xfrm>
            <a:off x="2473266" y="1837127"/>
            <a:ext cx="4172570" cy="3759479"/>
          </a:xfrm>
          <a:custGeom>
            <a:avLst/>
            <a:gdLst>
              <a:gd name="connsiteX0" fmla="*/ 0 w 3433863"/>
              <a:gd name="connsiteY0" fmla="*/ 0 h 3171217"/>
              <a:gd name="connsiteX1" fmla="*/ 291829 w 3433863"/>
              <a:gd name="connsiteY1" fmla="*/ 321013 h 3171217"/>
              <a:gd name="connsiteX2" fmla="*/ 612842 w 3433863"/>
              <a:gd name="connsiteY2" fmla="*/ 875489 h 3171217"/>
              <a:gd name="connsiteX3" fmla="*/ 1040859 w 3433863"/>
              <a:gd name="connsiteY3" fmla="*/ 1439693 h 3171217"/>
              <a:gd name="connsiteX4" fmla="*/ 1410510 w 3433863"/>
              <a:gd name="connsiteY4" fmla="*/ 1877438 h 3171217"/>
              <a:gd name="connsiteX5" fmla="*/ 1799617 w 3433863"/>
              <a:gd name="connsiteY5" fmla="*/ 2188723 h 3171217"/>
              <a:gd name="connsiteX6" fmla="*/ 2188723 w 3433863"/>
              <a:gd name="connsiteY6" fmla="*/ 2412459 h 3171217"/>
              <a:gd name="connsiteX7" fmla="*/ 2801565 w 3433863"/>
              <a:gd name="connsiteY7" fmla="*/ 2821021 h 3171217"/>
              <a:gd name="connsiteX8" fmla="*/ 3433863 w 3433863"/>
              <a:gd name="connsiteY8" fmla="*/ 3171217 h 317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33863" h="3171217">
                <a:moveTo>
                  <a:pt x="0" y="0"/>
                </a:moveTo>
                <a:cubicBezTo>
                  <a:pt x="94844" y="87549"/>
                  <a:pt x="189689" y="175098"/>
                  <a:pt x="291829" y="321013"/>
                </a:cubicBezTo>
                <a:cubicBezTo>
                  <a:pt x="393969" y="466928"/>
                  <a:pt x="488004" y="689042"/>
                  <a:pt x="612842" y="875489"/>
                </a:cubicBezTo>
                <a:cubicBezTo>
                  <a:pt x="737680" y="1061936"/>
                  <a:pt x="907914" y="1272702"/>
                  <a:pt x="1040859" y="1439693"/>
                </a:cubicBezTo>
                <a:cubicBezTo>
                  <a:pt x="1173804" y="1606684"/>
                  <a:pt x="1284050" y="1752600"/>
                  <a:pt x="1410510" y="1877438"/>
                </a:cubicBezTo>
                <a:cubicBezTo>
                  <a:pt x="1536970" y="2002276"/>
                  <a:pt x="1669915" y="2099553"/>
                  <a:pt x="1799617" y="2188723"/>
                </a:cubicBezTo>
                <a:cubicBezTo>
                  <a:pt x="1929319" y="2277893"/>
                  <a:pt x="2021732" y="2307076"/>
                  <a:pt x="2188723" y="2412459"/>
                </a:cubicBezTo>
                <a:cubicBezTo>
                  <a:pt x="2355714" y="2517842"/>
                  <a:pt x="2594042" y="2694561"/>
                  <a:pt x="2801565" y="2821021"/>
                </a:cubicBezTo>
                <a:cubicBezTo>
                  <a:pt x="3009088" y="2947481"/>
                  <a:pt x="3221475" y="3059349"/>
                  <a:pt x="3433863" y="3171217"/>
                </a:cubicBezTo>
              </a:path>
            </a:pathLst>
          </a:custGeom>
          <a:noFill/>
          <a:ln w="38100" cap="flat" cmpd="sng" algn="ctr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54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Cooler Model</a:t>
            </a:r>
            <a:endParaRPr lang="en-US" dirty="0"/>
          </a:p>
        </p:txBody>
      </p:sp>
      <p:sp>
        <p:nvSpPr>
          <p:cNvPr id="244" name="TextBox 243"/>
          <p:cNvSpPr txBox="1"/>
          <p:nvPr/>
        </p:nvSpPr>
        <p:spPr>
          <a:xfrm>
            <a:off x="376491" y="1605440"/>
            <a:ext cx="3007339" cy="83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Oil Windom</a:t>
            </a:r>
          </a:p>
          <a:p>
            <a:pPr marL="800100" lvl="1" indent="-342900">
              <a:lnSpc>
                <a:spcPct val="90000"/>
              </a:lnSpc>
              <a:spcBef>
                <a:spcPts val="1500"/>
              </a:spcBef>
              <a:buFont typeface="Tahoma" panose="020B0604030504040204" pitchFamily="34" charset="0"/>
              <a:buChar char="–"/>
            </a:pPr>
            <a:r>
              <a:rPr lang="en-US" sz="2000" dirty="0" smtClean="0">
                <a:latin typeface="+mj-lt"/>
              </a:rPr>
              <a:t>3300 to 4800 m</a:t>
            </a:r>
            <a:endParaRPr lang="en-US" sz="2000" dirty="0">
              <a:latin typeface="+mj-lt"/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326787" y="3250880"/>
            <a:ext cx="3007339" cy="83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Gas Windom</a:t>
            </a:r>
          </a:p>
          <a:p>
            <a:pPr marL="800100" lvl="1" indent="-342900">
              <a:lnSpc>
                <a:spcPct val="90000"/>
              </a:lnSpc>
              <a:spcBef>
                <a:spcPts val="1500"/>
              </a:spcBef>
              <a:buFont typeface="Tahoma" panose="020B0604030504040204" pitchFamily="34" charset="0"/>
              <a:buChar char="–"/>
            </a:pPr>
            <a:r>
              <a:rPr lang="en-US" sz="2000" dirty="0" smtClean="0">
                <a:latin typeface="+mj-lt"/>
              </a:rPr>
              <a:t>4800 to ~6000 m</a:t>
            </a:r>
            <a:endParaRPr lang="en-US" sz="2000" dirty="0">
              <a:latin typeface="+mj-lt"/>
            </a:endParaRPr>
          </a:p>
        </p:txBody>
      </p:sp>
      <p:pic>
        <p:nvPicPr>
          <p:cNvPr id="366" name="Picture 36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2528" y="969108"/>
            <a:ext cx="4022536" cy="4954952"/>
          </a:xfrm>
          <a:prstGeom prst="rect">
            <a:avLst/>
          </a:prstGeom>
        </p:spPr>
      </p:pic>
      <p:sp>
        <p:nvSpPr>
          <p:cNvPr id="368" name="TextBox 367"/>
          <p:cNvSpPr txBox="1"/>
          <p:nvPr/>
        </p:nvSpPr>
        <p:spPr>
          <a:xfrm>
            <a:off x="71799" y="5561037"/>
            <a:ext cx="33826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/>
            <a:r>
              <a:rPr lang="en-US" sz="105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http://upload.wikimedia.org/wikipedia/commons/8/84/Contour_map_software_screen_snapshot_of_isopach_map_for_8500ft_deep_OIL_reservoir_with_a_Fault_line.jpg</a:t>
            </a:r>
            <a:endParaRPr lang="en-US" sz="105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682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Warmer Model</a:t>
            </a:r>
            <a:endParaRPr lang="en-US" dirty="0"/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3621436" y="979020"/>
            <a:ext cx="4026911" cy="4909872"/>
            <a:chOff x="803634" y="1091469"/>
            <a:chExt cx="5752730" cy="701410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3634" y="1091469"/>
              <a:ext cx="5752730" cy="7014103"/>
            </a:xfrm>
            <a:prstGeom prst="rect">
              <a:avLst/>
            </a:prstGeom>
          </p:spPr>
        </p:pic>
        <p:sp>
          <p:nvSpPr>
            <p:cNvPr id="5" name="Freeform 4"/>
            <p:cNvSpPr/>
            <p:nvPr/>
          </p:nvSpPr>
          <p:spPr>
            <a:xfrm>
              <a:off x="2170176" y="3343644"/>
              <a:ext cx="2484120" cy="2926092"/>
            </a:xfrm>
            <a:custGeom>
              <a:avLst/>
              <a:gdLst>
                <a:gd name="connsiteX0" fmla="*/ 2039112 w 2484120"/>
                <a:gd name="connsiteY0" fmla="*/ 426732 h 2926092"/>
                <a:gd name="connsiteX1" fmla="*/ 2191512 w 2484120"/>
                <a:gd name="connsiteY1" fmla="*/ 518172 h 2926092"/>
                <a:gd name="connsiteX2" fmla="*/ 2215896 w 2484120"/>
                <a:gd name="connsiteY2" fmla="*/ 533412 h 2926092"/>
                <a:gd name="connsiteX3" fmla="*/ 2328672 w 2484120"/>
                <a:gd name="connsiteY3" fmla="*/ 661428 h 2926092"/>
                <a:gd name="connsiteX4" fmla="*/ 2398776 w 2484120"/>
                <a:gd name="connsiteY4" fmla="*/ 804684 h 2926092"/>
                <a:gd name="connsiteX5" fmla="*/ 2484120 w 2484120"/>
                <a:gd name="connsiteY5" fmla="*/ 996708 h 2926092"/>
                <a:gd name="connsiteX6" fmla="*/ 2478024 w 2484120"/>
                <a:gd name="connsiteY6" fmla="*/ 1118628 h 2926092"/>
                <a:gd name="connsiteX7" fmla="*/ 2374392 w 2484120"/>
                <a:gd name="connsiteY7" fmla="*/ 1286268 h 2926092"/>
                <a:gd name="connsiteX8" fmla="*/ 2261616 w 2484120"/>
                <a:gd name="connsiteY8" fmla="*/ 1435620 h 2926092"/>
                <a:gd name="connsiteX9" fmla="*/ 2148840 w 2484120"/>
                <a:gd name="connsiteY9" fmla="*/ 1560588 h 2926092"/>
                <a:gd name="connsiteX10" fmla="*/ 2063496 w 2484120"/>
                <a:gd name="connsiteY10" fmla="*/ 1682508 h 2926092"/>
                <a:gd name="connsiteX11" fmla="*/ 2048256 w 2484120"/>
                <a:gd name="connsiteY11" fmla="*/ 1712988 h 2926092"/>
                <a:gd name="connsiteX12" fmla="*/ 1990344 w 2484120"/>
                <a:gd name="connsiteY12" fmla="*/ 1831860 h 2926092"/>
                <a:gd name="connsiteX13" fmla="*/ 1953768 w 2484120"/>
                <a:gd name="connsiteY13" fmla="*/ 1926348 h 2926092"/>
                <a:gd name="connsiteX14" fmla="*/ 1920240 w 2484120"/>
                <a:gd name="connsiteY14" fmla="*/ 2069604 h 2926092"/>
                <a:gd name="connsiteX15" fmla="*/ 1886712 w 2484120"/>
                <a:gd name="connsiteY15" fmla="*/ 2194572 h 2926092"/>
                <a:gd name="connsiteX16" fmla="*/ 1880616 w 2484120"/>
                <a:gd name="connsiteY16" fmla="*/ 2222004 h 2926092"/>
                <a:gd name="connsiteX17" fmla="*/ 1868424 w 2484120"/>
                <a:gd name="connsiteY17" fmla="*/ 2383548 h 2926092"/>
                <a:gd name="connsiteX18" fmla="*/ 1865376 w 2484120"/>
                <a:gd name="connsiteY18" fmla="*/ 2420124 h 2926092"/>
                <a:gd name="connsiteX19" fmla="*/ 1874520 w 2484120"/>
                <a:gd name="connsiteY19" fmla="*/ 2596908 h 2926092"/>
                <a:gd name="connsiteX20" fmla="*/ 1865376 w 2484120"/>
                <a:gd name="connsiteY20" fmla="*/ 2624340 h 2926092"/>
                <a:gd name="connsiteX21" fmla="*/ 1840992 w 2484120"/>
                <a:gd name="connsiteY21" fmla="*/ 2785884 h 2926092"/>
                <a:gd name="connsiteX22" fmla="*/ 1813560 w 2484120"/>
                <a:gd name="connsiteY22" fmla="*/ 2852940 h 2926092"/>
                <a:gd name="connsiteX23" fmla="*/ 1749552 w 2484120"/>
                <a:gd name="connsiteY23" fmla="*/ 2907804 h 2926092"/>
                <a:gd name="connsiteX24" fmla="*/ 1600200 w 2484120"/>
                <a:gd name="connsiteY24" fmla="*/ 2926092 h 2926092"/>
                <a:gd name="connsiteX25" fmla="*/ 1383792 w 2484120"/>
                <a:gd name="connsiteY25" fmla="*/ 2895612 h 2926092"/>
                <a:gd name="connsiteX26" fmla="*/ 1228344 w 2484120"/>
                <a:gd name="connsiteY26" fmla="*/ 2871228 h 2926092"/>
                <a:gd name="connsiteX27" fmla="*/ 1082040 w 2484120"/>
                <a:gd name="connsiteY27" fmla="*/ 2801124 h 2926092"/>
                <a:gd name="connsiteX28" fmla="*/ 911352 w 2484120"/>
                <a:gd name="connsiteY28" fmla="*/ 2630436 h 2926092"/>
                <a:gd name="connsiteX29" fmla="*/ 801624 w 2484120"/>
                <a:gd name="connsiteY29" fmla="*/ 2420124 h 2926092"/>
                <a:gd name="connsiteX30" fmla="*/ 725424 w 2484120"/>
                <a:gd name="connsiteY30" fmla="*/ 2255532 h 2926092"/>
                <a:gd name="connsiteX31" fmla="*/ 701040 w 2484120"/>
                <a:gd name="connsiteY31" fmla="*/ 2121420 h 2926092"/>
                <a:gd name="connsiteX32" fmla="*/ 691896 w 2484120"/>
                <a:gd name="connsiteY32" fmla="*/ 2093988 h 2926092"/>
                <a:gd name="connsiteX33" fmla="*/ 688848 w 2484120"/>
                <a:gd name="connsiteY33" fmla="*/ 2072652 h 2926092"/>
                <a:gd name="connsiteX34" fmla="*/ 688848 w 2484120"/>
                <a:gd name="connsiteY34" fmla="*/ 2002548 h 2926092"/>
                <a:gd name="connsiteX35" fmla="*/ 688848 w 2484120"/>
                <a:gd name="connsiteY35" fmla="*/ 1941588 h 2926092"/>
                <a:gd name="connsiteX36" fmla="*/ 688848 w 2484120"/>
                <a:gd name="connsiteY36" fmla="*/ 1776996 h 2926092"/>
                <a:gd name="connsiteX37" fmla="*/ 676656 w 2484120"/>
                <a:gd name="connsiteY37" fmla="*/ 1725180 h 2926092"/>
                <a:gd name="connsiteX38" fmla="*/ 640080 w 2484120"/>
                <a:gd name="connsiteY38" fmla="*/ 1621548 h 2926092"/>
                <a:gd name="connsiteX39" fmla="*/ 624840 w 2484120"/>
                <a:gd name="connsiteY39" fmla="*/ 1581924 h 2926092"/>
                <a:gd name="connsiteX40" fmla="*/ 615696 w 2484120"/>
                <a:gd name="connsiteY40" fmla="*/ 1557540 h 2926092"/>
                <a:gd name="connsiteX41" fmla="*/ 536448 w 2484120"/>
                <a:gd name="connsiteY41" fmla="*/ 1456956 h 2926092"/>
                <a:gd name="connsiteX42" fmla="*/ 518160 w 2484120"/>
                <a:gd name="connsiteY42" fmla="*/ 1426476 h 2926092"/>
                <a:gd name="connsiteX43" fmla="*/ 313944 w 2484120"/>
                <a:gd name="connsiteY43" fmla="*/ 1295412 h 2926092"/>
                <a:gd name="connsiteX44" fmla="*/ 292608 w 2484120"/>
                <a:gd name="connsiteY44" fmla="*/ 1271028 h 2926092"/>
                <a:gd name="connsiteX45" fmla="*/ 192024 w 2484120"/>
                <a:gd name="connsiteY45" fmla="*/ 1173492 h 2926092"/>
                <a:gd name="connsiteX46" fmla="*/ 115824 w 2484120"/>
                <a:gd name="connsiteY46" fmla="*/ 1060716 h 2926092"/>
                <a:gd name="connsiteX47" fmla="*/ 39624 w 2484120"/>
                <a:gd name="connsiteY47" fmla="*/ 911364 h 2926092"/>
                <a:gd name="connsiteX48" fmla="*/ 0 w 2484120"/>
                <a:gd name="connsiteY48" fmla="*/ 704100 h 2926092"/>
                <a:gd name="connsiteX49" fmla="*/ 9144 w 2484120"/>
                <a:gd name="connsiteY49" fmla="*/ 676668 h 2926092"/>
                <a:gd name="connsiteX50" fmla="*/ 12192 w 2484120"/>
                <a:gd name="connsiteY50" fmla="*/ 633996 h 2926092"/>
                <a:gd name="connsiteX51" fmla="*/ 30480 w 2484120"/>
                <a:gd name="connsiteY51" fmla="*/ 499884 h 2926092"/>
                <a:gd name="connsiteX52" fmla="*/ 33528 w 2484120"/>
                <a:gd name="connsiteY52" fmla="*/ 469404 h 2926092"/>
                <a:gd name="connsiteX53" fmla="*/ 85344 w 2484120"/>
                <a:gd name="connsiteY53" fmla="*/ 268236 h 2926092"/>
                <a:gd name="connsiteX54" fmla="*/ 94488 w 2484120"/>
                <a:gd name="connsiteY54" fmla="*/ 240804 h 2926092"/>
                <a:gd name="connsiteX55" fmla="*/ 137160 w 2484120"/>
                <a:gd name="connsiteY55" fmla="*/ 198132 h 2926092"/>
                <a:gd name="connsiteX56" fmla="*/ 176784 w 2484120"/>
                <a:gd name="connsiteY56" fmla="*/ 173748 h 2926092"/>
                <a:gd name="connsiteX57" fmla="*/ 185928 w 2484120"/>
                <a:gd name="connsiteY57" fmla="*/ 167652 h 2926092"/>
                <a:gd name="connsiteX58" fmla="*/ 243840 w 2484120"/>
                <a:gd name="connsiteY58" fmla="*/ 137172 h 2926092"/>
                <a:gd name="connsiteX59" fmla="*/ 280416 w 2484120"/>
                <a:gd name="connsiteY59" fmla="*/ 134124 h 2926092"/>
                <a:gd name="connsiteX60" fmla="*/ 310896 w 2484120"/>
                <a:gd name="connsiteY60" fmla="*/ 131076 h 2926092"/>
                <a:gd name="connsiteX61" fmla="*/ 332232 w 2484120"/>
                <a:gd name="connsiteY61" fmla="*/ 131076 h 2926092"/>
                <a:gd name="connsiteX62" fmla="*/ 454152 w 2484120"/>
                <a:gd name="connsiteY62" fmla="*/ 109740 h 2926092"/>
                <a:gd name="connsiteX63" fmla="*/ 490728 w 2484120"/>
                <a:gd name="connsiteY63" fmla="*/ 97548 h 2926092"/>
                <a:gd name="connsiteX64" fmla="*/ 716280 w 2484120"/>
                <a:gd name="connsiteY64" fmla="*/ 36588 h 2926092"/>
                <a:gd name="connsiteX65" fmla="*/ 749808 w 2484120"/>
                <a:gd name="connsiteY65" fmla="*/ 21348 h 2926092"/>
                <a:gd name="connsiteX66" fmla="*/ 758952 w 2484120"/>
                <a:gd name="connsiteY66" fmla="*/ 18300 h 2926092"/>
                <a:gd name="connsiteX67" fmla="*/ 819912 w 2484120"/>
                <a:gd name="connsiteY67" fmla="*/ 6108 h 2926092"/>
                <a:gd name="connsiteX68" fmla="*/ 856488 w 2484120"/>
                <a:gd name="connsiteY68" fmla="*/ 3060 h 2926092"/>
                <a:gd name="connsiteX69" fmla="*/ 890016 w 2484120"/>
                <a:gd name="connsiteY69" fmla="*/ 12 h 2926092"/>
                <a:gd name="connsiteX70" fmla="*/ 972312 w 2484120"/>
                <a:gd name="connsiteY70" fmla="*/ 12 h 2926092"/>
                <a:gd name="connsiteX71" fmla="*/ 1036320 w 2484120"/>
                <a:gd name="connsiteY71" fmla="*/ 3060 h 2926092"/>
                <a:gd name="connsiteX72" fmla="*/ 1048512 w 2484120"/>
                <a:gd name="connsiteY72" fmla="*/ 6108 h 2926092"/>
                <a:gd name="connsiteX73" fmla="*/ 1066800 w 2484120"/>
                <a:gd name="connsiteY73" fmla="*/ 12204 h 2926092"/>
                <a:gd name="connsiteX74" fmla="*/ 1139952 w 2484120"/>
                <a:gd name="connsiteY74" fmla="*/ 12204 h 2926092"/>
                <a:gd name="connsiteX75" fmla="*/ 1161288 w 2484120"/>
                <a:gd name="connsiteY75" fmla="*/ 12204 h 2926092"/>
                <a:gd name="connsiteX76" fmla="*/ 1197864 w 2484120"/>
                <a:gd name="connsiteY76" fmla="*/ 12204 h 2926092"/>
                <a:gd name="connsiteX77" fmla="*/ 1304544 w 2484120"/>
                <a:gd name="connsiteY77" fmla="*/ 24396 h 2926092"/>
                <a:gd name="connsiteX78" fmla="*/ 1331976 w 2484120"/>
                <a:gd name="connsiteY78" fmla="*/ 33540 h 2926092"/>
                <a:gd name="connsiteX79" fmla="*/ 1444752 w 2484120"/>
                <a:gd name="connsiteY79" fmla="*/ 97548 h 2926092"/>
                <a:gd name="connsiteX80" fmla="*/ 1545336 w 2484120"/>
                <a:gd name="connsiteY80" fmla="*/ 188988 h 2926092"/>
                <a:gd name="connsiteX81" fmla="*/ 1584960 w 2484120"/>
                <a:gd name="connsiteY81" fmla="*/ 201180 h 2926092"/>
                <a:gd name="connsiteX82" fmla="*/ 1597152 w 2484120"/>
                <a:gd name="connsiteY82" fmla="*/ 207276 h 2926092"/>
                <a:gd name="connsiteX83" fmla="*/ 1667256 w 2484120"/>
                <a:gd name="connsiteY83" fmla="*/ 252996 h 2926092"/>
                <a:gd name="connsiteX84" fmla="*/ 1697736 w 2484120"/>
                <a:gd name="connsiteY84" fmla="*/ 262140 h 2926092"/>
                <a:gd name="connsiteX85" fmla="*/ 1804416 w 2484120"/>
                <a:gd name="connsiteY85" fmla="*/ 310908 h 2926092"/>
                <a:gd name="connsiteX86" fmla="*/ 1898904 w 2484120"/>
                <a:gd name="connsiteY86" fmla="*/ 356628 h 29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2484120" h="2926092">
                  <a:moveTo>
                    <a:pt x="2039112" y="426732"/>
                  </a:moveTo>
                  <a:lnTo>
                    <a:pt x="2191512" y="518172"/>
                  </a:lnTo>
                  <a:lnTo>
                    <a:pt x="2215896" y="533412"/>
                  </a:lnTo>
                  <a:lnTo>
                    <a:pt x="2328672" y="661428"/>
                  </a:lnTo>
                  <a:lnTo>
                    <a:pt x="2398776" y="804684"/>
                  </a:lnTo>
                  <a:lnTo>
                    <a:pt x="2484120" y="996708"/>
                  </a:lnTo>
                  <a:lnTo>
                    <a:pt x="2478024" y="1118628"/>
                  </a:lnTo>
                  <a:lnTo>
                    <a:pt x="2374392" y="1286268"/>
                  </a:lnTo>
                  <a:lnTo>
                    <a:pt x="2261616" y="1435620"/>
                  </a:lnTo>
                  <a:lnTo>
                    <a:pt x="2148840" y="1560588"/>
                  </a:lnTo>
                  <a:lnTo>
                    <a:pt x="2063496" y="1682508"/>
                  </a:lnTo>
                  <a:lnTo>
                    <a:pt x="2048256" y="1712988"/>
                  </a:lnTo>
                  <a:lnTo>
                    <a:pt x="1990344" y="1831860"/>
                  </a:lnTo>
                  <a:lnTo>
                    <a:pt x="1953768" y="1926348"/>
                  </a:lnTo>
                  <a:lnTo>
                    <a:pt x="1920240" y="2069604"/>
                  </a:lnTo>
                  <a:lnTo>
                    <a:pt x="1886712" y="2194572"/>
                  </a:lnTo>
                  <a:lnTo>
                    <a:pt x="1880616" y="2222004"/>
                  </a:lnTo>
                  <a:lnTo>
                    <a:pt x="1868424" y="2383548"/>
                  </a:lnTo>
                  <a:cubicBezTo>
                    <a:pt x="1865174" y="2416050"/>
                    <a:pt x="1865376" y="2403817"/>
                    <a:pt x="1865376" y="2420124"/>
                  </a:cubicBezTo>
                  <a:lnTo>
                    <a:pt x="1874520" y="2596908"/>
                  </a:lnTo>
                  <a:lnTo>
                    <a:pt x="1865376" y="2624340"/>
                  </a:lnTo>
                  <a:lnTo>
                    <a:pt x="1840992" y="2785884"/>
                  </a:lnTo>
                  <a:lnTo>
                    <a:pt x="1813560" y="2852940"/>
                  </a:lnTo>
                  <a:lnTo>
                    <a:pt x="1749552" y="2907804"/>
                  </a:lnTo>
                  <a:lnTo>
                    <a:pt x="1600200" y="2926092"/>
                  </a:lnTo>
                  <a:lnTo>
                    <a:pt x="1383792" y="2895612"/>
                  </a:lnTo>
                  <a:lnTo>
                    <a:pt x="1228344" y="2871228"/>
                  </a:lnTo>
                  <a:lnTo>
                    <a:pt x="1082040" y="2801124"/>
                  </a:lnTo>
                  <a:lnTo>
                    <a:pt x="911352" y="2630436"/>
                  </a:lnTo>
                  <a:lnTo>
                    <a:pt x="801624" y="2420124"/>
                  </a:lnTo>
                  <a:lnTo>
                    <a:pt x="725424" y="2255532"/>
                  </a:lnTo>
                  <a:lnTo>
                    <a:pt x="701040" y="2121420"/>
                  </a:lnTo>
                  <a:cubicBezTo>
                    <a:pt x="697992" y="2112276"/>
                    <a:pt x="694234" y="2103339"/>
                    <a:pt x="691896" y="2093988"/>
                  </a:cubicBezTo>
                  <a:cubicBezTo>
                    <a:pt x="690154" y="2087018"/>
                    <a:pt x="688848" y="2072652"/>
                    <a:pt x="688848" y="2072652"/>
                  </a:cubicBezTo>
                  <a:lnTo>
                    <a:pt x="688848" y="2002548"/>
                  </a:lnTo>
                  <a:lnTo>
                    <a:pt x="688848" y="1941588"/>
                  </a:lnTo>
                  <a:lnTo>
                    <a:pt x="688848" y="1776996"/>
                  </a:lnTo>
                  <a:lnTo>
                    <a:pt x="676656" y="1725180"/>
                  </a:lnTo>
                  <a:lnTo>
                    <a:pt x="640080" y="1621548"/>
                  </a:lnTo>
                  <a:cubicBezTo>
                    <a:pt x="625622" y="1556488"/>
                    <a:pt x="643541" y="1619327"/>
                    <a:pt x="624840" y="1581924"/>
                  </a:cubicBezTo>
                  <a:cubicBezTo>
                    <a:pt x="620958" y="1574160"/>
                    <a:pt x="615696" y="1557540"/>
                    <a:pt x="615696" y="1557540"/>
                  </a:cubicBezTo>
                  <a:lnTo>
                    <a:pt x="536448" y="1456956"/>
                  </a:lnTo>
                  <a:lnTo>
                    <a:pt x="518160" y="1426476"/>
                  </a:lnTo>
                  <a:lnTo>
                    <a:pt x="313944" y="1295412"/>
                  </a:lnTo>
                  <a:lnTo>
                    <a:pt x="292608" y="1271028"/>
                  </a:lnTo>
                  <a:lnTo>
                    <a:pt x="192024" y="1173492"/>
                  </a:lnTo>
                  <a:lnTo>
                    <a:pt x="115824" y="1060716"/>
                  </a:lnTo>
                  <a:lnTo>
                    <a:pt x="39624" y="911364"/>
                  </a:lnTo>
                  <a:lnTo>
                    <a:pt x="0" y="704100"/>
                  </a:lnTo>
                  <a:cubicBezTo>
                    <a:pt x="3048" y="694956"/>
                    <a:pt x="6806" y="686019"/>
                    <a:pt x="9144" y="676668"/>
                  </a:cubicBezTo>
                  <a:cubicBezTo>
                    <a:pt x="13198" y="660453"/>
                    <a:pt x="12192" y="650477"/>
                    <a:pt x="12192" y="633996"/>
                  </a:cubicBezTo>
                  <a:lnTo>
                    <a:pt x="30480" y="499884"/>
                  </a:lnTo>
                  <a:lnTo>
                    <a:pt x="33528" y="469404"/>
                  </a:lnTo>
                  <a:lnTo>
                    <a:pt x="85344" y="268236"/>
                  </a:lnTo>
                  <a:lnTo>
                    <a:pt x="94488" y="240804"/>
                  </a:lnTo>
                  <a:lnTo>
                    <a:pt x="137160" y="198132"/>
                  </a:lnTo>
                  <a:cubicBezTo>
                    <a:pt x="175759" y="170561"/>
                    <a:pt x="141542" y="193327"/>
                    <a:pt x="176784" y="173748"/>
                  </a:cubicBezTo>
                  <a:cubicBezTo>
                    <a:pt x="179986" y="171969"/>
                    <a:pt x="185928" y="167652"/>
                    <a:pt x="185928" y="167652"/>
                  </a:cubicBezTo>
                  <a:lnTo>
                    <a:pt x="243840" y="137172"/>
                  </a:lnTo>
                  <a:lnTo>
                    <a:pt x="280416" y="134124"/>
                  </a:lnTo>
                  <a:cubicBezTo>
                    <a:pt x="290585" y="133200"/>
                    <a:pt x="300703" y="131676"/>
                    <a:pt x="310896" y="131076"/>
                  </a:cubicBezTo>
                  <a:cubicBezTo>
                    <a:pt x="317996" y="130658"/>
                    <a:pt x="325120" y="131076"/>
                    <a:pt x="332232" y="131076"/>
                  </a:cubicBezTo>
                  <a:lnTo>
                    <a:pt x="454152" y="109740"/>
                  </a:lnTo>
                  <a:cubicBezTo>
                    <a:pt x="486808" y="99943"/>
                    <a:pt x="475144" y="105340"/>
                    <a:pt x="490728" y="97548"/>
                  </a:cubicBezTo>
                  <a:lnTo>
                    <a:pt x="716280" y="36588"/>
                  </a:lnTo>
                  <a:cubicBezTo>
                    <a:pt x="727456" y="31508"/>
                    <a:pt x="738524" y="26184"/>
                    <a:pt x="749808" y="21348"/>
                  </a:cubicBezTo>
                  <a:cubicBezTo>
                    <a:pt x="752761" y="20082"/>
                    <a:pt x="758952" y="18300"/>
                    <a:pt x="758952" y="18300"/>
                  </a:cubicBezTo>
                  <a:lnTo>
                    <a:pt x="819912" y="6108"/>
                  </a:lnTo>
                  <a:lnTo>
                    <a:pt x="856488" y="3060"/>
                  </a:lnTo>
                  <a:cubicBezTo>
                    <a:pt x="890749" y="-366"/>
                    <a:pt x="870131" y="12"/>
                    <a:pt x="890016" y="12"/>
                  </a:cubicBezTo>
                  <a:lnTo>
                    <a:pt x="972312" y="12"/>
                  </a:lnTo>
                  <a:cubicBezTo>
                    <a:pt x="993648" y="1028"/>
                    <a:pt x="1015028" y="1357"/>
                    <a:pt x="1036320" y="3060"/>
                  </a:cubicBezTo>
                  <a:cubicBezTo>
                    <a:pt x="1040496" y="3394"/>
                    <a:pt x="1044500" y="4904"/>
                    <a:pt x="1048512" y="6108"/>
                  </a:cubicBezTo>
                  <a:cubicBezTo>
                    <a:pt x="1054667" y="7954"/>
                    <a:pt x="1060388" y="11777"/>
                    <a:pt x="1066800" y="12204"/>
                  </a:cubicBezTo>
                  <a:cubicBezTo>
                    <a:pt x="1091130" y="13826"/>
                    <a:pt x="1115568" y="12204"/>
                    <a:pt x="1139952" y="12204"/>
                  </a:cubicBezTo>
                  <a:lnTo>
                    <a:pt x="1161288" y="12204"/>
                  </a:lnTo>
                  <a:lnTo>
                    <a:pt x="1197864" y="12204"/>
                  </a:lnTo>
                  <a:lnTo>
                    <a:pt x="1304544" y="24396"/>
                  </a:lnTo>
                  <a:lnTo>
                    <a:pt x="1331976" y="33540"/>
                  </a:lnTo>
                  <a:lnTo>
                    <a:pt x="1444752" y="97548"/>
                  </a:lnTo>
                  <a:lnTo>
                    <a:pt x="1545336" y="188988"/>
                  </a:lnTo>
                  <a:cubicBezTo>
                    <a:pt x="1558544" y="193052"/>
                    <a:pt x="1571929" y="196581"/>
                    <a:pt x="1584960" y="201180"/>
                  </a:cubicBezTo>
                  <a:cubicBezTo>
                    <a:pt x="1589245" y="202692"/>
                    <a:pt x="1597152" y="207276"/>
                    <a:pt x="1597152" y="207276"/>
                  </a:cubicBezTo>
                  <a:lnTo>
                    <a:pt x="1667256" y="252996"/>
                  </a:lnTo>
                  <a:lnTo>
                    <a:pt x="1697736" y="262140"/>
                  </a:lnTo>
                  <a:lnTo>
                    <a:pt x="1804416" y="310908"/>
                  </a:lnTo>
                  <a:lnTo>
                    <a:pt x="1898904" y="356628"/>
                  </a:lnTo>
                </a:path>
              </a:pathLst>
            </a:custGeom>
            <a:solidFill>
              <a:srgbClr val="FFD966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7770" y="1253490"/>
              <a:ext cx="4503420" cy="1409700"/>
            </a:xfrm>
            <a:custGeom>
              <a:avLst/>
              <a:gdLst>
                <a:gd name="connsiteX0" fmla="*/ 0 w 4503420"/>
                <a:gd name="connsiteY0" fmla="*/ 1211580 h 1409700"/>
                <a:gd name="connsiteX1" fmla="*/ 377190 w 4503420"/>
                <a:gd name="connsiteY1" fmla="*/ 1230630 h 1409700"/>
                <a:gd name="connsiteX2" fmla="*/ 419100 w 4503420"/>
                <a:gd name="connsiteY2" fmla="*/ 1238250 h 1409700"/>
                <a:gd name="connsiteX3" fmla="*/ 815340 w 4503420"/>
                <a:gd name="connsiteY3" fmla="*/ 1249680 h 1409700"/>
                <a:gd name="connsiteX4" fmla="*/ 1040130 w 4503420"/>
                <a:gd name="connsiteY4" fmla="*/ 1261110 h 1409700"/>
                <a:gd name="connsiteX5" fmla="*/ 1097280 w 4503420"/>
                <a:gd name="connsiteY5" fmla="*/ 1261110 h 1409700"/>
                <a:gd name="connsiteX6" fmla="*/ 1348740 w 4503420"/>
                <a:gd name="connsiteY6" fmla="*/ 1303020 h 1409700"/>
                <a:gd name="connsiteX7" fmla="*/ 1531620 w 4503420"/>
                <a:gd name="connsiteY7" fmla="*/ 1337310 h 1409700"/>
                <a:gd name="connsiteX8" fmla="*/ 1737360 w 4503420"/>
                <a:gd name="connsiteY8" fmla="*/ 1360170 h 1409700"/>
                <a:gd name="connsiteX9" fmla="*/ 1794510 w 4503420"/>
                <a:gd name="connsiteY9" fmla="*/ 1367790 h 1409700"/>
                <a:gd name="connsiteX10" fmla="*/ 2061210 w 4503420"/>
                <a:gd name="connsiteY10" fmla="*/ 1402080 h 1409700"/>
                <a:gd name="connsiteX11" fmla="*/ 2167890 w 4503420"/>
                <a:gd name="connsiteY11" fmla="*/ 1402080 h 1409700"/>
                <a:gd name="connsiteX12" fmla="*/ 2377440 w 4503420"/>
                <a:gd name="connsiteY12" fmla="*/ 1409700 h 1409700"/>
                <a:gd name="connsiteX13" fmla="*/ 2426970 w 4503420"/>
                <a:gd name="connsiteY13" fmla="*/ 1409700 h 1409700"/>
                <a:gd name="connsiteX14" fmla="*/ 2606040 w 4503420"/>
                <a:gd name="connsiteY14" fmla="*/ 1386840 h 1409700"/>
                <a:gd name="connsiteX15" fmla="*/ 2971800 w 4503420"/>
                <a:gd name="connsiteY15" fmla="*/ 1280160 h 1409700"/>
                <a:gd name="connsiteX16" fmla="*/ 3268980 w 4503420"/>
                <a:gd name="connsiteY16" fmla="*/ 1211580 h 1409700"/>
                <a:gd name="connsiteX17" fmla="*/ 3558540 w 4503420"/>
                <a:gd name="connsiteY17" fmla="*/ 1135380 h 1409700"/>
                <a:gd name="connsiteX18" fmla="*/ 3596640 w 4503420"/>
                <a:gd name="connsiteY18" fmla="*/ 1112520 h 1409700"/>
                <a:gd name="connsiteX19" fmla="*/ 3832860 w 4503420"/>
                <a:gd name="connsiteY19" fmla="*/ 1070610 h 1409700"/>
                <a:gd name="connsiteX20" fmla="*/ 4130040 w 4503420"/>
                <a:gd name="connsiteY20" fmla="*/ 1024890 h 1409700"/>
                <a:gd name="connsiteX21" fmla="*/ 4168140 w 4503420"/>
                <a:gd name="connsiteY21" fmla="*/ 998220 h 1409700"/>
                <a:gd name="connsiteX22" fmla="*/ 4503420 w 4503420"/>
                <a:gd name="connsiteY22" fmla="*/ 929640 h 1409700"/>
                <a:gd name="connsiteX23" fmla="*/ 4480560 w 4503420"/>
                <a:gd name="connsiteY23" fmla="*/ 769620 h 1409700"/>
                <a:gd name="connsiteX24" fmla="*/ 4290060 w 4503420"/>
                <a:gd name="connsiteY24" fmla="*/ 758190 h 1409700"/>
                <a:gd name="connsiteX25" fmla="*/ 4175760 w 4503420"/>
                <a:gd name="connsiteY25" fmla="*/ 636270 h 1409700"/>
                <a:gd name="connsiteX26" fmla="*/ 3977640 w 4503420"/>
                <a:gd name="connsiteY26" fmla="*/ 640080 h 1409700"/>
                <a:gd name="connsiteX27" fmla="*/ 3806190 w 4503420"/>
                <a:gd name="connsiteY27" fmla="*/ 506730 h 1409700"/>
                <a:gd name="connsiteX28" fmla="*/ 3467100 w 4503420"/>
                <a:gd name="connsiteY28" fmla="*/ 525780 h 1409700"/>
                <a:gd name="connsiteX29" fmla="*/ 3322320 w 4503420"/>
                <a:gd name="connsiteY29" fmla="*/ 388620 h 1409700"/>
                <a:gd name="connsiteX30" fmla="*/ 2987040 w 4503420"/>
                <a:gd name="connsiteY30" fmla="*/ 434340 h 1409700"/>
                <a:gd name="connsiteX31" fmla="*/ 2827020 w 4503420"/>
                <a:gd name="connsiteY31" fmla="*/ 266700 h 1409700"/>
                <a:gd name="connsiteX32" fmla="*/ 2541270 w 4503420"/>
                <a:gd name="connsiteY32" fmla="*/ 323850 h 1409700"/>
                <a:gd name="connsiteX33" fmla="*/ 2343150 w 4503420"/>
                <a:gd name="connsiteY33" fmla="*/ 148590 h 1409700"/>
                <a:gd name="connsiteX34" fmla="*/ 2213610 w 4503420"/>
                <a:gd name="connsiteY34" fmla="*/ 251460 h 1409700"/>
                <a:gd name="connsiteX35" fmla="*/ 1988820 w 4503420"/>
                <a:gd name="connsiteY35" fmla="*/ 57150 h 1409700"/>
                <a:gd name="connsiteX36" fmla="*/ 1836420 w 4503420"/>
                <a:gd name="connsiteY36" fmla="*/ 137160 h 1409700"/>
                <a:gd name="connsiteX37" fmla="*/ 1760220 w 4503420"/>
                <a:gd name="connsiteY37" fmla="*/ 0 h 1409700"/>
                <a:gd name="connsiteX38" fmla="*/ 1733550 w 4503420"/>
                <a:gd name="connsiteY38" fmla="*/ 22860 h 1409700"/>
                <a:gd name="connsiteX39" fmla="*/ 1554480 w 4503420"/>
                <a:gd name="connsiteY39" fmla="*/ 64770 h 1409700"/>
                <a:gd name="connsiteX40" fmla="*/ 1440180 w 4503420"/>
                <a:gd name="connsiteY40" fmla="*/ 205740 h 1409700"/>
                <a:gd name="connsiteX41" fmla="*/ 1116330 w 4503420"/>
                <a:gd name="connsiteY41" fmla="*/ 217170 h 1409700"/>
                <a:gd name="connsiteX42" fmla="*/ 1051560 w 4503420"/>
                <a:gd name="connsiteY42" fmla="*/ 369570 h 1409700"/>
                <a:gd name="connsiteX43" fmla="*/ 704850 w 4503420"/>
                <a:gd name="connsiteY43" fmla="*/ 403860 h 1409700"/>
                <a:gd name="connsiteX44" fmla="*/ 586740 w 4503420"/>
                <a:gd name="connsiteY44" fmla="*/ 571500 h 1409700"/>
                <a:gd name="connsiteX45" fmla="*/ 300990 w 4503420"/>
                <a:gd name="connsiteY45" fmla="*/ 579120 h 1409700"/>
                <a:gd name="connsiteX46" fmla="*/ 194310 w 4503420"/>
                <a:gd name="connsiteY46" fmla="*/ 720090 h 1409700"/>
                <a:gd name="connsiteX47" fmla="*/ 34290 w 4503420"/>
                <a:gd name="connsiteY47" fmla="*/ 704850 h 1409700"/>
                <a:gd name="connsiteX48" fmla="*/ 11430 w 4503420"/>
                <a:gd name="connsiteY48" fmla="*/ 115062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503420" h="1409700">
                  <a:moveTo>
                    <a:pt x="0" y="1211580"/>
                  </a:moveTo>
                  <a:lnTo>
                    <a:pt x="377190" y="1230630"/>
                  </a:lnTo>
                  <a:lnTo>
                    <a:pt x="419100" y="1238250"/>
                  </a:lnTo>
                  <a:lnTo>
                    <a:pt x="815340" y="1249680"/>
                  </a:lnTo>
                  <a:lnTo>
                    <a:pt x="1040130" y="1261110"/>
                  </a:lnTo>
                  <a:lnTo>
                    <a:pt x="1097280" y="1261110"/>
                  </a:lnTo>
                  <a:lnTo>
                    <a:pt x="1348740" y="1303020"/>
                  </a:lnTo>
                  <a:lnTo>
                    <a:pt x="1531620" y="1337310"/>
                  </a:lnTo>
                  <a:lnTo>
                    <a:pt x="1737360" y="1360170"/>
                  </a:lnTo>
                  <a:lnTo>
                    <a:pt x="1794510" y="1367790"/>
                  </a:lnTo>
                  <a:lnTo>
                    <a:pt x="2061210" y="1402080"/>
                  </a:lnTo>
                  <a:lnTo>
                    <a:pt x="2167890" y="1402080"/>
                  </a:lnTo>
                  <a:lnTo>
                    <a:pt x="2377440" y="1409700"/>
                  </a:lnTo>
                  <a:lnTo>
                    <a:pt x="2426970" y="1409700"/>
                  </a:lnTo>
                  <a:lnTo>
                    <a:pt x="2606040" y="1386840"/>
                  </a:lnTo>
                  <a:lnTo>
                    <a:pt x="2971800" y="1280160"/>
                  </a:lnTo>
                  <a:lnTo>
                    <a:pt x="3268980" y="1211580"/>
                  </a:lnTo>
                  <a:lnTo>
                    <a:pt x="3558540" y="1135380"/>
                  </a:lnTo>
                  <a:cubicBezTo>
                    <a:pt x="3591428" y="1114825"/>
                    <a:pt x="3578304" y="1121688"/>
                    <a:pt x="3596640" y="1112520"/>
                  </a:cubicBezTo>
                  <a:lnTo>
                    <a:pt x="3832860" y="1070610"/>
                  </a:lnTo>
                  <a:lnTo>
                    <a:pt x="4130040" y="1024890"/>
                  </a:lnTo>
                  <a:cubicBezTo>
                    <a:pt x="4162792" y="1000326"/>
                    <a:pt x="4149161" y="1007710"/>
                    <a:pt x="4168140" y="998220"/>
                  </a:cubicBezTo>
                  <a:lnTo>
                    <a:pt x="4503420" y="929640"/>
                  </a:lnTo>
                  <a:lnTo>
                    <a:pt x="4480560" y="769620"/>
                  </a:lnTo>
                  <a:lnTo>
                    <a:pt x="4290060" y="758190"/>
                  </a:lnTo>
                  <a:lnTo>
                    <a:pt x="4175760" y="636270"/>
                  </a:lnTo>
                  <a:lnTo>
                    <a:pt x="3977640" y="640080"/>
                  </a:lnTo>
                  <a:lnTo>
                    <a:pt x="3806190" y="506730"/>
                  </a:lnTo>
                  <a:lnTo>
                    <a:pt x="3467100" y="525780"/>
                  </a:lnTo>
                  <a:lnTo>
                    <a:pt x="3322320" y="388620"/>
                  </a:lnTo>
                  <a:lnTo>
                    <a:pt x="2987040" y="434340"/>
                  </a:lnTo>
                  <a:lnTo>
                    <a:pt x="2827020" y="266700"/>
                  </a:lnTo>
                  <a:lnTo>
                    <a:pt x="2541270" y="323850"/>
                  </a:lnTo>
                  <a:lnTo>
                    <a:pt x="2343150" y="148590"/>
                  </a:lnTo>
                  <a:lnTo>
                    <a:pt x="2213610" y="251460"/>
                  </a:lnTo>
                  <a:lnTo>
                    <a:pt x="1988820" y="57150"/>
                  </a:lnTo>
                  <a:lnTo>
                    <a:pt x="1836420" y="137160"/>
                  </a:lnTo>
                  <a:lnTo>
                    <a:pt x="1760220" y="0"/>
                  </a:lnTo>
                  <a:lnTo>
                    <a:pt x="1733550" y="22860"/>
                  </a:lnTo>
                  <a:lnTo>
                    <a:pt x="1554480" y="64770"/>
                  </a:lnTo>
                  <a:lnTo>
                    <a:pt x="1440180" y="205740"/>
                  </a:lnTo>
                  <a:lnTo>
                    <a:pt x="1116330" y="217170"/>
                  </a:lnTo>
                  <a:lnTo>
                    <a:pt x="1051560" y="369570"/>
                  </a:lnTo>
                  <a:lnTo>
                    <a:pt x="704850" y="403860"/>
                  </a:lnTo>
                  <a:lnTo>
                    <a:pt x="586740" y="571500"/>
                  </a:lnTo>
                  <a:lnTo>
                    <a:pt x="300990" y="579120"/>
                  </a:lnTo>
                  <a:lnTo>
                    <a:pt x="194310" y="720090"/>
                  </a:lnTo>
                  <a:lnTo>
                    <a:pt x="34290" y="704850"/>
                  </a:lnTo>
                  <a:lnTo>
                    <a:pt x="11430" y="1150620"/>
                  </a:lnTo>
                </a:path>
              </a:pathLst>
            </a:custGeom>
            <a:solidFill>
              <a:srgbClr val="FFD966">
                <a:alpha val="60000"/>
              </a:srgbClr>
            </a:solidFill>
            <a:ln>
              <a:solidFill>
                <a:srgbClr val="00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60132" y="2281989"/>
              <a:ext cx="2235868" cy="1435769"/>
            </a:xfrm>
            <a:custGeom>
              <a:avLst/>
              <a:gdLst>
                <a:gd name="connsiteX0" fmla="*/ 2191752 w 2235868"/>
                <a:gd name="connsiteY0" fmla="*/ 1435769 h 1435769"/>
                <a:gd name="connsiteX1" fmla="*/ 2079457 w 2235868"/>
                <a:gd name="connsiteY1" fmla="*/ 1335506 h 1435769"/>
                <a:gd name="connsiteX2" fmla="*/ 2067426 w 2235868"/>
                <a:gd name="connsiteY2" fmla="*/ 1321469 h 1435769"/>
                <a:gd name="connsiteX3" fmla="*/ 1842836 w 2235868"/>
                <a:gd name="connsiteY3" fmla="*/ 1120943 h 1435769"/>
                <a:gd name="connsiteX4" fmla="*/ 1612231 w 2235868"/>
                <a:gd name="connsiteY4" fmla="*/ 940469 h 1435769"/>
                <a:gd name="connsiteX5" fmla="*/ 1471863 w 2235868"/>
                <a:gd name="connsiteY5" fmla="*/ 864269 h 1435769"/>
                <a:gd name="connsiteX6" fmla="*/ 1341521 w 2235868"/>
                <a:gd name="connsiteY6" fmla="*/ 794085 h 1435769"/>
                <a:gd name="connsiteX7" fmla="*/ 1225215 w 2235868"/>
                <a:gd name="connsiteY7" fmla="*/ 751974 h 1435769"/>
                <a:gd name="connsiteX8" fmla="*/ 980573 w 2235868"/>
                <a:gd name="connsiteY8" fmla="*/ 677779 h 1435769"/>
                <a:gd name="connsiteX9" fmla="*/ 800100 w 2235868"/>
                <a:gd name="connsiteY9" fmla="*/ 619627 h 1435769"/>
                <a:gd name="connsiteX10" fmla="*/ 661736 w 2235868"/>
                <a:gd name="connsiteY10" fmla="*/ 583532 h 1435769"/>
                <a:gd name="connsiteX11" fmla="*/ 639679 w 2235868"/>
                <a:gd name="connsiteY11" fmla="*/ 579522 h 1435769"/>
                <a:gd name="connsiteX12" fmla="*/ 495300 w 2235868"/>
                <a:gd name="connsiteY12" fmla="*/ 541422 h 1435769"/>
                <a:gd name="connsiteX13" fmla="*/ 342900 w 2235868"/>
                <a:gd name="connsiteY13" fmla="*/ 507332 h 1435769"/>
                <a:gd name="connsiteX14" fmla="*/ 324852 w 2235868"/>
                <a:gd name="connsiteY14" fmla="*/ 505327 h 1435769"/>
                <a:gd name="connsiteX15" fmla="*/ 216568 w 2235868"/>
                <a:gd name="connsiteY15" fmla="*/ 483269 h 1435769"/>
                <a:gd name="connsiteX16" fmla="*/ 192505 w 2235868"/>
                <a:gd name="connsiteY16" fmla="*/ 477253 h 1435769"/>
                <a:gd name="connsiteX17" fmla="*/ 0 w 2235868"/>
                <a:gd name="connsiteY17" fmla="*/ 443164 h 1435769"/>
                <a:gd name="connsiteX18" fmla="*/ 182479 w 2235868"/>
                <a:gd name="connsiteY18" fmla="*/ 393032 h 1435769"/>
                <a:gd name="connsiteX19" fmla="*/ 587542 w 2235868"/>
                <a:gd name="connsiteY19" fmla="*/ 270711 h 1435769"/>
                <a:gd name="connsiteX20" fmla="*/ 1000626 w 2235868"/>
                <a:gd name="connsiteY20" fmla="*/ 180474 h 1435769"/>
                <a:gd name="connsiteX21" fmla="*/ 1277352 w 2235868"/>
                <a:gd name="connsiteY21" fmla="*/ 110290 h 1435769"/>
                <a:gd name="connsiteX22" fmla="*/ 1497931 w 2235868"/>
                <a:gd name="connsiteY22" fmla="*/ 86227 h 1435769"/>
                <a:gd name="connsiteX23" fmla="*/ 1519989 w 2235868"/>
                <a:gd name="connsiteY23" fmla="*/ 78206 h 1435769"/>
                <a:gd name="connsiteX24" fmla="*/ 1874921 w 2235868"/>
                <a:gd name="connsiteY24" fmla="*/ 0 h 1435769"/>
                <a:gd name="connsiteX25" fmla="*/ 2021305 w 2235868"/>
                <a:gd name="connsiteY25" fmla="*/ 80211 h 1435769"/>
                <a:gd name="connsiteX26" fmla="*/ 1931068 w 2235868"/>
                <a:gd name="connsiteY26" fmla="*/ 230606 h 1435769"/>
                <a:gd name="connsiteX27" fmla="*/ 2083468 w 2235868"/>
                <a:gd name="connsiteY27" fmla="*/ 328864 h 1435769"/>
                <a:gd name="connsiteX28" fmla="*/ 2005263 w 2235868"/>
                <a:gd name="connsiteY28" fmla="*/ 491290 h 1435769"/>
                <a:gd name="connsiteX29" fmla="*/ 2179721 w 2235868"/>
                <a:gd name="connsiteY29" fmla="*/ 677779 h 1435769"/>
                <a:gd name="connsiteX30" fmla="*/ 2079457 w 2235868"/>
                <a:gd name="connsiteY30" fmla="*/ 753979 h 1435769"/>
                <a:gd name="connsiteX31" fmla="*/ 2235868 w 2235868"/>
                <a:gd name="connsiteY31" fmla="*/ 912395 h 1435769"/>
                <a:gd name="connsiteX32" fmla="*/ 2099510 w 2235868"/>
                <a:gd name="connsiteY32" fmla="*/ 1004637 h 1435769"/>
                <a:gd name="connsiteX33" fmla="*/ 2207794 w 2235868"/>
                <a:gd name="connsiteY33" fmla="*/ 1136985 h 1435769"/>
                <a:gd name="connsiteX34" fmla="*/ 2153652 w 2235868"/>
                <a:gd name="connsiteY34" fmla="*/ 1263316 h 1435769"/>
                <a:gd name="connsiteX35" fmla="*/ 2205789 w 2235868"/>
                <a:gd name="connsiteY35" fmla="*/ 1343527 h 1435769"/>
                <a:gd name="connsiteX36" fmla="*/ 2191752 w 2235868"/>
                <a:gd name="connsiteY36" fmla="*/ 1435769 h 143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235868" h="1435769">
                  <a:moveTo>
                    <a:pt x="2191752" y="1435769"/>
                  </a:moveTo>
                  <a:lnTo>
                    <a:pt x="2079457" y="1335506"/>
                  </a:lnTo>
                  <a:lnTo>
                    <a:pt x="2067426" y="1321469"/>
                  </a:lnTo>
                  <a:lnTo>
                    <a:pt x="1842836" y="1120943"/>
                  </a:lnTo>
                  <a:lnTo>
                    <a:pt x="1612231" y="940469"/>
                  </a:lnTo>
                  <a:lnTo>
                    <a:pt x="1471863" y="864269"/>
                  </a:lnTo>
                  <a:lnTo>
                    <a:pt x="1341521" y="794085"/>
                  </a:lnTo>
                  <a:lnTo>
                    <a:pt x="1225215" y="751974"/>
                  </a:lnTo>
                  <a:lnTo>
                    <a:pt x="980573" y="677779"/>
                  </a:lnTo>
                  <a:lnTo>
                    <a:pt x="800100" y="619627"/>
                  </a:lnTo>
                  <a:lnTo>
                    <a:pt x="661736" y="583532"/>
                  </a:lnTo>
                  <a:lnTo>
                    <a:pt x="639679" y="579522"/>
                  </a:lnTo>
                  <a:lnTo>
                    <a:pt x="495300" y="541422"/>
                  </a:lnTo>
                  <a:lnTo>
                    <a:pt x="342900" y="507332"/>
                  </a:lnTo>
                  <a:lnTo>
                    <a:pt x="324852" y="505327"/>
                  </a:lnTo>
                  <a:lnTo>
                    <a:pt x="216568" y="483269"/>
                  </a:lnTo>
                  <a:lnTo>
                    <a:pt x="192505" y="477253"/>
                  </a:lnTo>
                  <a:lnTo>
                    <a:pt x="0" y="443164"/>
                  </a:lnTo>
                  <a:lnTo>
                    <a:pt x="182479" y="393032"/>
                  </a:lnTo>
                  <a:lnTo>
                    <a:pt x="587542" y="270711"/>
                  </a:lnTo>
                  <a:lnTo>
                    <a:pt x="1000626" y="180474"/>
                  </a:lnTo>
                  <a:lnTo>
                    <a:pt x="1277352" y="110290"/>
                  </a:lnTo>
                  <a:lnTo>
                    <a:pt x="1497931" y="86227"/>
                  </a:lnTo>
                  <a:lnTo>
                    <a:pt x="1519989" y="78206"/>
                  </a:lnTo>
                  <a:lnTo>
                    <a:pt x="1874921" y="0"/>
                  </a:lnTo>
                  <a:lnTo>
                    <a:pt x="2021305" y="80211"/>
                  </a:lnTo>
                  <a:lnTo>
                    <a:pt x="1931068" y="230606"/>
                  </a:lnTo>
                  <a:lnTo>
                    <a:pt x="2083468" y="328864"/>
                  </a:lnTo>
                  <a:lnTo>
                    <a:pt x="2005263" y="491290"/>
                  </a:lnTo>
                  <a:lnTo>
                    <a:pt x="2179721" y="677779"/>
                  </a:lnTo>
                  <a:lnTo>
                    <a:pt x="2079457" y="753979"/>
                  </a:lnTo>
                  <a:lnTo>
                    <a:pt x="2235868" y="912395"/>
                  </a:lnTo>
                  <a:lnTo>
                    <a:pt x="2099510" y="1004637"/>
                  </a:lnTo>
                  <a:lnTo>
                    <a:pt x="2207794" y="1136985"/>
                  </a:lnTo>
                  <a:lnTo>
                    <a:pt x="2153652" y="1263316"/>
                  </a:lnTo>
                  <a:lnTo>
                    <a:pt x="2205789" y="1343527"/>
                  </a:lnTo>
                  <a:lnTo>
                    <a:pt x="2191752" y="1435769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00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81100" y="2540668"/>
              <a:ext cx="326858" cy="74195"/>
            </a:xfrm>
            <a:custGeom>
              <a:avLst/>
              <a:gdLst>
                <a:gd name="connsiteX0" fmla="*/ 0 w 326858"/>
                <a:gd name="connsiteY0" fmla="*/ 0 h 74195"/>
                <a:gd name="connsiteX1" fmla="*/ 326858 w 326858"/>
                <a:gd name="connsiteY1" fmla="*/ 30079 h 74195"/>
                <a:gd name="connsiteX2" fmla="*/ 220579 w 326858"/>
                <a:gd name="connsiteY2" fmla="*/ 58153 h 74195"/>
                <a:gd name="connsiteX3" fmla="*/ 6016 w 326858"/>
                <a:gd name="connsiteY3" fmla="*/ 74195 h 7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858" h="74195">
                  <a:moveTo>
                    <a:pt x="0" y="0"/>
                  </a:moveTo>
                  <a:lnTo>
                    <a:pt x="326858" y="30079"/>
                  </a:lnTo>
                  <a:lnTo>
                    <a:pt x="220579" y="58153"/>
                  </a:lnTo>
                  <a:lnTo>
                    <a:pt x="6016" y="74195"/>
                  </a:lnTo>
                </a:path>
              </a:pathLst>
            </a:custGeom>
            <a:solidFill>
              <a:srgbClr val="00B0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9" name="Freeform 8"/>
            <p:cNvSpPr/>
            <p:nvPr/>
          </p:nvSpPr>
          <p:spPr>
            <a:xfrm>
              <a:off x="914400" y="6474995"/>
              <a:ext cx="774032" cy="1383631"/>
            </a:xfrm>
            <a:custGeom>
              <a:avLst/>
              <a:gdLst>
                <a:gd name="connsiteX0" fmla="*/ 92242 w 774032"/>
                <a:gd name="connsiteY0" fmla="*/ 0 h 1383631"/>
                <a:gd name="connsiteX1" fmla="*/ 92242 w 774032"/>
                <a:gd name="connsiteY1" fmla="*/ 0 h 1383631"/>
                <a:gd name="connsiteX2" fmla="*/ 178468 w 774032"/>
                <a:gd name="connsiteY2" fmla="*/ 296779 h 1383631"/>
                <a:gd name="connsiteX3" fmla="*/ 230605 w 774032"/>
                <a:gd name="connsiteY3" fmla="*/ 553452 h 1383631"/>
                <a:gd name="connsiteX4" fmla="*/ 260684 w 774032"/>
                <a:gd name="connsiteY4" fmla="*/ 727910 h 1383631"/>
                <a:gd name="connsiteX5" fmla="*/ 342900 w 774032"/>
                <a:gd name="connsiteY5" fmla="*/ 888331 h 1383631"/>
                <a:gd name="connsiteX6" fmla="*/ 525379 w 774032"/>
                <a:gd name="connsiteY6" fmla="*/ 1100889 h 1383631"/>
                <a:gd name="connsiteX7" fmla="*/ 774032 w 774032"/>
                <a:gd name="connsiteY7" fmla="*/ 1377616 h 1383631"/>
                <a:gd name="connsiteX8" fmla="*/ 274721 w 774032"/>
                <a:gd name="connsiteY8" fmla="*/ 1383631 h 1383631"/>
                <a:gd name="connsiteX9" fmla="*/ 272716 w 774032"/>
                <a:gd name="connsiteY9" fmla="*/ 1223210 h 1383631"/>
                <a:gd name="connsiteX10" fmla="*/ 88232 w 774032"/>
                <a:gd name="connsiteY10" fmla="*/ 1100889 h 1383631"/>
                <a:gd name="connsiteX11" fmla="*/ 92242 w 774032"/>
                <a:gd name="connsiteY11" fmla="*/ 1082842 h 1383631"/>
                <a:gd name="connsiteX12" fmla="*/ 166437 w 774032"/>
                <a:gd name="connsiteY12" fmla="*/ 878305 h 1383631"/>
                <a:gd name="connsiteX13" fmla="*/ 40105 w 774032"/>
                <a:gd name="connsiteY13" fmla="*/ 745958 h 1383631"/>
                <a:gd name="connsiteX14" fmla="*/ 96253 w 774032"/>
                <a:gd name="connsiteY14" fmla="*/ 629652 h 1383631"/>
                <a:gd name="connsiteX15" fmla="*/ 0 w 774032"/>
                <a:gd name="connsiteY15" fmla="*/ 491289 h 1383631"/>
                <a:gd name="connsiteX16" fmla="*/ 96253 w 774032"/>
                <a:gd name="connsiteY16" fmla="*/ 306805 h 1383631"/>
                <a:gd name="connsiteX17" fmla="*/ 34089 w 774032"/>
                <a:gd name="connsiteY17" fmla="*/ 124326 h 138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4032" h="1383631">
                  <a:moveTo>
                    <a:pt x="92242" y="0"/>
                  </a:moveTo>
                  <a:lnTo>
                    <a:pt x="92242" y="0"/>
                  </a:lnTo>
                  <a:lnTo>
                    <a:pt x="178468" y="296779"/>
                  </a:lnTo>
                  <a:lnTo>
                    <a:pt x="230605" y="553452"/>
                  </a:lnTo>
                  <a:lnTo>
                    <a:pt x="260684" y="727910"/>
                  </a:lnTo>
                  <a:lnTo>
                    <a:pt x="342900" y="888331"/>
                  </a:lnTo>
                  <a:lnTo>
                    <a:pt x="525379" y="1100889"/>
                  </a:lnTo>
                  <a:lnTo>
                    <a:pt x="774032" y="1377616"/>
                  </a:lnTo>
                  <a:lnTo>
                    <a:pt x="274721" y="1383631"/>
                  </a:lnTo>
                  <a:cubicBezTo>
                    <a:pt x="274053" y="1330157"/>
                    <a:pt x="273384" y="1276684"/>
                    <a:pt x="272716" y="1223210"/>
                  </a:cubicBezTo>
                  <a:lnTo>
                    <a:pt x="88232" y="1100889"/>
                  </a:lnTo>
                  <a:lnTo>
                    <a:pt x="92242" y="1082842"/>
                  </a:lnTo>
                  <a:lnTo>
                    <a:pt x="166437" y="878305"/>
                  </a:lnTo>
                  <a:lnTo>
                    <a:pt x="40105" y="745958"/>
                  </a:lnTo>
                  <a:lnTo>
                    <a:pt x="96253" y="629652"/>
                  </a:lnTo>
                  <a:lnTo>
                    <a:pt x="0" y="491289"/>
                  </a:lnTo>
                  <a:lnTo>
                    <a:pt x="96253" y="306805"/>
                  </a:lnTo>
                  <a:lnTo>
                    <a:pt x="34089" y="124326"/>
                  </a:lnTo>
                </a:path>
              </a:pathLst>
            </a:custGeom>
            <a:solidFill>
              <a:srgbClr val="FF0000"/>
            </a:solidFill>
            <a:ln>
              <a:solidFill>
                <a:srgbClr val="00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24560" y="2570480"/>
              <a:ext cx="5410200" cy="3901440"/>
            </a:xfrm>
            <a:custGeom>
              <a:avLst/>
              <a:gdLst>
                <a:gd name="connsiteX0" fmla="*/ 1488440 w 5410200"/>
                <a:gd name="connsiteY0" fmla="*/ 2006600 h 3901440"/>
                <a:gd name="connsiteX1" fmla="*/ 1346200 w 5410200"/>
                <a:gd name="connsiteY1" fmla="*/ 1803400 h 3901440"/>
                <a:gd name="connsiteX2" fmla="*/ 1264920 w 5410200"/>
                <a:gd name="connsiteY2" fmla="*/ 1584960 h 3901440"/>
                <a:gd name="connsiteX3" fmla="*/ 1244600 w 5410200"/>
                <a:gd name="connsiteY3" fmla="*/ 1391920 h 3901440"/>
                <a:gd name="connsiteX4" fmla="*/ 1290320 w 5410200"/>
                <a:gd name="connsiteY4" fmla="*/ 1193800 h 3901440"/>
                <a:gd name="connsiteX5" fmla="*/ 1320800 w 5410200"/>
                <a:gd name="connsiteY5" fmla="*/ 1010920 h 3901440"/>
                <a:gd name="connsiteX6" fmla="*/ 1351280 w 5410200"/>
                <a:gd name="connsiteY6" fmla="*/ 965200 h 3901440"/>
                <a:gd name="connsiteX7" fmla="*/ 1513840 w 5410200"/>
                <a:gd name="connsiteY7" fmla="*/ 919480 h 3901440"/>
                <a:gd name="connsiteX8" fmla="*/ 1554480 w 5410200"/>
                <a:gd name="connsiteY8" fmla="*/ 904240 h 3901440"/>
                <a:gd name="connsiteX9" fmla="*/ 1701800 w 5410200"/>
                <a:gd name="connsiteY9" fmla="*/ 868680 h 3901440"/>
                <a:gd name="connsiteX10" fmla="*/ 1752600 w 5410200"/>
                <a:gd name="connsiteY10" fmla="*/ 863600 h 3901440"/>
                <a:gd name="connsiteX11" fmla="*/ 1986280 w 5410200"/>
                <a:gd name="connsiteY11" fmla="*/ 812800 h 3901440"/>
                <a:gd name="connsiteX12" fmla="*/ 2214880 w 5410200"/>
                <a:gd name="connsiteY12" fmla="*/ 756920 h 3901440"/>
                <a:gd name="connsiteX13" fmla="*/ 2367280 w 5410200"/>
                <a:gd name="connsiteY13" fmla="*/ 767080 h 3901440"/>
                <a:gd name="connsiteX14" fmla="*/ 2418080 w 5410200"/>
                <a:gd name="connsiteY14" fmla="*/ 767080 h 3901440"/>
                <a:gd name="connsiteX15" fmla="*/ 2514600 w 5410200"/>
                <a:gd name="connsiteY15" fmla="*/ 782320 h 3901440"/>
                <a:gd name="connsiteX16" fmla="*/ 2550160 w 5410200"/>
                <a:gd name="connsiteY16" fmla="*/ 807720 h 3901440"/>
                <a:gd name="connsiteX17" fmla="*/ 2646680 w 5410200"/>
                <a:gd name="connsiteY17" fmla="*/ 853440 h 3901440"/>
                <a:gd name="connsiteX18" fmla="*/ 2854960 w 5410200"/>
                <a:gd name="connsiteY18" fmla="*/ 990600 h 3901440"/>
                <a:gd name="connsiteX19" fmla="*/ 3017520 w 5410200"/>
                <a:gd name="connsiteY19" fmla="*/ 1056640 h 3901440"/>
                <a:gd name="connsiteX20" fmla="*/ 3241040 w 5410200"/>
                <a:gd name="connsiteY20" fmla="*/ 1168400 h 3901440"/>
                <a:gd name="connsiteX21" fmla="*/ 3342640 w 5410200"/>
                <a:gd name="connsiteY21" fmla="*/ 1224280 h 3901440"/>
                <a:gd name="connsiteX22" fmla="*/ 3479800 w 5410200"/>
                <a:gd name="connsiteY22" fmla="*/ 1320800 h 3901440"/>
                <a:gd name="connsiteX23" fmla="*/ 3571240 w 5410200"/>
                <a:gd name="connsiteY23" fmla="*/ 1432560 h 3901440"/>
                <a:gd name="connsiteX24" fmla="*/ 3662680 w 5410200"/>
                <a:gd name="connsiteY24" fmla="*/ 1574800 h 3901440"/>
                <a:gd name="connsiteX25" fmla="*/ 3718560 w 5410200"/>
                <a:gd name="connsiteY25" fmla="*/ 1737360 h 3901440"/>
                <a:gd name="connsiteX26" fmla="*/ 3733800 w 5410200"/>
                <a:gd name="connsiteY26" fmla="*/ 1844040 h 3901440"/>
                <a:gd name="connsiteX27" fmla="*/ 3708400 w 5410200"/>
                <a:gd name="connsiteY27" fmla="*/ 1930400 h 3901440"/>
                <a:gd name="connsiteX28" fmla="*/ 3667760 w 5410200"/>
                <a:gd name="connsiteY28" fmla="*/ 2001520 h 3901440"/>
                <a:gd name="connsiteX29" fmla="*/ 5410200 w 5410200"/>
                <a:gd name="connsiteY29" fmla="*/ 2001520 h 3901440"/>
                <a:gd name="connsiteX30" fmla="*/ 5283200 w 5410200"/>
                <a:gd name="connsiteY30" fmla="*/ 1859280 h 3901440"/>
                <a:gd name="connsiteX31" fmla="*/ 5328920 w 5410200"/>
                <a:gd name="connsiteY31" fmla="*/ 1696720 h 3901440"/>
                <a:gd name="connsiteX32" fmla="*/ 5267960 w 5410200"/>
                <a:gd name="connsiteY32" fmla="*/ 1584960 h 3901440"/>
                <a:gd name="connsiteX33" fmla="*/ 5298440 w 5410200"/>
                <a:gd name="connsiteY33" fmla="*/ 1381760 h 3901440"/>
                <a:gd name="connsiteX34" fmla="*/ 5110480 w 5410200"/>
                <a:gd name="connsiteY34" fmla="*/ 1285240 h 3901440"/>
                <a:gd name="connsiteX35" fmla="*/ 5105400 w 5410200"/>
                <a:gd name="connsiteY35" fmla="*/ 1127760 h 3901440"/>
                <a:gd name="connsiteX36" fmla="*/ 4983480 w 5410200"/>
                <a:gd name="connsiteY36" fmla="*/ 1016000 h 3901440"/>
                <a:gd name="connsiteX37" fmla="*/ 4749800 w 5410200"/>
                <a:gd name="connsiteY37" fmla="*/ 833120 h 3901440"/>
                <a:gd name="connsiteX38" fmla="*/ 4632960 w 5410200"/>
                <a:gd name="connsiteY38" fmla="*/ 736600 h 3901440"/>
                <a:gd name="connsiteX39" fmla="*/ 4470400 w 5410200"/>
                <a:gd name="connsiteY39" fmla="*/ 609600 h 3901440"/>
                <a:gd name="connsiteX40" fmla="*/ 4302760 w 5410200"/>
                <a:gd name="connsiteY40" fmla="*/ 523240 h 3901440"/>
                <a:gd name="connsiteX41" fmla="*/ 4084320 w 5410200"/>
                <a:gd name="connsiteY41" fmla="*/ 457200 h 3901440"/>
                <a:gd name="connsiteX42" fmla="*/ 3784600 w 5410200"/>
                <a:gd name="connsiteY42" fmla="*/ 355600 h 3901440"/>
                <a:gd name="connsiteX43" fmla="*/ 3586480 w 5410200"/>
                <a:gd name="connsiteY43" fmla="*/ 309880 h 3901440"/>
                <a:gd name="connsiteX44" fmla="*/ 3378200 w 5410200"/>
                <a:gd name="connsiteY44" fmla="*/ 248920 h 3901440"/>
                <a:gd name="connsiteX45" fmla="*/ 3220720 w 5410200"/>
                <a:gd name="connsiteY45" fmla="*/ 218440 h 3901440"/>
                <a:gd name="connsiteX46" fmla="*/ 3103880 w 5410200"/>
                <a:gd name="connsiteY46" fmla="*/ 208280 h 3901440"/>
                <a:gd name="connsiteX47" fmla="*/ 2931160 w 5410200"/>
                <a:gd name="connsiteY47" fmla="*/ 157480 h 3901440"/>
                <a:gd name="connsiteX48" fmla="*/ 2809240 w 5410200"/>
                <a:gd name="connsiteY48" fmla="*/ 172720 h 3901440"/>
                <a:gd name="connsiteX49" fmla="*/ 2560320 w 5410200"/>
                <a:gd name="connsiteY49" fmla="*/ 187960 h 3901440"/>
                <a:gd name="connsiteX50" fmla="*/ 2382520 w 5410200"/>
                <a:gd name="connsiteY50" fmla="*/ 167640 h 3901440"/>
                <a:gd name="connsiteX51" fmla="*/ 2230120 w 5410200"/>
                <a:gd name="connsiteY51" fmla="*/ 142240 h 3901440"/>
                <a:gd name="connsiteX52" fmla="*/ 2021840 w 5410200"/>
                <a:gd name="connsiteY52" fmla="*/ 127000 h 3901440"/>
                <a:gd name="connsiteX53" fmla="*/ 1823720 w 5410200"/>
                <a:gd name="connsiteY53" fmla="*/ 91440 h 3901440"/>
                <a:gd name="connsiteX54" fmla="*/ 1666240 w 5410200"/>
                <a:gd name="connsiteY54" fmla="*/ 66040 h 3901440"/>
                <a:gd name="connsiteX55" fmla="*/ 1417320 w 5410200"/>
                <a:gd name="connsiteY55" fmla="*/ 45720 h 3901440"/>
                <a:gd name="connsiteX56" fmla="*/ 1295400 w 5410200"/>
                <a:gd name="connsiteY56" fmla="*/ 35560 h 3901440"/>
                <a:gd name="connsiteX57" fmla="*/ 1117600 w 5410200"/>
                <a:gd name="connsiteY57" fmla="*/ 10160 h 3901440"/>
                <a:gd name="connsiteX58" fmla="*/ 919480 w 5410200"/>
                <a:gd name="connsiteY58" fmla="*/ 0 h 3901440"/>
                <a:gd name="connsiteX59" fmla="*/ 767080 w 5410200"/>
                <a:gd name="connsiteY59" fmla="*/ 10160 h 3901440"/>
                <a:gd name="connsiteX60" fmla="*/ 624840 w 5410200"/>
                <a:gd name="connsiteY60" fmla="*/ 5080 h 3901440"/>
                <a:gd name="connsiteX61" fmla="*/ 538480 w 5410200"/>
                <a:gd name="connsiteY61" fmla="*/ 25400 h 3901440"/>
                <a:gd name="connsiteX62" fmla="*/ 269240 w 5410200"/>
                <a:gd name="connsiteY62" fmla="*/ 40640 h 3901440"/>
                <a:gd name="connsiteX63" fmla="*/ 142240 w 5410200"/>
                <a:gd name="connsiteY63" fmla="*/ 91440 h 3901440"/>
                <a:gd name="connsiteX64" fmla="*/ 264160 w 5410200"/>
                <a:gd name="connsiteY64" fmla="*/ 213360 h 3901440"/>
                <a:gd name="connsiteX65" fmla="*/ 76200 w 5410200"/>
                <a:gd name="connsiteY65" fmla="*/ 411480 h 3901440"/>
                <a:gd name="connsiteX66" fmla="*/ 208280 w 5410200"/>
                <a:gd name="connsiteY66" fmla="*/ 599440 h 3901440"/>
                <a:gd name="connsiteX67" fmla="*/ 86360 w 5410200"/>
                <a:gd name="connsiteY67" fmla="*/ 772160 h 3901440"/>
                <a:gd name="connsiteX68" fmla="*/ 198120 w 5410200"/>
                <a:gd name="connsiteY68" fmla="*/ 924560 h 3901440"/>
                <a:gd name="connsiteX69" fmla="*/ 91440 w 5410200"/>
                <a:gd name="connsiteY69" fmla="*/ 1051560 h 3901440"/>
                <a:gd name="connsiteX70" fmla="*/ 193040 w 5410200"/>
                <a:gd name="connsiteY70" fmla="*/ 1275080 h 3901440"/>
                <a:gd name="connsiteX71" fmla="*/ 81280 w 5410200"/>
                <a:gd name="connsiteY71" fmla="*/ 1503680 h 3901440"/>
                <a:gd name="connsiteX72" fmla="*/ 213360 w 5410200"/>
                <a:gd name="connsiteY72" fmla="*/ 1813560 h 3901440"/>
                <a:gd name="connsiteX73" fmla="*/ 55880 w 5410200"/>
                <a:gd name="connsiteY73" fmla="*/ 2016760 h 3901440"/>
                <a:gd name="connsiteX74" fmla="*/ 142240 w 5410200"/>
                <a:gd name="connsiteY74" fmla="*/ 2164080 h 3901440"/>
                <a:gd name="connsiteX75" fmla="*/ 86360 w 5410200"/>
                <a:gd name="connsiteY75" fmla="*/ 2357120 h 3901440"/>
                <a:gd name="connsiteX76" fmla="*/ 172720 w 5410200"/>
                <a:gd name="connsiteY76" fmla="*/ 2585720 h 3901440"/>
                <a:gd name="connsiteX77" fmla="*/ 55880 w 5410200"/>
                <a:gd name="connsiteY77" fmla="*/ 2804160 h 3901440"/>
                <a:gd name="connsiteX78" fmla="*/ 142240 w 5410200"/>
                <a:gd name="connsiteY78" fmla="*/ 2971800 h 3901440"/>
                <a:gd name="connsiteX79" fmla="*/ 35560 w 5410200"/>
                <a:gd name="connsiteY79" fmla="*/ 3276600 h 3901440"/>
                <a:gd name="connsiteX80" fmla="*/ 132080 w 5410200"/>
                <a:gd name="connsiteY80" fmla="*/ 3444240 h 3901440"/>
                <a:gd name="connsiteX81" fmla="*/ 0 w 5410200"/>
                <a:gd name="connsiteY81" fmla="*/ 3616960 h 3901440"/>
                <a:gd name="connsiteX82" fmla="*/ 132080 w 5410200"/>
                <a:gd name="connsiteY82" fmla="*/ 3784600 h 3901440"/>
                <a:gd name="connsiteX83" fmla="*/ 76200 w 5410200"/>
                <a:gd name="connsiteY83" fmla="*/ 3901440 h 3901440"/>
                <a:gd name="connsiteX84" fmla="*/ 2514600 w 5410200"/>
                <a:gd name="connsiteY84" fmla="*/ 3901440 h 3901440"/>
                <a:gd name="connsiteX85" fmla="*/ 2514600 w 5410200"/>
                <a:gd name="connsiteY85" fmla="*/ 3667760 h 3901440"/>
                <a:gd name="connsiteX86" fmla="*/ 2280920 w 5410200"/>
                <a:gd name="connsiteY86" fmla="*/ 3530600 h 3901440"/>
                <a:gd name="connsiteX87" fmla="*/ 2143760 w 5410200"/>
                <a:gd name="connsiteY87" fmla="*/ 3388360 h 3901440"/>
                <a:gd name="connsiteX88" fmla="*/ 2037080 w 5410200"/>
                <a:gd name="connsiteY88" fmla="*/ 3190240 h 3901440"/>
                <a:gd name="connsiteX89" fmla="*/ 1960880 w 5410200"/>
                <a:gd name="connsiteY89" fmla="*/ 3032760 h 3901440"/>
                <a:gd name="connsiteX90" fmla="*/ 1935480 w 5410200"/>
                <a:gd name="connsiteY90" fmla="*/ 2910840 h 3901440"/>
                <a:gd name="connsiteX91" fmla="*/ 1930400 w 5410200"/>
                <a:gd name="connsiteY91" fmla="*/ 2738120 h 3901440"/>
                <a:gd name="connsiteX92" fmla="*/ 1930400 w 5410200"/>
                <a:gd name="connsiteY92" fmla="*/ 2641600 h 3901440"/>
                <a:gd name="connsiteX93" fmla="*/ 1925320 w 5410200"/>
                <a:gd name="connsiteY93" fmla="*/ 2529840 h 3901440"/>
                <a:gd name="connsiteX94" fmla="*/ 1905000 w 5410200"/>
                <a:gd name="connsiteY94" fmla="*/ 2438400 h 3901440"/>
                <a:gd name="connsiteX95" fmla="*/ 1864360 w 5410200"/>
                <a:gd name="connsiteY95" fmla="*/ 2341880 h 3901440"/>
                <a:gd name="connsiteX96" fmla="*/ 1752600 w 5410200"/>
                <a:gd name="connsiteY96" fmla="*/ 2214880 h 3901440"/>
                <a:gd name="connsiteX97" fmla="*/ 1605280 w 5410200"/>
                <a:gd name="connsiteY97" fmla="*/ 2103120 h 390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5410200" h="3901440">
                  <a:moveTo>
                    <a:pt x="1488440" y="2006600"/>
                  </a:moveTo>
                  <a:lnTo>
                    <a:pt x="1346200" y="1803400"/>
                  </a:lnTo>
                  <a:lnTo>
                    <a:pt x="1264920" y="1584960"/>
                  </a:lnTo>
                  <a:lnTo>
                    <a:pt x="1244600" y="1391920"/>
                  </a:lnTo>
                  <a:lnTo>
                    <a:pt x="1290320" y="1193800"/>
                  </a:lnTo>
                  <a:lnTo>
                    <a:pt x="1320800" y="1010920"/>
                  </a:lnTo>
                  <a:lnTo>
                    <a:pt x="1351280" y="965200"/>
                  </a:lnTo>
                  <a:lnTo>
                    <a:pt x="1513840" y="919480"/>
                  </a:lnTo>
                  <a:lnTo>
                    <a:pt x="1554480" y="904240"/>
                  </a:lnTo>
                  <a:lnTo>
                    <a:pt x="1701800" y="868680"/>
                  </a:lnTo>
                  <a:cubicBezTo>
                    <a:pt x="1749203" y="863413"/>
                    <a:pt x="1732186" y="863600"/>
                    <a:pt x="1752600" y="863600"/>
                  </a:cubicBezTo>
                  <a:lnTo>
                    <a:pt x="1986280" y="812800"/>
                  </a:lnTo>
                  <a:lnTo>
                    <a:pt x="2214880" y="756920"/>
                  </a:lnTo>
                  <a:lnTo>
                    <a:pt x="2367280" y="767080"/>
                  </a:lnTo>
                  <a:lnTo>
                    <a:pt x="2418080" y="767080"/>
                  </a:lnTo>
                  <a:lnTo>
                    <a:pt x="2514600" y="782320"/>
                  </a:lnTo>
                  <a:lnTo>
                    <a:pt x="2550160" y="807720"/>
                  </a:lnTo>
                  <a:lnTo>
                    <a:pt x="2646680" y="853440"/>
                  </a:lnTo>
                  <a:lnTo>
                    <a:pt x="2854960" y="990600"/>
                  </a:lnTo>
                  <a:lnTo>
                    <a:pt x="3017520" y="1056640"/>
                  </a:lnTo>
                  <a:lnTo>
                    <a:pt x="3241040" y="1168400"/>
                  </a:lnTo>
                  <a:lnTo>
                    <a:pt x="3342640" y="1224280"/>
                  </a:lnTo>
                  <a:lnTo>
                    <a:pt x="3479800" y="1320800"/>
                  </a:lnTo>
                  <a:lnTo>
                    <a:pt x="3571240" y="1432560"/>
                  </a:lnTo>
                  <a:lnTo>
                    <a:pt x="3662680" y="1574800"/>
                  </a:lnTo>
                  <a:lnTo>
                    <a:pt x="3718560" y="1737360"/>
                  </a:lnTo>
                  <a:lnTo>
                    <a:pt x="3733800" y="1844040"/>
                  </a:lnTo>
                  <a:lnTo>
                    <a:pt x="3708400" y="1930400"/>
                  </a:lnTo>
                  <a:lnTo>
                    <a:pt x="3667760" y="2001520"/>
                  </a:lnTo>
                  <a:lnTo>
                    <a:pt x="5410200" y="2001520"/>
                  </a:lnTo>
                  <a:lnTo>
                    <a:pt x="5283200" y="1859280"/>
                  </a:lnTo>
                  <a:lnTo>
                    <a:pt x="5328920" y="1696720"/>
                  </a:lnTo>
                  <a:lnTo>
                    <a:pt x="5267960" y="1584960"/>
                  </a:lnTo>
                  <a:lnTo>
                    <a:pt x="5298440" y="1381760"/>
                  </a:lnTo>
                  <a:lnTo>
                    <a:pt x="5110480" y="1285240"/>
                  </a:lnTo>
                  <a:lnTo>
                    <a:pt x="5105400" y="1127760"/>
                  </a:lnTo>
                  <a:lnTo>
                    <a:pt x="4983480" y="1016000"/>
                  </a:lnTo>
                  <a:lnTo>
                    <a:pt x="4749800" y="833120"/>
                  </a:lnTo>
                  <a:lnTo>
                    <a:pt x="4632960" y="736600"/>
                  </a:lnTo>
                  <a:lnTo>
                    <a:pt x="4470400" y="609600"/>
                  </a:lnTo>
                  <a:lnTo>
                    <a:pt x="4302760" y="523240"/>
                  </a:lnTo>
                  <a:lnTo>
                    <a:pt x="4084320" y="457200"/>
                  </a:lnTo>
                  <a:lnTo>
                    <a:pt x="3784600" y="355600"/>
                  </a:lnTo>
                  <a:lnTo>
                    <a:pt x="3586480" y="309880"/>
                  </a:lnTo>
                  <a:lnTo>
                    <a:pt x="3378200" y="248920"/>
                  </a:lnTo>
                  <a:lnTo>
                    <a:pt x="3220720" y="218440"/>
                  </a:lnTo>
                  <a:lnTo>
                    <a:pt x="3103880" y="208280"/>
                  </a:lnTo>
                  <a:lnTo>
                    <a:pt x="2931160" y="157480"/>
                  </a:lnTo>
                  <a:lnTo>
                    <a:pt x="2809240" y="172720"/>
                  </a:lnTo>
                  <a:lnTo>
                    <a:pt x="2560320" y="187960"/>
                  </a:lnTo>
                  <a:lnTo>
                    <a:pt x="2382520" y="167640"/>
                  </a:lnTo>
                  <a:lnTo>
                    <a:pt x="2230120" y="142240"/>
                  </a:lnTo>
                  <a:lnTo>
                    <a:pt x="2021840" y="127000"/>
                  </a:lnTo>
                  <a:lnTo>
                    <a:pt x="1823720" y="91440"/>
                  </a:lnTo>
                  <a:lnTo>
                    <a:pt x="1666240" y="66040"/>
                  </a:lnTo>
                  <a:lnTo>
                    <a:pt x="1417320" y="45720"/>
                  </a:lnTo>
                  <a:lnTo>
                    <a:pt x="1295400" y="35560"/>
                  </a:lnTo>
                  <a:lnTo>
                    <a:pt x="1117600" y="10160"/>
                  </a:lnTo>
                  <a:lnTo>
                    <a:pt x="919480" y="0"/>
                  </a:lnTo>
                  <a:lnTo>
                    <a:pt x="767080" y="10160"/>
                  </a:lnTo>
                  <a:lnTo>
                    <a:pt x="624840" y="5080"/>
                  </a:lnTo>
                  <a:lnTo>
                    <a:pt x="538480" y="25400"/>
                  </a:lnTo>
                  <a:lnTo>
                    <a:pt x="269240" y="40640"/>
                  </a:lnTo>
                  <a:lnTo>
                    <a:pt x="142240" y="91440"/>
                  </a:lnTo>
                  <a:lnTo>
                    <a:pt x="264160" y="213360"/>
                  </a:lnTo>
                  <a:lnTo>
                    <a:pt x="76200" y="411480"/>
                  </a:lnTo>
                  <a:lnTo>
                    <a:pt x="208280" y="599440"/>
                  </a:lnTo>
                  <a:lnTo>
                    <a:pt x="86360" y="772160"/>
                  </a:lnTo>
                  <a:lnTo>
                    <a:pt x="198120" y="924560"/>
                  </a:lnTo>
                  <a:lnTo>
                    <a:pt x="91440" y="1051560"/>
                  </a:lnTo>
                  <a:lnTo>
                    <a:pt x="193040" y="1275080"/>
                  </a:lnTo>
                  <a:lnTo>
                    <a:pt x="81280" y="1503680"/>
                  </a:lnTo>
                  <a:lnTo>
                    <a:pt x="213360" y="1813560"/>
                  </a:lnTo>
                  <a:lnTo>
                    <a:pt x="55880" y="2016760"/>
                  </a:lnTo>
                  <a:lnTo>
                    <a:pt x="142240" y="2164080"/>
                  </a:lnTo>
                  <a:lnTo>
                    <a:pt x="86360" y="2357120"/>
                  </a:lnTo>
                  <a:lnTo>
                    <a:pt x="172720" y="2585720"/>
                  </a:lnTo>
                  <a:lnTo>
                    <a:pt x="55880" y="2804160"/>
                  </a:lnTo>
                  <a:lnTo>
                    <a:pt x="142240" y="2971800"/>
                  </a:lnTo>
                  <a:lnTo>
                    <a:pt x="35560" y="3276600"/>
                  </a:lnTo>
                  <a:lnTo>
                    <a:pt x="132080" y="3444240"/>
                  </a:lnTo>
                  <a:lnTo>
                    <a:pt x="0" y="3616960"/>
                  </a:lnTo>
                  <a:lnTo>
                    <a:pt x="132080" y="3784600"/>
                  </a:lnTo>
                  <a:lnTo>
                    <a:pt x="76200" y="3901440"/>
                  </a:lnTo>
                  <a:lnTo>
                    <a:pt x="2514600" y="3901440"/>
                  </a:lnTo>
                  <a:lnTo>
                    <a:pt x="2514600" y="3667760"/>
                  </a:lnTo>
                  <a:lnTo>
                    <a:pt x="2280920" y="3530600"/>
                  </a:lnTo>
                  <a:lnTo>
                    <a:pt x="2143760" y="3388360"/>
                  </a:lnTo>
                  <a:lnTo>
                    <a:pt x="2037080" y="3190240"/>
                  </a:lnTo>
                  <a:lnTo>
                    <a:pt x="1960880" y="3032760"/>
                  </a:lnTo>
                  <a:lnTo>
                    <a:pt x="1935480" y="2910840"/>
                  </a:lnTo>
                  <a:lnTo>
                    <a:pt x="1930400" y="2738120"/>
                  </a:lnTo>
                  <a:lnTo>
                    <a:pt x="1930400" y="2641600"/>
                  </a:lnTo>
                  <a:lnTo>
                    <a:pt x="1925320" y="2529840"/>
                  </a:lnTo>
                  <a:lnTo>
                    <a:pt x="1905000" y="2438400"/>
                  </a:lnTo>
                  <a:lnTo>
                    <a:pt x="1864360" y="2341880"/>
                  </a:lnTo>
                  <a:lnTo>
                    <a:pt x="1752600" y="2214880"/>
                  </a:lnTo>
                  <a:lnTo>
                    <a:pt x="1605280" y="2103120"/>
                  </a:lnTo>
                </a:path>
              </a:pathLst>
            </a:custGeom>
            <a:solidFill>
              <a:srgbClr val="00B0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16000" y="4566920"/>
              <a:ext cx="5394960" cy="3281680"/>
            </a:xfrm>
            <a:custGeom>
              <a:avLst/>
              <a:gdLst>
                <a:gd name="connsiteX0" fmla="*/ 3586480 w 5394960"/>
                <a:gd name="connsiteY0" fmla="*/ 0 h 3281680"/>
                <a:gd name="connsiteX1" fmla="*/ 3505200 w 5394960"/>
                <a:gd name="connsiteY1" fmla="*/ 132080 h 3281680"/>
                <a:gd name="connsiteX2" fmla="*/ 3373120 w 5394960"/>
                <a:gd name="connsiteY2" fmla="*/ 238760 h 3281680"/>
                <a:gd name="connsiteX3" fmla="*/ 3241040 w 5394960"/>
                <a:gd name="connsiteY3" fmla="*/ 426720 h 3281680"/>
                <a:gd name="connsiteX4" fmla="*/ 3159760 w 5394960"/>
                <a:gd name="connsiteY4" fmla="*/ 568960 h 3281680"/>
                <a:gd name="connsiteX5" fmla="*/ 3108960 w 5394960"/>
                <a:gd name="connsiteY5" fmla="*/ 716280 h 3281680"/>
                <a:gd name="connsiteX6" fmla="*/ 3058160 w 5394960"/>
                <a:gd name="connsiteY6" fmla="*/ 899160 h 3281680"/>
                <a:gd name="connsiteX7" fmla="*/ 3048000 w 5394960"/>
                <a:gd name="connsiteY7" fmla="*/ 1071880 h 3281680"/>
                <a:gd name="connsiteX8" fmla="*/ 3017520 w 5394960"/>
                <a:gd name="connsiteY8" fmla="*/ 1275080 h 3281680"/>
                <a:gd name="connsiteX9" fmla="*/ 3017520 w 5394960"/>
                <a:gd name="connsiteY9" fmla="*/ 1432560 h 3281680"/>
                <a:gd name="connsiteX10" fmla="*/ 3017520 w 5394960"/>
                <a:gd name="connsiteY10" fmla="*/ 1534160 h 3281680"/>
                <a:gd name="connsiteX11" fmla="*/ 2951480 w 5394960"/>
                <a:gd name="connsiteY11" fmla="*/ 1635760 h 3281680"/>
                <a:gd name="connsiteX12" fmla="*/ 2926080 w 5394960"/>
                <a:gd name="connsiteY12" fmla="*/ 1671320 h 3281680"/>
                <a:gd name="connsiteX13" fmla="*/ 2905760 w 5394960"/>
                <a:gd name="connsiteY13" fmla="*/ 1691640 h 3281680"/>
                <a:gd name="connsiteX14" fmla="*/ 2880360 w 5394960"/>
                <a:gd name="connsiteY14" fmla="*/ 1701800 h 3281680"/>
                <a:gd name="connsiteX15" fmla="*/ 2733040 w 5394960"/>
                <a:gd name="connsiteY15" fmla="*/ 1711960 h 3281680"/>
                <a:gd name="connsiteX16" fmla="*/ 2590800 w 5394960"/>
                <a:gd name="connsiteY16" fmla="*/ 1696720 h 3281680"/>
                <a:gd name="connsiteX17" fmla="*/ 2418080 w 5394960"/>
                <a:gd name="connsiteY17" fmla="*/ 1676400 h 3281680"/>
                <a:gd name="connsiteX18" fmla="*/ 2418080 w 5394960"/>
                <a:gd name="connsiteY18" fmla="*/ 1905000 h 3281680"/>
                <a:gd name="connsiteX19" fmla="*/ 0 w 5394960"/>
                <a:gd name="connsiteY19" fmla="*/ 1905000 h 3281680"/>
                <a:gd name="connsiteX20" fmla="*/ 30480 w 5394960"/>
                <a:gd name="connsiteY20" fmla="*/ 2026920 h 3281680"/>
                <a:gd name="connsiteX21" fmla="*/ 91440 w 5394960"/>
                <a:gd name="connsiteY21" fmla="*/ 2321560 h 3281680"/>
                <a:gd name="connsiteX22" fmla="*/ 157480 w 5394960"/>
                <a:gd name="connsiteY22" fmla="*/ 2565400 h 3281680"/>
                <a:gd name="connsiteX23" fmla="*/ 187960 w 5394960"/>
                <a:gd name="connsiteY23" fmla="*/ 2722880 h 3281680"/>
                <a:gd name="connsiteX24" fmla="*/ 345440 w 5394960"/>
                <a:gd name="connsiteY24" fmla="*/ 2931160 h 3281680"/>
                <a:gd name="connsiteX25" fmla="*/ 513080 w 5394960"/>
                <a:gd name="connsiteY25" fmla="*/ 3088640 h 3281680"/>
                <a:gd name="connsiteX26" fmla="*/ 645160 w 5394960"/>
                <a:gd name="connsiteY26" fmla="*/ 3251200 h 3281680"/>
                <a:gd name="connsiteX27" fmla="*/ 680720 w 5394960"/>
                <a:gd name="connsiteY27" fmla="*/ 3281680 h 3281680"/>
                <a:gd name="connsiteX28" fmla="*/ 4389120 w 5394960"/>
                <a:gd name="connsiteY28" fmla="*/ 3281680 h 3281680"/>
                <a:gd name="connsiteX29" fmla="*/ 4373880 w 5394960"/>
                <a:gd name="connsiteY29" fmla="*/ 3114040 h 3281680"/>
                <a:gd name="connsiteX30" fmla="*/ 4607560 w 5394960"/>
                <a:gd name="connsiteY30" fmla="*/ 2992120 h 3281680"/>
                <a:gd name="connsiteX31" fmla="*/ 4587240 w 5394960"/>
                <a:gd name="connsiteY31" fmla="*/ 2804160 h 3281680"/>
                <a:gd name="connsiteX32" fmla="*/ 4881880 w 5394960"/>
                <a:gd name="connsiteY32" fmla="*/ 2585720 h 3281680"/>
                <a:gd name="connsiteX33" fmla="*/ 4815840 w 5394960"/>
                <a:gd name="connsiteY33" fmla="*/ 2357120 h 3281680"/>
                <a:gd name="connsiteX34" fmla="*/ 5105400 w 5394960"/>
                <a:gd name="connsiteY34" fmla="*/ 2113280 h 3281680"/>
                <a:gd name="connsiteX35" fmla="*/ 5008880 w 5394960"/>
                <a:gd name="connsiteY35" fmla="*/ 1767840 h 3281680"/>
                <a:gd name="connsiteX36" fmla="*/ 5207000 w 5394960"/>
                <a:gd name="connsiteY36" fmla="*/ 1584960 h 3281680"/>
                <a:gd name="connsiteX37" fmla="*/ 5135880 w 5394960"/>
                <a:gd name="connsiteY37" fmla="*/ 1239520 h 3281680"/>
                <a:gd name="connsiteX38" fmla="*/ 5298440 w 5394960"/>
                <a:gd name="connsiteY38" fmla="*/ 1158240 h 3281680"/>
                <a:gd name="connsiteX39" fmla="*/ 5262880 w 5394960"/>
                <a:gd name="connsiteY39" fmla="*/ 822960 h 3281680"/>
                <a:gd name="connsiteX40" fmla="*/ 5394960 w 5394960"/>
                <a:gd name="connsiteY40" fmla="*/ 736600 h 3281680"/>
                <a:gd name="connsiteX41" fmla="*/ 5344160 w 5394960"/>
                <a:gd name="connsiteY41" fmla="*/ 492760 h 3281680"/>
                <a:gd name="connsiteX42" fmla="*/ 5389880 w 5394960"/>
                <a:gd name="connsiteY42" fmla="*/ 314960 h 3281680"/>
                <a:gd name="connsiteX43" fmla="*/ 5237480 w 5394960"/>
                <a:gd name="connsiteY43" fmla="*/ 182880 h 3281680"/>
                <a:gd name="connsiteX44" fmla="*/ 5339080 w 5394960"/>
                <a:gd name="connsiteY44" fmla="*/ 10160 h 328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394960" h="3281680">
                  <a:moveTo>
                    <a:pt x="3586480" y="0"/>
                  </a:moveTo>
                  <a:lnTo>
                    <a:pt x="3505200" y="132080"/>
                  </a:lnTo>
                  <a:lnTo>
                    <a:pt x="3373120" y="238760"/>
                  </a:lnTo>
                  <a:lnTo>
                    <a:pt x="3241040" y="426720"/>
                  </a:lnTo>
                  <a:lnTo>
                    <a:pt x="3159760" y="568960"/>
                  </a:lnTo>
                  <a:lnTo>
                    <a:pt x="3108960" y="716280"/>
                  </a:lnTo>
                  <a:lnTo>
                    <a:pt x="3058160" y="899160"/>
                  </a:lnTo>
                  <a:lnTo>
                    <a:pt x="3048000" y="1071880"/>
                  </a:lnTo>
                  <a:lnTo>
                    <a:pt x="3017520" y="1275080"/>
                  </a:lnTo>
                  <a:lnTo>
                    <a:pt x="3017520" y="1432560"/>
                  </a:lnTo>
                  <a:lnTo>
                    <a:pt x="3017520" y="1534160"/>
                  </a:lnTo>
                  <a:lnTo>
                    <a:pt x="2951480" y="1635760"/>
                  </a:lnTo>
                  <a:cubicBezTo>
                    <a:pt x="2943013" y="1647613"/>
                    <a:pt x="2935758" y="1660433"/>
                    <a:pt x="2926080" y="1671320"/>
                  </a:cubicBezTo>
                  <a:cubicBezTo>
                    <a:pt x="2898056" y="1702847"/>
                    <a:pt x="2919545" y="1664071"/>
                    <a:pt x="2905760" y="1691640"/>
                  </a:cubicBezTo>
                  <a:lnTo>
                    <a:pt x="2880360" y="1701800"/>
                  </a:lnTo>
                  <a:lnTo>
                    <a:pt x="2733040" y="1711960"/>
                  </a:lnTo>
                  <a:lnTo>
                    <a:pt x="2590800" y="1696720"/>
                  </a:lnTo>
                  <a:lnTo>
                    <a:pt x="2418080" y="1676400"/>
                  </a:lnTo>
                  <a:lnTo>
                    <a:pt x="2418080" y="1905000"/>
                  </a:lnTo>
                  <a:lnTo>
                    <a:pt x="0" y="1905000"/>
                  </a:lnTo>
                  <a:lnTo>
                    <a:pt x="30480" y="2026920"/>
                  </a:lnTo>
                  <a:lnTo>
                    <a:pt x="91440" y="2321560"/>
                  </a:lnTo>
                  <a:lnTo>
                    <a:pt x="157480" y="2565400"/>
                  </a:lnTo>
                  <a:lnTo>
                    <a:pt x="187960" y="2722880"/>
                  </a:lnTo>
                  <a:lnTo>
                    <a:pt x="345440" y="2931160"/>
                  </a:lnTo>
                  <a:lnTo>
                    <a:pt x="513080" y="3088640"/>
                  </a:lnTo>
                  <a:lnTo>
                    <a:pt x="645160" y="3251200"/>
                  </a:lnTo>
                  <a:lnTo>
                    <a:pt x="680720" y="3281680"/>
                  </a:lnTo>
                  <a:lnTo>
                    <a:pt x="4389120" y="3281680"/>
                  </a:lnTo>
                  <a:lnTo>
                    <a:pt x="4373880" y="3114040"/>
                  </a:lnTo>
                  <a:lnTo>
                    <a:pt x="4607560" y="2992120"/>
                  </a:lnTo>
                  <a:lnTo>
                    <a:pt x="4587240" y="2804160"/>
                  </a:lnTo>
                  <a:lnTo>
                    <a:pt x="4881880" y="2585720"/>
                  </a:lnTo>
                  <a:lnTo>
                    <a:pt x="4815840" y="2357120"/>
                  </a:lnTo>
                  <a:lnTo>
                    <a:pt x="5105400" y="2113280"/>
                  </a:lnTo>
                  <a:lnTo>
                    <a:pt x="5008880" y="1767840"/>
                  </a:lnTo>
                  <a:lnTo>
                    <a:pt x="5207000" y="1584960"/>
                  </a:lnTo>
                  <a:lnTo>
                    <a:pt x="5135880" y="1239520"/>
                  </a:lnTo>
                  <a:lnTo>
                    <a:pt x="5298440" y="1158240"/>
                  </a:lnTo>
                  <a:lnTo>
                    <a:pt x="5262880" y="822960"/>
                  </a:lnTo>
                  <a:lnTo>
                    <a:pt x="5394960" y="736600"/>
                  </a:lnTo>
                  <a:lnTo>
                    <a:pt x="5344160" y="492760"/>
                  </a:lnTo>
                  <a:lnTo>
                    <a:pt x="5389880" y="314960"/>
                  </a:lnTo>
                  <a:lnTo>
                    <a:pt x="5237480" y="182880"/>
                  </a:lnTo>
                  <a:lnTo>
                    <a:pt x="5339080" y="10160"/>
                  </a:lnTo>
                </a:path>
              </a:pathLst>
            </a:custGeom>
            <a:solidFill>
              <a:srgbClr val="00B0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10765" y="3977230"/>
              <a:ext cx="410369" cy="1978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" dirty="0" smtClean="0">
                  <a:latin typeface="Arial Black" panose="020B0A04020102020204" pitchFamily="34" charset="0"/>
                  <a:cs typeface="Aharoni" panose="02010803020104030203" pitchFamily="2" charset="-79"/>
                </a:rPr>
                <a:t>2080</a:t>
              </a:r>
              <a:endParaRPr lang="en-US" sz="300" dirty="0">
                <a:latin typeface="Arial Black" panose="020B0A0402010202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310765" y="4796381"/>
              <a:ext cx="410369" cy="1978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" dirty="0" smtClean="0">
                  <a:latin typeface="Arial Black" panose="020B0A04020102020204" pitchFamily="34" charset="0"/>
                  <a:cs typeface="Aharoni" panose="02010803020104030203" pitchFamily="2" charset="-79"/>
                </a:rPr>
                <a:t>2120</a:t>
              </a:r>
              <a:endParaRPr lang="en-US" sz="300" dirty="0">
                <a:latin typeface="Arial Black" panose="020B0A04020102020204" pitchFamily="34" charset="0"/>
                <a:cs typeface="Aharoni" panose="02010803020104030203" pitchFamily="2" charset="-79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 rot="1560000">
              <a:off x="3927882" y="3626118"/>
              <a:ext cx="410368" cy="197855"/>
              <a:chOff x="3931692" y="3509972"/>
              <a:chExt cx="410368" cy="197855"/>
            </a:xfrm>
          </p:grpSpPr>
          <p:sp>
            <p:nvSpPr>
              <p:cNvPr id="122" name="Rectangle 12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 rot="1560000">
              <a:off x="5030771" y="2998532"/>
              <a:ext cx="410368" cy="197855"/>
              <a:chOff x="3931692" y="3509972"/>
              <a:chExt cx="410368" cy="197855"/>
            </a:xfrm>
          </p:grpSpPr>
          <p:sp>
            <p:nvSpPr>
              <p:cNvPr id="120" name="Rectangle 11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 rot="1680000">
              <a:off x="4952772" y="3144200"/>
              <a:ext cx="410368" cy="197855"/>
              <a:chOff x="3931692" y="3509972"/>
              <a:chExt cx="410368" cy="197855"/>
            </a:xfrm>
          </p:grpSpPr>
          <p:sp>
            <p:nvSpPr>
              <p:cNvPr id="118" name="Rectangle 11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 rot="1380000">
              <a:off x="4844187" y="3259662"/>
              <a:ext cx="410368" cy="197855"/>
              <a:chOff x="3931692" y="3509972"/>
              <a:chExt cx="410368" cy="197855"/>
            </a:xfrm>
          </p:grpSpPr>
          <p:sp>
            <p:nvSpPr>
              <p:cNvPr id="116" name="Rectangle 11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 rot="1560000">
              <a:off x="4735602" y="3383252"/>
              <a:ext cx="410368" cy="197855"/>
              <a:chOff x="3931692" y="3509972"/>
              <a:chExt cx="410368" cy="197855"/>
            </a:xfrm>
          </p:grpSpPr>
          <p:sp>
            <p:nvSpPr>
              <p:cNvPr id="114" name="Rectangle 11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5" name="TextBox 114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 rot="1380000">
              <a:off x="4560018" y="3490585"/>
              <a:ext cx="410368" cy="197855"/>
              <a:chOff x="3931692" y="3509972"/>
              <a:chExt cx="410368" cy="197855"/>
            </a:xfrm>
          </p:grpSpPr>
          <p:sp>
            <p:nvSpPr>
              <p:cNvPr id="112" name="Rectangle 11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 rot="1560000">
              <a:off x="4165540" y="3537140"/>
              <a:ext cx="410368" cy="197855"/>
              <a:chOff x="3931692" y="3509972"/>
              <a:chExt cx="410368" cy="197855"/>
            </a:xfrm>
          </p:grpSpPr>
          <p:sp>
            <p:nvSpPr>
              <p:cNvPr id="110" name="Rectangle 10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 rot="1020000">
              <a:off x="2155270" y="1592041"/>
              <a:ext cx="410368" cy="197855"/>
              <a:chOff x="3931692" y="3509972"/>
              <a:chExt cx="410368" cy="197855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 rot="1740000">
              <a:off x="3474816" y="3238551"/>
              <a:ext cx="410368" cy="197855"/>
              <a:chOff x="3931692" y="3509972"/>
              <a:chExt cx="410368" cy="197855"/>
            </a:xfrm>
          </p:grpSpPr>
          <p:sp>
            <p:nvSpPr>
              <p:cNvPr id="106" name="Rectangle 10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 rot="1560000">
              <a:off x="5192733" y="2694965"/>
              <a:ext cx="410368" cy="197855"/>
              <a:chOff x="3931692" y="3509972"/>
              <a:chExt cx="410368" cy="197855"/>
            </a:xfrm>
          </p:grpSpPr>
          <p:sp>
            <p:nvSpPr>
              <p:cNvPr id="104" name="Rectangle 10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 rot="1560000">
              <a:off x="5108770" y="2844644"/>
              <a:ext cx="410368" cy="197855"/>
              <a:chOff x="3931692" y="3509972"/>
              <a:chExt cx="410368" cy="197855"/>
            </a:xfrm>
          </p:grpSpPr>
          <p:sp>
            <p:nvSpPr>
              <p:cNvPr id="102" name="Rectangle 10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 rot="1560000">
              <a:off x="5486103" y="2446246"/>
              <a:ext cx="410368" cy="197855"/>
              <a:chOff x="3931692" y="3509972"/>
              <a:chExt cx="410368" cy="197855"/>
            </a:xfrm>
          </p:grpSpPr>
          <p:sp>
            <p:nvSpPr>
              <p:cNvPr id="100" name="Rectangle 9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 rot="1560000">
              <a:off x="5423132" y="2612452"/>
              <a:ext cx="410368" cy="197855"/>
              <a:chOff x="3931692" y="3509972"/>
              <a:chExt cx="410368" cy="197855"/>
            </a:xfrm>
          </p:grpSpPr>
          <p:sp>
            <p:nvSpPr>
              <p:cNvPr id="98" name="Rectangle 9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 rot="1500000">
              <a:off x="1835952" y="1672051"/>
              <a:ext cx="410368" cy="197855"/>
              <a:chOff x="3931692" y="3509972"/>
              <a:chExt cx="410368" cy="197855"/>
            </a:xfrm>
          </p:grpSpPr>
          <p:sp>
            <p:nvSpPr>
              <p:cNvPr id="96" name="Rectangle 9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 rot="1320000">
              <a:off x="3348295" y="2292278"/>
              <a:ext cx="410368" cy="197855"/>
              <a:chOff x="3931692" y="3509972"/>
              <a:chExt cx="410368" cy="197855"/>
            </a:xfrm>
          </p:grpSpPr>
          <p:sp>
            <p:nvSpPr>
              <p:cNvPr id="94" name="Rectangle 9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 rot="1380000">
              <a:off x="2874763" y="2273502"/>
              <a:ext cx="373729" cy="197855"/>
              <a:chOff x="3950011" y="3509972"/>
              <a:chExt cx="373729" cy="197855"/>
            </a:xfrm>
          </p:grpSpPr>
          <p:sp>
            <p:nvSpPr>
              <p:cNvPr id="92" name="Rectangle 9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3950011" y="3509972"/>
                <a:ext cx="373729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 rot="1380000">
              <a:off x="2728631" y="2385754"/>
              <a:ext cx="373729" cy="197855"/>
              <a:chOff x="3950011" y="3509972"/>
              <a:chExt cx="373729" cy="197855"/>
            </a:xfrm>
          </p:grpSpPr>
          <p:sp>
            <p:nvSpPr>
              <p:cNvPr id="90" name="Rectangle 8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3950011" y="3509972"/>
                <a:ext cx="373729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2084377" y="2421491"/>
              <a:ext cx="373730" cy="197855"/>
              <a:chOff x="2084377" y="2421491"/>
              <a:chExt cx="373730" cy="197855"/>
            </a:xfrm>
          </p:grpSpPr>
          <p:sp>
            <p:nvSpPr>
              <p:cNvPr id="88" name="Rectangle 87"/>
              <p:cNvSpPr/>
              <p:nvPr/>
            </p:nvSpPr>
            <p:spPr>
              <a:xfrm>
                <a:off x="2199187" y="2468229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 sz="2000" dirty="0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2084377" y="2421491"/>
                <a:ext cx="373730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 rot="840000">
              <a:off x="3668547" y="1633958"/>
              <a:ext cx="410368" cy="197855"/>
              <a:chOff x="3931692" y="3509972"/>
              <a:chExt cx="410368" cy="197855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 rot="1020000">
              <a:off x="3978093" y="1535037"/>
              <a:ext cx="410368" cy="197855"/>
              <a:chOff x="3931692" y="3509972"/>
              <a:chExt cx="410368" cy="197855"/>
            </a:xfrm>
          </p:grpSpPr>
          <p:sp>
            <p:nvSpPr>
              <p:cNvPr id="84" name="Rectangle 8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 rot="900000">
              <a:off x="3363457" y="1726530"/>
              <a:ext cx="410368" cy="197855"/>
              <a:chOff x="3931692" y="3509972"/>
              <a:chExt cx="410368" cy="197855"/>
            </a:xfrm>
          </p:grpSpPr>
          <p:sp>
            <p:nvSpPr>
              <p:cNvPr id="82" name="Rectangle 8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1600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 rot="1260000">
              <a:off x="3217461" y="2799778"/>
              <a:ext cx="410368" cy="197855"/>
              <a:chOff x="3931692" y="3509972"/>
              <a:chExt cx="410368" cy="197855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 rot="1260000">
              <a:off x="3208410" y="3536382"/>
              <a:ext cx="410368" cy="197855"/>
              <a:chOff x="3931692" y="3509972"/>
              <a:chExt cx="410368" cy="197855"/>
            </a:xfrm>
          </p:grpSpPr>
          <p:sp>
            <p:nvSpPr>
              <p:cNvPr id="78" name="Rectangle 7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 rot="1260000">
              <a:off x="3365243" y="2975268"/>
              <a:ext cx="410368" cy="197855"/>
              <a:chOff x="3931692" y="3509972"/>
              <a:chExt cx="410368" cy="197855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 rot="-1260000">
              <a:off x="1271083" y="2705062"/>
              <a:ext cx="410368" cy="197855"/>
              <a:chOff x="3931691" y="3509972"/>
              <a:chExt cx="410368" cy="197855"/>
            </a:xfrm>
          </p:grpSpPr>
          <p:sp>
            <p:nvSpPr>
              <p:cNvPr id="74" name="Rectangle 7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3931691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 rot="1380000">
              <a:off x="3372141" y="3088692"/>
              <a:ext cx="410368" cy="197855"/>
              <a:chOff x="3931692" y="3509972"/>
              <a:chExt cx="410368" cy="197855"/>
            </a:xfrm>
          </p:grpSpPr>
          <p:sp>
            <p:nvSpPr>
              <p:cNvPr id="72" name="Rectangle 7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 rot="-480000">
              <a:off x="1130917" y="2497601"/>
              <a:ext cx="410368" cy="197855"/>
              <a:chOff x="3931692" y="3509972"/>
              <a:chExt cx="410368" cy="197855"/>
            </a:xfrm>
          </p:grpSpPr>
          <p:sp>
            <p:nvSpPr>
              <p:cNvPr id="70" name="Rectangle 6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 rot="1260000">
              <a:off x="2478160" y="4238057"/>
              <a:ext cx="410368" cy="197855"/>
              <a:chOff x="3931692" y="3509972"/>
              <a:chExt cx="410368" cy="197855"/>
            </a:xfrm>
          </p:grpSpPr>
          <p:sp>
            <p:nvSpPr>
              <p:cNvPr id="68" name="Rectangle 6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 rot="1800000">
              <a:off x="3136991" y="6092921"/>
              <a:ext cx="410368" cy="197855"/>
              <a:chOff x="3931692" y="3509972"/>
              <a:chExt cx="410368" cy="197855"/>
            </a:xfrm>
          </p:grpSpPr>
          <p:sp>
            <p:nvSpPr>
              <p:cNvPr id="66" name="Rectangle 6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 rot="1800000">
              <a:off x="3116785" y="6761745"/>
              <a:ext cx="410368" cy="197855"/>
              <a:chOff x="3931692" y="3509972"/>
              <a:chExt cx="410368" cy="197855"/>
            </a:xfrm>
          </p:grpSpPr>
          <p:sp>
            <p:nvSpPr>
              <p:cNvPr id="64" name="Rectangle 6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 rot="1800000">
              <a:off x="3059474" y="7210962"/>
              <a:ext cx="410368" cy="197855"/>
              <a:chOff x="3931692" y="3509972"/>
              <a:chExt cx="410368" cy="197855"/>
            </a:xfrm>
          </p:grpSpPr>
          <p:sp>
            <p:nvSpPr>
              <p:cNvPr id="62" name="Rectangle 6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2800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 rot="1800000">
              <a:off x="3118858" y="7660179"/>
              <a:ext cx="410368" cy="197855"/>
              <a:chOff x="3931692" y="3509972"/>
              <a:chExt cx="410368" cy="197855"/>
            </a:xfrm>
          </p:grpSpPr>
          <p:sp>
            <p:nvSpPr>
              <p:cNvPr id="60" name="Rectangle 59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3000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 rot="2580000">
              <a:off x="1777780" y="6956614"/>
              <a:ext cx="410368" cy="197855"/>
              <a:chOff x="3931692" y="3509972"/>
              <a:chExt cx="410368" cy="197855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47" name="Oval 46"/>
            <p:cNvSpPr/>
            <p:nvPr/>
          </p:nvSpPr>
          <p:spPr>
            <a:xfrm>
              <a:off x="5555727" y="2816431"/>
              <a:ext cx="92626" cy="926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grpSp>
          <p:nvGrpSpPr>
            <p:cNvPr id="48" name="Group 47"/>
            <p:cNvGrpSpPr/>
            <p:nvPr/>
          </p:nvGrpSpPr>
          <p:grpSpPr>
            <a:xfrm rot="2580000">
              <a:off x="2249009" y="7450230"/>
              <a:ext cx="410368" cy="197855"/>
              <a:chOff x="3931692" y="3509972"/>
              <a:chExt cx="410368" cy="197855"/>
            </a:xfrm>
          </p:grpSpPr>
          <p:sp>
            <p:nvSpPr>
              <p:cNvPr id="56" name="Rectangle 55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3200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 rot="2580000">
              <a:off x="1464624" y="7151605"/>
              <a:ext cx="410368" cy="197855"/>
              <a:chOff x="3931692" y="3509972"/>
              <a:chExt cx="410368" cy="197855"/>
            </a:xfrm>
          </p:grpSpPr>
          <p:sp>
            <p:nvSpPr>
              <p:cNvPr id="54" name="Rectangle 53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3400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 rot="2580000">
              <a:off x="1131731" y="7355004"/>
              <a:ext cx="410368" cy="197855"/>
              <a:chOff x="3931692" y="3509972"/>
              <a:chExt cx="410368" cy="197855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4058876" y="3578693"/>
                <a:ext cx="155998" cy="60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931692" y="3509972"/>
                <a:ext cx="410368" cy="1978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" dirty="0" smtClean="0">
                    <a:latin typeface="Arial Black" panose="020B0A04020102020204" pitchFamily="34" charset="0"/>
                    <a:cs typeface="Aharoni" panose="02010803020104030203" pitchFamily="2" charset="-79"/>
                  </a:rPr>
                  <a:t>3600</a:t>
                </a:r>
                <a:endParaRPr lang="en-US" sz="300" dirty="0"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374633" y="2829013"/>
              <a:ext cx="421820" cy="3957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A</a:t>
              </a:r>
              <a:endParaRPr lang="en-US" sz="1200" b="1" dirty="0"/>
            </a:p>
          </p:txBody>
        </p:sp>
      </p:grpSp>
      <p:sp>
        <p:nvSpPr>
          <p:cNvPr id="124" name="TextBox 123"/>
          <p:cNvSpPr txBox="1"/>
          <p:nvPr/>
        </p:nvSpPr>
        <p:spPr>
          <a:xfrm>
            <a:off x="376491" y="1605440"/>
            <a:ext cx="3007339" cy="83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Oil </a:t>
            </a:r>
            <a:r>
              <a:rPr lang="en-US" sz="2000" dirty="0" smtClean="0">
                <a:latin typeface="+mj-lt"/>
              </a:rPr>
              <a:t>Window</a:t>
            </a:r>
            <a:endParaRPr lang="en-US" sz="2000" dirty="0" smtClean="0">
              <a:latin typeface="+mj-lt"/>
            </a:endParaRPr>
          </a:p>
          <a:p>
            <a:pPr marL="800100" lvl="1" indent="-342900">
              <a:lnSpc>
                <a:spcPct val="90000"/>
              </a:lnSpc>
              <a:spcBef>
                <a:spcPts val="1500"/>
              </a:spcBef>
              <a:buFont typeface="Tahoma" panose="020B0604030504040204" pitchFamily="34" charset="0"/>
              <a:buChar char="–"/>
            </a:pPr>
            <a:r>
              <a:rPr lang="en-US" sz="2000" dirty="0" smtClean="0">
                <a:latin typeface="+mj-lt"/>
              </a:rPr>
              <a:t>2400 to 3600 m</a:t>
            </a:r>
            <a:endParaRPr lang="en-US" sz="2000" dirty="0">
              <a:latin typeface="+mj-lt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26787" y="3250880"/>
            <a:ext cx="3007339" cy="83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Gas </a:t>
            </a:r>
            <a:r>
              <a:rPr lang="en-US" sz="2000" dirty="0" smtClean="0">
                <a:latin typeface="+mj-lt"/>
              </a:rPr>
              <a:t>Window</a:t>
            </a:r>
            <a:endParaRPr lang="en-US" sz="2000" dirty="0" smtClean="0">
              <a:latin typeface="+mj-lt"/>
            </a:endParaRPr>
          </a:p>
          <a:p>
            <a:pPr marL="800100" lvl="1" indent="-342900">
              <a:lnSpc>
                <a:spcPct val="90000"/>
              </a:lnSpc>
              <a:spcBef>
                <a:spcPts val="1500"/>
              </a:spcBef>
              <a:buFont typeface="Tahoma" panose="020B0604030504040204" pitchFamily="34" charset="0"/>
              <a:buChar char="–"/>
            </a:pPr>
            <a:r>
              <a:rPr lang="en-US" sz="2000" dirty="0" smtClean="0">
                <a:latin typeface="+mj-lt"/>
              </a:rPr>
              <a:t>3600 to ~4500 m</a:t>
            </a:r>
            <a:endParaRPr lang="en-US" sz="2000" dirty="0">
              <a:latin typeface="+mj-lt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799" y="5561037"/>
            <a:ext cx="33826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/>
            <a:r>
              <a:rPr lang="en-US" sz="105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http://upload.wikimedia.org/wikipedia/commons/8/84/Contour_map_software_screen_snapshot_of_isopach_map_for_8500ft_deep_OIL_reservoir_with_a_Fault_line.jpg</a:t>
            </a:r>
            <a:endParaRPr lang="en-US" sz="105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62653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21832</TotalTime>
  <Words>581</Words>
  <Application>Microsoft Macintosh PowerPoint</Application>
  <PresentationFormat>On-screen Show (4:3)</PresentationFormat>
  <Paragraphs>318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Exercise 7:  Source Rocks</vt:lpstr>
      <vt:lpstr>Depth: Early Cretaceous Source</vt:lpstr>
      <vt:lpstr>Pseudo-Well A:  Present Day</vt:lpstr>
      <vt:lpstr>The Burial History Diagram</vt:lpstr>
      <vt:lpstr>Fit a Thermal Subsidence Curve</vt:lpstr>
      <vt:lpstr>Two Cases</vt:lpstr>
      <vt:lpstr>Plot of Vitrinite Reflectance vs. Depth</vt:lpstr>
      <vt:lpstr>Cooler Model</vt:lpstr>
      <vt:lpstr>Warmer Model</vt:lpstr>
      <vt:lpstr>Late K Source History</vt:lpstr>
      <vt:lpstr>Early Cretaceous Source</vt:lpstr>
      <vt:lpstr>Exercise 7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177</cp:revision>
  <cp:lastPrinted>2001-11-26T19:56:19Z</cp:lastPrinted>
  <dcterms:created xsi:type="dcterms:W3CDTF">2001-11-20T13:29:42Z</dcterms:created>
  <dcterms:modified xsi:type="dcterms:W3CDTF">2015-08-02T18:00:55Z</dcterms:modified>
</cp:coreProperties>
</file>